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14" r:id="rId2"/>
    <p:sldId id="474" r:id="rId3"/>
    <p:sldId id="475" r:id="rId4"/>
    <p:sldId id="450" r:id="rId5"/>
    <p:sldId id="384" r:id="rId6"/>
    <p:sldId id="451" r:id="rId7"/>
    <p:sldId id="423" r:id="rId8"/>
    <p:sldId id="424" r:id="rId9"/>
    <p:sldId id="425" r:id="rId10"/>
    <p:sldId id="428" r:id="rId11"/>
    <p:sldId id="429" r:id="rId12"/>
    <p:sldId id="452" r:id="rId13"/>
    <p:sldId id="454" r:id="rId14"/>
    <p:sldId id="455" r:id="rId15"/>
    <p:sldId id="456" r:id="rId16"/>
    <p:sldId id="457" r:id="rId17"/>
    <p:sldId id="458" r:id="rId18"/>
    <p:sldId id="476" r:id="rId19"/>
    <p:sldId id="430" r:id="rId20"/>
    <p:sldId id="395" r:id="rId21"/>
    <p:sldId id="396" r:id="rId22"/>
    <p:sldId id="431" r:id="rId23"/>
    <p:sldId id="397" r:id="rId24"/>
    <p:sldId id="432" r:id="rId25"/>
    <p:sldId id="433" r:id="rId26"/>
    <p:sldId id="434" r:id="rId27"/>
    <p:sldId id="435" r:id="rId28"/>
    <p:sldId id="436" r:id="rId29"/>
    <p:sldId id="407" r:id="rId30"/>
    <p:sldId id="403" r:id="rId31"/>
    <p:sldId id="405" r:id="rId32"/>
    <p:sldId id="477" r:id="rId33"/>
    <p:sldId id="438" r:id="rId34"/>
    <p:sldId id="408" r:id="rId35"/>
    <p:sldId id="420" r:id="rId36"/>
    <p:sldId id="440" r:id="rId37"/>
    <p:sldId id="411" r:id="rId38"/>
    <p:sldId id="460" r:id="rId39"/>
    <p:sldId id="461" r:id="rId40"/>
    <p:sldId id="478" r:id="rId41"/>
    <p:sldId id="463" r:id="rId42"/>
    <p:sldId id="464" r:id="rId43"/>
    <p:sldId id="472" r:id="rId44"/>
    <p:sldId id="473" r:id="rId45"/>
    <p:sldId id="467" r:id="rId46"/>
    <p:sldId id="468" r:id="rId47"/>
    <p:sldId id="469" r:id="rId48"/>
    <p:sldId id="470" r:id="rId49"/>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FF"/>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37" autoAdjust="0"/>
    <p:restoredTop sz="75888" autoAdjust="0"/>
  </p:normalViewPr>
  <p:slideViewPr>
    <p:cSldViewPr>
      <p:cViewPr>
        <p:scale>
          <a:sx n="100" d="100"/>
          <a:sy n="100" d="100"/>
        </p:scale>
        <p:origin x="-122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6" y="-72"/>
      </p:cViewPr>
      <p:guideLst>
        <p:guide orient="horz" pos="3024"/>
        <p:guide pos="2304"/>
      </p:guideLst>
    </p:cSldViewPr>
  </p:notesViewPr>
  <p:gridSpacing cx="38165" cy="3816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solidFill>
          <a:srgbClr val="FF0000"/>
        </a:solidFill>
        <a:ln>
          <a:solidFill>
            <a:schemeClr val="tx1"/>
          </a:solidFill>
        </a:ln>
      </dgm:spPr>
      <dgm:t>
        <a:bodyPr/>
        <a:lstStyle/>
        <a:p>
          <a:r>
            <a:rPr lang="en-GB" sz="1200" b="1" dirty="0" smtClean="0">
              <a:solidFill>
                <a:schemeClr val="tx1"/>
              </a:solidFill>
            </a:rPr>
            <a:t>Set up the Library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Placement</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Routing</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9D7AF3B6-72BB-4183-A46E-927AA0EE38C3}" type="pres">
      <dgm:prSet presAssocID="{677CF892-C12C-4D1A-8574-AEBDEFA519BB}" presName="boxAndChildren" presStyleCnt="0"/>
      <dgm:spPr/>
    </dgm:pt>
    <dgm:pt modelId="{3F8DC687-4EB3-4EE0-A2BD-17D1E1211AAE}" type="pres">
      <dgm:prSet presAssocID="{677CF892-C12C-4D1A-8574-AEBDEFA519BB}" presName="parentTextBox" presStyleLbl="node1" presStyleIdx="0" presStyleCnt="6"/>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1" presStyleCnt="6"/>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2" presStyleCnt="6"/>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3" presStyleCnt="6"/>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4" presStyleCnt="6"/>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5" presStyleCnt="6" custLinFactY="-196219" custLinFactNeighborX="7813" custLinFactNeighborY="-200000"/>
      <dgm:spPr/>
      <dgm:t>
        <a:bodyPr/>
        <a:lstStyle/>
        <a:p>
          <a:endParaRPr lang="en-GB"/>
        </a:p>
      </dgm:t>
    </dgm:pt>
  </dgm:ptLst>
  <dgm:cxnLst>
    <dgm:cxn modelId="{D2F7A0A9-1C56-46F6-AABD-8938ACA69AB4}" srcId="{FFC91AF3-4036-435F-803E-46230CC17A3C}" destId="{A454E5F4-1D94-4184-AD9B-F08822C376A0}" srcOrd="3" destOrd="0" parTransId="{4A694B51-4406-4CE2-A257-9F362006846F}" sibTransId="{B2F5F89A-25F5-46DE-8139-A42C5F918A0B}"/>
    <dgm:cxn modelId="{B3FA781A-609D-4869-BA99-35B9D8287D15}" srcId="{FFC91AF3-4036-435F-803E-46230CC17A3C}" destId="{A0D37B13-0A72-46AC-A6DC-543350D43F16}" srcOrd="0" destOrd="0" parTransId="{30298DB8-2678-4E65-BDE9-F6577856CAED}" sibTransId="{A01905F8-D710-4CA8-9BEF-B1B5E1D40CA0}"/>
    <dgm:cxn modelId="{C9642EC9-A73B-4562-B0A6-BDEDE579DF1E}" type="presOf" srcId="{FFC91AF3-4036-435F-803E-46230CC17A3C}" destId="{E22DD651-118D-4C73-BF9D-920627EE7938}" srcOrd="0" destOrd="0" presId="urn:microsoft.com/office/officeart/2005/8/layout/process4"/>
    <dgm:cxn modelId="{B312FFD8-9F58-4114-BBC6-59593A50D8EA}" type="presOf" srcId="{A0D37B13-0A72-46AC-A6DC-543350D43F16}" destId="{624D8943-23E9-4BFE-A1D2-B839A1110FAD}" srcOrd="0" destOrd="0" presId="urn:microsoft.com/office/officeart/2005/8/layout/process4"/>
    <dgm:cxn modelId="{131152B9-1804-4113-8899-0298A7091F92}" type="presOf" srcId="{A454E5F4-1D94-4184-AD9B-F08822C376A0}" destId="{AF0C5AA0-7C7C-46AC-9BE4-8FA36EB48EA0}" srcOrd="0" destOrd="0" presId="urn:microsoft.com/office/officeart/2005/8/layout/process4"/>
    <dgm:cxn modelId="{8E60E0F9-D29E-4B84-9211-75016B04033B}" srcId="{FFC91AF3-4036-435F-803E-46230CC17A3C}" destId="{677CF892-C12C-4D1A-8574-AEBDEFA519BB}" srcOrd="5" destOrd="0" parTransId="{97B0A8D3-C2A4-42CC-B1B5-279E6D82DEDC}" sibTransId="{E515BA33-4352-4C3D-B943-936C83DC80EF}"/>
    <dgm:cxn modelId="{E8388334-8A15-4ADA-9194-D79DAD53F539}" srcId="{FFC91AF3-4036-435F-803E-46230CC17A3C}" destId="{90FCB745-FCF9-40A6-A954-A454C2EE1F6C}" srcOrd="2" destOrd="0" parTransId="{EC0233C4-7B31-4588-B68A-6CD71D40A0EA}" sibTransId="{CD7E6E16-BB70-488E-B61D-852B7EE8E7E8}"/>
    <dgm:cxn modelId="{A978860E-5E76-48FA-8C16-BB2C77D586D8}" type="presOf" srcId="{677CF892-C12C-4D1A-8574-AEBDEFA519BB}" destId="{3F8DC687-4EB3-4EE0-A2BD-17D1E1211AAE}" srcOrd="0" destOrd="0" presId="urn:microsoft.com/office/officeart/2005/8/layout/process4"/>
    <dgm:cxn modelId="{7F6C7642-7B11-4A9D-8F17-1B6E3B2BD7A4}" srcId="{FFC91AF3-4036-435F-803E-46230CC17A3C}" destId="{DDE9211F-74E1-451F-801D-B7B0C45D1BD9}" srcOrd="4" destOrd="0" parTransId="{C5456A4E-397F-464C-AE65-5B8E342E8CD0}" sibTransId="{0B125DD6-73CA-4EBA-98F3-8D250369C793}"/>
    <dgm:cxn modelId="{06CD0B87-4572-4A70-90C9-70146F509344}" type="presOf" srcId="{7026B273-3532-47EA-BDC2-25500BC719AD}" destId="{96A955FF-EF5D-4AA2-BF76-2B25DCC9BAFE}"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B11D23CB-4A97-433D-8134-92B7A81A5825}" type="presOf" srcId="{90FCB745-FCF9-40A6-A954-A454C2EE1F6C}" destId="{35B11327-817E-4BA2-A2C5-A2264D7105C8}" srcOrd="0" destOrd="0" presId="urn:microsoft.com/office/officeart/2005/8/layout/process4"/>
    <dgm:cxn modelId="{878F9F76-5C6D-4AD5-9E14-2D10355743C9}" type="presOf" srcId="{DDE9211F-74E1-451F-801D-B7B0C45D1BD9}" destId="{9DE66070-715F-4449-9427-AA6E1F364F9A}" srcOrd="0" destOrd="0" presId="urn:microsoft.com/office/officeart/2005/8/layout/process4"/>
    <dgm:cxn modelId="{F4B5332F-3D3B-415D-B82B-0C0F9200D278}" type="presParOf" srcId="{E22DD651-118D-4C73-BF9D-920627EE7938}" destId="{9D7AF3B6-72BB-4183-A46E-927AA0EE38C3}" srcOrd="0" destOrd="0" presId="urn:microsoft.com/office/officeart/2005/8/layout/process4"/>
    <dgm:cxn modelId="{36C964E9-517E-4CD1-A478-DC248D312BA4}" type="presParOf" srcId="{9D7AF3B6-72BB-4183-A46E-927AA0EE38C3}" destId="{3F8DC687-4EB3-4EE0-A2BD-17D1E1211AAE}" srcOrd="0" destOrd="0" presId="urn:microsoft.com/office/officeart/2005/8/layout/process4"/>
    <dgm:cxn modelId="{4A45E000-F9DE-4C1C-93BB-05C49EF6B6EB}" type="presParOf" srcId="{E22DD651-118D-4C73-BF9D-920627EE7938}" destId="{455237B0-BF9D-4B72-A9F3-EBC93BE78173}" srcOrd="1" destOrd="0" presId="urn:microsoft.com/office/officeart/2005/8/layout/process4"/>
    <dgm:cxn modelId="{BB3C361A-2450-491B-A2F1-62CDDB0C65ED}" type="presParOf" srcId="{E22DD651-118D-4C73-BF9D-920627EE7938}" destId="{41743231-70EB-479B-A1F2-CF40A633C035}" srcOrd="2" destOrd="0" presId="urn:microsoft.com/office/officeart/2005/8/layout/process4"/>
    <dgm:cxn modelId="{9FFF7150-CBF2-4ADD-8CD7-5EE3676EE306}" type="presParOf" srcId="{41743231-70EB-479B-A1F2-CF40A633C035}" destId="{9DE66070-715F-4449-9427-AA6E1F364F9A}" srcOrd="0" destOrd="0" presId="urn:microsoft.com/office/officeart/2005/8/layout/process4"/>
    <dgm:cxn modelId="{00157175-D174-452B-9A81-8565422E7DEA}" type="presParOf" srcId="{E22DD651-118D-4C73-BF9D-920627EE7938}" destId="{84FF653D-FFBC-459F-90BD-207944570D39}" srcOrd="3" destOrd="0" presId="urn:microsoft.com/office/officeart/2005/8/layout/process4"/>
    <dgm:cxn modelId="{3D1256C2-21AE-4645-9857-EF705AC82312}" type="presParOf" srcId="{E22DD651-118D-4C73-BF9D-920627EE7938}" destId="{AE95F841-D328-4B64-839C-50A5A5480121}" srcOrd="4" destOrd="0" presId="urn:microsoft.com/office/officeart/2005/8/layout/process4"/>
    <dgm:cxn modelId="{0B174046-2AA5-4232-92ED-0DEDE37277FD}" type="presParOf" srcId="{AE95F841-D328-4B64-839C-50A5A5480121}" destId="{AF0C5AA0-7C7C-46AC-9BE4-8FA36EB48EA0}" srcOrd="0" destOrd="0" presId="urn:microsoft.com/office/officeart/2005/8/layout/process4"/>
    <dgm:cxn modelId="{C741CF98-5F70-460E-B0BF-F12F43609969}" type="presParOf" srcId="{E22DD651-118D-4C73-BF9D-920627EE7938}" destId="{CC9A46F3-AA3A-4FCC-BAC9-B1C045BC12C5}" srcOrd="5" destOrd="0" presId="urn:microsoft.com/office/officeart/2005/8/layout/process4"/>
    <dgm:cxn modelId="{E6AE8CBC-01C9-4E7F-9B15-1EFB29AC1F0E}" type="presParOf" srcId="{E22DD651-118D-4C73-BF9D-920627EE7938}" destId="{92EA5BA4-3741-48F5-87D5-626A090619CF}" srcOrd="6" destOrd="0" presId="urn:microsoft.com/office/officeart/2005/8/layout/process4"/>
    <dgm:cxn modelId="{F354A4FB-665D-4647-8943-25033C96016C}" type="presParOf" srcId="{92EA5BA4-3741-48F5-87D5-626A090619CF}" destId="{35B11327-817E-4BA2-A2C5-A2264D7105C8}" srcOrd="0" destOrd="0" presId="urn:microsoft.com/office/officeart/2005/8/layout/process4"/>
    <dgm:cxn modelId="{6D81C01B-173B-402D-8CF0-62F1F6B5DABB}" type="presParOf" srcId="{E22DD651-118D-4C73-BF9D-920627EE7938}" destId="{0F96870B-8F4B-41FF-BF09-BC0C26E29B92}" srcOrd="7" destOrd="0" presId="urn:microsoft.com/office/officeart/2005/8/layout/process4"/>
    <dgm:cxn modelId="{86C11668-B240-4830-A7A7-2B07F9E42866}" type="presParOf" srcId="{E22DD651-118D-4C73-BF9D-920627EE7938}" destId="{D79390DE-F9B7-4AB1-BD92-A3BB50D9A3EE}" srcOrd="8" destOrd="0" presId="urn:microsoft.com/office/officeart/2005/8/layout/process4"/>
    <dgm:cxn modelId="{648FE5FE-9610-4F34-BA86-6A47F695BB8B}" type="presParOf" srcId="{D79390DE-F9B7-4AB1-BD92-A3BB50D9A3EE}" destId="{96A955FF-EF5D-4AA2-BF76-2B25DCC9BAFE}" srcOrd="0" destOrd="0" presId="urn:microsoft.com/office/officeart/2005/8/layout/process4"/>
    <dgm:cxn modelId="{A2CF5A5A-CD1F-460D-A1A6-4150B291B67B}" type="presParOf" srcId="{E22DD651-118D-4C73-BF9D-920627EE7938}" destId="{E460E181-1BE0-4124-82C7-8F8F4362A210}" srcOrd="9" destOrd="0" presId="urn:microsoft.com/office/officeart/2005/8/layout/process4"/>
    <dgm:cxn modelId="{59399443-0259-425C-9118-3D2A4372EEF6}" type="presParOf" srcId="{E22DD651-118D-4C73-BF9D-920627EE7938}" destId="{8B6E4C00-1B61-4B96-B083-0B9110C54AEF}" srcOrd="10" destOrd="0" presId="urn:microsoft.com/office/officeart/2005/8/layout/process4"/>
    <dgm:cxn modelId="{92549DA3-485A-4EA3-931E-75DA29FFB174}"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Set up the Library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solidFill>
          <a:srgbClr val="FF0000"/>
        </a:solidFill>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solidFill>
          <a:srgbClr val="FF0000"/>
        </a:solidFill>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Placement</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Routing</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9D7AF3B6-72BB-4183-A46E-927AA0EE38C3}" type="pres">
      <dgm:prSet presAssocID="{677CF892-C12C-4D1A-8574-AEBDEFA519BB}" presName="boxAndChildren" presStyleCnt="0"/>
      <dgm:spPr/>
    </dgm:pt>
    <dgm:pt modelId="{3F8DC687-4EB3-4EE0-A2BD-17D1E1211AAE}" type="pres">
      <dgm:prSet presAssocID="{677CF892-C12C-4D1A-8574-AEBDEFA519BB}" presName="parentTextBox" presStyleLbl="node1" presStyleIdx="0" presStyleCnt="6"/>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1" presStyleCnt="6"/>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2" presStyleCnt="6"/>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3" presStyleCnt="6"/>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4" presStyleCnt="6"/>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5" presStyleCnt="6" custLinFactY="-196219" custLinFactNeighborX="7813" custLinFactNeighborY="-200000"/>
      <dgm:spPr/>
      <dgm:t>
        <a:bodyPr/>
        <a:lstStyle/>
        <a:p>
          <a:endParaRPr lang="en-GB"/>
        </a:p>
      </dgm:t>
    </dgm:pt>
  </dgm:ptLst>
  <dgm:cxnLst>
    <dgm:cxn modelId="{80616BFC-4545-44FE-A110-AE8AFD124542}" type="presOf" srcId="{A454E5F4-1D94-4184-AD9B-F08822C376A0}" destId="{AF0C5AA0-7C7C-46AC-9BE4-8FA36EB48EA0}"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F24F8328-F43F-4D59-A38A-516F5D98EADD}" srcId="{FFC91AF3-4036-435F-803E-46230CC17A3C}" destId="{7026B273-3532-47EA-BDC2-25500BC719AD}" srcOrd="1" destOrd="0" parTransId="{3E8E87E1-E9BD-4D63-B2AE-3DB143756566}" sibTransId="{E33DFBD2-74D0-4B7E-8E9E-7371C0550139}"/>
    <dgm:cxn modelId="{DF45F3EE-29E6-49A5-88C7-352767DD32F1}" type="presOf" srcId="{DDE9211F-74E1-451F-801D-B7B0C45D1BD9}" destId="{9DE66070-715F-4449-9427-AA6E1F364F9A}" srcOrd="0" destOrd="0" presId="urn:microsoft.com/office/officeart/2005/8/layout/process4"/>
    <dgm:cxn modelId="{378E3879-0A6D-415A-AEBF-30C9F6D3FD64}" type="presOf" srcId="{FFC91AF3-4036-435F-803E-46230CC17A3C}" destId="{E22DD651-118D-4C73-BF9D-920627EE7938}" srcOrd="0" destOrd="0" presId="urn:microsoft.com/office/officeart/2005/8/layout/process4"/>
    <dgm:cxn modelId="{D2F7A0A9-1C56-46F6-AABD-8938ACA69AB4}" srcId="{FFC91AF3-4036-435F-803E-46230CC17A3C}" destId="{A454E5F4-1D94-4184-AD9B-F08822C376A0}" srcOrd="3" destOrd="0" parTransId="{4A694B51-4406-4CE2-A257-9F362006846F}" sibTransId="{B2F5F89A-25F5-46DE-8139-A42C5F918A0B}"/>
    <dgm:cxn modelId="{7F6C7642-7B11-4A9D-8F17-1B6E3B2BD7A4}" srcId="{FFC91AF3-4036-435F-803E-46230CC17A3C}" destId="{DDE9211F-74E1-451F-801D-B7B0C45D1BD9}" srcOrd="4" destOrd="0" parTransId="{C5456A4E-397F-464C-AE65-5B8E342E8CD0}" sibTransId="{0B125DD6-73CA-4EBA-98F3-8D250369C793}"/>
    <dgm:cxn modelId="{E1A28291-77DE-4006-9FBF-6E47E45FBCBA}" type="presOf" srcId="{A0D37B13-0A72-46AC-A6DC-543350D43F16}" destId="{624D8943-23E9-4BFE-A1D2-B839A1110FAD}" srcOrd="0" destOrd="0" presId="urn:microsoft.com/office/officeart/2005/8/layout/process4"/>
    <dgm:cxn modelId="{CF0E2EAE-9786-49E9-9D8B-FBBEC6EC314D}" type="presOf" srcId="{677CF892-C12C-4D1A-8574-AEBDEFA519BB}" destId="{3F8DC687-4EB3-4EE0-A2BD-17D1E1211AAE}" srcOrd="0" destOrd="0" presId="urn:microsoft.com/office/officeart/2005/8/layout/process4"/>
    <dgm:cxn modelId="{F4F0488A-C3BA-493E-8ED2-09A142CE35F4}" type="presOf" srcId="{90FCB745-FCF9-40A6-A954-A454C2EE1F6C}" destId="{35B11327-817E-4BA2-A2C5-A2264D7105C8}" srcOrd="0" destOrd="0" presId="urn:microsoft.com/office/officeart/2005/8/layout/process4"/>
    <dgm:cxn modelId="{679DCF55-9594-45F4-8659-8C51AD716618}" type="presOf" srcId="{7026B273-3532-47EA-BDC2-25500BC719AD}" destId="{96A955FF-EF5D-4AA2-BF76-2B25DCC9BAFE}" srcOrd="0" destOrd="0" presId="urn:microsoft.com/office/officeart/2005/8/layout/process4"/>
    <dgm:cxn modelId="{8E60E0F9-D29E-4B84-9211-75016B04033B}" srcId="{FFC91AF3-4036-435F-803E-46230CC17A3C}" destId="{677CF892-C12C-4D1A-8574-AEBDEFA519BB}" srcOrd="5" destOrd="0" parTransId="{97B0A8D3-C2A4-42CC-B1B5-279E6D82DEDC}" sibTransId="{E515BA33-4352-4C3D-B943-936C83DC80EF}"/>
    <dgm:cxn modelId="{B3FA781A-609D-4869-BA99-35B9D8287D15}" srcId="{FFC91AF3-4036-435F-803E-46230CC17A3C}" destId="{A0D37B13-0A72-46AC-A6DC-543350D43F16}" srcOrd="0" destOrd="0" parTransId="{30298DB8-2678-4E65-BDE9-F6577856CAED}" sibTransId="{A01905F8-D710-4CA8-9BEF-B1B5E1D40CA0}"/>
    <dgm:cxn modelId="{D483AE80-0CFC-4D19-8D3B-33C10D97A41E}" type="presParOf" srcId="{E22DD651-118D-4C73-BF9D-920627EE7938}" destId="{9D7AF3B6-72BB-4183-A46E-927AA0EE38C3}" srcOrd="0" destOrd="0" presId="urn:microsoft.com/office/officeart/2005/8/layout/process4"/>
    <dgm:cxn modelId="{30FFF30B-4029-41C9-A538-B972D5C6E022}" type="presParOf" srcId="{9D7AF3B6-72BB-4183-A46E-927AA0EE38C3}" destId="{3F8DC687-4EB3-4EE0-A2BD-17D1E1211AAE}" srcOrd="0" destOrd="0" presId="urn:microsoft.com/office/officeart/2005/8/layout/process4"/>
    <dgm:cxn modelId="{E3D762E7-2424-4F23-8E3D-0D7C42DF5CB3}" type="presParOf" srcId="{E22DD651-118D-4C73-BF9D-920627EE7938}" destId="{455237B0-BF9D-4B72-A9F3-EBC93BE78173}" srcOrd="1" destOrd="0" presId="urn:microsoft.com/office/officeart/2005/8/layout/process4"/>
    <dgm:cxn modelId="{8C768B25-743C-4FBE-90E9-84F1C10CDA78}" type="presParOf" srcId="{E22DD651-118D-4C73-BF9D-920627EE7938}" destId="{41743231-70EB-479B-A1F2-CF40A633C035}" srcOrd="2" destOrd="0" presId="urn:microsoft.com/office/officeart/2005/8/layout/process4"/>
    <dgm:cxn modelId="{DD596A9F-6E68-40BC-81C0-921EBB8850FE}" type="presParOf" srcId="{41743231-70EB-479B-A1F2-CF40A633C035}" destId="{9DE66070-715F-4449-9427-AA6E1F364F9A}" srcOrd="0" destOrd="0" presId="urn:microsoft.com/office/officeart/2005/8/layout/process4"/>
    <dgm:cxn modelId="{CB8A6B58-33A2-4B93-A7CE-A21D37354E83}" type="presParOf" srcId="{E22DD651-118D-4C73-BF9D-920627EE7938}" destId="{84FF653D-FFBC-459F-90BD-207944570D39}" srcOrd="3" destOrd="0" presId="urn:microsoft.com/office/officeart/2005/8/layout/process4"/>
    <dgm:cxn modelId="{803D253A-0AAE-4560-BF65-FFB8C4D5053C}" type="presParOf" srcId="{E22DD651-118D-4C73-BF9D-920627EE7938}" destId="{AE95F841-D328-4B64-839C-50A5A5480121}" srcOrd="4" destOrd="0" presId="urn:microsoft.com/office/officeart/2005/8/layout/process4"/>
    <dgm:cxn modelId="{039F3881-1374-44BF-A13E-93BCC5A543F7}" type="presParOf" srcId="{AE95F841-D328-4B64-839C-50A5A5480121}" destId="{AF0C5AA0-7C7C-46AC-9BE4-8FA36EB48EA0}" srcOrd="0" destOrd="0" presId="urn:microsoft.com/office/officeart/2005/8/layout/process4"/>
    <dgm:cxn modelId="{390EEDEE-52DB-4C63-8C4B-1EC7DE66B28B}" type="presParOf" srcId="{E22DD651-118D-4C73-BF9D-920627EE7938}" destId="{CC9A46F3-AA3A-4FCC-BAC9-B1C045BC12C5}" srcOrd="5" destOrd="0" presId="urn:microsoft.com/office/officeart/2005/8/layout/process4"/>
    <dgm:cxn modelId="{296ECDBD-C21C-4BE6-A16E-5B4435E57CA8}" type="presParOf" srcId="{E22DD651-118D-4C73-BF9D-920627EE7938}" destId="{92EA5BA4-3741-48F5-87D5-626A090619CF}" srcOrd="6" destOrd="0" presId="urn:microsoft.com/office/officeart/2005/8/layout/process4"/>
    <dgm:cxn modelId="{5B4AB944-A405-4BE2-B34E-8354D57FAAC3}" type="presParOf" srcId="{92EA5BA4-3741-48F5-87D5-626A090619CF}" destId="{35B11327-817E-4BA2-A2C5-A2264D7105C8}" srcOrd="0" destOrd="0" presId="urn:microsoft.com/office/officeart/2005/8/layout/process4"/>
    <dgm:cxn modelId="{91400588-0654-4180-BA74-F690B7B7639B}" type="presParOf" srcId="{E22DD651-118D-4C73-BF9D-920627EE7938}" destId="{0F96870B-8F4B-41FF-BF09-BC0C26E29B92}" srcOrd="7" destOrd="0" presId="urn:microsoft.com/office/officeart/2005/8/layout/process4"/>
    <dgm:cxn modelId="{C11B2D69-3424-428D-AEF7-0771034D19EF}" type="presParOf" srcId="{E22DD651-118D-4C73-BF9D-920627EE7938}" destId="{D79390DE-F9B7-4AB1-BD92-A3BB50D9A3EE}" srcOrd="8" destOrd="0" presId="urn:microsoft.com/office/officeart/2005/8/layout/process4"/>
    <dgm:cxn modelId="{4CD85DE7-AB10-4C69-98E7-0B856E82A97E}" type="presParOf" srcId="{D79390DE-F9B7-4AB1-BD92-A3BB50D9A3EE}" destId="{96A955FF-EF5D-4AA2-BF76-2B25DCC9BAFE}" srcOrd="0" destOrd="0" presId="urn:microsoft.com/office/officeart/2005/8/layout/process4"/>
    <dgm:cxn modelId="{59625C86-4DB4-4011-99A6-97C25379F3FD}" type="presParOf" srcId="{E22DD651-118D-4C73-BF9D-920627EE7938}" destId="{E460E181-1BE0-4124-82C7-8F8F4362A210}" srcOrd="9" destOrd="0" presId="urn:microsoft.com/office/officeart/2005/8/layout/process4"/>
    <dgm:cxn modelId="{A41C5F51-0AAA-49CB-B01D-18F855EE94E3}" type="presParOf" srcId="{E22DD651-118D-4C73-BF9D-920627EE7938}" destId="{8B6E4C00-1B61-4B96-B083-0B9110C54AEF}" srcOrd="10" destOrd="0" presId="urn:microsoft.com/office/officeart/2005/8/layout/process4"/>
    <dgm:cxn modelId="{37F1949A-5B0F-4B73-9D08-A3BEE618D29C}"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solidFill>
          <a:schemeClr val="accent1"/>
        </a:solidFill>
        <a:ln>
          <a:solidFill>
            <a:schemeClr val="tx1"/>
          </a:solidFill>
        </a:ln>
      </dgm:spPr>
      <dgm:t>
        <a:bodyPr/>
        <a:lstStyle/>
        <a:p>
          <a:r>
            <a:rPr lang="en-GB" sz="1200" b="1" dirty="0" smtClean="0">
              <a:solidFill>
                <a:schemeClr val="tx1"/>
              </a:solidFill>
            </a:rPr>
            <a:t>Set up the Library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solidFill>
          <a:srgbClr val="FF0000"/>
        </a:solidFill>
        <a:ln>
          <a:solidFill>
            <a:schemeClr val="tx1"/>
          </a:solidFill>
        </a:ln>
      </dgm:spPr>
      <dgm:t>
        <a:bodyPr/>
        <a:lstStyle/>
        <a:p>
          <a:r>
            <a:rPr lang="en-GB" sz="1200" b="1" dirty="0" smtClean="0">
              <a:solidFill>
                <a:schemeClr val="tx1"/>
              </a:solidFill>
            </a:rPr>
            <a:t>Placement</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Routing</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9D7AF3B6-72BB-4183-A46E-927AA0EE38C3}" type="pres">
      <dgm:prSet presAssocID="{677CF892-C12C-4D1A-8574-AEBDEFA519BB}" presName="boxAndChildren" presStyleCnt="0"/>
      <dgm:spPr/>
    </dgm:pt>
    <dgm:pt modelId="{3F8DC687-4EB3-4EE0-A2BD-17D1E1211AAE}" type="pres">
      <dgm:prSet presAssocID="{677CF892-C12C-4D1A-8574-AEBDEFA519BB}" presName="parentTextBox" presStyleLbl="node1" presStyleIdx="0" presStyleCnt="6"/>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1" presStyleCnt="6"/>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2" presStyleCnt="6"/>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3" presStyleCnt="6"/>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4" presStyleCnt="6"/>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5" presStyleCnt="6" custLinFactY="-196219" custLinFactNeighborX="7813" custLinFactNeighborY="-200000"/>
      <dgm:spPr/>
      <dgm:t>
        <a:bodyPr/>
        <a:lstStyle/>
        <a:p>
          <a:endParaRPr lang="en-GB"/>
        </a:p>
      </dgm:t>
    </dgm:pt>
  </dgm:ptLst>
  <dgm:cxnLst>
    <dgm:cxn modelId="{E8388334-8A15-4ADA-9194-D79DAD53F539}" srcId="{FFC91AF3-4036-435F-803E-46230CC17A3C}" destId="{90FCB745-FCF9-40A6-A954-A454C2EE1F6C}" srcOrd="2" destOrd="0" parTransId="{EC0233C4-7B31-4588-B68A-6CD71D40A0EA}" sibTransId="{CD7E6E16-BB70-488E-B61D-852B7EE8E7E8}"/>
    <dgm:cxn modelId="{F24F8328-F43F-4D59-A38A-516F5D98EADD}" srcId="{FFC91AF3-4036-435F-803E-46230CC17A3C}" destId="{7026B273-3532-47EA-BDC2-25500BC719AD}" srcOrd="1" destOrd="0" parTransId="{3E8E87E1-E9BD-4D63-B2AE-3DB143756566}" sibTransId="{E33DFBD2-74D0-4B7E-8E9E-7371C0550139}"/>
    <dgm:cxn modelId="{F88201E3-84CF-42C1-B381-B0090FB834FD}" type="presOf" srcId="{FFC91AF3-4036-435F-803E-46230CC17A3C}" destId="{E22DD651-118D-4C73-BF9D-920627EE7938}" srcOrd="0" destOrd="0" presId="urn:microsoft.com/office/officeart/2005/8/layout/process4"/>
    <dgm:cxn modelId="{038B783E-246F-4EF5-B6CF-1FD210D3C03C}" type="presOf" srcId="{677CF892-C12C-4D1A-8574-AEBDEFA519BB}" destId="{3F8DC687-4EB3-4EE0-A2BD-17D1E1211AAE}" srcOrd="0" destOrd="0" presId="urn:microsoft.com/office/officeart/2005/8/layout/process4"/>
    <dgm:cxn modelId="{D2F7A0A9-1C56-46F6-AABD-8938ACA69AB4}" srcId="{FFC91AF3-4036-435F-803E-46230CC17A3C}" destId="{A454E5F4-1D94-4184-AD9B-F08822C376A0}" srcOrd="3" destOrd="0" parTransId="{4A694B51-4406-4CE2-A257-9F362006846F}" sibTransId="{B2F5F89A-25F5-46DE-8139-A42C5F918A0B}"/>
    <dgm:cxn modelId="{4BAE8B1C-2BED-4E87-813D-7D25CB0B1B87}" type="presOf" srcId="{A0D37B13-0A72-46AC-A6DC-543350D43F16}" destId="{624D8943-23E9-4BFE-A1D2-B839A1110FAD}" srcOrd="0" destOrd="0" presId="urn:microsoft.com/office/officeart/2005/8/layout/process4"/>
    <dgm:cxn modelId="{001B157D-E25D-4295-A7EA-59BF71DF8BF1}" type="presOf" srcId="{7026B273-3532-47EA-BDC2-25500BC719AD}" destId="{96A955FF-EF5D-4AA2-BF76-2B25DCC9BAFE}" srcOrd="0" destOrd="0" presId="urn:microsoft.com/office/officeart/2005/8/layout/process4"/>
    <dgm:cxn modelId="{0772D2D4-F76C-4107-A515-ADF5AA5F424A}" type="presOf" srcId="{90FCB745-FCF9-40A6-A954-A454C2EE1F6C}" destId="{35B11327-817E-4BA2-A2C5-A2264D7105C8}" srcOrd="0" destOrd="0" presId="urn:microsoft.com/office/officeart/2005/8/layout/process4"/>
    <dgm:cxn modelId="{7F6C7642-7B11-4A9D-8F17-1B6E3B2BD7A4}" srcId="{FFC91AF3-4036-435F-803E-46230CC17A3C}" destId="{DDE9211F-74E1-451F-801D-B7B0C45D1BD9}" srcOrd="4" destOrd="0" parTransId="{C5456A4E-397F-464C-AE65-5B8E342E8CD0}" sibTransId="{0B125DD6-73CA-4EBA-98F3-8D250369C793}"/>
    <dgm:cxn modelId="{91F837AA-0371-4EE1-8C7D-A72BA2E8AAC7}" type="presOf" srcId="{DDE9211F-74E1-451F-801D-B7B0C45D1BD9}" destId="{9DE66070-715F-4449-9427-AA6E1F364F9A}" srcOrd="0" destOrd="0" presId="urn:microsoft.com/office/officeart/2005/8/layout/process4"/>
    <dgm:cxn modelId="{EAFED899-0949-4ED9-B60D-B43853F34B53}" type="presOf" srcId="{A454E5F4-1D94-4184-AD9B-F08822C376A0}" destId="{AF0C5AA0-7C7C-46AC-9BE4-8FA36EB48EA0}" srcOrd="0" destOrd="0" presId="urn:microsoft.com/office/officeart/2005/8/layout/process4"/>
    <dgm:cxn modelId="{8E60E0F9-D29E-4B84-9211-75016B04033B}" srcId="{FFC91AF3-4036-435F-803E-46230CC17A3C}" destId="{677CF892-C12C-4D1A-8574-AEBDEFA519BB}" srcOrd="5" destOrd="0" parTransId="{97B0A8D3-C2A4-42CC-B1B5-279E6D82DEDC}" sibTransId="{E515BA33-4352-4C3D-B943-936C83DC80EF}"/>
    <dgm:cxn modelId="{B3FA781A-609D-4869-BA99-35B9D8287D15}" srcId="{FFC91AF3-4036-435F-803E-46230CC17A3C}" destId="{A0D37B13-0A72-46AC-A6DC-543350D43F16}" srcOrd="0" destOrd="0" parTransId="{30298DB8-2678-4E65-BDE9-F6577856CAED}" sibTransId="{A01905F8-D710-4CA8-9BEF-B1B5E1D40CA0}"/>
    <dgm:cxn modelId="{874D6DF2-6C66-478F-BF52-48ECB555ED3C}" type="presParOf" srcId="{E22DD651-118D-4C73-BF9D-920627EE7938}" destId="{9D7AF3B6-72BB-4183-A46E-927AA0EE38C3}" srcOrd="0" destOrd="0" presId="urn:microsoft.com/office/officeart/2005/8/layout/process4"/>
    <dgm:cxn modelId="{CBDEEBBC-680B-423B-B043-493E7757107F}" type="presParOf" srcId="{9D7AF3B6-72BB-4183-A46E-927AA0EE38C3}" destId="{3F8DC687-4EB3-4EE0-A2BD-17D1E1211AAE}" srcOrd="0" destOrd="0" presId="urn:microsoft.com/office/officeart/2005/8/layout/process4"/>
    <dgm:cxn modelId="{B895403B-4585-4C7A-9B05-2FE2BF8AE003}" type="presParOf" srcId="{E22DD651-118D-4C73-BF9D-920627EE7938}" destId="{455237B0-BF9D-4B72-A9F3-EBC93BE78173}" srcOrd="1" destOrd="0" presId="urn:microsoft.com/office/officeart/2005/8/layout/process4"/>
    <dgm:cxn modelId="{F0F49486-D4F8-4F5D-84A6-E4A69D224909}" type="presParOf" srcId="{E22DD651-118D-4C73-BF9D-920627EE7938}" destId="{41743231-70EB-479B-A1F2-CF40A633C035}" srcOrd="2" destOrd="0" presId="urn:microsoft.com/office/officeart/2005/8/layout/process4"/>
    <dgm:cxn modelId="{C310C040-7E69-4B5B-A880-F06B8B79063C}" type="presParOf" srcId="{41743231-70EB-479B-A1F2-CF40A633C035}" destId="{9DE66070-715F-4449-9427-AA6E1F364F9A}" srcOrd="0" destOrd="0" presId="urn:microsoft.com/office/officeart/2005/8/layout/process4"/>
    <dgm:cxn modelId="{5FABF8C7-08FB-4A05-B848-B83F583E33FB}" type="presParOf" srcId="{E22DD651-118D-4C73-BF9D-920627EE7938}" destId="{84FF653D-FFBC-459F-90BD-207944570D39}" srcOrd="3" destOrd="0" presId="urn:microsoft.com/office/officeart/2005/8/layout/process4"/>
    <dgm:cxn modelId="{E0F58D2C-63E8-430B-BCDD-7BA15DAF2915}" type="presParOf" srcId="{E22DD651-118D-4C73-BF9D-920627EE7938}" destId="{AE95F841-D328-4B64-839C-50A5A5480121}" srcOrd="4" destOrd="0" presId="urn:microsoft.com/office/officeart/2005/8/layout/process4"/>
    <dgm:cxn modelId="{048855B6-30E7-4CD8-8861-C07D05F75C3F}" type="presParOf" srcId="{AE95F841-D328-4B64-839C-50A5A5480121}" destId="{AF0C5AA0-7C7C-46AC-9BE4-8FA36EB48EA0}" srcOrd="0" destOrd="0" presId="urn:microsoft.com/office/officeart/2005/8/layout/process4"/>
    <dgm:cxn modelId="{89E90D86-C466-4BF2-A550-9C28644B7AA9}" type="presParOf" srcId="{E22DD651-118D-4C73-BF9D-920627EE7938}" destId="{CC9A46F3-AA3A-4FCC-BAC9-B1C045BC12C5}" srcOrd="5" destOrd="0" presId="urn:microsoft.com/office/officeart/2005/8/layout/process4"/>
    <dgm:cxn modelId="{41E49AEF-D559-4134-BBB6-20BCA2374D60}" type="presParOf" srcId="{E22DD651-118D-4C73-BF9D-920627EE7938}" destId="{92EA5BA4-3741-48F5-87D5-626A090619CF}" srcOrd="6" destOrd="0" presId="urn:microsoft.com/office/officeart/2005/8/layout/process4"/>
    <dgm:cxn modelId="{D6844E0C-B2D9-44BB-9434-BCE9D0A92BBC}" type="presParOf" srcId="{92EA5BA4-3741-48F5-87D5-626A090619CF}" destId="{35B11327-817E-4BA2-A2C5-A2264D7105C8}" srcOrd="0" destOrd="0" presId="urn:microsoft.com/office/officeart/2005/8/layout/process4"/>
    <dgm:cxn modelId="{86AA71F3-9346-4CC6-B56F-5D2FA84329EF}" type="presParOf" srcId="{E22DD651-118D-4C73-BF9D-920627EE7938}" destId="{0F96870B-8F4B-41FF-BF09-BC0C26E29B92}" srcOrd="7" destOrd="0" presId="urn:microsoft.com/office/officeart/2005/8/layout/process4"/>
    <dgm:cxn modelId="{1372F387-A1CA-4436-9FA6-F429B4612369}" type="presParOf" srcId="{E22DD651-118D-4C73-BF9D-920627EE7938}" destId="{D79390DE-F9B7-4AB1-BD92-A3BB50D9A3EE}" srcOrd="8" destOrd="0" presId="urn:microsoft.com/office/officeart/2005/8/layout/process4"/>
    <dgm:cxn modelId="{FE8E85FF-E6BD-41FC-BADA-B47D16D14A78}" type="presParOf" srcId="{D79390DE-F9B7-4AB1-BD92-A3BB50D9A3EE}" destId="{96A955FF-EF5D-4AA2-BF76-2B25DCC9BAFE}" srcOrd="0" destOrd="0" presId="urn:microsoft.com/office/officeart/2005/8/layout/process4"/>
    <dgm:cxn modelId="{5E5A139F-E804-4D95-8280-D312F6C1B8DD}" type="presParOf" srcId="{E22DD651-118D-4C73-BF9D-920627EE7938}" destId="{E460E181-1BE0-4124-82C7-8F8F4362A210}" srcOrd="9" destOrd="0" presId="urn:microsoft.com/office/officeart/2005/8/layout/process4"/>
    <dgm:cxn modelId="{24EA0178-DB92-4F18-9712-53D839178059}" type="presParOf" srcId="{E22DD651-118D-4C73-BF9D-920627EE7938}" destId="{8B6E4C00-1B61-4B96-B083-0B9110C54AEF}" srcOrd="10" destOrd="0" presId="urn:microsoft.com/office/officeart/2005/8/layout/process4"/>
    <dgm:cxn modelId="{27BF85BC-BFD4-4609-936C-D6A2DD0C0344}"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solidFill>
          <a:schemeClr val="accent1"/>
        </a:solidFill>
        <a:ln>
          <a:solidFill>
            <a:schemeClr val="tx1"/>
          </a:solidFill>
        </a:ln>
      </dgm:spPr>
      <dgm:t>
        <a:bodyPr/>
        <a:lstStyle/>
        <a:p>
          <a:r>
            <a:rPr lang="en-GB" sz="1200" b="1" dirty="0" smtClean="0">
              <a:solidFill>
                <a:schemeClr val="tx1"/>
              </a:solidFill>
            </a:rPr>
            <a:t>Set up the Library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solidFill>
          <a:srgbClr val="E7E7FF"/>
        </a:solidFill>
        <a:ln>
          <a:solidFill>
            <a:schemeClr val="tx1"/>
          </a:solidFill>
        </a:ln>
      </dgm:spPr>
      <dgm:t>
        <a:bodyPr/>
        <a:lstStyle/>
        <a:p>
          <a:r>
            <a:rPr lang="en-GB" sz="1200" b="1" dirty="0" smtClean="0">
              <a:solidFill>
                <a:schemeClr val="tx1"/>
              </a:solidFill>
            </a:rPr>
            <a:t>Placement</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solidFill>
          <a:srgbClr val="FF0000"/>
        </a:solidFill>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Routing</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9D7AF3B6-72BB-4183-A46E-927AA0EE38C3}" type="pres">
      <dgm:prSet presAssocID="{677CF892-C12C-4D1A-8574-AEBDEFA519BB}" presName="boxAndChildren" presStyleCnt="0"/>
      <dgm:spPr/>
    </dgm:pt>
    <dgm:pt modelId="{3F8DC687-4EB3-4EE0-A2BD-17D1E1211AAE}" type="pres">
      <dgm:prSet presAssocID="{677CF892-C12C-4D1A-8574-AEBDEFA519BB}" presName="parentTextBox" presStyleLbl="node1" presStyleIdx="0" presStyleCnt="6"/>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1" presStyleCnt="6"/>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2" presStyleCnt="6"/>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3" presStyleCnt="6"/>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4" presStyleCnt="6"/>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5" presStyleCnt="6" custLinFactY="-196219" custLinFactNeighborX="7813" custLinFactNeighborY="-200000"/>
      <dgm:spPr/>
      <dgm:t>
        <a:bodyPr/>
        <a:lstStyle/>
        <a:p>
          <a:endParaRPr lang="en-GB"/>
        </a:p>
      </dgm:t>
    </dgm:pt>
  </dgm:ptLst>
  <dgm:cxnLst>
    <dgm:cxn modelId="{E8388334-8A15-4ADA-9194-D79DAD53F539}" srcId="{FFC91AF3-4036-435F-803E-46230CC17A3C}" destId="{90FCB745-FCF9-40A6-A954-A454C2EE1F6C}" srcOrd="2" destOrd="0" parTransId="{EC0233C4-7B31-4588-B68A-6CD71D40A0EA}" sibTransId="{CD7E6E16-BB70-488E-B61D-852B7EE8E7E8}"/>
    <dgm:cxn modelId="{F24F8328-F43F-4D59-A38A-516F5D98EADD}" srcId="{FFC91AF3-4036-435F-803E-46230CC17A3C}" destId="{7026B273-3532-47EA-BDC2-25500BC719AD}" srcOrd="1" destOrd="0" parTransId="{3E8E87E1-E9BD-4D63-B2AE-3DB143756566}" sibTransId="{E33DFBD2-74D0-4B7E-8E9E-7371C0550139}"/>
    <dgm:cxn modelId="{4A0FD872-C6E1-4F38-BC49-5A8A149CAB84}" type="presOf" srcId="{A0D37B13-0A72-46AC-A6DC-543350D43F16}" destId="{624D8943-23E9-4BFE-A1D2-B839A1110FAD}" srcOrd="0" destOrd="0" presId="urn:microsoft.com/office/officeart/2005/8/layout/process4"/>
    <dgm:cxn modelId="{D2F7A0A9-1C56-46F6-AABD-8938ACA69AB4}" srcId="{FFC91AF3-4036-435F-803E-46230CC17A3C}" destId="{A454E5F4-1D94-4184-AD9B-F08822C376A0}" srcOrd="3" destOrd="0" parTransId="{4A694B51-4406-4CE2-A257-9F362006846F}" sibTransId="{B2F5F89A-25F5-46DE-8139-A42C5F918A0B}"/>
    <dgm:cxn modelId="{88EA29A7-620A-42E8-B73E-9C3F3206A121}" type="presOf" srcId="{7026B273-3532-47EA-BDC2-25500BC719AD}" destId="{96A955FF-EF5D-4AA2-BF76-2B25DCC9BAFE}" srcOrd="0" destOrd="0" presId="urn:microsoft.com/office/officeart/2005/8/layout/process4"/>
    <dgm:cxn modelId="{0AF8043E-3BDB-4743-B8C9-BFC150467906}" type="presOf" srcId="{A454E5F4-1D94-4184-AD9B-F08822C376A0}" destId="{AF0C5AA0-7C7C-46AC-9BE4-8FA36EB48EA0}" srcOrd="0" destOrd="0" presId="urn:microsoft.com/office/officeart/2005/8/layout/process4"/>
    <dgm:cxn modelId="{7F6C7642-7B11-4A9D-8F17-1B6E3B2BD7A4}" srcId="{FFC91AF3-4036-435F-803E-46230CC17A3C}" destId="{DDE9211F-74E1-451F-801D-B7B0C45D1BD9}" srcOrd="4" destOrd="0" parTransId="{C5456A4E-397F-464C-AE65-5B8E342E8CD0}" sibTransId="{0B125DD6-73CA-4EBA-98F3-8D250369C793}"/>
    <dgm:cxn modelId="{42987AB9-8200-4477-8DF6-CC37EEB74A98}" type="presOf" srcId="{677CF892-C12C-4D1A-8574-AEBDEFA519BB}" destId="{3F8DC687-4EB3-4EE0-A2BD-17D1E1211AAE}" srcOrd="0" destOrd="0" presId="urn:microsoft.com/office/officeart/2005/8/layout/process4"/>
    <dgm:cxn modelId="{774BD29B-3150-4ACB-8BEA-A466AAD702D6}" type="presOf" srcId="{DDE9211F-74E1-451F-801D-B7B0C45D1BD9}" destId="{9DE66070-715F-4449-9427-AA6E1F364F9A}" srcOrd="0" destOrd="0" presId="urn:microsoft.com/office/officeart/2005/8/layout/process4"/>
    <dgm:cxn modelId="{6D73F6F8-7CFE-493B-B968-35554290DD55}" type="presOf" srcId="{FFC91AF3-4036-435F-803E-46230CC17A3C}" destId="{E22DD651-118D-4C73-BF9D-920627EE7938}" srcOrd="0" destOrd="0" presId="urn:microsoft.com/office/officeart/2005/8/layout/process4"/>
    <dgm:cxn modelId="{54E92AF4-720C-4A94-930F-3A2928B8B50F}" type="presOf" srcId="{90FCB745-FCF9-40A6-A954-A454C2EE1F6C}" destId="{35B11327-817E-4BA2-A2C5-A2264D7105C8}" srcOrd="0" destOrd="0" presId="urn:microsoft.com/office/officeart/2005/8/layout/process4"/>
    <dgm:cxn modelId="{8E60E0F9-D29E-4B84-9211-75016B04033B}" srcId="{FFC91AF3-4036-435F-803E-46230CC17A3C}" destId="{677CF892-C12C-4D1A-8574-AEBDEFA519BB}" srcOrd="5" destOrd="0" parTransId="{97B0A8D3-C2A4-42CC-B1B5-279E6D82DEDC}" sibTransId="{E515BA33-4352-4C3D-B943-936C83DC80EF}"/>
    <dgm:cxn modelId="{B3FA781A-609D-4869-BA99-35B9D8287D15}" srcId="{FFC91AF3-4036-435F-803E-46230CC17A3C}" destId="{A0D37B13-0A72-46AC-A6DC-543350D43F16}" srcOrd="0" destOrd="0" parTransId="{30298DB8-2678-4E65-BDE9-F6577856CAED}" sibTransId="{A01905F8-D710-4CA8-9BEF-B1B5E1D40CA0}"/>
    <dgm:cxn modelId="{4285BEF3-03B9-458E-B25E-FBBEC2FEAD44}" type="presParOf" srcId="{E22DD651-118D-4C73-BF9D-920627EE7938}" destId="{9D7AF3B6-72BB-4183-A46E-927AA0EE38C3}" srcOrd="0" destOrd="0" presId="urn:microsoft.com/office/officeart/2005/8/layout/process4"/>
    <dgm:cxn modelId="{C3A37EFA-9C68-4B24-A049-28B232CB9BF3}" type="presParOf" srcId="{9D7AF3B6-72BB-4183-A46E-927AA0EE38C3}" destId="{3F8DC687-4EB3-4EE0-A2BD-17D1E1211AAE}" srcOrd="0" destOrd="0" presId="urn:microsoft.com/office/officeart/2005/8/layout/process4"/>
    <dgm:cxn modelId="{C11D0B96-AA4F-4376-AE1F-33798E5391A5}" type="presParOf" srcId="{E22DD651-118D-4C73-BF9D-920627EE7938}" destId="{455237B0-BF9D-4B72-A9F3-EBC93BE78173}" srcOrd="1" destOrd="0" presId="urn:microsoft.com/office/officeart/2005/8/layout/process4"/>
    <dgm:cxn modelId="{7A082A19-0902-437D-ACFD-AC67086B5F79}" type="presParOf" srcId="{E22DD651-118D-4C73-BF9D-920627EE7938}" destId="{41743231-70EB-479B-A1F2-CF40A633C035}" srcOrd="2" destOrd="0" presId="urn:microsoft.com/office/officeart/2005/8/layout/process4"/>
    <dgm:cxn modelId="{2BF191F4-0A8B-4EFA-B755-78D32238FCE6}" type="presParOf" srcId="{41743231-70EB-479B-A1F2-CF40A633C035}" destId="{9DE66070-715F-4449-9427-AA6E1F364F9A}" srcOrd="0" destOrd="0" presId="urn:microsoft.com/office/officeart/2005/8/layout/process4"/>
    <dgm:cxn modelId="{A83C4DCE-EAAE-40F9-8CE3-B5B49CCD17D0}" type="presParOf" srcId="{E22DD651-118D-4C73-BF9D-920627EE7938}" destId="{84FF653D-FFBC-459F-90BD-207944570D39}" srcOrd="3" destOrd="0" presId="urn:microsoft.com/office/officeart/2005/8/layout/process4"/>
    <dgm:cxn modelId="{E4094057-97D0-4FE6-BA20-2377BB83BD7C}" type="presParOf" srcId="{E22DD651-118D-4C73-BF9D-920627EE7938}" destId="{AE95F841-D328-4B64-839C-50A5A5480121}" srcOrd="4" destOrd="0" presId="urn:microsoft.com/office/officeart/2005/8/layout/process4"/>
    <dgm:cxn modelId="{86B1A986-13C1-45E7-A296-3D8C33CE9FCC}" type="presParOf" srcId="{AE95F841-D328-4B64-839C-50A5A5480121}" destId="{AF0C5AA0-7C7C-46AC-9BE4-8FA36EB48EA0}" srcOrd="0" destOrd="0" presId="urn:microsoft.com/office/officeart/2005/8/layout/process4"/>
    <dgm:cxn modelId="{8146C7EE-A5CA-4C3E-A1FC-A592ED995C1D}" type="presParOf" srcId="{E22DD651-118D-4C73-BF9D-920627EE7938}" destId="{CC9A46F3-AA3A-4FCC-BAC9-B1C045BC12C5}" srcOrd="5" destOrd="0" presId="urn:microsoft.com/office/officeart/2005/8/layout/process4"/>
    <dgm:cxn modelId="{1FC7892E-6BEB-4B98-B0AF-F0694D209BF2}" type="presParOf" srcId="{E22DD651-118D-4C73-BF9D-920627EE7938}" destId="{92EA5BA4-3741-48F5-87D5-626A090619CF}" srcOrd="6" destOrd="0" presId="urn:microsoft.com/office/officeart/2005/8/layout/process4"/>
    <dgm:cxn modelId="{BC6E2F5C-CAB3-476D-940F-76776DA4104F}" type="presParOf" srcId="{92EA5BA4-3741-48F5-87D5-626A090619CF}" destId="{35B11327-817E-4BA2-A2C5-A2264D7105C8}" srcOrd="0" destOrd="0" presId="urn:microsoft.com/office/officeart/2005/8/layout/process4"/>
    <dgm:cxn modelId="{1A3FC002-152A-47A2-93FB-10F05D076248}" type="presParOf" srcId="{E22DD651-118D-4C73-BF9D-920627EE7938}" destId="{0F96870B-8F4B-41FF-BF09-BC0C26E29B92}" srcOrd="7" destOrd="0" presId="urn:microsoft.com/office/officeart/2005/8/layout/process4"/>
    <dgm:cxn modelId="{A1CEF36A-C499-4097-8B61-0BBC57725FF4}" type="presParOf" srcId="{E22DD651-118D-4C73-BF9D-920627EE7938}" destId="{D79390DE-F9B7-4AB1-BD92-A3BB50D9A3EE}" srcOrd="8" destOrd="0" presId="urn:microsoft.com/office/officeart/2005/8/layout/process4"/>
    <dgm:cxn modelId="{B2F61E3F-AADD-47FE-993E-25D2265739A1}" type="presParOf" srcId="{D79390DE-F9B7-4AB1-BD92-A3BB50D9A3EE}" destId="{96A955FF-EF5D-4AA2-BF76-2B25DCC9BAFE}" srcOrd="0" destOrd="0" presId="urn:microsoft.com/office/officeart/2005/8/layout/process4"/>
    <dgm:cxn modelId="{D39A304B-8C9C-4FF8-A698-7C1A0324F914}" type="presParOf" srcId="{E22DD651-118D-4C73-BF9D-920627EE7938}" destId="{E460E181-1BE0-4124-82C7-8F8F4362A210}" srcOrd="9" destOrd="0" presId="urn:microsoft.com/office/officeart/2005/8/layout/process4"/>
    <dgm:cxn modelId="{856B83A4-28D1-44EF-8BDC-527FC7CD0A86}" type="presParOf" srcId="{E22DD651-118D-4C73-BF9D-920627EE7938}" destId="{8B6E4C00-1B61-4B96-B083-0B9110C54AEF}" srcOrd="10" destOrd="0" presId="urn:microsoft.com/office/officeart/2005/8/layout/process4"/>
    <dgm:cxn modelId="{ACC5FCE2-2630-4D83-867E-7EDDF50321E3}"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solidFill>
          <a:schemeClr val="accent1"/>
        </a:solidFill>
        <a:ln>
          <a:solidFill>
            <a:schemeClr val="tx1"/>
          </a:solidFill>
        </a:ln>
      </dgm:spPr>
      <dgm:t>
        <a:bodyPr/>
        <a:lstStyle/>
        <a:p>
          <a:r>
            <a:rPr lang="en-GB" sz="1200" b="1" dirty="0" smtClean="0">
              <a:solidFill>
                <a:schemeClr val="tx1"/>
              </a:solidFill>
            </a:rPr>
            <a:t>Set up the Library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solidFill>
          <a:srgbClr val="E7E7FF"/>
        </a:solidFill>
        <a:ln>
          <a:solidFill>
            <a:schemeClr val="tx1"/>
          </a:solidFill>
        </a:ln>
      </dgm:spPr>
      <dgm:t>
        <a:bodyPr/>
        <a:lstStyle/>
        <a:p>
          <a:r>
            <a:rPr lang="en-GB" sz="1200" b="1" dirty="0" smtClean="0">
              <a:solidFill>
                <a:schemeClr val="tx1"/>
              </a:solidFill>
            </a:rPr>
            <a:t>Placement</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solidFill>
          <a:schemeClr val="accent1"/>
        </a:solidFill>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677CF892-C12C-4D1A-8574-AEBDEFA519BB}">
      <dgm:prSet custT="1"/>
      <dgm:spPr>
        <a:solidFill>
          <a:srgbClr val="FF0000"/>
        </a:solidFill>
        <a:ln>
          <a:solidFill>
            <a:schemeClr val="tx1"/>
          </a:solidFill>
        </a:ln>
      </dgm:spPr>
      <dgm:t>
        <a:bodyPr/>
        <a:lstStyle/>
        <a:p>
          <a:r>
            <a:rPr lang="en-GB" sz="1200" b="1" dirty="0" smtClean="0">
              <a:solidFill>
                <a:schemeClr val="tx1"/>
              </a:solidFill>
            </a:rPr>
            <a:t>Routing</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9D7AF3B6-72BB-4183-A46E-927AA0EE38C3}" type="pres">
      <dgm:prSet presAssocID="{677CF892-C12C-4D1A-8574-AEBDEFA519BB}" presName="boxAndChildren" presStyleCnt="0"/>
      <dgm:spPr/>
    </dgm:pt>
    <dgm:pt modelId="{3F8DC687-4EB3-4EE0-A2BD-17D1E1211AAE}" type="pres">
      <dgm:prSet presAssocID="{677CF892-C12C-4D1A-8574-AEBDEFA519BB}" presName="parentTextBox" presStyleLbl="node1" presStyleIdx="0" presStyleCnt="6"/>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1" presStyleCnt="6"/>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2" presStyleCnt="6"/>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3" presStyleCnt="6"/>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4" presStyleCnt="6"/>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5" presStyleCnt="6" custLinFactY="-196219" custLinFactNeighborX="7813" custLinFactNeighborY="-200000"/>
      <dgm:spPr/>
      <dgm:t>
        <a:bodyPr/>
        <a:lstStyle/>
        <a:p>
          <a:endParaRPr lang="en-GB"/>
        </a:p>
      </dgm:t>
    </dgm:pt>
  </dgm:ptLst>
  <dgm:cxnLst>
    <dgm:cxn modelId="{78BEAB1A-FDEB-4D5F-93D6-09B66C637B52}" type="presOf" srcId="{A0D37B13-0A72-46AC-A6DC-543350D43F16}" destId="{624D8943-23E9-4BFE-A1D2-B839A1110FAD}" srcOrd="0" destOrd="0" presId="urn:microsoft.com/office/officeart/2005/8/layout/process4"/>
    <dgm:cxn modelId="{1593F776-F6C9-4F63-B4AE-F64A699DD4C8}" type="presOf" srcId="{7026B273-3532-47EA-BDC2-25500BC719AD}" destId="{96A955FF-EF5D-4AA2-BF76-2B25DCC9BAFE}"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F24F8328-F43F-4D59-A38A-516F5D98EADD}" srcId="{FFC91AF3-4036-435F-803E-46230CC17A3C}" destId="{7026B273-3532-47EA-BDC2-25500BC719AD}" srcOrd="1" destOrd="0" parTransId="{3E8E87E1-E9BD-4D63-B2AE-3DB143756566}" sibTransId="{E33DFBD2-74D0-4B7E-8E9E-7371C0550139}"/>
    <dgm:cxn modelId="{70446137-87DD-4184-B4B9-55837C622BEF}" type="presOf" srcId="{DDE9211F-74E1-451F-801D-B7B0C45D1BD9}" destId="{9DE66070-715F-4449-9427-AA6E1F364F9A}" srcOrd="0" destOrd="0" presId="urn:microsoft.com/office/officeart/2005/8/layout/process4"/>
    <dgm:cxn modelId="{D2F7A0A9-1C56-46F6-AABD-8938ACA69AB4}" srcId="{FFC91AF3-4036-435F-803E-46230CC17A3C}" destId="{A454E5F4-1D94-4184-AD9B-F08822C376A0}" srcOrd="3" destOrd="0" parTransId="{4A694B51-4406-4CE2-A257-9F362006846F}" sibTransId="{B2F5F89A-25F5-46DE-8139-A42C5F918A0B}"/>
    <dgm:cxn modelId="{7F6C7642-7B11-4A9D-8F17-1B6E3B2BD7A4}" srcId="{FFC91AF3-4036-435F-803E-46230CC17A3C}" destId="{DDE9211F-74E1-451F-801D-B7B0C45D1BD9}" srcOrd="4" destOrd="0" parTransId="{C5456A4E-397F-464C-AE65-5B8E342E8CD0}" sibTransId="{0B125DD6-73CA-4EBA-98F3-8D250369C793}"/>
    <dgm:cxn modelId="{465AF91E-BFBE-4D48-9748-54CAA8DBC99D}" type="presOf" srcId="{677CF892-C12C-4D1A-8574-AEBDEFA519BB}" destId="{3F8DC687-4EB3-4EE0-A2BD-17D1E1211AAE}" srcOrd="0" destOrd="0" presId="urn:microsoft.com/office/officeart/2005/8/layout/process4"/>
    <dgm:cxn modelId="{C7AA21E7-2AC0-41CC-8D31-653A875C2356}" type="presOf" srcId="{A454E5F4-1D94-4184-AD9B-F08822C376A0}" destId="{AF0C5AA0-7C7C-46AC-9BE4-8FA36EB48EA0}" srcOrd="0" destOrd="0" presId="urn:microsoft.com/office/officeart/2005/8/layout/process4"/>
    <dgm:cxn modelId="{8E60E0F9-D29E-4B84-9211-75016B04033B}" srcId="{FFC91AF3-4036-435F-803E-46230CC17A3C}" destId="{677CF892-C12C-4D1A-8574-AEBDEFA519BB}" srcOrd="5" destOrd="0" parTransId="{97B0A8D3-C2A4-42CC-B1B5-279E6D82DEDC}" sibTransId="{E515BA33-4352-4C3D-B943-936C83DC80EF}"/>
    <dgm:cxn modelId="{5845075E-64A0-403C-8D25-CEDC57F5BB84}" type="presOf" srcId="{FFC91AF3-4036-435F-803E-46230CC17A3C}" destId="{E22DD651-118D-4C73-BF9D-920627EE7938}" srcOrd="0" destOrd="0" presId="urn:microsoft.com/office/officeart/2005/8/layout/process4"/>
    <dgm:cxn modelId="{7F03E01E-A02D-453C-9457-EEBFECC05DF9}" type="presOf" srcId="{90FCB745-FCF9-40A6-A954-A454C2EE1F6C}" destId="{35B11327-817E-4BA2-A2C5-A2264D7105C8}"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E89C5231-0A5F-4869-910F-96A3C199F862}" type="presParOf" srcId="{E22DD651-118D-4C73-BF9D-920627EE7938}" destId="{9D7AF3B6-72BB-4183-A46E-927AA0EE38C3}" srcOrd="0" destOrd="0" presId="urn:microsoft.com/office/officeart/2005/8/layout/process4"/>
    <dgm:cxn modelId="{D220183C-9323-42EA-8C7D-6400F2128D79}" type="presParOf" srcId="{9D7AF3B6-72BB-4183-A46E-927AA0EE38C3}" destId="{3F8DC687-4EB3-4EE0-A2BD-17D1E1211AAE}" srcOrd="0" destOrd="0" presId="urn:microsoft.com/office/officeart/2005/8/layout/process4"/>
    <dgm:cxn modelId="{EF811E98-639E-4447-8130-5A5B0725DE61}" type="presParOf" srcId="{E22DD651-118D-4C73-BF9D-920627EE7938}" destId="{455237B0-BF9D-4B72-A9F3-EBC93BE78173}" srcOrd="1" destOrd="0" presId="urn:microsoft.com/office/officeart/2005/8/layout/process4"/>
    <dgm:cxn modelId="{E3773E0C-455C-4D77-BEF1-BD50045B6D21}" type="presParOf" srcId="{E22DD651-118D-4C73-BF9D-920627EE7938}" destId="{41743231-70EB-479B-A1F2-CF40A633C035}" srcOrd="2" destOrd="0" presId="urn:microsoft.com/office/officeart/2005/8/layout/process4"/>
    <dgm:cxn modelId="{EA9D4A36-0B8A-4EB2-9533-83A3E59E7FE2}" type="presParOf" srcId="{41743231-70EB-479B-A1F2-CF40A633C035}" destId="{9DE66070-715F-4449-9427-AA6E1F364F9A}" srcOrd="0" destOrd="0" presId="urn:microsoft.com/office/officeart/2005/8/layout/process4"/>
    <dgm:cxn modelId="{5D2A562F-38C1-4D2C-9F6B-B8386D45D7BC}" type="presParOf" srcId="{E22DD651-118D-4C73-BF9D-920627EE7938}" destId="{84FF653D-FFBC-459F-90BD-207944570D39}" srcOrd="3" destOrd="0" presId="urn:microsoft.com/office/officeart/2005/8/layout/process4"/>
    <dgm:cxn modelId="{855FCF65-7870-4055-A6E0-0C04E25B85FB}" type="presParOf" srcId="{E22DD651-118D-4C73-BF9D-920627EE7938}" destId="{AE95F841-D328-4B64-839C-50A5A5480121}" srcOrd="4" destOrd="0" presId="urn:microsoft.com/office/officeart/2005/8/layout/process4"/>
    <dgm:cxn modelId="{113BEE86-4F40-48F4-9A21-2DB7D911D23D}" type="presParOf" srcId="{AE95F841-D328-4B64-839C-50A5A5480121}" destId="{AF0C5AA0-7C7C-46AC-9BE4-8FA36EB48EA0}" srcOrd="0" destOrd="0" presId="urn:microsoft.com/office/officeart/2005/8/layout/process4"/>
    <dgm:cxn modelId="{95918BE6-A738-4C74-A7BD-88DC32482C9B}" type="presParOf" srcId="{E22DD651-118D-4C73-BF9D-920627EE7938}" destId="{CC9A46F3-AA3A-4FCC-BAC9-B1C045BC12C5}" srcOrd="5" destOrd="0" presId="urn:microsoft.com/office/officeart/2005/8/layout/process4"/>
    <dgm:cxn modelId="{42AA2C4B-1A1F-4C71-8838-B6002FA90113}" type="presParOf" srcId="{E22DD651-118D-4C73-BF9D-920627EE7938}" destId="{92EA5BA4-3741-48F5-87D5-626A090619CF}" srcOrd="6" destOrd="0" presId="urn:microsoft.com/office/officeart/2005/8/layout/process4"/>
    <dgm:cxn modelId="{1042F089-7B49-4337-9961-286273563F5B}" type="presParOf" srcId="{92EA5BA4-3741-48F5-87D5-626A090619CF}" destId="{35B11327-817E-4BA2-A2C5-A2264D7105C8}" srcOrd="0" destOrd="0" presId="urn:microsoft.com/office/officeart/2005/8/layout/process4"/>
    <dgm:cxn modelId="{F267EA63-FF32-480A-9D4E-0EF8CA1FD027}" type="presParOf" srcId="{E22DD651-118D-4C73-BF9D-920627EE7938}" destId="{0F96870B-8F4B-41FF-BF09-BC0C26E29B92}" srcOrd="7" destOrd="0" presId="urn:microsoft.com/office/officeart/2005/8/layout/process4"/>
    <dgm:cxn modelId="{5D9B48FF-0560-4AE7-A9C9-850D53A4B03E}" type="presParOf" srcId="{E22DD651-118D-4C73-BF9D-920627EE7938}" destId="{D79390DE-F9B7-4AB1-BD92-A3BB50D9A3EE}" srcOrd="8" destOrd="0" presId="urn:microsoft.com/office/officeart/2005/8/layout/process4"/>
    <dgm:cxn modelId="{77EA02BE-F2A2-4C2B-B2A5-E228A5BEF2B3}" type="presParOf" srcId="{D79390DE-F9B7-4AB1-BD92-A3BB50D9A3EE}" destId="{96A955FF-EF5D-4AA2-BF76-2B25DCC9BAFE}" srcOrd="0" destOrd="0" presId="urn:microsoft.com/office/officeart/2005/8/layout/process4"/>
    <dgm:cxn modelId="{1B38B70C-520A-459F-A550-E2F04BF5D114}" type="presParOf" srcId="{E22DD651-118D-4C73-BF9D-920627EE7938}" destId="{E460E181-1BE0-4124-82C7-8F8F4362A210}" srcOrd="9" destOrd="0" presId="urn:microsoft.com/office/officeart/2005/8/layout/process4"/>
    <dgm:cxn modelId="{D8FCFAD2-0F52-4014-AA8E-65A55C2FB9E9}" type="presParOf" srcId="{E22DD651-118D-4C73-BF9D-920627EE7938}" destId="{8B6E4C00-1B61-4B96-B083-0B9110C54AEF}" srcOrd="10" destOrd="0" presId="urn:microsoft.com/office/officeart/2005/8/layout/process4"/>
    <dgm:cxn modelId="{639FC50F-D06D-4662-9098-D058AA666502}"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DC687-4EB3-4EE0-A2BD-17D1E1211AAE}">
      <dsp:nvSpPr>
        <dsp:cNvPr id="0" name=""/>
        <dsp:cNvSpPr/>
      </dsp:nvSpPr>
      <dsp:spPr>
        <a:xfrm>
          <a:off x="0" y="3590788"/>
          <a:ext cx="6096000" cy="471289"/>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Routing</a:t>
          </a:r>
          <a:endParaRPr lang="en-GB" sz="1200" b="1" kern="1200" dirty="0">
            <a:solidFill>
              <a:schemeClr val="tx1"/>
            </a:solidFill>
          </a:endParaRPr>
        </a:p>
      </dsp:txBody>
      <dsp:txXfrm>
        <a:off x="0" y="3590788"/>
        <a:ext cx="6096000" cy="471289"/>
      </dsp:txXfrm>
    </dsp:sp>
    <dsp:sp modelId="{9DE66070-715F-4449-9427-AA6E1F364F9A}">
      <dsp:nvSpPr>
        <dsp:cNvPr id="0" name=""/>
        <dsp:cNvSpPr/>
      </dsp:nvSpPr>
      <dsp:spPr>
        <a:xfrm rot="10800000">
          <a:off x="0" y="2873015"/>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2873015"/>
        <a:ext cx="6096000" cy="470981"/>
      </dsp:txXfrm>
    </dsp:sp>
    <dsp:sp modelId="{AF0C5AA0-7C7C-46AC-9BE4-8FA36EB48EA0}">
      <dsp:nvSpPr>
        <dsp:cNvPr id="0" name=""/>
        <dsp:cNvSpPr/>
      </dsp:nvSpPr>
      <dsp:spPr>
        <a:xfrm rot="10800000">
          <a:off x="0" y="2155242"/>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Placement</a:t>
          </a:r>
          <a:endParaRPr lang="en-GB" sz="1200" b="1" kern="1200" dirty="0">
            <a:solidFill>
              <a:schemeClr val="tx1"/>
            </a:solidFill>
          </a:endParaRPr>
        </a:p>
      </dsp:txBody>
      <dsp:txXfrm rot="10800000">
        <a:off x="0" y="2155242"/>
        <a:ext cx="6096000" cy="470981"/>
      </dsp:txXfrm>
    </dsp:sp>
    <dsp:sp modelId="{35B11327-817E-4BA2-A2C5-A2264D7105C8}">
      <dsp:nvSpPr>
        <dsp:cNvPr id="0" name=""/>
        <dsp:cNvSpPr/>
      </dsp:nvSpPr>
      <dsp:spPr>
        <a:xfrm rot="10800000">
          <a:off x="0" y="1437468"/>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1437468"/>
        <a:ext cx="6096000" cy="470981"/>
      </dsp:txXfrm>
    </dsp:sp>
    <dsp:sp modelId="{96A955FF-EF5D-4AA2-BF76-2B25DCC9BAFE}">
      <dsp:nvSpPr>
        <dsp:cNvPr id="0" name=""/>
        <dsp:cNvSpPr/>
      </dsp:nvSpPr>
      <dsp:spPr>
        <a:xfrm rot="10800000">
          <a:off x="0" y="719695"/>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719695"/>
        <a:ext cx="6096000" cy="470981"/>
      </dsp:txXfrm>
    </dsp:sp>
    <dsp:sp modelId="{624D8943-23E9-4BFE-A1D2-B839A1110FAD}">
      <dsp:nvSpPr>
        <dsp:cNvPr id="0" name=""/>
        <dsp:cNvSpPr/>
      </dsp:nvSpPr>
      <dsp:spPr>
        <a:xfrm rot="10800000">
          <a:off x="0" y="0"/>
          <a:ext cx="6096000" cy="724842"/>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Set up the Library </a:t>
          </a:r>
          <a:endParaRPr lang="en-GB" sz="1200" b="1" kern="1200" dirty="0">
            <a:solidFill>
              <a:schemeClr val="tx1"/>
            </a:solidFill>
          </a:endParaRPr>
        </a:p>
      </dsp:txBody>
      <dsp:txXfrm rot="10800000">
        <a:off x="0" y="0"/>
        <a:ext cx="6096000" cy="470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DC687-4EB3-4EE0-A2BD-17D1E1211AAE}">
      <dsp:nvSpPr>
        <dsp:cNvPr id="0" name=""/>
        <dsp:cNvSpPr/>
      </dsp:nvSpPr>
      <dsp:spPr>
        <a:xfrm>
          <a:off x="0" y="3590788"/>
          <a:ext cx="6096000" cy="471289"/>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Routing</a:t>
          </a:r>
          <a:endParaRPr lang="en-GB" sz="1200" b="1" kern="1200" dirty="0">
            <a:solidFill>
              <a:schemeClr val="tx1"/>
            </a:solidFill>
          </a:endParaRPr>
        </a:p>
      </dsp:txBody>
      <dsp:txXfrm>
        <a:off x="0" y="3590788"/>
        <a:ext cx="6096000" cy="471289"/>
      </dsp:txXfrm>
    </dsp:sp>
    <dsp:sp modelId="{9DE66070-715F-4449-9427-AA6E1F364F9A}">
      <dsp:nvSpPr>
        <dsp:cNvPr id="0" name=""/>
        <dsp:cNvSpPr/>
      </dsp:nvSpPr>
      <dsp:spPr>
        <a:xfrm rot="10800000">
          <a:off x="0" y="2873015"/>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2873015"/>
        <a:ext cx="6096000" cy="470981"/>
      </dsp:txXfrm>
    </dsp:sp>
    <dsp:sp modelId="{AF0C5AA0-7C7C-46AC-9BE4-8FA36EB48EA0}">
      <dsp:nvSpPr>
        <dsp:cNvPr id="0" name=""/>
        <dsp:cNvSpPr/>
      </dsp:nvSpPr>
      <dsp:spPr>
        <a:xfrm rot="10800000">
          <a:off x="0" y="2155242"/>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Placement</a:t>
          </a:r>
          <a:endParaRPr lang="en-GB" sz="1200" b="1" kern="1200" dirty="0">
            <a:solidFill>
              <a:schemeClr val="tx1"/>
            </a:solidFill>
          </a:endParaRPr>
        </a:p>
      </dsp:txBody>
      <dsp:txXfrm rot="10800000">
        <a:off x="0" y="2155242"/>
        <a:ext cx="6096000" cy="470981"/>
      </dsp:txXfrm>
    </dsp:sp>
    <dsp:sp modelId="{35B11327-817E-4BA2-A2C5-A2264D7105C8}">
      <dsp:nvSpPr>
        <dsp:cNvPr id="0" name=""/>
        <dsp:cNvSpPr/>
      </dsp:nvSpPr>
      <dsp:spPr>
        <a:xfrm rot="10800000">
          <a:off x="0" y="1437468"/>
          <a:ext cx="6096000" cy="724842"/>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1437468"/>
        <a:ext cx="6096000" cy="470981"/>
      </dsp:txXfrm>
    </dsp:sp>
    <dsp:sp modelId="{96A955FF-EF5D-4AA2-BF76-2B25DCC9BAFE}">
      <dsp:nvSpPr>
        <dsp:cNvPr id="0" name=""/>
        <dsp:cNvSpPr/>
      </dsp:nvSpPr>
      <dsp:spPr>
        <a:xfrm rot="10800000">
          <a:off x="0" y="719695"/>
          <a:ext cx="6096000" cy="724842"/>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719695"/>
        <a:ext cx="6096000" cy="470981"/>
      </dsp:txXfrm>
    </dsp:sp>
    <dsp:sp modelId="{624D8943-23E9-4BFE-A1D2-B839A1110FAD}">
      <dsp:nvSpPr>
        <dsp:cNvPr id="0" name=""/>
        <dsp:cNvSpPr/>
      </dsp:nvSpPr>
      <dsp:spPr>
        <a:xfrm rot="10800000">
          <a:off x="0" y="0"/>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Set up the Library </a:t>
          </a:r>
          <a:endParaRPr lang="en-GB" sz="1200" b="1" kern="1200" dirty="0">
            <a:solidFill>
              <a:schemeClr val="tx1"/>
            </a:solidFill>
          </a:endParaRPr>
        </a:p>
      </dsp:txBody>
      <dsp:txXfrm rot="10800000">
        <a:off x="0" y="0"/>
        <a:ext cx="6096000" cy="470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DC687-4EB3-4EE0-A2BD-17D1E1211AAE}">
      <dsp:nvSpPr>
        <dsp:cNvPr id="0" name=""/>
        <dsp:cNvSpPr/>
      </dsp:nvSpPr>
      <dsp:spPr>
        <a:xfrm>
          <a:off x="0" y="3590788"/>
          <a:ext cx="6096000" cy="471289"/>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Routing</a:t>
          </a:r>
          <a:endParaRPr lang="en-GB" sz="1200" b="1" kern="1200" dirty="0">
            <a:solidFill>
              <a:schemeClr val="tx1"/>
            </a:solidFill>
          </a:endParaRPr>
        </a:p>
      </dsp:txBody>
      <dsp:txXfrm>
        <a:off x="0" y="3590788"/>
        <a:ext cx="6096000" cy="471289"/>
      </dsp:txXfrm>
    </dsp:sp>
    <dsp:sp modelId="{9DE66070-715F-4449-9427-AA6E1F364F9A}">
      <dsp:nvSpPr>
        <dsp:cNvPr id="0" name=""/>
        <dsp:cNvSpPr/>
      </dsp:nvSpPr>
      <dsp:spPr>
        <a:xfrm rot="10800000">
          <a:off x="0" y="2873015"/>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2873015"/>
        <a:ext cx="6096000" cy="470981"/>
      </dsp:txXfrm>
    </dsp:sp>
    <dsp:sp modelId="{AF0C5AA0-7C7C-46AC-9BE4-8FA36EB48EA0}">
      <dsp:nvSpPr>
        <dsp:cNvPr id="0" name=""/>
        <dsp:cNvSpPr/>
      </dsp:nvSpPr>
      <dsp:spPr>
        <a:xfrm rot="10800000">
          <a:off x="0" y="2155242"/>
          <a:ext cx="6096000" cy="724842"/>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Placement</a:t>
          </a:r>
          <a:endParaRPr lang="en-GB" sz="1200" b="1" kern="1200" dirty="0">
            <a:solidFill>
              <a:schemeClr val="tx1"/>
            </a:solidFill>
          </a:endParaRPr>
        </a:p>
      </dsp:txBody>
      <dsp:txXfrm rot="10800000">
        <a:off x="0" y="2155242"/>
        <a:ext cx="6096000" cy="470981"/>
      </dsp:txXfrm>
    </dsp:sp>
    <dsp:sp modelId="{35B11327-817E-4BA2-A2C5-A2264D7105C8}">
      <dsp:nvSpPr>
        <dsp:cNvPr id="0" name=""/>
        <dsp:cNvSpPr/>
      </dsp:nvSpPr>
      <dsp:spPr>
        <a:xfrm rot="10800000">
          <a:off x="0" y="1437468"/>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1437468"/>
        <a:ext cx="6096000" cy="470981"/>
      </dsp:txXfrm>
    </dsp:sp>
    <dsp:sp modelId="{96A955FF-EF5D-4AA2-BF76-2B25DCC9BAFE}">
      <dsp:nvSpPr>
        <dsp:cNvPr id="0" name=""/>
        <dsp:cNvSpPr/>
      </dsp:nvSpPr>
      <dsp:spPr>
        <a:xfrm rot="10800000">
          <a:off x="0" y="719695"/>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719695"/>
        <a:ext cx="6096000" cy="470981"/>
      </dsp:txXfrm>
    </dsp:sp>
    <dsp:sp modelId="{624D8943-23E9-4BFE-A1D2-B839A1110FAD}">
      <dsp:nvSpPr>
        <dsp:cNvPr id="0" name=""/>
        <dsp:cNvSpPr/>
      </dsp:nvSpPr>
      <dsp:spPr>
        <a:xfrm rot="10800000">
          <a:off x="0" y="0"/>
          <a:ext cx="6096000" cy="724842"/>
        </a:xfrm>
        <a:prstGeom prst="upArrowCallout">
          <a:avLst/>
        </a:prstGeom>
        <a:solidFill>
          <a:schemeClr val="accent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Set up the Library </a:t>
          </a:r>
          <a:endParaRPr lang="en-GB" sz="1200" b="1" kern="1200" dirty="0">
            <a:solidFill>
              <a:schemeClr val="tx1"/>
            </a:solidFill>
          </a:endParaRPr>
        </a:p>
      </dsp:txBody>
      <dsp:txXfrm rot="10800000">
        <a:off x="0" y="0"/>
        <a:ext cx="6096000" cy="470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DC687-4EB3-4EE0-A2BD-17D1E1211AAE}">
      <dsp:nvSpPr>
        <dsp:cNvPr id="0" name=""/>
        <dsp:cNvSpPr/>
      </dsp:nvSpPr>
      <dsp:spPr>
        <a:xfrm>
          <a:off x="0" y="3590788"/>
          <a:ext cx="6096000" cy="471289"/>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Routing</a:t>
          </a:r>
          <a:endParaRPr lang="en-GB" sz="1200" b="1" kern="1200" dirty="0">
            <a:solidFill>
              <a:schemeClr val="tx1"/>
            </a:solidFill>
          </a:endParaRPr>
        </a:p>
      </dsp:txBody>
      <dsp:txXfrm>
        <a:off x="0" y="3590788"/>
        <a:ext cx="6096000" cy="471289"/>
      </dsp:txXfrm>
    </dsp:sp>
    <dsp:sp modelId="{9DE66070-715F-4449-9427-AA6E1F364F9A}">
      <dsp:nvSpPr>
        <dsp:cNvPr id="0" name=""/>
        <dsp:cNvSpPr/>
      </dsp:nvSpPr>
      <dsp:spPr>
        <a:xfrm rot="10800000">
          <a:off x="0" y="2873015"/>
          <a:ext cx="6096000" cy="724842"/>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2873015"/>
        <a:ext cx="6096000" cy="470981"/>
      </dsp:txXfrm>
    </dsp:sp>
    <dsp:sp modelId="{AF0C5AA0-7C7C-46AC-9BE4-8FA36EB48EA0}">
      <dsp:nvSpPr>
        <dsp:cNvPr id="0" name=""/>
        <dsp:cNvSpPr/>
      </dsp:nvSpPr>
      <dsp:spPr>
        <a:xfrm rot="10800000">
          <a:off x="0" y="2155242"/>
          <a:ext cx="6096000" cy="724842"/>
        </a:xfrm>
        <a:prstGeom prst="upArrowCallout">
          <a:avLst/>
        </a:prstGeom>
        <a:solidFill>
          <a:srgbClr val="E7E7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Placement</a:t>
          </a:r>
          <a:endParaRPr lang="en-GB" sz="1200" b="1" kern="1200" dirty="0">
            <a:solidFill>
              <a:schemeClr val="tx1"/>
            </a:solidFill>
          </a:endParaRPr>
        </a:p>
      </dsp:txBody>
      <dsp:txXfrm rot="10800000">
        <a:off x="0" y="2155242"/>
        <a:ext cx="6096000" cy="470981"/>
      </dsp:txXfrm>
    </dsp:sp>
    <dsp:sp modelId="{35B11327-817E-4BA2-A2C5-A2264D7105C8}">
      <dsp:nvSpPr>
        <dsp:cNvPr id="0" name=""/>
        <dsp:cNvSpPr/>
      </dsp:nvSpPr>
      <dsp:spPr>
        <a:xfrm rot="10800000">
          <a:off x="0" y="1437468"/>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1437468"/>
        <a:ext cx="6096000" cy="470981"/>
      </dsp:txXfrm>
    </dsp:sp>
    <dsp:sp modelId="{96A955FF-EF5D-4AA2-BF76-2B25DCC9BAFE}">
      <dsp:nvSpPr>
        <dsp:cNvPr id="0" name=""/>
        <dsp:cNvSpPr/>
      </dsp:nvSpPr>
      <dsp:spPr>
        <a:xfrm rot="10800000">
          <a:off x="0" y="719695"/>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719695"/>
        <a:ext cx="6096000" cy="470981"/>
      </dsp:txXfrm>
    </dsp:sp>
    <dsp:sp modelId="{624D8943-23E9-4BFE-A1D2-B839A1110FAD}">
      <dsp:nvSpPr>
        <dsp:cNvPr id="0" name=""/>
        <dsp:cNvSpPr/>
      </dsp:nvSpPr>
      <dsp:spPr>
        <a:xfrm rot="10800000">
          <a:off x="0" y="0"/>
          <a:ext cx="6096000" cy="724842"/>
        </a:xfrm>
        <a:prstGeom prst="upArrowCallout">
          <a:avLst/>
        </a:prstGeom>
        <a:solidFill>
          <a:schemeClr val="accent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Set up the Library </a:t>
          </a:r>
          <a:endParaRPr lang="en-GB" sz="1200" b="1" kern="1200" dirty="0">
            <a:solidFill>
              <a:schemeClr val="tx1"/>
            </a:solidFill>
          </a:endParaRPr>
        </a:p>
      </dsp:txBody>
      <dsp:txXfrm rot="10800000">
        <a:off x="0" y="0"/>
        <a:ext cx="6096000" cy="470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DC687-4EB3-4EE0-A2BD-17D1E1211AAE}">
      <dsp:nvSpPr>
        <dsp:cNvPr id="0" name=""/>
        <dsp:cNvSpPr/>
      </dsp:nvSpPr>
      <dsp:spPr>
        <a:xfrm>
          <a:off x="0" y="3590788"/>
          <a:ext cx="6096000" cy="471289"/>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Routing</a:t>
          </a:r>
          <a:endParaRPr lang="en-GB" sz="1200" b="1" kern="1200" dirty="0">
            <a:solidFill>
              <a:schemeClr val="tx1"/>
            </a:solidFill>
          </a:endParaRPr>
        </a:p>
      </dsp:txBody>
      <dsp:txXfrm>
        <a:off x="0" y="3590788"/>
        <a:ext cx="6096000" cy="471289"/>
      </dsp:txXfrm>
    </dsp:sp>
    <dsp:sp modelId="{9DE66070-715F-4449-9427-AA6E1F364F9A}">
      <dsp:nvSpPr>
        <dsp:cNvPr id="0" name=""/>
        <dsp:cNvSpPr/>
      </dsp:nvSpPr>
      <dsp:spPr>
        <a:xfrm rot="10800000">
          <a:off x="0" y="2873015"/>
          <a:ext cx="6096000" cy="724842"/>
        </a:xfrm>
        <a:prstGeom prst="upArrowCallout">
          <a:avLst/>
        </a:prstGeom>
        <a:solidFill>
          <a:schemeClr val="accent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2873015"/>
        <a:ext cx="6096000" cy="470981"/>
      </dsp:txXfrm>
    </dsp:sp>
    <dsp:sp modelId="{AF0C5AA0-7C7C-46AC-9BE4-8FA36EB48EA0}">
      <dsp:nvSpPr>
        <dsp:cNvPr id="0" name=""/>
        <dsp:cNvSpPr/>
      </dsp:nvSpPr>
      <dsp:spPr>
        <a:xfrm rot="10800000">
          <a:off x="0" y="2155242"/>
          <a:ext cx="6096000" cy="724842"/>
        </a:xfrm>
        <a:prstGeom prst="upArrowCallout">
          <a:avLst/>
        </a:prstGeom>
        <a:solidFill>
          <a:srgbClr val="E7E7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Placement</a:t>
          </a:r>
          <a:endParaRPr lang="en-GB" sz="1200" b="1" kern="1200" dirty="0">
            <a:solidFill>
              <a:schemeClr val="tx1"/>
            </a:solidFill>
          </a:endParaRPr>
        </a:p>
      </dsp:txBody>
      <dsp:txXfrm rot="10800000">
        <a:off x="0" y="2155242"/>
        <a:ext cx="6096000" cy="470981"/>
      </dsp:txXfrm>
    </dsp:sp>
    <dsp:sp modelId="{35B11327-817E-4BA2-A2C5-A2264D7105C8}">
      <dsp:nvSpPr>
        <dsp:cNvPr id="0" name=""/>
        <dsp:cNvSpPr/>
      </dsp:nvSpPr>
      <dsp:spPr>
        <a:xfrm rot="10800000">
          <a:off x="0" y="1437468"/>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1437468"/>
        <a:ext cx="6096000" cy="470981"/>
      </dsp:txXfrm>
    </dsp:sp>
    <dsp:sp modelId="{96A955FF-EF5D-4AA2-BF76-2B25DCC9BAFE}">
      <dsp:nvSpPr>
        <dsp:cNvPr id="0" name=""/>
        <dsp:cNvSpPr/>
      </dsp:nvSpPr>
      <dsp:spPr>
        <a:xfrm rot="10800000">
          <a:off x="0" y="719695"/>
          <a:ext cx="6096000" cy="724842"/>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719695"/>
        <a:ext cx="6096000" cy="470981"/>
      </dsp:txXfrm>
    </dsp:sp>
    <dsp:sp modelId="{624D8943-23E9-4BFE-A1D2-B839A1110FAD}">
      <dsp:nvSpPr>
        <dsp:cNvPr id="0" name=""/>
        <dsp:cNvSpPr/>
      </dsp:nvSpPr>
      <dsp:spPr>
        <a:xfrm rot="10800000">
          <a:off x="0" y="0"/>
          <a:ext cx="6096000" cy="724842"/>
        </a:xfrm>
        <a:prstGeom prst="upArrowCallout">
          <a:avLst/>
        </a:prstGeom>
        <a:solidFill>
          <a:schemeClr val="accent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Set up the Library </a:t>
          </a:r>
          <a:endParaRPr lang="en-GB" sz="1200" b="1" kern="1200" dirty="0">
            <a:solidFill>
              <a:schemeClr val="tx1"/>
            </a:solidFill>
          </a:endParaRPr>
        </a:p>
      </dsp:txBody>
      <dsp:txXfrm rot="10800000">
        <a:off x="0" y="0"/>
        <a:ext cx="6096000" cy="4709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170138" cy="47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19459" name="Rectangle 3"/>
          <p:cNvSpPr>
            <a:spLocks noGrp="1" noChangeArrowheads="1"/>
          </p:cNvSpPr>
          <p:nvPr>
            <p:ph type="dt" sz="quarter" idx="1"/>
          </p:nvPr>
        </p:nvSpPr>
        <p:spPr bwMode="auto">
          <a:xfrm>
            <a:off x="4145062" y="0"/>
            <a:ext cx="3170138" cy="47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19460" name="Rectangle 4"/>
          <p:cNvSpPr>
            <a:spLocks noGrp="1" noChangeArrowheads="1"/>
          </p:cNvSpPr>
          <p:nvPr>
            <p:ph type="ftr" sz="quarter" idx="2"/>
          </p:nvPr>
        </p:nvSpPr>
        <p:spPr bwMode="auto">
          <a:xfrm>
            <a:off x="1" y="9121662"/>
            <a:ext cx="3170138" cy="47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19461" name="Rectangle 5"/>
          <p:cNvSpPr>
            <a:spLocks noGrp="1" noChangeArrowheads="1"/>
          </p:cNvSpPr>
          <p:nvPr>
            <p:ph type="sldNum" sz="quarter" idx="3"/>
          </p:nvPr>
        </p:nvSpPr>
        <p:spPr bwMode="auto">
          <a:xfrm>
            <a:off x="4145062" y="9121662"/>
            <a:ext cx="3170138" cy="47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6B6B8B36-0408-45FE-9016-A7E1AC3657CF}" type="slidenum">
              <a:rPr lang="en-US"/>
              <a:pPr>
                <a:defRPr/>
              </a:pPr>
              <a:t>‹#›</a:t>
            </a:fld>
            <a:endParaRPr lang="en-US"/>
          </a:p>
        </p:txBody>
      </p:sp>
    </p:spTree>
    <p:extLst>
      <p:ext uri="{BB962C8B-B14F-4D97-AF65-F5344CB8AC3E}">
        <p14:creationId xmlns:p14="http://schemas.microsoft.com/office/powerpoint/2010/main" val="4206468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376238" y="158750"/>
            <a:ext cx="6562725" cy="49228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325521" y="5245142"/>
            <a:ext cx="6664160" cy="400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noProof="0" smtClean="0"/>
              <a:t>Notes Text Time New Roman 12pt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a:p>
            <a:pPr lvl="0"/>
            <a:endParaRPr lang="en-US" noProof="0" smtClean="0"/>
          </a:p>
          <a:p>
            <a:pPr lvl="0"/>
            <a:r>
              <a:rPr lang="en-US" noProof="0" smtClean="0"/>
              <a:t>Line Spacing is 0.9</a:t>
            </a:r>
          </a:p>
          <a:p>
            <a:pPr lvl="0"/>
            <a:r>
              <a:rPr lang="en-US" noProof="0" smtClean="0"/>
              <a:t>Paragraph Spacing is 0.15</a:t>
            </a:r>
          </a:p>
          <a:p>
            <a:pPr lvl="0"/>
            <a:endParaRPr lang="en-US" noProof="0" smtClean="0"/>
          </a:p>
          <a:p>
            <a:pPr lvl="0"/>
            <a:r>
              <a:rPr lang="en-US" noProof="0" smtClean="0"/>
              <a:t>Commands are written in Courier New 12pt</a:t>
            </a:r>
          </a:p>
          <a:p>
            <a:pPr lvl="0"/>
            <a:endParaRPr lang="en-US" noProof="0" smtClean="0"/>
          </a:p>
        </p:txBody>
      </p:sp>
      <p:sp>
        <p:nvSpPr>
          <p:cNvPr id="32772" name="notes_unit_title"/>
          <p:cNvSpPr>
            <a:spLocks noChangeArrowheads="1"/>
          </p:cNvSpPr>
          <p:nvPr/>
        </p:nvSpPr>
        <p:spPr bwMode="gray">
          <a:xfrm>
            <a:off x="278082" y="9313775"/>
            <a:ext cx="2551814"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1047750" eaLnBrk="0" hangingPunct="0"/>
            <a:r>
              <a:rPr lang="en-US" sz="900">
                <a:latin typeface="Arial" charset="0"/>
              </a:rPr>
              <a:t>Unit Title</a:t>
            </a:r>
          </a:p>
        </p:txBody>
      </p:sp>
      <p:sp>
        <p:nvSpPr>
          <p:cNvPr id="32773" name="notes_workshop_title"/>
          <p:cNvSpPr>
            <a:spLocks noChangeArrowheads="1"/>
          </p:cNvSpPr>
          <p:nvPr/>
        </p:nvSpPr>
        <p:spPr bwMode="gray">
          <a:xfrm>
            <a:off x="278082" y="9443340"/>
            <a:ext cx="2551814"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1047750" eaLnBrk="0" hangingPunct="0"/>
            <a:r>
              <a:rPr lang="en-US" sz="900">
                <a:latin typeface="Arial" charset="0"/>
              </a:rPr>
              <a:t>Workshop Title</a:t>
            </a:r>
          </a:p>
        </p:txBody>
      </p:sp>
      <p:sp>
        <p:nvSpPr>
          <p:cNvPr id="32774" name="notes_unit_page_number"/>
          <p:cNvSpPr>
            <a:spLocks noChangeArrowheads="1"/>
          </p:cNvSpPr>
          <p:nvPr/>
        </p:nvSpPr>
        <p:spPr bwMode="gray">
          <a:xfrm>
            <a:off x="6474411" y="9313775"/>
            <a:ext cx="55452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defTabSz="1028700" eaLnBrk="0" hangingPunct="0">
              <a:lnSpc>
                <a:spcPct val="90000"/>
              </a:lnSpc>
            </a:pPr>
            <a:r>
              <a:rPr lang="en-US" sz="1000" b="1">
                <a:latin typeface="Arial" charset="0"/>
              </a:rPr>
              <a:t>1-</a:t>
            </a:r>
            <a:fld id="{05FB1342-3F06-4AB8-BD99-9D5A04755EED}" type="slidenum">
              <a:rPr lang="en-US" sz="1000" b="1">
                <a:latin typeface="Arial" charset="0"/>
              </a:rPr>
              <a:pPr algn="r" defTabSz="1028700" eaLnBrk="0" hangingPunct="0">
                <a:lnSpc>
                  <a:spcPct val="90000"/>
                </a:lnSpc>
              </a:pPr>
              <a:t>‹#›</a:t>
            </a:fld>
            <a:endParaRPr lang="en-US" sz="1000" b="1">
              <a:latin typeface="Arial" charset="0"/>
            </a:endParaRPr>
          </a:p>
        </p:txBody>
      </p:sp>
      <p:sp>
        <p:nvSpPr>
          <p:cNvPr id="32775" name="Line 11"/>
          <p:cNvSpPr>
            <a:spLocks noChangeShapeType="1"/>
          </p:cNvSpPr>
          <p:nvPr/>
        </p:nvSpPr>
        <p:spPr bwMode="gray">
          <a:xfrm>
            <a:off x="282991" y="9306328"/>
            <a:ext cx="6749221"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6" name="Text Box 14"/>
          <p:cNvSpPr txBox="1">
            <a:spLocks noChangeArrowheads="1"/>
          </p:cNvSpPr>
          <p:nvPr/>
        </p:nvSpPr>
        <p:spPr bwMode="auto">
          <a:xfrm>
            <a:off x="3791734" y="9389727"/>
            <a:ext cx="37295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90600">
              <a:defRPr sz="2400">
                <a:solidFill>
                  <a:schemeClr val="tx1"/>
                </a:solidFill>
                <a:latin typeface="Times New Roman" pitchFamily="18" charset="0"/>
              </a:defRPr>
            </a:lvl1pPr>
            <a:lvl2pPr marL="495300" defTabSz="990600">
              <a:defRPr sz="2400">
                <a:solidFill>
                  <a:schemeClr val="tx1"/>
                </a:solidFill>
                <a:latin typeface="Times New Roman" pitchFamily="18" charset="0"/>
              </a:defRPr>
            </a:lvl2pPr>
            <a:lvl3pPr marL="990600" defTabSz="990600">
              <a:defRPr sz="2400">
                <a:solidFill>
                  <a:schemeClr val="tx1"/>
                </a:solidFill>
                <a:latin typeface="Times New Roman" pitchFamily="18" charset="0"/>
              </a:defRPr>
            </a:lvl3pPr>
            <a:lvl4pPr marL="1485900" defTabSz="990600">
              <a:defRPr sz="2400">
                <a:solidFill>
                  <a:schemeClr val="tx1"/>
                </a:solidFill>
                <a:latin typeface="Times New Roman" pitchFamily="18" charset="0"/>
              </a:defRPr>
            </a:lvl4pPr>
            <a:lvl5pPr marL="1981200" defTabSz="990600">
              <a:defRPr sz="2400">
                <a:solidFill>
                  <a:schemeClr val="tx1"/>
                </a:solidFill>
                <a:latin typeface="Times New Roman" pitchFamily="18" charset="0"/>
              </a:defRPr>
            </a:lvl5pPr>
            <a:lvl6pPr marL="2438400" defTabSz="990600" fontAlgn="base">
              <a:spcBef>
                <a:spcPct val="0"/>
              </a:spcBef>
              <a:spcAft>
                <a:spcPct val="0"/>
              </a:spcAft>
              <a:defRPr sz="2400">
                <a:solidFill>
                  <a:schemeClr val="tx1"/>
                </a:solidFill>
                <a:latin typeface="Times New Roman" pitchFamily="18" charset="0"/>
              </a:defRPr>
            </a:lvl6pPr>
            <a:lvl7pPr marL="2895600" defTabSz="990600" fontAlgn="base">
              <a:spcBef>
                <a:spcPct val="0"/>
              </a:spcBef>
              <a:spcAft>
                <a:spcPct val="0"/>
              </a:spcAft>
              <a:defRPr sz="2400">
                <a:solidFill>
                  <a:schemeClr val="tx1"/>
                </a:solidFill>
                <a:latin typeface="Times New Roman" pitchFamily="18" charset="0"/>
              </a:defRPr>
            </a:lvl7pPr>
            <a:lvl8pPr marL="3352800" defTabSz="990600" fontAlgn="base">
              <a:spcBef>
                <a:spcPct val="0"/>
              </a:spcBef>
              <a:spcAft>
                <a:spcPct val="0"/>
              </a:spcAft>
              <a:defRPr sz="2400">
                <a:solidFill>
                  <a:schemeClr val="tx1"/>
                </a:solidFill>
                <a:latin typeface="Times New Roman" pitchFamily="18" charset="0"/>
              </a:defRPr>
            </a:lvl8pPr>
            <a:lvl9pPr marL="3810000" defTabSz="990600"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900" b="1" smtClean="0">
                <a:latin typeface="Arial" charset="0"/>
                <a:cs typeface="Arial" charset="0"/>
              </a:rPr>
              <a:t>© </a:t>
            </a:r>
            <a:r>
              <a:rPr lang="en-US" sz="900" b="1" smtClean="0">
                <a:latin typeface="Arial" charset="0"/>
              </a:rPr>
              <a:t>2005</a:t>
            </a:r>
          </a:p>
        </p:txBody>
      </p:sp>
    </p:spTree>
    <p:extLst>
      <p:ext uri="{BB962C8B-B14F-4D97-AF65-F5344CB8AC3E}">
        <p14:creationId xmlns:p14="http://schemas.microsoft.com/office/powerpoint/2010/main" val="230073693"/>
      </p:ext>
    </p:extLst>
  </p:cSld>
  <p:clrMap bg1="lt1" tx1="dk1" bg2="lt2" tx2="dk2" accent1="accent1" accent2="accent2" accent3="accent3" accent4="accent4" accent5="accent5" accent6="accent6" hlink="hlink" folHlink="folHlink"/>
  <p:notesStyle>
    <a:lvl1pPr algn="l" defTabSz="230188" rtl="0" eaLnBrk="0" fontAlgn="base" hangingPunct="0">
      <a:lnSpc>
        <a:spcPct val="90000"/>
      </a:lnSpc>
      <a:spcBef>
        <a:spcPct val="0"/>
      </a:spcBef>
      <a:spcAft>
        <a:spcPct val="15000"/>
      </a:spcAft>
      <a:buSzPct val="70000"/>
      <a:buFont typeface="Wingdings" pitchFamily="2" charset="2"/>
      <a:defRPr sz="1200" kern="1200">
        <a:solidFill>
          <a:schemeClr val="tx1"/>
        </a:solidFill>
        <a:latin typeface="Times New Roman" pitchFamily="18" charset="0"/>
        <a:ea typeface="+mn-ea"/>
        <a:cs typeface="+mn-cs"/>
      </a:defRPr>
    </a:lvl1pPr>
    <a:lvl2pPr marL="230188"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2pPr>
    <a:lvl3pPr marL="4587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3pPr>
    <a:lvl4pPr marL="688975"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4pPr>
    <a:lvl5pPr marL="917575"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76238" y="158750"/>
            <a:ext cx="6562725" cy="4922838"/>
          </a:xfrm>
          <a:ln/>
        </p:spPr>
      </p:sp>
      <p:sp>
        <p:nvSpPr>
          <p:cNvPr id="33795"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150426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A77B3E9C-B24D-4681-9697-7B596FF49F73}" type="slidenum">
              <a:rPr lang="en-US" altLang="en-US"/>
              <a:pPr/>
              <a:t>10</a:t>
            </a:fld>
            <a:endParaRPr lang="en-US" altLang="en-US"/>
          </a:p>
        </p:txBody>
      </p:sp>
      <p:sp>
        <p:nvSpPr>
          <p:cNvPr id="533506" name="Rectangle 2"/>
          <p:cNvSpPr>
            <a:spLocks noGrp="1" noRot="1" noChangeAspect="1" noChangeArrowheads="1" noTextEdit="1"/>
          </p:cNvSpPr>
          <p:nvPr>
            <p:ph type="sldImg"/>
          </p:nvPr>
        </p:nvSpPr>
        <p:spPr>
          <a:xfrm>
            <a:off x="376238" y="158750"/>
            <a:ext cx="6562725" cy="4922838"/>
          </a:xfrm>
          <a:ln/>
        </p:spPr>
      </p:sp>
      <p:sp>
        <p:nvSpPr>
          <p:cNvPr id="533507" name="Rectangle 3"/>
          <p:cNvSpPr>
            <a:spLocks noGrp="1" noChangeArrowheads="1"/>
          </p:cNvSpPr>
          <p:nvPr>
            <p:ph type="body" idx="1"/>
          </p:nvPr>
        </p:nvSpPr>
        <p:spPr/>
        <p:txBody>
          <a:bodyPr/>
          <a:lstStyle/>
          <a:p>
            <a:r>
              <a:rPr lang="en-US" altLang="en-US" dirty="0"/>
              <a:t>It is </a:t>
            </a:r>
            <a:r>
              <a:rPr lang="en-US" altLang="en-US" dirty="0" smtClean="0"/>
              <a:t>important </a:t>
            </a:r>
            <a:r>
              <a:rPr lang="en-US" altLang="en-US" dirty="0"/>
              <a:t>be aware of any large increases of utilization after any optimization stage as this can potentially be a symptom of a synthesis or </a:t>
            </a:r>
            <a:r>
              <a:rPr lang="en-US" altLang="en-US" dirty="0" err="1"/>
              <a:t>floorplanning</a:t>
            </a:r>
            <a:r>
              <a:rPr lang="en-US" altLang="en-US" dirty="0"/>
              <a:t> problem.  </a:t>
            </a:r>
            <a:endParaRPr lang="en-US" altLang="en-US" dirty="0" smtClean="0"/>
          </a:p>
          <a:p>
            <a:endParaRPr lang="en-US" altLang="en-US" dirty="0" smtClean="0"/>
          </a:p>
          <a:p>
            <a:r>
              <a:rPr lang="en-US" altLang="en-US" dirty="0" smtClean="0"/>
              <a:t>In general, increasing die array and available routing resources will speed up the design cycle by making it easier to close timing.  The tradeoff is an increase in fabrication costs. There is a similar tradeoff during power planning between increasing the density of the power grid for increased reliability, and the impact of less signal routing resource or the requirement of an extra metal layer.</a:t>
            </a:r>
          </a:p>
          <a:p>
            <a:endParaRPr lang="en-US" altLang="en-US" dirty="0" smtClean="0"/>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29C36194-8C41-491B-8F8E-6D6D59F5CB7B}" type="slidenum">
              <a:rPr lang="en-US" altLang="en-US"/>
              <a:pPr/>
              <a:t>11</a:t>
            </a:fld>
            <a:endParaRPr lang="en-US" altLang="en-US"/>
          </a:p>
        </p:txBody>
      </p:sp>
      <p:sp>
        <p:nvSpPr>
          <p:cNvPr id="532482" name="Rectangle 1026"/>
          <p:cNvSpPr>
            <a:spLocks noGrp="1" noRot="1" noChangeAspect="1" noChangeArrowheads="1" noTextEdit="1"/>
          </p:cNvSpPr>
          <p:nvPr>
            <p:ph type="sldImg"/>
          </p:nvPr>
        </p:nvSpPr>
        <p:spPr>
          <a:xfrm>
            <a:off x="376238" y="158750"/>
            <a:ext cx="6562725" cy="4922838"/>
          </a:xfrm>
          <a:ln/>
        </p:spPr>
      </p:sp>
      <p:sp>
        <p:nvSpPr>
          <p:cNvPr id="532483" name="Rectangle 1027"/>
          <p:cNvSpPr>
            <a:spLocks noGrp="1" noChangeArrowheads="1"/>
          </p:cNvSpPr>
          <p:nvPr>
            <p:ph type="body" idx="1"/>
          </p:nvPr>
        </p:nvSpPr>
        <p:spPr/>
        <p:txBody>
          <a:bodyPr/>
          <a:lstStyle/>
          <a:p>
            <a:r>
              <a:rPr lang="en-US" altLang="en-US"/>
              <a:t>If we look at a screen shot from an EDA tool GUI, we can see the difference between a region of standard cells with low utilization and one with high utilization.  </a:t>
            </a:r>
          </a:p>
          <a:p>
            <a:endParaRPr lang="en-US" altLang="en-US"/>
          </a:p>
          <a:p>
            <a:r>
              <a:rPr lang="en-US" altLang="en-US"/>
              <a:t>Obviously the area with high utilization has much greater pin density, which in turn requires more dense routing and has higher potential for routing congestion or crosstalk related problems.  In addition having more cells in a particular area increases the local power requirements, which can affect the design of the power grid and thus the available signal routing tracks.</a:t>
            </a:r>
          </a:p>
          <a:p>
            <a:endParaRPr lang="en-US" altLang="en-US"/>
          </a:p>
          <a:p>
            <a:r>
              <a:rPr lang="en-US" altLang="en-US"/>
              <a:t>On the other hand, very low utilization is generally not ideal either, as this can result in unnecessarily long nets requiring more buffering or higher drive strengths.  Not to mention higher relative die costs.</a:t>
            </a:r>
          </a:p>
          <a:p>
            <a:endParaRPr lang="en-US" altLang="en-US"/>
          </a:p>
          <a:p>
            <a:r>
              <a:rPr lang="en-US" altLang="en-US"/>
              <a:t>Typically, starting utilizations in the range of 60-80% are reasonable.</a:t>
            </a:r>
          </a:p>
          <a:p>
            <a:endParaRPr lang="en-US" altLang="en-US"/>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9C1E103E-7D50-4A34-A04C-93D1006AFA77}" type="slidenum">
              <a:rPr lang="en-US" altLang="en-US"/>
              <a:pPr/>
              <a:t>12</a:t>
            </a:fld>
            <a:endParaRPr lang="en-US" altLang="en-US"/>
          </a:p>
        </p:txBody>
      </p:sp>
      <p:sp>
        <p:nvSpPr>
          <p:cNvPr id="529410" name="Rectangle 2"/>
          <p:cNvSpPr>
            <a:spLocks noGrp="1" noRot="1" noChangeAspect="1" noChangeArrowheads="1" noTextEdit="1"/>
          </p:cNvSpPr>
          <p:nvPr>
            <p:ph type="sldImg"/>
          </p:nvPr>
        </p:nvSpPr>
        <p:spPr>
          <a:xfrm>
            <a:off x="376238" y="158750"/>
            <a:ext cx="6562725" cy="4922838"/>
          </a:xfrm>
          <a:ln/>
        </p:spPr>
      </p:sp>
      <p:sp>
        <p:nvSpPr>
          <p:cNvPr id="529411" name="Rectangle 3"/>
          <p:cNvSpPr>
            <a:spLocks noGrp="1" noChangeArrowheads="1"/>
          </p:cNvSpPr>
          <p:nvPr>
            <p:ph type="body" idx="1"/>
          </p:nvPr>
        </p:nvSpPr>
        <p:spPr/>
        <p:txBody>
          <a:bodyPr/>
          <a:lstStyle/>
          <a:p>
            <a:pPr>
              <a:lnSpc>
                <a:spcPct val="90000"/>
              </a:lnSpc>
            </a:pPr>
            <a:r>
              <a:rPr lang="en-US" altLang="en-US" dirty="0"/>
              <a:t>Here we have split design planning into two parts, </a:t>
            </a:r>
            <a:r>
              <a:rPr lang="en-US" altLang="en-US" dirty="0" err="1"/>
              <a:t>floorplanning</a:t>
            </a:r>
            <a:r>
              <a:rPr lang="en-US" altLang="en-US" dirty="0"/>
              <a:t> and power planning.</a:t>
            </a:r>
          </a:p>
          <a:p>
            <a:pPr>
              <a:lnSpc>
                <a:spcPct val="90000"/>
              </a:lnSpc>
            </a:pPr>
            <a:endParaRPr lang="en-US" altLang="en-US" dirty="0"/>
          </a:p>
          <a:p>
            <a:pPr>
              <a:lnSpc>
                <a:spcPct val="90000"/>
              </a:lnSpc>
            </a:pPr>
            <a:r>
              <a:rPr lang="en-US" altLang="en-US" dirty="0"/>
              <a:t>Floorplanning looks at issues related to the area and shape of our design and the location of I/O pads and Hard IP within our design.  Different </a:t>
            </a:r>
            <a:r>
              <a:rPr lang="en-US" altLang="en-US" dirty="0" err="1"/>
              <a:t>floorplans</a:t>
            </a:r>
            <a:r>
              <a:rPr lang="en-US" altLang="en-US" dirty="0"/>
              <a:t> can be compared by considering routing congestion, timing of critical paths and area.  For hierarchical designs, </a:t>
            </a:r>
            <a:r>
              <a:rPr lang="en-US" altLang="en-US" dirty="0" err="1"/>
              <a:t>floorplanning</a:t>
            </a:r>
            <a:r>
              <a:rPr lang="en-US" altLang="en-US" dirty="0"/>
              <a:t> also handles design partitioning and pin placement between hierarchical blocks.</a:t>
            </a:r>
          </a:p>
          <a:p>
            <a:pPr>
              <a:lnSpc>
                <a:spcPct val="90000"/>
              </a:lnSpc>
            </a:pPr>
            <a:endParaRPr lang="en-US" altLang="en-US" dirty="0"/>
          </a:p>
          <a:p>
            <a:pPr>
              <a:lnSpc>
                <a:spcPct val="90000"/>
              </a:lnSpc>
            </a:pPr>
            <a:r>
              <a:rPr lang="en-US" altLang="en-US" dirty="0"/>
              <a:t>Power planning simply refers to the process of arranging the </a:t>
            </a:r>
            <a:r>
              <a:rPr lang="en-US" altLang="en-US" dirty="0" err="1"/>
              <a:t>strutcture</a:t>
            </a:r>
            <a:r>
              <a:rPr lang="en-US" altLang="en-US" dirty="0"/>
              <a:t> of our power grid and the placement of any power pads. For designs with power gating or </a:t>
            </a:r>
            <a:r>
              <a:rPr lang="en-US" altLang="en-US" dirty="0" err="1"/>
              <a:t>mulit</a:t>
            </a:r>
            <a:r>
              <a:rPr lang="en-US" altLang="en-US" dirty="0"/>
              <a:t>-voltage region this can introduce a tremendous amount of design complexity and consume a large portion of the design planning time.</a:t>
            </a:r>
          </a:p>
          <a:p>
            <a:pPr>
              <a:lnSpc>
                <a:spcPct val="90000"/>
              </a:lnSpc>
            </a:pPr>
            <a:endParaRPr lang="en-US" altLang="en-US" dirty="0"/>
          </a:p>
          <a:p>
            <a:pPr>
              <a:lnSpc>
                <a:spcPct val="90000"/>
              </a:lnSpc>
            </a:pPr>
            <a:r>
              <a:rPr lang="en-US" altLang="en-US" dirty="0"/>
              <a:t>Design planning is an iterative process that generally requires some interaction with the front-end designers in order to make smart decisions given only rough estimates and/or limited information.  For example, we must build a power grid without knowing the final placement of all cells, we have only a trial placement.  This means our initial power estimates may not be accurate and we need to use </a:t>
            </a:r>
            <a:r>
              <a:rPr lang="en-US" altLang="en-US" dirty="0" smtClean="0"/>
              <a:t>ur </a:t>
            </a:r>
            <a:r>
              <a:rPr lang="en-US" altLang="en-US" dirty="0"/>
              <a:t>experience and intuition to determine the amount of margin to add to the design.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A6605995-19AF-4DCB-AC27-29185255D15D}" type="slidenum">
              <a:rPr lang="en-US" altLang="en-US"/>
              <a:pPr/>
              <a:t>13</a:t>
            </a:fld>
            <a:endParaRPr lang="en-US" altLang="en-US"/>
          </a:p>
        </p:txBody>
      </p:sp>
      <p:sp>
        <p:nvSpPr>
          <p:cNvPr id="550914" name="Rectangle 2"/>
          <p:cNvSpPr>
            <a:spLocks noGrp="1" noRot="1" noChangeAspect="1" noChangeArrowheads="1" noTextEdit="1"/>
          </p:cNvSpPr>
          <p:nvPr>
            <p:ph type="sldImg"/>
          </p:nvPr>
        </p:nvSpPr>
        <p:spPr>
          <a:xfrm>
            <a:off x="376238" y="158750"/>
            <a:ext cx="6562725" cy="4922838"/>
          </a:xfrm>
          <a:ln/>
        </p:spPr>
      </p:sp>
      <p:sp>
        <p:nvSpPr>
          <p:cNvPr id="550915" name="Rectangle 3"/>
          <p:cNvSpPr>
            <a:spLocks noGrp="1" noChangeArrowheads="1"/>
          </p:cNvSpPr>
          <p:nvPr>
            <p:ph type="body" idx="1"/>
          </p:nvPr>
        </p:nvSpPr>
        <p:spPr/>
        <p:txBody>
          <a:bodyPr/>
          <a:lstStyle/>
          <a:p>
            <a:r>
              <a:rPr lang="en-US" altLang="en-US"/>
              <a:t>IR drop refers to fluctuations of the supply voltage over the length of the supply line.  </a:t>
            </a:r>
          </a:p>
          <a:p>
            <a:endParaRPr lang="en-US" altLang="en-US"/>
          </a:p>
          <a:p>
            <a:r>
              <a:rPr lang="en-US" altLang="en-US"/>
              <a:t>For IC design we consider both static &amp; dynamic IR drop.  </a:t>
            </a:r>
          </a:p>
          <a:p>
            <a:endParaRPr lang="en-US" altLang="en-US"/>
          </a:p>
          <a:p>
            <a:r>
              <a:rPr lang="en-US" altLang="en-US"/>
              <a:t>The amount IR drop is determined by solving the resistance matrix of the power grid and the gate current source models.  For static IR drop the average gate current is used.  For dynamic IR drop, the gate current as a function of time is used by examining the actual switching events of the circuit.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7" name="Footer Placeholder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Invomec</a:t>
            </a:r>
          </a:p>
        </p:txBody>
      </p:sp>
      <p:sp>
        <p:nvSpPr>
          <p:cNvPr id="8" name="Slide Number Placeholder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4A7AA527-0035-40D0-B90C-EDEB6CF79B70}" type="slidenum">
              <a:rPr lang="en-US" altLang="en-US"/>
              <a:pPr/>
              <a:t>14</a:t>
            </a:fld>
            <a:endParaRPr lang="en-US" altLang="en-US"/>
          </a:p>
        </p:txBody>
      </p:sp>
      <p:sp>
        <p:nvSpPr>
          <p:cNvPr id="102402" name="Rectangle 2"/>
          <p:cNvSpPr txBox="1">
            <a:spLocks noGrp="1" noChangeArrowheads="1"/>
          </p:cNvSpPr>
          <p:nvPr/>
        </p:nvSpPr>
        <p:spPr bwMode="auto">
          <a:xfrm>
            <a:off x="2197947" y="263367"/>
            <a:ext cx="5117253" cy="301705"/>
          </a:xfrm>
          <a:prstGeom prst="rect">
            <a:avLst/>
          </a:prstGeom>
          <a:noFill/>
          <a:ln>
            <a:miter lim="800000"/>
            <a:headEnd/>
            <a:tailEnd/>
          </a:ln>
        </p:spPr>
        <p:txBody>
          <a:bodyPr lIns="101128" tIns="50564" rIns="101128" bIns="50564"/>
          <a:lstStyle/>
          <a:p>
            <a:pPr algn="l">
              <a:spcBef>
                <a:spcPct val="0"/>
              </a:spcBef>
              <a:buFontTx/>
              <a:buNone/>
              <a:defRPr/>
            </a:pPr>
            <a:r>
              <a:rPr lang="en-US" sz="1300" dirty="0">
                <a:latin typeface="Arial" pitchFamily="34" charset="0"/>
              </a:rPr>
              <a:t>IDESA - IC Design Skills for Advanced DSM Technologies</a:t>
            </a:r>
          </a:p>
        </p:txBody>
      </p:sp>
      <p:sp>
        <p:nvSpPr>
          <p:cNvPr id="102404" name="Rectangle 7"/>
          <p:cNvSpPr txBox="1">
            <a:spLocks noGrp="1" noChangeArrowheads="1"/>
          </p:cNvSpPr>
          <p:nvPr/>
        </p:nvSpPr>
        <p:spPr bwMode="auto">
          <a:xfrm>
            <a:off x="4143588" y="9119474"/>
            <a:ext cx="3169920" cy="480060"/>
          </a:xfrm>
          <a:prstGeom prst="rect">
            <a:avLst/>
          </a:prstGeom>
          <a:noFill/>
          <a:ln>
            <a:miter lim="800000"/>
            <a:headEnd/>
            <a:tailEnd/>
          </a:ln>
        </p:spPr>
        <p:txBody>
          <a:bodyPr lIns="101128" tIns="50564" rIns="101128" bIns="50564" anchor="b"/>
          <a:lstStyle/>
          <a:p>
            <a:pPr algn="r">
              <a:spcBef>
                <a:spcPct val="0"/>
              </a:spcBef>
              <a:buFontTx/>
              <a:buNone/>
              <a:defRPr/>
            </a:pPr>
            <a:fld id="{A24B6A2E-20F6-48CF-B084-67C5EE067EE9}" type="slidenum">
              <a:rPr lang="en-US" sz="1300">
                <a:latin typeface="Arial" pitchFamily="34" charset="0"/>
              </a:rPr>
              <a:pPr algn="r">
                <a:spcBef>
                  <a:spcPct val="0"/>
                </a:spcBef>
                <a:buFontTx/>
                <a:buNone/>
                <a:defRPr/>
              </a:pPr>
              <a:t>14</a:t>
            </a:fld>
            <a:endParaRPr lang="en-US" sz="1300" dirty="0">
              <a:latin typeface="Arial" pitchFamily="34" charset="0"/>
            </a:endParaRPr>
          </a:p>
        </p:txBody>
      </p:sp>
      <p:sp>
        <p:nvSpPr>
          <p:cNvPr id="378885" name="Rectangle 2"/>
          <p:cNvSpPr>
            <a:spLocks noGrp="1" noRot="1" noChangeAspect="1" noChangeArrowheads="1" noTextEdit="1"/>
          </p:cNvSpPr>
          <p:nvPr>
            <p:ph type="sldImg"/>
          </p:nvPr>
        </p:nvSpPr>
        <p:spPr>
          <a:xfrm>
            <a:off x="1260475" y="720725"/>
            <a:ext cx="4797425" cy="3598863"/>
          </a:xfrm>
          <a:ln/>
        </p:spPr>
      </p:sp>
      <p:sp>
        <p:nvSpPr>
          <p:cNvPr id="378886" name="Rectangle 3"/>
          <p:cNvSpPr>
            <a:spLocks noGrp="1" noChangeArrowheads="1"/>
          </p:cNvSpPr>
          <p:nvPr>
            <p:ph type="body" idx="1"/>
          </p:nvPr>
        </p:nvSpPr>
        <p:spPr>
          <a:xfrm>
            <a:off x="733216" y="4560570"/>
            <a:ext cx="5848773" cy="4320540"/>
          </a:xfrm>
        </p:spPr>
        <p:txBody>
          <a:bodyPr lIns="101128" tIns="50564" rIns="101128" bIns="50564"/>
          <a:lstStyle/>
          <a:p>
            <a:r>
              <a:rPr lang="en-US" altLang="en-US"/>
              <a:t>So what effect does IR-drop have on overall signal-integrity and reliability?</a:t>
            </a:r>
          </a:p>
          <a:p>
            <a:endParaRPr lang="en-US" altLang="en-US"/>
          </a:p>
          <a:p>
            <a:r>
              <a:rPr lang="en-US" altLang="en-US"/>
              <a:t>For signal-integrity additional IR-drop will mean that the noise margins for the transistors are reduced so that if a fast transitioning signal is routed next to a signal whose performance has been degraded by IR-drop it becomes more likely that the resulting noise will cause either glitches or timing failures on the IC.  This is because the noise can now pull the signal below the minimum noise tolerance level of the cells with the degraded voltage supply.</a:t>
            </a:r>
          </a:p>
          <a:p>
            <a:endParaRPr lang="en-US" altLang="en-US"/>
          </a:p>
          <a:p>
            <a:r>
              <a:rPr lang="en-US" altLang="en-US"/>
              <a:t>When the supply voltage is reduced on cell instances in the IC, the drive strength on those instances is reduced.  This results in a transition time degradation and can lead to reduced performance for the IC.</a:t>
            </a:r>
          </a:p>
          <a:p>
            <a:endParaRPr lang="en-US" altLang="en-US"/>
          </a:p>
          <a:p>
            <a:r>
              <a:rPr lang="en-US" altLang="en-US"/>
              <a:t>If this effect occurs on clock drivers, which is common because of the power required by the high drive needed for clock signals, it becomes likely that some clock network drivers will have less IR-drop and some will have increased IR-drop.  If the IR-drop difference across the clock network is great you will have cells with low IR-drop performing significantly better than those with high IR-drop, thus creating excessive clock-skew on the clock network.</a:t>
            </a:r>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1F80E4B0-7CE1-43A2-ABDC-16BF3C1DC595}" type="slidenum">
              <a:rPr lang="en-US" altLang="en-US"/>
              <a:pPr/>
              <a:t>15</a:t>
            </a:fld>
            <a:endParaRPr lang="en-US" altLang="en-US"/>
          </a:p>
        </p:txBody>
      </p:sp>
      <p:sp>
        <p:nvSpPr>
          <p:cNvPr id="551938" name="Rectangle 2"/>
          <p:cNvSpPr>
            <a:spLocks noGrp="1" noRot="1" noChangeAspect="1" noChangeArrowheads="1" noTextEdit="1"/>
          </p:cNvSpPr>
          <p:nvPr>
            <p:ph type="sldImg"/>
          </p:nvPr>
        </p:nvSpPr>
        <p:spPr>
          <a:xfrm>
            <a:off x="376238" y="158750"/>
            <a:ext cx="6562725" cy="4922838"/>
          </a:xfrm>
          <a:ln/>
        </p:spPr>
      </p:sp>
      <p:sp>
        <p:nvSpPr>
          <p:cNvPr id="551939" name="Rectangle 3"/>
          <p:cNvSpPr>
            <a:spLocks noGrp="1" noChangeArrowheads="1"/>
          </p:cNvSpPr>
          <p:nvPr>
            <p:ph type="body" idx="1"/>
          </p:nvPr>
        </p:nvSpPr>
        <p:spPr/>
        <p:txBody>
          <a:bodyPr/>
          <a:lstStyle/>
          <a:p>
            <a:r>
              <a:rPr lang="en-US" altLang="en-US"/>
              <a:t>Electromigration (EM) problems occur when the power grid is not sufficient to handle the current densities required by the design.  </a:t>
            </a:r>
          </a:p>
          <a:p>
            <a:endParaRPr lang="en-US" altLang="en-US"/>
          </a:p>
          <a:p>
            <a:r>
              <a:rPr lang="en-US" altLang="en-US"/>
              <a:t>EM can occur on the signal nets driven by high drive strength cells if the wires are too narrow, or on the power grid when several large current hungry cells are placed near to each other and are fed by inadequate power grid routing.</a:t>
            </a:r>
          </a:p>
          <a:p>
            <a:endParaRPr lang="en-US" altLang="en-US"/>
          </a:p>
          <a:p>
            <a:r>
              <a:rPr lang="en-US" altLang="en-US"/>
              <a:t>EM design rules set the required metal width of wires on each metal layer as a function of the max current density and the operating temperature, in order to maintain a less than x% change in the wires resistance over a operating lifetime of y Khours (where x and y are variables).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AABA2FE2-8A3D-4EA5-979E-3961EC2CA64B}" type="slidenum">
              <a:rPr lang="en-US" altLang="en-US"/>
              <a:pPr/>
              <a:t>16</a:t>
            </a:fld>
            <a:endParaRPr lang="en-US" altLang="en-US"/>
          </a:p>
        </p:txBody>
      </p:sp>
      <p:sp>
        <p:nvSpPr>
          <p:cNvPr id="446466" name="Rectangle 2"/>
          <p:cNvSpPr>
            <a:spLocks noGrp="1" noRot="1" noChangeAspect="1" noChangeArrowheads="1" noTextEdit="1"/>
          </p:cNvSpPr>
          <p:nvPr>
            <p:ph type="sldImg"/>
          </p:nvPr>
        </p:nvSpPr>
        <p:spPr>
          <a:xfrm>
            <a:off x="376238" y="158750"/>
            <a:ext cx="6562725" cy="4922838"/>
          </a:xfrm>
          <a:ln/>
        </p:spPr>
      </p:sp>
      <p:sp>
        <p:nvSpPr>
          <p:cNvPr id="446467" name="Rectangle 3"/>
          <p:cNvSpPr>
            <a:spLocks noGrp="1" noChangeArrowheads="1"/>
          </p:cNvSpPr>
          <p:nvPr>
            <p:ph type="body" idx="1"/>
          </p:nvPr>
        </p:nvSpPr>
        <p:spPr>
          <a:xfrm>
            <a:off x="731520" y="4560570"/>
            <a:ext cx="5852160" cy="4473892"/>
          </a:xfrm>
        </p:spPr>
        <p:txBody>
          <a:bodyPr/>
          <a:lstStyle/>
          <a:p>
            <a:pPr>
              <a:lnSpc>
                <a:spcPct val="80000"/>
              </a:lnSpc>
            </a:pPr>
            <a:r>
              <a:rPr lang="en-US" altLang="en-US" sz="1000"/>
              <a:t>Now let us take a look at the steps to appropriately handle power grid planning.</a:t>
            </a:r>
          </a:p>
          <a:p>
            <a:pPr>
              <a:lnSpc>
                <a:spcPct val="80000"/>
              </a:lnSpc>
            </a:pPr>
            <a:endParaRPr lang="en-US" altLang="en-US" sz="1000"/>
          </a:p>
          <a:p>
            <a:pPr>
              <a:lnSpc>
                <a:spcPct val="80000"/>
              </a:lnSpc>
            </a:pPr>
            <a:r>
              <a:rPr lang="en-US" altLang="en-US" sz="1000"/>
              <a:t>First, at the top-level of the design the correct number of power pads must be added to the design to handle all of the power and ground needs for the whole chip.  If there are multiple voltages that are going to be required and multiple power planes needed, as with any analog content that might be on-chip, all of the pads for every voltage and power plane must be added, and enough must be added to ensure a stable power supply for the whole chip.  This means that if power gating is going to be used the pads must be able to handle in-rush needs as well as providing a stable power plane during normal operation.</a:t>
            </a:r>
          </a:p>
          <a:p>
            <a:pPr>
              <a:lnSpc>
                <a:spcPct val="80000"/>
              </a:lnSpc>
            </a:pPr>
            <a:endParaRPr lang="en-US" altLang="en-US" sz="1000"/>
          </a:p>
          <a:p>
            <a:pPr>
              <a:lnSpc>
                <a:spcPct val="80000"/>
              </a:lnSpc>
            </a:pPr>
            <a:r>
              <a:rPr lang="en-US" altLang="en-US" sz="1000"/>
              <a:t>The next step is to determine which metal layers will be used for the power and ground routing.  Normally the top layers of metal provide the least resistance and will thus have the best IR-drop characteristics. But, this same characteristic makes these layers useful for routing clocks and high-fanout nets as well, so thought must go into determining the best layers to balance the overall needs of the design.  The routing resources need to be looked at carefully, as well, with regard to what percentage of wiring resource will need to go into power routing so that the die is appropriately sized to ensure enough resource is still available for signal routing.</a:t>
            </a:r>
          </a:p>
          <a:p>
            <a:pPr>
              <a:lnSpc>
                <a:spcPct val="80000"/>
              </a:lnSpc>
            </a:pPr>
            <a:endParaRPr lang="en-US" altLang="en-US" sz="1000"/>
          </a:p>
          <a:p>
            <a:pPr>
              <a:lnSpc>
                <a:spcPct val="80000"/>
              </a:lnSpc>
            </a:pPr>
            <a:r>
              <a:rPr lang="en-US" altLang="en-US" sz="1000"/>
              <a:t>Once the layers are defined thought must go into how wide the power mesh and rings will need to be to be able to handle the current requirements for both normal operation and also wakeup if power gating is being done on the design. </a:t>
            </a:r>
          </a:p>
          <a:p>
            <a:pPr>
              <a:lnSpc>
                <a:spcPct val="80000"/>
              </a:lnSpc>
            </a:pPr>
            <a:endParaRPr lang="en-US" altLang="en-US" sz="1000"/>
          </a:p>
          <a:p>
            <a:pPr>
              <a:lnSpc>
                <a:spcPct val="80000"/>
              </a:lnSpc>
            </a:pPr>
            <a:r>
              <a:rPr lang="en-US" altLang="en-US" sz="1000"/>
              <a:t>Next the overall structure of the block and macro-level power routing needs to be defined.  This includes determining if there need to be rings around blocks or if just strapping will be sufficient.  It also will include defining virtual power and/or ground meshes for blocks being shut down as well as adding enough main power routing to ensure that there is sufficient resource available to minimize IR-drop to always-on logic in the shutdown blocks, like retention registers and control logic or power gating (MTCMOS) switch cells.</a:t>
            </a:r>
          </a:p>
          <a:p>
            <a:pPr>
              <a:lnSpc>
                <a:spcPct val="80000"/>
              </a:lnSpc>
            </a:pPr>
            <a:endParaRPr lang="en-US" altLang="en-US" sz="1000"/>
          </a:p>
          <a:p>
            <a:pPr>
              <a:lnSpc>
                <a:spcPct val="80000"/>
              </a:lnSpc>
            </a:pPr>
            <a:r>
              <a:rPr lang="en-US" altLang="en-US" sz="1000"/>
              <a:t>Once the power planning is complete it is always necessary to make sure that the IR-drop and EM characteristics of the defined power mesh is appropriate and within specifications.  Power network analysis is done to check these.  In order to make sure the analysis is accurate it is always a good idea to run power analysis with switching activity from an RTL simulation to make sure that accurate power numbers are used.  This will make the quality of the power network analysis much more accurate and help to ensure that the final design will meet the IR-drop and EM requirements for sign-off.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B834E38B-0F7C-4E86-955F-4D6149AD9D48}" type="slidenum">
              <a:rPr lang="en-US" altLang="en-US"/>
              <a:pPr/>
              <a:t>17</a:t>
            </a:fld>
            <a:endParaRPr lang="en-US" altLang="en-US"/>
          </a:p>
        </p:txBody>
      </p:sp>
      <p:sp>
        <p:nvSpPr>
          <p:cNvPr id="555010" name="Rectangle 2"/>
          <p:cNvSpPr>
            <a:spLocks noGrp="1" noRot="1" noChangeAspect="1" noChangeArrowheads="1" noTextEdit="1"/>
          </p:cNvSpPr>
          <p:nvPr>
            <p:ph type="sldImg"/>
          </p:nvPr>
        </p:nvSpPr>
        <p:spPr>
          <a:xfrm>
            <a:off x="376238" y="158750"/>
            <a:ext cx="6562725" cy="4922838"/>
          </a:xfrm>
          <a:ln/>
        </p:spPr>
      </p:sp>
      <p:sp>
        <p:nvSpPr>
          <p:cNvPr id="555011" name="Rectangle 3"/>
          <p:cNvSpPr>
            <a:spLocks noGrp="1" noChangeArrowheads="1"/>
          </p:cNvSpPr>
          <p:nvPr>
            <p:ph type="body" idx="1"/>
          </p:nvPr>
        </p:nvSpPr>
        <p:spPr/>
        <p:txBody>
          <a:bodyPr/>
          <a:lstStyle/>
          <a:p>
            <a:r>
              <a:rPr lang="en-US" altLang="en-US"/>
              <a:t>There is always a tradeoff between the routing resources of the power grid and the signal nets.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72296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76238" y="158750"/>
            <a:ext cx="6562725" cy="492283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13091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8759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xfrm>
            <a:off x="4143064" y="9120156"/>
            <a:ext cx="3170475" cy="4794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20" tIns="48710" rIns="97420" bIns="48710"/>
          <a:lstStyle>
            <a:lvl1pPr defTabSz="987732" eaLnBrk="0" hangingPunct="0">
              <a:defRPr sz="2600">
                <a:solidFill>
                  <a:schemeClr val="tx1"/>
                </a:solidFill>
                <a:latin typeface="Arial" charset="0"/>
              </a:defRPr>
            </a:lvl1pPr>
            <a:lvl2pPr marL="791539" indent="-304438" defTabSz="987732" eaLnBrk="0" hangingPunct="0">
              <a:defRPr sz="2600">
                <a:solidFill>
                  <a:schemeClr val="tx1"/>
                </a:solidFill>
                <a:latin typeface="Arial" charset="0"/>
              </a:defRPr>
            </a:lvl2pPr>
            <a:lvl3pPr marL="1217752" indent="-243550" defTabSz="987732" eaLnBrk="0" hangingPunct="0">
              <a:defRPr sz="2600">
                <a:solidFill>
                  <a:schemeClr val="tx1"/>
                </a:solidFill>
                <a:latin typeface="Arial" charset="0"/>
              </a:defRPr>
            </a:lvl3pPr>
            <a:lvl4pPr marL="1704853" indent="-243550" defTabSz="987732" eaLnBrk="0" hangingPunct="0">
              <a:defRPr sz="2600">
                <a:solidFill>
                  <a:schemeClr val="tx1"/>
                </a:solidFill>
                <a:latin typeface="Arial" charset="0"/>
              </a:defRPr>
            </a:lvl4pPr>
            <a:lvl5pPr marL="2191954" indent="-243550" defTabSz="987732" eaLnBrk="0" hangingPunct="0">
              <a:defRPr sz="2600">
                <a:solidFill>
                  <a:schemeClr val="tx1"/>
                </a:solidFill>
                <a:latin typeface="Arial" charset="0"/>
              </a:defRPr>
            </a:lvl5pPr>
            <a:lvl6pPr marL="2679055" indent="-243550" defTabSz="987732" eaLnBrk="0" fontAlgn="base" hangingPunct="0">
              <a:spcBef>
                <a:spcPct val="0"/>
              </a:spcBef>
              <a:spcAft>
                <a:spcPct val="0"/>
              </a:spcAft>
              <a:defRPr sz="2600">
                <a:solidFill>
                  <a:schemeClr val="tx1"/>
                </a:solidFill>
                <a:latin typeface="Arial" charset="0"/>
              </a:defRPr>
            </a:lvl6pPr>
            <a:lvl7pPr marL="3166156" indent="-243550" defTabSz="987732" eaLnBrk="0" fontAlgn="base" hangingPunct="0">
              <a:spcBef>
                <a:spcPct val="0"/>
              </a:spcBef>
              <a:spcAft>
                <a:spcPct val="0"/>
              </a:spcAft>
              <a:defRPr sz="2600">
                <a:solidFill>
                  <a:schemeClr val="tx1"/>
                </a:solidFill>
                <a:latin typeface="Arial" charset="0"/>
              </a:defRPr>
            </a:lvl7pPr>
            <a:lvl8pPr marL="3653257" indent="-243550" defTabSz="987732" eaLnBrk="0" fontAlgn="base" hangingPunct="0">
              <a:spcBef>
                <a:spcPct val="0"/>
              </a:spcBef>
              <a:spcAft>
                <a:spcPct val="0"/>
              </a:spcAft>
              <a:defRPr sz="2600">
                <a:solidFill>
                  <a:schemeClr val="tx1"/>
                </a:solidFill>
                <a:latin typeface="Arial" charset="0"/>
              </a:defRPr>
            </a:lvl8pPr>
            <a:lvl9pPr marL="4140357" indent="-243550" defTabSz="987732" eaLnBrk="0" fontAlgn="base" hangingPunct="0">
              <a:spcBef>
                <a:spcPct val="0"/>
              </a:spcBef>
              <a:spcAft>
                <a:spcPct val="0"/>
              </a:spcAft>
              <a:defRPr sz="2600">
                <a:solidFill>
                  <a:schemeClr val="tx1"/>
                </a:solidFill>
                <a:latin typeface="Arial" charset="0"/>
              </a:defRPr>
            </a:lvl9pPr>
          </a:lstStyle>
          <a:p>
            <a:pPr eaLnBrk="1" hangingPunct="1"/>
            <a:fld id="{C19D93E9-0074-4926-80C3-C395AF7F825E}" type="slidenum">
              <a:rPr lang="en-US" altLang="en-US" sz="1300"/>
              <a:pPr eaLnBrk="1" hangingPunct="1"/>
              <a:t>20</a:t>
            </a:fld>
            <a:endParaRPr lang="en-US" altLang="en-US" sz="1300"/>
          </a:p>
        </p:txBody>
      </p:sp>
      <p:sp>
        <p:nvSpPr>
          <p:cNvPr id="126979" name="Rectangle 2"/>
          <p:cNvSpPr>
            <a:spLocks noGrp="1" noRot="1" noChangeAspect="1" noChangeArrowheads="1" noTextEdit="1"/>
          </p:cNvSpPr>
          <p:nvPr>
            <p:ph type="sldImg"/>
          </p:nvPr>
        </p:nvSpPr>
        <p:spPr>
          <a:xfrm>
            <a:off x="376238" y="158750"/>
            <a:ext cx="6562725" cy="4922838"/>
          </a:xfrm>
          <a:ln/>
        </p:spPr>
      </p:sp>
      <p:sp>
        <p:nvSpPr>
          <p:cNvPr id="128006" name="Rectangle 3"/>
          <p:cNvSpPr>
            <a:spLocks noGrp="1" noChangeArrowheads="1"/>
          </p:cNvSpPr>
          <p:nvPr>
            <p:ph type="body" idx="1"/>
          </p:nvPr>
        </p:nvSpPr>
        <p:spPr>
          <a:xfrm>
            <a:off x="1007503" y="4534630"/>
            <a:ext cx="5348409" cy="4311346"/>
          </a:xfrm>
          <a:ln/>
        </p:spPr>
        <p:txBody>
          <a:bodyPr/>
          <a:lstStyle/>
          <a:p>
            <a:pPr eaLnBrk="1" hangingPunct="1">
              <a:defRPr/>
            </a:pPr>
            <a:r>
              <a:rPr lang="en-US" sz="1100" dirty="0"/>
              <a:t>Placement is one of the most important steps of IC physical design flow and it is the glue of the physical synthesis.</a:t>
            </a:r>
          </a:p>
          <a:p>
            <a:pPr eaLnBrk="1" hangingPunct="1">
              <a:spcBef>
                <a:spcPct val="20000"/>
              </a:spcBef>
              <a:defRPr/>
            </a:pPr>
            <a:r>
              <a:rPr lang="en-US" sz="1100" dirty="0"/>
              <a:t>According to traditional definition the </a:t>
            </a:r>
            <a:r>
              <a:rPr lang="en-US" altLang="zh-TW" sz="1100" dirty="0"/>
              <a:t>placement is  the exact accommodation of the modules (modules can be gates, standard cells, macros…). The goal is to minimize the total area and interconnect cost.</a:t>
            </a:r>
            <a:endParaRPr lang="ru-RU" sz="1100" dirty="0"/>
          </a:p>
          <a:p>
            <a:pPr eaLnBrk="1" hangingPunct="1">
              <a:defRPr/>
            </a:pPr>
            <a:r>
              <a:rPr lang="en-US" sz="1100" dirty="0"/>
              <a:t>Actually during placement a netlist and fixed-shape cells (e.g. standard cells) are given, it s necessary to find the exact location of the cells to minimize area and wire-length. Placement is consistent with the standard-cell design methodology. Modules used during placement are usually fixed, have equal height (exception: double height cells), the location of some are fixed (e.g. I/O pads). As mentioned the objective of placement is area reduction and shortening of wire length. Besides, additional cost components are: timing, congestion and other criteria. </a:t>
            </a:r>
            <a:r>
              <a:rPr kumimoji="1" lang="en-US" altLang="zh-CN" sz="1100" dirty="0"/>
              <a:t>The quality of the attainable routing is highly determined by the placement as routing follows placement stage. </a:t>
            </a:r>
          </a:p>
          <a:p>
            <a:pPr eaLnBrk="1" hangingPunct="1">
              <a:defRPr/>
            </a:pPr>
            <a:r>
              <a:rPr kumimoji="1" lang="en-US" altLang="zh-CN" sz="1100" dirty="0"/>
              <a:t>It must be noted that traditional definition of placement (channel routing) and corresponding methods have conditional nature and correspond to those technologies in case of which the high performance of transistors dominates over high performance interconnects. It corresponds to 250nm and above technologies. In case of that criteria of minimal area and overall interconnects length dominate. For 180 and 130nm technologies, performance of  interconnects is becoming important and gradually with the above mentioned criteria, timing criteria will also become important. At present channel routers which used to minimize the total area, are not used and the goal of placement now depends on the design and can be area, timing and/or power. Circuit Placement becomes very critical in  90nm and below technologies as s</a:t>
            </a:r>
            <a:r>
              <a:rPr lang="en-US" sz="1100" dirty="0"/>
              <a:t>erious interconnect issues occur (delay, routability, noise) in deep-submicron design. </a:t>
            </a:r>
            <a:endParaRPr lang="en-US" sz="1100" dirty="0">
              <a:sym typeface="Wingdings" pitchFamily="2" charset="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xfrm>
            <a:off x="4143064" y="9120156"/>
            <a:ext cx="3170475" cy="4794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20" tIns="48710" rIns="97420" bIns="48710"/>
          <a:lstStyle>
            <a:lvl1pPr defTabSz="987732" eaLnBrk="0" hangingPunct="0">
              <a:defRPr sz="2600">
                <a:solidFill>
                  <a:schemeClr val="tx1"/>
                </a:solidFill>
                <a:latin typeface="Arial" charset="0"/>
              </a:defRPr>
            </a:lvl1pPr>
            <a:lvl2pPr marL="791539" indent="-304438" defTabSz="987732" eaLnBrk="0" hangingPunct="0">
              <a:defRPr sz="2600">
                <a:solidFill>
                  <a:schemeClr val="tx1"/>
                </a:solidFill>
                <a:latin typeface="Arial" charset="0"/>
              </a:defRPr>
            </a:lvl2pPr>
            <a:lvl3pPr marL="1217752" indent="-243550" defTabSz="987732" eaLnBrk="0" hangingPunct="0">
              <a:defRPr sz="2600">
                <a:solidFill>
                  <a:schemeClr val="tx1"/>
                </a:solidFill>
                <a:latin typeface="Arial" charset="0"/>
              </a:defRPr>
            </a:lvl3pPr>
            <a:lvl4pPr marL="1704853" indent="-243550" defTabSz="987732" eaLnBrk="0" hangingPunct="0">
              <a:defRPr sz="2600">
                <a:solidFill>
                  <a:schemeClr val="tx1"/>
                </a:solidFill>
                <a:latin typeface="Arial" charset="0"/>
              </a:defRPr>
            </a:lvl4pPr>
            <a:lvl5pPr marL="2191954" indent="-243550" defTabSz="987732" eaLnBrk="0" hangingPunct="0">
              <a:defRPr sz="2600">
                <a:solidFill>
                  <a:schemeClr val="tx1"/>
                </a:solidFill>
                <a:latin typeface="Arial" charset="0"/>
              </a:defRPr>
            </a:lvl5pPr>
            <a:lvl6pPr marL="2679055" indent="-243550" defTabSz="987732" eaLnBrk="0" fontAlgn="base" hangingPunct="0">
              <a:spcBef>
                <a:spcPct val="0"/>
              </a:spcBef>
              <a:spcAft>
                <a:spcPct val="0"/>
              </a:spcAft>
              <a:defRPr sz="2600">
                <a:solidFill>
                  <a:schemeClr val="tx1"/>
                </a:solidFill>
                <a:latin typeface="Arial" charset="0"/>
              </a:defRPr>
            </a:lvl6pPr>
            <a:lvl7pPr marL="3166156" indent="-243550" defTabSz="987732" eaLnBrk="0" fontAlgn="base" hangingPunct="0">
              <a:spcBef>
                <a:spcPct val="0"/>
              </a:spcBef>
              <a:spcAft>
                <a:spcPct val="0"/>
              </a:spcAft>
              <a:defRPr sz="2600">
                <a:solidFill>
                  <a:schemeClr val="tx1"/>
                </a:solidFill>
                <a:latin typeface="Arial" charset="0"/>
              </a:defRPr>
            </a:lvl7pPr>
            <a:lvl8pPr marL="3653257" indent="-243550" defTabSz="987732" eaLnBrk="0" fontAlgn="base" hangingPunct="0">
              <a:spcBef>
                <a:spcPct val="0"/>
              </a:spcBef>
              <a:spcAft>
                <a:spcPct val="0"/>
              </a:spcAft>
              <a:defRPr sz="2600">
                <a:solidFill>
                  <a:schemeClr val="tx1"/>
                </a:solidFill>
                <a:latin typeface="Arial" charset="0"/>
              </a:defRPr>
            </a:lvl8pPr>
            <a:lvl9pPr marL="4140357" indent="-243550" defTabSz="987732" eaLnBrk="0" fontAlgn="base" hangingPunct="0">
              <a:spcBef>
                <a:spcPct val="0"/>
              </a:spcBef>
              <a:spcAft>
                <a:spcPct val="0"/>
              </a:spcAft>
              <a:defRPr sz="2600">
                <a:solidFill>
                  <a:schemeClr val="tx1"/>
                </a:solidFill>
                <a:latin typeface="Arial" charset="0"/>
              </a:defRPr>
            </a:lvl9pPr>
          </a:lstStyle>
          <a:p>
            <a:pPr eaLnBrk="1" hangingPunct="1"/>
            <a:fld id="{FFF5BA3E-9D3F-44D2-A627-3B24AA7A7A4C}" type="slidenum">
              <a:rPr lang="en-US" altLang="en-US" sz="1300"/>
              <a:pPr eaLnBrk="1" hangingPunct="1"/>
              <a:t>21</a:t>
            </a:fld>
            <a:endParaRPr lang="en-US" altLang="en-US" sz="1300"/>
          </a:p>
        </p:txBody>
      </p:sp>
      <p:sp>
        <p:nvSpPr>
          <p:cNvPr id="130051" name="Rectangle 2"/>
          <p:cNvSpPr>
            <a:spLocks noGrp="1" noRot="1" noChangeAspect="1" noChangeArrowheads="1" noTextEdit="1"/>
          </p:cNvSpPr>
          <p:nvPr>
            <p:ph type="sldImg"/>
          </p:nvPr>
        </p:nvSpPr>
        <p:spPr>
          <a:xfrm>
            <a:off x="376238" y="158750"/>
            <a:ext cx="6562725" cy="4922838"/>
          </a:xfrm>
          <a:ln/>
        </p:spPr>
      </p:sp>
      <p:sp>
        <p:nvSpPr>
          <p:cNvPr id="130052" name="Rectangle 3"/>
          <p:cNvSpPr>
            <a:spLocks noGrp="1" noChangeArrowheads="1"/>
          </p:cNvSpPr>
          <p:nvPr>
            <p:ph type="body" idx="1"/>
          </p:nvPr>
        </p:nvSpPr>
        <p:spPr>
          <a:xfrm>
            <a:off x="1049067" y="4606870"/>
            <a:ext cx="5348408" cy="43113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latin typeface="Times New Roman" pitchFamily="18" charset="0"/>
                <a:ea typeface="新細明體" pitchFamily="18" charset="-120"/>
              </a:rPr>
              <a:t>New cost components (timing, congestion, clock, power) of physical designing and placement are added to traditional (channel routers) ones (area, wire length, overlap), in case of 130nm and below technologies, i.e. from the moment that the channel routers were replaced by newer methods. From different viewpoints, improvement of placement means: </a:t>
            </a:r>
          </a:p>
          <a:p>
            <a:pPr eaLnBrk="1" hangingPunct="1">
              <a:lnSpc>
                <a:spcPct val="90000"/>
              </a:lnSpc>
            </a:pPr>
            <a:r>
              <a:rPr lang="en-US" altLang="en-US" smtClean="0">
                <a:latin typeface="Times New Roman" pitchFamily="18" charset="0"/>
              </a:rPr>
              <a:t>Area - packing all the modules very tightly. </a:t>
            </a:r>
          </a:p>
          <a:p>
            <a:pPr eaLnBrk="1" hangingPunct="1">
              <a:lnSpc>
                <a:spcPct val="90000"/>
              </a:lnSpc>
            </a:pPr>
            <a:r>
              <a:rPr lang="en-US" altLang="en-US" smtClean="0">
                <a:latin typeface="Times New Roman" pitchFamily="18" charset="0"/>
              </a:rPr>
              <a:t>Wire length - minimizing </a:t>
            </a:r>
            <a:r>
              <a:rPr lang="en-US" altLang="en-US" smtClean="0">
                <a:solidFill>
                  <a:schemeClr val="tx2"/>
                </a:solidFill>
                <a:latin typeface="Times New Roman" pitchFamily="18" charset="0"/>
              </a:rPr>
              <a:t>average</a:t>
            </a:r>
            <a:r>
              <a:rPr lang="en-US" altLang="en-US" smtClean="0">
                <a:latin typeface="Times New Roman" pitchFamily="18" charset="0"/>
              </a:rPr>
              <a:t> wire length. This would result in tight packing of modules with high connectivity. </a:t>
            </a:r>
          </a:p>
          <a:p>
            <a:pPr eaLnBrk="1" hangingPunct="1">
              <a:lnSpc>
                <a:spcPct val="90000"/>
              </a:lnSpc>
            </a:pPr>
            <a:r>
              <a:rPr lang="en-US" altLang="en-US" smtClean="0">
                <a:latin typeface="Times New Roman" pitchFamily="18" charset="0"/>
              </a:rPr>
              <a:t>Overlap – keeping minimum permissible distance between cells.</a:t>
            </a:r>
          </a:p>
          <a:p>
            <a:pPr eaLnBrk="1" hangingPunct="1">
              <a:lnSpc>
                <a:spcPct val="90000"/>
              </a:lnSpc>
            </a:pPr>
            <a:r>
              <a:rPr lang="en-US" altLang="en-US" smtClean="0">
                <a:latin typeface="Times New Roman" pitchFamily="18" charset="0"/>
              </a:rPr>
              <a:t>From the viewpoint of area, wire length and overlap, traditional methods of placement are considered to be methods of consideration.  </a:t>
            </a:r>
          </a:p>
          <a:p>
            <a:pPr eaLnBrk="1" hangingPunct="1">
              <a:lnSpc>
                <a:spcPct val="90000"/>
              </a:lnSpc>
            </a:pPr>
            <a:r>
              <a:rPr lang="en-US" altLang="en-US" smtClean="0">
                <a:latin typeface="Times New Roman" pitchFamily="18" charset="0"/>
              </a:rPr>
              <a:t>Timing – there is not a direct correspondence with wire length minimization, but consistent on average. From the timing point of view, timing-driven Placement is considered to be a method of consideration. </a:t>
            </a:r>
            <a:endParaRPr lang="ru-RU" altLang="en-US" smtClean="0">
              <a:latin typeface="Times New Roman" pitchFamily="18" charset="0"/>
            </a:endParaRPr>
          </a:p>
          <a:p>
            <a:pPr eaLnBrk="1" hangingPunct="1">
              <a:lnSpc>
                <a:spcPct val="90000"/>
              </a:lnSpc>
            </a:pPr>
            <a:r>
              <a:rPr lang="en-US" altLang="en-US" smtClean="0">
                <a:latin typeface="Times New Roman" pitchFamily="18" charset="0"/>
              </a:rPr>
              <a:t>Congestion - measuring of routability, tends to move cells apart. From the viewpoint of congestion, Congestion-driven Placement is considered to be a method of consideration. </a:t>
            </a:r>
            <a:endParaRPr lang="ru-RU" altLang="en-US" smtClean="0">
              <a:latin typeface="Times New Roman" pitchFamily="18" charset="0"/>
            </a:endParaRPr>
          </a:p>
          <a:p>
            <a:pPr eaLnBrk="1" hangingPunct="1">
              <a:lnSpc>
                <a:spcPct val="90000"/>
              </a:lnSpc>
            </a:pPr>
            <a:r>
              <a:rPr lang="en-US" altLang="en-US" sz="1500"/>
              <a:t>Clock – c</a:t>
            </a:r>
            <a:r>
              <a:rPr lang="en-US" altLang="en-US" smtClean="0">
                <a:latin typeface="Times New Roman" pitchFamily="18" charset="0"/>
              </a:rPr>
              <a:t>lock-gating.</a:t>
            </a:r>
          </a:p>
          <a:p>
            <a:pPr eaLnBrk="1" hangingPunct="1">
              <a:lnSpc>
                <a:spcPct val="90000"/>
              </a:lnSpc>
              <a:spcBef>
                <a:spcPct val="50000"/>
              </a:spcBef>
            </a:pPr>
            <a:r>
              <a:rPr lang="en-US" altLang="en-US" smtClean="0">
                <a:latin typeface="Times New Roman" pitchFamily="18" charset="0"/>
              </a:rPr>
              <a:t>Power - M</a:t>
            </a:r>
            <a:r>
              <a:rPr lang="en-US" altLang="en-US" sz="1500"/>
              <a:t>ulti-Voltage (V</a:t>
            </a:r>
            <a:r>
              <a:rPr lang="en-US" altLang="en-US" sz="1500" baseline="-25000"/>
              <a:t>dd</a:t>
            </a:r>
            <a:r>
              <a:rPr lang="en-US" altLang="en-US" sz="1500"/>
              <a:t>) and Multi-Threshold (V</a:t>
            </a:r>
            <a:r>
              <a:rPr lang="en-US" altLang="en-US" sz="1500" baseline="-25000"/>
              <a:t>th</a:t>
            </a:r>
            <a:r>
              <a:rPr lang="en-US" altLang="en-US" sz="1500"/>
              <a:t>) Optimization.</a:t>
            </a:r>
          </a:p>
          <a:p>
            <a:pPr eaLnBrk="1" hangingPunct="1">
              <a:lnSpc>
                <a:spcPct val="90000"/>
              </a:lnSpc>
            </a:pPr>
            <a:endParaRPr lang="ru-RU" alt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76238" y="158750"/>
            <a:ext cx="6562725" cy="492283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130918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xfrm>
            <a:off x="1" y="0"/>
            <a:ext cx="3169578" cy="479753"/>
          </a:xfrm>
          <a:prstGeom prst="rect">
            <a:avLst/>
          </a:prstGeom>
          <a:ln/>
        </p:spPr>
        <p:txBody>
          <a:bodyPr lIns="94942" tIns="47471" rIns="94942" bIns="47471"/>
          <a:lstStyle/>
          <a:p>
            <a:r>
              <a:rPr lang="en-US" altLang="en-US"/>
              <a:t>IDESA - IC Design Skills for Advanced DSM Technologies</a:t>
            </a:r>
          </a:p>
        </p:txBody>
      </p:sp>
      <p:sp>
        <p:nvSpPr>
          <p:cNvPr id="7" name="Footer Placeholder 6"/>
          <p:cNvSpPr>
            <a:spLocks noGrp="1" noChangeArrowheads="1"/>
          </p:cNvSpPr>
          <p:nvPr>
            <p:ph type="ftr" sz="quarter" idx="4"/>
          </p:nvPr>
        </p:nvSpPr>
        <p:spPr>
          <a:xfrm>
            <a:off x="1" y="9119910"/>
            <a:ext cx="3169578" cy="479753"/>
          </a:xfrm>
          <a:prstGeom prst="rect">
            <a:avLst/>
          </a:prstGeom>
          <a:ln/>
        </p:spPr>
        <p:txBody>
          <a:bodyPr lIns="94942" tIns="47471" rIns="94942" bIns="47471"/>
          <a:lstStyle/>
          <a:p>
            <a:r>
              <a:rPr lang="en-US" altLang="en-US"/>
              <a:t>Imec-Invomec</a:t>
            </a:r>
          </a:p>
        </p:txBody>
      </p:sp>
      <p:sp>
        <p:nvSpPr>
          <p:cNvPr id="8" name="Slide Number Placeholder 7"/>
          <p:cNvSpPr>
            <a:spLocks noGrp="1" noChangeArrowheads="1"/>
          </p:cNvSpPr>
          <p:nvPr>
            <p:ph type="sldNum" sz="quarter" idx="5"/>
          </p:nvPr>
        </p:nvSpPr>
        <p:spPr>
          <a:xfrm>
            <a:off x="4143911" y="9119910"/>
            <a:ext cx="3169578" cy="479753"/>
          </a:xfrm>
          <a:prstGeom prst="rect">
            <a:avLst/>
          </a:prstGeom>
          <a:ln/>
        </p:spPr>
        <p:txBody>
          <a:bodyPr lIns="94942" tIns="47471" rIns="94942" bIns="47471"/>
          <a:lstStyle/>
          <a:p>
            <a:fld id="{2930AFD4-C202-4E02-A149-1D596F58CB02}" type="slidenum">
              <a:rPr lang="en-US" altLang="en-US"/>
              <a:pPr/>
              <a:t>23</a:t>
            </a:fld>
            <a:endParaRPr lang="en-US" altLang="en-US"/>
          </a:p>
        </p:txBody>
      </p:sp>
      <p:sp>
        <p:nvSpPr>
          <p:cNvPr id="100354" name="Rectangle 2"/>
          <p:cNvSpPr txBox="1">
            <a:spLocks noGrp="1" noChangeArrowheads="1"/>
          </p:cNvSpPr>
          <p:nvPr/>
        </p:nvSpPr>
        <p:spPr bwMode="auto">
          <a:xfrm>
            <a:off x="2198669" y="264479"/>
            <a:ext cx="5116531" cy="30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2" tIns="47471" rIns="94942" bIns="47471"/>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200"/>
              <a:t>IDESA - IC Design Skills for Advanced DSM Technologies</a:t>
            </a:r>
          </a:p>
        </p:txBody>
      </p:sp>
      <p:sp>
        <p:nvSpPr>
          <p:cNvPr id="100356" name="Rectangle 7"/>
          <p:cNvSpPr txBox="1">
            <a:spLocks noGrp="1" noChangeArrowheads="1"/>
          </p:cNvSpPr>
          <p:nvPr/>
        </p:nvSpPr>
        <p:spPr bwMode="auto">
          <a:xfrm>
            <a:off x="4143911" y="9119910"/>
            <a:ext cx="3169578" cy="47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2" tIns="47471" rIns="94942" bIns="47471" anchor="b"/>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A314DD13-F7E1-40FB-8C0F-9B7D057FFAB0}" type="slidenum">
              <a:rPr lang="en-US" altLang="en-US" sz="1200"/>
              <a:pPr algn="r"/>
              <a:t>23</a:t>
            </a:fld>
            <a:endParaRPr lang="en-US" altLang="en-US" sz="1200"/>
          </a:p>
        </p:txBody>
      </p:sp>
      <p:sp>
        <p:nvSpPr>
          <p:cNvPr id="100357" name="Rectangle 2"/>
          <p:cNvSpPr>
            <a:spLocks noGrp="1" noRot="1" noChangeAspect="1" noChangeArrowheads="1" noTextEdit="1"/>
          </p:cNvSpPr>
          <p:nvPr>
            <p:ph type="sldImg"/>
          </p:nvPr>
        </p:nvSpPr>
        <p:spPr>
          <a:xfrm>
            <a:off x="1257300" y="719138"/>
            <a:ext cx="4800600" cy="3600450"/>
          </a:xfrm>
          <a:ln/>
        </p:spPr>
      </p:sp>
      <p:sp>
        <p:nvSpPr>
          <p:cNvPr id="100358" name="Rectangle 3"/>
          <p:cNvSpPr>
            <a:spLocks noGrp="1" noChangeArrowheads="1"/>
          </p:cNvSpPr>
          <p:nvPr>
            <p:ph type="body" idx="1"/>
          </p:nvPr>
        </p:nvSpPr>
        <p:spPr/>
        <p:txBody>
          <a:bodyPr/>
          <a:lstStyle/>
          <a:p>
            <a:r>
              <a:rPr lang="en-US" altLang="en-US" dirty="0"/>
              <a:t>The general concept of CTS is quite simple. We start from a </a:t>
            </a:r>
            <a:r>
              <a:rPr lang="en-US" altLang="en-US" dirty="0" err="1"/>
              <a:t>netlist</a:t>
            </a:r>
            <a:r>
              <a:rPr lang="en-US" altLang="en-US" dirty="0"/>
              <a:t> with an un-buffered clock tree and we want to generate automatically a buffered and balanced tree. There are of course some criteria we would like to be fulfilled. </a:t>
            </a:r>
          </a:p>
          <a:p>
            <a:r>
              <a:rPr lang="en-US" altLang="en-US" dirty="0"/>
              <a:t>Firstly skew minimization is necessary to avoid timing problems in a synchronous system. There is more about this in the next slides.  It is also important to keep the number of buffers as low as possible in order to keep the area needed by the clock tree as low as possible. The more buffers you add in the clock tree, the less area remains for routing and to buffer other signal nets.  Power and slew rate are related because the slew will determine the internal short current inside the buffers when these are switching. It is very important to make sure that the power in the tree is optimized since CT has the highest switching activity and it is therefore  the largest consumer of dynamic power in state-of-the-art ICs.  Finally the total insertion delay or latency due to the clock tree should mostly be kept to a minimum.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828" y="9119891"/>
            <a:ext cx="3170162" cy="479226"/>
          </a:xfrm>
          <a:prstGeom prst="rect">
            <a:avLst/>
          </a:prstGeom>
          <a:ln/>
        </p:spPr>
        <p:txBody>
          <a:bodyPr/>
          <a:lstStyle/>
          <a:p>
            <a:fld id="{2A6EA7F5-8C6A-48B6-946A-FBDC57E76C96}" type="slidenum">
              <a:rPr lang="en-US"/>
              <a:pPr/>
              <a:t>24</a:t>
            </a:fld>
            <a:endParaRPr lang="en-US"/>
          </a:p>
        </p:txBody>
      </p:sp>
      <p:sp>
        <p:nvSpPr>
          <p:cNvPr id="1521666" name="Rectangle 2"/>
          <p:cNvSpPr>
            <a:spLocks noGrp="1" noRot="1" noChangeAspect="1" noChangeArrowheads="1" noTextEdit="1"/>
          </p:cNvSpPr>
          <p:nvPr>
            <p:ph type="sldImg"/>
          </p:nvPr>
        </p:nvSpPr>
        <p:spPr>
          <a:xfrm>
            <a:off x="376238" y="158750"/>
            <a:ext cx="6562725" cy="4922838"/>
          </a:xfrm>
          <a:ln/>
        </p:spPr>
      </p:sp>
      <p:sp>
        <p:nvSpPr>
          <p:cNvPr id="152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76238" y="158750"/>
            <a:ext cx="6562725" cy="4922838"/>
          </a:xfrm>
          <a:ln/>
        </p:spPr>
      </p:sp>
      <p:sp>
        <p:nvSpPr>
          <p:cNvPr id="41987" name="Rectangle 3"/>
          <p:cNvSpPr>
            <a:spLocks noGrp="1" noChangeArrowheads="1"/>
          </p:cNvSpPr>
          <p:nvPr>
            <p:ph type="body" idx="1"/>
          </p:nvPr>
        </p:nvSpPr>
        <p:spPr>
          <a:noFill/>
        </p:spPr>
        <p:txBody>
          <a:bodyPr/>
          <a:lstStyle/>
          <a:p>
            <a:pPr eaLnBrk="1" hangingPunct="1"/>
            <a:r>
              <a:rPr lang="en-US" dirty="0" smtClean="0"/>
              <a:t>clock is distributed using multiple matched paths to the sequential elements.  The clock path includes the wiring and the associated distributed buffers required to drive the interconnect and loads.</a:t>
            </a:r>
          </a:p>
          <a:p>
            <a:pPr eaLnBrk="1" hangingPunct="1"/>
            <a:r>
              <a:rPr lang="en-US" dirty="0" smtClean="0"/>
              <a:t>What matters is the relative arrival time at the register points at the end of each path – not the absolute delay through the clock distribution path.</a:t>
            </a:r>
          </a:p>
          <a:p>
            <a:pPr eaLnBrk="1" hangingPunct="1"/>
            <a:endParaRPr lang="en-US" dirty="0" smtClean="0"/>
          </a:p>
          <a:p>
            <a:pPr eaLnBrk="1" hangingPunct="1"/>
            <a:r>
              <a:rPr lang="en-US" dirty="0" smtClean="0"/>
              <a:t>Both systematic (nominally identical from chip to chip and predictable – so easy to model and correct for at design time) and random (due to manufacturing variations – so are difficult to model and eliminate)</a:t>
            </a:r>
          </a:p>
          <a:p>
            <a:pPr eaLnBrk="1" hangingPunct="1"/>
            <a:endParaRPr lang="en-US" dirty="0" smtClean="0"/>
          </a:p>
          <a:p>
            <a:pPr eaLnBrk="1" hangingPunct="1">
              <a:defRPr/>
            </a:pPr>
            <a:r>
              <a:rPr lang="en-US" sz="1200" dirty="0" smtClean="0"/>
              <a:t>Clock skew </a:t>
            </a:r>
            <a:r>
              <a:rPr lang="en-US" sz="1200" b="0" dirty="0" smtClean="0"/>
              <a:t>is due to spatial variations in the arrival time of a clock transition</a:t>
            </a:r>
          </a:p>
          <a:p>
            <a:pPr eaLnBrk="1" hangingPunct="1">
              <a:defRPr/>
            </a:pPr>
            <a:r>
              <a:rPr lang="en-US" sz="1200" dirty="0" smtClean="0"/>
              <a:t>Clock jitter </a:t>
            </a:r>
            <a:r>
              <a:rPr lang="en-US" sz="1200" b="0" dirty="0" smtClean="0"/>
              <a:t>is due to temporal variations in the clock period (T changes on a cycle-by-cycle basis)</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828" y="9119891"/>
            <a:ext cx="3170162" cy="479226"/>
          </a:xfrm>
          <a:prstGeom prst="rect">
            <a:avLst/>
          </a:prstGeom>
          <a:ln/>
        </p:spPr>
        <p:txBody>
          <a:bodyPr/>
          <a:lstStyle/>
          <a:p>
            <a:fld id="{E9EA5E78-AEF6-459B-9D3C-07E76A58713F}" type="slidenum">
              <a:rPr lang="en-US"/>
              <a:pPr/>
              <a:t>26</a:t>
            </a:fld>
            <a:endParaRPr lang="en-US"/>
          </a:p>
        </p:txBody>
      </p:sp>
      <p:sp>
        <p:nvSpPr>
          <p:cNvPr id="1522690" name="Rectangle 2"/>
          <p:cNvSpPr>
            <a:spLocks noGrp="1" noRot="1" noChangeAspect="1" noChangeArrowheads="1" noTextEdit="1"/>
          </p:cNvSpPr>
          <p:nvPr>
            <p:ph type="sldImg"/>
          </p:nvPr>
        </p:nvSpPr>
        <p:spPr>
          <a:xfrm>
            <a:off x="376238" y="158750"/>
            <a:ext cx="6562725" cy="4922838"/>
          </a:xfrm>
          <a:ln/>
        </p:spPr>
      </p:sp>
      <p:sp>
        <p:nvSpPr>
          <p:cNvPr id="1522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r>
              <a:rPr lang="en-GB" dirty="0" smtClean="0"/>
              <a:t>Clock and power</a:t>
            </a:r>
            <a:r>
              <a:rPr lang="en-GB" baseline="0" dirty="0" smtClean="0"/>
              <a:t> </a:t>
            </a:r>
            <a:r>
              <a:rPr lang="en-GB" dirty="0" smtClean="0"/>
              <a:t>gating may make</a:t>
            </a:r>
            <a:r>
              <a:rPr lang="en-GB" baseline="0" dirty="0" smtClean="0"/>
              <a:t> things worse as it lead to change in data activity across the chip </a:t>
            </a:r>
          </a:p>
          <a:p>
            <a:r>
              <a:rPr lang="en-GB" baseline="0" dirty="0" smtClean="0"/>
              <a:t>IR drop is the drop of power supply results from the resistive power distribution wires</a:t>
            </a:r>
            <a:endParaRPr lang="en-GB" dirty="0"/>
          </a:p>
        </p:txBody>
      </p:sp>
    </p:spTree>
    <p:extLst>
      <p:ext uri="{BB962C8B-B14F-4D97-AF65-F5344CB8AC3E}">
        <p14:creationId xmlns:p14="http://schemas.microsoft.com/office/powerpoint/2010/main" val="2172703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76238" y="158750"/>
            <a:ext cx="6562725" cy="4922838"/>
          </a:xfrm>
          <a:ln/>
        </p:spPr>
      </p:sp>
      <p:sp>
        <p:nvSpPr>
          <p:cNvPr id="45059" name="Rectangle 3"/>
          <p:cNvSpPr>
            <a:spLocks noGrp="1" noChangeArrowheads="1"/>
          </p:cNvSpPr>
          <p:nvPr>
            <p:ph type="body" idx="1"/>
          </p:nvPr>
        </p:nvSpPr>
        <p:spPr>
          <a:noFill/>
        </p:spPr>
        <p:txBody>
          <a:bodyPr/>
          <a:lstStyle/>
          <a:p>
            <a:pPr eaLnBrk="1" hangingPunct="1"/>
            <a:r>
              <a:rPr lang="en-US" dirty="0" smtClean="0"/>
              <a:t>For lecture</a:t>
            </a:r>
          </a:p>
          <a:p>
            <a:pPr eaLnBrk="1" hangingPunct="1"/>
            <a:endParaRPr lang="en-US" dirty="0" smtClean="0"/>
          </a:p>
          <a:p>
            <a:pPr eaLnBrk="1" hangingPunct="1"/>
            <a:r>
              <a:rPr lang="en-US" dirty="0" smtClean="0"/>
              <a:t>a negative skew adversely impacts the performance of the system.</a:t>
            </a:r>
          </a:p>
          <a:p>
            <a:pPr eaLnBrk="1" hangingPunct="1"/>
            <a:r>
              <a:rPr lang="en-US" dirty="0" smtClean="0"/>
              <a:t>However, assuming </a:t>
            </a:r>
            <a:r>
              <a:rPr lang="en-US" dirty="0" err="1" smtClean="0"/>
              <a:t>thold</a:t>
            </a:r>
            <a:r>
              <a:rPr lang="en-US" dirty="0" smtClean="0"/>
              <a:t> + delta &lt; </a:t>
            </a:r>
            <a:r>
              <a:rPr lang="en-US" dirty="0" err="1" smtClean="0"/>
              <a:t>tcdreg</a:t>
            </a:r>
            <a:r>
              <a:rPr lang="en-US" dirty="0" smtClean="0"/>
              <a:t> + </a:t>
            </a:r>
            <a:r>
              <a:rPr lang="en-US" dirty="0" err="1" smtClean="0"/>
              <a:t>tcdlogic</a:t>
            </a:r>
            <a:r>
              <a:rPr lang="en-US" dirty="0" smtClean="0"/>
              <a:t>, a negative skew implies that the system never fails since edge 2 happens before edge 1 – i.e., there is never a race condition.</a:t>
            </a:r>
          </a:p>
          <a:p>
            <a:pPr eaLnBrk="1" hangingPunct="1"/>
            <a:endParaRPr lang="en-US" dirty="0" smtClean="0"/>
          </a:p>
          <a:p>
            <a:pPr eaLnBrk="1" hangingPunct="1"/>
            <a:r>
              <a:rPr lang="en-US" dirty="0" smtClean="0"/>
              <a:t>Unfortunately, for general logic signals flow in both directions so skew can be both positive and negative in the same circuit</a:t>
            </a:r>
          </a:p>
          <a:p>
            <a:pPr eaLnBrk="1" hangingPunct="1"/>
            <a:endParaRPr lang="en-US" dirty="0" smtClean="0"/>
          </a:p>
          <a:p>
            <a:pPr eaLnBrk="1" hangingPunct="1"/>
            <a:endParaRPr lang="en-US" dirty="0" smtClean="0"/>
          </a:p>
          <a:p>
            <a:pPr marL="0" marR="0" indent="0" algn="l" defTabSz="230188" rtl="0" eaLnBrk="1" fontAlgn="base" latinLnBrk="0" hangingPunct="1">
              <a:lnSpc>
                <a:spcPct val="90000"/>
              </a:lnSpc>
              <a:spcBef>
                <a:spcPct val="0"/>
              </a:spcBef>
              <a:spcAft>
                <a:spcPct val="15000"/>
              </a:spcAft>
              <a:buClrTx/>
              <a:buSzPct val="70000"/>
              <a:buFont typeface="Wingdings" pitchFamily="2" charset="2"/>
              <a:buNone/>
              <a:tabLst/>
              <a:defRPr/>
            </a:pPr>
            <a:r>
              <a:rPr lang="en-US" altLang="en-US" dirty="0" smtClean="0"/>
              <a:t>What is the impact of this skew on the timing of the design?  First we get an impact on the setup.  As you see in the figure the clock uncertainty on F1 and F2  has as a first effect that the amount of logic that can be put between both flops is reduced because the max timing path has become shorter. This means that the max frequency of the clock is reduced by the skew.</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0"/>
            <a:ext cx="3169578" cy="479753"/>
          </a:xfrm>
          <a:prstGeom prst="rect">
            <a:avLst/>
          </a:prstGeom>
          <a:ln/>
        </p:spPr>
        <p:txBody>
          <a:bodyPr lIns="94942" tIns="47471" rIns="94942" bIns="47471"/>
          <a:lstStyle/>
          <a:p>
            <a:r>
              <a:rPr lang="en-US" altLang="en-US"/>
              <a:t>IDESA - IC Design Skills for Advanced DSM Technologies</a:t>
            </a:r>
          </a:p>
        </p:txBody>
      </p:sp>
      <p:sp>
        <p:nvSpPr>
          <p:cNvPr id="5" name="Rectangle 6"/>
          <p:cNvSpPr>
            <a:spLocks noGrp="1" noChangeArrowheads="1"/>
          </p:cNvSpPr>
          <p:nvPr>
            <p:ph type="ftr" sz="quarter" idx="4"/>
          </p:nvPr>
        </p:nvSpPr>
        <p:spPr>
          <a:xfrm>
            <a:off x="1" y="9119910"/>
            <a:ext cx="3169578" cy="479753"/>
          </a:xfrm>
          <a:prstGeom prst="rect">
            <a:avLst/>
          </a:prstGeom>
          <a:ln/>
        </p:spPr>
        <p:txBody>
          <a:bodyPr lIns="94942" tIns="47471" rIns="94942" bIns="47471"/>
          <a:lstStyle/>
          <a:p>
            <a:r>
              <a:rPr lang="en-US" altLang="en-US"/>
              <a:t>Imec-Invomec</a:t>
            </a:r>
          </a:p>
        </p:txBody>
      </p:sp>
      <p:sp>
        <p:nvSpPr>
          <p:cNvPr id="6" name="Rectangle 7"/>
          <p:cNvSpPr>
            <a:spLocks noGrp="1" noChangeArrowheads="1"/>
          </p:cNvSpPr>
          <p:nvPr>
            <p:ph type="sldNum" sz="quarter" idx="5"/>
          </p:nvPr>
        </p:nvSpPr>
        <p:spPr>
          <a:xfrm>
            <a:off x="4143911" y="9119910"/>
            <a:ext cx="3169578" cy="479753"/>
          </a:xfrm>
          <a:prstGeom prst="rect">
            <a:avLst/>
          </a:prstGeom>
          <a:ln/>
        </p:spPr>
        <p:txBody>
          <a:bodyPr lIns="94942" tIns="47471" rIns="94942" bIns="47471"/>
          <a:lstStyle/>
          <a:p>
            <a:fld id="{C5B05AF3-22ED-4FED-9071-90110FD80620}" type="slidenum">
              <a:rPr lang="en-US" altLang="en-US"/>
              <a:pPr/>
              <a:t>29</a:t>
            </a:fld>
            <a:endParaRPr lang="en-US" altLang="en-US"/>
          </a:p>
        </p:txBody>
      </p:sp>
      <p:sp>
        <p:nvSpPr>
          <p:cNvPr id="301058" name="Rectangle 2"/>
          <p:cNvSpPr>
            <a:spLocks noGrp="1" noRot="1" noChangeAspect="1" noChangeArrowheads="1" noTextEdit="1"/>
          </p:cNvSpPr>
          <p:nvPr>
            <p:ph type="sldImg"/>
          </p:nvPr>
        </p:nvSpPr>
        <p:spPr>
          <a:xfrm>
            <a:off x="1257300" y="719138"/>
            <a:ext cx="4800600" cy="3600450"/>
          </a:xfrm>
          <a:ln/>
        </p:spPr>
      </p:sp>
      <p:sp>
        <p:nvSpPr>
          <p:cNvPr id="301059" name="Rectangle 3"/>
          <p:cNvSpPr>
            <a:spLocks noGrp="1" noChangeArrowheads="1"/>
          </p:cNvSpPr>
          <p:nvPr>
            <p:ph type="body" idx="1"/>
          </p:nvPr>
        </p:nvSpPr>
        <p:spPr/>
        <p:txBody>
          <a:bodyPr/>
          <a:lstStyle/>
          <a:p>
            <a:r>
              <a:rPr lang="en-US" altLang="en-US"/>
              <a:t>Skew between flops occurs due to some un-balance in the clock tree.  This can be caused by several reasons.  </a:t>
            </a:r>
          </a:p>
          <a:p>
            <a:r>
              <a:rPr lang="en-US" altLang="en-US"/>
              <a:t>Depending on  the circuit and especially it’s clock gating different levels of buffering can occur. Also the cells used for the buffering may be different and also the interconnect delay and the routing capacitance of the clock nets will be different.</a:t>
            </a:r>
          </a:p>
          <a:p>
            <a:r>
              <a:rPr lang="en-US" altLang="en-US"/>
              <a:t>You can try to obtain a zero skew value for your CT but this makes no sense. You will notice that you get a large amount of buffers in the CT resulting in  an “unacceptable” latency, increased power consumption and a substantial area increase. Having a skew of zero is not needed since you can take this skew into account as we will see in the next slides. Therefore for 90 nm we try to obtain a skew between 100 and 150 ps. This is a rule of thumb.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3123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0"/>
            <a:ext cx="3169578" cy="479753"/>
          </a:xfrm>
          <a:prstGeom prst="rect">
            <a:avLst/>
          </a:prstGeom>
          <a:ln/>
        </p:spPr>
        <p:txBody>
          <a:bodyPr lIns="94942" tIns="47471" rIns="94942" bIns="47471"/>
          <a:lstStyle/>
          <a:p>
            <a:r>
              <a:rPr lang="en-US" altLang="en-US"/>
              <a:t>IDESA - IC Design Skills for Advanced DSM Technologies</a:t>
            </a:r>
          </a:p>
        </p:txBody>
      </p:sp>
      <p:sp>
        <p:nvSpPr>
          <p:cNvPr id="5" name="Rectangle 6"/>
          <p:cNvSpPr>
            <a:spLocks noGrp="1" noChangeArrowheads="1"/>
          </p:cNvSpPr>
          <p:nvPr>
            <p:ph type="ftr" sz="quarter" idx="4"/>
          </p:nvPr>
        </p:nvSpPr>
        <p:spPr>
          <a:xfrm>
            <a:off x="1" y="9119910"/>
            <a:ext cx="3169578" cy="479753"/>
          </a:xfrm>
          <a:prstGeom prst="rect">
            <a:avLst/>
          </a:prstGeom>
          <a:ln/>
        </p:spPr>
        <p:txBody>
          <a:bodyPr lIns="94942" tIns="47471" rIns="94942" bIns="47471"/>
          <a:lstStyle/>
          <a:p>
            <a:r>
              <a:rPr lang="en-US" altLang="en-US"/>
              <a:t>Imec-Invomec</a:t>
            </a:r>
          </a:p>
        </p:txBody>
      </p:sp>
      <p:sp>
        <p:nvSpPr>
          <p:cNvPr id="6" name="Rectangle 7"/>
          <p:cNvSpPr>
            <a:spLocks noGrp="1" noChangeArrowheads="1"/>
          </p:cNvSpPr>
          <p:nvPr>
            <p:ph type="sldNum" sz="quarter" idx="5"/>
          </p:nvPr>
        </p:nvSpPr>
        <p:spPr>
          <a:xfrm>
            <a:off x="4143911" y="9119910"/>
            <a:ext cx="3169578" cy="479753"/>
          </a:xfrm>
          <a:prstGeom prst="rect">
            <a:avLst/>
          </a:prstGeom>
          <a:ln/>
        </p:spPr>
        <p:txBody>
          <a:bodyPr lIns="94942" tIns="47471" rIns="94942" bIns="47471"/>
          <a:lstStyle/>
          <a:p>
            <a:fld id="{53904A48-5216-4A6E-A23B-0736C6A4DAA7}" type="slidenum">
              <a:rPr lang="en-US" altLang="en-US"/>
              <a:pPr/>
              <a:t>30</a:t>
            </a:fld>
            <a:endParaRPr lang="en-US" altLang="en-US"/>
          </a:p>
        </p:txBody>
      </p:sp>
      <p:sp>
        <p:nvSpPr>
          <p:cNvPr id="165890" name="Rectangle 2"/>
          <p:cNvSpPr>
            <a:spLocks noGrp="1" noRot="1" noChangeAspect="1" noChangeArrowheads="1" noTextEdit="1"/>
          </p:cNvSpPr>
          <p:nvPr>
            <p:ph type="sldImg"/>
          </p:nvPr>
        </p:nvSpPr>
        <p:spPr>
          <a:xfrm>
            <a:off x="1271588" y="1035050"/>
            <a:ext cx="4927600" cy="3695700"/>
          </a:xfrm>
          <a:ln/>
        </p:spPr>
      </p:sp>
      <p:sp>
        <p:nvSpPr>
          <p:cNvPr id="165891" name="Rectangle 3"/>
          <p:cNvSpPr>
            <a:spLocks noGrp="1" noChangeArrowheads="1"/>
          </p:cNvSpPr>
          <p:nvPr>
            <p:ph type="body" idx="1"/>
          </p:nvPr>
        </p:nvSpPr>
        <p:spPr>
          <a:xfrm>
            <a:off x="325349" y="5244987"/>
            <a:ext cx="6664503" cy="4001012"/>
          </a:xfrm>
          <a:noFill/>
        </p:spPr>
        <p:txBody>
          <a:bodyPr/>
          <a:lstStyle/>
          <a:p>
            <a:r>
              <a:rPr lang="en-US" altLang="en-US" dirty="0"/>
              <a:t>It is usually possible to optimize clock tree by the following options: </a:t>
            </a:r>
          </a:p>
          <a:p>
            <a:endParaRPr lang="en-US" altLang="en-US" dirty="0"/>
          </a:p>
          <a:p>
            <a:pPr>
              <a:buFontTx/>
              <a:buChar char="•"/>
            </a:pPr>
            <a:r>
              <a:rPr lang="en-US" altLang="en-US" dirty="0"/>
              <a:t>Gate/Buffer Sizing - sizes up or down buffers/gates to improve both skew and insertion delay. In this case the clock tree structure is not modified during this optimization process.</a:t>
            </a:r>
          </a:p>
          <a:p>
            <a:endParaRPr lang="en-US" altLang="en-US" dirty="0"/>
          </a:p>
          <a:p>
            <a:pPr>
              <a:buFontTx/>
              <a:buChar char="•"/>
            </a:pPr>
            <a:r>
              <a:rPr lang="en-US" altLang="en-US" dirty="0"/>
              <a:t>Buffer/Gate Relocation - physical location of the buffer is moved to reduce skew and insertion delay. In this case hierarchy is not added or removed during optimization process.</a:t>
            </a:r>
          </a:p>
          <a:p>
            <a:endParaRPr lang="en-US" altLang="en-US" dirty="0"/>
          </a:p>
          <a:p>
            <a:pPr>
              <a:buFontTx/>
              <a:buChar char="•"/>
            </a:pPr>
            <a:r>
              <a:rPr lang="en-US" altLang="en-US" dirty="0"/>
              <a:t>Delay Insertion - delay is inserted for shortest paths.</a:t>
            </a:r>
          </a:p>
          <a:p>
            <a:endParaRPr lang="en-US" altLang="en-US" dirty="0"/>
          </a:p>
          <a:p>
            <a:r>
              <a:rPr lang="en-US" altLang="en-US" dirty="0"/>
              <a:t>CTO could already be performed after the post CTS design optimization but there it does only make sense if the clock routing has already been performed as part of CTS. Mostly however the clock routing is not done yet. This means that the detailed clock RC delays are not known yet and this detailed optimization is useless at this point. If the routing was already done it is mostly not fixed and later in the flow some changes are still possible due to design optimizations. Also in this case CTO is rarely done at this stage. After routing it makes much more sense.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4143064" y="9120156"/>
            <a:ext cx="3170475" cy="4794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20" tIns="48710" rIns="97420" bIns="48710"/>
          <a:lstStyle>
            <a:lvl1pPr defTabSz="987732" eaLnBrk="0" hangingPunct="0">
              <a:defRPr sz="2600">
                <a:solidFill>
                  <a:schemeClr val="tx1"/>
                </a:solidFill>
                <a:latin typeface="Arial" pitchFamily="34" charset="0"/>
              </a:defRPr>
            </a:lvl1pPr>
            <a:lvl2pPr marL="791539" indent="-304438" defTabSz="987732" eaLnBrk="0" hangingPunct="0">
              <a:defRPr sz="2600">
                <a:solidFill>
                  <a:schemeClr val="tx1"/>
                </a:solidFill>
                <a:latin typeface="Arial" pitchFamily="34" charset="0"/>
              </a:defRPr>
            </a:lvl2pPr>
            <a:lvl3pPr marL="1217752" indent="-243550" defTabSz="987732" eaLnBrk="0" hangingPunct="0">
              <a:defRPr sz="2600">
                <a:solidFill>
                  <a:schemeClr val="tx1"/>
                </a:solidFill>
                <a:latin typeface="Arial" pitchFamily="34" charset="0"/>
              </a:defRPr>
            </a:lvl3pPr>
            <a:lvl4pPr marL="1704853" indent="-243550" defTabSz="987732" eaLnBrk="0" hangingPunct="0">
              <a:defRPr sz="2600">
                <a:solidFill>
                  <a:schemeClr val="tx1"/>
                </a:solidFill>
                <a:latin typeface="Arial" pitchFamily="34" charset="0"/>
              </a:defRPr>
            </a:lvl4pPr>
            <a:lvl5pPr marL="2191954" indent="-243550" defTabSz="987732" eaLnBrk="0" hangingPunct="0">
              <a:defRPr sz="2600">
                <a:solidFill>
                  <a:schemeClr val="tx1"/>
                </a:solidFill>
                <a:latin typeface="Arial" pitchFamily="34" charset="0"/>
              </a:defRPr>
            </a:lvl5pPr>
            <a:lvl6pPr marL="2679055" indent="-243550" defTabSz="987732" eaLnBrk="0" fontAlgn="base" hangingPunct="0">
              <a:spcBef>
                <a:spcPct val="0"/>
              </a:spcBef>
              <a:spcAft>
                <a:spcPct val="0"/>
              </a:spcAft>
              <a:defRPr sz="2600">
                <a:solidFill>
                  <a:schemeClr val="tx1"/>
                </a:solidFill>
                <a:latin typeface="Arial" pitchFamily="34" charset="0"/>
              </a:defRPr>
            </a:lvl6pPr>
            <a:lvl7pPr marL="3166156" indent="-243550" defTabSz="987732" eaLnBrk="0" fontAlgn="base" hangingPunct="0">
              <a:spcBef>
                <a:spcPct val="0"/>
              </a:spcBef>
              <a:spcAft>
                <a:spcPct val="0"/>
              </a:spcAft>
              <a:defRPr sz="2600">
                <a:solidFill>
                  <a:schemeClr val="tx1"/>
                </a:solidFill>
                <a:latin typeface="Arial" pitchFamily="34" charset="0"/>
              </a:defRPr>
            </a:lvl7pPr>
            <a:lvl8pPr marL="3653257" indent="-243550" defTabSz="987732" eaLnBrk="0" fontAlgn="base" hangingPunct="0">
              <a:spcBef>
                <a:spcPct val="0"/>
              </a:spcBef>
              <a:spcAft>
                <a:spcPct val="0"/>
              </a:spcAft>
              <a:defRPr sz="2600">
                <a:solidFill>
                  <a:schemeClr val="tx1"/>
                </a:solidFill>
                <a:latin typeface="Arial" pitchFamily="34" charset="0"/>
              </a:defRPr>
            </a:lvl8pPr>
            <a:lvl9pPr marL="4140357" indent="-243550" defTabSz="987732" eaLnBrk="0" fontAlgn="base" hangingPunct="0">
              <a:spcBef>
                <a:spcPct val="0"/>
              </a:spcBef>
              <a:spcAft>
                <a:spcPct val="0"/>
              </a:spcAft>
              <a:defRPr sz="2600">
                <a:solidFill>
                  <a:schemeClr val="tx1"/>
                </a:solidFill>
                <a:latin typeface="Arial" pitchFamily="34" charset="0"/>
              </a:defRPr>
            </a:lvl9pPr>
          </a:lstStyle>
          <a:p>
            <a:pPr eaLnBrk="1" hangingPunct="1"/>
            <a:fld id="{655F55E3-C953-49DF-895C-61C36F34EA34}" type="slidenum">
              <a:rPr lang="en-US" altLang="en-US" sz="1300"/>
              <a:pPr eaLnBrk="1" hangingPunct="1"/>
              <a:t>31</a:t>
            </a:fld>
            <a:endParaRPr lang="en-US" altLang="en-US" sz="1300"/>
          </a:p>
        </p:txBody>
      </p:sp>
      <p:sp>
        <p:nvSpPr>
          <p:cNvPr id="84995" name="Rectangle 2"/>
          <p:cNvSpPr txBox="1">
            <a:spLocks noGrp="1" noChangeArrowheads="1"/>
          </p:cNvSpPr>
          <p:nvPr/>
        </p:nvSpPr>
        <p:spPr bwMode="auto">
          <a:xfrm>
            <a:off x="2197886" y="264330"/>
            <a:ext cx="5117315" cy="30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20" tIns="48710" rIns="97420" bIns="48710"/>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300"/>
              <a:t>IDESA - IC Design Skills for Advanced DSM Technologies</a:t>
            </a:r>
          </a:p>
        </p:txBody>
      </p:sp>
      <p:sp>
        <p:nvSpPr>
          <p:cNvPr id="84996" name="Rectangle 7"/>
          <p:cNvSpPr txBox="1">
            <a:spLocks noGrp="1" noChangeArrowheads="1"/>
          </p:cNvSpPr>
          <p:nvPr/>
        </p:nvSpPr>
        <p:spPr bwMode="auto">
          <a:xfrm>
            <a:off x="4144727" y="9120156"/>
            <a:ext cx="3168812" cy="47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20" tIns="48710" rIns="97420" bIns="48710" anchor="b"/>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811CC053-36A2-48A5-B237-D71474F3C2DF}" type="slidenum">
              <a:rPr lang="en-US" altLang="en-US" sz="1300"/>
              <a:pPr algn="r" eaLnBrk="1" hangingPunct="1"/>
              <a:t>31</a:t>
            </a:fld>
            <a:endParaRPr lang="en-US" altLang="en-US" sz="1300"/>
          </a:p>
        </p:txBody>
      </p:sp>
      <p:sp>
        <p:nvSpPr>
          <p:cNvPr id="84997" name="Rectangle 2"/>
          <p:cNvSpPr>
            <a:spLocks noGrp="1" noRot="1" noChangeAspect="1" noChangeArrowheads="1" noTextEdit="1"/>
          </p:cNvSpPr>
          <p:nvPr>
            <p:ph type="sldImg"/>
          </p:nvPr>
        </p:nvSpPr>
        <p:spPr>
          <a:xfrm>
            <a:off x="376238" y="158750"/>
            <a:ext cx="6562725" cy="4921250"/>
          </a:xfrm>
          <a:ln/>
        </p:spPr>
      </p:sp>
      <p:sp>
        <p:nvSpPr>
          <p:cNvPr id="84998" name="Rectangle 3"/>
          <p:cNvSpPr>
            <a:spLocks noGrp="1" noChangeArrowheads="1"/>
          </p:cNvSpPr>
          <p:nvPr>
            <p:ph type="body" idx="1"/>
          </p:nvPr>
        </p:nvSpPr>
        <p:spPr>
          <a:xfrm>
            <a:off x="325860" y="5245527"/>
            <a:ext cx="6663482" cy="4001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230188" rtl="0" eaLnBrk="1" fontAlgn="base" latinLnBrk="0" hangingPunct="1">
              <a:lnSpc>
                <a:spcPct val="90000"/>
              </a:lnSpc>
              <a:spcBef>
                <a:spcPct val="0"/>
              </a:spcBef>
              <a:spcAft>
                <a:spcPct val="15000"/>
              </a:spcAft>
              <a:buClrTx/>
              <a:buSzPct val="70000"/>
              <a:buFont typeface="Wingdings" pitchFamily="2" charset="2"/>
              <a:buNone/>
              <a:tabLst/>
              <a:defRPr/>
            </a:pPr>
            <a:r>
              <a:rPr lang="en-US" altLang="en-US" dirty="0" smtClean="0">
                <a:latin typeface="Times New Roman" pitchFamily="18" charset="0"/>
              </a:rPr>
              <a:t>The congestion pattern should be similar to the one before CTS. It is, however, generally higher due to the extra clock buffers added during CTS. If the optimal location for the CTS buffer overlaps with cells placed previously then the previously placed cells need to be moved to open up space for the clock tree buffers.</a:t>
            </a:r>
          </a:p>
          <a:p>
            <a:pPr eaLnBrk="1" hangingPunct="1"/>
            <a:endParaRPr lang="en-US" altLang="en-US"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65922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76238" y="158750"/>
            <a:ext cx="6562725" cy="492283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130918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Imec - 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DE446D98-BFAD-43CF-B2B7-3333A73B4B34}" type="slidenum">
              <a:rPr lang="en-US" altLang="en-US"/>
              <a:pPr/>
              <a:t>34</a:t>
            </a:fld>
            <a:endParaRPr lang="en-US" altLang="en-US"/>
          </a:p>
        </p:txBody>
      </p:sp>
      <p:sp>
        <p:nvSpPr>
          <p:cNvPr id="300034" name="Rectangle 2"/>
          <p:cNvSpPr>
            <a:spLocks noGrp="1" noRot="1" noChangeAspect="1" noChangeArrowheads="1" noTextEdit="1"/>
          </p:cNvSpPr>
          <p:nvPr>
            <p:ph type="sldImg"/>
          </p:nvPr>
        </p:nvSpPr>
        <p:spPr>
          <a:xfrm>
            <a:off x="376238" y="158750"/>
            <a:ext cx="6562725" cy="4922838"/>
          </a:xfrm>
          <a:ln/>
        </p:spPr>
      </p:sp>
      <p:sp>
        <p:nvSpPr>
          <p:cNvPr id="300035" name="Rectangle 3"/>
          <p:cNvSpPr>
            <a:spLocks noGrp="1" noChangeArrowheads="1"/>
          </p:cNvSpPr>
          <p:nvPr>
            <p:ph type="body" idx="1"/>
          </p:nvPr>
        </p:nvSpPr>
        <p:spPr/>
        <p:txBody>
          <a:bodyPr/>
          <a:lstStyle/>
          <a:p>
            <a:pPr>
              <a:lnSpc>
                <a:spcPct val="80000"/>
              </a:lnSpc>
            </a:pPr>
            <a:r>
              <a:rPr lang="en-US" altLang="en-US" dirty="0"/>
              <a:t>Goal is to realize the metal/copper connections between the pins of standard cells and macros</a:t>
            </a:r>
          </a:p>
          <a:p>
            <a:endParaRPr lang="en-US" altLang="en-US" dirty="0"/>
          </a:p>
          <a:p>
            <a:r>
              <a:rPr lang="en-US" altLang="en-US" dirty="0"/>
              <a:t>We take a design where all the standard cells have been placed and we determine the location for </a:t>
            </a:r>
            <a:r>
              <a:rPr lang="en-US" altLang="en-US" dirty="0" err="1"/>
              <a:t>vias</a:t>
            </a:r>
            <a:r>
              <a:rPr lang="en-US" altLang="en-US" dirty="0"/>
              <a:t> and signal traces on every layer.</a:t>
            </a:r>
          </a:p>
          <a:p>
            <a:endParaRPr lang="en-US" altLang="en-US" dirty="0"/>
          </a:p>
          <a:p>
            <a:r>
              <a:rPr lang="en-US" altLang="en-US" dirty="0"/>
              <a:t>Default routing uses minimum width wires with minimum spacing aligned along vertical and horizontal routing tracks.  Routing tracks are provided to the router in order to minimize the solution search space.   It’s possible for routers to go off-track, and/or to route in non-preferred direction, however this is only done when it is too difficult to find an on-track / preferred layer solution.</a:t>
            </a:r>
          </a:p>
          <a:p>
            <a:endParaRPr lang="en-US" altLang="en-US" dirty="0"/>
          </a:p>
          <a:p>
            <a:r>
              <a:rPr lang="en-US" altLang="en-US" dirty="0"/>
              <a:t>Routing in a horizontal/vertical grid pattern is referred to as </a:t>
            </a:r>
            <a:r>
              <a:rPr lang="en-US" altLang="en-US" dirty="0" err="1"/>
              <a:t>manhatten</a:t>
            </a:r>
            <a:r>
              <a:rPr lang="en-US" altLang="en-US" dirty="0"/>
              <a:t>-style routing.  There are some tools that can support X style routing where you have alternating layers of H-V-X1-X2-H-V , however the benefits using this approach have shown to be marginal, and may only useful for very specific designs.</a:t>
            </a:r>
          </a:p>
          <a:p>
            <a:endParaRPr lang="en-US" altLang="en-US" dirty="0"/>
          </a:p>
          <a:p>
            <a:endParaRPr lang="en-US" altLang="en-US" dirty="0" smtClean="0"/>
          </a:p>
          <a:p>
            <a:endParaRPr lang="en-US" altLang="en-US" dirty="0" smtClean="0"/>
          </a:p>
          <a:p>
            <a:r>
              <a:rPr lang="en-US" altLang="en-US" dirty="0" smtClean="0"/>
              <a:t>If you did an optimization after CTS you will need to route your clocks in case some of the flops moved during legalization. </a:t>
            </a:r>
          </a:p>
          <a:p>
            <a:endParaRPr lang="en-US" altLang="en-US" dirty="0" smtClean="0"/>
          </a:p>
          <a:p>
            <a:r>
              <a:rPr lang="en-US" altLang="en-US" dirty="0" smtClean="0"/>
              <a:t>It’s important to route clocks first for several reasons.  Clock trees toggle frequently making them more </a:t>
            </a:r>
            <a:r>
              <a:rPr lang="en-US" altLang="en-US" dirty="0" err="1" smtClean="0"/>
              <a:t>succeptible</a:t>
            </a:r>
            <a:r>
              <a:rPr lang="en-US" altLang="en-US" dirty="0" smtClean="0"/>
              <a:t> to SI problems, so having nice clean routes with extra spacing is important. Also, clock trees were built to minimize skew while assuming straight routes, if routes are loopy you may introduce unnecessary skew.  </a:t>
            </a:r>
          </a:p>
          <a:p>
            <a:endParaRPr lang="en-US" altLang="en-US" dirty="0" smtClean="0"/>
          </a:p>
          <a:p>
            <a:r>
              <a:rPr lang="en-US" altLang="en-US" dirty="0" smtClean="0"/>
              <a:t>One can imagine the complexity of routing a design with 9 or 10 metal layers and more than half a million standard cells, each with multiple pins.  The number of possible different solutions is virtually infinite.  To reduce the complexity of the problem for the EDA tools, we typically break the routing process into global route and detail route.</a:t>
            </a:r>
          </a:p>
          <a:p>
            <a:endParaRPr lang="en-US" altLang="en-US" dirty="0" smtClean="0"/>
          </a:p>
          <a:p>
            <a:r>
              <a:rPr lang="en-US" altLang="en-US" dirty="0" smtClean="0"/>
              <a:t>Global route provides initial net topologies which then guide the detail route stage.</a:t>
            </a:r>
          </a:p>
          <a:p>
            <a:endParaRPr lang="en-US" altLang="en-US" dirty="0" smtClean="0"/>
          </a:p>
          <a:p>
            <a:r>
              <a:rPr lang="en-US" altLang="en-US" dirty="0" smtClean="0"/>
              <a:t>DFM steps are usually run post-detail route for yield improvement</a:t>
            </a:r>
          </a:p>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4143064" y="9120156"/>
            <a:ext cx="3170475" cy="4794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20" tIns="48710" rIns="97420" bIns="48710"/>
          <a:lstStyle>
            <a:lvl1pPr defTabSz="987732" eaLnBrk="0" hangingPunct="0">
              <a:defRPr sz="2600">
                <a:solidFill>
                  <a:schemeClr val="tx1"/>
                </a:solidFill>
                <a:latin typeface="Arial" pitchFamily="34" charset="0"/>
              </a:defRPr>
            </a:lvl1pPr>
            <a:lvl2pPr marL="791539" indent="-304438" defTabSz="987732" eaLnBrk="0" hangingPunct="0">
              <a:defRPr sz="2600">
                <a:solidFill>
                  <a:schemeClr val="tx1"/>
                </a:solidFill>
                <a:latin typeface="Arial" pitchFamily="34" charset="0"/>
              </a:defRPr>
            </a:lvl2pPr>
            <a:lvl3pPr marL="1217752" indent="-243550" defTabSz="987732" eaLnBrk="0" hangingPunct="0">
              <a:defRPr sz="2600">
                <a:solidFill>
                  <a:schemeClr val="tx1"/>
                </a:solidFill>
                <a:latin typeface="Arial" pitchFamily="34" charset="0"/>
              </a:defRPr>
            </a:lvl3pPr>
            <a:lvl4pPr marL="1704853" indent="-243550" defTabSz="987732" eaLnBrk="0" hangingPunct="0">
              <a:defRPr sz="2600">
                <a:solidFill>
                  <a:schemeClr val="tx1"/>
                </a:solidFill>
                <a:latin typeface="Arial" pitchFamily="34" charset="0"/>
              </a:defRPr>
            </a:lvl4pPr>
            <a:lvl5pPr marL="2191954" indent="-243550" defTabSz="987732" eaLnBrk="0" hangingPunct="0">
              <a:defRPr sz="2600">
                <a:solidFill>
                  <a:schemeClr val="tx1"/>
                </a:solidFill>
                <a:latin typeface="Arial" pitchFamily="34" charset="0"/>
              </a:defRPr>
            </a:lvl5pPr>
            <a:lvl6pPr marL="2679055" indent="-243550" defTabSz="987732" eaLnBrk="0" fontAlgn="base" hangingPunct="0">
              <a:spcBef>
                <a:spcPct val="0"/>
              </a:spcBef>
              <a:spcAft>
                <a:spcPct val="0"/>
              </a:spcAft>
              <a:defRPr sz="2600">
                <a:solidFill>
                  <a:schemeClr val="tx1"/>
                </a:solidFill>
                <a:latin typeface="Arial" pitchFamily="34" charset="0"/>
              </a:defRPr>
            </a:lvl6pPr>
            <a:lvl7pPr marL="3166156" indent="-243550" defTabSz="987732" eaLnBrk="0" fontAlgn="base" hangingPunct="0">
              <a:spcBef>
                <a:spcPct val="0"/>
              </a:spcBef>
              <a:spcAft>
                <a:spcPct val="0"/>
              </a:spcAft>
              <a:defRPr sz="2600">
                <a:solidFill>
                  <a:schemeClr val="tx1"/>
                </a:solidFill>
                <a:latin typeface="Arial" pitchFamily="34" charset="0"/>
              </a:defRPr>
            </a:lvl7pPr>
            <a:lvl8pPr marL="3653257" indent="-243550" defTabSz="987732" eaLnBrk="0" fontAlgn="base" hangingPunct="0">
              <a:spcBef>
                <a:spcPct val="0"/>
              </a:spcBef>
              <a:spcAft>
                <a:spcPct val="0"/>
              </a:spcAft>
              <a:defRPr sz="2600">
                <a:solidFill>
                  <a:schemeClr val="tx1"/>
                </a:solidFill>
                <a:latin typeface="Arial" pitchFamily="34" charset="0"/>
              </a:defRPr>
            </a:lvl8pPr>
            <a:lvl9pPr marL="4140357" indent="-243550" defTabSz="987732" eaLnBrk="0" fontAlgn="base" hangingPunct="0">
              <a:spcBef>
                <a:spcPct val="0"/>
              </a:spcBef>
              <a:spcAft>
                <a:spcPct val="0"/>
              </a:spcAft>
              <a:defRPr sz="2600">
                <a:solidFill>
                  <a:schemeClr val="tx1"/>
                </a:solidFill>
                <a:latin typeface="Arial" pitchFamily="34" charset="0"/>
              </a:defRPr>
            </a:lvl9pPr>
          </a:lstStyle>
          <a:p>
            <a:pPr eaLnBrk="1" hangingPunct="1"/>
            <a:fld id="{59E1988C-A9A9-4A1A-9A55-1F705727D3CE}" type="slidenum">
              <a:rPr lang="en-US" altLang="en-US" sz="1300"/>
              <a:pPr eaLnBrk="1" hangingPunct="1"/>
              <a:t>35</a:t>
            </a:fld>
            <a:endParaRPr lang="en-US" altLang="en-US" sz="1300"/>
          </a:p>
        </p:txBody>
      </p:sp>
      <p:sp>
        <p:nvSpPr>
          <p:cNvPr id="95235" name="Rectangle 2"/>
          <p:cNvSpPr>
            <a:spLocks noGrp="1" noRot="1" noChangeAspect="1" noChangeArrowheads="1" noTextEdit="1"/>
          </p:cNvSpPr>
          <p:nvPr>
            <p:ph type="sldImg"/>
          </p:nvPr>
        </p:nvSpPr>
        <p:spPr>
          <a:xfrm>
            <a:off x="376238" y="158750"/>
            <a:ext cx="6562725" cy="4922838"/>
          </a:xfrm>
          <a:ln/>
        </p:spPr>
      </p:sp>
      <p:sp>
        <p:nvSpPr>
          <p:cNvPr id="95236" name="Rectangle 3"/>
          <p:cNvSpPr>
            <a:spLocks noGrp="1" noChangeArrowheads="1"/>
          </p:cNvSpPr>
          <p:nvPr>
            <p:ph type="body" idx="1"/>
          </p:nvPr>
        </p:nvSpPr>
        <p:spPr>
          <a:xfrm>
            <a:off x="975915" y="4560899"/>
            <a:ext cx="5363372" cy="43195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dirty="0" smtClean="0">
                <a:latin typeface="Arial" pitchFamily="34" charset="0"/>
              </a:rPr>
              <a:t>Routing performance depends on routing constraints which can be placement constraint, number of routing layers, delay constraint, geometrical constraints, physical/electrical/manufacturing constraints.  Placement constraints define the geometry of routing area, depending on which routing type is selected (area routing, channel routing, </a:t>
            </a:r>
            <a:r>
              <a:rPr lang="en-US" altLang="zh-TW" dirty="0" err="1" smtClean="0">
                <a:latin typeface="Arial" pitchFamily="34" charset="0"/>
              </a:rPr>
              <a:t>etc</a:t>
            </a:r>
            <a:r>
              <a:rPr lang="en-US" altLang="zh-TW" dirty="0" smtClean="0">
                <a:latin typeface="Arial" pitchFamily="34" charset="0"/>
              </a:rPr>
              <a:t>). The number of routing layers defines net distribution in the layers and depending on it, the number and location of </a:t>
            </a:r>
            <a:r>
              <a:rPr lang="en-US" altLang="zh-TW" dirty="0" err="1" smtClean="0">
                <a:latin typeface="Arial" pitchFamily="34" charset="0"/>
              </a:rPr>
              <a:t>vias</a:t>
            </a:r>
            <a:r>
              <a:rPr lang="en-US" altLang="zh-TW" dirty="0" smtClean="0">
                <a:latin typeface="Arial" pitchFamily="34" charset="0"/>
              </a:rPr>
              <a:t>. Delay constraints define the constraints put on wire lengths. Geometrical constraints are presented in the form of design rules. Crosstalk, yield or lithography issues, process variations depend on physical/electrical/manufacturing constraints. </a:t>
            </a:r>
            <a:endParaRPr lang="ru-RU" alt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xfrm>
            <a:off x="4143064" y="9120156"/>
            <a:ext cx="3170475" cy="4794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20" tIns="48710" rIns="97420" bIns="48710"/>
          <a:lstStyle>
            <a:lvl1pPr defTabSz="987732" eaLnBrk="0" hangingPunct="0">
              <a:defRPr sz="2600">
                <a:solidFill>
                  <a:schemeClr val="tx1"/>
                </a:solidFill>
                <a:latin typeface="Arial" pitchFamily="34" charset="0"/>
              </a:defRPr>
            </a:lvl1pPr>
            <a:lvl2pPr marL="791539" indent="-304438" defTabSz="987732" eaLnBrk="0" hangingPunct="0">
              <a:defRPr sz="2600">
                <a:solidFill>
                  <a:schemeClr val="tx1"/>
                </a:solidFill>
                <a:latin typeface="Arial" pitchFamily="34" charset="0"/>
              </a:defRPr>
            </a:lvl2pPr>
            <a:lvl3pPr marL="1217752" indent="-243550" defTabSz="987732" eaLnBrk="0" hangingPunct="0">
              <a:defRPr sz="2600">
                <a:solidFill>
                  <a:schemeClr val="tx1"/>
                </a:solidFill>
                <a:latin typeface="Arial" pitchFamily="34" charset="0"/>
              </a:defRPr>
            </a:lvl3pPr>
            <a:lvl4pPr marL="1704853" indent="-243550" defTabSz="987732" eaLnBrk="0" hangingPunct="0">
              <a:defRPr sz="2600">
                <a:solidFill>
                  <a:schemeClr val="tx1"/>
                </a:solidFill>
                <a:latin typeface="Arial" pitchFamily="34" charset="0"/>
              </a:defRPr>
            </a:lvl4pPr>
            <a:lvl5pPr marL="2191954" indent="-243550" defTabSz="987732" eaLnBrk="0" hangingPunct="0">
              <a:defRPr sz="2600">
                <a:solidFill>
                  <a:schemeClr val="tx1"/>
                </a:solidFill>
                <a:latin typeface="Arial" pitchFamily="34" charset="0"/>
              </a:defRPr>
            </a:lvl5pPr>
            <a:lvl6pPr marL="2679055" indent="-243550" defTabSz="987732" eaLnBrk="0" fontAlgn="base" hangingPunct="0">
              <a:spcBef>
                <a:spcPct val="0"/>
              </a:spcBef>
              <a:spcAft>
                <a:spcPct val="0"/>
              </a:spcAft>
              <a:defRPr sz="2600">
                <a:solidFill>
                  <a:schemeClr val="tx1"/>
                </a:solidFill>
                <a:latin typeface="Arial" pitchFamily="34" charset="0"/>
              </a:defRPr>
            </a:lvl6pPr>
            <a:lvl7pPr marL="3166156" indent="-243550" defTabSz="987732" eaLnBrk="0" fontAlgn="base" hangingPunct="0">
              <a:spcBef>
                <a:spcPct val="0"/>
              </a:spcBef>
              <a:spcAft>
                <a:spcPct val="0"/>
              </a:spcAft>
              <a:defRPr sz="2600">
                <a:solidFill>
                  <a:schemeClr val="tx1"/>
                </a:solidFill>
                <a:latin typeface="Arial" pitchFamily="34" charset="0"/>
              </a:defRPr>
            </a:lvl7pPr>
            <a:lvl8pPr marL="3653257" indent="-243550" defTabSz="987732" eaLnBrk="0" fontAlgn="base" hangingPunct="0">
              <a:spcBef>
                <a:spcPct val="0"/>
              </a:spcBef>
              <a:spcAft>
                <a:spcPct val="0"/>
              </a:spcAft>
              <a:defRPr sz="2600">
                <a:solidFill>
                  <a:schemeClr val="tx1"/>
                </a:solidFill>
                <a:latin typeface="Arial" pitchFamily="34" charset="0"/>
              </a:defRPr>
            </a:lvl8pPr>
            <a:lvl9pPr marL="4140357" indent="-243550" defTabSz="987732" eaLnBrk="0" fontAlgn="base" hangingPunct="0">
              <a:spcBef>
                <a:spcPct val="0"/>
              </a:spcBef>
              <a:spcAft>
                <a:spcPct val="0"/>
              </a:spcAft>
              <a:defRPr sz="2600">
                <a:solidFill>
                  <a:schemeClr val="tx1"/>
                </a:solidFill>
                <a:latin typeface="Arial" pitchFamily="34" charset="0"/>
              </a:defRPr>
            </a:lvl9pPr>
          </a:lstStyle>
          <a:p>
            <a:pPr eaLnBrk="1" hangingPunct="1"/>
            <a:fld id="{38B96804-90DD-4935-8403-BEC3F7A1D7E6}" type="slidenum">
              <a:rPr lang="en-US" altLang="en-US" sz="1300"/>
              <a:pPr eaLnBrk="1" hangingPunct="1"/>
              <a:t>36</a:t>
            </a:fld>
            <a:endParaRPr lang="en-US" altLang="en-US" sz="1300"/>
          </a:p>
        </p:txBody>
      </p:sp>
      <p:sp>
        <p:nvSpPr>
          <p:cNvPr id="101379" name="Rectangle 2"/>
          <p:cNvSpPr>
            <a:spLocks noGrp="1" noRot="1" noChangeAspect="1" noChangeArrowheads="1" noTextEdit="1"/>
          </p:cNvSpPr>
          <p:nvPr>
            <p:ph type="sldImg"/>
          </p:nvPr>
        </p:nvSpPr>
        <p:spPr>
          <a:xfrm>
            <a:off x="376238" y="158750"/>
            <a:ext cx="6562725" cy="4922838"/>
          </a:xfrm>
          <a:ln/>
        </p:spPr>
      </p:sp>
      <p:sp>
        <p:nvSpPr>
          <p:cNvPr id="102406" name="Rectangle 3"/>
          <p:cNvSpPr>
            <a:spLocks noGrp="1" noChangeArrowheads="1"/>
          </p:cNvSpPr>
          <p:nvPr>
            <p:ph type="body" idx="1"/>
          </p:nvPr>
        </p:nvSpPr>
        <p:spPr>
          <a:xfrm>
            <a:off x="1080655" y="4587168"/>
            <a:ext cx="5348409" cy="4311346"/>
          </a:xfrm>
          <a:ln/>
        </p:spPr>
        <p:txBody>
          <a:bodyPr/>
          <a:lstStyle/>
          <a:p>
            <a:pPr eaLnBrk="1" hangingPunct="1">
              <a:spcBef>
                <a:spcPct val="0"/>
              </a:spcBef>
              <a:defRPr/>
            </a:pPr>
            <a:r>
              <a:rPr lang="en-US" sz="1100" dirty="0">
                <a:latin typeface="Arial" pitchFamily="34" charset="0"/>
              </a:rPr>
              <a:t>The multiple types of today's ICs and their complex structures require different routing methods, each of which is suited for specific cases. Since the routing of these devices  is a complex problem, it can’t be solved in a single step. As seen from the figure, according to the sequence of each solution, routing has to be global (for the initial solution), and detailed (for final solution). Specialized methods are a separate group for power/ground and clock nets, each of which differ in their specific structures. Global and detailed routing methods are mainly used for routing signal nets. It must be noted that different routing methods are based on different algorithms, which differ in performance, accuracy and machine resource requirements. Each algorithm is selected by looking at the specifics of their unique challenges and the capabilities of the physical design tools used. Global routers determine routing areas, assign net to routing areas, minimize global routing area, path lengths, etc. They consider congestion and deal with approximate path length. Detail routers route actual wires, minimize routing area, path lengths. In this case maze and line probe routers are used. Routing areas are restricted with channels, switchboxes, river routers, etc. The methods of power and clock routing were observed in the previous lectures. </a:t>
            </a:r>
          </a:p>
          <a:p>
            <a:pPr eaLnBrk="1" hangingPunct="1">
              <a:lnSpc>
                <a:spcPct val="85000"/>
              </a:lnSpc>
              <a:defRPr/>
            </a:pPr>
            <a:endParaRPr lang="en-US" sz="1100" dirty="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9"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Imec - Invomec</a:t>
            </a:r>
          </a:p>
        </p:txBody>
      </p:sp>
      <p:sp>
        <p:nvSpPr>
          <p:cNvPr id="10"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17FBB612-1BE2-4520-83CB-0D9872517AD2}" type="slidenum">
              <a:rPr lang="en-US" altLang="en-US"/>
              <a:pPr/>
              <a:t>37</a:t>
            </a:fld>
            <a:endParaRPr lang="en-US" altLang="en-US"/>
          </a:p>
        </p:txBody>
      </p:sp>
      <p:sp>
        <p:nvSpPr>
          <p:cNvPr id="197634" name="Rectangle 2"/>
          <p:cNvSpPr txBox="1">
            <a:spLocks noGrp="1" noChangeArrowheads="1"/>
          </p:cNvSpPr>
          <p:nvPr/>
        </p:nvSpPr>
        <p:spPr bwMode="auto">
          <a:xfrm>
            <a:off x="2197947" y="263368"/>
            <a:ext cx="5117253" cy="30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197636"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C92D320D-FB80-45C4-8499-9EA69937BAE6}" type="slidenum">
              <a:rPr lang="en-US" altLang="en-US" sz="1300"/>
              <a:pPr algn="r">
                <a:buFontTx/>
                <a:buNone/>
              </a:pPr>
              <a:t>37</a:t>
            </a:fld>
            <a:endParaRPr lang="en-US" altLang="en-US" sz="1300"/>
          </a:p>
        </p:txBody>
      </p:sp>
      <p:sp>
        <p:nvSpPr>
          <p:cNvPr id="197637" name="Rectangle 2"/>
          <p:cNvSpPr txBox="1">
            <a:spLocks noGrp="1" noChangeArrowheads="1"/>
          </p:cNvSpPr>
          <p:nvPr/>
        </p:nvSpPr>
        <p:spPr bwMode="auto">
          <a:xfrm>
            <a:off x="2197947" y="265034"/>
            <a:ext cx="5117253" cy="30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197639"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05E142F0-18F8-413E-B075-97EF3961945A}" type="slidenum">
              <a:rPr lang="en-US" altLang="en-US" sz="1300"/>
              <a:pPr algn="r">
                <a:buFontTx/>
                <a:buNone/>
              </a:pPr>
              <a:t>37</a:t>
            </a:fld>
            <a:endParaRPr lang="en-US" altLang="en-US" sz="1300"/>
          </a:p>
        </p:txBody>
      </p:sp>
      <p:sp>
        <p:nvSpPr>
          <p:cNvPr id="197640" name="Rectangle 2"/>
          <p:cNvSpPr>
            <a:spLocks noGrp="1" noRot="1" noChangeAspect="1" noChangeArrowheads="1" noTextEdit="1"/>
          </p:cNvSpPr>
          <p:nvPr>
            <p:ph type="sldImg"/>
          </p:nvPr>
        </p:nvSpPr>
        <p:spPr>
          <a:xfrm>
            <a:off x="376238" y="158750"/>
            <a:ext cx="6562725" cy="4922838"/>
          </a:xfrm>
          <a:ln/>
        </p:spPr>
      </p:sp>
      <p:sp>
        <p:nvSpPr>
          <p:cNvPr id="197642" name="Rectangle 10"/>
          <p:cNvSpPr>
            <a:spLocks noGrp="1" noChangeArrowheads="1"/>
          </p:cNvSpPr>
          <p:nvPr>
            <p:ph type="body" idx="1"/>
          </p:nvPr>
        </p:nvSpPr>
        <p:spPr/>
        <p:txBody>
          <a:bodyPr/>
          <a:lstStyle/>
          <a:p>
            <a:r>
              <a:rPr lang="en-US" altLang="en-US" dirty="0"/>
              <a:t>In the global route stage we divide the routing area into an array of rectangular sub-regions called global cells (</a:t>
            </a:r>
            <a:r>
              <a:rPr lang="en-US" altLang="en-US" dirty="0" err="1"/>
              <a:t>Gcells</a:t>
            </a:r>
            <a:r>
              <a:rPr lang="en-US" altLang="en-US" dirty="0"/>
              <a:t>) and assign a routing capacity to each layer/direction of each </a:t>
            </a:r>
            <a:r>
              <a:rPr lang="en-US" altLang="en-US" dirty="0" err="1"/>
              <a:t>Gcell</a:t>
            </a:r>
            <a:r>
              <a:rPr lang="en-US" altLang="en-US" dirty="0"/>
              <a:t> based of the available routing tracks (typically 10 or so </a:t>
            </a:r>
            <a:r>
              <a:rPr lang="en-US" altLang="en-US" dirty="0" err="1"/>
              <a:t>ber</a:t>
            </a:r>
            <a:r>
              <a:rPr lang="en-US" altLang="en-US" dirty="0"/>
              <a:t> </a:t>
            </a:r>
            <a:r>
              <a:rPr lang="en-US" altLang="en-US" dirty="0" err="1"/>
              <a:t>Gcell</a:t>
            </a:r>
            <a:r>
              <a:rPr lang="en-US" altLang="en-US" dirty="0"/>
              <a:t>).  Then we ignore the specifics of locally attaching the nets to the cell pins, but instead simply try to assign a path through specific </a:t>
            </a:r>
            <a:r>
              <a:rPr lang="en-US" altLang="en-US" dirty="0" err="1"/>
              <a:t>Gcells</a:t>
            </a:r>
            <a:r>
              <a:rPr lang="en-US" altLang="en-US" dirty="0"/>
              <a:t> for each net.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9"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Imec - Invomec</a:t>
            </a:r>
          </a:p>
        </p:txBody>
      </p:sp>
      <p:sp>
        <p:nvSpPr>
          <p:cNvPr id="10"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0445032E-1B02-4B5F-BE24-49F4F1C241F1}" type="slidenum">
              <a:rPr lang="en-US" altLang="en-US"/>
              <a:pPr/>
              <a:t>38</a:t>
            </a:fld>
            <a:endParaRPr lang="en-US" altLang="en-US"/>
          </a:p>
        </p:txBody>
      </p:sp>
      <p:sp>
        <p:nvSpPr>
          <p:cNvPr id="209922" name="Rectangle 2"/>
          <p:cNvSpPr txBox="1">
            <a:spLocks noGrp="1" noChangeArrowheads="1"/>
          </p:cNvSpPr>
          <p:nvPr/>
        </p:nvSpPr>
        <p:spPr bwMode="auto">
          <a:xfrm>
            <a:off x="2197947" y="263368"/>
            <a:ext cx="5117253" cy="30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209924"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CAF9C024-E37D-4A31-9109-629C7FC5ED0B}" type="slidenum">
              <a:rPr lang="en-US" altLang="en-US" sz="1300"/>
              <a:pPr algn="r">
                <a:buFontTx/>
                <a:buNone/>
              </a:pPr>
              <a:t>38</a:t>
            </a:fld>
            <a:endParaRPr lang="en-US" altLang="en-US" sz="1300"/>
          </a:p>
        </p:txBody>
      </p:sp>
      <p:sp>
        <p:nvSpPr>
          <p:cNvPr id="209925" name="Rectangle 2"/>
          <p:cNvSpPr txBox="1">
            <a:spLocks noGrp="1" noChangeArrowheads="1"/>
          </p:cNvSpPr>
          <p:nvPr/>
        </p:nvSpPr>
        <p:spPr bwMode="auto">
          <a:xfrm>
            <a:off x="2197947" y="265034"/>
            <a:ext cx="5117253" cy="30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209927"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9F60B95F-7801-44E5-9D7F-1CAD3A88D9AB}" type="slidenum">
              <a:rPr lang="en-US" altLang="en-US" sz="1300"/>
              <a:pPr algn="r">
                <a:buFontTx/>
                <a:buNone/>
              </a:pPr>
              <a:t>38</a:t>
            </a:fld>
            <a:endParaRPr lang="en-US" altLang="en-US" sz="1300"/>
          </a:p>
        </p:txBody>
      </p:sp>
      <p:sp>
        <p:nvSpPr>
          <p:cNvPr id="209928" name="Rectangle 2"/>
          <p:cNvSpPr>
            <a:spLocks noGrp="1" noRot="1" noChangeAspect="1" noChangeArrowheads="1" noTextEdit="1"/>
          </p:cNvSpPr>
          <p:nvPr>
            <p:ph type="sldImg"/>
          </p:nvPr>
        </p:nvSpPr>
        <p:spPr>
          <a:xfrm>
            <a:off x="1149350" y="868363"/>
            <a:ext cx="4940300" cy="3705225"/>
          </a:xfrm>
          <a:ln/>
        </p:spPr>
      </p:sp>
      <p:sp>
        <p:nvSpPr>
          <p:cNvPr id="209930" name="Rectangle 10"/>
          <p:cNvSpPr>
            <a:spLocks noGrp="1" noChangeArrowheads="1"/>
          </p:cNvSpPr>
          <p:nvPr>
            <p:ph type="body" idx="1"/>
          </p:nvPr>
        </p:nvSpPr>
        <p:spPr>
          <a:xfrm>
            <a:off x="731520" y="4800600"/>
            <a:ext cx="5852160" cy="4080510"/>
          </a:xfrm>
        </p:spPr>
        <p:txBody>
          <a:bodyPr/>
          <a:lstStyle/>
          <a:p>
            <a:r>
              <a:rPr lang="en-US" altLang="en-US"/>
              <a:t>Track assignment (TA) assigns each net to a specific track and lays down the actual metal traces. It also attempts to make long, straight traces and reduce the number of vias. TA does not check or follow any physical DRC rules. </a:t>
            </a:r>
          </a:p>
          <a:p>
            <a:r>
              <a:rPr lang="en-US" altLang="en-US"/>
              <a:t>Track assignment  tries to reduce the number of jogs and jumps in metal traces. This will generally improve timing (since each jump requires a via to jump to a higher or lower level metal layer). Reducing the number of vias is generally a plus for reliability and yield since their failure rate is higher than that of a simple, straight metal track in a modern, planarized process.</a:t>
            </a:r>
          </a:p>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9"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Imec - Invomec</a:t>
            </a:r>
          </a:p>
        </p:txBody>
      </p:sp>
      <p:sp>
        <p:nvSpPr>
          <p:cNvPr id="10"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5A77A824-3A3C-4112-9B0E-9110C946319C}" type="slidenum">
              <a:rPr lang="en-US" altLang="en-US"/>
              <a:pPr/>
              <a:t>39</a:t>
            </a:fld>
            <a:endParaRPr lang="en-US" altLang="en-US"/>
          </a:p>
        </p:txBody>
      </p:sp>
      <p:sp>
        <p:nvSpPr>
          <p:cNvPr id="218114" name="Rectangle 2"/>
          <p:cNvSpPr txBox="1">
            <a:spLocks noGrp="1" noChangeArrowheads="1"/>
          </p:cNvSpPr>
          <p:nvPr/>
        </p:nvSpPr>
        <p:spPr bwMode="auto">
          <a:xfrm>
            <a:off x="2197947" y="263368"/>
            <a:ext cx="5117253" cy="30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218116"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0A29586E-C623-426C-94B0-9E626A36502F}" type="slidenum">
              <a:rPr lang="en-US" altLang="en-US" sz="1300"/>
              <a:pPr algn="r">
                <a:buFontTx/>
                <a:buNone/>
              </a:pPr>
              <a:t>39</a:t>
            </a:fld>
            <a:endParaRPr lang="en-US" altLang="en-US" sz="1300"/>
          </a:p>
        </p:txBody>
      </p:sp>
      <p:sp>
        <p:nvSpPr>
          <p:cNvPr id="218117" name="Rectangle 2"/>
          <p:cNvSpPr txBox="1">
            <a:spLocks noGrp="1" noChangeArrowheads="1"/>
          </p:cNvSpPr>
          <p:nvPr/>
        </p:nvSpPr>
        <p:spPr bwMode="auto">
          <a:xfrm>
            <a:off x="2197947" y="265034"/>
            <a:ext cx="5117253" cy="30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218119"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490476BD-676D-4776-A3CD-2EDE75597530}" type="slidenum">
              <a:rPr lang="en-US" altLang="en-US" sz="1300"/>
              <a:pPr algn="r">
                <a:buFontTx/>
                <a:buNone/>
              </a:pPr>
              <a:t>39</a:t>
            </a:fld>
            <a:endParaRPr lang="en-US" altLang="en-US" sz="1300"/>
          </a:p>
        </p:txBody>
      </p:sp>
      <p:sp>
        <p:nvSpPr>
          <p:cNvPr id="218120" name="Rectangle 2"/>
          <p:cNvSpPr>
            <a:spLocks noGrp="1" noRot="1" noChangeAspect="1" noChangeArrowheads="1" noTextEdit="1"/>
          </p:cNvSpPr>
          <p:nvPr>
            <p:ph type="sldImg"/>
          </p:nvPr>
        </p:nvSpPr>
        <p:spPr>
          <a:xfrm>
            <a:off x="1485900" y="793750"/>
            <a:ext cx="4910138" cy="3681413"/>
          </a:xfrm>
          <a:ln/>
        </p:spPr>
      </p:sp>
      <p:sp>
        <p:nvSpPr>
          <p:cNvPr id="218122" name="Rectangle 10"/>
          <p:cNvSpPr>
            <a:spLocks noGrp="1" noChangeArrowheads="1"/>
          </p:cNvSpPr>
          <p:nvPr>
            <p:ph type="body" idx="1"/>
          </p:nvPr>
        </p:nvSpPr>
        <p:spPr/>
        <p:txBody>
          <a:bodyPr/>
          <a:lstStyle/>
          <a:p>
            <a:r>
              <a:rPr lang="en-US" altLang="en-US"/>
              <a:t>Detail route focuses on fixing all the DRC violations after track assignment. The detail router does not work on the entire chip at the same time. Instead, it works by rerouting within the confines of a small area called an SBox (Synopsys) or GRC / Global Routing Cell (Cadence). It traverses the entire design box by box until the routing pass is complete. The router takes different  passes through the chip (default 20 iterations). </a:t>
            </a:r>
          </a:p>
          <a:p>
            <a:r>
              <a:rPr lang="en-US" altLang="en-US"/>
              <a:t>The size of a GRC equals the average size of a standard cell. This window is moved from left to right by half a window while the violations are solved if possible.</a:t>
            </a:r>
          </a:p>
          <a:p>
            <a:r>
              <a:rPr lang="en-US" altLang="en-US"/>
              <a:t>In the Post route fixing this window is increased.</a:t>
            </a:r>
          </a:p>
          <a:p>
            <a:r>
              <a:rPr lang="en-US" altLang="en-US"/>
              <a:t>Four cases are illustrated in the left side of the slide, all resulted in meeting DRC requirements. Routing variants are shown for each case, which eliminates DRC violations. </a:t>
            </a:r>
          </a:p>
          <a:p>
            <a:endParaRPr lang="en-US" altLang="en-US"/>
          </a:p>
          <a:p>
            <a:endParaRPr lang="en-US" altLang="en-US"/>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4294967295"/>
          </p:nvPr>
        </p:nvSpPr>
        <p:spPr bwMode="auto">
          <a:xfrm>
            <a:off x="4143427" y="9118683"/>
            <a:ext cx="3170138" cy="4810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2" tIns="48596" rIns="97192" bIns="48596"/>
          <a:lstStyle>
            <a:lvl1pPr defTabSz="989013">
              <a:defRPr sz="2400">
                <a:solidFill>
                  <a:schemeClr val="tx1"/>
                </a:solidFill>
                <a:latin typeface="Times New Roman" pitchFamily="18" charset="0"/>
                <a:cs typeface="Arial" pitchFamily="34" charset="0"/>
              </a:defRPr>
            </a:lvl1pPr>
            <a:lvl2pPr marL="788988" indent="-303213" defTabSz="989013">
              <a:defRPr sz="2400">
                <a:solidFill>
                  <a:schemeClr val="tx1"/>
                </a:solidFill>
                <a:latin typeface="Times New Roman" pitchFamily="18" charset="0"/>
                <a:cs typeface="Arial" pitchFamily="34" charset="0"/>
              </a:defRPr>
            </a:lvl2pPr>
            <a:lvl3pPr marL="1214438" indent="-242888" defTabSz="989013">
              <a:defRPr sz="2400">
                <a:solidFill>
                  <a:schemeClr val="tx1"/>
                </a:solidFill>
                <a:latin typeface="Times New Roman" pitchFamily="18" charset="0"/>
                <a:cs typeface="Arial" pitchFamily="34" charset="0"/>
              </a:defRPr>
            </a:lvl3pPr>
            <a:lvl4pPr marL="1700213" indent="-242888" defTabSz="989013">
              <a:defRPr sz="2400">
                <a:solidFill>
                  <a:schemeClr val="tx1"/>
                </a:solidFill>
                <a:latin typeface="Times New Roman" pitchFamily="18" charset="0"/>
                <a:cs typeface="Arial" pitchFamily="34" charset="0"/>
              </a:defRPr>
            </a:lvl4pPr>
            <a:lvl5pPr marL="2185988" indent="-242888" defTabSz="989013">
              <a:defRPr sz="2400">
                <a:solidFill>
                  <a:schemeClr val="tx1"/>
                </a:solidFill>
                <a:latin typeface="Times New Roman" pitchFamily="18" charset="0"/>
                <a:cs typeface="Arial" pitchFamily="34" charset="0"/>
              </a:defRPr>
            </a:lvl5pPr>
            <a:lvl6pPr marL="26431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6pPr>
            <a:lvl7pPr marL="31003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7pPr>
            <a:lvl8pPr marL="35575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8pPr>
            <a:lvl9pPr marL="40147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3D12E8DC-2EFF-48DC-A1D9-D782BFB7A11B}" type="slidenum">
              <a:rPr lang="en-US" altLang="en-US" sz="1300">
                <a:latin typeface="Arial" pitchFamily="34" charset="0"/>
              </a:rPr>
              <a:pPr/>
              <a:t>4</a:t>
            </a:fld>
            <a:endParaRPr lang="en-US" altLang="en-US" sz="1300">
              <a:latin typeface="Arial" pitchFamily="34" charset="0"/>
            </a:endParaRPr>
          </a:p>
        </p:txBody>
      </p:sp>
      <p:sp>
        <p:nvSpPr>
          <p:cNvPr id="61443" name="Rectangle 2"/>
          <p:cNvSpPr>
            <a:spLocks noGrp="1" noRot="1" noChangeAspect="1" noChangeArrowheads="1" noTextEdit="1"/>
          </p:cNvSpPr>
          <p:nvPr>
            <p:ph type="sldImg"/>
          </p:nvPr>
        </p:nvSpPr>
        <p:spPr>
          <a:xfrm>
            <a:off x="376238" y="158750"/>
            <a:ext cx="6562725" cy="4922838"/>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7000"/>
              </a:lnSpc>
            </a:pPr>
            <a:endParaRPr lang="ru-RU" alt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87129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Imec - 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1D22BF61-2744-4620-999F-929A29F9F795}" type="slidenum">
              <a:rPr lang="en-US" altLang="en-US"/>
              <a:pPr/>
              <a:t>41</a:t>
            </a:fld>
            <a:endParaRPr lang="en-US" altLang="en-US"/>
          </a:p>
        </p:txBody>
      </p:sp>
      <p:sp>
        <p:nvSpPr>
          <p:cNvPr id="192514" name="Rectangle 2"/>
          <p:cNvSpPr>
            <a:spLocks noGrp="1" noRot="1" noChangeAspect="1" noChangeArrowheads="1" noTextEdit="1"/>
          </p:cNvSpPr>
          <p:nvPr>
            <p:ph type="sldImg"/>
          </p:nvPr>
        </p:nvSpPr>
        <p:spPr>
          <a:xfrm>
            <a:off x="376238" y="158750"/>
            <a:ext cx="6562725" cy="4922838"/>
          </a:xfrm>
          <a:ln/>
        </p:spPr>
      </p:sp>
      <p:sp>
        <p:nvSpPr>
          <p:cNvPr id="192515" name="Rectangle 3"/>
          <p:cNvSpPr>
            <a:spLocks noGrp="1" noChangeArrowheads="1"/>
          </p:cNvSpPr>
          <p:nvPr>
            <p:ph type="body" idx="1"/>
          </p:nvPr>
        </p:nvSpPr>
        <p:spPr/>
        <p:txBody>
          <a:bodyPr/>
          <a:lstStyle/>
          <a:p>
            <a:r>
              <a:rPr lang="en-US" altLang="en-US"/>
              <a:t>With older/larger technologies the majority of delay in our timing paths came from cell-delay, in that case, as long as our router met DRC rules it wasn’t really a problem if we had long loopy nets, as the extra wirelength didn’t really hurt timing.  However as we shrink geometries we find that more and more timing paths are dominated by net delay.  This makes it more important to consider timing during our routing, thus our routers need to run a quick static timing analysis and try to minimize the wirelength for critical routes.</a:t>
            </a:r>
          </a:p>
          <a:p>
            <a:endParaRPr lang="en-US" altLang="en-US"/>
          </a:p>
          <a:p>
            <a:r>
              <a:rPr lang="en-US" altLang="en-US"/>
              <a:t>Secondly, with shrink geometries, the wires are getting closer together but the layers aren’t getting correspondingly thinner, so the coupling capacitances are getting higher, leading to signal integrity issues.  When we talk about signal integrity for digital we refer to crosstalk.</a:t>
            </a:r>
          </a:p>
          <a:p>
            <a:endParaRPr lang="en-US" altLang="en-US"/>
          </a:p>
          <a:p>
            <a:r>
              <a:rPr lang="en-US" altLang="en-US"/>
              <a:t>Third, is DFM / DFY, fabrication guidelines are much tighter and it’s important to follow recommend rules from the foundry to increase yield for the chip.  This includes more than just meeting DRC rules.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Imec - 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BA7AC5B4-7578-4EA7-BD2E-8D5F44EF1912}" type="slidenum">
              <a:rPr lang="en-US" altLang="en-US"/>
              <a:pPr/>
              <a:t>42</a:t>
            </a:fld>
            <a:endParaRPr lang="en-US" altLang="en-US"/>
          </a:p>
        </p:txBody>
      </p:sp>
      <p:sp>
        <p:nvSpPr>
          <p:cNvPr id="295938" name="Rectangle 2"/>
          <p:cNvSpPr>
            <a:spLocks noGrp="1" noRot="1" noChangeAspect="1" noChangeArrowheads="1" noTextEdit="1"/>
          </p:cNvSpPr>
          <p:nvPr>
            <p:ph type="sldImg"/>
          </p:nvPr>
        </p:nvSpPr>
        <p:spPr>
          <a:xfrm>
            <a:off x="376238" y="158750"/>
            <a:ext cx="6562725" cy="4922838"/>
          </a:xfrm>
          <a:ln/>
        </p:spPr>
      </p:sp>
      <p:sp>
        <p:nvSpPr>
          <p:cNvPr id="295939" name="Rectangle 3"/>
          <p:cNvSpPr>
            <a:spLocks noGrp="1" noChangeArrowheads="1"/>
          </p:cNvSpPr>
          <p:nvPr>
            <p:ph type="body" idx="1"/>
          </p:nvPr>
        </p:nvSpPr>
        <p:spPr/>
        <p:txBody>
          <a:bodyPr/>
          <a:lstStyle/>
          <a:p>
            <a:r>
              <a:rPr lang="en-US" altLang="en-US"/>
              <a:t>As technology sizes have shrunk, net delay (rather than cell-delay) has become a more significant portion of the total datapath delay.  This fact has made it important to consider the timing impact of different routing topologies.  </a:t>
            </a:r>
          </a:p>
          <a:p>
            <a:endParaRPr lang="en-US" altLang="en-US"/>
          </a:p>
          <a:p>
            <a:r>
              <a:rPr lang="en-US" altLang="en-US"/>
              <a:t>EDA routing tools can use static timing analysis engines to predict which paths are timing-critical and attempt to optimize the routes for these paths, by routing them first and with minimal detouring. Designers can also manually specify particular nets as important by assigning net weighting attributes or non-default routing rules.</a:t>
            </a:r>
          </a:p>
          <a:p>
            <a:endParaRPr lang="en-US" altLang="en-US"/>
          </a:p>
          <a:p>
            <a:r>
              <a:rPr lang="en-US" altLang="en-US"/>
              <a:t>Generally the tools will have some sort of option to turn on timing driven routing, or perhaps a variable (low,med,high) effort_level for timing driven routing.  However, it is important to not blindly use high effort level without considering the full mpact, since for highly congested designs, timing-driven routing may exasperate the congestion even further.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68809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17693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Imec - 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BE422B07-8D08-4A5E-9647-0F51EEA31539}" type="slidenum">
              <a:rPr lang="en-US" altLang="en-US"/>
              <a:pPr/>
              <a:t>45</a:t>
            </a:fld>
            <a:endParaRPr lang="en-US" altLang="en-US"/>
          </a:p>
        </p:txBody>
      </p:sp>
      <p:sp>
        <p:nvSpPr>
          <p:cNvPr id="294914" name="Rectangle 2"/>
          <p:cNvSpPr>
            <a:spLocks noGrp="1" noRot="1" noChangeAspect="1" noChangeArrowheads="1" noTextEdit="1"/>
          </p:cNvSpPr>
          <p:nvPr>
            <p:ph type="sldImg"/>
          </p:nvPr>
        </p:nvSpPr>
        <p:spPr>
          <a:xfrm>
            <a:off x="376238" y="158750"/>
            <a:ext cx="6562725" cy="4922838"/>
          </a:xfrm>
          <a:ln/>
        </p:spPr>
      </p:sp>
      <p:sp>
        <p:nvSpPr>
          <p:cNvPr id="294915" name="Rectangle 3"/>
          <p:cNvSpPr>
            <a:spLocks noGrp="1" noChangeArrowheads="1"/>
          </p:cNvSpPr>
          <p:nvPr>
            <p:ph type="body" idx="1"/>
          </p:nvPr>
        </p:nvSpPr>
        <p:spPr/>
        <p:txBody>
          <a:bodyPr/>
          <a:lstStyle/>
          <a:p>
            <a:r>
              <a:rPr lang="en-US" altLang="en-US"/>
              <a:t>SI analysis tools read in the netlist, parasitics, design constraints and the timing libraries, and determine the possible switching windows for each net. Using the switching windows, the aggressor and victim nets can be identified and the timing delta delays can be annotated onto regular static timing analysis.  Glitch analysis can also be performed.</a:t>
            </a:r>
          </a:p>
          <a:p>
            <a:endParaRPr lang="en-US" altLang="en-US"/>
          </a:p>
          <a:p>
            <a:r>
              <a:rPr lang="en-US" altLang="en-US"/>
              <a:t>When analyzing nets for SI, the coupling capacitance, total net cap and the relative driver strength determine the amount of noise.</a:t>
            </a:r>
          </a:p>
          <a:p>
            <a:endParaRPr lang="en-US" altLang="en-US"/>
          </a:p>
          <a:p>
            <a:r>
              <a:rPr lang="en-US" altLang="en-US"/>
              <a:t>One way to fix SI violations is to increase the drive strength of the victim net’s driver.  i.e.   Upsize BUFFX2 -&gt; BUFFX4</a:t>
            </a:r>
          </a:p>
          <a:p>
            <a:endParaRPr lang="en-US" altLang="en-US"/>
          </a:p>
          <a:p>
            <a:r>
              <a:rPr lang="en-US" altLang="en-US"/>
              <a:t>Another option in the case of a long victim net with large cap, is to split up the victim net with a buffer.</a:t>
            </a:r>
          </a:p>
          <a:p>
            <a:endParaRPr lang="en-US" altLang="en-US"/>
          </a:p>
          <a:p>
            <a:r>
              <a:rPr lang="en-US" altLang="en-US"/>
              <a:t>However it is often preferable to have the router initially lay down each route in such a way as to prevent SI issues in the first place. If this is indeed possible.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9"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Imec - Invomec</a:t>
            </a:r>
          </a:p>
        </p:txBody>
      </p:sp>
      <p:sp>
        <p:nvSpPr>
          <p:cNvPr id="10"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32091AA4-8208-4776-B05F-CF7AB8CDCA77}" type="slidenum">
              <a:rPr lang="en-US" altLang="en-US"/>
              <a:pPr/>
              <a:t>46</a:t>
            </a:fld>
            <a:endParaRPr lang="en-US" altLang="en-US"/>
          </a:p>
        </p:txBody>
      </p:sp>
      <p:sp>
        <p:nvSpPr>
          <p:cNvPr id="266242" name="Rectangle 2"/>
          <p:cNvSpPr txBox="1">
            <a:spLocks noGrp="1" noChangeArrowheads="1"/>
          </p:cNvSpPr>
          <p:nvPr/>
        </p:nvSpPr>
        <p:spPr bwMode="auto">
          <a:xfrm>
            <a:off x="2197947" y="263368"/>
            <a:ext cx="5117253" cy="30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266244"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AC94C0A3-7995-4968-846E-5651FB92DD64}" type="slidenum">
              <a:rPr lang="en-US" altLang="en-US" sz="1300"/>
              <a:pPr algn="r">
                <a:buFontTx/>
                <a:buNone/>
              </a:pPr>
              <a:t>46</a:t>
            </a:fld>
            <a:endParaRPr lang="en-US" altLang="en-US" sz="1300"/>
          </a:p>
        </p:txBody>
      </p:sp>
      <p:sp>
        <p:nvSpPr>
          <p:cNvPr id="266245" name="Rectangle 2"/>
          <p:cNvSpPr txBox="1">
            <a:spLocks noGrp="1" noChangeArrowheads="1"/>
          </p:cNvSpPr>
          <p:nvPr/>
        </p:nvSpPr>
        <p:spPr bwMode="auto">
          <a:xfrm>
            <a:off x="2197947" y="265034"/>
            <a:ext cx="5117253" cy="30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266247"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4FA4C2F6-183D-4866-B865-0BAA3FB85AE0}" type="slidenum">
              <a:rPr lang="en-US" altLang="en-US" sz="1300"/>
              <a:pPr algn="r">
                <a:buFontTx/>
                <a:buNone/>
              </a:pPr>
              <a:t>46</a:t>
            </a:fld>
            <a:endParaRPr lang="en-US" altLang="en-US" sz="1300"/>
          </a:p>
        </p:txBody>
      </p:sp>
      <p:sp>
        <p:nvSpPr>
          <p:cNvPr id="266248" name="Rectangle 2"/>
          <p:cNvSpPr>
            <a:spLocks noGrp="1" noRot="1" noChangeAspect="1" noChangeArrowheads="1" noTextEdit="1"/>
          </p:cNvSpPr>
          <p:nvPr>
            <p:ph type="sldImg"/>
          </p:nvPr>
        </p:nvSpPr>
        <p:spPr>
          <a:xfrm>
            <a:off x="376238" y="158750"/>
            <a:ext cx="6562725" cy="4922838"/>
          </a:xfrm>
          <a:ln/>
        </p:spPr>
      </p:sp>
      <p:sp>
        <p:nvSpPr>
          <p:cNvPr id="266250" name="Rectangle 10"/>
          <p:cNvSpPr>
            <a:spLocks noGrp="1" noChangeArrowheads="1"/>
          </p:cNvSpPr>
          <p:nvPr>
            <p:ph type="body" idx="1"/>
          </p:nvPr>
        </p:nvSpPr>
        <p:spPr/>
        <p:txBody>
          <a:bodyPr/>
          <a:lstStyle/>
          <a:p>
            <a:pPr marL="247620" indent="-247620"/>
            <a:r>
              <a:rPr lang="en-US" altLang="en-US"/>
              <a:t>In order to reduce crosstalk, the following is can be done during routing: </a:t>
            </a:r>
          </a:p>
          <a:p>
            <a:pPr marL="247620" indent="-247620">
              <a:buFontTx/>
              <a:buAutoNum type="arabicPeriod"/>
            </a:pPr>
            <a:r>
              <a:rPr lang="en-US" altLang="en-US"/>
              <a:t>Limit length of parallel nets</a:t>
            </a:r>
          </a:p>
          <a:p>
            <a:pPr marL="247620" indent="-247620">
              <a:buFontTx/>
              <a:buAutoNum type="arabicPeriod"/>
            </a:pPr>
            <a:r>
              <a:rPr lang="en-US" altLang="en-US"/>
              <a:t>Wider routing grid </a:t>
            </a:r>
          </a:p>
          <a:p>
            <a:pPr marL="247620" indent="-247620">
              <a:buFontTx/>
              <a:buAutoNum type="arabicPeriod"/>
            </a:pPr>
            <a:r>
              <a:rPr lang="en-US" altLang="en-US"/>
              <a:t>Shield special nets</a:t>
            </a:r>
          </a:p>
          <a:p>
            <a:pPr marL="247620" indent="-247620"/>
            <a:r>
              <a:rPr lang="en-US" altLang="en-US"/>
              <a:t>A routing example is presented where the parallel cross section of two interconnects is large and where it will have a high crosstalk. After routing optimization, the parallel cross sections will be moved apart and therefore the crosstalk will be reduced. </a:t>
            </a:r>
          </a:p>
          <a:p>
            <a:pPr marL="247620" indent="-247620"/>
            <a:r>
              <a:rPr lang="en-US" altLang="en-US"/>
              <a:t>The second example shows a direct prevention during the initial routing steps.</a:t>
            </a:r>
            <a:endParaRPr lang="ru-RU" altLang="en-US"/>
          </a:p>
          <a:p>
            <a:pPr marL="247620" indent="-247620"/>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9"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Imec - Invomec</a:t>
            </a:r>
          </a:p>
        </p:txBody>
      </p:sp>
      <p:sp>
        <p:nvSpPr>
          <p:cNvPr id="10"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DF6FBC7C-E4A3-4A21-9027-0D83DFFC925E}" type="slidenum">
              <a:rPr lang="en-US" altLang="en-US"/>
              <a:pPr/>
              <a:t>47</a:t>
            </a:fld>
            <a:endParaRPr lang="en-US" altLang="en-US"/>
          </a:p>
        </p:txBody>
      </p:sp>
      <p:sp>
        <p:nvSpPr>
          <p:cNvPr id="222210" name="Rectangle 2"/>
          <p:cNvSpPr txBox="1">
            <a:spLocks noGrp="1" noChangeArrowheads="1"/>
          </p:cNvSpPr>
          <p:nvPr/>
        </p:nvSpPr>
        <p:spPr bwMode="auto">
          <a:xfrm>
            <a:off x="2197947" y="263368"/>
            <a:ext cx="5117253" cy="30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222212"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FC17C5E7-8116-4AF9-AA33-C9BB8A073F73}" type="slidenum">
              <a:rPr lang="en-US" altLang="en-US" sz="1300"/>
              <a:pPr algn="r">
                <a:buFontTx/>
                <a:buNone/>
              </a:pPr>
              <a:t>47</a:t>
            </a:fld>
            <a:endParaRPr lang="en-US" altLang="en-US" sz="1300"/>
          </a:p>
        </p:txBody>
      </p:sp>
      <p:sp>
        <p:nvSpPr>
          <p:cNvPr id="222213" name="Rectangle 2"/>
          <p:cNvSpPr txBox="1">
            <a:spLocks noGrp="1" noChangeArrowheads="1"/>
          </p:cNvSpPr>
          <p:nvPr/>
        </p:nvSpPr>
        <p:spPr bwMode="auto">
          <a:xfrm>
            <a:off x="2197947" y="265034"/>
            <a:ext cx="5117253" cy="30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222215"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68F06AAA-AC9A-4448-90BD-B220FE6F95AE}" type="slidenum">
              <a:rPr lang="en-US" altLang="en-US" sz="1300"/>
              <a:pPr algn="r">
                <a:buFontTx/>
                <a:buNone/>
              </a:pPr>
              <a:t>47</a:t>
            </a:fld>
            <a:endParaRPr lang="en-US" altLang="en-US" sz="1300"/>
          </a:p>
        </p:txBody>
      </p:sp>
      <p:sp>
        <p:nvSpPr>
          <p:cNvPr id="222216" name="Rectangle 2"/>
          <p:cNvSpPr>
            <a:spLocks noGrp="1" noRot="1" noChangeAspect="1" noChangeArrowheads="1" noTextEdit="1"/>
          </p:cNvSpPr>
          <p:nvPr>
            <p:ph type="sldImg"/>
          </p:nvPr>
        </p:nvSpPr>
        <p:spPr>
          <a:xfrm>
            <a:off x="376238" y="158750"/>
            <a:ext cx="6562725" cy="4922838"/>
          </a:xfrm>
          <a:ln/>
        </p:spPr>
      </p:sp>
      <p:sp>
        <p:nvSpPr>
          <p:cNvPr id="222218" name="Rectangle 10"/>
          <p:cNvSpPr>
            <a:spLocks noGrp="1" noChangeArrowheads="1"/>
          </p:cNvSpPr>
          <p:nvPr>
            <p:ph type="body" idx="1"/>
          </p:nvPr>
        </p:nvSpPr>
        <p:spPr/>
        <p:txBody>
          <a:bodyPr/>
          <a:lstStyle/>
          <a:p>
            <a:r>
              <a:rPr lang="en-US" altLang="en-US"/>
              <a:t>During routing of low power and high performance ICs, noise occurring in interconnects needs to be considered. In order to reduce noise, the spacing between neighboring interconnects can be  increased. The middle figure illustrates shielding. Grounded shields are placed between the interconnects to form an electromagnetic field between the 2 interconnects. </a:t>
            </a:r>
          </a:p>
          <a:p>
            <a:endParaRPr lang="en-US" altLang="en-US"/>
          </a:p>
          <a:p>
            <a:r>
              <a:rPr lang="en-US" altLang="en-US"/>
              <a:t>The third image shows an example of net ordering, where critical nets in congested areas can be arranged so that they do not couple between each other.   </a:t>
            </a:r>
            <a:endParaRPr lang="ru-RU" altLang="en-US"/>
          </a:p>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9"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Imec - Invomec</a:t>
            </a:r>
          </a:p>
        </p:txBody>
      </p:sp>
      <p:sp>
        <p:nvSpPr>
          <p:cNvPr id="10"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EF2F38E5-410E-4FFB-8A4A-D9F1AB7BE840}" type="slidenum">
              <a:rPr lang="en-US" altLang="en-US"/>
              <a:pPr/>
              <a:t>48</a:t>
            </a:fld>
            <a:endParaRPr lang="en-US" altLang="en-US"/>
          </a:p>
        </p:txBody>
      </p:sp>
      <p:sp>
        <p:nvSpPr>
          <p:cNvPr id="224258" name="Rectangle 2"/>
          <p:cNvSpPr txBox="1">
            <a:spLocks noGrp="1" noChangeArrowheads="1"/>
          </p:cNvSpPr>
          <p:nvPr/>
        </p:nvSpPr>
        <p:spPr bwMode="auto">
          <a:xfrm>
            <a:off x="2197947" y="263368"/>
            <a:ext cx="5117253" cy="30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224260"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7FA7957B-BC79-46F2-9C3E-8C2016B1EF9F}" type="slidenum">
              <a:rPr lang="en-US" altLang="en-US" sz="1300"/>
              <a:pPr algn="r">
                <a:buFontTx/>
                <a:buNone/>
              </a:pPr>
              <a:t>48</a:t>
            </a:fld>
            <a:endParaRPr lang="en-US" altLang="en-US" sz="1300"/>
          </a:p>
        </p:txBody>
      </p:sp>
      <p:sp>
        <p:nvSpPr>
          <p:cNvPr id="224261" name="Rectangle 2"/>
          <p:cNvSpPr txBox="1">
            <a:spLocks noGrp="1" noChangeArrowheads="1"/>
          </p:cNvSpPr>
          <p:nvPr/>
        </p:nvSpPr>
        <p:spPr bwMode="auto">
          <a:xfrm>
            <a:off x="2197947" y="265034"/>
            <a:ext cx="5117253" cy="30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300"/>
              <a:t>IDESA - IC Design Skills for Advanced DSM Technologies</a:t>
            </a:r>
          </a:p>
        </p:txBody>
      </p:sp>
      <p:sp>
        <p:nvSpPr>
          <p:cNvPr id="224263" name="Rectangle 7"/>
          <p:cNvSpPr txBox="1">
            <a:spLocks noGrp="1" noChangeArrowheads="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FontTx/>
              <a:buNone/>
            </a:pPr>
            <a:fld id="{CDDF8094-996F-4486-A3AE-8BAEF44661AD}" type="slidenum">
              <a:rPr lang="en-US" altLang="en-US" sz="1300"/>
              <a:pPr algn="r">
                <a:buFontTx/>
                <a:buNone/>
              </a:pPr>
              <a:t>48</a:t>
            </a:fld>
            <a:endParaRPr lang="en-US" altLang="en-US" sz="1300"/>
          </a:p>
        </p:txBody>
      </p:sp>
      <p:sp>
        <p:nvSpPr>
          <p:cNvPr id="224264" name="Rectangle 2"/>
          <p:cNvSpPr>
            <a:spLocks noGrp="1" noRot="1" noChangeAspect="1" noChangeArrowheads="1" noTextEdit="1"/>
          </p:cNvSpPr>
          <p:nvPr>
            <p:ph type="sldImg"/>
          </p:nvPr>
        </p:nvSpPr>
        <p:spPr>
          <a:xfrm>
            <a:off x="1136650" y="946150"/>
            <a:ext cx="4533900" cy="3400425"/>
          </a:xfrm>
          <a:ln/>
        </p:spPr>
      </p:sp>
      <p:sp>
        <p:nvSpPr>
          <p:cNvPr id="224266" name="Rectangle 1034"/>
          <p:cNvSpPr>
            <a:spLocks noGrp="1" noChangeArrowheads="1"/>
          </p:cNvSpPr>
          <p:nvPr>
            <p:ph type="body" idx="1"/>
          </p:nvPr>
        </p:nvSpPr>
        <p:spPr/>
        <p:txBody>
          <a:bodyPr/>
          <a:lstStyle/>
          <a:p>
            <a:r>
              <a:rPr lang="en-US" altLang="en-US"/>
              <a:t>Here, an example of interconnect spacing is presented. Increasing spacing between wires and/or moving nets to higher or lower layers has reduced crosstalk.  </a:t>
            </a:r>
          </a:p>
          <a:p>
            <a:endParaRPr lang="en-US" altLang="en-US"/>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76238" y="158750"/>
            <a:ext cx="6562725" cy="492283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13091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76238" y="158750"/>
            <a:ext cx="6562725" cy="4922838"/>
          </a:xfrm>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physical design (PD) flow refers to the steps that are required to take a synthesized </a:t>
            </a:r>
            <a:r>
              <a:rPr lang="en-US" altLang="en-US" dirty="0" err="1" smtClean="0"/>
              <a:t>verilog</a:t>
            </a:r>
            <a:r>
              <a:rPr lang="en-US" altLang="en-US" dirty="0" smtClean="0"/>
              <a:t> </a:t>
            </a:r>
            <a:r>
              <a:rPr lang="en-US" altLang="en-US" dirty="0" err="1" smtClean="0"/>
              <a:t>netlist</a:t>
            </a:r>
            <a:r>
              <a:rPr lang="en-US" altLang="en-US" dirty="0" smtClean="0"/>
              <a:t> and a set of design constraints from the front-end, and produce a tape-out ready gds.  This portion of the design flow is also referred to as the “back-end”, or the “place and route flow”.   The PD flow should contain all design steps and checks to ensure the final </a:t>
            </a:r>
            <a:r>
              <a:rPr lang="en-US" altLang="en-US" dirty="0" err="1" smtClean="0"/>
              <a:t>gds</a:t>
            </a:r>
            <a:r>
              <a:rPr lang="en-US" altLang="en-US" dirty="0" smtClean="0"/>
              <a:t> respects all design rules required by the foundry and also meets the design requirements for timing, power, area, etc..</a:t>
            </a:r>
          </a:p>
          <a:p>
            <a:endParaRPr lang="en-US" altLang="en-US" dirty="0" smtClean="0"/>
          </a:p>
          <a:p>
            <a:r>
              <a:rPr lang="en-US" altLang="en-US" dirty="0" smtClean="0"/>
              <a:t>GDSII is a database file format which is the industry standard for data exchange of IC layout design information.</a:t>
            </a:r>
          </a:p>
          <a:p>
            <a:r>
              <a:rPr lang="en-US" altLang="en-US" dirty="0" smtClean="0"/>
              <a:t>SDC (Synopsys Design Constraints) is a </a:t>
            </a:r>
            <a:r>
              <a:rPr lang="en-US" altLang="en-US" dirty="0" err="1" smtClean="0"/>
              <a:t>tcl</a:t>
            </a:r>
            <a:r>
              <a:rPr lang="en-US" altLang="en-US" dirty="0" smtClean="0"/>
              <a:t> based format for describing IC design constraints.</a:t>
            </a:r>
          </a:p>
          <a:p>
            <a:endParaRPr lang="en-US" altLang="en-US" dirty="0" smtClean="0"/>
          </a:p>
          <a:p>
            <a:pPr marL="368300" indent="-368300" defTabSz="484188"/>
            <a:endParaRPr lang="sv-SE" dirty="0" smtClean="0"/>
          </a:p>
        </p:txBody>
      </p:sp>
      <p:sp>
        <p:nvSpPr>
          <p:cNvPr id="52228" name="Slide Number Placeholder 3"/>
          <p:cNvSpPr>
            <a:spLocks noGrp="1"/>
          </p:cNvSpPr>
          <p:nvPr>
            <p:ph type="sldNum" sz="quarter" idx="4294967295"/>
          </p:nvPr>
        </p:nvSpPr>
        <p:spPr bwMode="auto">
          <a:xfrm>
            <a:off x="4143427" y="9118683"/>
            <a:ext cx="3170138" cy="4810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33" tIns="49016" rIns="98033" bIns="49016"/>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pPr eaLnBrk="1" hangingPunct="1"/>
            <a:fld id="{76D36219-5E39-454B-B26C-08656438E335}" type="slidenum">
              <a:rPr lang="en-US" sz="1300">
                <a:latin typeface="Arial" pitchFamily="34" charset="0"/>
                <a:cs typeface="Arial" pitchFamily="34" charset="0"/>
              </a:rPr>
              <a:pPr eaLnBrk="1" hangingPunct="1"/>
              <a:t>6</a:t>
            </a:fld>
            <a:endParaRPr lang="en-US" sz="1300">
              <a:latin typeface="Arial" pitchFamily="34" charset="0"/>
              <a:cs typeface="Arial" pitchFamily="34" charset="0"/>
            </a:endParaRPr>
          </a:p>
        </p:txBody>
      </p:sp>
    </p:spTree>
    <p:extLst>
      <p:ext uri="{BB962C8B-B14F-4D97-AF65-F5344CB8AC3E}">
        <p14:creationId xmlns:p14="http://schemas.microsoft.com/office/powerpoint/2010/main" val="267902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76238" y="158750"/>
            <a:ext cx="6562725" cy="492283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13091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A6984877-0E7C-486D-AA69-4CAD8C470500}" type="slidenum">
              <a:rPr lang="en-US" altLang="en-US"/>
              <a:pPr/>
              <a:t>8</a:t>
            </a:fld>
            <a:endParaRPr lang="en-US" altLang="en-US"/>
          </a:p>
        </p:txBody>
      </p:sp>
      <p:sp>
        <p:nvSpPr>
          <p:cNvPr id="528386" name="Rectangle 2"/>
          <p:cNvSpPr>
            <a:spLocks noGrp="1" noRot="1" noChangeAspect="1" noChangeArrowheads="1" noTextEdit="1"/>
          </p:cNvSpPr>
          <p:nvPr>
            <p:ph type="sldImg"/>
          </p:nvPr>
        </p:nvSpPr>
        <p:spPr>
          <a:xfrm>
            <a:off x="376238" y="158750"/>
            <a:ext cx="6562725" cy="4922838"/>
          </a:xfrm>
          <a:ln/>
        </p:spPr>
      </p:sp>
      <p:sp>
        <p:nvSpPr>
          <p:cNvPr id="528387" name="Rectangle 3"/>
          <p:cNvSpPr>
            <a:spLocks noGrp="1" noChangeArrowheads="1"/>
          </p:cNvSpPr>
          <p:nvPr>
            <p:ph type="body" idx="1"/>
          </p:nvPr>
        </p:nvSpPr>
        <p:spPr/>
        <p:txBody>
          <a:bodyPr/>
          <a:lstStyle/>
          <a:p>
            <a:r>
              <a:rPr lang="en-US" altLang="en-US" dirty="0"/>
              <a:t>Design planning is a process which considers issues such as die size, IO and macro placement, clock and power distribution and EDA tool implementation.  </a:t>
            </a:r>
          </a:p>
          <a:p>
            <a:r>
              <a:rPr lang="en-US" altLang="en-US" dirty="0"/>
              <a:t>The goal of design planning is provide a good starting point by arranging the chip so that the “place and route” flow can converge quickly and easily.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169920" cy="480060"/>
          </a:xfrm>
          <a:prstGeom prst="rect">
            <a:avLst/>
          </a:prstGeom>
          <a:ln/>
        </p:spPr>
        <p:txBody>
          <a:bodyPr lIns="99048" tIns="49524" rIns="99048" bIns="49524"/>
          <a:lstStyle/>
          <a:p>
            <a:r>
              <a:rPr lang="en-US" altLang="en-US"/>
              <a:t>IDESA - IC Design Skills for Advanced DSM Technologies</a:t>
            </a:r>
          </a:p>
        </p:txBody>
      </p:sp>
      <p:sp>
        <p:nvSpPr>
          <p:cNvPr id="5" name="Rectangle 6"/>
          <p:cNvSpPr>
            <a:spLocks noGrp="1" noChangeArrowheads="1"/>
          </p:cNvSpPr>
          <p:nvPr>
            <p:ph type="ftr" sz="quarter" idx="4"/>
          </p:nvPr>
        </p:nvSpPr>
        <p:spPr>
          <a:xfrm>
            <a:off x="0" y="9119474"/>
            <a:ext cx="3169920" cy="480060"/>
          </a:xfrm>
          <a:prstGeom prst="rect">
            <a:avLst/>
          </a:prstGeom>
          <a:ln/>
        </p:spPr>
        <p:txBody>
          <a:bodyPr lIns="99048" tIns="49524" rIns="99048" bIns="49524"/>
          <a:lstStyle/>
          <a:p>
            <a:r>
              <a:rPr lang="en-US" altLang="en-US"/>
              <a:t>Invomec</a:t>
            </a:r>
          </a:p>
        </p:txBody>
      </p:sp>
      <p:sp>
        <p:nvSpPr>
          <p:cNvPr id="6" name="Rectangle 7"/>
          <p:cNvSpPr>
            <a:spLocks noGrp="1" noChangeArrowheads="1"/>
          </p:cNvSpPr>
          <p:nvPr>
            <p:ph type="sldNum" sz="quarter" idx="5"/>
          </p:nvPr>
        </p:nvSpPr>
        <p:spPr>
          <a:xfrm>
            <a:off x="4143588" y="9119474"/>
            <a:ext cx="3169920" cy="480060"/>
          </a:xfrm>
          <a:prstGeom prst="rect">
            <a:avLst/>
          </a:prstGeom>
          <a:ln/>
        </p:spPr>
        <p:txBody>
          <a:bodyPr lIns="99048" tIns="49524" rIns="99048" bIns="49524"/>
          <a:lstStyle/>
          <a:p>
            <a:fld id="{9C1E103E-7D50-4A34-A04C-93D1006AFA77}" type="slidenum">
              <a:rPr lang="en-US" altLang="en-US"/>
              <a:pPr/>
              <a:t>9</a:t>
            </a:fld>
            <a:endParaRPr lang="en-US" altLang="en-US"/>
          </a:p>
        </p:txBody>
      </p:sp>
      <p:sp>
        <p:nvSpPr>
          <p:cNvPr id="529410" name="Rectangle 2"/>
          <p:cNvSpPr>
            <a:spLocks noGrp="1" noRot="1" noChangeAspect="1" noChangeArrowheads="1" noTextEdit="1"/>
          </p:cNvSpPr>
          <p:nvPr>
            <p:ph type="sldImg"/>
          </p:nvPr>
        </p:nvSpPr>
        <p:spPr>
          <a:xfrm>
            <a:off x="376238" y="158750"/>
            <a:ext cx="6562725" cy="4922838"/>
          </a:xfrm>
          <a:ln/>
        </p:spPr>
      </p:sp>
      <p:sp>
        <p:nvSpPr>
          <p:cNvPr id="529411" name="Rectangle 3"/>
          <p:cNvSpPr>
            <a:spLocks noGrp="1" noChangeArrowheads="1"/>
          </p:cNvSpPr>
          <p:nvPr>
            <p:ph type="body" idx="1"/>
          </p:nvPr>
        </p:nvSpPr>
        <p:spPr/>
        <p:txBody>
          <a:bodyPr/>
          <a:lstStyle/>
          <a:p>
            <a:pPr>
              <a:lnSpc>
                <a:spcPct val="90000"/>
              </a:lnSpc>
            </a:pPr>
            <a:r>
              <a:rPr lang="en-US" altLang="en-US" dirty="0"/>
              <a:t>Here we have split design planning into two parts, </a:t>
            </a:r>
            <a:r>
              <a:rPr lang="en-US" altLang="en-US" dirty="0" err="1"/>
              <a:t>floorplanning</a:t>
            </a:r>
            <a:r>
              <a:rPr lang="en-US" altLang="en-US" dirty="0"/>
              <a:t> and power planning.</a:t>
            </a:r>
          </a:p>
          <a:p>
            <a:pPr>
              <a:lnSpc>
                <a:spcPct val="90000"/>
              </a:lnSpc>
            </a:pPr>
            <a:endParaRPr lang="en-US" altLang="en-US" dirty="0"/>
          </a:p>
          <a:p>
            <a:pPr>
              <a:lnSpc>
                <a:spcPct val="90000"/>
              </a:lnSpc>
            </a:pPr>
            <a:r>
              <a:rPr lang="en-US" altLang="en-US" dirty="0"/>
              <a:t>Floorplanning looks at issues related to the area and shape of our design and the location of I/O pads and Hard IP within our design.  Different </a:t>
            </a:r>
            <a:r>
              <a:rPr lang="en-US" altLang="en-US" dirty="0" err="1"/>
              <a:t>floorplans</a:t>
            </a:r>
            <a:r>
              <a:rPr lang="en-US" altLang="en-US" dirty="0"/>
              <a:t> can be compared by considering routing congestion, timing of critical paths and area.  For hierarchical designs, </a:t>
            </a:r>
            <a:r>
              <a:rPr lang="en-US" altLang="en-US" dirty="0" err="1"/>
              <a:t>floorplanning</a:t>
            </a:r>
            <a:r>
              <a:rPr lang="en-US" altLang="en-US" dirty="0"/>
              <a:t> also handles design partitioning and pin placement between hierarchical blocks.</a:t>
            </a:r>
          </a:p>
          <a:p>
            <a:pPr>
              <a:lnSpc>
                <a:spcPct val="90000"/>
              </a:lnSpc>
            </a:pPr>
            <a:endParaRPr lang="en-US" altLang="en-US" dirty="0"/>
          </a:p>
          <a:p>
            <a:pPr>
              <a:lnSpc>
                <a:spcPct val="90000"/>
              </a:lnSpc>
            </a:pPr>
            <a:r>
              <a:rPr lang="en-US" altLang="en-US" dirty="0"/>
              <a:t>Power planning simply refers to the process of arranging the </a:t>
            </a:r>
            <a:r>
              <a:rPr lang="en-US" altLang="en-US" dirty="0" err="1"/>
              <a:t>strutcture</a:t>
            </a:r>
            <a:r>
              <a:rPr lang="en-US" altLang="en-US" dirty="0"/>
              <a:t> of our power grid and the placement of any power pads. For designs with power gating or </a:t>
            </a:r>
            <a:r>
              <a:rPr lang="en-US" altLang="en-US" dirty="0" err="1"/>
              <a:t>mulit</a:t>
            </a:r>
            <a:r>
              <a:rPr lang="en-US" altLang="en-US" dirty="0"/>
              <a:t>-voltage region this can introduce a tremendous amount of design complexity and consume a large portion of the design planning time.</a:t>
            </a:r>
          </a:p>
          <a:p>
            <a:pPr>
              <a:lnSpc>
                <a:spcPct val="90000"/>
              </a:lnSpc>
            </a:pPr>
            <a:endParaRPr lang="en-US" altLang="en-US" dirty="0"/>
          </a:p>
          <a:p>
            <a:pPr>
              <a:lnSpc>
                <a:spcPct val="90000"/>
              </a:lnSpc>
            </a:pPr>
            <a:r>
              <a:rPr lang="en-US" altLang="en-US" dirty="0"/>
              <a:t>Design planning is an iterative process that generally requires some interaction with the front-end designers in order to make smart decisions given only rough estimates and/or limited information.  For example, we must build a power grid without knowing the final placement of all cells, we have only a trial placement.  This means our initial power estimates may not be accurate and we need to use </a:t>
            </a:r>
            <a:r>
              <a:rPr lang="en-US" altLang="en-US" dirty="0" smtClean="0"/>
              <a:t>ur </a:t>
            </a:r>
            <a:r>
              <a:rPr lang="en-US" altLang="en-US" dirty="0"/>
              <a:t>experience and intuition to determine the amount of margin to add to the design.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1873250"/>
            <a:ext cx="9144000" cy="1143000"/>
          </a:xfrm>
        </p:spPr>
        <p:txBody>
          <a:bodyPr lIns="914400" tIns="0" rIns="182880" bIns="0"/>
          <a:lstStyle>
            <a:lvl1pPr>
              <a:defRPr/>
            </a:lvl1pPr>
          </a:lstStyle>
          <a:p>
            <a:pPr lvl="0"/>
            <a:r>
              <a:rPr lang="en-US" noProof="0" smtClean="0"/>
              <a:t>Click to edit Master title style</a:t>
            </a:r>
          </a:p>
        </p:txBody>
      </p:sp>
      <p:sp>
        <p:nvSpPr>
          <p:cNvPr id="37891" name="Rectangle 3"/>
          <p:cNvSpPr>
            <a:spLocks noGrp="1" noChangeArrowheads="1"/>
          </p:cNvSpPr>
          <p:nvPr>
            <p:ph type="subTitle" idx="1"/>
          </p:nvPr>
        </p:nvSpPr>
        <p:spPr>
          <a:xfrm>
            <a:off x="2192338" y="3656013"/>
            <a:ext cx="6307137" cy="2741612"/>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2085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9810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4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4216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88963" y="549275"/>
            <a:ext cx="7870825" cy="50323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196975"/>
            <a:ext cx="784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1188" y="3684588"/>
            <a:ext cx="784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2484438" y="6308725"/>
            <a:ext cx="4176712" cy="288925"/>
          </a:xfrm>
          <a:prstGeom prst="rect">
            <a:avLst/>
          </a:prstGeom>
        </p:spPr>
        <p:txBody>
          <a:bodyPr/>
          <a:lstStyle>
            <a:lvl1pPr algn="l">
              <a:defRPr/>
            </a:lvl1pPr>
          </a:lstStyle>
          <a:p>
            <a:pPr algn="r"/>
            <a:r>
              <a:rPr lang="en-US" altLang="en-US"/>
              <a:t>Imec-Invomec</a:t>
            </a:r>
          </a:p>
          <a:p>
            <a:endParaRPr lang="en-US" altLang="en-US"/>
          </a:p>
        </p:txBody>
      </p:sp>
      <p:sp>
        <p:nvSpPr>
          <p:cNvPr id="6" name="Slide Number Placeholder 5"/>
          <p:cNvSpPr>
            <a:spLocks noGrp="1"/>
          </p:cNvSpPr>
          <p:nvPr>
            <p:ph type="sldNum" sz="quarter" idx="11"/>
          </p:nvPr>
        </p:nvSpPr>
        <p:spPr>
          <a:xfrm>
            <a:off x="7596188" y="6308725"/>
            <a:ext cx="585787" cy="287338"/>
          </a:xfrm>
          <a:prstGeom prst="rect">
            <a:avLst/>
          </a:prstGeom>
        </p:spPr>
        <p:txBody>
          <a:bodyPr/>
          <a:lstStyle>
            <a:lvl1pPr>
              <a:defRPr/>
            </a:lvl1pPr>
          </a:lstStyle>
          <a:p>
            <a:fld id="{7A8D8D48-6FAF-4D52-A0B5-8B34A072C20C}" type="slidenum">
              <a:rPr lang="en-US" altLang="en-US"/>
              <a:pPr/>
              <a:t>‹#›</a:t>
            </a:fld>
            <a:endParaRPr lang="en-US" altLang="en-US"/>
          </a:p>
        </p:txBody>
      </p:sp>
    </p:spTree>
    <p:extLst>
      <p:ext uri="{BB962C8B-B14F-4D97-AF65-F5344CB8AC3E}">
        <p14:creationId xmlns:p14="http://schemas.microsoft.com/office/powerpoint/2010/main" val="427725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1394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7216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788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9122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015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87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22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943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31838"/>
          </a:xfrm>
          <a:prstGeom prst="rect">
            <a:avLst/>
          </a:prstGeom>
          <a:solidFill>
            <a:srgbClr val="E7E7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00175"/>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Body Text (Bullet is Wingdings, 80%, 24 point bold Arial, indent 0.4)</a:t>
            </a:r>
          </a:p>
          <a:p>
            <a:pPr lvl="1"/>
            <a:r>
              <a:rPr lang="en-US" smtClean="0"/>
              <a:t>Second Level (Bullet is Wingdings, 70% of text; 22 point Arial, indent 0.5 and 0.8)</a:t>
            </a:r>
          </a:p>
          <a:p>
            <a:pPr lvl="2"/>
            <a:r>
              <a:rPr lang="en-US" smtClean="0"/>
              <a:t>Third Level (Bullet is Wingdings, 60% of text; 20 point Arial, indent at 1.1 and 1.4.)</a:t>
            </a:r>
          </a:p>
        </p:txBody>
      </p:sp>
      <p:sp>
        <p:nvSpPr>
          <p:cNvPr id="1028" name="Rectangle 7"/>
          <p:cNvSpPr>
            <a:spLocks noChangeArrowheads="1"/>
          </p:cNvSpPr>
          <p:nvPr userDrawn="1"/>
        </p:nvSpPr>
        <p:spPr bwMode="auto">
          <a:xfrm>
            <a:off x="8594725" y="6492875"/>
            <a:ext cx="5492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fld id="{64F1B4AF-AC83-46BB-AE61-3B5D25ED5BC1}" type="slidenum">
              <a:rPr lang="en-US" b="1">
                <a:solidFill>
                  <a:schemeClr val="tx2"/>
                </a:solidFill>
                <a:latin typeface="Arial" charset="0"/>
              </a:rPr>
              <a:pPr eaLnBrk="0" hangingPunct="0"/>
              <a:t>‹#›</a:t>
            </a:fld>
            <a:endParaRPr lang="en-US" b="1">
              <a:solidFill>
                <a:schemeClr val="tx2"/>
              </a:solidFill>
              <a:latin typeface="Arial" charset="0"/>
            </a:endParaRPr>
          </a:p>
        </p:txBody>
      </p:sp>
      <p:sp>
        <p:nvSpPr>
          <p:cNvPr id="1029" name="Line 9"/>
          <p:cNvSpPr>
            <a:spLocks noChangeShapeType="1"/>
          </p:cNvSpPr>
          <p:nvPr userDrawn="1"/>
        </p:nvSpPr>
        <p:spPr bwMode="black">
          <a:xfrm>
            <a:off x="0" y="754063"/>
            <a:ext cx="9144000" cy="0"/>
          </a:xfrm>
          <a:prstGeom prst="line">
            <a:avLst/>
          </a:prstGeom>
          <a:noFill/>
          <a:ln w="63500">
            <a:solidFill>
              <a:srgbClr val="B9B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030" name="Object 10"/>
          <p:cNvGraphicFramePr>
            <a:graphicFrameLocks noChangeAspect="1"/>
          </p:cNvGraphicFramePr>
          <p:nvPr userDrawn="1"/>
        </p:nvGraphicFramePr>
        <p:xfrm>
          <a:off x="52388" y="6481763"/>
          <a:ext cx="244475" cy="341312"/>
        </p:xfrm>
        <a:graphic>
          <a:graphicData uri="http://schemas.openxmlformats.org/presentationml/2006/ole">
            <mc:AlternateContent xmlns:mc="http://schemas.openxmlformats.org/markup-compatibility/2006">
              <mc:Choice xmlns:v="urn:schemas-microsoft-com:vml" Requires="v">
                <p:oleObj spid="_x0000_s1676" name="CorelDRAW" r:id="rId15" imgW="2428765" imgH="3067185" progId="CorelDRAW.Graphic.10">
                  <p:embed/>
                </p:oleObj>
              </mc:Choice>
              <mc:Fallback>
                <p:oleObj name="CorelDRAW" r:id="rId15" imgW="2428765" imgH="3067185" progId="CorelDRAW.Graphic.10">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88" y="6481763"/>
                        <a:ext cx="2444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11"/>
          <p:cNvSpPr txBox="1">
            <a:spLocks noChangeArrowheads="1"/>
          </p:cNvSpPr>
          <p:nvPr userDrawn="1"/>
        </p:nvSpPr>
        <p:spPr bwMode="auto">
          <a:xfrm>
            <a:off x="282575" y="6548438"/>
            <a:ext cx="745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sz="1400" b="1" smtClean="0">
                <a:solidFill>
                  <a:schemeClr val="tx2"/>
                </a:solidFill>
                <a:latin typeface="Univers" pitchFamily="34" charset="0"/>
              </a:rPr>
              <a:t>School of Electronics and Computer Science, University of Southampton, UK</a:t>
            </a:r>
          </a:p>
        </p:txBody>
      </p:sp>
      <p:grpSp>
        <p:nvGrpSpPr>
          <p:cNvPr id="1032" name="Group 730"/>
          <p:cNvGrpSpPr>
            <a:grpSpLocks/>
          </p:cNvGrpSpPr>
          <p:nvPr userDrawn="1"/>
        </p:nvGrpSpPr>
        <p:grpSpPr bwMode="auto">
          <a:xfrm>
            <a:off x="7929563" y="0"/>
            <a:ext cx="1184275" cy="688975"/>
            <a:chOff x="4995" y="0"/>
            <a:chExt cx="746" cy="434"/>
          </a:xfrm>
        </p:grpSpPr>
        <p:sp>
          <p:nvSpPr>
            <p:cNvPr id="1033" name="AutoShape 13"/>
            <p:cNvSpPr>
              <a:spLocks noChangeAspect="1" noChangeArrowheads="1" noTextEdit="1"/>
            </p:cNvSpPr>
            <p:nvPr userDrawn="1"/>
          </p:nvSpPr>
          <p:spPr bwMode="auto">
            <a:xfrm>
              <a:off x="4995" y="0"/>
              <a:ext cx="74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Freeform 216"/>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17"/>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18"/>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219"/>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220"/>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221"/>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222"/>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223"/>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224"/>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225"/>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226"/>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227"/>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228"/>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229"/>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230"/>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231"/>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232"/>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233"/>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234"/>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235"/>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236"/>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37"/>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38"/>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39"/>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240"/>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241"/>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0" name="Freeform 242"/>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1" name="Freeform 243"/>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2" name="Freeform 244"/>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45"/>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46"/>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5" name="Freeform 247"/>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6" name="Freeform 248"/>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249"/>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250"/>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251"/>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252"/>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253"/>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254"/>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255"/>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4" name="Freeform 256"/>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57"/>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58"/>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7" name="Freeform 259"/>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8" name="Freeform 260"/>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9" name="Freeform 261"/>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262"/>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1" name="Freeform 263"/>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2" name="Freeform 264"/>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3" name="Freeform 265"/>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4" name="Freeform 266"/>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5" name="Freeform 267"/>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6" name="Freeform 268"/>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7" name="Freeform 269"/>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8" name="Freeform 270"/>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9" name="Freeform 271"/>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0" name="Freeform 272"/>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1" name="Freeform 273"/>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2" name="Freeform 274"/>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3" name="Freeform 275"/>
            <p:cNvSpPr>
              <a:spLocks/>
            </p:cNvSpPr>
            <p:nvPr userDrawn="1"/>
          </p:nvSpPr>
          <p:spPr bwMode="auto">
            <a:xfrm>
              <a:off x="5011" y="398"/>
              <a:ext cx="714" cy="20"/>
            </a:xfrm>
            <a:custGeom>
              <a:avLst/>
              <a:gdLst>
                <a:gd name="T0" fmla="*/ 714 w 714"/>
                <a:gd name="T1" fmla="*/ 10 h 20"/>
                <a:gd name="T2" fmla="*/ 705 w 714"/>
                <a:gd name="T3" fmla="*/ 0 h 20"/>
                <a:gd name="T4" fmla="*/ 0 w 714"/>
                <a:gd name="T5" fmla="*/ 0 h 20"/>
                <a:gd name="T6" fmla="*/ 0 w 714"/>
                <a:gd name="T7" fmla="*/ 20 h 20"/>
                <a:gd name="T8" fmla="*/ 705 w 714"/>
                <a:gd name="T9" fmla="*/ 20 h 20"/>
                <a:gd name="T10" fmla="*/ 714 w 714"/>
                <a:gd name="T11" fmla="*/ 10 h 20"/>
                <a:gd name="T12" fmla="*/ 705 w 714"/>
                <a:gd name="T13" fmla="*/ 20 h 20"/>
                <a:gd name="T14" fmla="*/ 714 w 714"/>
                <a:gd name="T15" fmla="*/ 20 h 20"/>
                <a:gd name="T16" fmla="*/ 714 w 714"/>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714" y="10"/>
                  </a:moveTo>
                  <a:lnTo>
                    <a:pt x="705" y="0"/>
                  </a:lnTo>
                  <a:lnTo>
                    <a:pt x="0" y="0"/>
                  </a:lnTo>
                  <a:lnTo>
                    <a:pt x="0" y="20"/>
                  </a:lnTo>
                  <a:lnTo>
                    <a:pt x="705" y="20"/>
                  </a:lnTo>
                  <a:lnTo>
                    <a:pt x="714" y="10"/>
                  </a:lnTo>
                  <a:lnTo>
                    <a:pt x="705" y="20"/>
                  </a:lnTo>
                  <a:lnTo>
                    <a:pt x="714" y="20"/>
                  </a:lnTo>
                  <a:lnTo>
                    <a:pt x="714" y="10"/>
                  </a:lnTo>
                  <a:close/>
                </a:path>
              </a:pathLst>
            </a:custGeom>
            <a:solidFill>
              <a:schemeClr val="tx2"/>
            </a:solidFill>
            <a:ln w="9525">
              <a:solidFill>
                <a:schemeClr val="tx2"/>
              </a:solidFill>
              <a:round/>
              <a:headEnd/>
              <a:tailEnd/>
            </a:ln>
          </p:spPr>
          <p:txBody>
            <a:bodyPr/>
            <a:lstStyle/>
            <a:p>
              <a:endParaRPr lang="en-GB"/>
            </a:p>
          </p:txBody>
        </p:sp>
        <p:sp>
          <p:nvSpPr>
            <p:cNvPr id="1094" name="Freeform 276"/>
            <p:cNvSpPr>
              <a:spLocks/>
            </p:cNvSpPr>
            <p:nvPr userDrawn="1"/>
          </p:nvSpPr>
          <p:spPr bwMode="auto">
            <a:xfrm>
              <a:off x="5705" y="5"/>
              <a:ext cx="20" cy="403"/>
            </a:xfrm>
            <a:custGeom>
              <a:avLst/>
              <a:gdLst>
                <a:gd name="T0" fmla="*/ 11 w 20"/>
                <a:gd name="T1" fmla="*/ 0 h 403"/>
                <a:gd name="T2" fmla="*/ 0 w 20"/>
                <a:gd name="T3" fmla="*/ 11 h 403"/>
                <a:gd name="T4" fmla="*/ 0 w 20"/>
                <a:gd name="T5" fmla="*/ 403 h 403"/>
                <a:gd name="T6" fmla="*/ 20 w 20"/>
                <a:gd name="T7" fmla="*/ 403 h 403"/>
                <a:gd name="T8" fmla="*/ 20 w 20"/>
                <a:gd name="T9" fmla="*/ 11 h 403"/>
                <a:gd name="T10" fmla="*/ 11 w 20"/>
                <a:gd name="T11" fmla="*/ 0 h 403"/>
                <a:gd name="T12" fmla="*/ 20 w 20"/>
                <a:gd name="T13" fmla="*/ 11 h 403"/>
                <a:gd name="T14" fmla="*/ 20 w 20"/>
                <a:gd name="T15" fmla="*/ 0 h 403"/>
                <a:gd name="T16" fmla="*/ 11 w 20"/>
                <a:gd name="T17" fmla="*/ 0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03">
                  <a:moveTo>
                    <a:pt x="11" y="0"/>
                  </a:moveTo>
                  <a:lnTo>
                    <a:pt x="0" y="11"/>
                  </a:lnTo>
                  <a:lnTo>
                    <a:pt x="0" y="403"/>
                  </a:lnTo>
                  <a:lnTo>
                    <a:pt x="20" y="403"/>
                  </a:lnTo>
                  <a:lnTo>
                    <a:pt x="20" y="11"/>
                  </a:lnTo>
                  <a:lnTo>
                    <a:pt x="11" y="0"/>
                  </a:lnTo>
                  <a:lnTo>
                    <a:pt x="20" y="11"/>
                  </a:lnTo>
                  <a:lnTo>
                    <a:pt x="20" y="0"/>
                  </a:lnTo>
                  <a:lnTo>
                    <a:pt x="11" y="0"/>
                  </a:lnTo>
                  <a:close/>
                </a:path>
              </a:pathLst>
            </a:custGeom>
            <a:solidFill>
              <a:schemeClr val="tx2"/>
            </a:solidFill>
            <a:ln w="9525">
              <a:solidFill>
                <a:schemeClr val="tx2"/>
              </a:solidFill>
              <a:round/>
              <a:headEnd/>
              <a:tailEnd/>
            </a:ln>
          </p:spPr>
          <p:txBody>
            <a:bodyPr/>
            <a:lstStyle/>
            <a:p>
              <a:endParaRPr lang="en-GB"/>
            </a:p>
          </p:txBody>
        </p:sp>
        <p:sp>
          <p:nvSpPr>
            <p:cNvPr id="1095" name="Freeform 277"/>
            <p:cNvSpPr>
              <a:spLocks/>
            </p:cNvSpPr>
            <p:nvPr userDrawn="1"/>
          </p:nvSpPr>
          <p:spPr bwMode="auto">
            <a:xfrm>
              <a:off x="5002" y="5"/>
              <a:ext cx="714" cy="20"/>
            </a:xfrm>
            <a:custGeom>
              <a:avLst/>
              <a:gdLst>
                <a:gd name="T0" fmla="*/ 0 w 714"/>
                <a:gd name="T1" fmla="*/ 11 h 20"/>
                <a:gd name="T2" fmla="*/ 9 w 714"/>
                <a:gd name="T3" fmla="*/ 20 h 20"/>
                <a:gd name="T4" fmla="*/ 714 w 714"/>
                <a:gd name="T5" fmla="*/ 20 h 20"/>
                <a:gd name="T6" fmla="*/ 714 w 714"/>
                <a:gd name="T7" fmla="*/ 0 h 20"/>
                <a:gd name="T8" fmla="*/ 9 w 714"/>
                <a:gd name="T9" fmla="*/ 0 h 20"/>
                <a:gd name="T10" fmla="*/ 0 w 714"/>
                <a:gd name="T11" fmla="*/ 11 h 20"/>
                <a:gd name="T12" fmla="*/ 9 w 714"/>
                <a:gd name="T13" fmla="*/ 0 h 20"/>
                <a:gd name="T14" fmla="*/ 0 w 714"/>
                <a:gd name="T15" fmla="*/ 0 h 20"/>
                <a:gd name="T16" fmla="*/ 0 w 714"/>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0" y="11"/>
                  </a:moveTo>
                  <a:lnTo>
                    <a:pt x="9" y="20"/>
                  </a:lnTo>
                  <a:lnTo>
                    <a:pt x="714" y="20"/>
                  </a:lnTo>
                  <a:lnTo>
                    <a:pt x="714" y="0"/>
                  </a:lnTo>
                  <a:lnTo>
                    <a:pt x="9" y="0"/>
                  </a:lnTo>
                  <a:lnTo>
                    <a:pt x="0" y="11"/>
                  </a:lnTo>
                  <a:lnTo>
                    <a:pt x="9" y="0"/>
                  </a:lnTo>
                  <a:lnTo>
                    <a:pt x="0" y="0"/>
                  </a:lnTo>
                  <a:lnTo>
                    <a:pt x="0" y="11"/>
                  </a:lnTo>
                  <a:close/>
                </a:path>
              </a:pathLst>
            </a:custGeom>
            <a:solidFill>
              <a:schemeClr val="tx2"/>
            </a:solidFill>
            <a:ln w="9525">
              <a:solidFill>
                <a:schemeClr val="tx2"/>
              </a:solidFill>
              <a:round/>
              <a:headEnd/>
              <a:tailEnd/>
            </a:ln>
          </p:spPr>
          <p:txBody>
            <a:bodyPr/>
            <a:lstStyle/>
            <a:p>
              <a:endParaRPr lang="en-GB"/>
            </a:p>
          </p:txBody>
        </p:sp>
        <p:sp>
          <p:nvSpPr>
            <p:cNvPr id="1096" name="Freeform 278"/>
            <p:cNvSpPr>
              <a:spLocks/>
            </p:cNvSpPr>
            <p:nvPr userDrawn="1"/>
          </p:nvSpPr>
          <p:spPr bwMode="auto">
            <a:xfrm>
              <a:off x="5002" y="16"/>
              <a:ext cx="19" cy="402"/>
            </a:xfrm>
            <a:custGeom>
              <a:avLst/>
              <a:gdLst>
                <a:gd name="T0" fmla="*/ 9 w 19"/>
                <a:gd name="T1" fmla="*/ 402 h 402"/>
                <a:gd name="T2" fmla="*/ 19 w 19"/>
                <a:gd name="T3" fmla="*/ 392 h 402"/>
                <a:gd name="T4" fmla="*/ 19 w 19"/>
                <a:gd name="T5" fmla="*/ 0 h 402"/>
                <a:gd name="T6" fmla="*/ 0 w 19"/>
                <a:gd name="T7" fmla="*/ 0 h 402"/>
                <a:gd name="T8" fmla="*/ 0 w 19"/>
                <a:gd name="T9" fmla="*/ 392 h 402"/>
                <a:gd name="T10" fmla="*/ 9 w 19"/>
                <a:gd name="T11" fmla="*/ 402 h 402"/>
                <a:gd name="T12" fmla="*/ 0 w 19"/>
                <a:gd name="T13" fmla="*/ 392 h 402"/>
                <a:gd name="T14" fmla="*/ 0 w 19"/>
                <a:gd name="T15" fmla="*/ 402 h 402"/>
                <a:gd name="T16" fmla="*/ 9 w 19"/>
                <a:gd name="T17" fmla="*/ 402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402">
                  <a:moveTo>
                    <a:pt x="9" y="402"/>
                  </a:moveTo>
                  <a:lnTo>
                    <a:pt x="19" y="392"/>
                  </a:lnTo>
                  <a:lnTo>
                    <a:pt x="19" y="0"/>
                  </a:lnTo>
                  <a:lnTo>
                    <a:pt x="0" y="0"/>
                  </a:lnTo>
                  <a:lnTo>
                    <a:pt x="0" y="392"/>
                  </a:lnTo>
                  <a:lnTo>
                    <a:pt x="9" y="402"/>
                  </a:lnTo>
                  <a:lnTo>
                    <a:pt x="0" y="392"/>
                  </a:lnTo>
                  <a:lnTo>
                    <a:pt x="0" y="402"/>
                  </a:lnTo>
                  <a:lnTo>
                    <a:pt x="9" y="402"/>
                  </a:lnTo>
                  <a:close/>
                </a:path>
              </a:pathLst>
            </a:custGeom>
            <a:solidFill>
              <a:schemeClr val="tx2"/>
            </a:solidFill>
            <a:ln w="9525">
              <a:solidFill>
                <a:schemeClr val="tx2"/>
              </a:solidFill>
              <a:round/>
              <a:headEnd/>
              <a:tailEnd/>
            </a:ln>
          </p:spPr>
          <p:txBody>
            <a:bodyPr/>
            <a:lstStyle/>
            <a:p>
              <a:endParaRPr lang="en-GB"/>
            </a:p>
          </p:txBody>
        </p:sp>
        <p:sp>
          <p:nvSpPr>
            <p:cNvPr id="1097" name="Freeform 279"/>
            <p:cNvSpPr>
              <a:spLocks/>
            </p:cNvSpPr>
            <p:nvPr userDrawn="1"/>
          </p:nvSpPr>
          <p:spPr bwMode="auto">
            <a:xfrm>
              <a:off x="5165" y="201"/>
              <a:ext cx="31" cy="31"/>
            </a:xfrm>
            <a:custGeom>
              <a:avLst/>
              <a:gdLst>
                <a:gd name="T0" fmla="*/ 31 w 31"/>
                <a:gd name="T1" fmla="*/ 15 h 31"/>
                <a:gd name="T2" fmla="*/ 31 w 31"/>
                <a:gd name="T3" fmla="*/ 13 h 31"/>
                <a:gd name="T4" fmla="*/ 31 w 31"/>
                <a:gd name="T5" fmla="*/ 11 h 31"/>
                <a:gd name="T6" fmla="*/ 30 w 31"/>
                <a:gd name="T7" fmla="*/ 9 h 31"/>
                <a:gd name="T8" fmla="*/ 29 w 31"/>
                <a:gd name="T9" fmla="*/ 7 h 31"/>
                <a:gd name="T10" fmla="*/ 29 w 31"/>
                <a:gd name="T11" fmla="*/ 6 h 31"/>
                <a:gd name="T12" fmla="*/ 26 w 31"/>
                <a:gd name="T13" fmla="*/ 3 h 31"/>
                <a:gd name="T14" fmla="*/ 25 w 31"/>
                <a:gd name="T15" fmla="*/ 2 h 31"/>
                <a:gd name="T16" fmla="*/ 23 w 31"/>
                <a:gd name="T17" fmla="*/ 1 h 31"/>
                <a:gd name="T18" fmla="*/ 22 w 31"/>
                <a:gd name="T19" fmla="*/ 1 h 31"/>
                <a:gd name="T20" fmla="*/ 19 w 31"/>
                <a:gd name="T21" fmla="*/ 0 h 31"/>
                <a:gd name="T22" fmla="*/ 18 w 31"/>
                <a:gd name="T23" fmla="*/ 0 h 31"/>
                <a:gd name="T24" fmla="*/ 16 w 31"/>
                <a:gd name="T25" fmla="*/ 0 h 31"/>
                <a:gd name="T26" fmla="*/ 13 w 31"/>
                <a:gd name="T27" fmla="*/ 0 h 31"/>
                <a:gd name="T28" fmla="*/ 12 w 31"/>
                <a:gd name="T29" fmla="*/ 0 h 31"/>
                <a:gd name="T30" fmla="*/ 9 w 31"/>
                <a:gd name="T31" fmla="*/ 1 h 31"/>
                <a:gd name="T32" fmla="*/ 8 w 31"/>
                <a:gd name="T33" fmla="*/ 1 h 31"/>
                <a:gd name="T34" fmla="*/ 6 w 31"/>
                <a:gd name="T35" fmla="*/ 2 h 31"/>
                <a:gd name="T36" fmla="*/ 5 w 31"/>
                <a:gd name="T37" fmla="*/ 3 h 31"/>
                <a:gd name="T38" fmla="*/ 4 w 31"/>
                <a:gd name="T39" fmla="*/ 6 h 31"/>
                <a:gd name="T40" fmla="*/ 2 w 31"/>
                <a:gd name="T41" fmla="*/ 7 h 31"/>
                <a:gd name="T42" fmla="*/ 1 w 31"/>
                <a:gd name="T43" fmla="*/ 9 h 31"/>
                <a:gd name="T44" fmla="*/ 0 w 31"/>
                <a:gd name="T45" fmla="*/ 11 h 31"/>
                <a:gd name="T46" fmla="*/ 0 w 31"/>
                <a:gd name="T47" fmla="*/ 13 h 31"/>
                <a:gd name="T48" fmla="*/ 0 w 31"/>
                <a:gd name="T49" fmla="*/ 15 h 31"/>
                <a:gd name="T50" fmla="*/ 0 w 31"/>
                <a:gd name="T51" fmla="*/ 18 h 31"/>
                <a:gd name="T52" fmla="*/ 0 w 31"/>
                <a:gd name="T53" fmla="*/ 19 h 31"/>
                <a:gd name="T54" fmla="*/ 1 w 31"/>
                <a:gd name="T55" fmla="*/ 22 h 31"/>
                <a:gd name="T56" fmla="*/ 2 w 31"/>
                <a:gd name="T57" fmla="*/ 23 h 31"/>
                <a:gd name="T58" fmla="*/ 4 w 31"/>
                <a:gd name="T59" fmla="*/ 25 h 31"/>
                <a:gd name="T60" fmla="*/ 5 w 31"/>
                <a:gd name="T61" fmla="*/ 26 h 31"/>
                <a:gd name="T62" fmla="*/ 6 w 31"/>
                <a:gd name="T63" fmla="*/ 27 h 31"/>
                <a:gd name="T64" fmla="*/ 8 w 31"/>
                <a:gd name="T65" fmla="*/ 29 h 31"/>
                <a:gd name="T66" fmla="*/ 9 w 31"/>
                <a:gd name="T67" fmla="*/ 30 h 31"/>
                <a:gd name="T68" fmla="*/ 12 w 31"/>
                <a:gd name="T69" fmla="*/ 30 h 31"/>
                <a:gd name="T70" fmla="*/ 13 w 31"/>
                <a:gd name="T71" fmla="*/ 31 h 31"/>
                <a:gd name="T72" fmla="*/ 16 w 31"/>
                <a:gd name="T73" fmla="*/ 31 h 31"/>
                <a:gd name="T74" fmla="*/ 18 w 31"/>
                <a:gd name="T75" fmla="*/ 31 h 31"/>
                <a:gd name="T76" fmla="*/ 19 w 31"/>
                <a:gd name="T77" fmla="*/ 30 h 31"/>
                <a:gd name="T78" fmla="*/ 22 w 31"/>
                <a:gd name="T79" fmla="*/ 30 h 31"/>
                <a:gd name="T80" fmla="*/ 23 w 31"/>
                <a:gd name="T81" fmla="*/ 29 h 31"/>
                <a:gd name="T82" fmla="*/ 25 w 31"/>
                <a:gd name="T83" fmla="*/ 27 h 31"/>
                <a:gd name="T84" fmla="*/ 26 w 31"/>
                <a:gd name="T85" fmla="*/ 26 h 31"/>
                <a:gd name="T86" fmla="*/ 29 w 31"/>
                <a:gd name="T87" fmla="*/ 25 h 31"/>
                <a:gd name="T88" fmla="*/ 29 w 31"/>
                <a:gd name="T89" fmla="*/ 23 h 31"/>
                <a:gd name="T90" fmla="*/ 30 w 31"/>
                <a:gd name="T91" fmla="*/ 22 h 31"/>
                <a:gd name="T92" fmla="*/ 31 w 31"/>
                <a:gd name="T93" fmla="*/ 19 h 31"/>
                <a:gd name="T94" fmla="*/ 31 w 31"/>
                <a:gd name="T95" fmla="*/ 18 h 31"/>
                <a:gd name="T96" fmla="*/ 31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31" y="15"/>
                  </a:moveTo>
                  <a:lnTo>
                    <a:pt x="31" y="13"/>
                  </a:lnTo>
                  <a:lnTo>
                    <a:pt x="31" y="11"/>
                  </a:lnTo>
                  <a:lnTo>
                    <a:pt x="30" y="9"/>
                  </a:lnTo>
                  <a:lnTo>
                    <a:pt x="29" y="7"/>
                  </a:lnTo>
                  <a:lnTo>
                    <a:pt x="29" y="6"/>
                  </a:lnTo>
                  <a:lnTo>
                    <a:pt x="26" y="3"/>
                  </a:lnTo>
                  <a:lnTo>
                    <a:pt x="25" y="2"/>
                  </a:lnTo>
                  <a:lnTo>
                    <a:pt x="23" y="1"/>
                  </a:lnTo>
                  <a:lnTo>
                    <a:pt x="22" y="1"/>
                  </a:lnTo>
                  <a:lnTo>
                    <a:pt x="19" y="0"/>
                  </a:lnTo>
                  <a:lnTo>
                    <a:pt x="18" y="0"/>
                  </a:lnTo>
                  <a:lnTo>
                    <a:pt x="16" y="0"/>
                  </a:lnTo>
                  <a:lnTo>
                    <a:pt x="13" y="0"/>
                  </a:lnTo>
                  <a:lnTo>
                    <a:pt x="12" y="0"/>
                  </a:lnTo>
                  <a:lnTo>
                    <a:pt x="9" y="1"/>
                  </a:lnTo>
                  <a:lnTo>
                    <a:pt x="8" y="1"/>
                  </a:lnTo>
                  <a:lnTo>
                    <a:pt x="6" y="2"/>
                  </a:lnTo>
                  <a:lnTo>
                    <a:pt x="5" y="3"/>
                  </a:lnTo>
                  <a:lnTo>
                    <a:pt x="4" y="6"/>
                  </a:lnTo>
                  <a:lnTo>
                    <a:pt x="2" y="7"/>
                  </a:lnTo>
                  <a:lnTo>
                    <a:pt x="1" y="9"/>
                  </a:lnTo>
                  <a:lnTo>
                    <a:pt x="0" y="11"/>
                  </a:lnTo>
                  <a:lnTo>
                    <a:pt x="0" y="13"/>
                  </a:lnTo>
                  <a:lnTo>
                    <a:pt x="0" y="15"/>
                  </a:lnTo>
                  <a:lnTo>
                    <a:pt x="0" y="18"/>
                  </a:lnTo>
                  <a:lnTo>
                    <a:pt x="0" y="19"/>
                  </a:lnTo>
                  <a:lnTo>
                    <a:pt x="1" y="22"/>
                  </a:lnTo>
                  <a:lnTo>
                    <a:pt x="2" y="23"/>
                  </a:lnTo>
                  <a:lnTo>
                    <a:pt x="4" y="25"/>
                  </a:lnTo>
                  <a:lnTo>
                    <a:pt x="5" y="26"/>
                  </a:lnTo>
                  <a:lnTo>
                    <a:pt x="6" y="27"/>
                  </a:lnTo>
                  <a:lnTo>
                    <a:pt x="8" y="29"/>
                  </a:lnTo>
                  <a:lnTo>
                    <a:pt x="9" y="30"/>
                  </a:lnTo>
                  <a:lnTo>
                    <a:pt x="12" y="30"/>
                  </a:lnTo>
                  <a:lnTo>
                    <a:pt x="13" y="31"/>
                  </a:lnTo>
                  <a:lnTo>
                    <a:pt x="16" y="31"/>
                  </a:lnTo>
                  <a:lnTo>
                    <a:pt x="18" y="31"/>
                  </a:lnTo>
                  <a:lnTo>
                    <a:pt x="19" y="30"/>
                  </a:lnTo>
                  <a:lnTo>
                    <a:pt x="22" y="30"/>
                  </a:lnTo>
                  <a:lnTo>
                    <a:pt x="23" y="29"/>
                  </a:lnTo>
                  <a:lnTo>
                    <a:pt x="25" y="27"/>
                  </a:lnTo>
                  <a:lnTo>
                    <a:pt x="26" y="26"/>
                  </a:lnTo>
                  <a:lnTo>
                    <a:pt x="29" y="25"/>
                  </a:lnTo>
                  <a:lnTo>
                    <a:pt x="29" y="23"/>
                  </a:lnTo>
                  <a:lnTo>
                    <a:pt x="30" y="22"/>
                  </a:lnTo>
                  <a:lnTo>
                    <a:pt x="31" y="19"/>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8" name="Freeform 280"/>
            <p:cNvSpPr>
              <a:spLocks/>
            </p:cNvSpPr>
            <p:nvPr userDrawn="1"/>
          </p:nvSpPr>
          <p:spPr bwMode="auto">
            <a:xfrm>
              <a:off x="5216" y="10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3 h 32"/>
                <a:gd name="T18" fmla="*/ 22 w 32"/>
                <a:gd name="T19" fmla="*/ 2 h 32"/>
                <a:gd name="T20" fmla="*/ 20 w 32"/>
                <a:gd name="T21" fmla="*/ 2 h 32"/>
                <a:gd name="T22" fmla="*/ 18 w 32"/>
                <a:gd name="T23" fmla="*/ 0 h 32"/>
                <a:gd name="T24" fmla="*/ 16 w 32"/>
                <a:gd name="T25" fmla="*/ 0 h 32"/>
                <a:gd name="T26" fmla="*/ 13 w 32"/>
                <a:gd name="T27" fmla="*/ 0 h 32"/>
                <a:gd name="T28" fmla="*/ 12 w 32"/>
                <a:gd name="T29" fmla="*/ 2 h 32"/>
                <a:gd name="T30" fmla="*/ 9 w 32"/>
                <a:gd name="T31" fmla="*/ 2 h 32"/>
                <a:gd name="T32" fmla="*/ 8 w 32"/>
                <a:gd name="T33" fmla="*/ 3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1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1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3"/>
                  </a:lnTo>
                  <a:lnTo>
                    <a:pt x="22" y="2"/>
                  </a:lnTo>
                  <a:lnTo>
                    <a:pt x="20" y="2"/>
                  </a:lnTo>
                  <a:lnTo>
                    <a:pt x="18" y="0"/>
                  </a:lnTo>
                  <a:lnTo>
                    <a:pt x="16" y="0"/>
                  </a:lnTo>
                  <a:lnTo>
                    <a:pt x="13" y="0"/>
                  </a:lnTo>
                  <a:lnTo>
                    <a:pt x="12" y="2"/>
                  </a:lnTo>
                  <a:lnTo>
                    <a:pt x="9" y="2"/>
                  </a:lnTo>
                  <a:lnTo>
                    <a:pt x="8" y="3"/>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8"/>
                  </a:lnTo>
                  <a:lnTo>
                    <a:pt x="5" y="29"/>
                  </a:lnTo>
                  <a:lnTo>
                    <a:pt x="8" y="29"/>
                  </a:lnTo>
                  <a:lnTo>
                    <a:pt x="9" y="31"/>
                  </a:lnTo>
                  <a:lnTo>
                    <a:pt x="12" y="32"/>
                  </a:lnTo>
                  <a:lnTo>
                    <a:pt x="13" y="32"/>
                  </a:lnTo>
                  <a:lnTo>
                    <a:pt x="16" y="32"/>
                  </a:lnTo>
                  <a:lnTo>
                    <a:pt x="18" y="32"/>
                  </a:lnTo>
                  <a:lnTo>
                    <a:pt x="20" y="32"/>
                  </a:lnTo>
                  <a:lnTo>
                    <a:pt x="22" y="31"/>
                  </a:lnTo>
                  <a:lnTo>
                    <a:pt x="24" y="29"/>
                  </a:lnTo>
                  <a:lnTo>
                    <a:pt x="25" y="29"/>
                  </a:lnTo>
                  <a:lnTo>
                    <a:pt x="26" y="28"/>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9" name="Freeform 281"/>
            <p:cNvSpPr>
              <a:spLocks/>
            </p:cNvSpPr>
            <p:nvPr userDrawn="1"/>
          </p:nvSpPr>
          <p:spPr bwMode="auto">
            <a:xfrm>
              <a:off x="5063" y="199"/>
              <a:ext cx="32" cy="32"/>
            </a:xfrm>
            <a:custGeom>
              <a:avLst/>
              <a:gdLst>
                <a:gd name="T0" fmla="*/ 32 w 32"/>
                <a:gd name="T1" fmla="*/ 16 h 32"/>
                <a:gd name="T2" fmla="*/ 32 w 32"/>
                <a:gd name="T3" fmla="*/ 13 h 32"/>
                <a:gd name="T4" fmla="*/ 31 w 32"/>
                <a:gd name="T5" fmla="*/ 12 h 32"/>
                <a:gd name="T6" fmla="*/ 31 w 32"/>
                <a:gd name="T7" fmla="*/ 9 h 32"/>
                <a:gd name="T8" fmla="*/ 29 w 32"/>
                <a:gd name="T9" fmla="*/ 8 h 32"/>
                <a:gd name="T10" fmla="*/ 28 w 32"/>
                <a:gd name="T11" fmla="*/ 7 h 32"/>
                <a:gd name="T12" fmla="*/ 27 w 32"/>
                <a:gd name="T13" fmla="*/ 4 h 32"/>
                <a:gd name="T14" fmla="*/ 25 w 32"/>
                <a:gd name="T15" fmla="*/ 4 h 32"/>
                <a:gd name="T16" fmla="*/ 24 w 32"/>
                <a:gd name="T17" fmla="*/ 3 h 32"/>
                <a:gd name="T18" fmla="*/ 23 w 32"/>
                <a:gd name="T19" fmla="*/ 2 h 32"/>
                <a:gd name="T20" fmla="*/ 20 w 32"/>
                <a:gd name="T21" fmla="*/ 2 h 32"/>
                <a:gd name="T22" fmla="*/ 19 w 32"/>
                <a:gd name="T23" fmla="*/ 0 h 32"/>
                <a:gd name="T24" fmla="*/ 16 w 32"/>
                <a:gd name="T25" fmla="*/ 0 h 32"/>
                <a:gd name="T26" fmla="*/ 14 w 32"/>
                <a:gd name="T27" fmla="*/ 0 h 32"/>
                <a:gd name="T28" fmla="*/ 12 w 32"/>
                <a:gd name="T29" fmla="*/ 2 h 32"/>
                <a:gd name="T30" fmla="*/ 10 w 32"/>
                <a:gd name="T31" fmla="*/ 2 h 32"/>
                <a:gd name="T32" fmla="*/ 8 w 32"/>
                <a:gd name="T33" fmla="*/ 3 h 32"/>
                <a:gd name="T34" fmla="*/ 6 w 32"/>
                <a:gd name="T35" fmla="*/ 4 h 32"/>
                <a:gd name="T36" fmla="*/ 4 w 32"/>
                <a:gd name="T37" fmla="*/ 4 h 32"/>
                <a:gd name="T38" fmla="*/ 3 w 32"/>
                <a:gd name="T39" fmla="*/ 7 h 32"/>
                <a:gd name="T40" fmla="*/ 2 w 32"/>
                <a:gd name="T41" fmla="*/ 8 h 32"/>
                <a:gd name="T42" fmla="*/ 2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2 w 32"/>
                <a:gd name="T55" fmla="*/ 23 h 32"/>
                <a:gd name="T56" fmla="*/ 2 w 32"/>
                <a:gd name="T57" fmla="*/ 24 h 32"/>
                <a:gd name="T58" fmla="*/ 3 w 32"/>
                <a:gd name="T59" fmla="*/ 25 h 32"/>
                <a:gd name="T60" fmla="*/ 4 w 32"/>
                <a:gd name="T61" fmla="*/ 28 h 32"/>
                <a:gd name="T62" fmla="*/ 6 w 32"/>
                <a:gd name="T63" fmla="*/ 29 h 32"/>
                <a:gd name="T64" fmla="*/ 8 w 32"/>
                <a:gd name="T65" fmla="*/ 29 h 32"/>
                <a:gd name="T66" fmla="*/ 10 w 32"/>
                <a:gd name="T67" fmla="*/ 31 h 32"/>
                <a:gd name="T68" fmla="*/ 12 w 32"/>
                <a:gd name="T69" fmla="*/ 32 h 32"/>
                <a:gd name="T70" fmla="*/ 14 w 32"/>
                <a:gd name="T71" fmla="*/ 32 h 32"/>
                <a:gd name="T72" fmla="*/ 16 w 32"/>
                <a:gd name="T73" fmla="*/ 32 h 32"/>
                <a:gd name="T74" fmla="*/ 19 w 32"/>
                <a:gd name="T75" fmla="*/ 32 h 32"/>
                <a:gd name="T76" fmla="*/ 20 w 32"/>
                <a:gd name="T77" fmla="*/ 32 h 32"/>
                <a:gd name="T78" fmla="*/ 23 w 32"/>
                <a:gd name="T79" fmla="*/ 31 h 32"/>
                <a:gd name="T80" fmla="*/ 24 w 32"/>
                <a:gd name="T81" fmla="*/ 29 h 32"/>
                <a:gd name="T82" fmla="*/ 25 w 32"/>
                <a:gd name="T83" fmla="*/ 29 h 32"/>
                <a:gd name="T84" fmla="*/ 27 w 32"/>
                <a:gd name="T85" fmla="*/ 28 h 32"/>
                <a:gd name="T86" fmla="*/ 28 w 32"/>
                <a:gd name="T87" fmla="*/ 25 h 32"/>
                <a:gd name="T88" fmla="*/ 29 w 32"/>
                <a:gd name="T89" fmla="*/ 24 h 32"/>
                <a:gd name="T90" fmla="*/ 31 w 32"/>
                <a:gd name="T91" fmla="*/ 23 h 32"/>
                <a:gd name="T92" fmla="*/ 31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1" y="12"/>
                  </a:lnTo>
                  <a:lnTo>
                    <a:pt x="31" y="9"/>
                  </a:lnTo>
                  <a:lnTo>
                    <a:pt x="29" y="8"/>
                  </a:lnTo>
                  <a:lnTo>
                    <a:pt x="28" y="7"/>
                  </a:lnTo>
                  <a:lnTo>
                    <a:pt x="27" y="4"/>
                  </a:lnTo>
                  <a:lnTo>
                    <a:pt x="25" y="4"/>
                  </a:lnTo>
                  <a:lnTo>
                    <a:pt x="24" y="3"/>
                  </a:lnTo>
                  <a:lnTo>
                    <a:pt x="23" y="2"/>
                  </a:lnTo>
                  <a:lnTo>
                    <a:pt x="20" y="2"/>
                  </a:lnTo>
                  <a:lnTo>
                    <a:pt x="19" y="0"/>
                  </a:lnTo>
                  <a:lnTo>
                    <a:pt x="16" y="0"/>
                  </a:lnTo>
                  <a:lnTo>
                    <a:pt x="14" y="0"/>
                  </a:lnTo>
                  <a:lnTo>
                    <a:pt x="12" y="2"/>
                  </a:lnTo>
                  <a:lnTo>
                    <a:pt x="10" y="2"/>
                  </a:lnTo>
                  <a:lnTo>
                    <a:pt x="8" y="3"/>
                  </a:lnTo>
                  <a:lnTo>
                    <a:pt x="6" y="4"/>
                  </a:lnTo>
                  <a:lnTo>
                    <a:pt x="4" y="4"/>
                  </a:lnTo>
                  <a:lnTo>
                    <a:pt x="3" y="7"/>
                  </a:lnTo>
                  <a:lnTo>
                    <a:pt x="2" y="8"/>
                  </a:lnTo>
                  <a:lnTo>
                    <a:pt x="2" y="9"/>
                  </a:lnTo>
                  <a:lnTo>
                    <a:pt x="0" y="12"/>
                  </a:lnTo>
                  <a:lnTo>
                    <a:pt x="0" y="13"/>
                  </a:lnTo>
                  <a:lnTo>
                    <a:pt x="0" y="16"/>
                  </a:lnTo>
                  <a:lnTo>
                    <a:pt x="0" y="19"/>
                  </a:lnTo>
                  <a:lnTo>
                    <a:pt x="0" y="20"/>
                  </a:lnTo>
                  <a:lnTo>
                    <a:pt x="2" y="23"/>
                  </a:lnTo>
                  <a:lnTo>
                    <a:pt x="2" y="24"/>
                  </a:lnTo>
                  <a:lnTo>
                    <a:pt x="3" y="25"/>
                  </a:lnTo>
                  <a:lnTo>
                    <a:pt x="4" y="28"/>
                  </a:lnTo>
                  <a:lnTo>
                    <a:pt x="6" y="29"/>
                  </a:lnTo>
                  <a:lnTo>
                    <a:pt x="8" y="29"/>
                  </a:lnTo>
                  <a:lnTo>
                    <a:pt x="10" y="31"/>
                  </a:lnTo>
                  <a:lnTo>
                    <a:pt x="12" y="32"/>
                  </a:lnTo>
                  <a:lnTo>
                    <a:pt x="14" y="32"/>
                  </a:lnTo>
                  <a:lnTo>
                    <a:pt x="16" y="32"/>
                  </a:lnTo>
                  <a:lnTo>
                    <a:pt x="19" y="32"/>
                  </a:lnTo>
                  <a:lnTo>
                    <a:pt x="20" y="32"/>
                  </a:lnTo>
                  <a:lnTo>
                    <a:pt x="23" y="31"/>
                  </a:lnTo>
                  <a:lnTo>
                    <a:pt x="24" y="29"/>
                  </a:lnTo>
                  <a:lnTo>
                    <a:pt x="25" y="29"/>
                  </a:lnTo>
                  <a:lnTo>
                    <a:pt x="27" y="28"/>
                  </a:lnTo>
                  <a:lnTo>
                    <a:pt x="28" y="25"/>
                  </a:lnTo>
                  <a:lnTo>
                    <a:pt x="29" y="24"/>
                  </a:lnTo>
                  <a:lnTo>
                    <a:pt x="31" y="23"/>
                  </a:lnTo>
                  <a:lnTo>
                    <a:pt x="31"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0" name="Freeform 282"/>
            <p:cNvSpPr>
              <a:spLocks/>
            </p:cNvSpPr>
            <p:nvPr userDrawn="1"/>
          </p:nvSpPr>
          <p:spPr bwMode="auto">
            <a:xfrm>
              <a:off x="5202" y="302"/>
              <a:ext cx="31" cy="32"/>
            </a:xfrm>
            <a:custGeom>
              <a:avLst/>
              <a:gdLst>
                <a:gd name="T0" fmla="*/ 31 w 31"/>
                <a:gd name="T1" fmla="*/ 16 h 32"/>
                <a:gd name="T2" fmla="*/ 31 w 31"/>
                <a:gd name="T3" fmla="*/ 13 h 32"/>
                <a:gd name="T4" fmla="*/ 31 w 31"/>
                <a:gd name="T5" fmla="*/ 12 h 32"/>
                <a:gd name="T6" fmla="*/ 30 w 31"/>
                <a:gd name="T7" fmla="*/ 9 h 32"/>
                <a:gd name="T8" fmla="*/ 29 w 31"/>
                <a:gd name="T9" fmla="*/ 8 h 32"/>
                <a:gd name="T10" fmla="*/ 29 w 31"/>
                <a:gd name="T11" fmla="*/ 7 h 32"/>
                <a:gd name="T12" fmla="*/ 26 w 31"/>
                <a:gd name="T13" fmla="*/ 4 h 32"/>
                <a:gd name="T14" fmla="*/ 25 w 31"/>
                <a:gd name="T15" fmla="*/ 3 h 32"/>
                <a:gd name="T16" fmla="*/ 23 w 31"/>
                <a:gd name="T17" fmla="*/ 1 h 32"/>
                <a:gd name="T18" fmla="*/ 22 w 31"/>
                <a:gd name="T19" fmla="*/ 1 h 32"/>
                <a:gd name="T20" fmla="*/ 21 w 31"/>
                <a:gd name="T21" fmla="*/ 0 h 32"/>
                <a:gd name="T22" fmla="*/ 18 w 31"/>
                <a:gd name="T23" fmla="*/ 0 h 32"/>
                <a:gd name="T24" fmla="*/ 15 w 31"/>
                <a:gd name="T25" fmla="*/ 0 h 32"/>
                <a:gd name="T26" fmla="*/ 14 w 31"/>
                <a:gd name="T27" fmla="*/ 0 h 32"/>
                <a:gd name="T28" fmla="*/ 11 w 31"/>
                <a:gd name="T29" fmla="*/ 0 h 32"/>
                <a:gd name="T30" fmla="*/ 10 w 31"/>
                <a:gd name="T31" fmla="*/ 1 h 32"/>
                <a:gd name="T32" fmla="*/ 7 w 31"/>
                <a:gd name="T33" fmla="*/ 1 h 32"/>
                <a:gd name="T34" fmla="*/ 6 w 31"/>
                <a:gd name="T35" fmla="*/ 3 h 32"/>
                <a:gd name="T36" fmla="*/ 5 w 31"/>
                <a:gd name="T37" fmla="*/ 4 h 32"/>
                <a:gd name="T38" fmla="*/ 4 w 31"/>
                <a:gd name="T39" fmla="*/ 7 h 32"/>
                <a:gd name="T40" fmla="*/ 2 w 31"/>
                <a:gd name="T41" fmla="*/ 8 h 32"/>
                <a:gd name="T42" fmla="*/ 1 w 31"/>
                <a:gd name="T43" fmla="*/ 9 h 32"/>
                <a:gd name="T44" fmla="*/ 0 w 31"/>
                <a:gd name="T45" fmla="*/ 12 h 32"/>
                <a:gd name="T46" fmla="*/ 0 w 31"/>
                <a:gd name="T47" fmla="*/ 13 h 32"/>
                <a:gd name="T48" fmla="*/ 0 w 31"/>
                <a:gd name="T49" fmla="*/ 16 h 32"/>
                <a:gd name="T50" fmla="*/ 0 w 31"/>
                <a:gd name="T51" fmla="*/ 19 h 32"/>
                <a:gd name="T52" fmla="*/ 0 w 31"/>
                <a:gd name="T53" fmla="*/ 20 h 32"/>
                <a:gd name="T54" fmla="*/ 1 w 31"/>
                <a:gd name="T55" fmla="*/ 23 h 32"/>
                <a:gd name="T56" fmla="*/ 2 w 31"/>
                <a:gd name="T57" fmla="*/ 24 h 32"/>
                <a:gd name="T58" fmla="*/ 4 w 31"/>
                <a:gd name="T59" fmla="*/ 25 h 32"/>
                <a:gd name="T60" fmla="*/ 5 w 31"/>
                <a:gd name="T61" fmla="*/ 26 h 32"/>
                <a:gd name="T62" fmla="*/ 6 w 31"/>
                <a:gd name="T63" fmla="*/ 28 h 32"/>
                <a:gd name="T64" fmla="*/ 7 w 31"/>
                <a:gd name="T65" fmla="*/ 29 h 32"/>
                <a:gd name="T66" fmla="*/ 10 w 31"/>
                <a:gd name="T67" fmla="*/ 30 h 32"/>
                <a:gd name="T68" fmla="*/ 11 w 31"/>
                <a:gd name="T69" fmla="*/ 30 h 32"/>
                <a:gd name="T70" fmla="*/ 14 w 31"/>
                <a:gd name="T71" fmla="*/ 32 h 32"/>
                <a:gd name="T72" fmla="*/ 15 w 31"/>
                <a:gd name="T73" fmla="*/ 32 h 32"/>
                <a:gd name="T74" fmla="*/ 18 w 31"/>
                <a:gd name="T75" fmla="*/ 32 h 32"/>
                <a:gd name="T76" fmla="*/ 21 w 31"/>
                <a:gd name="T77" fmla="*/ 30 h 32"/>
                <a:gd name="T78" fmla="*/ 22 w 31"/>
                <a:gd name="T79" fmla="*/ 30 h 32"/>
                <a:gd name="T80" fmla="*/ 23 w 31"/>
                <a:gd name="T81" fmla="*/ 29 h 32"/>
                <a:gd name="T82" fmla="*/ 25 w 31"/>
                <a:gd name="T83" fmla="*/ 28 h 32"/>
                <a:gd name="T84" fmla="*/ 26 w 31"/>
                <a:gd name="T85" fmla="*/ 26 h 32"/>
                <a:gd name="T86" fmla="*/ 29 w 31"/>
                <a:gd name="T87" fmla="*/ 25 h 32"/>
                <a:gd name="T88" fmla="*/ 29 w 31"/>
                <a:gd name="T89" fmla="*/ 24 h 32"/>
                <a:gd name="T90" fmla="*/ 30 w 31"/>
                <a:gd name="T91" fmla="*/ 23 h 32"/>
                <a:gd name="T92" fmla="*/ 31 w 31"/>
                <a:gd name="T93" fmla="*/ 20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1" y="12"/>
                  </a:lnTo>
                  <a:lnTo>
                    <a:pt x="30" y="9"/>
                  </a:lnTo>
                  <a:lnTo>
                    <a:pt x="29" y="8"/>
                  </a:lnTo>
                  <a:lnTo>
                    <a:pt x="29" y="7"/>
                  </a:lnTo>
                  <a:lnTo>
                    <a:pt x="26" y="4"/>
                  </a:lnTo>
                  <a:lnTo>
                    <a:pt x="25" y="3"/>
                  </a:lnTo>
                  <a:lnTo>
                    <a:pt x="23" y="1"/>
                  </a:lnTo>
                  <a:lnTo>
                    <a:pt x="22" y="1"/>
                  </a:lnTo>
                  <a:lnTo>
                    <a:pt x="21" y="0"/>
                  </a:lnTo>
                  <a:lnTo>
                    <a:pt x="18" y="0"/>
                  </a:lnTo>
                  <a:lnTo>
                    <a:pt x="15" y="0"/>
                  </a:lnTo>
                  <a:lnTo>
                    <a:pt x="14" y="0"/>
                  </a:lnTo>
                  <a:lnTo>
                    <a:pt x="11" y="0"/>
                  </a:lnTo>
                  <a:lnTo>
                    <a:pt x="10" y="1"/>
                  </a:lnTo>
                  <a:lnTo>
                    <a:pt x="7" y="1"/>
                  </a:lnTo>
                  <a:lnTo>
                    <a:pt x="6" y="3"/>
                  </a:lnTo>
                  <a:lnTo>
                    <a:pt x="5" y="4"/>
                  </a:lnTo>
                  <a:lnTo>
                    <a:pt x="4" y="7"/>
                  </a:lnTo>
                  <a:lnTo>
                    <a:pt x="2" y="8"/>
                  </a:lnTo>
                  <a:lnTo>
                    <a:pt x="1" y="9"/>
                  </a:lnTo>
                  <a:lnTo>
                    <a:pt x="0" y="12"/>
                  </a:lnTo>
                  <a:lnTo>
                    <a:pt x="0" y="13"/>
                  </a:lnTo>
                  <a:lnTo>
                    <a:pt x="0" y="16"/>
                  </a:lnTo>
                  <a:lnTo>
                    <a:pt x="0" y="19"/>
                  </a:lnTo>
                  <a:lnTo>
                    <a:pt x="0" y="20"/>
                  </a:lnTo>
                  <a:lnTo>
                    <a:pt x="1" y="23"/>
                  </a:lnTo>
                  <a:lnTo>
                    <a:pt x="2" y="24"/>
                  </a:lnTo>
                  <a:lnTo>
                    <a:pt x="4" y="25"/>
                  </a:lnTo>
                  <a:lnTo>
                    <a:pt x="5" y="26"/>
                  </a:lnTo>
                  <a:lnTo>
                    <a:pt x="6" y="28"/>
                  </a:lnTo>
                  <a:lnTo>
                    <a:pt x="7" y="29"/>
                  </a:lnTo>
                  <a:lnTo>
                    <a:pt x="10" y="30"/>
                  </a:lnTo>
                  <a:lnTo>
                    <a:pt x="11" y="30"/>
                  </a:lnTo>
                  <a:lnTo>
                    <a:pt x="14" y="32"/>
                  </a:lnTo>
                  <a:lnTo>
                    <a:pt x="15" y="32"/>
                  </a:lnTo>
                  <a:lnTo>
                    <a:pt x="18" y="32"/>
                  </a:lnTo>
                  <a:lnTo>
                    <a:pt x="21" y="30"/>
                  </a:lnTo>
                  <a:lnTo>
                    <a:pt x="22" y="30"/>
                  </a:lnTo>
                  <a:lnTo>
                    <a:pt x="23" y="29"/>
                  </a:lnTo>
                  <a:lnTo>
                    <a:pt x="25" y="28"/>
                  </a:lnTo>
                  <a:lnTo>
                    <a:pt x="26" y="26"/>
                  </a:lnTo>
                  <a:lnTo>
                    <a:pt x="29" y="25"/>
                  </a:lnTo>
                  <a:lnTo>
                    <a:pt x="29" y="24"/>
                  </a:lnTo>
                  <a:lnTo>
                    <a:pt x="30" y="23"/>
                  </a:lnTo>
                  <a:lnTo>
                    <a:pt x="31" y="20"/>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1" name="Freeform 283"/>
            <p:cNvSpPr>
              <a:spLocks/>
            </p:cNvSpPr>
            <p:nvPr userDrawn="1"/>
          </p:nvSpPr>
          <p:spPr bwMode="auto">
            <a:xfrm>
              <a:off x="5123" y="106"/>
              <a:ext cx="150" cy="23"/>
            </a:xfrm>
            <a:custGeom>
              <a:avLst/>
              <a:gdLst>
                <a:gd name="T0" fmla="*/ 0 w 150"/>
                <a:gd name="T1" fmla="*/ 10 h 23"/>
                <a:gd name="T2" fmla="*/ 13 w 150"/>
                <a:gd name="T3" fmla="*/ 23 h 23"/>
                <a:gd name="T4" fmla="*/ 150 w 150"/>
                <a:gd name="T5" fmla="*/ 23 h 23"/>
                <a:gd name="T6" fmla="*/ 150 w 150"/>
                <a:gd name="T7" fmla="*/ 0 h 23"/>
                <a:gd name="T8" fmla="*/ 13 w 150"/>
                <a:gd name="T9" fmla="*/ 0 h 23"/>
                <a:gd name="T10" fmla="*/ 0 w 150"/>
                <a:gd name="T11" fmla="*/ 10 h 23"/>
                <a:gd name="T12" fmla="*/ 13 w 150"/>
                <a:gd name="T13" fmla="*/ 0 h 23"/>
                <a:gd name="T14" fmla="*/ 1 w 150"/>
                <a:gd name="T15" fmla="*/ 0 h 23"/>
                <a:gd name="T16" fmla="*/ 0 w 150"/>
                <a:gd name="T17" fmla="*/ 1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23">
                  <a:moveTo>
                    <a:pt x="0" y="10"/>
                  </a:moveTo>
                  <a:lnTo>
                    <a:pt x="13" y="23"/>
                  </a:lnTo>
                  <a:lnTo>
                    <a:pt x="150" y="23"/>
                  </a:lnTo>
                  <a:lnTo>
                    <a:pt x="150" y="0"/>
                  </a:lnTo>
                  <a:lnTo>
                    <a:pt x="13" y="0"/>
                  </a:lnTo>
                  <a:lnTo>
                    <a:pt x="0" y="10"/>
                  </a:lnTo>
                  <a:lnTo>
                    <a:pt x="13" y="0"/>
                  </a:lnTo>
                  <a:lnTo>
                    <a:pt x="1"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2" name="Freeform 284"/>
            <p:cNvSpPr>
              <a:spLocks/>
            </p:cNvSpPr>
            <p:nvPr userDrawn="1"/>
          </p:nvSpPr>
          <p:spPr bwMode="auto">
            <a:xfrm>
              <a:off x="5099" y="116"/>
              <a:ext cx="49" cy="215"/>
            </a:xfrm>
            <a:custGeom>
              <a:avLst/>
              <a:gdLst>
                <a:gd name="T0" fmla="*/ 13 w 49"/>
                <a:gd name="T1" fmla="*/ 215 h 215"/>
                <a:gd name="T2" fmla="*/ 25 w 49"/>
                <a:gd name="T3" fmla="*/ 205 h 215"/>
                <a:gd name="T4" fmla="*/ 49 w 49"/>
                <a:gd name="T5" fmla="*/ 3 h 215"/>
                <a:gd name="T6" fmla="*/ 24 w 49"/>
                <a:gd name="T7" fmla="*/ 0 h 215"/>
                <a:gd name="T8" fmla="*/ 1 w 49"/>
                <a:gd name="T9" fmla="*/ 202 h 215"/>
                <a:gd name="T10" fmla="*/ 13 w 49"/>
                <a:gd name="T11" fmla="*/ 215 h 215"/>
                <a:gd name="T12" fmla="*/ 1 w 49"/>
                <a:gd name="T13" fmla="*/ 202 h 215"/>
                <a:gd name="T14" fmla="*/ 0 w 49"/>
                <a:gd name="T15" fmla="*/ 215 h 215"/>
                <a:gd name="T16" fmla="*/ 13 w 49"/>
                <a:gd name="T17" fmla="*/ 215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5">
                  <a:moveTo>
                    <a:pt x="13" y="215"/>
                  </a:moveTo>
                  <a:lnTo>
                    <a:pt x="25" y="205"/>
                  </a:lnTo>
                  <a:lnTo>
                    <a:pt x="49" y="3"/>
                  </a:lnTo>
                  <a:lnTo>
                    <a:pt x="24" y="0"/>
                  </a:lnTo>
                  <a:lnTo>
                    <a:pt x="1" y="202"/>
                  </a:lnTo>
                  <a:lnTo>
                    <a:pt x="13" y="215"/>
                  </a:lnTo>
                  <a:lnTo>
                    <a:pt x="1" y="202"/>
                  </a:lnTo>
                  <a:lnTo>
                    <a:pt x="0" y="215"/>
                  </a:lnTo>
                  <a:lnTo>
                    <a:pt x="13"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3" name="Rectangle 285"/>
            <p:cNvSpPr>
              <a:spLocks noChangeArrowheads="1"/>
            </p:cNvSpPr>
            <p:nvPr userDrawn="1"/>
          </p:nvSpPr>
          <p:spPr bwMode="auto">
            <a:xfrm>
              <a:off x="5112" y="307"/>
              <a:ext cx="14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04" name="Rectangle 286"/>
            <p:cNvSpPr>
              <a:spLocks noChangeArrowheads="1"/>
            </p:cNvSpPr>
            <p:nvPr userDrawn="1"/>
          </p:nvSpPr>
          <p:spPr bwMode="auto">
            <a:xfrm>
              <a:off x="5058" y="206"/>
              <a:ext cx="159"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05" name="Freeform 287"/>
            <p:cNvSpPr>
              <a:spLocks/>
            </p:cNvSpPr>
            <p:nvPr userDrawn="1"/>
          </p:nvSpPr>
          <p:spPr bwMode="auto">
            <a:xfrm>
              <a:off x="5358" y="57"/>
              <a:ext cx="50" cy="75"/>
            </a:xfrm>
            <a:custGeom>
              <a:avLst/>
              <a:gdLst>
                <a:gd name="T0" fmla="*/ 22 w 50"/>
                <a:gd name="T1" fmla="*/ 75 h 75"/>
                <a:gd name="T2" fmla="*/ 22 w 50"/>
                <a:gd name="T3" fmla="*/ 75 h 75"/>
                <a:gd name="T4" fmla="*/ 29 w 50"/>
                <a:gd name="T5" fmla="*/ 51 h 75"/>
                <a:gd name="T6" fmla="*/ 34 w 50"/>
                <a:gd name="T7" fmla="*/ 35 h 75"/>
                <a:gd name="T8" fmla="*/ 36 w 50"/>
                <a:gd name="T9" fmla="*/ 31 h 75"/>
                <a:gd name="T10" fmla="*/ 40 w 50"/>
                <a:gd name="T11" fmla="*/ 27 h 75"/>
                <a:gd name="T12" fmla="*/ 44 w 50"/>
                <a:gd name="T13" fmla="*/ 25 h 75"/>
                <a:gd name="T14" fmla="*/ 50 w 50"/>
                <a:gd name="T15" fmla="*/ 21 h 75"/>
                <a:gd name="T16" fmla="*/ 38 w 50"/>
                <a:gd name="T17" fmla="*/ 0 h 75"/>
                <a:gd name="T18" fmla="*/ 29 w 50"/>
                <a:gd name="T19" fmla="*/ 5 h 75"/>
                <a:gd name="T20" fmla="*/ 22 w 50"/>
                <a:gd name="T21" fmla="*/ 12 h 75"/>
                <a:gd name="T22" fmla="*/ 16 w 50"/>
                <a:gd name="T23" fmla="*/ 18 h 75"/>
                <a:gd name="T24" fmla="*/ 12 w 50"/>
                <a:gd name="T25" fmla="*/ 27 h 75"/>
                <a:gd name="T26" fmla="*/ 5 w 50"/>
                <a:gd name="T27" fmla="*/ 45 h 75"/>
                <a:gd name="T28" fmla="*/ 0 w 50"/>
                <a:gd name="T29" fmla="*/ 68 h 75"/>
                <a:gd name="T30" fmla="*/ 0 w 50"/>
                <a:gd name="T31" fmla="*/ 68 h 75"/>
                <a:gd name="T32" fmla="*/ 22 w 50"/>
                <a:gd name="T33" fmla="*/ 75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75">
                  <a:moveTo>
                    <a:pt x="22" y="75"/>
                  </a:moveTo>
                  <a:lnTo>
                    <a:pt x="22" y="75"/>
                  </a:lnTo>
                  <a:lnTo>
                    <a:pt x="29" y="51"/>
                  </a:lnTo>
                  <a:lnTo>
                    <a:pt x="34" y="35"/>
                  </a:lnTo>
                  <a:lnTo>
                    <a:pt x="36" y="31"/>
                  </a:lnTo>
                  <a:lnTo>
                    <a:pt x="40" y="27"/>
                  </a:lnTo>
                  <a:lnTo>
                    <a:pt x="44" y="25"/>
                  </a:lnTo>
                  <a:lnTo>
                    <a:pt x="50" y="21"/>
                  </a:lnTo>
                  <a:lnTo>
                    <a:pt x="38" y="0"/>
                  </a:lnTo>
                  <a:lnTo>
                    <a:pt x="29" y="5"/>
                  </a:lnTo>
                  <a:lnTo>
                    <a:pt x="22" y="12"/>
                  </a:lnTo>
                  <a:lnTo>
                    <a:pt x="16" y="18"/>
                  </a:lnTo>
                  <a:lnTo>
                    <a:pt x="12" y="27"/>
                  </a:lnTo>
                  <a:lnTo>
                    <a:pt x="5" y="45"/>
                  </a:lnTo>
                  <a:lnTo>
                    <a:pt x="0" y="68"/>
                  </a:lnTo>
                  <a:lnTo>
                    <a:pt x="2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6" name="Freeform 288"/>
            <p:cNvSpPr>
              <a:spLocks/>
            </p:cNvSpPr>
            <p:nvPr userDrawn="1"/>
          </p:nvSpPr>
          <p:spPr bwMode="auto">
            <a:xfrm>
              <a:off x="5303" y="125"/>
              <a:ext cx="77" cy="198"/>
            </a:xfrm>
            <a:custGeom>
              <a:avLst/>
              <a:gdLst>
                <a:gd name="T0" fmla="*/ 0 w 77"/>
                <a:gd name="T1" fmla="*/ 192 h 198"/>
                <a:gd name="T2" fmla="*/ 22 w 77"/>
                <a:gd name="T3" fmla="*/ 198 h 198"/>
                <a:gd name="T4" fmla="*/ 77 w 77"/>
                <a:gd name="T5" fmla="*/ 7 h 198"/>
                <a:gd name="T6" fmla="*/ 55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5" y="0"/>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7" name="Freeform 289"/>
            <p:cNvSpPr>
              <a:spLocks/>
            </p:cNvSpPr>
            <p:nvPr userDrawn="1"/>
          </p:nvSpPr>
          <p:spPr bwMode="auto">
            <a:xfrm>
              <a:off x="5266" y="317"/>
              <a:ext cx="59" cy="76"/>
            </a:xfrm>
            <a:custGeom>
              <a:avLst/>
              <a:gdLst>
                <a:gd name="T0" fmla="*/ 9 w 59"/>
                <a:gd name="T1" fmla="*/ 76 h 76"/>
                <a:gd name="T2" fmla="*/ 18 w 59"/>
                <a:gd name="T3" fmla="*/ 72 h 76"/>
                <a:gd name="T4" fmla="*/ 28 w 59"/>
                <a:gd name="T5" fmla="*/ 67 h 76"/>
                <a:gd name="T6" fmla="*/ 34 w 59"/>
                <a:gd name="T7" fmla="*/ 60 h 76"/>
                <a:gd name="T8" fmla="*/ 41 w 59"/>
                <a:gd name="T9" fmla="*/ 54 h 76"/>
                <a:gd name="T10" fmla="*/ 46 w 59"/>
                <a:gd name="T11" fmla="*/ 44 h 76"/>
                <a:gd name="T12" fmla="*/ 51 w 59"/>
                <a:gd name="T13" fmla="*/ 34 h 76"/>
                <a:gd name="T14" fmla="*/ 55 w 59"/>
                <a:gd name="T15" fmla="*/ 22 h 76"/>
                <a:gd name="T16" fmla="*/ 59 w 59"/>
                <a:gd name="T17" fmla="*/ 6 h 76"/>
                <a:gd name="T18" fmla="*/ 37 w 59"/>
                <a:gd name="T19" fmla="*/ 0 h 76"/>
                <a:gd name="T20" fmla="*/ 33 w 59"/>
                <a:gd name="T21" fmla="*/ 14 h 76"/>
                <a:gd name="T22" fmla="*/ 29 w 59"/>
                <a:gd name="T23" fmla="*/ 26 h 76"/>
                <a:gd name="T24" fmla="*/ 25 w 59"/>
                <a:gd name="T25" fmla="*/ 34 h 76"/>
                <a:gd name="T26" fmla="*/ 21 w 59"/>
                <a:gd name="T27" fmla="*/ 39 h 76"/>
                <a:gd name="T28" fmla="*/ 18 w 59"/>
                <a:gd name="T29" fmla="*/ 43 h 76"/>
                <a:gd name="T30" fmla="*/ 13 w 59"/>
                <a:gd name="T31" fmla="*/ 47 h 76"/>
                <a:gd name="T32" fmla="*/ 8 w 59"/>
                <a:gd name="T33" fmla="*/ 50 h 76"/>
                <a:gd name="T34" fmla="*/ 0 w 59"/>
                <a:gd name="T35" fmla="*/ 54 h 76"/>
                <a:gd name="T36" fmla="*/ 9 w 59"/>
                <a:gd name="T37" fmla="*/ 76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76">
                  <a:moveTo>
                    <a:pt x="9" y="76"/>
                  </a:moveTo>
                  <a:lnTo>
                    <a:pt x="18" y="72"/>
                  </a:lnTo>
                  <a:lnTo>
                    <a:pt x="28" y="67"/>
                  </a:lnTo>
                  <a:lnTo>
                    <a:pt x="34" y="60"/>
                  </a:lnTo>
                  <a:lnTo>
                    <a:pt x="41" y="54"/>
                  </a:lnTo>
                  <a:lnTo>
                    <a:pt x="46" y="44"/>
                  </a:lnTo>
                  <a:lnTo>
                    <a:pt x="51" y="34"/>
                  </a:lnTo>
                  <a:lnTo>
                    <a:pt x="55" y="22"/>
                  </a:lnTo>
                  <a:lnTo>
                    <a:pt x="59" y="6"/>
                  </a:lnTo>
                  <a:lnTo>
                    <a:pt x="37" y="0"/>
                  </a:lnTo>
                  <a:lnTo>
                    <a:pt x="33" y="14"/>
                  </a:lnTo>
                  <a:lnTo>
                    <a:pt x="29" y="26"/>
                  </a:lnTo>
                  <a:lnTo>
                    <a:pt x="25" y="34"/>
                  </a:lnTo>
                  <a:lnTo>
                    <a:pt x="21" y="39"/>
                  </a:lnTo>
                  <a:lnTo>
                    <a:pt x="18" y="43"/>
                  </a:lnTo>
                  <a:lnTo>
                    <a:pt x="13" y="47"/>
                  </a:lnTo>
                  <a:lnTo>
                    <a:pt x="8" y="50"/>
                  </a:lnTo>
                  <a:lnTo>
                    <a:pt x="0" y="54"/>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8" name="Freeform 290"/>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9" name="Freeform 291"/>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0" name="Rectangle 292"/>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1" name="Freeform 293"/>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2" name="Freeform 294"/>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3" name="Rectangle 295"/>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4" name="Rectangle 296"/>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5" name="Rectangle 297"/>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6" name="Rectangle 298"/>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7" name="Freeform 299"/>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8" name="Freeform 300"/>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9" name="Freeform 301"/>
            <p:cNvSpPr>
              <a:spLocks/>
            </p:cNvSpPr>
            <p:nvPr userDrawn="1"/>
          </p:nvSpPr>
          <p:spPr bwMode="auto">
            <a:xfrm>
              <a:off x="5366" y="7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4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8 h 32"/>
                <a:gd name="T52" fmla="*/ 0 w 32"/>
                <a:gd name="T53" fmla="*/ 20 h 32"/>
                <a:gd name="T54" fmla="*/ 1 w 32"/>
                <a:gd name="T55" fmla="*/ 22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4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2 h 32"/>
                <a:gd name="T92" fmla="*/ 30 w 32"/>
                <a:gd name="T93" fmla="*/ 20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5"/>
                  </a:lnTo>
                  <a:lnTo>
                    <a:pt x="25" y="4"/>
                  </a:lnTo>
                  <a:lnTo>
                    <a:pt x="24" y="3"/>
                  </a:lnTo>
                  <a:lnTo>
                    <a:pt x="21" y="1"/>
                  </a:lnTo>
                  <a:lnTo>
                    <a:pt x="20" y="0"/>
                  </a:lnTo>
                  <a:lnTo>
                    <a:pt x="17" y="0"/>
                  </a:lnTo>
                  <a:lnTo>
                    <a:pt x="14" y="0"/>
                  </a:lnTo>
                  <a:lnTo>
                    <a:pt x="13" y="0"/>
                  </a:lnTo>
                  <a:lnTo>
                    <a:pt x="12" y="0"/>
                  </a:lnTo>
                  <a:lnTo>
                    <a:pt x="9" y="1"/>
                  </a:lnTo>
                  <a:lnTo>
                    <a:pt x="8" y="3"/>
                  </a:lnTo>
                  <a:lnTo>
                    <a:pt x="5" y="4"/>
                  </a:lnTo>
                  <a:lnTo>
                    <a:pt x="4" y="5"/>
                  </a:lnTo>
                  <a:lnTo>
                    <a:pt x="3" y="7"/>
                  </a:lnTo>
                  <a:lnTo>
                    <a:pt x="1" y="8"/>
                  </a:lnTo>
                  <a:lnTo>
                    <a:pt x="1" y="9"/>
                  </a:lnTo>
                  <a:lnTo>
                    <a:pt x="0" y="12"/>
                  </a:lnTo>
                  <a:lnTo>
                    <a:pt x="0" y="13"/>
                  </a:lnTo>
                  <a:lnTo>
                    <a:pt x="0" y="16"/>
                  </a:lnTo>
                  <a:lnTo>
                    <a:pt x="0" y="18"/>
                  </a:lnTo>
                  <a:lnTo>
                    <a:pt x="0" y="20"/>
                  </a:lnTo>
                  <a:lnTo>
                    <a:pt x="1" y="22"/>
                  </a:lnTo>
                  <a:lnTo>
                    <a:pt x="1" y="24"/>
                  </a:lnTo>
                  <a:lnTo>
                    <a:pt x="3" y="25"/>
                  </a:lnTo>
                  <a:lnTo>
                    <a:pt x="4" y="28"/>
                  </a:lnTo>
                  <a:lnTo>
                    <a:pt x="5" y="29"/>
                  </a:lnTo>
                  <a:lnTo>
                    <a:pt x="8" y="29"/>
                  </a:lnTo>
                  <a:lnTo>
                    <a:pt x="9" y="30"/>
                  </a:lnTo>
                  <a:lnTo>
                    <a:pt x="12" y="32"/>
                  </a:lnTo>
                  <a:lnTo>
                    <a:pt x="13" y="32"/>
                  </a:lnTo>
                  <a:lnTo>
                    <a:pt x="14" y="32"/>
                  </a:lnTo>
                  <a:lnTo>
                    <a:pt x="17" y="32"/>
                  </a:lnTo>
                  <a:lnTo>
                    <a:pt x="20" y="32"/>
                  </a:lnTo>
                  <a:lnTo>
                    <a:pt x="21" y="30"/>
                  </a:lnTo>
                  <a:lnTo>
                    <a:pt x="24" y="29"/>
                  </a:lnTo>
                  <a:lnTo>
                    <a:pt x="25" y="29"/>
                  </a:lnTo>
                  <a:lnTo>
                    <a:pt x="26" y="28"/>
                  </a:lnTo>
                  <a:lnTo>
                    <a:pt x="28" y="25"/>
                  </a:lnTo>
                  <a:lnTo>
                    <a:pt x="29" y="24"/>
                  </a:lnTo>
                  <a:lnTo>
                    <a:pt x="30" y="22"/>
                  </a:lnTo>
                  <a:lnTo>
                    <a:pt x="30" y="20"/>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0" name="Freeform 302"/>
            <p:cNvSpPr>
              <a:spLocks/>
            </p:cNvSpPr>
            <p:nvPr userDrawn="1"/>
          </p:nvSpPr>
          <p:spPr bwMode="auto">
            <a:xfrm>
              <a:off x="5283" y="339"/>
              <a:ext cx="32" cy="32"/>
            </a:xfrm>
            <a:custGeom>
              <a:avLst/>
              <a:gdLst>
                <a:gd name="T0" fmla="*/ 32 w 32"/>
                <a:gd name="T1" fmla="*/ 17 h 32"/>
                <a:gd name="T2" fmla="*/ 32 w 32"/>
                <a:gd name="T3" fmla="*/ 15 h 32"/>
                <a:gd name="T4" fmla="*/ 30 w 32"/>
                <a:gd name="T5" fmla="*/ 13 h 32"/>
                <a:gd name="T6" fmla="*/ 30 w 32"/>
                <a:gd name="T7" fmla="*/ 11 h 32"/>
                <a:gd name="T8" fmla="*/ 29 w 32"/>
                <a:gd name="T9" fmla="*/ 9 h 32"/>
                <a:gd name="T10" fmla="*/ 28 w 32"/>
                <a:gd name="T11" fmla="*/ 7 h 32"/>
                <a:gd name="T12" fmla="*/ 26 w 32"/>
                <a:gd name="T13" fmla="*/ 5 h 32"/>
                <a:gd name="T14" fmla="*/ 25 w 32"/>
                <a:gd name="T15" fmla="*/ 4 h 32"/>
                <a:gd name="T16" fmla="*/ 24 w 32"/>
                <a:gd name="T17" fmla="*/ 3 h 32"/>
                <a:gd name="T18" fmla="*/ 21 w 32"/>
                <a:gd name="T19" fmla="*/ 3 h 32"/>
                <a:gd name="T20" fmla="*/ 20 w 32"/>
                <a:gd name="T21" fmla="*/ 1 h 32"/>
                <a:gd name="T22" fmla="*/ 17 w 32"/>
                <a:gd name="T23" fmla="*/ 1 h 32"/>
                <a:gd name="T24" fmla="*/ 15 w 32"/>
                <a:gd name="T25" fmla="*/ 0 h 32"/>
                <a:gd name="T26" fmla="*/ 13 w 32"/>
                <a:gd name="T27" fmla="*/ 1 h 32"/>
                <a:gd name="T28" fmla="*/ 11 w 32"/>
                <a:gd name="T29" fmla="*/ 1 h 32"/>
                <a:gd name="T30" fmla="*/ 8 w 32"/>
                <a:gd name="T31" fmla="*/ 3 h 32"/>
                <a:gd name="T32" fmla="*/ 7 w 32"/>
                <a:gd name="T33" fmla="*/ 3 h 32"/>
                <a:gd name="T34" fmla="*/ 5 w 32"/>
                <a:gd name="T35" fmla="*/ 4 h 32"/>
                <a:gd name="T36" fmla="*/ 4 w 32"/>
                <a:gd name="T37" fmla="*/ 5 h 32"/>
                <a:gd name="T38" fmla="*/ 3 w 32"/>
                <a:gd name="T39" fmla="*/ 7 h 32"/>
                <a:gd name="T40" fmla="*/ 1 w 32"/>
                <a:gd name="T41" fmla="*/ 9 h 32"/>
                <a:gd name="T42" fmla="*/ 1 w 32"/>
                <a:gd name="T43" fmla="*/ 11 h 32"/>
                <a:gd name="T44" fmla="*/ 0 w 32"/>
                <a:gd name="T45" fmla="*/ 13 h 32"/>
                <a:gd name="T46" fmla="*/ 0 w 32"/>
                <a:gd name="T47" fmla="*/ 15 h 32"/>
                <a:gd name="T48" fmla="*/ 0 w 32"/>
                <a:gd name="T49" fmla="*/ 17 h 32"/>
                <a:gd name="T50" fmla="*/ 0 w 32"/>
                <a:gd name="T51" fmla="*/ 20 h 32"/>
                <a:gd name="T52" fmla="*/ 0 w 32"/>
                <a:gd name="T53" fmla="*/ 21 h 32"/>
                <a:gd name="T54" fmla="*/ 1 w 32"/>
                <a:gd name="T55" fmla="*/ 24 h 32"/>
                <a:gd name="T56" fmla="*/ 1 w 32"/>
                <a:gd name="T57" fmla="*/ 25 h 32"/>
                <a:gd name="T58" fmla="*/ 3 w 32"/>
                <a:gd name="T59" fmla="*/ 26 h 32"/>
                <a:gd name="T60" fmla="*/ 4 w 32"/>
                <a:gd name="T61" fmla="*/ 28 h 32"/>
                <a:gd name="T62" fmla="*/ 5 w 32"/>
                <a:gd name="T63" fmla="*/ 29 h 32"/>
                <a:gd name="T64" fmla="*/ 7 w 32"/>
                <a:gd name="T65" fmla="*/ 30 h 32"/>
                <a:gd name="T66" fmla="*/ 8 w 32"/>
                <a:gd name="T67" fmla="*/ 32 h 32"/>
                <a:gd name="T68" fmla="*/ 11 w 32"/>
                <a:gd name="T69" fmla="*/ 32 h 32"/>
                <a:gd name="T70" fmla="*/ 13 w 32"/>
                <a:gd name="T71" fmla="*/ 32 h 32"/>
                <a:gd name="T72" fmla="*/ 15 w 32"/>
                <a:gd name="T73" fmla="*/ 32 h 32"/>
                <a:gd name="T74" fmla="*/ 17 w 32"/>
                <a:gd name="T75" fmla="*/ 32 h 32"/>
                <a:gd name="T76" fmla="*/ 20 w 32"/>
                <a:gd name="T77" fmla="*/ 32 h 32"/>
                <a:gd name="T78" fmla="*/ 21 w 32"/>
                <a:gd name="T79" fmla="*/ 32 h 32"/>
                <a:gd name="T80" fmla="*/ 24 w 32"/>
                <a:gd name="T81" fmla="*/ 30 h 32"/>
                <a:gd name="T82" fmla="*/ 25 w 32"/>
                <a:gd name="T83" fmla="*/ 29 h 32"/>
                <a:gd name="T84" fmla="*/ 26 w 32"/>
                <a:gd name="T85" fmla="*/ 28 h 32"/>
                <a:gd name="T86" fmla="*/ 28 w 32"/>
                <a:gd name="T87" fmla="*/ 26 h 32"/>
                <a:gd name="T88" fmla="*/ 29 w 32"/>
                <a:gd name="T89" fmla="*/ 25 h 32"/>
                <a:gd name="T90" fmla="*/ 30 w 32"/>
                <a:gd name="T91" fmla="*/ 24 h 32"/>
                <a:gd name="T92" fmla="*/ 30 w 32"/>
                <a:gd name="T93" fmla="*/ 21 h 32"/>
                <a:gd name="T94" fmla="*/ 32 w 32"/>
                <a:gd name="T95" fmla="*/ 20 h 32"/>
                <a:gd name="T96" fmla="*/ 32 w 32"/>
                <a:gd name="T97" fmla="*/ 1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7"/>
                  </a:moveTo>
                  <a:lnTo>
                    <a:pt x="32" y="15"/>
                  </a:lnTo>
                  <a:lnTo>
                    <a:pt x="30" y="13"/>
                  </a:lnTo>
                  <a:lnTo>
                    <a:pt x="30" y="11"/>
                  </a:lnTo>
                  <a:lnTo>
                    <a:pt x="29" y="9"/>
                  </a:lnTo>
                  <a:lnTo>
                    <a:pt x="28" y="7"/>
                  </a:lnTo>
                  <a:lnTo>
                    <a:pt x="26" y="5"/>
                  </a:lnTo>
                  <a:lnTo>
                    <a:pt x="25" y="4"/>
                  </a:lnTo>
                  <a:lnTo>
                    <a:pt x="24" y="3"/>
                  </a:lnTo>
                  <a:lnTo>
                    <a:pt x="21" y="3"/>
                  </a:lnTo>
                  <a:lnTo>
                    <a:pt x="20" y="1"/>
                  </a:lnTo>
                  <a:lnTo>
                    <a:pt x="17" y="1"/>
                  </a:lnTo>
                  <a:lnTo>
                    <a:pt x="15" y="0"/>
                  </a:lnTo>
                  <a:lnTo>
                    <a:pt x="13" y="1"/>
                  </a:lnTo>
                  <a:lnTo>
                    <a:pt x="11" y="1"/>
                  </a:lnTo>
                  <a:lnTo>
                    <a:pt x="8" y="3"/>
                  </a:lnTo>
                  <a:lnTo>
                    <a:pt x="7" y="3"/>
                  </a:lnTo>
                  <a:lnTo>
                    <a:pt x="5" y="4"/>
                  </a:lnTo>
                  <a:lnTo>
                    <a:pt x="4" y="5"/>
                  </a:lnTo>
                  <a:lnTo>
                    <a:pt x="3" y="7"/>
                  </a:lnTo>
                  <a:lnTo>
                    <a:pt x="1" y="9"/>
                  </a:lnTo>
                  <a:lnTo>
                    <a:pt x="1" y="11"/>
                  </a:lnTo>
                  <a:lnTo>
                    <a:pt x="0" y="13"/>
                  </a:lnTo>
                  <a:lnTo>
                    <a:pt x="0" y="15"/>
                  </a:lnTo>
                  <a:lnTo>
                    <a:pt x="0" y="17"/>
                  </a:lnTo>
                  <a:lnTo>
                    <a:pt x="0" y="20"/>
                  </a:lnTo>
                  <a:lnTo>
                    <a:pt x="0" y="21"/>
                  </a:lnTo>
                  <a:lnTo>
                    <a:pt x="1" y="24"/>
                  </a:lnTo>
                  <a:lnTo>
                    <a:pt x="1" y="25"/>
                  </a:lnTo>
                  <a:lnTo>
                    <a:pt x="3" y="26"/>
                  </a:lnTo>
                  <a:lnTo>
                    <a:pt x="4" y="28"/>
                  </a:lnTo>
                  <a:lnTo>
                    <a:pt x="5" y="29"/>
                  </a:lnTo>
                  <a:lnTo>
                    <a:pt x="7" y="30"/>
                  </a:lnTo>
                  <a:lnTo>
                    <a:pt x="8" y="32"/>
                  </a:lnTo>
                  <a:lnTo>
                    <a:pt x="11" y="32"/>
                  </a:lnTo>
                  <a:lnTo>
                    <a:pt x="13" y="32"/>
                  </a:lnTo>
                  <a:lnTo>
                    <a:pt x="15" y="32"/>
                  </a:lnTo>
                  <a:lnTo>
                    <a:pt x="17" y="32"/>
                  </a:lnTo>
                  <a:lnTo>
                    <a:pt x="20" y="32"/>
                  </a:lnTo>
                  <a:lnTo>
                    <a:pt x="21" y="32"/>
                  </a:lnTo>
                  <a:lnTo>
                    <a:pt x="24" y="30"/>
                  </a:lnTo>
                  <a:lnTo>
                    <a:pt x="25" y="29"/>
                  </a:lnTo>
                  <a:lnTo>
                    <a:pt x="26" y="28"/>
                  </a:lnTo>
                  <a:lnTo>
                    <a:pt x="28" y="26"/>
                  </a:lnTo>
                  <a:lnTo>
                    <a:pt x="29" y="25"/>
                  </a:lnTo>
                  <a:lnTo>
                    <a:pt x="30" y="24"/>
                  </a:lnTo>
                  <a:lnTo>
                    <a:pt x="30"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1" name="Freeform 30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2" name="Freeform 30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3" name="Freeform 30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4" name="Freeform 30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5" name="Freeform 30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6" name="Freeform 30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 name="Freeform 30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8" name="Freeform 31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9" name="Freeform 31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0" name="Freeform 31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1" name="Freeform 31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2" name="Freeform 31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3" name="Freeform 31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4" name="Freeform 31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5" name="Freeform 31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6" name="Freeform 31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7" name="Freeform 31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8" name="Freeform 32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9" name="Freeform 32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0" name="Freeform 32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1" name="Freeform 32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2" name="Freeform 32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3" name="Freeform 32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4" name="Freeform 32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5" name="Freeform 32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6" name="Rectangle 32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47" name="Freeform 32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8" name="Freeform 33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9" name="Freeform 33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0" name="Freeform 33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1" name="Freeform 33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2" name="Freeform 33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3" name="Freeform 33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4" name="Freeform 33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33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33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33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34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34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34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34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34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Freeform 34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4" name="Freeform 34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5" name="Freeform 34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6" name="Freeform 34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 name="Freeform 34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 name="Freeform 35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 name="Freeform 35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 name="Freeform 35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 name="Rectangle 35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72" name="Rectangle 35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73" name="Freeform 35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 name="Freeform 356"/>
            <p:cNvSpPr>
              <a:spLocks/>
            </p:cNvSpPr>
            <p:nvPr userDrawn="1"/>
          </p:nvSpPr>
          <p:spPr bwMode="auto">
            <a:xfrm>
              <a:off x="5352" y="42"/>
              <a:ext cx="55" cy="78"/>
            </a:xfrm>
            <a:custGeom>
              <a:avLst/>
              <a:gdLst>
                <a:gd name="T0" fmla="*/ 23 w 55"/>
                <a:gd name="T1" fmla="*/ 78 h 78"/>
                <a:gd name="T2" fmla="*/ 23 w 55"/>
                <a:gd name="T3" fmla="*/ 78 h 78"/>
                <a:gd name="T4" fmla="*/ 30 w 55"/>
                <a:gd name="T5" fmla="*/ 54 h 78"/>
                <a:gd name="T6" fmla="*/ 36 w 55"/>
                <a:gd name="T7" fmla="*/ 38 h 78"/>
                <a:gd name="T8" fmla="*/ 39 w 55"/>
                <a:gd name="T9" fmla="*/ 33 h 78"/>
                <a:gd name="T10" fmla="*/ 43 w 55"/>
                <a:gd name="T11" fmla="*/ 29 h 78"/>
                <a:gd name="T12" fmla="*/ 47 w 55"/>
                <a:gd name="T13" fmla="*/ 25 h 78"/>
                <a:gd name="T14" fmla="*/ 55 w 55"/>
                <a:gd name="T15" fmla="*/ 21 h 78"/>
                <a:gd name="T16" fmla="*/ 43 w 55"/>
                <a:gd name="T17" fmla="*/ 0 h 78"/>
                <a:gd name="T18" fmla="*/ 34 w 55"/>
                <a:gd name="T19" fmla="*/ 5 h 78"/>
                <a:gd name="T20" fmla="*/ 26 w 55"/>
                <a:gd name="T21" fmla="*/ 12 h 78"/>
                <a:gd name="T22" fmla="*/ 19 w 55"/>
                <a:gd name="T23" fmla="*/ 19 h 78"/>
                <a:gd name="T24" fmla="*/ 14 w 55"/>
                <a:gd name="T25" fmla="*/ 28 h 78"/>
                <a:gd name="T26" fmla="*/ 7 w 55"/>
                <a:gd name="T27" fmla="*/ 46 h 78"/>
                <a:gd name="T28" fmla="*/ 0 w 55"/>
                <a:gd name="T29" fmla="*/ 71 h 78"/>
                <a:gd name="T30" fmla="*/ 0 w 55"/>
                <a:gd name="T31" fmla="*/ 71 h 78"/>
                <a:gd name="T32" fmla="*/ 23 w 55"/>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78">
                  <a:moveTo>
                    <a:pt x="23" y="78"/>
                  </a:moveTo>
                  <a:lnTo>
                    <a:pt x="23" y="78"/>
                  </a:lnTo>
                  <a:lnTo>
                    <a:pt x="30" y="54"/>
                  </a:lnTo>
                  <a:lnTo>
                    <a:pt x="36" y="38"/>
                  </a:lnTo>
                  <a:lnTo>
                    <a:pt x="39" y="33"/>
                  </a:lnTo>
                  <a:lnTo>
                    <a:pt x="43" y="29"/>
                  </a:lnTo>
                  <a:lnTo>
                    <a:pt x="47" y="25"/>
                  </a:lnTo>
                  <a:lnTo>
                    <a:pt x="55" y="21"/>
                  </a:lnTo>
                  <a:lnTo>
                    <a:pt x="43" y="0"/>
                  </a:lnTo>
                  <a:lnTo>
                    <a:pt x="34" y="5"/>
                  </a:lnTo>
                  <a:lnTo>
                    <a:pt x="26" y="12"/>
                  </a:lnTo>
                  <a:lnTo>
                    <a:pt x="19" y="19"/>
                  </a:lnTo>
                  <a:lnTo>
                    <a:pt x="14" y="28"/>
                  </a:lnTo>
                  <a:lnTo>
                    <a:pt x="7" y="46"/>
                  </a:lnTo>
                  <a:lnTo>
                    <a:pt x="0" y="71"/>
                  </a:lnTo>
                  <a:lnTo>
                    <a:pt x="23" y="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 name="Freeform 357"/>
            <p:cNvSpPr>
              <a:spLocks/>
            </p:cNvSpPr>
            <p:nvPr userDrawn="1"/>
          </p:nvSpPr>
          <p:spPr bwMode="auto">
            <a:xfrm>
              <a:off x="5298" y="113"/>
              <a:ext cx="77" cy="198"/>
            </a:xfrm>
            <a:custGeom>
              <a:avLst/>
              <a:gdLst>
                <a:gd name="T0" fmla="*/ 0 w 77"/>
                <a:gd name="T1" fmla="*/ 192 h 198"/>
                <a:gd name="T2" fmla="*/ 22 w 77"/>
                <a:gd name="T3" fmla="*/ 198 h 198"/>
                <a:gd name="T4" fmla="*/ 77 w 77"/>
                <a:gd name="T5" fmla="*/ 7 h 198"/>
                <a:gd name="T6" fmla="*/ 54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4" y="0"/>
                  </a:lnTo>
                  <a:lnTo>
                    <a:pt x="0" y="1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 name="Freeform 358"/>
            <p:cNvSpPr>
              <a:spLocks/>
            </p:cNvSpPr>
            <p:nvPr userDrawn="1"/>
          </p:nvSpPr>
          <p:spPr bwMode="auto">
            <a:xfrm>
              <a:off x="5265" y="305"/>
              <a:ext cx="55" cy="76"/>
            </a:xfrm>
            <a:custGeom>
              <a:avLst/>
              <a:gdLst>
                <a:gd name="T0" fmla="*/ 9 w 55"/>
                <a:gd name="T1" fmla="*/ 76 h 76"/>
                <a:gd name="T2" fmla="*/ 18 w 55"/>
                <a:gd name="T3" fmla="*/ 71 h 76"/>
                <a:gd name="T4" fmla="*/ 27 w 55"/>
                <a:gd name="T5" fmla="*/ 66 h 76"/>
                <a:gd name="T6" fmla="*/ 34 w 55"/>
                <a:gd name="T7" fmla="*/ 60 h 76"/>
                <a:gd name="T8" fmla="*/ 41 w 55"/>
                <a:gd name="T9" fmla="*/ 51 h 76"/>
                <a:gd name="T10" fmla="*/ 47 w 55"/>
                <a:gd name="T11" fmla="*/ 34 h 76"/>
                <a:gd name="T12" fmla="*/ 55 w 55"/>
                <a:gd name="T13" fmla="*/ 6 h 76"/>
                <a:gd name="T14" fmla="*/ 33 w 55"/>
                <a:gd name="T15" fmla="*/ 0 h 76"/>
                <a:gd name="T16" fmla="*/ 25 w 55"/>
                <a:gd name="T17" fmla="*/ 26 h 76"/>
                <a:gd name="T18" fmla="*/ 18 w 55"/>
                <a:gd name="T19" fmla="*/ 41 h 76"/>
                <a:gd name="T20" fmla="*/ 17 w 55"/>
                <a:gd name="T21" fmla="*/ 45 h 76"/>
                <a:gd name="T22" fmla="*/ 13 w 55"/>
                <a:gd name="T23" fmla="*/ 47 h 76"/>
                <a:gd name="T24" fmla="*/ 8 w 55"/>
                <a:gd name="T25" fmla="*/ 50 h 76"/>
                <a:gd name="T26" fmla="*/ 0 w 55"/>
                <a:gd name="T27" fmla="*/ 54 h 76"/>
                <a:gd name="T28" fmla="*/ 9 w 55"/>
                <a:gd name="T29" fmla="*/ 7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76">
                  <a:moveTo>
                    <a:pt x="9" y="76"/>
                  </a:moveTo>
                  <a:lnTo>
                    <a:pt x="18" y="71"/>
                  </a:lnTo>
                  <a:lnTo>
                    <a:pt x="27" y="66"/>
                  </a:lnTo>
                  <a:lnTo>
                    <a:pt x="34" y="60"/>
                  </a:lnTo>
                  <a:lnTo>
                    <a:pt x="41" y="51"/>
                  </a:lnTo>
                  <a:lnTo>
                    <a:pt x="47" y="34"/>
                  </a:lnTo>
                  <a:lnTo>
                    <a:pt x="55" y="6"/>
                  </a:lnTo>
                  <a:lnTo>
                    <a:pt x="33" y="0"/>
                  </a:lnTo>
                  <a:lnTo>
                    <a:pt x="25" y="26"/>
                  </a:lnTo>
                  <a:lnTo>
                    <a:pt x="18" y="41"/>
                  </a:lnTo>
                  <a:lnTo>
                    <a:pt x="17" y="45"/>
                  </a:lnTo>
                  <a:lnTo>
                    <a:pt x="13" y="47"/>
                  </a:lnTo>
                  <a:lnTo>
                    <a:pt x="8" y="50"/>
                  </a:lnTo>
                  <a:lnTo>
                    <a:pt x="0" y="54"/>
                  </a:lnTo>
                  <a:lnTo>
                    <a:pt x="9" y="7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 name="Freeform 359"/>
            <p:cNvSpPr>
              <a:spLocks/>
            </p:cNvSpPr>
            <p:nvPr userDrawn="1"/>
          </p:nvSpPr>
          <p:spPr bwMode="auto">
            <a:xfrm>
              <a:off x="5113" y="98"/>
              <a:ext cx="149" cy="25"/>
            </a:xfrm>
            <a:custGeom>
              <a:avLst/>
              <a:gdLst>
                <a:gd name="T0" fmla="*/ 0 w 149"/>
                <a:gd name="T1" fmla="*/ 11 h 25"/>
                <a:gd name="T2" fmla="*/ 12 w 149"/>
                <a:gd name="T3" fmla="*/ 25 h 25"/>
                <a:gd name="T4" fmla="*/ 149 w 149"/>
                <a:gd name="T5" fmla="*/ 25 h 25"/>
                <a:gd name="T6" fmla="*/ 149 w 149"/>
                <a:gd name="T7" fmla="*/ 0 h 25"/>
                <a:gd name="T8" fmla="*/ 12 w 149"/>
                <a:gd name="T9" fmla="*/ 0 h 25"/>
                <a:gd name="T10" fmla="*/ 0 w 149"/>
                <a:gd name="T11" fmla="*/ 11 h 25"/>
                <a:gd name="T12" fmla="*/ 12 w 149"/>
                <a:gd name="T13" fmla="*/ 0 h 25"/>
                <a:gd name="T14" fmla="*/ 2 w 149"/>
                <a:gd name="T15" fmla="*/ 0 h 25"/>
                <a:gd name="T16" fmla="*/ 0 w 149"/>
                <a:gd name="T17" fmla="*/ 1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25">
                  <a:moveTo>
                    <a:pt x="0" y="11"/>
                  </a:moveTo>
                  <a:lnTo>
                    <a:pt x="12" y="25"/>
                  </a:lnTo>
                  <a:lnTo>
                    <a:pt x="149" y="25"/>
                  </a:lnTo>
                  <a:lnTo>
                    <a:pt x="149" y="0"/>
                  </a:lnTo>
                  <a:lnTo>
                    <a:pt x="12" y="0"/>
                  </a:lnTo>
                  <a:lnTo>
                    <a:pt x="0" y="11"/>
                  </a:lnTo>
                  <a:lnTo>
                    <a:pt x="12" y="0"/>
                  </a:lnTo>
                  <a:lnTo>
                    <a:pt x="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 name="Freeform 360"/>
            <p:cNvSpPr>
              <a:spLocks/>
            </p:cNvSpPr>
            <p:nvPr userDrawn="1"/>
          </p:nvSpPr>
          <p:spPr bwMode="auto">
            <a:xfrm>
              <a:off x="5088" y="109"/>
              <a:ext cx="49" cy="216"/>
            </a:xfrm>
            <a:custGeom>
              <a:avLst/>
              <a:gdLst>
                <a:gd name="T0" fmla="*/ 14 w 49"/>
                <a:gd name="T1" fmla="*/ 216 h 216"/>
                <a:gd name="T2" fmla="*/ 27 w 49"/>
                <a:gd name="T3" fmla="*/ 205 h 216"/>
                <a:gd name="T4" fmla="*/ 49 w 49"/>
                <a:gd name="T5" fmla="*/ 3 h 216"/>
                <a:gd name="T6" fmla="*/ 25 w 49"/>
                <a:gd name="T7" fmla="*/ 0 h 216"/>
                <a:gd name="T8" fmla="*/ 2 w 49"/>
                <a:gd name="T9" fmla="*/ 202 h 216"/>
                <a:gd name="T10" fmla="*/ 14 w 49"/>
                <a:gd name="T11" fmla="*/ 216 h 216"/>
                <a:gd name="T12" fmla="*/ 2 w 49"/>
                <a:gd name="T13" fmla="*/ 202 h 216"/>
                <a:gd name="T14" fmla="*/ 0 w 49"/>
                <a:gd name="T15" fmla="*/ 216 h 216"/>
                <a:gd name="T16" fmla="*/ 14 w 49"/>
                <a:gd name="T17" fmla="*/ 216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6">
                  <a:moveTo>
                    <a:pt x="14" y="216"/>
                  </a:moveTo>
                  <a:lnTo>
                    <a:pt x="27" y="205"/>
                  </a:lnTo>
                  <a:lnTo>
                    <a:pt x="49" y="3"/>
                  </a:lnTo>
                  <a:lnTo>
                    <a:pt x="25" y="0"/>
                  </a:lnTo>
                  <a:lnTo>
                    <a:pt x="2" y="202"/>
                  </a:lnTo>
                  <a:lnTo>
                    <a:pt x="14" y="216"/>
                  </a:lnTo>
                  <a:lnTo>
                    <a:pt x="2" y="202"/>
                  </a:lnTo>
                  <a:lnTo>
                    <a:pt x="0" y="216"/>
                  </a:lnTo>
                  <a:lnTo>
                    <a:pt x="14" y="2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 name="Rectangle 361"/>
            <p:cNvSpPr>
              <a:spLocks noChangeArrowheads="1"/>
            </p:cNvSpPr>
            <p:nvPr userDrawn="1"/>
          </p:nvSpPr>
          <p:spPr bwMode="auto">
            <a:xfrm>
              <a:off x="5102" y="301"/>
              <a:ext cx="143"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80" name="Rectangle 362"/>
            <p:cNvSpPr>
              <a:spLocks noChangeArrowheads="1"/>
            </p:cNvSpPr>
            <p:nvPr userDrawn="1"/>
          </p:nvSpPr>
          <p:spPr bwMode="auto">
            <a:xfrm>
              <a:off x="5049" y="198"/>
              <a:ext cx="159" cy="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81" name="Freeform 363"/>
            <p:cNvSpPr>
              <a:spLocks/>
            </p:cNvSpPr>
            <p:nvPr userDrawn="1"/>
          </p:nvSpPr>
          <p:spPr bwMode="auto">
            <a:xfrm>
              <a:off x="5362" y="62"/>
              <a:ext cx="32" cy="32"/>
            </a:xfrm>
            <a:custGeom>
              <a:avLst/>
              <a:gdLst>
                <a:gd name="T0" fmla="*/ 32 w 32"/>
                <a:gd name="T1" fmla="*/ 16 h 32"/>
                <a:gd name="T2" fmla="*/ 32 w 32"/>
                <a:gd name="T3" fmla="*/ 15 h 32"/>
                <a:gd name="T4" fmla="*/ 30 w 32"/>
                <a:gd name="T5" fmla="*/ 12 h 32"/>
                <a:gd name="T6" fmla="*/ 30 w 32"/>
                <a:gd name="T7" fmla="*/ 11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6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1 h 32"/>
                <a:gd name="T44" fmla="*/ 0 w 32"/>
                <a:gd name="T45" fmla="*/ 12 h 32"/>
                <a:gd name="T46" fmla="*/ 0 w 32"/>
                <a:gd name="T47" fmla="*/ 15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6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6 h 32"/>
                <a:gd name="T88" fmla="*/ 29 w 32"/>
                <a:gd name="T89" fmla="*/ 25 h 32"/>
                <a:gd name="T90" fmla="*/ 30 w 32"/>
                <a:gd name="T91" fmla="*/ 22 h 32"/>
                <a:gd name="T92" fmla="*/ 30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5"/>
                  </a:lnTo>
                  <a:lnTo>
                    <a:pt x="30" y="12"/>
                  </a:lnTo>
                  <a:lnTo>
                    <a:pt x="30" y="11"/>
                  </a:lnTo>
                  <a:lnTo>
                    <a:pt x="29" y="8"/>
                  </a:lnTo>
                  <a:lnTo>
                    <a:pt x="28" y="7"/>
                  </a:lnTo>
                  <a:lnTo>
                    <a:pt x="26" y="5"/>
                  </a:lnTo>
                  <a:lnTo>
                    <a:pt x="25" y="4"/>
                  </a:lnTo>
                  <a:lnTo>
                    <a:pt x="24" y="3"/>
                  </a:lnTo>
                  <a:lnTo>
                    <a:pt x="21" y="1"/>
                  </a:lnTo>
                  <a:lnTo>
                    <a:pt x="20" y="0"/>
                  </a:lnTo>
                  <a:lnTo>
                    <a:pt x="17" y="0"/>
                  </a:lnTo>
                  <a:lnTo>
                    <a:pt x="16" y="0"/>
                  </a:lnTo>
                  <a:lnTo>
                    <a:pt x="13" y="0"/>
                  </a:lnTo>
                  <a:lnTo>
                    <a:pt x="12" y="0"/>
                  </a:lnTo>
                  <a:lnTo>
                    <a:pt x="9" y="1"/>
                  </a:lnTo>
                  <a:lnTo>
                    <a:pt x="8" y="3"/>
                  </a:lnTo>
                  <a:lnTo>
                    <a:pt x="5" y="4"/>
                  </a:lnTo>
                  <a:lnTo>
                    <a:pt x="4" y="5"/>
                  </a:lnTo>
                  <a:lnTo>
                    <a:pt x="3" y="7"/>
                  </a:lnTo>
                  <a:lnTo>
                    <a:pt x="1" y="8"/>
                  </a:lnTo>
                  <a:lnTo>
                    <a:pt x="1" y="11"/>
                  </a:lnTo>
                  <a:lnTo>
                    <a:pt x="0" y="12"/>
                  </a:lnTo>
                  <a:lnTo>
                    <a:pt x="0" y="15"/>
                  </a:lnTo>
                  <a:lnTo>
                    <a:pt x="0" y="16"/>
                  </a:lnTo>
                  <a:lnTo>
                    <a:pt x="0" y="18"/>
                  </a:lnTo>
                  <a:lnTo>
                    <a:pt x="0" y="21"/>
                  </a:lnTo>
                  <a:lnTo>
                    <a:pt x="1" y="22"/>
                  </a:lnTo>
                  <a:lnTo>
                    <a:pt x="1" y="25"/>
                  </a:lnTo>
                  <a:lnTo>
                    <a:pt x="3" y="26"/>
                  </a:lnTo>
                  <a:lnTo>
                    <a:pt x="4" y="28"/>
                  </a:lnTo>
                  <a:lnTo>
                    <a:pt x="5" y="29"/>
                  </a:lnTo>
                  <a:lnTo>
                    <a:pt x="8" y="29"/>
                  </a:lnTo>
                  <a:lnTo>
                    <a:pt x="9" y="30"/>
                  </a:lnTo>
                  <a:lnTo>
                    <a:pt x="12" y="32"/>
                  </a:lnTo>
                  <a:lnTo>
                    <a:pt x="13" y="32"/>
                  </a:lnTo>
                  <a:lnTo>
                    <a:pt x="16" y="32"/>
                  </a:lnTo>
                  <a:lnTo>
                    <a:pt x="17" y="32"/>
                  </a:lnTo>
                  <a:lnTo>
                    <a:pt x="20" y="32"/>
                  </a:lnTo>
                  <a:lnTo>
                    <a:pt x="21" y="30"/>
                  </a:lnTo>
                  <a:lnTo>
                    <a:pt x="24" y="29"/>
                  </a:lnTo>
                  <a:lnTo>
                    <a:pt x="25" y="29"/>
                  </a:lnTo>
                  <a:lnTo>
                    <a:pt x="26" y="28"/>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2" name="Freeform 364"/>
            <p:cNvSpPr>
              <a:spLocks/>
            </p:cNvSpPr>
            <p:nvPr userDrawn="1"/>
          </p:nvSpPr>
          <p:spPr bwMode="auto">
            <a:xfrm>
              <a:off x="5279" y="334"/>
              <a:ext cx="32" cy="31"/>
            </a:xfrm>
            <a:custGeom>
              <a:avLst/>
              <a:gdLst>
                <a:gd name="T0" fmla="*/ 32 w 32"/>
                <a:gd name="T1" fmla="*/ 16 h 31"/>
                <a:gd name="T2" fmla="*/ 32 w 32"/>
                <a:gd name="T3" fmla="*/ 14 h 31"/>
                <a:gd name="T4" fmla="*/ 30 w 32"/>
                <a:gd name="T5" fmla="*/ 13 h 31"/>
                <a:gd name="T6" fmla="*/ 30 w 32"/>
                <a:gd name="T7" fmla="*/ 10 h 31"/>
                <a:gd name="T8" fmla="*/ 29 w 32"/>
                <a:gd name="T9" fmla="*/ 9 h 31"/>
                <a:gd name="T10" fmla="*/ 28 w 32"/>
                <a:gd name="T11" fmla="*/ 6 h 31"/>
                <a:gd name="T12" fmla="*/ 27 w 32"/>
                <a:gd name="T13" fmla="*/ 5 h 31"/>
                <a:gd name="T14" fmla="*/ 25 w 32"/>
                <a:gd name="T15" fmla="*/ 4 h 31"/>
                <a:gd name="T16" fmla="*/ 24 w 32"/>
                <a:gd name="T17" fmla="*/ 2 h 31"/>
                <a:gd name="T18" fmla="*/ 21 w 32"/>
                <a:gd name="T19" fmla="*/ 2 h 31"/>
                <a:gd name="T20" fmla="*/ 20 w 32"/>
                <a:gd name="T21" fmla="*/ 1 h 31"/>
                <a:gd name="T22" fmla="*/ 17 w 32"/>
                <a:gd name="T23" fmla="*/ 1 h 31"/>
                <a:gd name="T24" fmla="*/ 15 w 32"/>
                <a:gd name="T25" fmla="*/ 0 h 31"/>
                <a:gd name="T26" fmla="*/ 13 w 32"/>
                <a:gd name="T27" fmla="*/ 1 h 31"/>
                <a:gd name="T28" fmla="*/ 11 w 32"/>
                <a:gd name="T29" fmla="*/ 1 h 31"/>
                <a:gd name="T30" fmla="*/ 8 w 32"/>
                <a:gd name="T31" fmla="*/ 2 h 31"/>
                <a:gd name="T32" fmla="*/ 7 w 32"/>
                <a:gd name="T33" fmla="*/ 2 h 31"/>
                <a:gd name="T34" fmla="*/ 5 w 32"/>
                <a:gd name="T35" fmla="*/ 4 h 31"/>
                <a:gd name="T36" fmla="*/ 4 w 32"/>
                <a:gd name="T37" fmla="*/ 5 h 31"/>
                <a:gd name="T38" fmla="*/ 3 w 32"/>
                <a:gd name="T39" fmla="*/ 6 h 31"/>
                <a:gd name="T40" fmla="*/ 2 w 32"/>
                <a:gd name="T41" fmla="*/ 9 h 31"/>
                <a:gd name="T42" fmla="*/ 2 w 32"/>
                <a:gd name="T43" fmla="*/ 10 h 31"/>
                <a:gd name="T44" fmla="*/ 0 w 32"/>
                <a:gd name="T45" fmla="*/ 13 h 31"/>
                <a:gd name="T46" fmla="*/ 0 w 32"/>
                <a:gd name="T47" fmla="*/ 14 h 31"/>
                <a:gd name="T48" fmla="*/ 0 w 32"/>
                <a:gd name="T49" fmla="*/ 16 h 31"/>
                <a:gd name="T50" fmla="*/ 0 w 32"/>
                <a:gd name="T51" fmla="*/ 18 h 31"/>
                <a:gd name="T52" fmla="*/ 0 w 32"/>
                <a:gd name="T53" fmla="*/ 21 h 31"/>
                <a:gd name="T54" fmla="*/ 2 w 32"/>
                <a:gd name="T55" fmla="*/ 22 h 31"/>
                <a:gd name="T56" fmla="*/ 2 w 32"/>
                <a:gd name="T57" fmla="*/ 25 h 31"/>
                <a:gd name="T58" fmla="*/ 3 w 32"/>
                <a:gd name="T59" fmla="*/ 26 h 31"/>
                <a:gd name="T60" fmla="*/ 4 w 32"/>
                <a:gd name="T61" fmla="*/ 27 h 31"/>
                <a:gd name="T62" fmla="*/ 5 w 32"/>
                <a:gd name="T63" fmla="*/ 29 h 31"/>
                <a:gd name="T64" fmla="*/ 7 w 32"/>
                <a:gd name="T65" fmla="*/ 30 h 31"/>
                <a:gd name="T66" fmla="*/ 8 w 32"/>
                <a:gd name="T67" fmla="*/ 31 h 31"/>
                <a:gd name="T68" fmla="*/ 11 w 32"/>
                <a:gd name="T69" fmla="*/ 31 h 31"/>
                <a:gd name="T70" fmla="*/ 13 w 32"/>
                <a:gd name="T71" fmla="*/ 31 h 31"/>
                <a:gd name="T72" fmla="*/ 15 w 32"/>
                <a:gd name="T73" fmla="*/ 31 h 31"/>
                <a:gd name="T74" fmla="*/ 17 w 32"/>
                <a:gd name="T75" fmla="*/ 31 h 31"/>
                <a:gd name="T76" fmla="*/ 20 w 32"/>
                <a:gd name="T77" fmla="*/ 31 h 31"/>
                <a:gd name="T78" fmla="*/ 21 w 32"/>
                <a:gd name="T79" fmla="*/ 31 h 31"/>
                <a:gd name="T80" fmla="*/ 24 w 32"/>
                <a:gd name="T81" fmla="*/ 30 h 31"/>
                <a:gd name="T82" fmla="*/ 25 w 32"/>
                <a:gd name="T83" fmla="*/ 29 h 31"/>
                <a:gd name="T84" fmla="*/ 27 w 32"/>
                <a:gd name="T85" fmla="*/ 27 h 31"/>
                <a:gd name="T86" fmla="*/ 28 w 32"/>
                <a:gd name="T87" fmla="*/ 26 h 31"/>
                <a:gd name="T88" fmla="*/ 29 w 32"/>
                <a:gd name="T89" fmla="*/ 25 h 31"/>
                <a:gd name="T90" fmla="*/ 30 w 32"/>
                <a:gd name="T91" fmla="*/ 22 h 31"/>
                <a:gd name="T92" fmla="*/ 30 w 32"/>
                <a:gd name="T93" fmla="*/ 21 h 31"/>
                <a:gd name="T94" fmla="*/ 32 w 32"/>
                <a:gd name="T95" fmla="*/ 18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0" y="13"/>
                  </a:lnTo>
                  <a:lnTo>
                    <a:pt x="30" y="10"/>
                  </a:lnTo>
                  <a:lnTo>
                    <a:pt x="29" y="9"/>
                  </a:lnTo>
                  <a:lnTo>
                    <a:pt x="28" y="6"/>
                  </a:lnTo>
                  <a:lnTo>
                    <a:pt x="27" y="5"/>
                  </a:lnTo>
                  <a:lnTo>
                    <a:pt x="25" y="4"/>
                  </a:lnTo>
                  <a:lnTo>
                    <a:pt x="24" y="2"/>
                  </a:lnTo>
                  <a:lnTo>
                    <a:pt x="21" y="2"/>
                  </a:lnTo>
                  <a:lnTo>
                    <a:pt x="20" y="1"/>
                  </a:lnTo>
                  <a:lnTo>
                    <a:pt x="17" y="1"/>
                  </a:lnTo>
                  <a:lnTo>
                    <a:pt x="15" y="0"/>
                  </a:lnTo>
                  <a:lnTo>
                    <a:pt x="13" y="1"/>
                  </a:lnTo>
                  <a:lnTo>
                    <a:pt x="11" y="1"/>
                  </a:lnTo>
                  <a:lnTo>
                    <a:pt x="8" y="2"/>
                  </a:lnTo>
                  <a:lnTo>
                    <a:pt x="7" y="2"/>
                  </a:lnTo>
                  <a:lnTo>
                    <a:pt x="5" y="4"/>
                  </a:lnTo>
                  <a:lnTo>
                    <a:pt x="4" y="5"/>
                  </a:lnTo>
                  <a:lnTo>
                    <a:pt x="3" y="6"/>
                  </a:lnTo>
                  <a:lnTo>
                    <a:pt x="2" y="9"/>
                  </a:lnTo>
                  <a:lnTo>
                    <a:pt x="2" y="10"/>
                  </a:lnTo>
                  <a:lnTo>
                    <a:pt x="0" y="13"/>
                  </a:lnTo>
                  <a:lnTo>
                    <a:pt x="0" y="14"/>
                  </a:lnTo>
                  <a:lnTo>
                    <a:pt x="0" y="16"/>
                  </a:lnTo>
                  <a:lnTo>
                    <a:pt x="0" y="18"/>
                  </a:lnTo>
                  <a:lnTo>
                    <a:pt x="0" y="21"/>
                  </a:lnTo>
                  <a:lnTo>
                    <a:pt x="2" y="22"/>
                  </a:lnTo>
                  <a:lnTo>
                    <a:pt x="2" y="25"/>
                  </a:lnTo>
                  <a:lnTo>
                    <a:pt x="3" y="26"/>
                  </a:lnTo>
                  <a:lnTo>
                    <a:pt x="4" y="27"/>
                  </a:lnTo>
                  <a:lnTo>
                    <a:pt x="5" y="29"/>
                  </a:lnTo>
                  <a:lnTo>
                    <a:pt x="7" y="30"/>
                  </a:lnTo>
                  <a:lnTo>
                    <a:pt x="8" y="31"/>
                  </a:lnTo>
                  <a:lnTo>
                    <a:pt x="11" y="31"/>
                  </a:lnTo>
                  <a:lnTo>
                    <a:pt x="13" y="31"/>
                  </a:lnTo>
                  <a:lnTo>
                    <a:pt x="15" y="31"/>
                  </a:lnTo>
                  <a:lnTo>
                    <a:pt x="17" y="31"/>
                  </a:lnTo>
                  <a:lnTo>
                    <a:pt x="20" y="31"/>
                  </a:lnTo>
                  <a:lnTo>
                    <a:pt x="21" y="31"/>
                  </a:lnTo>
                  <a:lnTo>
                    <a:pt x="24" y="30"/>
                  </a:lnTo>
                  <a:lnTo>
                    <a:pt x="25" y="29"/>
                  </a:lnTo>
                  <a:lnTo>
                    <a:pt x="27" y="27"/>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3" name="Freeform 365"/>
            <p:cNvSpPr>
              <a:spLocks/>
            </p:cNvSpPr>
            <p:nvPr userDrawn="1"/>
          </p:nvSpPr>
          <p:spPr bwMode="auto">
            <a:xfrm>
              <a:off x="5058" y="195"/>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2 h 32"/>
                <a:gd name="T18" fmla="*/ 21 w 32"/>
                <a:gd name="T19" fmla="*/ 2 h 32"/>
                <a:gd name="T20" fmla="*/ 20 w 32"/>
                <a:gd name="T21" fmla="*/ 0 h 32"/>
                <a:gd name="T22" fmla="*/ 17 w 32"/>
                <a:gd name="T23" fmla="*/ 0 h 32"/>
                <a:gd name="T24" fmla="*/ 15 w 32"/>
                <a:gd name="T25" fmla="*/ 0 h 32"/>
                <a:gd name="T26" fmla="*/ 13 w 32"/>
                <a:gd name="T27" fmla="*/ 0 h 32"/>
                <a:gd name="T28" fmla="*/ 11 w 32"/>
                <a:gd name="T29" fmla="*/ 0 h 32"/>
                <a:gd name="T30" fmla="*/ 9 w 32"/>
                <a:gd name="T31" fmla="*/ 2 h 32"/>
                <a:gd name="T32" fmla="*/ 8 w 32"/>
                <a:gd name="T33" fmla="*/ 2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7 h 32"/>
                <a:gd name="T62" fmla="*/ 5 w 32"/>
                <a:gd name="T63" fmla="*/ 28 h 32"/>
                <a:gd name="T64" fmla="*/ 8 w 32"/>
                <a:gd name="T65" fmla="*/ 29 h 32"/>
                <a:gd name="T66" fmla="*/ 9 w 32"/>
                <a:gd name="T67" fmla="*/ 31 h 32"/>
                <a:gd name="T68" fmla="*/ 11 w 32"/>
                <a:gd name="T69" fmla="*/ 31 h 32"/>
                <a:gd name="T70" fmla="*/ 13 w 32"/>
                <a:gd name="T71" fmla="*/ 32 h 32"/>
                <a:gd name="T72" fmla="*/ 15 w 32"/>
                <a:gd name="T73" fmla="*/ 32 h 32"/>
                <a:gd name="T74" fmla="*/ 17 w 32"/>
                <a:gd name="T75" fmla="*/ 32 h 32"/>
                <a:gd name="T76" fmla="*/ 20 w 32"/>
                <a:gd name="T77" fmla="*/ 31 h 32"/>
                <a:gd name="T78" fmla="*/ 21 w 32"/>
                <a:gd name="T79" fmla="*/ 31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2"/>
                  </a:lnTo>
                  <a:lnTo>
                    <a:pt x="21" y="2"/>
                  </a:lnTo>
                  <a:lnTo>
                    <a:pt x="20" y="0"/>
                  </a:lnTo>
                  <a:lnTo>
                    <a:pt x="17" y="0"/>
                  </a:lnTo>
                  <a:lnTo>
                    <a:pt x="15" y="0"/>
                  </a:lnTo>
                  <a:lnTo>
                    <a:pt x="13" y="0"/>
                  </a:lnTo>
                  <a:lnTo>
                    <a:pt x="11" y="0"/>
                  </a:lnTo>
                  <a:lnTo>
                    <a:pt x="9" y="2"/>
                  </a:lnTo>
                  <a:lnTo>
                    <a:pt x="8" y="2"/>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7"/>
                  </a:lnTo>
                  <a:lnTo>
                    <a:pt x="5" y="28"/>
                  </a:lnTo>
                  <a:lnTo>
                    <a:pt x="8" y="29"/>
                  </a:lnTo>
                  <a:lnTo>
                    <a:pt x="9" y="31"/>
                  </a:lnTo>
                  <a:lnTo>
                    <a:pt x="11" y="31"/>
                  </a:lnTo>
                  <a:lnTo>
                    <a:pt x="13" y="32"/>
                  </a:lnTo>
                  <a:lnTo>
                    <a:pt x="15" y="32"/>
                  </a:lnTo>
                  <a:lnTo>
                    <a:pt x="17" y="32"/>
                  </a:lnTo>
                  <a:lnTo>
                    <a:pt x="20" y="31"/>
                  </a:lnTo>
                  <a:lnTo>
                    <a:pt x="21" y="31"/>
                  </a:lnTo>
                  <a:lnTo>
                    <a:pt x="24" y="29"/>
                  </a:lnTo>
                  <a:lnTo>
                    <a:pt x="25" y="28"/>
                  </a:lnTo>
                  <a:lnTo>
                    <a:pt x="26" y="27"/>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4" name="Freeform 366"/>
            <p:cNvSpPr>
              <a:spLocks/>
            </p:cNvSpPr>
            <p:nvPr userDrawn="1"/>
          </p:nvSpPr>
          <p:spPr bwMode="auto">
            <a:xfrm>
              <a:off x="5211" y="95"/>
              <a:ext cx="33" cy="32"/>
            </a:xfrm>
            <a:custGeom>
              <a:avLst/>
              <a:gdLst>
                <a:gd name="T0" fmla="*/ 33 w 33"/>
                <a:gd name="T1" fmla="*/ 16 h 32"/>
                <a:gd name="T2" fmla="*/ 33 w 33"/>
                <a:gd name="T3" fmla="*/ 13 h 32"/>
                <a:gd name="T4" fmla="*/ 31 w 33"/>
                <a:gd name="T5" fmla="*/ 12 h 32"/>
                <a:gd name="T6" fmla="*/ 31 w 33"/>
                <a:gd name="T7" fmla="*/ 9 h 32"/>
                <a:gd name="T8" fmla="*/ 30 w 33"/>
                <a:gd name="T9" fmla="*/ 8 h 32"/>
                <a:gd name="T10" fmla="*/ 29 w 33"/>
                <a:gd name="T11" fmla="*/ 7 h 32"/>
                <a:gd name="T12" fmla="*/ 27 w 33"/>
                <a:gd name="T13" fmla="*/ 5 h 32"/>
                <a:gd name="T14" fmla="*/ 26 w 33"/>
                <a:gd name="T15" fmla="*/ 4 h 32"/>
                <a:gd name="T16" fmla="*/ 25 w 33"/>
                <a:gd name="T17" fmla="*/ 3 h 32"/>
                <a:gd name="T18" fmla="*/ 22 w 33"/>
                <a:gd name="T19" fmla="*/ 1 h 32"/>
                <a:gd name="T20" fmla="*/ 21 w 33"/>
                <a:gd name="T21" fmla="*/ 1 h 32"/>
                <a:gd name="T22" fmla="*/ 18 w 33"/>
                <a:gd name="T23" fmla="*/ 0 h 32"/>
                <a:gd name="T24" fmla="*/ 16 w 33"/>
                <a:gd name="T25" fmla="*/ 0 h 32"/>
                <a:gd name="T26" fmla="*/ 14 w 33"/>
                <a:gd name="T27" fmla="*/ 0 h 32"/>
                <a:gd name="T28" fmla="*/ 12 w 33"/>
                <a:gd name="T29" fmla="*/ 1 h 32"/>
                <a:gd name="T30" fmla="*/ 10 w 33"/>
                <a:gd name="T31" fmla="*/ 1 h 32"/>
                <a:gd name="T32" fmla="*/ 8 w 33"/>
                <a:gd name="T33" fmla="*/ 3 h 32"/>
                <a:gd name="T34" fmla="*/ 6 w 33"/>
                <a:gd name="T35" fmla="*/ 4 h 32"/>
                <a:gd name="T36" fmla="*/ 5 w 33"/>
                <a:gd name="T37" fmla="*/ 5 h 32"/>
                <a:gd name="T38" fmla="*/ 4 w 33"/>
                <a:gd name="T39" fmla="*/ 7 h 32"/>
                <a:gd name="T40" fmla="*/ 2 w 33"/>
                <a:gd name="T41" fmla="*/ 8 h 32"/>
                <a:gd name="T42" fmla="*/ 1 w 33"/>
                <a:gd name="T43" fmla="*/ 9 h 32"/>
                <a:gd name="T44" fmla="*/ 0 w 33"/>
                <a:gd name="T45" fmla="*/ 12 h 32"/>
                <a:gd name="T46" fmla="*/ 0 w 33"/>
                <a:gd name="T47" fmla="*/ 13 h 32"/>
                <a:gd name="T48" fmla="*/ 0 w 33"/>
                <a:gd name="T49" fmla="*/ 16 h 32"/>
                <a:gd name="T50" fmla="*/ 0 w 33"/>
                <a:gd name="T51" fmla="*/ 18 h 32"/>
                <a:gd name="T52" fmla="*/ 0 w 33"/>
                <a:gd name="T53" fmla="*/ 20 h 32"/>
                <a:gd name="T54" fmla="*/ 1 w 33"/>
                <a:gd name="T55" fmla="*/ 22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0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0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2 h 32"/>
                <a:gd name="T92" fmla="*/ 31 w 33"/>
                <a:gd name="T93" fmla="*/ 20 h 32"/>
                <a:gd name="T94" fmla="*/ 33 w 33"/>
                <a:gd name="T95" fmla="*/ 18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3"/>
                  </a:lnTo>
                  <a:lnTo>
                    <a:pt x="31" y="12"/>
                  </a:lnTo>
                  <a:lnTo>
                    <a:pt x="31" y="9"/>
                  </a:lnTo>
                  <a:lnTo>
                    <a:pt x="30" y="8"/>
                  </a:lnTo>
                  <a:lnTo>
                    <a:pt x="29" y="7"/>
                  </a:lnTo>
                  <a:lnTo>
                    <a:pt x="27" y="5"/>
                  </a:lnTo>
                  <a:lnTo>
                    <a:pt x="26" y="4"/>
                  </a:lnTo>
                  <a:lnTo>
                    <a:pt x="25" y="3"/>
                  </a:lnTo>
                  <a:lnTo>
                    <a:pt x="22" y="1"/>
                  </a:lnTo>
                  <a:lnTo>
                    <a:pt x="21" y="1"/>
                  </a:lnTo>
                  <a:lnTo>
                    <a:pt x="18" y="0"/>
                  </a:lnTo>
                  <a:lnTo>
                    <a:pt x="16" y="0"/>
                  </a:lnTo>
                  <a:lnTo>
                    <a:pt x="14" y="0"/>
                  </a:lnTo>
                  <a:lnTo>
                    <a:pt x="12" y="1"/>
                  </a:lnTo>
                  <a:lnTo>
                    <a:pt x="10" y="1"/>
                  </a:lnTo>
                  <a:lnTo>
                    <a:pt x="8" y="3"/>
                  </a:lnTo>
                  <a:lnTo>
                    <a:pt x="6" y="4"/>
                  </a:lnTo>
                  <a:lnTo>
                    <a:pt x="5" y="5"/>
                  </a:lnTo>
                  <a:lnTo>
                    <a:pt x="4" y="7"/>
                  </a:lnTo>
                  <a:lnTo>
                    <a:pt x="2" y="8"/>
                  </a:lnTo>
                  <a:lnTo>
                    <a:pt x="1" y="9"/>
                  </a:lnTo>
                  <a:lnTo>
                    <a:pt x="0" y="12"/>
                  </a:lnTo>
                  <a:lnTo>
                    <a:pt x="0" y="13"/>
                  </a:lnTo>
                  <a:lnTo>
                    <a:pt x="0" y="16"/>
                  </a:lnTo>
                  <a:lnTo>
                    <a:pt x="0" y="18"/>
                  </a:lnTo>
                  <a:lnTo>
                    <a:pt x="0" y="20"/>
                  </a:lnTo>
                  <a:lnTo>
                    <a:pt x="1" y="22"/>
                  </a:lnTo>
                  <a:lnTo>
                    <a:pt x="2" y="24"/>
                  </a:lnTo>
                  <a:lnTo>
                    <a:pt x="4" y="25"/>
                  </a:lnTo>
                  <a:lnTo>
                    <a:pt x="5" y="28"/>
                  </a:lnTo>
                  <a:lnTo>
                    <a:pt x="6" y="29"/>
                  </a:lnTo>
                  <a:lnTo>
                    <a:pt x="8" y="29"/>
                  </a:lnTo>
                  <a:lnTo>
                    <a:pt x="10" y="30"/>
                  </a:lnTo>
                  <a:lnTo>
                    <a:pt x="12" y="32"/>
                  </a:lnTo>
                  <a:lnTo>
                    <a:pt x="14" y="32"/>
                  </a:lnTo>
                  <a:lnTo>
                    <a:pt x="16" y="32"/>
                  </a:lnTo>
                  <a:lnTo>
                    <a:pt x="18" y="32"/>
                  </a:lnTo>
                  <a:lnTo>
                    <a:pt x="21" y="32"/>
                  </a:lnTo>
                  <a:lnTo>
                    <a:pt x="22" y="30"/>
                  </a:lnTo>
                  <a:lnTo>
                    <a:pt x="25" y="29"/>
                  </a:lnTo>
                  <a:lnTo>
                    <a:pt x="26" y="29"/>
                  </a:lnTo>
                  <a:lnTo>
                    <a:pt x="27" y="28"/>
                  </a:lnTo>
                  <a:lnTo>
                    <a:pt x="29" y="25"/>
                  </a:lnTo>
                  <a:lnTo>
                    <a:pt x="30" y="24"/>
                  </a:lnTo>
                  <a:lnTo>
                    <a:pt x="31" y="22"/>
                  </a:lnTo>
                  <a:lnTo>
                    <a:pt x="31" y="20"/>
                  </a:lnTo>
                  <a:lnTo>
                    <a:pt x="33" y="18"/>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5" name="Freeform 367"/>
            <p:cNvSpPr>
              <a:spLocks/>
            </p:cNvSpPr>
            <p:nvPr userDrawn="1"/>
          </p:nvSpPr>
          <p:spPr bwMode="auto">
            <a:xfrm>
              <a:off x="5161" y="195"/>
              <a:ext cx="33" cy="32"/>
            </a:xfrm>
            <a:custGeom>
              <a:avLst/>
              <a:gdLst>
                <a:gd name="T0" fmla="*/ 33 w 33"/>
                <a:gd name="T1" fmla="*/ 16 h 32"/>
                <a:gd name="T2" fmla="*/ 33 w 33"/>
                <a:gd name="T3" fmla="*/ 15 h 32"/>
                <a:gd name="T4" fmla="*/ 31 w 33"/>
                <a:gd name="T5" fmla="*/ 12 h 32"/>
                <a:gd name="T6" fmla="*/ 31 w 33"/>
                <a:gd name="T7" fmla="*/ 11 h 32"/>
                <a:gd name="T8" fmla="*/ 30 w 33"/>
                <a:gd name="T9" fmla="*/ 8 h 32"/>
                <a:gd name="T10" fmla="*/ 29 w 33"/>
                <a:gd name="T11" fmla="*/ 7 h 32"/>
                <a:gd name="T12" fmla="*/ 27 w 33"/>
                <a:gd name="T13" fmla="*/ 6 h 32"/>
                <a:gd name="T14" fmla="*/ 26 w 33"/>
                <a:gd name="T15" fmla="*/ 4 h 32"/>
                <a:gd name="T16" fmla="*/ 25 w 33"/>
                <a:gd name="T17" fmla="*/ 3 h 32"/>
                <a:gd name="T18" fmla="*/ 22 w 33"/>
                <a:gd name="T19" fmla="*/ 2 h 32"/>
                <a:gd name="T20" fmla="*/ 21 w 33"/>
                <a:gd name="T21" fmla="*/ 2 h 32"/>
                <a:gd name="T22" fmla="*/ 18 w 33"/>
                <a:gd name="T23" fmla="*/ 0 h 32"/>
                <a:gd name="T24" fmla="*/ 16 w 33"/>
                <a:gd name="T25" fmla="*/ 0 h 32"/>
                <a:gd name="T26" fmla="*/ 14 w 33"/>
                <a:gd name="T27" fmla="*/ 0 h 32"/>
                <a:gd name="T28" fmla="*/ 12 w 33"/>
                <a:gd name="T29" fmla="*/ 2 h 32"/>
                <a:gd name="T30" fmla="*/ 10 w 33"/>
                <a:gd name="T31" fmla="*/ 2 h 32"/>
                <a:gd name="T32" fmla="*/ 8 w 33"/>
                <a:gd name="T33" fmla="*/ 3 h 32"/>
                <a:gd name="T34" fmla="*/ 6 w 33"/>
                <a:gd name="T35" fmla="*/ 4 h 32"/>
                <a:gd name="T36" fmla="*/ 5 w 33"/>
                <a:gd name="T37" fmla="*/ 6 h 32"/>
                <a:gd name="T38" fmla="*/ 4 w 33"/>
                <a:gd name="T39" fmla="*/ 7 h 32"/>
                <a:gd name="T40" fmla="*/ 2 w 33"/>
                <a:gd name="T41" fmla="*/ 8 h 32"/>
                <a:gd name="T42" fmla="*/ 1 w 33"/>
                <a:gd name="T43" fmla="*/ 11 h 32"/>
                <a:gd name="T44" fmla="*/ 0 w 33"/>
                <a:gd name="T45" fmla="*/ 12 h 32"/>
                <a:gd name="T46" fmla="*/ 0 w 33"/>
                <a:gd name="T47" fmla="*/ 15 h 32"/>
                <a:gd name="T48" fmla="*/ 0 w 33"/>
                <a:gd name="T49" fmla="*/ 16 h 32"/>
                <a:gd name="T50" fmla="*/ 0 w 33"/>
                <a:gd name="T51" fmla="*/ 19 h 32"/>
                <a:gd name="T52" fmla="*/ 0 w 33"/>
                <a:gd name="T53" fmla="*/ 20 h 32"/>
                <a:gd name="T54" fmla="*/ 1 w 33"/>
                <a:gd name="T55" fmla="*/ 23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1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1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3 h 32"/>
                <a:gd name="T92" fmla="*/ 31 w 33"/>
                <a:gd name="T93" fmla="*/ 20 h 32"/>
                <a:gd name="T94" fmla="*/ 33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5"/>
                  </a:lnTo>
                  <a:lnTo>
                    <a:pt x="31" y="12"/>
                  </a:lnTo>
                  <a:lnTo>
                    <a:pt x="31" y="11"/>
                  </a:lnTo>
                  <a:lnTo>
                    <a:pt x="30" y="8"/>
                  </a:lnTo>
                  <a:lnTo>
                    <a:pt x="29" y="7"/>
                  </a:lnTo>
                  <a:lnTo>
                    <a:pt x="27" y="6"/>
                  </a:lnTo>
                  <a:lnTo>
                    <a:pt x="26" y="4"/>
                  </a:lnTo>
                  <a:lnTo>
                    <a:pt x="25" y="3"/>
                  </a:lnTo>
                  <a:lnTo>
                    <a:pt x="22" y="2"/>
                  </a:lnTo>
                  <a:lnTo>
                    <a:pt x="21" y="2"/>
                  </a:lnTo>
                  <a:lnTo>
                    <a:pt x="18" y="0"/>
                  </a:lnTo>
                  <a:lnTo>
                    <a:pt x="16" y="0"/>
                  </a:lnTo>
                  <a:lnTo>
                    <a:pt x="14" y="0"/>
                  </a:lnTo>
                  <a:lnTo>
                    <a:pt x="12" y="2"/>
                  </a:lnTo>
                  <a:lnTo>
                    <a:pt x="10" y="2"/>
                  </a:lnTo>
                  <a:lnTo>
                    <a:pt x="8" y="3"/>
                  </a:lnTo>
                  <a:lnTo>
                    <a:pt x="6" y="4"/>
                  </a:lnTo>
                  <a:lnTo>
                    <a:pt x="5" y="6"/>
                  </a:lnTo>
                  <a:lnTo>
                    <a:pt x="4" y="7"/>
                  </a:lnTo>
                  <a:lnTo>
                    <a:pt x="2" y="8"/>
                  </a:lnTo>
                  <a:lnTo>
                    <a:pt x="1" y="11"/>
                  </a:lnTo>
                  <a:lnTo>
                    <a:pt x="0" y="12"/>
                  </a:lnTo>
                  <a:lnTo>
                    <a:pt x="0" y="15"/>
                  </a:lnTo>
                  <a:lnTo>
                    <a:pt x="0" y="16"/>
                  </a:lnTo>
                  <a:lnTo>
                    <a:pt x="0" y="19"/>
                  </a:lnTo>
                  <a:lnTo>
                    <a:pt x="0" y="20"/>
                  </a:lnTo>
                  <a:lnTo>
                    <a:pt x="1" y="23"/>
                  </a:lnTo>
                  <a:lnTo>
                    <a:pt x="2" y="24"/>
                  </a:lnTo>
                  <a:lnTo>
                    <a:pt x="4" y="25"/>
                  </a:lnTo>
                  <a:lnTo>
                    <a:pt x="5" y="28"/>
                  </a:lnTo>
                  <a:lnTo>
                    <a:pt x="6" y="29"/>
                  </a:lnTo>
                  <a:lnTo>
                    <a:pt x="8" y="29"/>
                  </a:lnTo>
                  <a:lnTo>
                    <a:pt x="10" y="31"/>
                  </a:lnTo>
                  <a:lnTo>
                    <a:pt x="12" y="32"/>
                  </a:lnTo>
                  <a:lnTo>
                    <a:pt x="14" y="32"/>
                  </a:lnTo>
                  <a:lnTo>
                    <a:pt x="16" y="32"/>
                  </a:lnTo>
                  <a:lnTo>
                    <a:pt x="18" y="32"/>
                  </a:lnTo>
                  <a:lnTo>
                    <a:pt x="21" y="32"/>
                  </a:lnTo>
                  <a:lnTo>
                    <a:pt x="22" y="31"/>
                  </a:lnTo>
                  <a:lnTo>
                    <a:pt x="25" y="29"/>
                  </a:lnTo>
                  <a:lnTo>
                    <a:pt x="26" y="29"/>
                  </a:lnTo>
                  <a:lnTo>
                    <a:pt x="27" y="28"/>
                  </a:lnTo>
                  <a:lnTo>
                    <a:pt x="29" y="25"/>
                  </a:lnTo>
                  <a:lnTo>
                    <a:pt x="30" y="24"/>
                  </a:lnTo>
                  <a:lnTo>
                    <a:pt x="31" y="23"/>
                  </a:lnTo>
                  <a:lnTo>
                    <a:pt x="31" y="20"/>
                  </a:lnTo>
                  <a:lnTo>
                    <a:pt x="33"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6" name="Freeform 368"/>
            <p:cNvSpPr>
              <a:spLocks/>
            </p:cNvSpPr>
            <p:nvPr userDrawn="1"/>
          </p:nvSpPr>
          <p:spPr bwMode="auto">
            <a:xfrm>
              <a:off x="5199" y="298"/>
              <a:ext cx="32" cy="32"/>
            </a:xfrm>
            <a:custGeom>
              <a:avLst/>
              <a:gdLst>
                <a:gd name="T0" fmla="*/ 32 w 32"/>
                <a:gd name="T1" fmla="*/ 15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1 h 32"/>
                <a:gd name="T18" fmla="*/ 21 w 32"/>
                <a:gd name="T19" fmla="*/ 1 h 32"/>
                <a:gd name="T20" fmla="*/ 20 w 32"/>
                <a:gd name="T21" fmla="*/ 0 h 32"/>
                <a:gd name="T22" fmla="*/ 17 w 32"/>
                <a:gd name="T23" fmla="*/ 0 h 32"/>
                <a:gd name="T24" fmla="*/ 14 w 32"/>
                <a:gd name="T25" fmla="*/ 0 h 32"/>
                <a:gd name="T26" fmla="*/ 13 w 32"/>
                <a:gd name="T27" fmla="*/ 0 h 32"/>
                <a:gd name="T28" fmla="*/ 10 w 32"/>
                <a:gd name="T29" fmla="*/ 0 h 32"/>
                <a:gd name="T30" fmla="*/ 9 w 32"/>
                <a:gd name="T31" fmla="*/ 1 h 32"/>
                <a:gd name="T32" fmla="*/ 7 w 32"/>
                <a:gd name="T33" fmla="*/ 1 h 32"/>
                <a:gd name="T34" fmla="*/ 5 w 32"/>
                <a:gd name="T35" fmla="*/ 3 h 32"/>
                <a:gd name="T36" fmla="*/ 4 w 32"/>
                <a:gd name="T37" fmla="*/ 4 h 32"/>
                <a:gd name="T38" fmla="*/ 3 w 32"/>
                <a:gd name="T39" fmla="*/ 7 h 32"/>
                <a:gd name="T40" fmla="*/ 1 w 32"/>
                <a:gd name="T41" fmla="*/ 8 h 32"/>
                <a:gd name="T42" fmla="*/ 0 w 32"/>
                <a:gd name="T43" fmla="*/ 9 h 32"/>
                <a:gd name="T44" fmla="*/ 0 w 32"/>
                <a:gd name="T45" fmla="*/ 12 h 32"/>
                <a:gd name="T46" fmla="*/ 0 w 32"/>
                <a:gd name="T47" fmla="*/ 13 h 32"/>
                <a:gd name="T48" fmla="*/ 0 w 32"/>
                <a:gd name="T49" fmla="*/ 15 h 32"/>
                <a:gd name="T50" fmla="*/ 0 w 32"/>
                <a:gd name="T51" fmla="*/ 17 h 32"/>
                <a:gd name="T52" fmla="*/ 0 w 32"/>
                <a:gd name="T53" fmla="*/ 20 h 32"/>
                <a:gd name="T54" fmla="*/ 0 w 32"/>
                <a:gd name="T55" fmla="*/ 21 h 32"/>
                <a:gd name="T56" fmla="*/ 1 w 32"/>
                <a:gd name="T57" fmla="*/ 24 h 32"/>
                <a:gd name="T58" fmla="*/ 3 w 32"/>
                <a:gd name="T59" fmla="*/ 25 h 32"/>
                <a:gd name="T60" fmla="*/ 4 w 32"/>
                <a:gd name="T61" fmla="*/ 27 h 32"/>
                <a:gd name="T62" fmla="*/ 5 w 32"/>
                <a:gd name="T63" fmla="*/ 28 h 32"/>
                <a:gd name="T64" fmla="*/ 7 w 32"/>
                <a:gd name="T65" fmla="*/ 29 h 32"/>
                <a:gd name="T66" fmla="*/ 9 w 32"/>
                <a:gd name="T67" fmla="*/ 30 h 32"/>
                <a:gd name="T68" fmla="*/ 10 w 32"/>
                <a:gd name="T69" fmla="*/ 30 h 32"/>
                <a:gd name="T70" fmla="*/ 13 w 32"/>
                <a:gd name="T71" fmla="*/ 32 h 32"/>
                <a:gd name="T72" fmla="*/ 14 w 32"/>
                <a:gd name="T73" fmla="*/ 32 h 32"/>
                <a:gd name="T74" fmla="*/ 17 w 32"/>
                <a:gd name="T75" fmla="*/ 32 h 32"/>
                <a:gd name="T76" fmla="*/ 20 w 32"/>
                <a:gd name="T77" fmla="*/ 30 h 32"/>
                <a:gd name="T78" fmla="*/ 21 w 32"/>
                <a:gd name="T79" fmla="*/ 30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1 h 32"/>
                <a:gd name="T92" fmla="*/ 30 w 32"/>
                <a:gd name="T93" fmla="*/ 20 h 32"/>
                <a:gd name="T94" fmla="*/ 32 w 32"/>
                <a:gd name="T95" fmla="*/ 17 h 32"/>
                <a:gd name="T96" fmla="*/ 32 w 32"/>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5"/>
                  </a:moveTo>
                  <a:lnTo>
                    <a:pt x="32" y="13"/>
                  </a:lnTo>
                  <a:lnTo>
                    <a:pt x="30" y="12"/>
                  </a:lnTo>
                  <a:lnTo>
                    <a:pt x="30" y="9"/>
                  </a:lnTo>
                  <a:lnTo>
                    <a:pt x="29" y="8"/>
                  </a:lnTo>
                  <a:lnTo>
                    <a:pt x="28" y="7"/>
                  </a:lnTo>
                  <a:lnTo>
                    <a:pt x="26" y="4"/>
                  </a:lnTo>
                  <a:lnTo>
                    <a:pt x="25" y="3"/>
                  </a:lnTo>
                  <a:lnTo>
                    <a:pt x="24" y="1"/>
                  </a:lnTo>
                  <a:lnTo>
                    <a:pt x="21" y="1"/>
                  </a:lnTo>
                  <a:lnTo>
                    <a:pt x="20" y="0"/>
                  </a:lnTo>
                  <a:lnTo>
                    <a:pt x="17" y="0"/>
                  </a:lnTo>
                  <a:lnTo>
                    <a:pt x="14" y="0"/>
                  </a:lnTo>
                  <a:lnTo>
                    <a:pt x="13" y="0"/>
                  </a:lnTo>
                  <a:lnTo>
                    <a:pt x="10" y="0"/>
                  </a:lnTo>
                  <a:lnTo>
                    <a:pt x="9" y="1"/>
                  </a:lnTo>
                  <a:lnTo>
                    <a:pt x="7" y="1"/>
                  </a:lnTo>
                  <a:lnTo>
                    <a:pt x="5" y="3"/>
                  </a:lnTo>
                  <a:lnTo>
                    <a:pt x="4" y="4"/>
                  </a:lnTo>
                  <a:lnTo>
                    <a:pt x="3" y="7"/>
                  </a:lnTo>
                  <a:lnTo>
                    <a:pt x="1" y="8"/>
                  </a:lnTo>
                  <a:lnTo>
                    <a:pt x="0" y="9"/>
                  </a:lnTo>
                  <a:lnTo>
                    <a:pt x="0" y="12"/>
                  </a:lnTo>
                  <a:lnTo>
                    <a:pt x="0" y="13"/>
                  </a:lnTo>
                  <a:lnTo>
                    <a:pt x="0" y="15"/>
                  </a:lnTo>
                  <a:lnTo>
                    <a:pt x="0" y="17"/>
                  </a:lnTo>
                  <a:lnTo>
                    <a:pt x="0" y="20"/>
                  </a:lnTo>
                  <a:lnTo>
                    <a:pt x="0" y="21"/>
                  </a:lnTo>
                  <a:lnTo>
                    <a:pt x="1" y="24"/>
                  </a:lnTo>
                  <a:lnTo>
                    <a:pt x="3" y="25"/>
                  </a:lnTo>
                  <a:lnTo>
                    <a:pt x="4" y="27"/>
                  </a:lnTo>
                  <a:lnTo>
                    <a:pt x="5" y="28"/>
                  </a:lnTo>
                  <a:lnTo>
                    <a:pt x="7" y="29"/>
                  </a:lnTo>
                  <a:lnTo>
                    <a:pt x="9" y="30"/>
                  </a:lnTo>
                  <a:lnTo>
                    <a:pt x="10" y="30"/>
                  </a:lnTo>
                  <a:lnTo>
                    <a:pt x="13" y="32"/>
                  </a:lnTo>
                  <a:lnTo>
                    <a:pt x="14" y="32"/>
                  </a:lnTo>
                  <a:lnTo>
                    <a:pt x="17" y="32"/>
                  </a:lnTo>
                  <a:lnTo>
                    <a:pt x="20" y="30"/>
                  </a:lnTo>
                  <a:lnTo>
                    <a:pt x="21" y="30"/>
                  </a:lnTo>
                  <a:lnTo>
                    <a:pt x="24" y="29"/>
                  </a:lnTo>
                  <a:lnTo>
                    <a:pt x="25" y="28"/>
                  </a:lnTo>
                  <a:lnTo>
                    <a:pt x="26" y="27"/>
                  </a:lnTo>
                  <a:lnTo>
                    <a:pt x="28" y="25"/>
                  </a:lnTo>
                  <a:lnTo>
                    <a:pt x="29" y="24"/>
                  </a:lnTo>
                  <a:lnTo>
                    <a:pt x="30" y="21"/>
                  </a:lnTo>
                  <a:lnTo>
                    <a:pt x="30" y="20"/>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7" name="Freeform 369"/>
            <p:cNvSpPr>
              <a:spLocks/>
            </p:cNvSpPr>
            <p:nvPr userDrawn="1"/>
          </p:nvSpPr>
          <p:spPr bwMode="auto">
            <a:xfrm>
              <a:off x="5011" y="16"/>
              <a:ext cx="4" cy="5"/>
            </a:xfrm>
            <a:custGeom>
              <a:avLst/>
              <a:gdLst>
                <a:gd name="T0" fmla="*/ 4 w 4"/>
                <a:gd name="T1" fmla="*/ 0 h 5"/>
                <a:gd name="T2" fmla="*/ 0 w 4"/>
                <a:gd name="T3" fmla="*/ 5 h 5"/>
                <a:gd name="T4" fmla="*/ 0 w 4"/>
                <a:gd name="T5" fmla="*/ 0 h 5"/>
                <a:gd name="T6" fmla="*/ 4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0"/>
                  </a:moveTo>
                  <a:lnTo>
                    <a:pt x="0" y="5"/>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8" name="Freeform 370"/>
            <p:cNvSpPr>
              <a:spLocks/>
            </p:cNvSpPr>
            <p:nvPr userDrawn="1"/>
          </p:nvSpPr>
          <p:spPr bwMode="auto">
            <a:xfrm>
              <a:off x="5011" y="16"/>
              <a:ext cx="8" cy="9"/>
            </a:xfrm>
            <a:custGeom>
              <a:avLst/>
              <a:gdLst>
                <a:gd name="T0" fmla="*/ 8 w 8"/>
                <a:gd name="T1" fmla="*/ 0 h 9"/>
                <a:gd name="T2" fmla="*/ 0 w 8"/>
                <a:gd name="T3" fmla="*/ 9 h 9"/>
                <a:gd name="T4" fmla="*/ 0 w 8"/>
                <a:gd name="T5" fmla="*/ 0 h 9"/>
                <a:gd name="T6" fmla="*/ 8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lnTo>
                    <a:pt x="0" y="9"/>
                  </a:lnTo>
                  <a:lnTo>
                    <a:pt x="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9" name="Freeform 371"/>
            <p:cNvSpPr>
              <a:spLocks/>
            </p:cNvSpPr>
            <p:nvPr userDrawn="1"/>
          </p:nvSpPr>
          <p:spPr bwMode="auto">
            <a:xfrm>
              <a:off x="5011" y="16"/>
              <a:ext cx="12" cy="14"/>
            </a:xfrm>
            <a:custGeom>
              <a:avLst/>
              <a:gdLst>
                <a:gd name="T0" fmla="*/ 0 w 12"/>
                <a:gd name="T1" fmla="*/ 5 h 14"/>
                <a:gd name="T2" fmla="*/ 4 w 12"/>
                <a:gd name="T3" fmla="*/ 0 h 14"/>
                <a:gd name="T4" fmla="*/ 12 w 12"/>
                <a:gd name="T5" fmla="*/ 0 h 14"/>
                <a:gd name="T6" fmla="*/ 0 w 12"/>
                <a:gd name="T7" fmla="*/ 14 h 14"/>
                <a:gd name="T8" fmla="*/ 0 w 12"/>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0" y="5"/>
                  </a:moveTo>
                  <a:lnTo>
                    <a:pt x="4" y="0"/>
                  </a:lnTo>
                  <a:lnTo>
                    <a:pt x="12" y="0"/>
                  </a:lnTo>
                  <a:lnTo>
                    <a:pt x="0" y="1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0" name="Freeform 372"/>
            <p:cNvSpPr>
              <a:spLocks/>
            </p:cNvSpPr>
            <p:nvPr userDrawn="1"/>
          </p:nvSpPr>
          <p:spPr bwMode="auto">
            <a:xfrm>
              <a:off x="5011" y="16"/>
              <a:ext cx="16" cy="20"/>
            </a:xfrm>
            <a:custGeom>
              <a:avLst/>
              <a:gdLst>
                <a:gd name="T0" fmla="*/ 0 w 16"/>
                <a:gd name="T1" fmla="*/ 9 h 20"/>
                <a:gd name="T2" fmla="*/ 8 w 16"/>
                <a:gd name="T3" fmla="*/ 0 h 20"/>
                <a:gd name="T4" fmla="*/ 16 w 16"/>
                <a:gd name="T5" fmla="*/ 0 h 20"/>
                <a:gd name="T6" fmla="*/ 0 w 16"/>
                <a:gd name="T7" fmla="*/ 20 h 20"/>
                <a:gd name="T8" fmla="*/ 0 w 16"/>
                <a:gd name="T9" fmla="*/ 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0" y="9"/>
                  </a:moveTo>
                  <a:lnTo>
                    <a:pt x="8" y="0"/>
                  </a:lnTo>
                  <a:lnTo>
                    <a:pt x="16" y="0"/>
                  </a:lnTo>
                  <a:lnTo>
                    <a:pt x="0" y="2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1" name="Freeform 373"/>
            <p:cNvSpPr>
              <a:spLocks/>
            </p:cNvSpPr>
            <p:nvPr userDrawn="1"/>
          </p:nvSpPr>
          <p:spPr bwMode="auto">
            <a:xfrm>
              <a:off x="5011" y="16"/>
              <a:ext cx="20" cy="24"/>
            </a:xfrm>
            <a:custGeom>
              <a:avLst/>
              <a:gdLst>
                <a:gd name="T0" fmla="*/ 0 w 20"/>
                <a:gd name="T1" fmla="*/ 14 h 24"/>
                <a:gd name="T2" fmla="*/ 12 w 20"/>
                <a:gd name="T3" fmla="*/ 0 h 24"/>
                <a:gd name="T4" fmla="*/ 20 w 20"/>
                <a:gd name="T5" fmla="*/ 0 h 24"/>
                <a:gd name="T6" fmla="*/ 0 w 20"/>
                <a:gd name="T7" fmla="*/ 24 h 24"/>
                <a:gd name="T8" fmla="*/ 0 w 20"/>
                <a:gd name="T9" fmla="*/ 1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14"/>
                  </a:moveTo>
                  <a:lnTo>
                    <a:pt x="12" y="0"/>
                  </a:lnTo>
                  <a:lnTo>
                    <a:pt x="20" y="0"/>
                  </a:lnTo>
                  <a:lnTo>
                    <a:pt x="0" y="24"/>
                  </a:lnTo>
                  <a:lnTo>
                    <a:pt x="0" y="14"/>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2" name="Freeform 374"/>
            <p:cNvSpPr>
              <a:spLocks/>
            </p:cNvSpPr>
            <p:nvPr userDrawn="1"/>
          </p:nvSpPr>
          <p:spPr bwMode="auto">
            <a:xfrm>
              <a:off x="5011" y="16"/>
              <a:ext cx="23" cy="29"/>
            </a:xfrm>
            <a:custGeom>
              <a:avLst/>
              <a:gdLst>
                <a:gd name="T0" fmla="*/ 0 w 23"/>
                <a:gd name="T1" fmla="*/ 20 h 29"/>
                <a:gd name="T2" fmla="*/ 16 w 23"/>
                <a:gd name="T3" fmla="*/ 0 h 29"/>
                <a:gd name="T4" fmla="*/ 23 w 23"/>
                <a:gd name="T5" fmla="*/ 0 h 29"/>
                <a:gd name="T6" fmla="*/ 0 w 23"/>
                <a:gd name="T7" fmla="*/ 29 h 29"/>
                <a:gd name="T8" fmla="*/ 0 w 23"/>
                <a:gd name="T9" fmla="*/ 2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9">
                  <a:moveTo>
                    <a:pt x="0" y="20"/>
                  </a:moveTo>
                  <a:lnTo>
                    <a:pt x="16" y="0"/>
                  </a:lnTo>
                  <a:lnTo>
                    <a:pt x="23" y="0"/>
                  </a:lnTo>
                  <a:lnTo>
                    <a:pt x="0" y="29"/>
                  </a:lnTo>
                  <a:lnTo>
                    <a:pt x="0" y="20"/>
                  </a:lnTo>
                  <a:close/>
                </a:path>
              </a:pathLst>
            </a:custGeom>
            <a:solidFill>
              <a:srgbClr val="FD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3" name="Freeform 375"/>
            <p:cNvSpPr>
              <a:spLocks/>
            </p:cNvSpPr>
            <p:nvPr userDrawn="1"/>
          </p:nvSpPr>
          <p:spPr bwMode="auto">
            <a:xfrm>
              <a:off x="5011" y="16"/>
              <a:ext cx="27" cy="34"/>
            </a:xfrm>
            <a:custGeom>
              <a:avLst/>
              <a:gdLst>
                <a:gd name="T0" fmla="*/ 0 w 27"/>
                <a:gd name="T1" fmla="*/ 24 h 34"/>
                <a:gd name="T2" fmla="*/ 20 w 27"/>
                <a:gd name="T3" fmla="*/ 0 h 34"/>
                <a:gd name="T4" fmla="*/ 27 w 27"/>
                <a:gd name="T5" fmla="*/ 0 h 34"/>
                <a:gd name="T6" fmla="*/ 0 w 27"/>
                <a:gd name="T7" fmla="*/ 34 h 34"/>
                <a:gd name="T8" fmla="*/ 0 w 27"/>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4">
                  <a:moveTo>
                    <a:pt x="0" y="24"/>
                  </a:moveTo>
                  <a:lnTo>
                    <a:pt x="20" y="0"/>
                  </a:lnTo>
                  <a:lnTo>
                    <a:pt x="27" y="0"/>
                  </a:lnTo>
                  <a:lnTo>
                    <a:pt x="0" y="34"/>
                  </a:lnTo>
                  <a:lnTo>
                    <a:pt x="0" y="24"/>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4" name="Freeform 376"/>
            <p:cNvSpPr>
              <a:spLocks/>
            </p:cNvSpPr>
            <p:nvPr userDrawn="1"/>
          </p:nvSpPr>
          <p:spPr bwMode="auto">
            <a:xfrm>
              <a:off x="5011" y="16"/>
              <a:ext cx="33" cy="38"/>
            </a:xfrm>
            <a:custGeom>
              <a:avLst/>
              <a:gdLst>
                <a:gd name="T0" fmla="*/ 0 w 33"/>
                <a:gd name="T1" fmla="*/ 29 h 38"/>
                <a:gd name="T2" fmla="*/ 23 w 33"/>
                <a:gd name="T3" fmla="*/ 0 h 38"/>
                <a:gd name="T4" fmla="*/ 33 w 33"/>
                <a:gd name="T5" fmla="*/ 0 h 38"/>
                <a:gd name="T6" fmla="*/ 0 w 33"/>
                <a:gd name="T7" fmla="*/ 38 h 38"/>
                <a:gd name="T8" fmla="*/ 0 w 33"/>
                <a:gd name="T9" fmla="*/ 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29"/>
                  </a:moveTo>
                  <a:lnTo>
                    <a:pt x="23" y="0"/>
                  </a:lnTo>
                  <a:lnTo>
                    <a:pt x="33" y="0"/>
                  </a:lnTo>
                  <a:lnTo>
                    <a:pt x="0" y="38"/>
                  </a:lnTo>
                  <a:lnTo>
                    <a:pt x="0" y="29"/>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5" name="Freeform 377"/>
            <p:cNvSpPr>
              <a:spLocks/>
            </p:cNvSpPr>
            <p:nvPr userDrawn="1"/>
          </p:nvSpPr>
          <p:spPr bwMode="auto">
            <a:xfrm>
              <a:off x="5011" y="16"/>
              <a:ext cx="37" cy="43"/>
            </a:xfrm>
            <a:custGeom>
              <a:avLst/>
              <a:gdLst>
                <a:gd name="T0" fmla="*/ 0 w 37"/>
                <a:gd name="T1" fmla="*/ 34 h 43"/>
                <a:gd name="T2" fmla="*/ 27 w 37"/>
                <a:gd name="T3" fmla="*/ 0 h 43"/>
                <a:gd name="T4" fmla="*/ 37 w 37"/>
                <a:gd name="T5" fmla="*/ 0 h 43"/>
                <a:gd name="T6" fmla="*/ 0 w 37"/>
                <a:gd name="T7" fmla="*/ 43 h 43"/>
                <a:gd name="T8" fmla="*/ 0 w 37"/>
                <a:gd name="T9" fmla="*/ 3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0" y="34"/>
                  </a:moveTo>
                  <a:lnTo>
                    <a:pt x="27" y="0"/>
                  </a:lnTo>
                  <a:lnTo>
                    <a:pt x="37" y="0"/>
                  </a:lnTo>
                  <a:lnTo>
                    <a:pt x="0" y="43"/>
                  </a:lnTo>
                  <a:lnTo>
                    <a:pt x="0" y="34"/>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6" name="Freeform 378"/>
            <p:cNvSpPr>
              <a:spLocks/>
            </p:cNvSpPr>
            <p:nvPr userDrawn="1"/>
          </p:nvSpPr>
          <p:spPr bwMode="auto">
            <a:xfrm>
              <a:off x="5011" y="16"/>
              <a:ext cx="41" cy="47"/>
            </a:xfrm>
            <a:custGeom>
              <a:avLst/>
              <a:gdLst>
                <a:gd name="T0" fmla="*/ 0 w 41"/>
                <a:gd name="T1" fmla="*/ 38 h 47"/>
                <a:gd name="T2" fmla="*/ 33 w 41"/>
                <a:gd name="T3" fmla="*/ 0 h 47"/>
                <a:gd name="T4" fmla="*/ 41 w 41"/>
                <a:gd name="T5" fmla="*/ 0 h 47"/>
                <a:gd name="T6" fmla="*/ 0 w 41"/>
                <a:gd name="T7" fmla="*/ 47 h 47"/>
                <a:gd name="T8" fmla="*/ 0 w 41"/>
                <a:gd name="T9" fmla="*/ 38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7">
                  <a:moveTo>
                    <a:pt x="0" y="38"/>
                  </a:moveTo>
                  <a:lnTo>
                    <a:pt x="33" y="0"/>
                  </a:lnTo>
                  <a:lnTo>
                    <a:pt x="41" y="0"/>
                  </a:lnTo>
                  <a:lnTo>
                    <a:pt x="0" y="47"/>
                  </a:lnTo>
                  <a:lnTo>
                    <a:pt x="0" y="38"/>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7" name="Freeform 379"/>
            <p:cNvSpPr>
              <a:spLocks/>
            </p:cNvSpPr>
            <p:nvPr userDrawn="1"/>
          </p:nvSpPr>
          <p:spPr bwMode="auto">
            <a:xfrm>
              <a:off x="5011" y="16"/>
              <a:ext cx="45" cy="53"/>
            </a:xfrm>
            <a:custGeom>
              <a:avLst/>
              <a:gdLst>
                <a:gd name="T0" fmla="*/ 0 w 45"/>
                <a:gd name="T1" fmla="*/ 43 h 53"/>
                <a:gd name="T2" fmla="*/ 37 w 45"/>
                <a:gd name="T3" fmla="*/ 0 h 53"/>
                <a:gd name="T4" fmla="*/ 45 w 45"/>
                <a:gd name="T5" fmla="*/ 0 h 53"/>
                <a:gd name="T6" fmla="*/ 0 w 45"/>
                <a:gd name="T7" fmla="*/ 53 h 53"/>
                <a:gd name="T8" fmla="*/ 0 w 45"/>
                <a:gd name="T9" fmla="*/ 4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43"/>
                  </a:moveTo>
                  <a:lnTo>
                    <a:pt x="37" y="0"/>
                  </a:lnTo>
                  <a:lnTo>
                    <a:pt x="45" y="0"/>
                  </a:lnTo>
                  <a:lnTo>
                    <a:pt x="0" y="53"/>
                  </a:lnTo>
                  <a:lnTo>
                    <a:pt x="0" y="43"/>
                  </a:lnTo>
                  <a:close/>
                </a:path>
              </a:pathLst>
            </a:custGeom>
            <a:solidFill>
              <a:srgbClr val="F9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8" name="Freeform 380"/>
            <p:cNvSpPr>
              <a:spLocks/>
            </p:cNvSpPr>
            <p:nvPr userDrawn="1"/>
          </p:nvSpPr>
          <p:spPr bwMode="auto">
            <a:xfrm>
              <a:off x="5011" y="16"/>
              <a:ext cx="48" cy="58"/>
            </a:xfrm>
            <a:custGeom>
              <a:avLst/>
              <a:gdLst>
                <a:gd name="T0" fmla="*/ 0 w 48"/>
                <a:gd name="T1" fmla="*/ 47 h 58"/>
                <a:gd name="T2" fmla="*/ 41 w 48"/>
                <a:gd name="T3" fmla="*/ 0 h 58"/>
                <a:gd name="T4" fmla="*/ 48 w 48"/>
                <a:gd name="T5" fmla="*/ 0 h 58"/>
                <a:gd name="T6" fmla="*/ 0 w 48"/>
                <a:gd name="T7" fmla="*/ 58 h 58"/>
                <a:gd name="T8" fmla="*/ 0 w 48"/>
                <a:gd name="T9" fmla="*/ 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8">
                  <a:moveTo>
                    <a:pt x="0" y="47"/>
                  </a:moveTo>
                  <a:lnTo>
                    <a:pt x="41" y="0"/>
                  </a:lnTo>
                  <a:lnTo>
                    <a:pt x="48" y="0"/>
                  </a:lnTo>
                  <a:lnTo>
                    <a:pt x="0" y="58"/>
                  </a:lnTo>
                  <a:lnTo>
                    <a:pt x="0" y="47"/>
                  </a:lnTo>
                  <a:close/>
                </a:path>
              </a:pathLst>
            </a:custGeom>
            <a:solidFill>
              <a:srgbClr val="F8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9" name="Freeform 381"/>
            <p:cNvSpPr>
              <a:spLocks/>
            </p:cNvSpPr>
            <p:nvPr userDrawn="1"/>
          </p:nvSpPr>
          <p:spPr bwMode="auto">
            <a:xfrm>
              <a:off x="5011" y="16"/>
              <a:ext cx="52" cy="62"/>
            </a:xfrm>
            <a:custGeom>
              <a:avLst/>
              <a:gdLst>
                <a:gd name="T0" fmla="*/ 0 w 52"/>
                <a:gd name="T1" fmla="*/ 53 h 62"/>
                <a:gd name="T2" fmla="*/ 45 w 52"/>
                <a:gd name="T3" fmla="*/ 0 h 62"/>
                <a:gd name="T4" fmla="*/ 52 w 52"/>
                <a:gd name="T5" fmla="*/ 0 h 62"/>
                <a:gd name="T6" fmla="*/ 0 w 52"/>
                <a:gd name="T7" fmla="*/ 62 h 62"/>
                <a:gd name="T8" fmla="*/ 0 w 52"/>
                <a:gd name="T9" fmla="*/ 53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53"/>
                  </a:moveTo>
                  <a:lnTo>
                    <a:pt x="45" y="0"/>
                  </a:lnTo>
                  <a:lnTo>
                    <a:pt x="52" y="0"/>
                  </a:lnTo>
                  <a:lnTo>
                    <a:pt x="0" y="62"/>
                  </a:lnTo>
                  <a:lnTo>
                    <a:pt x="0" y="53"/>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0" name="Freeform 382"/>
            <p:cNvSpPr>
              <a:spLocks/>
            </p:cNvSpPr>
            <p:nvPr userDrawn="1"/>
          </p:nvSpPr>
          <p:spPr bwMode="auto">
            <a:xfrm>
              <a:off x="5011" y="16"/>
              <a:ext cx="56" cy="67"/>
            </a:xfrm>
            <a:custGeom>
              <a:avLst/>
              <a:gdLst>
                <a:gd name="T0" fmla="*/ 0 w 56"/>
                <a:gd name="T1" fmla="*/ 58 h 67"/>
                <a:gd name="T2" fmla="*/ 48 w 56"/>
                <a:gd name="T3" fmla="*/ 0 h 67"/>
                <a:gd name="T4" fmla="*/ 56 w 56"/>
                <a:gd name="T5" fmla="*/ 0 h 67"/>
                <a:gd name="T6" fmla="*/ 0 w 56"/>
                <a:gd name="T7" fmla="*/ 67 h 67"/>
                <a:gd name="T8" fmla="*/ 0 w 56"/>
                <a:gd name="T9" fmla="*/ 58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7">
                  <a:moveTo>
                    <a:pt x="0" y="58"/>
                  </a:moveTo>
                  <a:lnTo>
                    <a:pt x="48" y="0"/>
                  </a:lnTo>
                  <a:lnTo>
                    <a:pt x="56" y="0"/>
                  </a:lnTo>
                  <a:lnTo>
                    <a:pt x="0" y="67"/>
                  </a:lnTo>
                  <a:lnTo>
                    <a:pt x="0" y="58"/>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1" name="Freeform 383"/>
            <p:cNvSpPr>
              <a:spLocks/>
            </p:cNvSpPr>
            <p:nvPr userDrawn="1"/>
          </p:nvSpPr>
          <p:spPr bwMode="auto">
            <a:xfrm>
              <a:off x="5011" y="16"/>
              <a:ext cx="60" cy="72"/>
            </a:xfrm>
            <a:custGeom>
              <a:avLst/>
              <a:gdLst>
                <a:gd name="T0" fmla="*/ 0 w 60"/>
                <a:gd name="T1" fmla="*/ 62 h 72"/>
                <a:gd name="T2" fmla="*/ 52 w 60"/>
                <a:gd name="T3" fmla="*/ 0 h 72"/>
                <a:gd name="T4" fmla="*/ 60 w 60"/>
                <a:gd name="T5" fmla="*/ 0 h 72"/>
                <a:gd name="T6" fmla="*/ 0 w 60"/>
                <a:gd name="T7" fmla="*/ 72 h 72"/>
                <a:gd name="T8" fmla="*/ 0 w 60"/>
                <a:gd name="T9" fmla="*/ 62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2">
                  <a:moveTo>
                    <a:pt x="0" y="62"/>
                  </a:moveTo>
                  <a:lnTo>
                    <a:pt x="52" y="0"/>
                  </a:lnTo>
                  <a:lnTo>
                    <a:pt x="60" y="0"/>
                  </a:lnTo>
                  <a:lnTo>
                    <a:pt x="0" y="72"/>
                  </a:lnTo>
                  <a:lnTo>
                    <a:pt x="0" y="62"/>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2" name="Freeform 384"/>
            <p:cNvSpPr>
              <a:spLocks/>
            </p:cNvSpPr>
            <p:nvPr userDrawn="1"/>
          </p:nvSpPr>
          <p:spPr bwMode="auto">
            <a:xfrm>
              <a:off x="5011" y="16"/>
              <a:ext cx="64" cy="76"/>
            </a:xfrm>
            <a:custGeom>
              <a:avLst/>
              <a:gdLst>
                <a:gd name="T0" fmla="*/ 0 w 64"/>
                <a:gd name="T1" fmla="*/ 67 h 76"/>
                <a:gd name="T2" fmla="*/ 56 w 64"/>
                <a:gd name="T3" fmla="*/ 0 h 76"/>
                <a:gd name="T4" fmla="*/ 64 w 64"/>
                <a:gd name="T5" fmla="*/ 0 h 76"/>
                <a:gd name="T6" fmla="*/ 0 w 64"/>
                <a:gd name="T7" fmla="*/ 76 h 76"/>
                <a:gd name="T8" fmla="*/ 0 w 64"/>
                <a:gd name="T9" fmla="*/ 67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6">
                  <a:moveTo>
                    <a:pt x="0" y="67"/>
                  </a:moveTo>
                  <a:lnTo>
                    <a:pt x="56" y="0"/>
                  </a:lnTo>
                  <a:lnTo>
                    <a:pt x="64" y="0"/>
                  </a:lnTo>
                  <a:lnTo>
                    <a:pt x="0" y="76"/>
                  </a:lnTo>
                  <a:lnTo>
                    <a:pt x="0" y="67"/>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3" name="Freeform 385"/>
            <p:cNvSpPr>
              <a:spLocks/>
            </p:cNvSpPr>
            <p:nvPr userDrawn="1"/>
          </p:nvSpPr>
          <p:spPr bwMode="auto">
            <a:xfrm>
              <a:off x="5011" y="16"/>
              <a:ext cx="68" cy="82"/>
            </a:xfrm>
            <a:custGeom>
              <a:avLst/>
              <a:gdLst>
                <a:gd name="T0" fmla="*/ 0 w 68"/>
                <a:gd name="T1" fmla="*/ 72 h 82"/>
                <a:gd name="T2" fmla="*/ 60 w 68"/>
                <a:gd name="T3" fmla="*/ 0 h 82"/>
                <a:gd name="T4" fmla="*/ 68 w 68"/>
                <a:gd name="T5" fmla="*/ 0 h 82"/>
                <a:gd name="T6" fmla="*/ 0 w 68"/>
                <a:gd name="T7" fmla="*/ 82 h 82"/>
                <a:gd name="T8" fmla="*/ 0 w 68"/>
                <a:gd name="T9" fmla="*/ 7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2">
                  <a:moveTo>
                    <a:pt x="0" y="72"/>
                  </a:moveTo>
                  <a:lnTo>
                    <a:pt x="60" y="0"/>
                  </a:lnTo>
                  <a:lnTo>
                    <a:pt x="68" y="0"/>
                  </a:lnTo>
                  <a:lnTo>
                    <a:pt x="0" y="82"/>
                  </a:lnTo>
                  <a:lnTo>
                    <a:pt x="0" y="72"/>
                  </a:lnTo>
                  <a:close/>
                </a:path>
              </a:pathLst>
            </a:custGeom>
            <a:solidFill>
              <a:srgbClr val="F4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4" name="Freeform 386"/>
            <p:cNvSpPr>
              <a:spLocks/>
            </p:cNvSpPr>
            <p:nvPr userDrawn="1"/>
          </p:nvSpPr>
          <p:spPr bwMode="auto">
            <a:xfrm>
              <a:off x="5011" y="16"/>
              <a:ext cx="72" cy="87"/>
            </a:xfrm>
            <a:custGeom>
              <a:avLst/>
              <a:gdLst>
                <a:gd name="T0" fmla="*/ 0 w 72"/>
                <a:gd name="T1" fmla="*/ 76 h 87"/>
                <a:gd name="T2" fmla="*/ 64 w 72"/>
                <a:gd name="T3" fmla="*/ 0 h 87"/>
                <a:gd name="T4" fmla="*/ 72 w 72"/>
                <a:gd name="T5" fmla="*/ 0 h 87"/>
                <a:gd name="T6" fmla="*/ 0 w 72"/>
                <a:gd name="T7" fmla="*/ 87 h 87"/>
                <a:gd name="T8" fmla="*/ 0 w 72"/>
                <a:gd name="T9" fmla="*/ 7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7">
                  <a:moveTo>
                    <a:pt x="0" y="76"/>
                  </a:moveTo>
                  <a:lnTo>
                    <a:pt x="64" y="0"/>
                  </a:lnTo>
                  <a:lnTo>
                    <a:pt x="72" y="0"/>
                  </a:lnTo>
                  <a:lnTo>
                    <a:pt x="0" y="87"/>
                  </a:lnTo>
                  <a:lnTo>
                    <a:pt x="0" y="76"/>
                  </a:lnTo>
                  <a:close/>
                </a:path>
              </a:pathLst>
            </a:custGeom>
            <a:solidFill>
              <a:srgbClr val="F3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5" name="Freeform 387"/>
            <p:cNvSpPr>
              <a:spLocks/>
            </p:cNvSpPr>
            <p:nvPr userDrawn="1"/>
          </p:nvSpPr>
          <p:spPr bwMode="auto">
            <a:xfrm>
              <a:off x="5011" y="16"/>
              <a:ext cx="76" cy="91"/>
            </a:xfrm>
            <a:custGeom>
              <a:avLst/>
              <a:gdLst>
                <a:gd name="T0" fmla="*/ 0 w 76"/>
                <a:gd name="T1" fmla="*/ 82 h 91"/>
                <a:gd name="T2" fmla="*/ 68 w 76"/>
                <a:gd name="T3" fmla="*/ 0 h 91"/>
                <a:gd name="T4" fmla="*/ 76 w 76"/>
                <a:gd name="T5" fmla="*/ 0 h 91"/>
                <a:gd name="T6" fmla="*/ 0 w 76"/>
                <a:gd name="T7" fmla="*/ 91 h 91"/>
                <a:gd name="T8" fmla="*/ 0 w 76"/>
                <a:gd name="T9" fmla="*/ 82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1">
                  <a:moveTo>
                    <a:pt x="0" y="82"/>
                  </a:moveTo>
                  <a:lnTo>
                    <a:pt x="68" y="0"/>
                  </a:lnTo>
                  <a:lnTo>
                    <a:pt x="76" y="0"/>
                  </a:lnTo>
                  <a:lnTo>
                    <a:pt x="0" y="91"/>
                  </a:lnTo>
                  <a:lnTo>
                    <a:pt x="0" y="82"/>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6" name="Freeform 388"/>
            <p:cNvSpPr>
              <a:spLocks/>
            </p:cNvSpPr>
            <p:nvPr userDrawn="1"/>
          </p:nvSpPr>
          <p:spPr bwMode="auto">
            <a:xfrm>
              <a:off x="5011" y="16"/>
              <a:ext cx="80" cy="96"/>
            </a:xfrm>
            <a:custGeom>
              <a:avLst/>
              <a:gdLst>
                <a:gd name="T0" fmla="*/ 0 w 80"/>
                <a:gd name="T1" fmla="*/ 87 h 96"/>
                <a:gd name="T2" fmla="*/ 72 w 80"/>
                <a:gd name="T3" fmla="*/ 0 h 96"/>
                <a:gd name="T4" fmla="*/ 80 w 80"/>
                <a:gd name="T5" fmla="*/ 0 h 96"/>
                <a:gd name="T6" fmla="*/ 0 w 80"/>
                <a:gd name="T7" fmla="*/ 96 h 96"/>
                <a:gd name="T8" fmla="*/ 0 w 80"/>
                <a:gd name="T9" fmla="*/ 87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0" y="87"/>
                  </a:moveTo>
                  <a:lnTo>
                    <a:pt x="72" y="0"/>
                  </a:lnTo>
                  <a:lnTo>
                    <a:pt x="80" y="0"/>
                  </a:lnTo>
                  <a:lnTo>
                    <a:pt x="0" y="96"/>
                  </a:lnTo>
                  <a:lnTo>
                    <a:pt x="0" y="87"/>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7" name="Freeform 389"/>
            <p:cNvSpPr>
              <a:spLocks/>
            </p:cNvSpPr>
            <p:nvPr userDrawn="1"/>
          </p:nvSpPr>
          <p:spPr bwMode="auto">
            <a:xfrm>
              <a:off x="5011" y="16"/>
              <a:ext cx="84" cy="101"/>
            </a:xfrm>
            <a:custGeom>
              <a:avLst/>
              <a:gdLst>
                <a:gd name="T0" fmla="*/ 0 w 84"/>
                <a:gd name="T1" fmla="*/ 91 h 101"/>
                <a:gd name="T2" fmla="*/ 76 w 84"/>
                <a:gd name="T3" fmla="*/ 0 h 101"/>
                <a:gd name="T4" fmla="*/ 84 w 84"/>
                <a:gd name="T5" fmla="*/ 0 h 101"/>
                <a:gd name="T6" fmla="*/ 0 w 84"/>
                <a:gd name="T7" fmla="*/ 101 h 101"/>
                <a:gd name="T8" fmla="*/ 0 w 84"/>
                <a:gd name="T9" fmla="*/ 91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01">
                  <a:moveTo>
                    <a:pt x="0" y="91"/>
                  </a:moveTo>
                  <a:lnTo>
                    <a:pt x="76" y="0"/>
                  </a:lnTo>
                  <a:lnTo>
                    <a:pt x="84" y="0"/>
                  </a:lnTo>
                  <a:lnTo>
                    <a:pt x="0" y="101"/>
                  </a:lnTo>
                  <a:lnTo>
                    <a:pt x="0" y="91"/>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8" name="Freeform 390"/>
            <p:cNvSpPr>
              <a:spLocks/>
            </p:cNvSpPr>
            <p:nvPr userDrawn="1"/>
          </p:nvSpPr>
          <p:spPr bwMode="auto">
            <a:xfrm>
              <a:off x="5011" y="16"/>
              <a:ext cx="89" cy="105"/>
            </a:xfrm>
            <a:custGeom>
              <a:avLst/>
              <a:gdLst>
                <a:gd name="T0" fmla="*/ 0 w 89"/>
                <a:gd name="T1" fmla="*/ 96 h 105"/>
                <a:gd name="T2" fmla="*/ 80 w 89"/>
                <a:gd name="T3" fmla="*/ 0 h 105"/>
                <a:gd name="T4" fmla="*/ 89 w 89"/>
                <a:gd name="T5" fmla="*/ 0 h 105"/>
                <a:gd name="T6" fmla="*/ 0 w 89"/>
                <a:gd name="T7" fmla="*/ 105 h 105"/>
                <a:gd name="T8" fmla="*/ 0 w 89"/>
                <a:gd name="T9" fmla="*/ 96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5">
                  <a:moveTo>
                    <a:pt x="0" y="96"/>
                  </a:moveTo>
                  <a:lnTo>
                    <a:pt x="80" y="0"/>
                  </a:lnTo>
                  <a:lnTo>
                    <a:pt x="89" y="0"/>
                  </a:lnTo>
                  <a:lnTo>
                    <a:pt x="0" y="105"/>
                  </a:lnTo>
                  <a:lnTo>
                    <a:pt x="0" y="96"/>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9" name="Freeform 391"/>
            <p:cNvSpPr>
              <a:spLocks/>
            </p:cNvSpPr>
            <p:nvPr userDrawn="1"/>
          </p:nvSpPr>
          <p:spPr bwMode="auto">
            <a:xfrm>
              <a:off x="5011" y="16"/>
              <a:ext cx="93" cy="111"/>
            </a:xfrm>
            <a:custGeom>
              <a:avLst/>
              <a:gdLst>
                <a:gd name="T0" fmla="*/ 0 w 93"/>
                <a:gd name="T1" fmla="*/ 101 h 111"/>
                <a:gd name="T2" fmla="*/ 84 w 93"/>
                <a:gd name="T3" fmla="*/ 0 h 111"/>
                <a:gd name="T4" fmla="*/ 93 w 93"/>
                <a:gd name="T5" fmla="*/ 0 h 111"/>
                <a:gd name="T6" fmla="*/ 0 w 93"/>
                <a:gd name="T7" fmla="*/ 111 h 111"/>
                <a:gd name="T8" fmla="*/ 0 w 93"/>
                <a:gd name="T9" fmla="*/ 10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01"/>
                  </a:moveTo>
                  <a:lnTo>
                    <a:pt x="84" y="0"/>
                  </a:lnTo>
                  <a:lnTo>
                    <a:pt x="93" y="0"/>
                  </a:lnTo>
                  <a:lnTo>
                    <a:pt x="0" y="111"/>
                  </a:lnTo>
                  <a:lnTo>
                    <a:pt x="0" y="101"/>
                  </a:lnTo>
                  <a:close/>
                </a:path>
              </a:pathLst>
            </a:custGeom>
            <a:solidFill>
              <a:srgbClr val="EF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0" name="Freeform 392"/>
            <p:cNvSpPr>
              <a:spLocks/>
            </p:cNvSpPr>
            <p:nvPr userDrawn="1"/>
          </p:nvSpPr>
          <p:spPr bwMode="auto">
            <a:xfrm>
              <a:off x="5011" y="16"/>
              <a:ext cx="97" cy="116"/>
            </a:xfrm>
            <a:custGeom>
              <a:avLst/>
              <a:gdLst>
                <a:gd name="T0" fmla="*/ 0 w 97"/>
                <a:gd name="T1" fmla="*/ 105 h 116"/>
                <a:gd name="T2" fmla="*/ 89 w 97"/>
                <a:gd name="T3" fmla="*/ 0 h 116"/>
                <a:gd name="T4" fmla="*/ 97 w 97"/>
                <a:gd name="T5" fmla="*/ 0 h 116"/>
                <a:gd name="T6" fmla="*/ 0 w 97"/>
                <a:gd name="T7" fmla="*/ 116 h 116"/>
                <a:gd name="T8" fmla="*/ 0 w 97"/>
                <a:gd name="T9" fmla="*/ 105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6">
                  <a:moveTo>
                    <a:pt x="0" y="105"/>
                  </a:moveTo>
                  <a:lnTo>
                    <a:pt x="89" y="0"/>
                  </a:lnTo>
                  <a:lnTo>
                    <a:pt x="97" y="0"/>
                  </a:lnTo>
                  <a:lnTo>
                    <a:pt x="0" y="116"/>
                  </a:lnTo>
                  <a:lnTo>
                    <a:pt x="0" y="105"/>
                  </a:lnTo>
                  <a:close/>
                </a:path>
              </a:pathLst>
            </a:custGeom>
            <a:solidFill>
              <a:srgbClr val="EE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1" name="Freeform 393"/>
            <p:cNvSpPr>
              <a:spLocks/>
            </p:cNvSpPr>
            <p:nvPr userDrawn="1"/>
          </p:nvSpPr>
          <p:spPr bwMode="auto">
            <a:xfrm>
              <a:off x="5011" y="16"/>
              <a:ext cx="101" cy="120"/>
            </a:xfrm>
            <a:custGeom>
              <a:avLst/>
              <a:gdLst>
                <a:gd name="T0" fmla="*/ 0 w 101"/>
                <a:gd name="T1" fmla="*/ 111 h 120"/>
                <a:gd name="T2" fmla="*/ 93 w 101"/>
                <a:gd name="T3" fmla="*/ 0 h 120"/>
                <a:gd name="T4" fmla="*/ 101 w 101"/>
                <a:gd name="T5" fmla="*/ 0 h 120"/>
                <a:gd name="T6" fmla="*/ 0 w 101"/>
                <a:gd name="T7" fmla="*/ 120 h 120"/>
                <a:gd name="T8" fmla="*/ 0 w 101"/>
                <a:gd name="T9" fmla="*/ 111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11"/>
                  </a:moveTo>
                  <a:lnTo>
                    <a:pt x="93" y="0"/>
                  </a:lnTo>
                  <a:lnTo>
                    <a:pt x="101" y="0"/>
                  </a:lnTo>
                  <a:lnTo>
                    <a:pt x="0" y="120"/>
                  </a:lnTo>
                  <a:lnTo>
                    <a:pt x="0" y="111"/>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2" name="Freeform 394"/>
            <p:cNvSpPr>
              <a:spLocks/>
            </p:cNvSpPr>
            <p:nvPr userDrawn="1"/>
          </p:nvSpPr>
          <p:spPr bwMode="auto">
            <a:xfrm>
              <a:off x="5011" y="16"/>
              <a:ext cx="105" cy="125"/>
            </a:xfrm>
            <a:custGeom>
              <a:avLst/>
              <a:gdLst>
                <a:gd name="T0" fmla="*/ 0 w 105"/>
                <a:gd name="T1" fmla="*/ 116 h 125"/>
                <a:gd name="T2" fmla="*/ 97 w 105"/>
                <a:gd name="T3" fmla="*/ 0 h 125"/>
                <a:gd name="T4" fmla="*/ 105 w 105"/>
                <a:gd name="T5" fmla="*/ 0 h 125"/>
                <a:gd name="T6" fmla="*/ 0 w 105"/>
                <a:gd name="T7" fmla="*/ 125 h 125"/>
                <a:gd name="T8" fmla="*/ 0 w 105"/>
                <a:gd name="T9" fmla="*/ 116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5">
                  <a:moveTo>
                    <a:pt x="0" y="116"/>
                  </a:moveTo>
                  <a:lnTo>
                    <a:pt x="97" y="0"/>
                  </a:lnTo>
                  <a:lnTo>
                    <a:pt x="105" y="0"/>
                  </a:lnTo>
                  <a:lnTo>
                    <a:pt x="0" y="125"/>
                  </a:lnTo>
                  <a:lnTo>
                    <a:pt x="0" y="116"/>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3" name="Freeform 395"/>
            <p:cNvSpPr>
              <a:spLocks/>
            </p:cNvSpPr>
            <p:nvPr userDrawn="1"/>
          </p:nvSpPr>
          <p:spPr bwMode="auto">
            <a:xfrm>
              <a:off x="5011" y="16"/>
              <a:ext cx="109" cy="129"/>
            </a:xfrm>
            <a:custGeom>
              <a:avLst/>
              <a:gdLst>
                <a:gd name="T0" fmla="*/ 0 w 109"/>
                <a:gd name="T1" fmla="*/ 120 h 129"/>
                <a:gd name="T2" fmla="*/ 101 w 109"/>
                <a:gd name="T3" fmla="*/ 0 h 129"/>
                <a:gd name="T4" fmla="*/ 109 w 109"/>
                <a:gd name="T5" fmla="*/ 0 h 129"/>
                <a:gd name="T6" fmla="*/ 0 w 109"/>
                <a:gd name="T7" fmla="*/ 129 h 129"/>
                <a:gd name="T8" fmla="*/ 0 w 109"/>
                <a:gd name="T9" fmla="*/ 12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29">
                  <a:moveTo>
                    <a:pt x="0" y="120"/>
                  </a:moveTo>
                  <a:lnTo>
                    <a:pt x="101" y="0"/>
                  </a:lnTo>
                  <a:lnTo>
                    <a:pt x="109" y="0"/>
                  </a:lnTo>
                  <a:lnTo>
                    <a:pt x="0" y="129"/>
                  </a:lnTo>
                  <a:lnTo>
                    <a:pt x="0" y="120"/>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4" name="Freeform 396"/>
            <p:cNvSpPr>
              <a:spLocks/>
            </p:cNvSpPr>
            <p:nvPr userDrawn="1"/>
          </p:nvSpPr>
          <p:spPr bwMode="auto">
            <a:xfrm>
              <a:off x="5011" y="16"/>
              <a:ext cx="113" cy="134"/>
            </a:xfrm>
            <a:custGeom>
              <a:avLst/>
              <a:gdLst>
                <a:gd name="T0" fmla="*/ 0 w 113"/>
                <a:gd name="T1" fmla="*/ 125 h 134"/>
                <a:gd name="T2" fmla="*/ 105 w 113"/>
                <a:gd name="T3" fmla="*/ 0 h 134"/>
                <a:gd name="T4" fmla="*/ 113 w 113"/>
                <a:gd name="T5" fmla="*/ 0 h 134"/>
                <a:gd name="T6" fmla="*/ 0 w 113"/>
                <a:gd name="T7" fmla="*/ 134 h 134"/>
                <a:gd name="T8" fmla="*/ 0 w 113"/>
                <a:gd name="T9" fmla="*/ 1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4">
                  <a:moveTo>
                    <a:pt x="0" y="125"/>
                  </a:moveTo>
                  <a:lnTo>
                    <a:pt x="105" y="0"/>
                  </a:lnTo>
                  <a:lnTo>
                    <a:pt x="113" y="0"/>
                  </a:lnTo>
                  <a:lnTo>
                    <a:pt x="0" y="134"/>
                  </a:lnTo>
                  <a:lnTo>
                    <a:pt x="0" y="125"/>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5" name="Freeform 397"/>
            <p:cNvSpPr>
              <a:spLocks/>
            </p:cNvSpPr>
            <p:nvPr userDrawn="1"/>
          </p:nvSpPr>
          <p:spPr bwMode="auto">
            <a:xfrm>
              <a:off x="5011" y="16"/>
              <a:ext cx="117" cy="140"/>
            </a:xfrm>
            <a:custGeom>
              <a:avLst/>
              <a:gdLst>
                <a:gd name="T0" fmla="*/ 0 w 117"/>
                <a:gd name="T1" fmla="*/ 129 h 140"/>
                <a:gd name="T2" fmla="*/ 109 w 117"/>
                <a:gd name="T3" fmla="*/ 0 h 140"/>
                <a:gd name="T4" fmla="*/ 117 w 117"/>
                <a:gd name="T5" fmla="*/ 0 h 140"/>
                <a:gd name="T6" fmla="*/ 0 w 117"/>
                <a:gd name="T7" fmla="*/ 140 h 140"/>
                <a:gd name="T8" fmla="*/ 0 w 117"/>
                <a:gd name="T9" fmla="*/ 129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29"/>
                  </a:moveTo>
                  <a:lnTo>
                    <a:pt x="109" y="0"/>
                  </a:lnTo>
                  <a:lnTo>
                    <a:pt x="117" y="0"/>
                  </a:lnTo>
                  <a:lnTo>
                    <a:pt x="0" y="140"/>
                  </a:lnTo>
                  <a:lnTo>
                    <a:pt x="0" y="129"/>
                  </a:lnTo>
                  <a:close/>
                </a:path>
              </a:pathLst>
            </a:custGeom>
            <a:solidFill>
              <a:srgbClr val="EA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6" name="Freeform 398"/>
            <p:cNvSpPr>
              <a:spLocks/>
            </p:cNvSpPr>
            <p:nvPr userDrawn="1"/>
          </p:nvSpPr>
          <p:spPr bwMode="auto">
            <a:xfrm>
              <a:off x="5011" y="16"/>
              <a:ext cx="121" cy="144"/>
            </a:xfrm>
            <a:custGeom>
              <a:avLst/>
              <a:gdLst>
                <a:gd name="T0" fmla="*/ 0 w 121"/>
                <a:gd name="T1" fmla="*/ 134 h 144"/>
                <a:gd name="T2" fmla="*/ 113 w 121"/>
                <a:gd name="T3" fmla="*/ 0 h 144"/>
                <a:gd name="T4" fmla="*/ 121 w 121"/>
                <a:gd name="T5" fmla="*/ 0 h 144"/>
                <a:gd name="T6" fmla="*/ 0 w 121"/>
                <a:gd name="T7" fmla="*/ 144 h 144"/>
                <a:gd name="T8" fmla="*/ 0 w 121"/>
                <a:gd name="T9" fmla="*/ 13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4">
                  <a:moveTo>
                    <a:pt x="0" y="134"/>
                  </a:moveTo>
                  <a:lnTo>
                    <a:pt x="113" y="0"/>
                  </a:lnTo>
                  <a:lnTo>
                    <a:pt x="121" y="0"/>
                  </a:lnTo>
                  <a:lnTo>
                    <a:pt x="0" y="144"/>
                  </a:lnTo>
                  <a:lnTo>
                    <a:pt x="0" y="134"/>
                  </a:lnTo>
                  <a:close/>
                </a:path>
              </a:pathLst>
            </a:custGeom>
            <a:solidFill>
              <a:srgbClr val="E9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7" name="Freeform 399"/>
            <p:cNvSpPr>
              <a:spLocks/>
            </p:cNvSpPr>
            <p:nvPr userDrawn="1"/>
          </p:nvSpPr>
          <p:spPr bwMode="auto">
            <a:xfrm>
              <a:off x="5011" y="16"/>
              <a:ext cx="125" cy="149"/>
            </a:xfrm>
            <a:custGeom>
              <a:avLst/>
              <a:gdLst>
                <a:gd name="T0" fmla="*/ 0 w 125"/>
                <a:gd name="T1" fmla="*/ 140 h 149"/>
                <a:gd name="T2" fmla="*/ 117 w 125"/>
                <a:gd name="T3" fmla="*/ 0 h 149"/>
                <a:gd name="T4" fmla="*/ 125 w 125"/>
                <a:gd name="T5" fmla="*/ 0 h 149"/>
                <a:gd name="T6" fmla="*/ 0 w 125"/>
                <a:gd name="T7" fmla="*/ 149 h 149"/>
                <a:gd name="T8" fmla="*/ 0 w 125"/>
                <a:gd name="T9" fmla="*/ 14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149">
                  <a:moveTo>
                    <a:pt x="0" y="140"/>
                  </a:moveTo>
                  <a:lnTo>
                    <a:pt x="117" y="0"/>
                  </a:lnTo>
                  <a:lnTo>
                    <a:pt x="125" y="0"/>
                  </a:lnTo>
                  <a:lnTo>
                    <a:pt x="0" y="149"/>
                  </a:lnTo>
                  <a:lnTo>
                    <a:pt x="0" y="140"/>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8" name="Freeform 400"/>
            <p:cNvSpPr>
              <a:spLocks/>
            </p:cNvSpPr>
            <p:nvPr userDrawn="1"/>
          </p:nvSpPr>
          <p:spPr bwMode="auto">
            <a:xfrm>
              <a:off x="5011" y="16"/>
              <a:ext cx="129" cy="154"/>
            </a:xfrm>
            <a:custGeom>
              <a:avLst/>
              <a:gdLst>
                <a:gd name="T0" fmla="*/ 0 w 129"/>
                <a:gd name="T1" fmla="*/ 144 h 154"/>
                <a:gd name="T2" fmla="*/ 121 w 129"/>
                <a:gd name="T3" fmla="*/ 0 h 154"/>
                <a:gd name="T4" fmla="*/ 129 w 129"/>
                <a:gd name="T5" fmla="*/ 0 h 154"/>
                <a:gd name="T6" fmla="*/ 0 w 129"/>
                <a:gd name="T7" fmla="*/ 154 h 154"/>
                <a:gd name="T8" fmla="*/ 0 w 129"/>
                <a:gd name="T9" fmla="*/ 144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54">
                  <a:moveTo>
                    <a:pt x="0" y="144"/>
                  </a:moveTo>
                  <a:lnTo>
                    <a:pt x="121" y="0"/>
                  </a:lnTo>
                  <a:lnTo>
                    <a:pt x="129" y="0"/>
                  </a:lnTo>
                  <a:lnTo>
                    <a:pt x="0" y="154"/>
                  </a:lnTo>
                  <a:lnTo>
                    <a:pt x="0" y="144"/>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9" name="Freeform 401"/>
            <p:cNvSpPr>
              <a:spLocks/>
            </p:cNvSpPr>
            <p:nvPr userDrawn="1"/>
          </p:nvSpPr>
          <p:spPr bwMode="auto">
            <a:xfrm>
              <a:off x="5011" y="16"/>
              <a:ext cx="133" cy="158"/>
            </a:xfrm>
            <a:custGeom>
              <a:avLst/>
              <a:gdLst>
                <a:gd name="T0" fmla="*/ 0 w 133"/>
                <a:gd name="T1" fmla="*/ 149 h 158"/>
                <a:gd name="T2" fmla="*/ 125 w 133"/>
                <a:gd name="T3" fmla="*/ 0 h 158"/>
                <a:gd name="T4" fmla="*/ 133 w 133"/>
                <a:gd name="T5" fmla="*/ 0 h 158"/>
                <a:gd name="T6" fmla="*/ 0 w 133"/>
                <a:gd name="T7" fmla="*/ 158 h 158"/>
                <a:gd name="T8" fmla="*/ 0 w 133"/>
                <a:gd name="T9" fmla="*/ 14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58">
                  <a:moveTo>
                    <a:pt x="0" y="149"/>
                  </a:moveTo>
                  <a:lnTo>
                    <a:pt x="125" y="0"/>
                  </a:lnTo>
                  <a:lnTo>
                    <a:pt x="133" y="0"/>
                  </a:lnTo>
                  <a:lnTo>
                    <a:pt x="0" y="158"/>
                  </a:lnTo>
                  <a:lnTo>
                    <a:pt x="0" y="149"/>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0" name="Freeform 402"/>
            <p:cNvSpPr>
              <a:spLocks/>
            </p:cNvSpPr>
            <p:nvPr userDrawn="1"/>
          </p:nvSpPr>
          <p:spPr bwMode="auto">
            <a:xfrm>
              <a:off x="5011" y="16"/>
              <a:ext cx="137" cy="163"/>
            </a:xfrm>
            <a:custGeom>
              <a:avLst/>
              <a:gdLst>
                <a:gd name="T0" fmla="*/ 0 w 137"/>
                <a:gd name="T1" fmla="*/ 154 h 163"/>
                <a:gd name="T2" fmla="*/ 129 w 137"/>
                <a:gd name="T3" fmla="*/ 0 h 163"/>
                <a:gd name="T4" fmla="*/ 137 w 137"/>
                <a:gd name="T5" fmla="*/ 0 h 163"/>
                <a:gd name="T6" fmla="*/ 0 w 137"/>
                <a:gd name="T7" fmla="*/ 163 h 163"/>
                <a:gd name="T8" fmla="*/ 0 w 137"/>
                <a:gd name="T9" fmla="*/ 154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63">
                  <a:moveTo>
                    <a:pt x="0" y="154"/>
                  </a:moveTo>
                  <a:lnTo>
                    <a:pt x="129" y="0"/>
                  </a:lnTo>
                  <a:lnTo>
                    <a:pt x="137" y="0"/>
                  </a:lnTo>
                  <a:lnTo>
                    <a:pt x="0" y="163"/>
                  </a:lnTo>
                  <a:lnTo>
                    <a:pt x="0" y="154"/>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1" name="Freeform 403"/>
            <p:cNvSpPr>
              <a:spLocks/>
            </p:cNvSpPr>
            <p:nvPr userDrawn="1"/>
          </p:nvSpPr>
          <p:spPr bwMode="auto">
            <a:xfrm>
              <a:off x="5011" y="16"/>
              <a:ext cx="141" cy="169"/>
            </a:xfrm>
            <a:custGeom>
              <a:avLst/>
              <a:gdLst>
                <a:gd name="T0" fmla="*/ 0 w 141"/>
                <a:gd name="T1" fmla="*/ 158 h 169"/>
                <a:gd name="T2" fmla="*/ 133 w 141"/>
                <a:gd name="T3" fmla="*/ 0 h 169"/>
                <a:gd name="T4" fmla="*/ 141 w 141"/>
                <a:gd name="T5" fmla="*/ 0 h 169"/>
                <a:gd name="T6" fmla="*/ 0 w 141"/>
                <a:gd name="T7" fmla="*/ 169 h 169"/>
                <a:gd name="T8" fmla="*/ 0 w 141"/>
                <a:gd name="T9" fmla="*/ 15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69">
                  <a:moveTo>
                    <a:pt x="0" y="158"/>
                  </a:moveTo>
                  <a:lnTo>
                    <a:pt x="133" y="0"/>
                  </a:lnTo>
                  <a:lnTo>
                    <a:pt x="141" y="0"/>
                  </a:lnTo>
                  <a:lnTo>
                    <a:pt x="0" y="169"/>
                  </a:lnTo>
                  <a:lnTo>
                    <a:pt x="0" y="158"/>
                  </a:lnTo>
                  <a:close/>
                </a:path>
              </a:pathLst>
            </a:custGeom>
            <a:solidFill>
              <a:srgbClr val="E5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2" name="Freeform 404"/>
            <p:cNvSpPr>
              <a:spLocks/>
            </p:cNvSpPr>
            <p:nvPr userDrawn="1"/>
          </p:nvSpPr>
          <p:spPr bwMode="auto">
            <a:xfrm>
              <a:off x="5011" y="16"/>
              <a:ext cx="145" cy="173"/>
            </a:xfrm>
            <a:custGeom>
              <a:avLst/>
              <a:gdLst>
                <a:gd name="T0" fmla="*/ 0 w 145"/>
                <a:gd name="T1" fmla="*/ 163 h 173"/>
                <a:gd name="T2" fmla="*/ 137 w 145"/>
                <a:gd name="T3" fmla="*/ 0 h 173"/>
                <a:gd name="T4" fmla="*/ 145 w 145"/>
                <a:gd name="T5" fmla="*/ 0 h 173"/>
                <a:gd name="T6" fmla="*/ 0 w 145"/>
                <a:gd name="T7" fmla="*/ 173 h 173"/>
                <a:gd name="T8" fmla="*/ 0 w 145"/>
                <a:gd name="T9" fmla="*/ 16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73">
                  <a:moveTo>
                    <a:pt x="0" y="163"/>
                  </a:moveTo>
                  <a:lnTo>
                    <a:pt x="137" y="0"/>
                  </a:lnTo>
                  <a:lnTo>
                    <a:pt x="145" y="0"/>
                  </a:lnTo>
                  <a:lnTo>
                    <a:pt x="0" y="173"/>
                  </a:lnTo>
                  <a:lnTo>
                    <a:pt x="0" y="163"/>
                  </a:lnTo>
                  <a:close/>
                </a:path>
              </a:pathLst>
            </a:custGeom>
            <a:solidFill>
              <a:srgbClr val="E4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3" name="Freeform 405"/>
            <p:cNvSpPr>
              <a:spLocks/>
            </p:cNvSpPr>
            <p:nvPr userDrawn="1"/>
          </p:nvSpPr>
          <p:spPr bwMode="auto">
            <a:xfrm>
              <a:off x="5011" y="16"/>
              <a:ext cx="150" cy="178"/>
            </a:xfrm>
            <a:custGeom>
              <a:avLst/>
              <a:gdLst>
                <a:gd name="T0" fmla="*/ 0 w 150"/>
                <a:gd name="T1" fmla="*/ 169 h 178"/>
                <a:gd name="T2" fmla="*/ 141 w 150"/>
                <a:gd name="T3" fmla="*/ 0 h 178"/>
                <a:gd name="T4" fmla="*/ 150 w 150"/>
                <a:gd name="T5" fmla="*/ 0 h 178"/>
                <a:gd name="T6" fmla="*/ 0 w 150"/>
                <a:gd name="T7" fmla="*/ 178 h 178"/>
                <a:gd name="T8" fmla="*/ 0 w 150"/>
                <a:gd name="T9" fmla="*/ 169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69"/>
                  </a:moveTo>
                  <a:lnTo>
                    <a:pt x="141" y="0"/>
                  </a:lnTo>
                  <a:lnTo>
                    <a:pt x="150" y="0"/>
                  </a:lnTo>
                  <a:lnTo>
                    <a:pt x="0" y="178"/>
                  </a:lnTo>
                  <a:lnTo>
                    <a:pt x="0" y="169"/>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4" name="Freeform 406"/>
            <p:cNvSpPr>
              <a:spLocks/>
            </p:cNvSpPr>
            <p:nvPr userDrawn="1"/>
          </p:nvSpPr>
          <p:spPr bwMode="auto">
            <a:xfrm>
              <a:off x="5011" y="16"/>
              <a:ext cx="154" cy="183"/>
            </a:xfrm>
            <a:custGeom>
              <a:avLst/>
              <a:gdLst>
                <a:gd name="T0" fmla="*/ 0 w 154"/>
                <a:gd name="T1" fmla="*/ 173 h 183"/>
                <a:gd name="T2" fmla="*/ 145 w 154"/>
                <a:gd name="T3" fmla="*/ 0 h 183"/>
                <a:gd name="T4" fmla="*/ 154 w 154"/>
                <a:gd name="T5" fmla="*/ 0 h 183"/>
                <a:gd name="T6" fmla="*/ 0 w 154"/>
                <a:gd name="T7" fmla="*/ 183 h 183"/>
                <a:gd name="T8" fmla="*/ 0 w 154"/>
                <a:gd name="T9" fmla="*/ 173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3">
                  <a:moveTo>
                    <a:pt x="0" y="173"/>
                  </a:moveTo>
                  <a:lnTo>
                    <a:pt x="145" y="0"/>
                  </a:lnTo>
                  <a:lnTo>
                    <a:pt x="154" y="0"/>
                  </a:lnTo>
                  <a:lnTo>
                    <a:pt x="0" y="183"/>
                  </a:lnTo>
                  <a:lnTo>
                    <a:pt x="0" y="173"/>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5" name="Freeform 407"/>
            <p:cNvSpPr>
              <a:spLocks/>
            </p:cNvSpPr>
            <p:nvPr userDrawn="1"/>
          </p:nvSpPr>
          <p:spPr bwMode="auto">
            <a:xfrm>
              <a:off x="5011" y="16"/>
              <a:ext cx="158" cy="187"/>
            </a:xfrm>
            <a:custGeom>
              <a:avLst/>
              <a:gdLst>
                <a:gd name="T0" fmla="*/ 0 w 158"/>
                <a:gd name="T1" fmla="*/ 178 h 187"/>
                <a:gd name="T2" fmla="*/ 150 w 158"/>
                <a:gd name="T3" fmla="*/ 0 h 187"/>
                <a:gd name="T4" fmla="*/ 158 w 158"/>
                <a:gd name="T5" fmla="*/ 0 h 187"/>
                <a:gd name="T6" fmla="*/ 0 w 158"/>
                <a:gd name="T7" fmla="*/ 187 h 187"/>
                <a:gd name="T8" fmla="*/ 0 w 158"/>
                <a:gd name="T9" fmla="*/ 178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7">
                  <a:moveTo>
                    <a:pt x="0" y="178"/>
                  </a:moveTo>
                  <a:lnTo>
                    <a:pt x="150" y="0"/>
                  </a:lnTo>
                  <a:lnTo>
                    <a:pt x="158" y="0"/>
                  </a:lnTo>
                  <a:lnTo>
                    <a:pt x="0" y="187"/>
                  </a:lnTo>
                  <a:lnTo>
                    <a:pt x="0" y="178"/>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6" name="Freeform 408"/>
            <p:cNvSpPr>
              <a:spLocks/>
            </p:cNvSpPr>
            <p:nvPr userDrawn="1"/>
          </p:nvSpPr>
          <p:spPr bwMode="auto">
            <a:xfrm>
              <a:off x="5011" y="16"/>
              <a:ext cx="162" cy="192"/>
            </a:xfrm>
            <a:custGeom>
              <a:avLst/>
              <a:gdLst>
                <a:gd name="T0" fmla="*/ 0 w 162"/>
                <a:gd name="T1" fmla="*/ 183 h 192"/>
                <a:gd name="T2" fmla="*/ 154 w 162"/>
                <a:gd name="T3" fmla="*/ 0 h 192"/>
                <a:gd name="T4" fmla="*/ 162 w 162"/>
                <a:gd name="T5" fmla="*/ 0 h 192"/>
                <a:gd name="T6" fmla="*/ 0 w 162"/>
                <a:gd name="T7" fmla="*/ 192 h 192"/>
                <a:gd name="T8" fmla="*/ 0 w 162"/>
                <a:gd name="T9" fmla="*/ 183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2">
                  <a:moveTo>
                    <a:pt x="0" y="183"/>
                  </a:moveTo>
                  <a:lnTo>
                    <a:pt x="154" y="0"/>
                  </a:lnTo>
                  <a:lnTo>
                    <a:pt x="162" y="0"/>
                  </a:lnTo>
                  <a:lnTo>
                    <a:pt x="0" y="192"/>
                  </a:lnTo>
                  <a:lnTo>
                    <a:pt x="0" y="183"/>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7" name="Freeform 409"/>
            <p:cNvSpPr>
              <a:spLocks/>
            </p:cNvSpPr>
            <p:nvPr userDrawn="1"/>
          </p:nvSpPr>
          <p:spPr bwMode="auto">
            <a:xfrm>
              <a:off x="5011" y="16"/>
              <a:ext cx="166" cy="198"/>
            </a:xfrm>
            <a:custGeom>
              <a:avLst/>
              <a:gdLst>
                <a:gd name="T0" fmla="*/ 0 w 166"/>
                <a:gd name="T1" fmla="*/ 187 h 198"/>
                <a:gd name="T2" fmla="*/ 158 w 166"/>
                <a:gd name="T3" fmla="*/ 0 h 198"/>
                <a:gd name="T4" fmla="*/ 166 w 166"/>
                <a:gd name="T5" fmla="*/ 0 h 198"/>
                <a:gd name="T6" fmla="*/ 0 w 166"/>
                <a:gd name="T7" fmla="*/ 198 h 198"/>
                <a:gd name="T8" fmla="*/ 0 w 166"/>
                <a:gd name="T9" fmla="*/ 187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8">
                  <a:moveTo>
                    <a:pt x="0" y="187"/>
                  </a:moveTo>
                  <a:lnTo>
                    <a:pt x="158" y="0"/>
                  </a:lnTo>
                  <a:lnTo>
                    <a:pt x="166" y="0"/>
                  </a:lnTo>
                  <a:lnTo>
                    <a:pt x="0" y="198"/>
                  </a:lnTo>
                  <a:lnTo>
                    <a:pt x="0" y="187"/>
                  </a:lnTo>
                  <a:close/>
                </a:path>
              </a:pathLst>
            </a:custGeom>
            <a:solidFill>
              <a:srgbClr val="E0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8" name="Freeform 410"/>
            <p:cNvSpPr>
              <a:spLocks/>
            </p:cNvSpPr>
            <p:nvPr userDrawn="1"/>
          </p:nvSpPr>
          <p:spPr bwMode="auto">
            <a:xfrm>
              <a:off x="5011" y="16"/>
              <a:ext cx="170" cy="202"/>
            </a:xfrm>
            <a:custGeom>
              <a:avLst/>
              <a:gdLst>
                <a:gd name="T0" fmla="*/ 0 w 170"/>
                <a:gd name="T1" fmla="*/ 192 h 202"/>
                <a:gd name="T2" fmla="*/ 162 w 170"/>
                <a:gd name="T3" fmla="*/ 0 h 202"/>
                <a:gd name="T4" fmla="*/ 170 w 170"/>
                <a:gd name="T5" fmla="*/ 0 h 202"/>
                <a:gd name="T6" fmla="*/ 0 w 170"/>
                <a:gd name="T7" fmla="*/ 202 h 202"/>
                <a:gd name="T8" fmla="*/ 0 w 170"/>
                <a:gd name="T9" fmla="*/ 19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192"/>
                  </a:moveTo>
                  <a:lnTo>
                    <a:pt x="162" y="0"/>
                  </a:lnTo>
                  <a:lnTo>
                    <a:pt x="170" y="0"/>
                  </a:lnTo>
                  <a:lnTo>
                    <a:pt x="0" y="202"/>
                  </a:lnTo>
                  <a:lnTo>
                    <a:pt x="0" y="192"/>
                  </a:lnTo>
                  <a:close/>
                </a:path>
              </a:pathLst>
            </a:custGeom>
            <a:solidFill>
              <a:srgbClr val="DF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 name="Freeform 411"/>
            <p:cNvSpPr>
              <a:spLocks/>
            </p:cNvSpPr>
            <p:nvPr userDrawn="1"/>
          </p:nvSpPr>
          <p:spPr bwMode="auto">
            <a:xfrm>
              <a:off x="5011" y="16"/>
              <a:ext cx="173" cy="207"/>
            </a:xfrm>
            <a:custGeom>
              <a:avLst/>
              <a:gdLst>
                <a:gd name="T0" fmla="*/ 0 w 173"/>
                <a:gd name="T1" fmla="*/ 198 h 207"/>
                <a:gd name="T2" fmla="*/ 166 w 173"/>
                <a:gd name="T3" fmla="*/ 0 h 207"/>
                <a:gd name="T4" fmla="*/ 173 w 173"/>
                <a:gd name="T5" fmla="*/ 0 h 207"/>
                <a:gd name="T6" fmla="*/ 0 w 173"/>
                <a:gd name="T7" fmla="*/ 207 h 207"/>
                <a:gd name="T8" fmla="*/ 0 w 173"/>
                <a:gd name="T9" fmla="*/ 198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207">
                  <a:moveTo>
                    <a:pt x="0" y="198"/>
                  </a:moveTo>
                  <a:lnTo>
                    <a:pt x="166" y="0"/>
                  </a:lnTo>
                  <a:lnTo>
                    <a:pt x="173" y="0"/>
                  </a:lnTo>
                  <a:lnTo>
                    <a:pt x="0" y="207"/>
                  </a:lnTo>
                  <a:lnTo>
                    <a:pt x="0" y="198"/>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 name="Freeform 412"/>
            <p:cNvSpPr>
              <a:spLocks/>
            </p:cNvSpPr>
            <p:nvPr userDrawn="1"/>
          </p:nvSpPr>
          <p:spPr bwMode="auto">
            <a:xfrm>
              <a:off x="5011" y="16"/>
              <a:ext cx="177" cy="211"/>
            </a:xfrm>
            <a:custGeom>
              <a:avLst/>
              <a:gdLst>
                <a:gd name="T0" fmla="*/ 0 w 177"/>
                <a:gd name="T1" fmla="*/ 202 h 211"/>
                <a:gd name="T2" fmla="*/ 170 w 177"/>
                <a:gd name="T3" fmla="*/ 0 h 211"/>
                <a:gd name="T4" fmla="*/ 177 w 177"/>
                <a:gd name="T5" fmla="*/ 0 h 211"/>
                <a:gd name="T6" fmla="*/ 0 w 177"/>
                <a:gd name="T7" fmla="*/ 211 h 211"/>
                <a:gd name="T8" fmla="*/ 0 w 177"/>
                <a:gd name="T9" fmla="*/ 202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11">
                  <a:moveTo>
                    <a:pt x="0" y="202"/>
                  </a:moveTo>
                  <a:lnTo>
                    <a:pt x="170" y="0"/>
                  </a:lnTo>
                  <a:lnTo>
                    <a:pt x="177" y="0"/>
                  </a:lnTo>
                  <a:lnTo>
                    <a:pt x="0" y="211"/>
                  </a:lnTo>
                  <a:lnTo>
                    <a:pt x="0" y="202"/>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 name="Freeform 413"/>
            <p:cNvSpPr>
              <a:spLocks/>
            </p:cNvSpPr>
            <p:nvPr userDrawn="1"/>
          </p:nvSpPr>
          <p:spPr bwMode="auto">
            <a:xfrm>
              <a:off x="5011" y="16"/>
              <a:ext cx="181" cy="216"/>
            </a:xfrm>
            <a:custGeom>
              <a:avLst/>
              <a:gdLst>
                <a:gd name="T0" fmla="*/ 0 w 181"/>
                <a:gd name="T1" fmla="*/ 207 h 216"/>
                <a:gd name="T2" fmla="*/ 173 w 181"/>
                <a:gd name="T3" fmla="*/ 0 h 216"/>
                <a:gd name="T4" fmla="*/ 181 w 181"/>
                <a:gd name="T5" fmla="*/ 0 h 216"/>
                <a:gd name="T6" fmla="*/ 0 w 181"/>
                <a:gd name="T7" fmla="*/ 216 h 216"/>
                <a:gd name="T8" fmla="*/ 0 w 181"/>
                <a:gd name="T9" fmla="*/ 20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16">
                  <a:moveTo>
                    <a:pt x="0" y="207"/>
                  </a:moveTo>
                  <a:lnTo>
                    <a:pt x="173" y="0"/>
                  </a:lnTo>
                  <a:lnTo>
                    <a:pt x="181" y="0"/>
                  </a:lnTo>
                  <a:lnTo>
                    <a:pt x="0" y="216"/>
                  </a:lnTo>
                  <a:lnTo>
                    <a:pt x="0" y="207"/>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2" name="Freeform 414"/>
            <p:cNvSpPr>
              <a:spLocks/>
            </p:cNvSpPr>
            <p:nvPr userDrawn="1"/>
          </p:nvSpPr>
          <p:spPr bwMode="auto">
            <a:xfrm>
              <a:off x="5011" y="16"/>
              <a:ext cx="185" cy="221"/>
            </a:xfrm>
            <a:custGeom>
              <a:avLst/>
              <a:gdLst>
                <a:gd name="T0" fmla="*/ 0 w 185"/>
                <a:gd name="T1" fmla="*/ 211 h 221"/>
                <a:gd name="T2" fmla="*/ 177 w 185"/>
                <a:gd name="T3" fmla="*/ 0 h 221"/>
                <a:gd name="T4" fmla="*/ 185 w 185"/>
                <a:gd name="T5" fmla="*/ 0 h 221"/>
                <a:gd name="T6" fmla="*/ 0 w 185"/>
                <a:gd name="T7" fmla="*/ 221 h 221"/>
                <a:gd name="T8" fmla="*/ 0 w 185"/>
                <a:gd name="T9" fmla="*/ 211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21">
                  <a:moveTo>
                    <a:pt x="0" y="211"/>
                  </a:moveTo>
                  <a:lnTo>
                    <a:pt x="177" y="0"/>
                  </a:lnTo>
                  <a:lnTo>
                    <a:pt x="185" y="0"/>
                  </a:lnTo>
                  <a:lnTo>
                    <a:pt x="0" y="221"/>
                  </a:lnTo>
                  <a:lnTo>
                    <a:pt x="0" y="211"/>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3" name="Freeform 415"/>
            <p:cNvSpPr>
              <a:spLocks/>
            </p:cNvSpPr>
            <p:nvPr userDrawn="1"/>
          </p:nvSpPr>
          <p:spPr bwMode="auto">
            <a:xfrm>
              <a:off x="5011" y="16"/>
              <a:ext cx="189" cy="225"/>
            </a:xfrm>
            <a:custGeom>
              <a:avLst/>
              <a:gdLst>
                <a:gd name="T0" fmla="*/ 0 w 189"/>
                <a:gd name="T1" fmla="*/ 216 h 225"/>
                <a:gd name="T2" fmla="*/ 181 w 189"/>
                <a:gd name="T3" fmla="*/ 0 h 225"/>
                <a:gd name="T4" fmla="*/ 189 w 189"/>
                <a:gd name="T5" fmla="*/ 0 h 225"/>
                <a:gd name="T6" fmla="*/ 0 w 189"/>
                <a:gd name="T7" fmla="*/ 225 h 225"/>
                <a:gd name="T8" fmla="*/ 0 w 189"/>
                <a:gd name="T9" fmla="*/ 216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225">
                  <a:moveTo>
                    <a:pt x="0" y="216"/>
                  </a:moveTo>
                  <a:lnTo>
                    <a:pt x="181" y="0"/>
                  </a:lnTo>
                  <a:lnTo>
                    <a:pt x="189" y="0"/>
                  </a:lnTo>
                  <a:lnTo>
                    <a:pt x="0" y="225"/>
                  </a:lnTo>
                  <a:lnTo>
                    <a:pt x="0" y="216"/>
                  </a:lnTo>
                  <a:close/>
                </a:path>
              </a:pathLst>
            </a:custGeom>
            <a:solidFill>
              <a:srgbClr val="DB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34" name="Group 617"/>
            <p:cNvGrpSpPr>
              <a:grpSpLocks/>
            </p:cNvGrpSpPr>
            <p:nvPr userDrawn="1"/>
          </p:nvGrpSpPr>
          <p:grpSpPr bwMode="auto">
            <a:xfrm>
              <a:off x="5011" y="16"/>
              <a:ext cx="705" cy="392"/>
              <a:chOff x="5011" y="16"/>
              <a:chExt cx="705" cy="392"/>
            </a:xfrm>
          </p:grpSpPr>
          <p:sp>
            <p:nvSpPr>
              <p:cNvPr id="1343" name="Freeform 417"/>
              <p:cNvSpPr>
                <a:spLocks/>
              </p:cNvSpPr>
              <p:nvPr userDrawn="1"/>
            </p:nvSpPr>
            <p:spPr bwMode="auto">
              <a:xfrm>
                <a:off x="5011" y="16"/>
                <a:ext cx="193" cy="231"/>
              </a:xfrm>
              <a:custGeom>
                <a:avLst/>
                <a:gdLst>
                  <a:gd name="T0" fmla="*/ 0 w 193"/>
                  <a:gd name="T1" fmla="*/ 221 h 231"/>
                  <a:gd name="T2" fmla="*/ 185 w 193"/>
                  <a:gd name="T3" fmla="*/ 0 h 231"/>
                  <a:gd name="T4" fmla="*/ 193 w 193"/>
                  <a:gd name="T5" fmla="*/ 0 h 231"/>
                  <a:gd name="T6" fmla="*/ 0 w 193"/>
                  <a:gd name="T7" fmla="*/ 231 h 231"/>
                  <a:gd name="T8" fmla="*/ 0 w 193"/>
                  <a:gd name="T9" fmla="*/ 22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231">
                    <a:moveTo>
                      <a:pt x="0" y="221"/>
                    </a:moveTo>
                    <a:lnTo>
                      <a:pt x="185" y="0"/>
                    </a:lnTo>
                    <a:lnTo>
                      <a:pt x="193" y="0"/>
                    </a:lnTo>
                    <a:lnTo>
                      <a:pt x="0" y="231"/>
                    </a:lnTo>
                    <a:lnTo>
                      <a:pt x="0" y="221"/>
                    </a:lnTo>
                    <a:close/>
                  </a:path>
                </a:pathLst>
              </a:custGeom>
              <a:solidFill>
                <a:srgbClr val="DA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 name="Freeform 418"/>
              <p:cNvSpPr>
                <a:spLocks/>
              </p:cNvSpPr>
              <p:nvPr userDrawn="1"/>
            </p:nvSpPr>
            <p:spPr bwMode="auto">
              <a:xfrm>
                <a:off x="5011" y="16"/>
                <a:ext cx="197" cy="236"/>
              </a:xfrm>
              <a:custGeom>
                <a:avLst/>
                <a:gdLst>
                  <a:gd name="T0" fmla="*/ 0 w 197"/>
                  <a:gd name="T1" fmla="*/ 225 h 236"/>
                  <a:gd name="T2" fmla="*/ 189 w 197"/>
                  <a:gd name="T3" fmla="*/ 0 h 236"/>
                  <a:gd name="T4" fmla="*/ 197 w 197"/>
                  <a:gd name="T5" fmla="*/ 0 h 236"/>
                  <a:gd name="T6" fmla="*/ 0 w 197"/>
                  <a:gd name="T7" fmla="*/ 236 h 236"/>
                  <a:gd name="T8" fmla="*/ 0 w 197"/>
                  <a:gd name="T9" fmla="*/ 225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236">
                    <a:moveTo>
                      <a:pt x="0" y="225"/>
                    </a:moveTo>
                    <a:lnTo>
                      <a:pt x="189" y="0"/>
                    </a:lnTo>
                    <a:lnTo>
                      <a:pt x="197" y="0"/>
                    </a:lnTo>
                    <a:lnTo>
                      <a:pt x="0" y="236"/>
                    </a:lnTo>
                    <a:lnTo>
                      <a:pt x="0" y="225"/>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 name="Freeform 419"/>
              <p:cNvSpPr>
                <a:spLocks/>
              </p:cNvSpPr>
              <p:nvPr userDrawn="1"/>
            </p:nvSpPr>
            <p:spPr bwMode="auto">
              <a:xfrm>
                <a:off x="5011" y="16"/>
                <a:ext cx="201" cy="240"/>
              </a:xfrm>
              <a:custGeom>
                <a:avLst/>
                <a:gdLst>
                  <a:gd name="T0" fmla="*/ 0 w 201"/>
                  <a:gd name="T1" fmla="*/ 231 h 240"/>
                  <a:gd name="T2" fmla="*/ 193 w 201"/>
                  <a:gd name="T3" fmla="*/ 0 h 240"/>
                  <a:gd name="T4" fmla="*/ 201 w 201"/>
                  <a:gd name="T5" fmla="*/ 0 h 240"/>
                  <a:gd name="T6" fmla="*/ 0 w 201"/>
                  <a:gd name="T7" fmla="*/ 240 h 240"/>
                  <a:gd name="T8" fmla="*/ 0 w 201"/>
                  <a:gd name="T9" fmla="*/ 23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40">
                    <a:moveTo>
                      <a:pt x="0" y="231"/>
                    </a:moveTo>
                    <a:lnTo>
                      <a:pt x="193" y="0"/>
                    </a:lnTo>
                    <a:lnTo>
                      <a:pt x="201" y="0"/>
                    </a:lnTo>
                    <a:lnTo>
                      <a:pt x="0" y="240"/>
                    </a:lnTo>
                    <a:lnTo>
                      <a:pt x="0" y="231"/>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 name="Freeform 420"/>
              <p:cNvSpPr>
                <a:spLocks/>
              </p:cNvSpPr>
              <p:nvPr userDrawn="1"/>
            </p:nvSpPr>
            <p:spPr bwMode="auto">
              <a:xfrm>
                <a:off x="5011" y="16"/>
                <a:ext cx="205" cy="245"/>
              </a:xfrm>
              <a:custGeom>
                <a:avLst/>
                <a:gdLst>
                  <a:gd name="T0" fmla="*/ 0 w 205"/>
                  <a:gd name="T1" fmla="*/ 236 h 245"/>
                  <a:gd name="T2" fmla="*/ 197 w 205"/>
                  <a:gd name="T3" fmla="*/ 0 h 245"/>
                  <a:gd name="T4" fmla="*/ 205 w 205"/>
                  <a:gd name="T5" fmla="*/ 0 h 245"/>
                  <a:gd name="T6" fmla="*/ 0 w 205"/>
                  <a:gd name="T7" fmla="*/ 245 h 245"/>
                  <a:gd name="T8" fmla="*/ 0 w 205"/>
                  <a:gd name="T9" fmla="*/ 236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45">
                    <a:moveTo>
                      <a:pt x="0" y="236"/>
                    </a:moveTo>
                    <a:lnTo>
                      <a:pt x="197" y="0"/>
                    </a:lnTo>
                    <a:lnTo>
                      <a:pt x="205" y="0"/>
                    </a:lnTo>
                    <a:lnTo>
                      <a:pt x="0" y="245"/>
                    </a:lnTo>
                    <a:lnTo>
                      <a:pt x="0" y="236"/>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 name="Freeform 421"/>
              <p:cNvSpPr>
                <a:spLocks/>
              </p:cNvSpPr>
              <p:nvPr userDrawn="1"/>
            </p:nvSpPr>
            <p:spPr bwMode="auto">
              <a:xfrm>
                <a:off x="5011" y="16"/>
                <a:ext cx="210" cy="250"/>
              </a:xfrm>
              <a:custGeom>
                <a:avLst/>
                <a:gdLst>
                  <a:gd name="T0" fmla="*/ 0 w 210"/>
                  <a:gd name="T1" fmla="*/ 240 h 250"/>
                  <a:gd name="T2" fmla="*/ 201 w 210"/>
                  <a:gd name="T3" fmla="*/ 0 h 250"/>
                  <a:gd name="T4" fmla="*/ 210 w 210"/>
                  <a:gd name="T5" fmla="*/ 0 h 250"/>
                  <a:gd name="T6" fmla="*/ 0 w 210"/>
                  <a:gd name="T7" fmla="*/ 250 h 250"/>
                  <a:gd name="T8" fmla="*/ 0 w 210"/>
                  <a:gd name="T9" fmla="*/ 24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250">
                    <a:moveTo>
                      <a:pt x="0" y="240"/>
                    </a:moveTo>
                    <a:lnTo>
                      <a:pt x="201" y="0"/>
                    </a:lnTo>
                    <a:lnTo>
                      <a:pt x="210" y="0"/>
                    </a:lnTo>
                    <a:lnTo>
                      <a:pt x="0" y="250"/>
                    </a:lnTo>
                    <a:lnTo>
                      <a:pt x="0" y="240"/>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 name="Freeform 422"/>
              <p:cNvSpPr>
                <a:spLocks/>
              </p:cNvSpPr>
              <p:nvPr userDrawn="1"/>
            </p:nvSpPr>
            <p:spPr bwMode="auto">
              <a:xfrm>
                <a:off x="5011" y="16"/>
                <a:ext cx="214" cy="254"/>
              </a:xfrm>
              <a:custGeom>
                <a:avLst/>
                <a:gdLst>
                  <a:gd name="T0" fmla="*/ 0 w 214"/>
                  <a:gd name="T1" fmla="*/ 245 h 254"/>
                  <a:gd name="T2" fmla="*/ 205 w 214"/>
                  <a:gd name="T3" fmla="*/ 0 h 254"/>
                  <a:gd name="T4" fmla="*/ 214 w 214"/>
                  <a:gd name="T5" fmla="*/ 0 h 254"/>
                  <a:gd name="T6" fmla="*/ 0 w 214"/>
                  <a:gd name="T7" fmla="*/ 254 h 254"/>
                  <a:gd name="T8" fmla="*/ 0 w 214"/>
                  <a:gd name="T9" fmla="*/ 245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4">
                    <a:moveTo>
                      <a:pt x="0" y="245"/>
                    </a:moveTo>
                    <a:lnTo>
                      <a:pt x="205" y="0"/>
                    </a:lnTo>
                    <a:lnTo>
                      <a:pt x="214" y="0"/>
                    </a:lnTo>
                    <a:lnTo>
                      <a:pt x="0" y="254"/>
                    </a:lnTo>
                    <a:lnTo>
                      <a:pt x="0" y="245"/>
                    </a:lnTo>
                    <a:close/>
                  </a:path>
                </a:pathLst>
              </a:custGeom>
              <a:solidFill>
                <a:srgbClr val="D6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 name="Freeform 423"/>
              <p:cNvSpPr>
                <a:spLocks/>
              </p:cNvSpPr>
              <p:nvPr userDrawn="1"/>
            </p:nvSpPr>
            <p:spPr bwMode="auto">
              <a:xfrm>
                <a:off x="5011" y="16"/>
                <a:ext cx="218" cy="260"/>
              </a:xfrm>
              <a:custGeom>
                <a:avLst/>
                <a:gdLst>
                  <a:gd name="T0" fmla="*/ 0 w 218"/>
                  <a:gd name="T1" fmla="*/ 250 h 260"/>
                  <a:gd name="T2" fmla="*/ 210 w 218"/>
                  <a:gd name="T3" fmla="*/ 0 h 260"/>
                  <a:gd name="T4" fmla="*/ 218 w 218"/>
                  <a:gd name="T5" fmla="*/ 0 h 260"/>
                  <a:gd name="T6" fmla="*/ 0 w 218"/>
                  <a:gd name="T7" fmla="*/ 260 h 260"/>
                  <a:gd name="T8" fmla="*/ 0 w 218"/>
                  <a:gd name="T9" fmla="*/ 25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50"/>
                    </a:moveTo>
                    <a:lnTo>
                      <a:pt x="210" y="0"/>
                    </a:lnTo>
                    <a:lnTo>
                      <a:pt x="218" y="0"/>
                    </a:lnTo>
                    <a:lnTo>
                      <a:pt x="0" y="260"/>
                    </a:lnTo>
                    <a:lnTo>
                      <a:pt x="0" y="250"/>
                    </a:lnTo>
                    <a:close/>
                  </a:path>
                </a:pathLst>
              </a:custGeom>
              <a:solidFill>
                <a:srgbClr val="D5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 name="Freeform 424"/>
              <p:cNvSpPr>
                <a:spLocks/>
              </p:cNvSpPr>
              <p:nvPr userDrawn="1"/>
            </p:nvSpPr>
            <p:spPr bwMode="auto">
              <a:xfrm>
                <a:off x="5011" y="16"/>
                <a:ext cx="222" cy="265"/>
              </a:xfrm>
              <a:custGeom>
                <a:avLst/>
                <a:gdLst>
                  <a:gd name="T0" fmla="*/ 0 w 222"/>
                  <a:gd name="T1" fmla="*/ 254 h 265"/>
                  <a:gd name="T2" fmla="*/ 214 w 222"/>
                  <a:gd name="T3" fmla="*/ 0 h 265"/>
                  <a:gd name="T4" fmla="*/ 222 w 222"/>
                  <a:gd name="T5" fmla="*/ 0 h 265"/>
                  <a:gd name="T6" fmla="*/ 0 w 222"/>
                  <a:gd name="T7" fmla="*/ 265 h 265"/>
                  <a:gd name="T8" fmla="*/ 0 w 222"/>
                  <a:gd name="T9" fmla="*/ 254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5">
                    <a:moveTo>
                      <a:pt x="0" y="254"/>
                    </a:moveTo>
                    <a:lnTo>
                      <a:pt x="214" y="0"/>
                    </a:lnTo>
                    <a:lnTo>
                      <a:pt x="222" y="0"/>
                    </a:lnTo>
                    <a:lnTo>
                      <a:pt x="0" y="265"/>
                    </a:lnTo>
                    <a:lnTo>
                      <a:pt x="0" y="254"/>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 name="Freeform 425"/>
              <p:cNvSpPr>
                <a:spLocks/>
              </p:cNvSpPr>
              <p:nvPr userDrawn="1"/>
            </p:nvSpPr>
            <p:spPr bwMode="auto">
              <a:xfrm>
                <a:off x="5011" y="16"/>
                <a:ext cx="226" cy="269"/>
              </a:xfrm>
              <a:custGeom>
                <a:avLst/>
                <a:gdLst>
                  <a:gd name="T0" fmla="*/ 0 w 226"/>
                  <a:gd name="T1" fmla="*/ 260 h 269"/>
                  <a:gd name="T2" fmla="*/ 218 w 226"/>
                  <a:gd name="T3" fmla="*/ 0 h 269"/>
                  <a:gd name="T4" fmla="*/ 226 w 226"/>
                  <a:gd name="T5" fmla="*/ 0 h 269"/>
                  <a:gd name="T6" fmla="*/ 0 w 226"/>
                  <a:gd name="T7" fmla="*/ 269 h 269"/>
                  <a:gd name="T8" fmla="*/ 0 w 226"/>
                  <a:gd name="T9" fmla="*/ 26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0"/>
                    </a:moveTo>
                    <a:lnTo>
                      <a:pt x="218" y="0"/>
                    </a:lnTo>
                    <a:lnTo>
                      <a:pt x="226" y="0"/>
                    </a:lnTo>
                    <a:lnTo>
                      <a:pt x="0" y="269"/>
                    </a:lnTo>
                    <a:lnTo>
                      <a:pt x="0" y="260"/>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 name="Freeform 426"/>
              <p:cNvSpPr>
                <a:spLocks/>
              </p:cNvSpPr>
              <p:nvPr userDrawn="1"/>
            </p:nvSpPr>
            <p:spPr bwMode="auto">
              <a:xfrm>
                <a:off x="5011" y="16"/>
                <a:ext cx="230" cy="274"/>
              </a:xfrm>
              <a:custGeom>
                <a:avLst/>
                <a:gdLst>
                  <a:gd name="T0" fmla="*/ 0 w 230"/>
                  <a:gd name="T1" fmla="*/ 265 h 274"/>
                  <a:gd name="T2" fmla="*/ 222 w 230"/>
                  <a:gd name="T3" fmla="*/ 0 h 274"/>
                  <a:gd name="T4" fmla="*/ 230 w 230"/>
                  <a:gd name="T5" fmla="*/ 0 h 274"/>
                  <a:gd name="T6" fmla="*/ 0 w 230"/>
                  <a:gd name="T7" fmla="*/ 274 h 274"/>
                  <a:gd name="T8" fmla="*/ 0 w 230"/>
                  <a:gd name="T9" fmla="*/ 265 h 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4">
                    <a:moveTo>
                      <a:pt x="0" y="265"/>
                    </a:moveTo>
                    <a:lnTo>
                      <a:pt x="222" y="0"/>
                    </a:lnTo>
                    <a:lnTo>
                      <a:pt x="230" y="0"/>
                    </a:lnTo>
                    <a:lnTo>
                      <a:pt x="0" y="274"/>
                    </a:lnTo>
                    <a:lnTo>
                      <a:pt x="0" y="265"/>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 name="Freeform 427"/>
              <p:cNvSpPr>
                <a:spLocks/>
              </p:cNvSpPr>
              <p:nvPr userDrawn="1"/>
            </p:nvSpPr>
            <p:spPr bwMode="auto">
              <a:xfrm>
                <a:off x="5011" y="16"/>
                <a:ext cx="234" cy="279"/>
              </a:xfrm>
              <a:custGeom>
                <a:avLst/>
                <a:gdLst>
                  <a:gd name="T0" fmla="*/ 0 w 234"/>
                  <a:gd name="T1" fmla="*/ 269 h 279"/>
                  <a:gd name="T2" fmla="*/ 226 w 234"/>
                  <a:gd name="T3" fmla="*/ 0 h 279"/>
                  <a:gd name="T4" fmla="*/ 234 w 234"/>
                  <a:gd name="T5" fmla="*/ 0 h 279"/>
                  <a:gd name="T6" fmla="*/ 0 w 234"/>
                  <a:gd name="T7" fmla="*/ 279 h 279"/>
                  <a:gd name="T8" fmla="*/ 0 w 234"/>
                  <a:gd name="T9" fmla="*/ 26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69"/>
                    </a:moveTo>
                    <a:lnTo>
                      <a:pt x="226" y="0"/>
                    </a:lnTo>
                    <a:lnTo>
                      <a:pt x="234" y="0"/>
                    </a:lnTo>
                    <a:lnTo>
                      <a:pt x="0" y="279"/>
                    </a:lnTo>
                    <a:lnTo>
                      <a:pt x="0" y="269"/>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 name="Freeform 428"/>
              <p:cNvSpPr>
                <a:spLocks/>
              </p:cNvSpPr>
              <p:nvPr userDrawn="1"/>
            </p:nvSpPr>
            <p:spPr bwMode="auto">
              <a:xfrm>
                <a:off x="5011" y="16"/>
                <a:ext cx="238" cy="283"/>
              </a:xfrm>
              <a:custGeom>
                <a:avLst/>
                <a:gdLst>
                  <a:gd name="T0" fmla="*/ 0 w 238"/>
                  <a:gd name="T1" fmla="*/ 274 h 283"/>
                  <a:gd name="T2" fmla="*/ 230 w 238"/>
                  <a:gd name="T3" fmla="*/ 0 h 283"/>
                  <a:gd name="T4" fmla="*/ 238 w 238"/>
                  <a:gd name="T5" fmla="*/ 0 h 283"/>
                  <a:gd name="T6" fmla="*/ 0 w 238"/>
                  <a:gd name="T7" fmla="*/ 283 h 283"/>
                  <a:gd name="T8" fmla="*/ 0 w 238"/>
                  <a:gd name="T9" fmla="*/ 274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3">
                    <a:moveTo>
                      <a:pt x="0" y="274"/>
                    </a:moveTo>
                    <a:lnTo>
                      <a:pt x="230" y="0"/>
                    </a:lnTo>
                    <a:lnTo>
                      <a:pt x="238" y="0"/>
                    </a:lnTo>
                    <a:lnTo>
                      <a:pt x="0" y="283"/>
                    </a:lnTo>
                    <a:lnTo>
                      <a:pt x="0" y="274"/>
                    </a:lnTo>
                    <a:close/>
                  </a:path>
                </a:pathLst>
              </a:custGeom>
              <a:solidFill>
                <a:srgbClr val="D1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 name="Freeform 429"/>
              <p:cNvSpPr>
                <a:spLocks/>
              </p:cNvSpPr>
              <p:nvPr userDrawn="1"/>
            </p:nvSpPr>
            <p:spPr bwMode="auto">
              <a:xfrm>
                <a:off x="5011" y="16"/>
                <a:ext cx="242" cy="289"/>
              </a:xfrm>
              <a:custGeom>
                <a:avLst/>
                <a:gdLst>
                  <a:gd name="T0" fmla="*/ 0 w 242"/>
                  <a:gd name="T1" fmla="*/ 279 h 289"/>
                  <a:gd name="T2" fmla="*/ 234 w 242"/>
                  <a:gd name="T3" fmla="*/ 0 h 289"/>
                  <a:gd name="T4" fmla="*/ 242 w 242"/>
                  <a:gd name="T5" fmla="*/ 0 h 289"/>
                  <a:gd name="T6" fmla="*/ 0 w 242"/>
                  <a:gd name="T7" fmla="*/ 289 h 289"/>
                  <a:gd name="T8" fmla="*/ 0 w 242"/>
                  <a:gd name="T9" fmla="*/ 27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89">
                    <a:moveTo>
                      <a:pt x="0" y="279"/>
                    </a:moveTo>
                    <a:lnTo>
                      <a:pt x="234" y="0"/>
                    </a:lnTo>
                    <a:lnTo>
                      <a:pt x="242" y="0"/>
                    </a:lnTo>
                    <a:lnTo>
                      <a:pt x="0" y="289"/>
                    </a:lnTo>
                    <a:lnTo>
                      <a:pt x="0" y="279"/>
                    </a:lnTo>
                    <a:close/>
                  </a:path>
                </a:pathLst>
              </a:custGeom>
              <a:solidFill>
                <a:srgbClr val="D0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 name="Freeform 430"/>
              <p:cNvSpPr>
                <a:spLocks/>
              </p:cNvSpPr>
              <p:nvPr userDrawn="1"/>
            </p:nvSpPr>
            <p:spPr bwMode="auto">
              <a:xfrm>
                <a:off x="5011" y="16"/>
                <a:ext cx="246" cy="293"/>
              </a:xfrm>
              <a:custGeom>
                <a:avLst/>
                <a:gdLst>
                  <a:gd name="T0" fmla="*/ 0 w 246"/>
                  <a:gd name="T1" fmla="*/ 283 h 293"/>
                  <a:gd name="T2" fmla="*/ 238 w 246"/>
                  <a:gd name="T3" fmla="*/ 0 h 293"/>
                  <a:gd name="T4" fmla="*/ 246 w 246"/>
                  <a:gd name="T5" fmla="*/ 0 h 293"/>
                  <a:gd name="T6" fmla="*/ 0 w 246"/>
                  <a:gd name="T7" fmla="*/ 293 h 293"/>
                  <a:gd name="T8" fmla="*/ 0 w 246"/>
                  <a:gd name="T9" fmla="*/ 28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293">
                    <a:moveTo>
                      <a:pt x="0" y="283"/>
                    </a:moveTo>
                    <a:lnTo>
                      <a:pt x="238" y="0"/>
                    </a:lnTo>
                    <a:lnTo>
                      <a:pt x="246" y="0"/>
                    </a:lnTo>
                    <a:lnTo>
                      <a:pt x="0" y="293"/>
                    </a:lnTo>
                    <a:lnTo>
                      <a:pt x="0" y="283"/>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 name="Freeform 431"/>
              <p:cNvSpPr>
                <a:spLocks/>
              </p:cNvSpPr>
              <p:nvPr userDrawn="1"/>
            </p:nvSpPr>
            <p:spPr bwMode="auto">
              <a:xfrm>
                <a:off x="5011" y="16"/>
                <a:ext cx="250" cy="298"/>
              </a:xfrm>
              <a:custGeom>
                <a:avLst/>
                <a:gdLst>
                  <a:gd name="T0" fmla="*/ 0 w 250"/>
                  <a:gd name="T1" fmla="*/ 289 h 298"/>
                  <a:gd name="T2" fmla="*/ 242 w 250"/>
                  <a:gd name="T3" fmla="*/ 0 h 298"/>
                  <a:gd name="T4" fmla="*/ 250 w 250"/>
                  <a:gd name="T5" fmla="*/ 0 h 298"/>
                  <a:gd name="T6" fmla="*/ 0 w 250"/>
                  <a:gd name="T7" fmla="*/ 298 h 298"/>
                  <a:gd name="T8" fmla="*/ 0 w 250"/>
                  <a:gd name="T9" fmla="*/ 289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98">
                    <a:moveTo>
                      <a:pt x="0" y="289"/>
                    </a:moveTo>
                    <a:lnTo>
                      <a:pt x="242" y="0"/>
                    </a:lnTo>
                    <a:lnTo>
                      <a:pt x="250" y="0"/>
                    </a:lnTo>
                    <a:lnTo>
                      <a:pt x="0" y="298"/>
                    </a:lnTo>
                    <a:lnTo>
                      <a:pt x="0" y="289"/>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 name="Freeform 432"/>
              <p:cNvSpPr>
                <a:spLocks/>
              </p:cNvSpPr>
              <p:nvPr userDrawn="1"/>
            </p:nvSpPr>
            <p:spPr bwMode="auto">
              <a:xfrm>
                <a:off x="5011" y="16"/>
                <a:ext cx="254" cy="303"/>
              </a:xfrm>
              <a:custGeom>
                <a:avLst/>
                <a:gdLst>
                  <a:gd name="T0" fmla="*/ 0 w 254"/>
                  <a:gd name="T1" fmla="*/ 293 h 303"/>
                  <a:gd name="T2" fmla="*/ 246 w 254"/>
                  <a:gd name="T3" fmla="*/ 0 h 303"/>
                  <a:gd name="T4" fmla="*/ 254 w 254"/>
                  <a:gd name="T5" fmla="*/ 0 h 303"/>
                  <a:gd name="T6" fmla="*/ 0 w 254"/>
                  <a:gd name="T7" fmla="*/ 303 h 303"/>
                  <a:gd name="T8" fmla="*/ 0 w 254"/>
                  <a:gd name="T9" fmla="*/ 293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303">
                    <a:moveTo>
                      <a:pt x="0" y="293"/>
                    </a:moveTo>
                    <a:lnTo>
                      <a:pt x="246" y="0"/>
                    </a:lnTo>
                    <a:lnTo>
                      <a:pt x="254" y="0"/>
                    </a:lnTo>
                    <a:lnTo>
                      <a:pt x="0" y="303"/>
                    </a:lnTo>
                    <a:lnTo>
                      <a:pt x="0" y="293"/>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9" name="Freeform 433"/>
              <p:cNvSpPr>
                <a:spLocks/>
              </p:cNvSpPr>
              <p:nvPr userDrawn="1"/>
            </p:nvSpPr>
            <p:spPr bwMode="auto">
              <a:xfrm>
                <a:off x="5011" y="16"/>
                <a:ext cx="258" cy="307"/>
              </a:xfrm>
              <a:custGeom>
                <a:avLst/>
                <a:gdLst>
                  <a:gd name="T0" fmla="*/ 0 w 258"/>
                  <a:gd name="T1" fmla="*/ 298 h 307"/>
                  <a:gd name="T2" fmla="*/ 250 w 258"/>
                  <a:gd name="T3" fmla="*/ 0 h 307"/>
                  <a:gd name="T4" fmla="*/ 258 w 258"/>
                  <a:gd name="T5" fmla="*/ 0 h 307"/>
                  <a:gd name="T6" fmla="*/ 0 w 258"/>
                  <a:gd name="T7" fmla="*/ 307 h 307"/>
                  <a:gd name="T8" fmla="*/ 0 w 258"/>
                  <a:gd name="T9" fmla="*/ 298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307">
                    <a:moveTo>
                      <a:pt x="0" y="298"/>
                    </a:moveTo>
                    <a:lnTo>
                      <a:pt x="250" y="0"/>
                    </a:lnTo>
                    <a:lnTo>
                      <a:pt x="258" y="0"/>
                    </a:lnTo>
                    <a:lnTo>
                      <a:pt x="0" y="307"/>
                    </a:lnTo>
                    <a:lnTo>
                      <a:pt x="0" y="298"/>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0" name="Freeform 434"/>
              <p:cNvSpPr>
                <a:spLocks/>
              </p:cNvSpPr>
              <p:nvPr userDrawn="1"/>
            </p:nvSpPr>
            <p:spPr bwMode="auto">
              <a:xfrm>
                <a:off x="5011" y="16"/>
                <a:ext cx="262" cy="312"/>
              </a:xfrm>
              <a:custGeom>
                <a:avLst/>
                <a:gdLst>
                  <a:gd name="T0" fmla="*/ 0 w 262"/>
                  <a:gd name="T1" fmla="*/ 303 h 312"/>
                  <a:gd name="T2" fmla="*/ 254 w 262"/>
                  <a:gd name="T3" fmla="*/ 0 h 312"/>
                  <a:gd name="T4" fmla="*/ 262 w 262"/>
                  <a:gd name="T5" fmla="*/ 0 h 312"/>
                  <a:gd name="T6" fmla="*/ 0 w 262"/>
                  <a:gd name="T7" fmla="*/ 312 h 312"/>
                  <a:gd name="T8" fmla="*/ 0 w 262"/>
                  <a:gd name="T9" fmla="*/ 303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312">
                    <a:moveTo>
                      <a:pt x="0" y="303"/>
                    </a:moveTo>
                    <a:lnTo>
                      <a:pt x="254" y="0"/>
                    </a:lnTo>
                    <a:lnTo>
                      <a:pt x="262" y="0"/>
                    </a:lnTo>
                    <a:lnTo>
                      <a:pt x="0" y="312"/>
                    </a:lnTo>
                    <a:lnTo>
                      <a:pt x="0" y="303"/>
                    </a:lnTo>
                    <a:close/>
                  </a:path>
                </a:pathLst>
              </a:custGeom>
              <a:solidFill>
                <a:srgbClr val="CC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 name="Freeform 435"/>
              <p:cNvSpPr>
                <a:spLocks/>
              </p:cNvSpPr>
              <p:nvPr userDrawn="1"/>
            </p:nvSpPr>
            <p:spPr bwMode="auto">
              <a:xfrm>
                <a:off x="5011" y="16"/>
                <a:ext cx="266" cy="318"/>
              </a:xfrm>
              <a:custGeom>
                <a:avLst/>
                <a:gdLst>
                  <a:gd name="T0" fmla="*/ 0 w 266"/>
                  <a:gd name="T1" fmla="*/ 307 h 318"/>
                  <a:gd name="T2" fmla="*/ 258 w 266"/>
                  <a:gd name="T3" fmla="*/ 0 h 318"/>
                  <a:gd name="T4" fmla="*/ 266 w 266"/>
                  <a:gd name="T5" fmla="*/ 0 h 318"/>
                  <a:gd name="T6" fmla="*/ 0 w 266"/>
                  <a:gd name="T7" fmla="*/ 318 h 318"/>
                  <a:gd name="T8" fmla="*/ 0 w 266"/>
                  <a:gd name="T9" fmla="*/ 307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18">
                    <a:moveTo>
                      <a:pt x="0" y="307"/>
                    </a:moveTo>
                    <a:lnTo>
                      <a:pt x="258" y="0"/>
                    </a:lnTo>
                    <a:lnTo>
                      <a:pt x="266" y="0"/>
                    </a:lnTo>
                    <a:lnTo>
                      <a:pt x="0" y="318"/>
                    </a:lnTo>
                    <a:lnTo>
                      <a:pt x="0" y="307"/>
                    </a:lnTo>
                    <a:close/>
                  </a:path>
                </a:pathLst>
              </a:custGeom>
              <a:solidFill>
                <a:srgbClr val="CB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 name="Freeform 436"/>
              <p:cNvSpPr>
                <a:spLocks/>
              </p:cNvSpPr>
              <p:nvPr userDrawn="1"/>
            </p:nvSpPr>
            <p:spPr bwMode="auto">
              <a:xfrm>
                <a:off x="5011" y="16"/>
                <a:ext cx="271" cy="322"/>
              </a:xfrm>
              <a:custGeom>
                <a:avLst/>
                <a:gdLst>
                  <a:gd name="T0" fmla="*/ 0 w 271"/>
                  <a:gd name="T1" fmla="*/ 312 h 322"/>
                  <a:gd name="T2" fmla="*/ 262 w 271"/>
                  <a:gd name="T3" fmla="*/ 0 h 322"/>
                  <a:gd name="T4" fmla="*/ 271 w 271"/>
                  <a:gd name="T5" fmla="*/ 0 h 322"/>
                  <a:gd name="T6" fmla="*/ 0 w 271"/>
                  <a:gd name="T7" fmla="*/ 322 h 322"/>
                  <a:gd name="T8" fmla="*/ 0 w 271"/>
                  <a:gd name="T9" fmla="*/ 31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12"/>
                    </a:moveTo>
                    <a:lnTo>
                      <a:pt x="262" y="0"/>
                    </a:lnTo>
                    <a:lnTo>
                      <a:pt x="271" y="0"/>
                    </a:lnTo>
                    <a:lnTo>
                      <a:pt x="0" y="322"/>
                    </a:lnTo>
                    <a:lnTo>
                      <a:pt x="0" y="312"/>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3" name="Freeform 437"/>
              <p:cNvSpPr>
                <a:spLocks/>
              </p:cNvSpPr>
              <p:nvPr userDrawn="1"/>
            </p:nvSpPr>
            <p:spPr bwMode="auto">
              <a:xfrm>
                <a:off x="5011" y="16"/>
                <a:ext cx="275" cy="327"/>
              </a:xfrm>
              <a:custGeom>
                <a:avLst/>
                <a:gdLst>
                  <a:gd name="T0" fmla="*/ 0 w 275"/>
                  <a:gd name="T1" fmla="*/ 318 h 327"/>
                  <a:gd name="T2" fmla="*/ 266 w 275"/>
                  <a:gd name="T3" fmla="*/ 0 h 327"/>
                  <a:gd name="T4" fmla="*/ 275 w 275"/>
                  <a:gd name="T5" fmla="*/ 0 h 327"/>
                  <a:gd name="T6" fmla="*/ 0 w 275"/>
                  <a:gd name="T7" fmla="*/ 327 h 327"/>
                  <a:gd name="T8" fmla="*/ 0 w 275"/>
                  <a:gd name="T9" fmla="*/ 31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7">
                    <a:moveTo>
                      <a:pt x="0" y="318"/>
                    </a:moveTo>
                    <a:lnTo>
                      <a:pt x="266" y="0"/>
                    </a:lnTo>
                    <a:lnTo>
                      <a:pt x="275" y="0"/>
                    </a:lnTo>
                    <a:lnTo>
                      <a:pt x="0" y="327"/>
                    </a:lnTo>
                    <a:lnTo>
                      <a:pt x="0" y="318"/>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4" name="Freeform 438"/>
              <p:cNvSpPr>
                <a:spLocks/>
              </p:cNvSpPr>
              <p:nvPr userDrawn="1"/>
            </p:nvSpPr>
            <p:spPr bwMode="auto">
              <a:xfrm>
                <a:off x="5011" y="16"/>
                <a:ext cx="279" cy="332"/>
              </a:xfrm>
              <a:custGeom>
                <a:avLst/>
                <a:gdLst>
                  <a:gd name="T0" fmla="*/ 0 w 279"/>
                  <a:gd name="T1" fmla="*/ 322 h 332"/>
                  <a:gd name="T2" fmla="*/ 271 w 279"/>
                  <a:gd name="T3" fmla="*/ 0 h 332"/>
                  <a:gd name="T4" fmla="*/ 279 w 279"/>
                  <a:gd name="T5" fmla="*/ 0 h 332"/>
                  <a:gd name="T6" fmla="*/ 0 w 279"/>
                  <a:gd name="T7" fmla="*/ 332 h 332"/>
                  <a:gd name="T8" fmla="*/ 0 w 279"/>
                  <a:gd name="T9" fmla="*/ 32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2">
                    <a:moveTo>
                      <a:pt x="0" y="322"/>
                    </a:moveTo>
                    <a:lnTo>
                      <a:pt x="271" y="0"/>
                    </a:lnTo>
                    <a:lnTo>
                      <a:pt x="279" y="0"/>
                    </a:lnTo>
                    <a:lnTo>
                      <a:pt x="0" y="332"/>
                    </a:lnTo>
                    <a:lnTo>
                      <a:pt x="0" y="322"/>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5" name="Freeform 439"/>
              <p:cNvSpPr>
                <a:spLocks/>
              </p:cNvSpPr>
              <p:nvPr userDrawn="1"/>
            </p:nvSpPr>
            <p:spPr bwMode="auto">
              <a:xfrm>
                <a:off x="5011" y="16"/>
                <a:ext cx="283" cy="336"/>
              </a:xfrm>
              <a:custGeom>
                <a:avLst/>
                <a:gdLst>
                  <a:gd name="T0" fmla="*/ 0 w 283"/>
                  <a:gd name="T1" fmla="*/ 327 h 336"/>
                  <a:gd name="T2" fmla="*/ 275 w 283"/>
                  <a:gd name="T3" fmla="*/ 0 h 336"/>
                  <a:gd name="T4" fmla="*/ 283 w 283"/>
                  <a:gd name="T5" fmla="*/ 0 h 336"/>
                  <a:gd name="T6" fmla="*/ 0 w 283"/>
                  <a:gd name="T7" fmla="*/ 336 h 336"/>
                  <a:gd name="T8" fmla="*/ 0 w 283"/>
                  <a:gd name="T9" fmla="*/ 327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6">
                    <a:moveTo>
                      <a:pt x="0" y="327"/>
                    </a:moveTo>
                    <a:lnTo>
                      <a:pt x="275" y="0"/>
                    </a:lnTo>
                    <a:lnTo>
                      <a:pt x="283" y="0"/>
                    </a:lnTo>
                    <a:lnTo>
                      <a:pt x="0" y="336"/>
                    </a:lnTo>
                    <a:lnTo>
                      <a:pt x="0" y="327"/>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6" name="Freeform 440"/>
              <p:cNvSpPr>
                <a:spLocks/>
              </p:cNvSpPr>
              <p:nvPr userDrawn="1"/>
            </p:nvSpPr>
            <p:spPr bwMode="auto">
              <a:xfrm>
                <a:off x="5011" y="16"/>
                <a:ext cx="287" cy="341"/>
              </a:xfrm>
              <a:custGeom>
                <a:avLst/>
                <a:gdLst>
                  <a:gd name="T0" fmla="*/ 0 w 287"/>
                  <a:gd name="T1" fmla="*/ 332 h 341"/>
                  <a:gd name="T2" fmla="*/ 279 w 287"/>
                  <a:gd name="T3" fmla="*/ 0 h 341"/>
                  <a:gd name="T4" fmla="*/ 287 w 287"/>
                  <a:gd name="T5" fmla="*/ 0 h 341"/>
                  <a:gd name="T6" fmla="*/ 0 w 287"/>
                  <a:gd name="T7" fmla="*/ 341 h 341"/>
                  <a:gd name="T8" fmla="*/ 0 w 287"/>
                  <a:gd name="T9" fmla="*/ 332 h 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1">
                    <a:moveTo>
                      <a:pt x="0" y="332"/>
                    </a:moveTo>
                    <a:lnTo>
                      <a:pt x="279" y="0"/>
                    </a:lnTo>
                    <a:lnTo>
                      <a:pt x="287" y="0"/>
                    </a:lnTo>
                    <a:lnTo>
                      <a:pt x="0" y="341"/>
                    </a:lnTo>
                    <a:lnTo>
                      <a:pt x="0" y="332"/>
                    </a:lnTo>
                    <a:close/>
                  </a:path>
                </a:pathLst>
              </a:custGeom>
              <a:solidFill>
                <a:srgbClr val="C7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7" name="Freeform 441"/>
              <p:cNvSpPr>
                <a:spLocks/>
              </p:cNvSpPr>
              <p:nvPr userDrawn="1"/>
            </p:nvSpPr>
            <p:spPr bwMode="auto">
              <a:xfrm>
                <a:off x="5011" y="16"/>
                <a:ext cx="291" cy="347"/>
              </a:xfrm>
              <a:custGeom>
                <a:avLst/>
                <a:gdLst>
                  <a:gd name="T0" fmla="*/ 0 w 291"/>
                  <a:gd name="T1" fmla="*/ 336 h 347"/>
                  <a:gd name="T2" fmla="*/ 283 w 291"/>
                  <a:gd name="T3" fmla="*/ 0 h 347"/>
                  <a:gd name="T4" fmla="*/ 291 w 291"/>
                  <a:gd name="T5" fmla="*/ 0 h 347"/>
                  <a:gd name="T6" fmla="*/ 0 w 291"/>
                  <a:gd name="T7" fmla="*/ 347 h 347"/>
                  <a:gd name="T8" fmla="*/ 0 w 291"/>
                  <a:gd name="T9" fmla="*/ 336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36"/>
                    </a:moveTo>
                    <a:lnTo>
                      <a:pt x="283" y="0"/>
                    </a:lnTo>
                    <a:lnTo>
                      <a:pt x="291" y="0"/>
                    </a:lnTo>
                    <a:lnTo>
                      <a:pt x="0" y="347"/>
                    </a:lnTo>
                    <a:lnTo>
                      <a:pt x="0" y="336"/>
                    </a:lnTo>
                    <a:close/>
                  </a:path>
                </a:pathLst>
              </a:custGeom>
              <a:solidFill>
                <a:srgbClr val="C6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8" name="Freeform 442"/>
              <p:cNvSpPr>
                <a:spLocks/>
              </p:cNvSpPr>
              <p:nvPr userDrawn="1"/>
            </p:nvSpPr>
            <p:spPr bwMode="auto">
              <a:xfrm>
                <a:off x="5011" y="16"/>
                <a:ext cx="295" cy="351"/>
              </a:xfrm>
              <a:custGeom>
                <a:avLst/>
                <a:gdLst>
                  <a:gd name="T0" fmla="*/ 0 w 295"/>
                  <a:gd name="T1" fmla="*/ 341 h 351"/>
                  <a:gd name="T2" fmla="*/ 287 w 295"/>
                  <a:gd name="T3" fmla="*/ 0 h 351"/>
                  <a:gd name="T4" fmla="*/ 295 w 295"/>
                  <a:gd name="T5" fmla="*/ 0 h 351"/>
                  <a:gd name="T6" fmla="*/ 0 w 295"/>
                  <a:gd name="T7" fmla="*/ 351 h 351"/>
                  <a:gd name="T8" fmla="*/ 0 w 295"/>
                  <a:gd name="T9" fmla="*/ 34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41"/>
                    </a:moveTo>
                    <a:lnTo>
                      <a:pt x="287" y="0"/>
                    </a:lnTo>
                    <a:lnTo>
                      <a:pt x="295" y="0"/>
                    </a:lnTo>
                    <a:lnTo>
                      <a:pt x="0" y="351"/>
                    </a:lnTo>
                    <a:lnTo>
                      <a:pt x="0" y="341"/>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9" name="Freeform 443"/>
              <p:cNvSpPr>
                <a:spLocks/>
              </p:cNvSpPr>
              <p:nvPr userDrawn="1"/>
            </p:nvSpPr>
            <p:spPr bwMode="auto">
              <a:xfrm>
                <a:off x="5011" y="16"/>
                <a:ext cx="298" cy="356"/>
              </a:xfrm>
              <a:custGeom>
                <a:avLst/>
                <a:gdLst>
                  <a:gd name="T0" fmla="*/ 0 w 298"/>
                  <a:gd name="T1" fmla="*/ 347 h 356"/>
                  <a:gd name="T2" fmla="*/ 291 w 298"/>
                  <a:gd name="T3" fmla="*/ 0 h 356"/>
                  <a:gd name="T4" fmla="*/ 298 w 298"/>
                  <a:gd name="T5" fmla="*/ 0 h 356"/>
                  <a:gd name="T6" fmla="*/ 0 w 298"/>
                  <a:gd name="T7" fmla="*/ 356 h 356"/>
                  <a:gd name="T8" fmla="*/ 0 w 298"/>
                  <a:gd name="T9" fmla="*/ 347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356">
                    <a:moveTo>
                      <a:pt x="0" y="347"/>
                    </a:moveTo>
                    <a:lnTo>
                      <a:pt x="291" y="0"/>
                    </a:lnTo>
                    <a:lnTo>
                      <a:pt x="298" y="0"/>
                    </a:lnTo>
                    <a:lnTo>
                      <a:pt x="0" y="356"/>
                    </a:lnTo>
                    <a:lnTo>
                      <a:pt x="0" y="347"/>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0" name="Freeform 444"/>
              <p:cNvSpPr>
                <a:spLocks/>
              </p:cNvSpPr>
              <p:nvPr userDrawn="1"/>
            </p:nvSpPr>
            <p:spPr bwMode="auto">
              <a:xfrm>
                <a:off x="5011" y="16"/>
                <a:ext cx="302" cy="361"/>
              </a:xfrm>
              <a:custGeom>
                <a:avLst/>
                <a:gdLst>
                  <a:gd name="T0" fmla="*/ 0 w 302"/>
                  <a:gd name="T1" fmla="*/ 351 h 361"/>
                  <a:gd name="T2" fmla="*/ 295 w 302"/>
                  <a:gd name="T3" fmla="*/ 0 h 361"/>
                  <a:gd name="T4" fmla="*/ 302 w 302"/>
                  <a:gd name="T5" fmla="*/ 0 h 361"/>
                  <a:gd name="T6" fmla="*/ 0 w 302"/>
                  <a:gd name="T7" fmla="*/ 361 h 361"/>
                  <a:gd name="T8" fmla="*/ 0 w 302"/>
                  <a:gd name="T9" fmla="*/ 351 h 3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61">
                    <a:moveTo>
                      <a:pt x="0" y="351"/>
                    </a:moveTo>
                    <a:lnTo>
                      <a:pt x="295" y="0"/>
                    </a:lnTo>
                    <a:lnTo>
                      <a:pt x="302" y="0"/>
                    </a:lnTo>
                    <a:lnTo>
                      <a:pt x="0" y="361"/>
                    </a:lnTo>
                    <a:lnTo>
                      <a:pt x="0" y="351"/>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1" name="Freeform 445"/>
              <p:cNvSpPr>
                <a:spLocks/>
              </p:cNvSpPr>
              <p:nvPr userDrawn="1"/>
            </p:nvSpPr>
            <p:spPr bwMode="auto">
              <a:xfrm>
                <a:off x="5011" y="16"/>
                <a:ext cx="306" cy="365"/>
              </a:xfrm>
              <a:custGeom>
                <a:avLst/>
                <a:gdLst>
                  <a:gd name="T0" fmla="*/ 0 w 306"/>
                  <a:gd name="T1" fmla="*/ 356 h 365"/>
                  <a:gd name="T2" fmla="*/ 298 w 306"/>
                  <a:gd name="T3" fmla="*/ 0 h 365"/>
                  <a:gd name="T4" fmla="*/ 306 w 306"/>
                  <a:gd name="T5" fmla="*/ 0 h 365"/>
                  <a:gd name="T6" fmla="*/ 0 w 306"/>
                  <a:gd name="T7" fmla="*/ 365 h 365"/>
                  <a:gd name="T8" fmla="*/ 0 w 306"/>
                  <a:gd name="T9" fmla="*/ 35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65">
                    <a:moveTo>
                      <a:pt x="0" y="356"/>
                    </a:moveTo>
                    <a:lnTo>
                      <a:pt x="298" y="0"/>
                    </a:lnTo>
                    <a:lnTo>
                      <a:pt x="306" y="0"/>
                    </a:lnTo>
                    <a:lnTo>
                      <a:pt x="0" y="365"/>
                    </a:lnTo>
                    <a:lnTo>
                      <a:pt x="0" y="356"/>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2" name="Freeform 446"/>
              <p:cNvSpPr>
                <a:spLocks/>
              </p:cNvSpPr>
              <p:nvPr userDrawn="1"/>
            </p:nvSpPr>
            <p:spPr bwMode="auto">
              <a:xfrm>
                <a:off x="5011" y="16"/>
                <a:ext cx="310" cy="371"/>
              </a:xfrm>
              <a:custGeom>
                <a:avLst/>
                <a:gdLst>
                  <a:gd name="T0" fmla="*/ 0 w 310"/>
                  <a:gd name="T1" fmla="*/ 361 h 371"/>
                  <a:gd name="T2" fmla="*/ 302 w 310"/>
                  <a:gd name="T3" fmla="*/ 0 h 371"/>
                  <a:gd name="T4" fmla="*/ 310 w 310"/>
                  <a:gd name="T5" fmla="*/ 0 h 371"/>
                  <a:gd name="T6" fmla="*/ 0 w 310"/>
                  <a:gd name="T7" fmla="*/ 371 h 371"/>
                  <a:gd name="T8" fmla="*/ 0 w 310"/>
                  <a:gd name="T9" fmla="*/ 36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71">
                    <a:moveTo>
                      <a:pt x="0" y="361"/>
                    </a:moveTo>
                    <a:lnTo>
                      <a:pt x="302" y="0"/>
                    </a:lnTo>
                    <a:lnTo>
                      <a:pt x="310" y="0"/>
                    </a:lnTo>
                    <a:lnTo>
                      <a:pt x="0" y="371"/>
                    </a:lnTo>
                    <a:lnTo>
                      <a:pt x="0" y="361"/>
                    </a:lnTo>
                    <a:close/>
                  </a:path>
                </a:pathLst>
              </a:custGeom>
              <a:solidFill>
                <a:srgbClr val="C2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3" name="Freeform 447"/>
              <p:cNvSpPr>
                <a:spLocks/>
              </p:cNvSpPr>
              <p:nvPr userDrawn="1"/>
            </p:nvSpPr>
            <p:spPr bwMode="auto">
              <a:xfrm>
                <a:off x="5011" y="16"/>
                <a:ext cx="314" cy="376"/>
              </a:xfrm>
              <a:custGeom>
                <a:avLst/>
                <a:gdLst>
                  <a:gd name="T0" fmla="*/ 0 w 314"/>
                  <a:gd name="T1" fmla="*/ 365 h 376"/>
                  <a:gd name="T2" fmla="*/ 306 w 314"/>
                  <a:gd name="T3" fmla="*/ 0 h 376"/>
                  <a:gd name="T4" fmla="*/ 314 w 314"/>
                  <a:gd name="T5" fmla="*/ 0 h 376"/>
                  <a:gd name="T6" fmla="*/ 0 w 314"/>
                  <a:gd name="T7" fmla="*/ 376 h 376"/>
                  <a:gd name="T8" fmla="*/ 0 w 314"/>
                  <a:gd name="T9" fmla="*/ 365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76">
                    <a:moveTo>
                      <a:pt x="0" y="365"/>
                    </a:moveTo>
                    <a:lnTo>
                      <a:pt x="306" y="0"/>
                    </a:lnTo>
                    <a:lnTo>
                      <a:pt x="314" y="0"/>
                    </a:lnTo>
                    <a:lnTo>
                      <a:pt x="0" y="376"/>
                    </a:lnTo>
                    <a:lnTo>
                      <a:pt x="0" y="365"/>
                    </a:lnTo>
                    <a:close/>
                  </a:path>
                </a:pathLst>
              </a:custGeom>
              <a:solidFill>
                <a:srgbClr val="C1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4" name="Freeform 448"/>
              <p:cNvSpPr>
                <a:spLocks/>
              </p:cNvSpPr>
              <p:nvPr userDrawn="1"/>
            </p:nvSpPr>
            <p:spPr bwMode="auto">
              <a:xfrm>
                <a:off x="5011" y="16"/>
                <a:ext cx="318" cy="380"/>
              </a:xfrm>
              <a:custGeom>
                <a:avLst/>
                <a:gdLst>
                  <a:gd name="T0" fmla="*/ 0 w 318"/>
                  <a:gd name="T1" fmla="*/ 371 h 380"/>
                  <a:gd name="T2" fmla="*/ 310 w 318"/>
                  <a:gd name="T3" fmla="*/ 0 h 380"/>
                  <a:gd name="T4" fmla="*/ 318 w 318"/>
                  <a:gd name="T5" fmla="*/ 0 h 380"/>
                  <a:gd name="T6" fmla="*/ 0 w 318"/>
                  <a:gd name="T7" fmla="*/ 380 h 380"/>
                  <a:gd name="T8" fmla="*/ 0 w 318"/>
                  <a:gd name="T9" fmla="*/ 371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80">
                    <a:moveTo>
                      <a:pt x="0" y="371"/>
                    </a:moveTo>
                    <a:lnTo>
                      <a:pt x="310" y="0"/>
                    </a:lnTo>
                    <a:lnTo>
                      <a:pt x="318" y="0"/>
                    </a:lnTo>
                    <a:lnTo>
                      <a:pt x="0" y="380"/>
                    </a:lnTo>
                    <a:lnTo>
                      <a:pt x="0" y="371"/>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5" name="Freeform 449"/>
              <p:cNvSpPr>
                <a:spLocks/>
              </p:cNvSpPr>
              <p:nvPr userDrawn="1"/>
            </p:nvSpPr>
            <p:spPr bwMode="auto">
              <a:xfrm>
                <a:off x="5011" y="16"/>
                <a:ext cx="322" cy="385"/>
              </a:xfrm>
              <a:custGeom>
                <a:avLst/>
                <a:gdLst>
                  <a:gd name="T0" fmla="*/ 0 w 322"/>
                  <a:gd name="T1" fmla="*/ 376 h 385"/>
                  <a:gd name="T2" fmla="*/ 314 w 322"/>
                  <a:gd name="T3" fmla="*/ 0 h 385"/>
                  <a:gd name="T4" fmla="*/ 322 w 322"/>
                  <a:gd name="T5" fmla="*/ 0 h 385"/>
                  <a:gd name="T6" fmla="*/ 0 w 322"/>
                  <a:gd name="T7" fmla="*/ 385 h 385"/>
                  <a:gd name="T8" fmla="*/ 0 w 322"/>
                  <a:gd name="T9" fmla="*/ 3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 h="385">
                    <a:moveTo>
                      <a:pt x="0" y="376"/>
                    </a:moveTo>
                    <a:lnTo>
                      <a:pt x="314" y="0"/>
                    </a:lnTo>
                    <a:lnTo>
                      <a:pt x="322" y="0"/>
                    </a:lnTo>
                    <a:lnTo>
                      <a:pt x="0" y="385"/>
                    </a:lnTo>
                    <a:lnTo>
                      <a:pt x="0" y="376"/>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6" name="Freeform 450"/>
              <p:cNvSpPr>
                <a:spLocks/>
              </p:cNvSpPr>
              <p:nvPr userDrawn="1"/>
            </p:nvSpPr>
            <p:spPr bwMode="auto">
              <a:xfrm>
                <a:off x="5011" y="16"/>
                <a:ext cx="327" cy="389"/>
              </a:xfrm>
              <a:custGeom>
                <a:avLst/>
                <a:gdLst>
                  <a:gd name="T0" fmla="*/ 0 w 327"/>
                  <a:gd name="T1" fmla="*/ 380 h 389"/>
                  <a:gd name="T2" fmla="*/ 318 w 327"/>
                  <a:gd name="T3" fmla="*/ 0 h 389"/>
                  <a:gd name="T4" fmla="*/ 327 w 327"/>
                  <a:gd name="T5" fmla="*/ 0 h 389"/>
                  <a:gd name="T6" fmla="*/ 0 w 327"/>
                  <a:gd name="T7" fmla="*/ 389 h 389"/>
                  <a:gd name="T8" fmla="*/ 0 w 327"/>
                  <a:gd name="T9" fmla="*/ 380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389">
                    <a:moveTo>
                      <a:pt x="0" y="380"/>
                    </a:moveTo>
                    <a:lnTo>
                      <a:pt x="318" y="0"/>
                    </a:lnTo>
                    <a:lnTo>
                      <a:pt x="327" y="0"/>
                    </a:lnTo>
                    <a:lnTo>
                      <a:pt x="0" y="389"/>
                    </a:lnTo>
                    <a:lnTo>
                      <a:pt x="0" y="380"/>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7" name="Freeform 451"/>
              <p:cNvSpPr>
                <a:spLocks/>
              </p:cNvSpPr>
              <p:nvPr userDrawn="1"/>
            </p:nvSpPr>
            <p:spPr bwMode="auto">
              <a:xfrm>
                <a:off x="5011" y="16"/>
                <a:ext cx="331" cy="392"/>
              </a:xfrm>
              <a:custGeom>
                <a:avLst/>
                <a:gdLst>
                  <a:gd name="T0" fmla="*/ 0 w 331"/>
                  <a:gd name="T1" fmla="*/ 385 h 392"/>
                  <a:gd name="T2" fmla="*/ 322 w 331"/>
                  <a:gd name="T3" fmla="*/ 0 h 392"/>
                  <a:gd name="T4" fmla="*/ 331 w 331"/>
                  <a:gd name="T5" fmla="*/ 0 h 392"/>
                  <a:gd name="T6" fmla="*/ 2 w 331"/>
                  <a:gd name="T7" fmla="*/ 392 h 392"/>
                  <a:gd name="T8" fmla="*/ 0 w 331"/>
                  <a:gd name="T9" fmla="*/ 392 h 392"/>
                  <a:gd name="T10" fmla="*/ 0 w 331"/>
                  <a:gd name="T11" fmla="*/ 385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 h="392">
                    <a:moveTo>
                      <a:pt x="0" y="385"/>
                    </a:moveTo>
                    <a:lnTo>
                      <a:pt x="322" y="0"/>
                    </a:lnTo>
                    <a:lnTo>
                      <a:pt x="331" y="0"/>
                    </a:lnTo>
                    <a:lnTo>
                      <a:pt x="2" y="392"/>
                    </a:lnTo>
                    <a:lnTo>
                      <a:pt x="0" y="392"/>
                    </a:lnTo>
                    <a:lnTo>
                      <a:pt x="0" y="385"/>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8" name="Freeform 452"/>
              <p:cNvSpPr>
                <a:spLocks/>
              </p:cNvSpPr>
              <p:nvPr userDrawn="1"/>
            </p:nvSpPr>
            <p:spPr bwMode="auto">
              <a:xfrm>
                <a:off x="5011" y="16"/>
                <a:ext cx="335" cy="392"/>
              </a:xfrm>
              <a:custGeom>
                <a:avLst/>
                <a:gdLst>
                  <a:gd name="T0" fmla="*/ 0 w 335"/>
                  <a:gd name="T1" fmla="*/ 389 h 392"/>
                  <a:gd name="T2" fmla="*/ 327 w 335"/>
                  <a:gd name="T3" fmla="*/ 0 h 392"/>
                  <a:gd name="T4" fmla="*/ 335 w 335"/>
                  <a:gd name="T5" fmla="*/ 0 h 392"/>
                  <a:gd name="T6" fmla="*/ 6 w 335"/>
                  <a:gd name="T7" fmla="*/ 392 h 392"/>
                  <a:gd name="T8" fmla="*/ 0 w 335"/>
                  <a:gd name="T9" fmla="*/ 392 h 392"/>
                  <a:gd name="T10" fmla="*/ 0 w 335"/>
                  <a:gd name="T11" fmla="*/ 392 h 392"/>
                  <a:gd name="T12" fmla="*/ 0 w 335"/>
                  <a:gd name="T13" fmla="*/ 389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5" h="392">
                    <a:moveTo>
                      <a:pt x="0" y="389"/>
                    </a:moveTo>
                    <a:lnTo>
                      <a:pt x="327" y="0"/>
                    </a:lnTo>
                    <a:lnTo>
                      <a:pt x="335" y="0"/>
                    </a:lnTo>
                    <a:lnTo>
                      <a:pt x="6" y="392"/>
                    </a:lnTo>
                    <a:lnTo>
                      <a:pt x="0" y="392"/>
                    </a:lnTo>
                    <a:lnTo>
                      <a:pt x="0" y="389"/>
                    </a:lnTo>
                    <a:close/>
                  </a:path>
                </a:pathLst>
              </a:custGeom>
              <a:solidFill>
                <a:srgbClr val="BD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9" name="Freeform 453"/>
              <p:cNvSpPr>
                <a:spLocks/>
              </p:cNvSpPr>
              <p:nvPr userDrawn="1"/>
            </p:nvSpPr>
            <p:spPr bwMode="auto">
              <a:xfrm>
                <a:off x="501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C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0" name="Freeform 454"/>
              <p:cNvSpPr>
                <a:spLocks/>
              </p:cNvSpPr>
              <p:nvPr userDrawn="1"/>
            </p:nvSpPr>
            <p:spPr bwMode="auto">
              <a:xfrm>
                <a:off x="501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1" name="Freeform 455"/>
              <p:cNvSpPr>
                <a:spLocks/>
              </p:cNvSpPr>
              <p:nvPr userDrawn="1"/>
            </p:nvSpPr>
            <p:spPr bwMode="auto">
              <a:xfrm>
                <a:off x="502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 name="Freeform 456"/>
              <p:cNvSpPr>
                <a:spLocks/>
              </p:cNvSpPr>
              <p:nvPr userDrawn="1"/>
            </p:nvSpPr>
            <p:spPr bwMode="auto">
              <a:xfrm>
                <a:off x="502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 name="Freeform 457"/>
              <p:cNvSpPr>
                <a:spLocks/>
              </p:cNvSpPr>
              <p:nvPr userDrawn="1"/>
            </p:nvSpPr>
            <p:spPr bwMode="auto">
              <a:xfrm>
                <a:off x="502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4" name="Freeform 458"/>
              <p:cNvSpPr>
                <a:spLocks/>
              </p:cNvSpPr>
              <p:nvPr userDrawn="1"/>
            </p:nvSpPr>
            <p:spPr bwMode="auto">
              <a:xfrm>
                <a:off x="503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8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5" name="Freeform 459"/>
              <p:cNvSpPr>
                <a:spLocks/>
              </p:cNvSpPr>
              <p:nvPr userDrawn="1"/>
            </p:nvSpPr>
            <p:spPr bwMode="auto">
              <a:xfrm>
                <a:off x="503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7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6" name="Freeform 460"/>
              <p:cNvSpPr>
                <a:spLocks/>
              </p:cNvSpPr>
              <p:nvPr userDrawn="1"/>
            </p:nvSpPr>
            <p:spPr bwMode="auto">
              <a:xfrm>
                <a:off x="504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7" name="Freeform 461"/>
              <p:cNvSpPr>
                <a:spLocks/>
              </p:cNvSpPr>
              <p:nvPr userDrawn="1"/>
            </p:nvSpPr>
            <p:spPr bwMode="auto">
              <a:xfrm>
                <a:off x="504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8" name="Freeform 462"/>
              <p:cNvSpPr>
                <a:spLocks/>
              </p:cNvSpPr>
              <p:nvPr userDrawn="1"/>
            </p:nvSpPr>
            <p:spPr bwMode="auto">
              <a:xfrm>
                <a:off x="504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9" name="Freeform 463"/>
              <p:cNvSpPr>
                <a:spLocks/>
              </p:cNvSpPr>
              <p:nvPr userDrawn="1"/>
            </p:nvSpPr>
            <p:spPr bwMode="auto">
              <a:xfrm>
                <a:off x="5053"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0" name="Freeform 464"/>
              <p:cNvSpPr>
                <a:spLocks/>
              </p:cNvSpPr>
              <p:nvPr userDrawn="1"/>
            </p:nvSpPr>
            <p:spPr bwMode="auto">
              <a:xfrm>
                <a:off x="5057"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3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1" name="Freeform 465"/>
              <p:cNvSpPr>
                <a:spLocks/>
              </p:cNvSpPr>
              <p:nvPr userDrawn="1"/>
            </p:nvSpPr>
            <p:spPr bwMode="auto">
              <a:xfrm>
                <a:off x="5062"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2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 name="Freeform 466"/>
              <p:cNvSpPr>
                <a:spLocks/>
              </p:cNvSpPr>
              <p:nvPr userDrawn="1"/>
            </p:nvSpPr>
            <p:spPr bwMode="auto">
              <a:xfrm>
                <a:off x="5066"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3" name="Freeform 467"/>
              <p:cNvSpPr>
                <a:spLocks/>
              </p:cNvSpPr>
              <p:nvPr userDrawn="1"/>
            </p:nvSpPr>
            <p:spPr bwMode="auto">
              <a:xfrm>
                <a:off x="50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4" name="Freeform 468"/>
              <p:cNvSpPr>
                <a:spLocks/>
              </p:cNvSpPr>
              <p:nvPr userDrawn="1"/>
            </p:nvSpPr>
            <p:spPr bwMode="auto">
              <a:xfrm>
                <a:off x="507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5" name="Freeform 469"/>
              <p:cNvSpPr>
                <a:spLocks/>
              </p:cNvSpPr>
              <p:nvPr userDrawn="1"/>
            </p:nvSpPr>
            <p:spPr bwMode="auto">
              <a:xfrm>
                <a:off x="507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6" name="Freeform 470"/>
              <p:cNvSpPr>
                <a:spLocks/>
              </p:cNvSpPr>
              <p:nvPr userDrawn="1"/>
            </p:nvSpPr>
            <p:spPr bwMode="auto">
              <a:xfrm>
                <a:off x="508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E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7" name="Freeform 471"/>
              <p:cNvSpPr>
                <a:spLocks/>
              </p:cNvSpPr>
              <p:nvPr userDrawn="1"/>
            </p:nvSpPr>
            <p:spPr bwMode="auto">
              <a:xfrm>
                <a:off x="508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D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8" name="Freeform 472"/>
              <p:cNvSpPr>
                <a:spLocks/>
              </p:cNvSpPr>
              <p:nvPr userDrawn="1"/>
            </p:nvSpPr>
            <p:spPr bwMode="auto">
              <a:xfrm>
                <a:off x="509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9" name="Freeform 473"/>
              <p:cNvSpPr>
                <a:spLocks/>
              </p:cNvSpPr>
              <p:nvPr userDrawn="1"/>
            </p:nvSpPr>
            <p:spPr bwMode="auto">
              <a:xfrm>
                <a:off x="509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0" name="Freeform 474"/>
              <p:cNvSpPr>
                <a:spLocks/>
              </p:cNvSpPr>
              <p:nvPr userDrawn="1"/>
            </p:nvSpPr>
            <p:spPr bwMode="auto">
              <a:xfrm>
                <a:off x="509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1" name="Freeform 475"/>
              <p:cNvSpPr>
                <a:spLocks/>
              </p:cNvSpPr>
              <p:nvPr userDrawn="1"/>
            </p:nvSpPr>
            <p:spPr bwMode="auto">
              <a:xfrm>
                <a:off x="510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2" name="Freeform 476"/>
              <p:cNvSpPr>
                <a:spLocks/>
              </p:cNvSpPr>
              <p:nvPr userDrawn="1"/>
            </p:nvSpPr>
            <p:spPr bwMode="auto">
              <a:xfrm>
                <a:off x="510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9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3" name="Freeform 477"/>
              <p:cNvSpPr>
                <a:spLocks/>
              </p:cNvSpPr>
              <p:nvPr userDrawn="1"/>
            </p:nvSpPr>
            <p:spPr bwMode="auto">
              <a:xfrm>
                <a:off x="510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8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4" name="Freeform 478"/>
              <p:cNvSpPr>
                <a:spLocks/>
              </p:cNvSpPr>
              <p:nvPr userDrawn="1"/>
            </p:nvSpPr>
            <p:spPr bwMode="auto">
              <a:xfrm>
                <a:off x="5113"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5" name="Freeform 479"/>
              <p:cNvSpPr>
                <a:spLocks/>
              </p:cNvSpPr>
              <p:nvPr userDrawn="1"/>
            </p:nvSpPr>
            <p:spPr bwMode="auto">
              <a:xfrm>
                <a:off x="5117"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6" name="Freeform 480"/>
              <p:cNvSpPr>
                <a:spLocks/>
              </p:cNvSpPr>
              <p:nvPr userDrawn="1"/>
            </p:nvSpPr>
            <p:spPr bwMode="auto">
              <a:xfrm>
                <a:off x="5123"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7" name="Freeform 481"/>
              <p:cNvSpPr>
                <a:spLocks/>
              </p:cNvSpPr>
              <p:nvPr userDrawn="1"/>
            </p:nvSpPr>
            <p:spPr bwMode="auto">
              <a:xfrm>
                <a:off x="5127" y="16"/>
                <a:ext cx="336" cy="392"/>
              </a:xfrm>
              <a:custGeom>
                <a:avLst/>
                <a:gdLst>
                  <a:gd name="T0" fmla="*/ 0 w 336"/>
                  <a:gd name="T1" fmla="*/ 392 h 392"/>
                  <a:gd name="T2" fmla="*/ 327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7"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8" name="Freeform 482"/>
              <p:cNvSpPr>
                <a:spLocks/>
              </p:cNvSpPr>
              <p:nvPr userDrawn="1"/>
            </p:nvSpPr>
            <p:spPr bwMode="auto">
              <a:xfrm>
                <a:off x="5131"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4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9" name="Freeform 483"/>
              <p:cNvSpPr>
                <a:spLocks/>
              </p:cNvSpPr>
              <p:nvPr userDrawn="1"/>
            </p:nvSpPr>
            <p:spPr bwMode="auto">
              <a:xfrm>
                <a:off x="513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3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0" name="Freeform 484"/>
              <p:cNvSpPr>
                <a:spLocks/>
              </p:cNvSpPr>
              <p:nvPr userDrawn="1"/>
            </p:nvSpPr>
            <p:spPr bwMode="auto">
              <a:xfrm>
                <a:off x="513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1" name="Freeform 485"/>
              <p:cNvSpPr>
                <a:spLocks/>
              </p:cNvSpPr>
              <p:nvPr userDrawn="1"/>
            </p:nvSpPr>
            <p:spPr bwMode="auto">
              <a:xfrm>
                <a:off x="514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2" name="Freeform 486"/>
              <p:cNvSpPr>
                <a:spLocks/>
              </p:cNvSpPr>
              <p:nvPr userDrawn="1"/>
            </p:nvSpPr>
            <p:spPr bwMode="auto">
              <a:xfrm>
                <a:off x="514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3" name="Freeform 487"/>
              <p:cNvSpPr>
                <a:spLocks/>
              </p:cNvSpPr>
              <p:nvPr userDrawn="1"/>
            </p:nvSpPr>
            <p:spPr bwMode="auto">
              <a:xfrm>
                <a:off x="515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4" name="Freeform 488"/>
              <p:cNvSpPr>
                <a:spLocks/>
              </p:cNvSpPr>
              <p:nvPr userDrawn="1"/>
            </p:nvSpPr>
            <p:spPr bwMode="auto">
              <a:xfrm>
                <a:off x="515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F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5" name="Freeform 489"/>
              <p:cNvSpPr>
                <a:spLocks/>
              </p:cNvSpPr>
              <p:nvPr userDrawn="1"/>
            </p:nvSpPr>
            <p:spPr bwMode="auto">
              <a:xfrm>
                <a:off x="515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E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6" name="Freeform 490"/>
              <p:cNvSpPr>
                <a:spLocks/>
              </p:cNvSpPr>
              <p:nvPr userDrawn="1"/>
            </p:nvSpPr>
            <p:spPr bwMode="auto">
              <a:xfrm>
                <a:off x="516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7" name="Freeform 491"/>
              <p:cNvSpPr>
                <a:spLocks/>
              </p:cNvSpPr>
              <p:nvPr userDrawn="1"/>
            </p:nvSpPr>
            <p:spPr bwMode="auto">
              <a:xfrm>
                <a:off x="516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8" name="Freeform 492"/>
              <p:cNvSpPr>
                <a:spLocks/>
              </p:cNvSpPr>
              <p:nvPr userDrawn="1"/>
            </p:nvSpPr>
            <p:spPr bwMode="auto">
              <a:xfrm>
                <a:off x="51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9" name="Freeform 493"/>
              <p:cNvSpPr>
                <a:spLocks/>
              </p:cNvSpPr>
              <p:nvPr userDrawn="1"/>
            </p:nvSpPr>
            <p:spPr bwMode="auto">
              <a:xfrm>
                <a:off x="5174"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0" name="Freeform 494"/>
              <p:cNvSpPr>
                <a:spLocks/>
              </p:cNvSpPr>
              <p:nvPr userDrawn="1"/>
            </p:nvSpPr>
            <p:spPr bwMode="auto">
              <a:xfrm>
                <a:off x="5178" y="16"/>
                <a:ext cx="338" cy="392"/>
              </a:xfrm>
              <a:custGeom>
                <a:avLst/>
                <a:gdLst>
                  <a:gd name="T0" fmla="*/ 0 w 338"/>
                  <a:gd name="T1" fmla="*/ 392 h 392"/>
                  <a:gd name="T2" fmla="*/ 329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9" y="0"/>
                    </a:lnTo>
                    <a:lnTo>
                      <a:pt x="338" y="0"/>
                    </a:lnTo>
                    <a:lnTo>
                      <a:pt x="9" y="392"/>
                    </a:lnTo>
                    <a:lnTo>
                      <a:pt x="0" y="392"/>
                    </a:lnTo>
                    <a:close/>
                  </a:path>
                </a:pathLst>
              </a:custGeom>
              <a:solidFill>
                <a:srgbClr val="9A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1" name="Freeform 495"/>
              <p:cNvSpPr>
                <a:spLocks/>
              </p:cNvSpPr>
              <p:nvPr userDrawn="1"/>
            </p:nvSpPr>
            <p:spPr bwMode="auto">
              <a:xfrm>
                <a:off x="5183"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99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2" name="Freeform 496"/>
              <p:cNvSpPr>
                <a:spLocks/>
              </p:cNvSpPr>
              <p:nvPr userDrawn="1"/>
            </p:nvSpPr>
            <p:spPr bwMode="auto">
              <a:xfrm>
                <a:off x="51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3" name="Freeform 497"/>
              <p:cNvSpPr>
                <a:spLocks/>
              </p:cNvSpPr>
              <p:nvPr userDrawn="1"/>
            </p:nvSpPr>
            <p:spPr bwMode="auto">
              <a:xfrm>
                <a:off x="519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4" name="Freeform 498"/>
              <p:cNvSpPr>
                <a:spLocks/>
              </p:cNvSpPr>
              <p:nvPr userDrawn="1"/>
            </p:nvSpPr>
            <p:spPr bwMode="auto">
              <a:xfrm>
                <a:off x="519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5" name="Freeform 499"/>
              <p:cNvSpPr>
                <a:spLocks/>
              </p:cNvSpPr>
              <p:nvPr userDrawn="1"/>
            </p:nvSpPr>
            <p:spPr bwMode="auto">
              <a:xfrm>
                <a:off x="519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6" name="Freeform 500"/>
              <p:cNvSpPr>
                <a:spLocks/>
              </p:cNvSpPr>
              <p:nvPr userDrawn="1"/>
            </p:nvSpPr>
            <p:spPr bwMode="auto">
              <a:xfrm>
                <a:off x="520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5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7" name="Freeform 501"/>
              <p:cNvSpPr>
                <a:spLocks/>
              </p:cNvSpPr>
              <p:nvPr userDrawn="1"/>
            </p:nvSpPr>
            <p:spPr bwMode="auto">
              <a:xfrm>
                <a:off x="520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4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8" name="Freeform 502"/>
              <p:cNvSpPr>
                <a:spLocks/>
              </p:cNvSpPr>
              <p:nvPr userDrawn="1"/>
            </p:nvSpPr>
            <p:spPr bwMode="auto">
              <a:xfrm>
                <a:off x="521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9" name="Freeform 503"/>
              <p:cNvSpPr>
                <a:spLocks/>
              </p:cNvSpPr>
              <p:nvPr userDrawn="1"/>
            </p:nvSpPr>
            <p:spPr bwMode="auto">
              <a:xfrm>
                <a:off x="521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0" name="Freeform 504"/>
              <p:cNvSpPr>
                <a:spLocks/>
              </p:cNvSpPr>
              <p:nvPr userDrawn="1"/>
            </p:nvSpPr>
            <p:spPr bwMode="auto">
              <a:xfrm>
                <a:off x="521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1" name="Freeform 505"/>
              <p:cNvSpPr>
                <a:spLocks/>
              </p:cNvSpPr>
              <p:nvPr userDrawn="1"/>
            </p:nvSpPr>
            <p:spPr bwMode="auto">
              <a:xfrm>
                <a:off x="5223"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2" name="Freeform 506"/>
              <p:cNvSpPr>
                <a:spLocks/>
              </p:cNvSpPr>
              <p:nvPr userDrawn="1"/>
            </p:nvSpPr>
            <p:spPr bwMode="auto">
              <a:xfrm>
                <a:off x="522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90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3" name="Freeform 507"/>
              <p:cNvSpPr>
                <a:spLocks/>
              </p:cNvSpPr>
              <p:nvPr userDrawn="1"/>
            </p:nvSpPr>
            <p:spPr bwMode="auto">
              <a:xfrm>
                <a:off x="5231"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8F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 name="Freeform 508"/>
              <p:cNvSpPr>
                <a:spLocks/>
              </p:cNvSpPr>
              <p:nvPr userDrawn="1"/>
            </p:nvSpPr>
            <p:spPr bwMode="auto">
              <a:xfrm>
                <a:off x="5234"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 name="Freeform 509"/>
              <p:cNvSpPr>
                <a:spLocks/>
              </p:cNvSpPr>
              <p:nvPr userDrawn="1"/>
            </p:nvSpPr>
            <p:spPr bwMode="auto">
              <a:xfrm>
                <a:off x="5240"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6" name="Freeform 510"/>
              <p:cNvSpPr>
                <a:spLocks/>
              </p:cNvSpPr>
              <p:nvPr userDrawn="1"/>
            </p:nvSpPr>
            <p:spPr bwMode="auto">
              <a:xfrm>
                <a:off x="5244"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7" name="Freeform 511"/>
              <p:cNvSpPr>
                <a:spLocks/>
              </p:cNvSpPr>
              <p:nvPr userDrawn="1"/>
            </p:nvSpPr>
            <p:spPr bwMode="auto">
              <a:xfrm>
                <a:off x="52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8" name="Freeform 512"/>
              <p:cNvSpPr>
                <a:spLocks/>
              </p:cNvSpPr>
              <p:nvPr userDrawn="1"/>
            </p:nvSpPr>
            <p:spPr bwMode="auto">
              <a:xfrm>
                <a:off x="525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B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 name="Freeform 513"/>
              <p:cNvSpPr>
                <a:spLocks/>
              </p:cNvSpPr>
              <p:nvPr userDrawn="1"/>
            </p:nvSpPr>
            <p:spPr bwMode="auto">
              <a:xfrm>
                <a:off x="525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A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 name="Freeform 514"/>
              <p:cNvSpPr>
                <a:spLocks/>
              </p:cNvSpPr>
              <p:nvPr userDrawn="1"/>
            </p:nvSpPr>
            <p:spPr bwMode="auto">
              <a:xfrm>
                <a:off x="525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 name="Freeform 515"/>
              <p:cNvSpPr>
                <a:spLocks/>
              </p:cNvSpPr>
              <p:nvPr userDrawn="1"/>
            </p:nvSpPr>
            <p:spPr bwMode="auto">
              <a:xfrm>
                <a:off x="526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2" name="Freeform 516"/>
              <p:cNvSpPr>
                <a:spLocks/>
              </p:cNvSpPr>
              <p:nvPr userDrawn="1"/>
            </p:nvSpPr>
            <p:spPr bwMode="auto">
              <a:xfrm>
                <a:off x="526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3" name="Freeform 517"/>
              <p:cNvSpPr>
                <a:spLocks/>
              </p:cNvSpPr>
              <p:nvPr userDrawn="1"/>
            </p:nvSpPr>
            <p:spPr bwMode="auto">
              <a:xfrm>
                <a:off x="527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4" name="Freeform 518"/>
              <p:cNvSpPr>
                <a:spLocks/>
              </p:cNvSpPr>
              <p:nvPr userDrawn="1"/>
            </p:nvSpPr>
            <p:spPr bwMode="auto">
              <a:xfrm>
                <a:off x="527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6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 name="Freeform 519"/>
              <p:cNvSpPr>
                <a:spLocks/>
              </p:cNvSpPr>
              <p:nvPr userDrawn="1"/>
            </p:nvSpPr>
            <p:spPr bwMode="auto">
              <a:xfrm>
                <a:off x="527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5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 name="Freeform 520"/>
              <p:cNvSpPr>
                <a:spLocks/>
              </p:cNvSpPr>
              <p:nvPr userDrawn="1"/>
            </p:nvSpPr>
            <p:spPr bwMode="auto">
              <a:xfrm>
                <a:off x="528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 name="Freeform 521"/>
              <p:cNvSpPr>
                <a:spLocks/>
              </p:cNvSpPr>
              <p:nvPr userDrawn="1"/>
            </p:nvSpPr>
            <p:spPr bwMode="auto">
              <a:xfrm>
                <a:off x="52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 name="Freeform 522"/>
              <p:cNvSpPr>
                <a:spLocks/>
              </p:cNvSpPr>
              <p:nvPr userDrawn="1"/>
            </p:nvSpPr>
            <p:spPr bwMode="auto">
              <a:xfrm>
                <a:off x="5291"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 name="Freeform 523"/>
              <p:cNvSpPr>
                <a:spLocks/>
              </p:cNvSpPr>
              <p:nvPr userDrawn="1"/>
            </p:nvSpPr>
            <p:spPr bwMode="auto">
              <a:xfrm>
                <a:off x="5295"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 name="Freeform 524"/>
              <p:cNvSpPr>
                <a:spLocks/>
              </p:cNvSpPr>
              <p:nvPr userDrawn="1"/>
            </p:nvSpPr>
            <p:spPr bwMode="auto">
              <a:xfrm>
                <a:off x="5300"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1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 name="Freeform 525"/>
              <p:cNvSpPr>
                <a:spLocks/>
              </p:cNvSpPr>
              <p:nvPr userDrawn="1"/>
            </p:nvSpPr>
            <p:spPr bwMode="auto">
              <a:xfrm>
                <a:off x="5304"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 name="Freeform 526"/>
              <p:cNvSpPr>
                <a:spLocks/>
              </p:cNvSpPr>
              <p:nvPr userDrawn="1"/>
            </p:nvSpPr>
            <p:spPr bwMode="auto">
              <a:xfrm>
                <a:off x="530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 name="Freeform 527"/>
              <p:cNvSpPr>
                <a:spLocks/>
              </p:cNvSpPr>
              <p:nvPr userDrawn="1"/>
            </p:nvSpPr>
            <p:spPr bwMode="auto">
              <a:xfrm>
                <a:off x="531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 name="Freeform 528"/>
              <p:cNvSpPr>
                <a:spLocks/>
              </p:cNvSpPr>
              <p:nvPr userDrawn="1"/>
            </p:nvSpPr>
            <p:spPr bwMode="auto">
              <a:xfrm>
                <a:off x="531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 name="Freeform 529"/>
              <p:cNvSpPr>
                <a:spLocks/>
              </p:cNvSpPr>
              <p:nvPr userDrawn="1"/>
            </p:nvSpPr>
            <p:spPr bwMode="auto">
              <a:xfrm>
                <a:off x="532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B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 name="Freeform 530"/>
              <p:cNvSpPr>
                <a:spLocks/>
              </p:cNvSpPr>
              <p:nvPr userDrawn="1"/>
            </p:nvSpPr>
            <p:spPr bwMode="auto">
              <a:xfrm>
                <a:off x="532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A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 name="Freeform 531"/>
              <p:cNvSpPr>
                <a:spLocks/>
              </p:cNvSpPr>
              <p:nvPr userDrawn="1"/>
            </p:nvSpPr>
            <p:spPr bwMode="auto">
              <a:xfrm>
                <a:off x="532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 name="Freeform 532"/>
              <p:cNvSpPr>
                <a:spLocks/>
              </p:cNvSpPr>
              <p:nvPr userDrawn="1"/>
            </p:nvSpPr>
            <p:spPr bwMode="auto">
              <a:xfrm>
                <a:off x="533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 name="Freeform 533"/>
              <p:cNvSpPr>
                <a:spLocks/>
              </p:cNvSpPr>
              <p:nvPr userDrawn="1"/>
            </p:nvSpPr>
            <p:spPr bwMode="auto">
              <a:xfrm>
                <a:off x="533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6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 name="Freeform 534"/>
              <p:cNvSpPr>
                <a:spLocks/>
              </p:cNvSpPr>
              <p:nvPr userDrawn="1"/>
            </p:nvSpPr>
            <p:spPr bwMode="auto">
              <a:xfrm>
                <a:off x="534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5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 name="Freeform 535"/>
              <p:cNvSpPr>
                <a:spLocks/>
              </p:cNvSpPr>
              <p:nvPr userDrawn="1"/>
            </p:nvSpPr>
            <p:spPr bwMode="auto">
              <a:xfrm>
                <a:off x="534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2" name="Freeform 536"/>
              <p:cNvSpPr>
                <a:spLocks/>
              </p:cNvSpPr>
              <p:nvPr userDrawn="1"/>
            </p:nvSpPr>
            <p:spPr bwMode="auto">
              <a:xfrm>
                <a:off x="53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3" name="Freeform 537"/>
              <p:cNvSpPr>
                <a:spLocks/>
              </p:cNvSpPr>
              <p:nvPr userDrawn="1"/>
            </p:nvSpPr>
            <p:spPr bwMode="auto">
              <a:xfrm>
                <a:off x="5352"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71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4" name="Freeform 538"/>
              <p:cNvSpPr>
                <a:spLocks/>
              </p:cNvSpPr>
              <p:nvPr userDrawn="1"/>
            </p:nvSpPr>
            <p:spPr bwMode="auto">
              <a:xfrm>
                <a:off x="5356" y="16"/>
                <a:ext cx="338" cy="392"/>
              </a:xfrm>
              <a:custGeom>
                <a:avLst/>
                <a:gdLst>
                  <a:gd name="T0" fmla="*/ 0 w 338"/>
                  <a:gd name="T1" fmla="*/ 392 h 392"/>
                  <a:gd name="T2" fmla="*/ 328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8" y="0"/>
                    </a:lnTo>
                    <a:lnTo>
                      <a:pt x="338" y="0"/>
                    </a:lnTo>
                    <a:lnTo>
                      <a:pt x="9" y="392"/>
                    </a:lnTo>
                    <a:lnTo>
                      <a:pt x="0" y="392"/>
                    </a:lnTo>
                    <a:close/>
                  </a:path>
                </a:pathLst>
              </a:custGeom>
              <a:solidFill>
                <a:srgbClr val="70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5" name="Freeform 539"/>
              <p:cNvSpPr>
                <a:spLocks/>
              </p:cNvSpPr>
              <p:nvPr userDrawn="1"/>
            </p:nvSpPr>
            <p:spPr bwMode="auto">
              <a:xfrm>
                <a:off x="5361"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6" name="Freeform 540"/>
              <p:cNvSpPr>
                <a:spLocks/>
              </p:cNvSpPr>
              <p:nvPr userDrawn="1"/>
            </p:nvSpPr>
            <p:spPr bwMode="auto">
              <a:xfrm>
                <a:off x="536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7" name="Freeform 541"/>
              <p:cNvSpPr>
                <a:spLocks/>
              </p:cNvSpPr>
              <p:nvPr userDrawn="1"/>
            </p:nvSpPr>
            <p:spPr bwMode="auto">
              <a:xfrm>
                <a:off x="536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6C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8" name="Freeform 542"/>
              <p:cNvSpPr>
                <a:spLocks/>
              </p:cNvSpPr>
              <p:nvPr userDrawn="1"/>
            </p:nvSpPr>
            <p:spPr bwMode="auto">
              <a:xfrm>
                <a:off x="5373" y="16"/>
                <a:ext cx="336" cy="392"/>
              </a:xfrm>
              <a:custGeom>
                <a:avLst/>
                <a:gdLst>
                  <a:gd name="T0" fmla="*/ 0 w 336"/>
                  <a:gd name="T1" fmla="*/ 392 h 392"/>
                  <a:gd name="T2" fmla="*/ 329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7" y="392"/>
                    </a:lnTo>
                    <a:lnTo>
                      <a:pt x="0" y="392"/>
                    </a:lnTo>
                    <a:close/>
                  </a:path>
                </a:pathLst>
              </a:custGeom>
              <a:solidFill>
                <a:srgbClr val="6B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9" name="Freeform 543"/>
              <p:cNvSpPr>
                <a:spLocks/>
              </p:cNvSpPr>
              <p:nvPr userDrawn="1"/>
            </p:nvSpPr>
            <p:spPr bwMode="auto">
              <a:xfrm>
                <a:off x="537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0" name="Freeform 544"/>
              <p:cNvSpPr>
                <a:spLocks/>
              </p:cNvSpPr>
              <p:nvPr userDrawn="1"/>
            </p:nvSpPr>
            <p:spPr bwMode="auto">
              <a:xfrm>
                <a:off x="5380" y="16"/>
                <a:ext cx="336" cy="392"/>
              </a:xfrm>
              <a:custGeom>
                <a:avLst/>
                <a:gdLst>
                  <a:gd name="T0" fmla="*/ 0 w 336"/>
                  <a:gd name="T1" fmla="*/ 392 h 392"/>
                  <a:gd name="T2" fmla="*/ 329 w 336"/>
                  <a:gd name="T3" fmla="*/ 0 h 392"/>
                  <a:gd name="T4" fmla="*/ 336 w 336"/>
                  <a:gd name="T5" fmla="*/ 0 h 392"/>
                  <a:gd name="T6" fmla="*/ 336 w 336"/>
                  <a:gd name="T7" fmla="*/ 0 h 392"/>
                  <a:gd name="T8" fmla="*/ 336 w 336"/>
                  <a:gd name="T9" fmla="*/ 2 h 392"/>
                  <a:gd name="T10" fmla="*/ 8 w 336"/>
                  <a:gd name="T11" fmla="*/ 392 h 392"/>
                  <a:gd name="T12" fmla="*/ 0 w 336"/>
                  <a:gd name="T13" fmla="*/ 392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92">
                    <a:moveTo>
                      <a:pt x="0" y="392"/>
                    </a:moveTo>
                    <a:lnTo>
                      <a:pt x="329" y="0"/>
                    </a:lnTo>
                    <a:lnTo>
                      <a:pt x="336" y="0"/>
                    </a:lnTo>
                    <a:lnTo>
                      <a:pt x="336" y="2"/>
                    </a:lnTo>
                    <a:lnTo>
                      <a:pt x="8"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1" name="Freeform 545"/>
              <p:cNvSpPr>
                <a:spLocks/>
              </p:cNvSpPr>
              <p:nvPr userDrawn="1"/>
            </p:nvSpPr>
            <p:spPr bwMode="auto">
              <a:xfrm>
                <a:off x="5384" y="16"/>
                <a:ext cx="332" cy="392"/>
              </a:xfrm>
              <a:custGeom>
                <a:avLst/>
                <a:gdLst>
                  <a:gd name="T0" fmla="*/ 0 w 332"/>
                  <a:gd name="T1" fmla="*/ 392 h 392"/>
                  <a:gd name="T2" fmla="*/ 329 w 332"/>
                  <a:gd name="T3" fmla="*/ 0 h 392"/>
                  <a:gd name="T4" fmla="*/ 332 w 332"/>
                  <a:gd name="T5" fmla="*/ 0 h 392"/>
                  <a:gd name="T6" fmla="*/ 332 w 332"/>
                  <a:gd name="T7" fmla="*/ 6 h 392"/>
                  <a:gd name="T8" fmla="*/ 8 w 332"/>
                  <a:gd name="T9" fmla="*/ 392 h 392"/>
                  <a:gd name="T10" fmla="*/ 0 w 332"/>
                  <a:gd name="T11" fmla="*/ 392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392">
                    <a:moveTo>
                      <a:pt x="0" y="392"/>
                    </a:moveTo>
                    <a:lnTo>
                      <a:pt x="329" y="0"/>
                    </a:lnTo>
                    <a:lnTo>
                      <a:pt x="332" y="0"/>
                    </a:lnTo>
                    <a:lnTo>
                      <a:pt x="332" y="6"/>
                    </a:lnTo>
                    <a:lnTo>
                      <a:pt x="8" y="392"/>
                    </a:lnTo>
                    <a:lnTo>
                      <a:pt x="0" y="392"/>
                    </a:lnTo>
                    <a:close/>
                  </a:path>
                </a:pathLst>
              </a:custGeom>
              <a:solidFill>
                <a:srgbClr val="67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2" name="Freeform 546"/>
              <p:cNvSpPr>
                <a:spLocks/>
              </p:cNvSpPr>
              <p:nvPr userDrawn="1"/>
            </p:nvSpPr>
            <p:spPr bwMode="auto">
              <a:xfrm>
                <a:off x="5388" y="18"/>
                <a:ext cx="328" cy="390"/>
              </a:xfrm>
              <a:custGeom>
                <a:avLst/>
                <a:gdLst>
                  <a:gd name="T0" fmla="*/ 0 w 328"/>
                  <a:gd name="T1" fmla="*/ 390 h 390"/>
                  <a:gd name="T2" fmla="*/ 328 w 328"/>
                  <a:gd name="T3" fmla="*/ 0 h 390"/>
                  <a:gd name="T4" fmla="*/ 328 w 328"/>
                  <a:gd name="T5" fmla="*/ 10 h 390"/>
                  <a:gd name="T6" fmla="*/ 8 w 328"/>
                  <a:gd name="T7" fmla="*/ 390 h 390"/>
                  <a:gd name="T8" fmla="*/ 0 w 328"/>
                  <a:gd name="T9" fmla="*/ 39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90">
                    <a:moveTo>
                      <a:pt x="0" y="390"/>
                    </a:moveTo>
                    <a:lnTo>
                      <a:pt x="328" y="0"/>
                    </a:lnTo>
                    <a:lnTo>
                      <a:pt x="328" y="10"/>
                    </a:lnTo>
                    <a:lnTo>
                      <a:pt x="8" y="390"/>
                    </a:lnTo>
                    <a:lnTo>
                      <a:pt x="0" y="390"/>
                    </a:lnTo>
                    <a:close/>
                  </a:path>
                </a:pathLst>
              </a:custGeom>
              <a:solidFill>
                <a:srgbClr val="66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3" name="Freeform 547"/>
              <p:cNvSpPr>
                <a:spLocks/>
              </p:cNvSpPr>
              <p:nvPr userDrawn="1"/>
            </p:nvSpPr>
            <p:spPr bwMode="auto">
              <a:xfrm>
                <a:off x="5392" y="22"/>
                <a:ext cx="324" cy="386"/>
              </a:xfrm>
              <a:custGeom>
                <a:avLst/>
                <a:gdLst>
                  <a:gd name="T0" fmla="*/ 0 w 324"/>
                  <a:gd name="T1" fmla="*/ 386 h 386"/>
                  <a:gd name="T2" fmla="*/ 324 w 324"/>
                  <a:gd name="T3" fmla="*/ 0 h 386"/>
                  <a:gd name="T4" fmla="*/ 324 w 324"/>
                  <a:gd name="T5" fmla="*/ 11 h 386"/>
                  <a:gd name="T6" fmla="*/ 8 w 324"/>
                  <a:gd name="T7" fmla="*/ 386 h 386"/>
                  <a:gd name="T8" fmla="*/ 0 w 324"/>
                  <a:gd name="T9" fmla="*/ 386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86">
                    <a:moveTo>
                      <a:pt x="0" y="386"/>
                    </a:moveTo>
                    <a:lnTo>
                      <a:pt x="324" y="0"/>
                    </a:lnTo>
                    <a:lnTo>
                      <a:pt x="324" y="11"/>
                    </a:lnTo>
                    <a:lnTo>
                      <a:pt x="8" y="386"/>
                    </a:lnTo>
                    <a:lnTo>
                      <a:pt x="0" y="386"/>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4" name="Freeform 548"/>
              <p:cNvSpPr>
                <a:spLocks/>
              </p:cNvSpPr>
              <p:nvPr userDrawn="1"/>
            </p:nvSpPr>
            <p:spPr bwMode="auto">
              <a:xfrm>
                <a:off x="5396" y="28"/>
                <a:ext cx="320" cy="380"/>
              </a:xfrm>
              <a:custGeom>
                <a:avLst/>
                <a:gdLst>
                  <a:gd name="T0" fmla="*/ 0 w 320"/>
                  <a:gd name="T1" fmla="*/ 380 h 380"/>
                  <a:gd name="T2" fmla="*/ 320 w 320"/>
                  <a:gd name="T3" fmla="*/ 0 h 380"/>
                  <a:gd name="T4" fmla="*/ 320 w 320"/>
                  <a:gd name="T5" fmla="*/ 9 h 380"/>
                  <a:gd name="T6" fmla="*/ 8 w 320"/>
                  <a:gd name="T7" fmla="*/ 380 h 380"/>
                  <a:gd name="T8" fmla="*/ 0 w 320"/>
                  <a:gd name="T9" fmla="*/ 380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80">
                    <a:moveTo>
                      <a:pt x="0" y="380"/>
                    </a:moveTo>
                    <a:lnTo>
                      <a:pt x="320" y="0"/>
                    </a:lnTo>
                    <a:lnTo>
                      <a:pt x="320" y="9"/>
                    </a:lnTo>
                    <a:lnTo>
                      <a:pt x="8" y="380"/>
                    </a:lnTo>
                    <a:lnTo>
                      <a:pt x="0" y="380"/>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5" name="Freeform 549"/>
              <p:cNvSpPr>
                <a:spLocks/>
              </p:cNvSpPr>
              <p:nvPr userDrawn="1"/>
            </p:nvSpPr>
            <p:spPr bwMode="auto">
              <a:xfrm>
                <a:off x="5400" y="33"/>
                <a:ext cx="316" cy="375"/>
              </a:xfrm>
              <a:custGeom>
                <a:avLst/>
                <a:gdLst>
                  <a:gd name="T0" fmla="*/ 0 w 316"/>
                  <a:gd name="T1" fmla="*/ 375 h 375"/>
                  <a:gd name="T2" fmla="*/ 316 w 316"/>
                  <a:gd name="T3" fmla="*/ 0 h 375"/>
                  <a:gd name="T4" fmla="*/ 316 w 316"/>
                  <a:gd name="T5" fmla="*/ 9 h 375"/>
                  <a:gd name="T6" fmla="*/ 8 w 316"/>
                  <a:gd name="T7" fmla="*/ 375 h 375"/>
                  <a:gd name="T8" fmla="*/ 0 w 316"/>
                  <a:gd name="T9" fmla="*/ 375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75">
                    <a:moveTo>
                      <a:pt x="0" y="375"/>
                    </a:moveTo>
                    <a:lnTo>
                      <a:pt x="316" y="0"/>
                    </a:lnTo>
                    <a:lnTo>
                      <a:pt x="316" y="9"/>
                    </a:lnTo>
                    <a:lnTo>
                      <a:pt x="8" y="375"/>
                    </a:lnTo>
                    <a:lnTo>
                      <a:pt x="0" y="375"/>
                    </a:lnTo>
                    <a:close/>
                  </a:path>
                </a:pathLst>
              </a:custGeom>
              <a:solidFill>
                <a:srgbClr val="62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6" name="Freeform 550"/>
              <p:cNvSpPr>
                <a:spLocks/>
              </p:cNvSpPr>
              <p:nvPr userDrawn="1"/>
            </p:nvSpPr>
            <p:spPr bwMode="auto">
              <a:xfrm>
                <a:off x="5404" y="37"/>
                <a:ext cx="312" cy="371"/>
              </a:xfrm>
              <a:custGeom>
                <a:avLst/>
                <a:gdLst>
                  <a:gd name="T0" fmla="*/ 0 w 312"/>
                  <a:gd name="T1" fmla="*/ 371 h 371"/>
                  <a:gd name="T2" fmla="*/ 312 w 312"/>
                  <a:gd name="T3" fmla="*/ 0 h 371"/>
                  <a:gd name="T4" fmla="*/ 312 w 312"/>
                  <a:gd name="T5" fmla="*/ 9 h 371"/>
                  <a:gd name="T6" fmla="*/ 8 w 312"/>
                  <a:gd name="T7" fmla="*/ 371 h 371"/>
                  <a:gd name="T8" fmla="*/ 0 w 312"/>
                  <a:gd name="T9" fmla="*/ 37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71">
                    <a:moveTo>
                      <a:pt x="0" y="371"/>
                    </a:moveTo>
                    <a:lnTo>
                      <a:pt x="312" y="0"/>
                    </a:lnTo>
                    <a:lnTo>
                      <a:pt x="312" y="9"/>
                    </a:lnTo>
                    <a:lnTo>
                      <a:pt x="8" y="371"/>
                    </a:lnTo>
                    <a:lnTo>
                      <a:pt x="0" y="371"/>
                    </a:lnTo>
                    <a:close/>
                  </a:path>
                </a:pathLst>
              </a:custGeom>
              <a:solidFill>
                <a:srgbClr val="61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7" name="Freeform 551"/>
              <p:cNvSpPr>
                <a:spLocks/>
              </p:cNvSpPr>
              <p:nvPr userDrawn="1"/>
            </p:nvSpPr>
            <p:spPr bwMode="auto">
              <a:xfrm>
                <a:off x="5408" y="42"/>
                <a:ext cx="308" cy="366"/>
              </a:xfrm>
              <a:custGeom>
                <a:avLst/>
                <a:gdLst>
                  <a:gd name="T0" fmla="*/ 0 w 308"/>
                  <a:gd name="T1" fmla="*/ 366 h 366"/>
                  <a:gd name="T2" fmla="*/ 308 w 308"/>
                  <a:gd name="T3" fmla="*/ 0 h 366"/>
                  <a:gd name="T4" fmla="*/ 308 w 308"/>
                  <a:gd name="T5" fmla="*/ 9 h 366"/>
                  <a:gd name="T6" fmla="*/ 9 w 308"/>
                  <a:gd name="T7" fmla="*/ 366 h 366"/>
                  <a:gd name="T8" fmla="*/ 0 w 308"/>
                  <a:gd name="T9" fmla="*/ 366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366">
                    <a:moveTo>
                      <a:pt x="0" y="366"/>
                    </a:moveTo>
                    <a:lnTo>
                      <a:pt x="308" y="0"/>
                    </a:lnTo>
                    <a:lnTo>
                      <a:pt x="308" y="9"/>
                    </a:lnTo>
                    <a:lnTo>
                      <a:pt x="9" y="366"/>
                    </a:lnTo>
                    <a:lnTo>
                      <a:pt x="0" y="366"/>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8" name="Freeform 552"/>
              <p:cNvSpPr>
                <a:spLocks/>
              </p:cNvSpPr>
              <p:nvPr userDrawn="1"/>
            </p:nvSpPr>
            <p:spPr bwMode="auto">
              <a:xfrm>
                <a:off x="5412" y="46"/>
                <a:ext cx="304" cy="362"/>
              </a:xfrm>
              <a:custGeom>
                <a:avLst/>
                <a:gdLst>
                  <a:gd name="T0" fmla="*/ 0 w 304"/>
                  <a:gd name="T1" fmla="*/ 362 h 362"/>
                  <a:gd name="T2" fmla="*/ 304 w 304"/>
                  <a:gd name="T3" fmla="*/ 0 h 362"/>
                  <a:gd name="T4" fmla="*/ 304 w 304"/>
                  <a:gd name="T5" fmla="*/ 11 h 362"/>
                  <a:gd name="T6" fmla="*/ 9 w 304"/>
                  <a:gd name="T7" fmla="*/ 362 h 362"/>
                  <a:gd name="T8" fmla="*/ 0 w 304"/>
                  <a:gd name="T9" fmla="*/ 362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362">
                    <a:moveTo>
                      <a:pt x="0" y="362"/>
                    </a:moveTo>
                    <a:lnTo>
                      <a:pt x="304" y="0"/>
                    </a:lnTo>
                    <a:lnTo>
                      <a:pt x="304" y="11"/>
                    </a:lnTo>
                    <a:lnTo>
                      <a:pt x="9" y="362"/>
                    </a:lnTo>
                    <a:lnTo>
                      <a:pt x="0" y="362"/>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9" name="Freeform 553"/>
              <p:cNvSpPr>
                <a:spLocks/>
              </p:cNvSpPr>
              <p:nvPr userDrawn="1"/>
            </p:nvSpPr>
            <p:spPr bwMode="auto">
              <a:xfrm>
                <a:off x="5417" y="51"/>
                <a:ext cx="299" cy="357"/>
              </a:xfrm>
              <a:custGeom>
                <a:avLst/>
                <a:gdLst>
                  <a:gd name="T0" fmla="*/ 0 w 299"/>
                  <a:gd name="T1" fmla="*/ 357 h 357"/>
                  <a:gd name="T2" fmla="*/ 299 w 299"/>
                  <a:gd name="T3" fmla="*/ 0 h 357"/>
                  <a:gd name="T4" fmla="*/ 299 w 299"/>
                  <a:gd name="T5" fmla="*/ 10 h 357"/>
                  <a:gd name="T6" fmla="*/ 8 w 299"/>
                  <a:gd name="T7" fmla="*/ 357 h 357"/>
                  <a:gd name="T8" fmla="*/ 0 w 299"/>
                  <a:gd name="T9" fmla="*/ 357 h 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57">
                    <a:moveTo>
                      <a:pt x="0" y="357"/>
                    </a:moveTo>
                    <a:lnTo>
                      <a:pt x="299" y="0"/>
                    </a:lnTo>
                    <a:lnTo>
                      <a:pt x="299" y="10"/>
                    </a:lnTo>
                    <a:lnTo>
                      <a:pt x="8" y="357"/>
                    </a:lnTo>
                    <a:lnTo>
                      <a:pt x="0" y="357"/>
                    </a:lnTo>
                    <a:close/>
                  </a:path>
                </a:pathLst>
              </a:custGeom>
              <a:solidFill>
                <a:srgbClr val="5D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0" name="Freeform 554"/>
              <p:cNvSpPr>
                <a:spLocks/>
              </p:cNvSpPr>
              <p:nvPr userDrawn="1"/>
            </p:nvSpPr>
            <p:spPr bwMode="auto">
              <a:xfrm>
                <a:off x="5421" y="57"/>
                <a:ext cx="295" cy="351"/>
              </a:xfrm>
              <a:custGeom>
                <a:avLst/>
                <a:gdLst>
                  <a:gd name="T0" fmla="*/ 0 w 295"/>
                  <a:gd name="T1" fmla="*/ 351 h 351"/>
                  <a:gd name="T2" fmla="*/ 295 w 295"/>
                  <a:gd name="T3" fmla="*/ 0 h 351"/>
                  <a:gd name="T4" fmla="*/ 295 w 295"/>
                  <a:gd name="T5" fmla="*/ 9 h 351"/>
                  <a:gd name="T6" fmla="*/ 8 w 295"/>
                  <a:gd name="T7" fmla="*/ 351 h 351"/>
                  <a:gd name="T8" fmla="*/ 0 w 295"/>
                  <a:gd name="T9" fmla="*/ 35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51"/>
                    </a:moveTo>
                    <a:lnTo>
                      <a:pt x="295" y="0"/>
                    </a:lnTo>
                    <a:lnTo>
                      <a:pt x="295" y="9"/>
                    </a:lnTo>
                    <a:lnTo>
                      <a:pt x="8" y="351"/>
                    </a:lnTo>
                    <a:lnTo>
                      <a:pt x="0" y="351"/>
                    </a:lnTo>
                    <a:close/>
                  </a:path>
                </a:pathLst>
              </a:custGeom>
              <a:solidFill>
                <a:srgbClr val="5C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1" name="Freeform 555"/>
              <p:cNvSpPr>
                <a:spLocks/>
              </p:cNvSpPr>
              <p:nvPr userDrawn="1"/>
            </p:nvSpPr>
            <p:spPr bwMode="auto">
              <a:xfrm>
                <a:off x="5425" y="61"/>
                <a:ext cx="291" cy="347"/>
              </a:xfrm>
              <a:custGeom>
                <a:avLst/>
                <a:gdLst>
                  <a:gd name="T0" fmla="*/ 0 w 291"/>
                  <a:gd name="T1" fmla="*/ 347 h 347"/>
                  <a:gd name="T2" fmla="*/ 291 w 291"/>
                  <a:gd name="T3" fmla="*/ 0 h 347"/>
                  <a:gd name="T4" fmla="*/ 291 w 291"/>
                  <a:gd name="T5" fmla="*/ 10 h 347"/>
                  <a:gd name="T6" fmla="*/ 8 w 291"/>
                  <a:gd name="T7" fmla="*/ 347 h 347"/>
                  <a:gd name="T8" fmla="*/ 0 w 291"/>
                  <a:gd name="T9" fmla="*/ 347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47"/>
                    </a:moveTo>
                    <a:lnTo>
                      <a:pt x="291" y="0"/>
                    </a:lnTo>
                    <a:lnTo>
                      <a:pt x="291" y="10"/>
                    </a:lnTo>
                    <a:lnTo>
                      <a:pt x="8" y="347"/>
                    </a:lnTo>
                    <a:lnTo>
                      <a:pt x="0" y="347"/>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2" name="Freeform 556"/>
              <p:cNvSpPr>
                <a:spLocks/>
              </p:cNvSpPr>
              <p:nvPr userDrawn="1"/>
            </p:nvSpPr>
            <p:spPr bwMode="auto">
              <a:xfrm>
                <a:off x="5429" y="66"/>
                <a:ext cx="287" cy="342"/>
              </a:xfrm>
              <a:custGeom>
                <a:avLst/>
                <a:gdLst>
                  <a:gd name="T0" fmla="*/ 0 w 287"/>
                  <a:gd name="T1" fmla="*/ 342 h 342"/>
                  <a:gd name="T2" fmla="*/ 287 w 287"/>
                  <a:gd name="T3" fmla="*/ 0 h 342"/>
                  <a:gd name="T4" fmla="*/ 287 w 287"/>
                  <a:gd name="T5" fmla="*/ 9 h 342"/>
                  <a:gd name="T6" fmla="*/ 8 w 287"/>
                  <a:gd name="T7" fmla="*/ 342 h 342"/>
                  <a:gd name="T8" fmla="*/ 0 w 287"/>
                  <a:gd name="T9" fmla="*/ 342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2">
                    <a:moveTo>
                      <a:pt x="0" y="342"/>
                    </a:moveTo>
                    <a:lnTo>
                      <a:pt x="287" y="0"/>
                    </a:lnTo>
                    <a:lnTo>
                      <a:pt x="287" y="9"/>
                    </a:lnTo>
                    <a:lnTo>
                      <a:pt x="8" y="342"/>
                    </a:lnTo>
                    <a:lnTo>
                      <a:pt x="0" y="342"/>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3" name="Freeform 557"/>
              <p:cNvSpPr>
                <a:spLocks/>
              </p:cNvSpPr>
              <p:nvPr userDrawn="1"/>
            </p:nvSpPr>
            <p:spPr bwMode="auto">
              <a:xfrm>
                <a:off x="5433" y="71"/>
                <a:ext cx="283" cy="337"/>
              </a:xfrm>
              <a:custGeom>
                <a:avLst/>
                <a:gdLst>
                  <a:gd name="T0" fmla="*/ 0 w 283"/>
                  <a:gd name="T1" fmla="*/ 337 h 337"/>
                  <a:gd name="T2" fmla="*/ 283 w 283"/>
                  <a:gd name="T3" fmla="*/ 0 h 337"/>
                  <a:gd name="T4" fmla="*/ 283 w 283"/>
                  <a:gd name="T5" fmla="*/ 9 h 337"/>
                  <a:gd name="T6" fmla="*/ 8 w 283"/>
                  <a:gd name="T7" fmla="*/ 337 h 337"/>
                  <a:gd name="T8" fmla="*/ 0 w 283"/>
                  <a:gd name="T9" fmla="*/ 337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7">
                    <a:moveTo>
                      <a:pt x="0" y="337"/>
                    </a:moveTo>
                    <a:lnTo>
                      <a:pt x="283" y="0"/>
                    </a:lnTo>
                    <a:lnTo>
                      <a:pt x="283" y="9"/>
                    </a:lnTo>
                    <a:lnTo>
                      <a:pt x="8" y="337"/>
                    </a:lnTo>
                    <a:lnTo>
                      <a:pt x="0" y="337"/>
                    </a:lnTo>
                    <a:close/>
                  </a:path>
                </a:pathLst>
              </a:custGeom>
              <a:solidFill>
                <a:srgbClr val="5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4" name="Freeform 558"/>
              <p:cNvSpPr>
                <a:spLocks/>
              </p:cNvSpPr>
              <p:nvPr userDrawn="1"/>
            </p:nvSpPr>
            <p:spPr bwMode="auto">
              <a:xfrm>
                <a:off x="5437" y="75"/>
                <a:ext cx="279" cy="333"/>
              </a:xfrm>
              <a:custGeom>
                <a:avLst/>
                <a:gdLst>
                  <a:gd name="T0" fmla="*/ 0 w 279"/>
                  <a:gd name="T1" fmla="*/ 333 h 333"/>
                  <a:gd name="T2" fmla="*/ 279 w 279"/>
                  <a:gd name="T3" fmla="*/ 0 h 333"/>
                  <a:gd name="T4" fmla="*/ 279 w 279"/>
                  <a:gd name="T5" fmla="*/ 11 h 333"/>
                  <a:gd name="T6" fmla="*/ 8 w 279"/>
                  <a:gd name="T7" fmla="*/ 333 h 333"/>
                  <a:gd name="T8" fmla="*/ 0 w 279"/>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3">
                    <a:moveTo>
                      <a:pt x="0" y="333"/>
                    </a:moveTo>
                    <a:lnTo>
                      <a:pt x="279" y="0"/>
                    </a:lnTo>
                    <a:lnTo>
                      <a:pt x="279" y="11"/>
                    </a:lnTo>
                    <a:lnTo>
                      <a:pt x="8" y="333"/>
                    </a:lnTo>
                    <a:lnTo>
                      <a:pt x="0" y="333"/>
                    </a:lnTo>
                    <a:close/>
                  </a:path>
                </a:pathLst>
              </a:custGeom>
              <a:solidFill>
                <a:srgbClr val="57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5" name="Freeform 559"/>
              <p:cNvSpPr>
                <a:spLocks/>
              </p:cNvSpPr>
              <p:nvPr userDrawn="1"/>
            </p:nvSpPr>
            <p:spPr bwMode="auto">
              <a:xfrm>
                <a:off x="5441" y="80"/>
                <a:ext cx="275" cy="328"/>
              </a:xfrm>
              <a:custGeom>
                <a:avLst/>
                <a:gdLst>
                  <a:gd name="T0" fmla="*/ 0 w 275"/>
                  <a:gd name="T1" fmla="*/ 328 h 328"/>
                  <a:gd name="T2" fmla="*/ 275 w 275"/>
                  <a:gd name="T3" fmla="*/ 0 h 328"/>
                  <a:gd name="T4" fmla="*/ 275 w 275"/>
                  <a:gd name="T5" fmla="*/ 10 h 328"/>
                  <a:gd name="T6" fmla="*/ 8 w 275"/>
                  <a:gd name="T7" fmla="*/ 328 h 328"/>
                  <a:gd name="T8" fmla="*/ 0 w 275"/>
                  <a:gd name="T9" fmla="*/ 328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8">
                    <a:moveTo>
                      <a:pt x="0" y="328"/>
                    </a:moveTo>
                    <a:lnTo>
                      <a:pt x="275" y="0"/>
                    </a:lnTo>
                    <a:lnTo>
                      <a:pt x="275" y="10"/>
                    </a:lnTo>
                    <a:lnTo>
                      <a:pt x="8" y="328"/>
                    </a:lnTo>
                    <a:lnTo>
                      <a:pt x="0" y="328"/>
                    </a:lnTo>
                    <a:close/>
                  </a:path>
                </a:pathLst>
              </a:custGeom>
              <a:solidFill>
                <a:srgbClr val="55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6" name="Freeform 560"/>
              <p:cNvSpPr>
                <a:spLocks/>
              </p:cNvSpPr>
              <p:nvPr userDrawn="1"/>
            </p:nvSpPr>
            <p:spPr bwMode="auto">
              <a:xfrm>
                <a:off x="5445" y="86"/>
                <a:ext cx="271" cy="322"/>
              </a:xfrm>
              <a:custGeom>
                <a:avLst/>
                <a:gdLst>
                  <a:gd name="T0" fmla="*/ 0 w 271"/>
                  <a:gd name="T1" fmla="*/ 322 h 322"/>
                  <a:gd name="T2" fmla="*/ 271 w 271"/>
                  <a:gd name="T3" fmla="*/ 0 h 322"/>
                  <a:gd name="T4" fmla="*/ 271 w 271"/>
                  <a:gd name="T5" fmla="*/ 9 h 322"/>
                  <a:gd name="T6" fmla="*/ 8 w 271"/>
                  <a:gd name="T7" fmla="*/ 322 h 322"/>
                  <a:gd name="T8" fmla="*/ 0 w 271"/>
                  <a:gd name="T9" fmla="*/ 32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22"/>
                    </a:moveTo>
                    <a:lnTo>
                      <a:pt x="271" y="0"/>
                    </a:lnTo>
                    <a:lnTo>
                      <a:pt x="271" y="9"/>
                    </a:lnTo>
                    <a:lnTo>
                      <a:pt x="8" y="322"/>
                    </a:lnTo>
                    <a:lnTo>
                      <a:pt x="0" y="322"/>
                    </a:lnTo>
                    <a:close/>
                  </a:path>
                </a:pathLst>
              </a:custGeom>
              <a:solidFill>
                <a:srgbClr val="54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7" name="Freeform 561"/>
              <p:cNvSpPr>
                <a:spLocks/>
              </p:cNvSpPr>
              <p:nvPr userDrawn="1"/>
            </p:nvSpPr>
            <p:spPr bwMode="auto">
              <a:xfrm>
                <a:off x="5449" y="90"/>
                <a:ext cx="267" cy="318"/>
              </a:xfrm>
              <a:custGeom>
                <a:avLst/>
                <a:gdLst>
                  <a:gd name="T0" fmla="*/ 0 w 267"/>
                  <a:gd name="T1" fmla="*/ 318 h 318"/>
                  <a:gd name="T2" fmla="*/ 267 w 267"/>
                  <a:gd name="T3" fmla="*/ 0 h 318"/>
                  <a:gd name="T4" fmla="*/ 267 w 267"/>
                  <a:gd name="T5" fmla="*/ 10 h 318"/>
                  <a:gd name="T6" fmla="*/ 8 w 267"/>
                  <a:gd name="T7" fmla="*/ 318 h 318"/>
                  <a:gd name="T8" fmla="*/ 0 w 267"/>
                  <a:gd name="T9" fmla="*/ 318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318">
                    <a:moveTo>
                      <a:pt x="0" y="318"/>
                    </a:moveTo>
                    <a:lnTo>
                      <a:pt x="267" y="0"/>
                    </a:lnTo>
                    <a:lnTo>
                      <a:pt x="267" y="10"/>
                    </a:lnTo>
                    <a:lnTo>
                      <a:pt x="8" y="318"/>
                    </a:lnTo>
                    <a:lnTo>
                      <a:pt x="0" y="318"/>
                    </a:lnTo>
                    <a:close/>
                  </a:path>
                </a:pathLst>
              </a:custGeom>
              <a:solidFill>
                <a:srgbClr val="53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8" name="Freeform 562"/>
              <p:cNvSpPr>
                <a:spLocks/>
              </p:cNvSpPr>
              <p:nvPr userDrawn="1"/>
            </p:nvSpPr>
            <p:spPr bwMode="auto">
              <a:xfrm>
                <a:off x="5453" y="95"/>
                <a:ext cx="263" cy="313"/>
              </a:xfrm>
              <a:custGeom>
                <a:avLst/>
                <a:gdLst>
                  <a:gd name="T0" fmla="*/ 0 w 263"/>
                  <a:gd name="T1" fmla="*/ 313 h 313"/>
                  <a:gd name="T2" fmla="*/ 263 w 263"/>
                  <a:gd name="T3" fmla="*/ 0 h 313"/>
                  <a:gd name="T4" fmla="*/ 263 w 263"/>
                  <a:gd name="T5" fmla="*/ 9 h 313"/>
                  <a:gd name="T6" fmla="*/ 8 w 263"/>
                  <a:gd name="T7" fmla="*/ 313 h 313"/>
                  <a:gd name="T8" fmla="*/ 0 w 263"/>
                  <a:gd name="T9" fmla="*/ 313 h 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13">
                    <a:moveTo>
                      <a:pt x="0" y="313"/>
                    </a:moveTo>
                    <a:lnTo>
                      <a:pt x="263" y="0"/>
                    </a:lnTo>
                    <a:lnTo>
                      <a:pt x="263" y="9"/>
                    </a:lnTo>
                    <a:lnTo>
                      <a:pt x="8" y="313"/>
                    </a:lnTo>
                    <a:lnTo>
                      <a:pt x="0" y="313"/>
                    </a:lnTo>
                    <a:close/>
                  </a:path>
                </a:pathLst>
              </a:custGeom>
              <a:solidFill>
                <a:srgbClr val="52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9" name="Freeform 563"/>
              <p:cNvSpPr>
                <a:spLocks/>
              </p:cNvSpPr>
              <p:nvPr userDrawn="1"/>
            </p:nvSpPr>
            <p:spPr bwMode="auto">
              <a:xfrm>
                <a:off x="5457" y="100"/>
                <a:ext cx="259" cy="308"/>
              </a:xfrm>
              <a:custGeom>
                <a:avLst/>
                <a:gdLst>
                  <a:gd name="T0" fmla="*/ 0 w 259"/>
                  <a:gd name="T1" fmla="*/ 308 h 308"/>
                  <a:gd name="T2" fmla="*/ 259 w 259"/>
                  <a:gd name="T3" fmla="*/ 0 h 308"/>
                  <a:gd name="T4" fmla="*/ 259 w 259"/>
                  <a:gd name="T5" fmla="*/ 9 h 308"/>
                  <a:gd name="T6" fmla="*/ 8 w 259"/>
                  <a:gd name="T7" fmla="*/ 308 h 308"/>
                  <a:gd name="T8" fmla="*/ 0 w 259"/>
                  <a:gd name="T9" fmla="*/ 308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308">
                    <a:moveTo>
                      <a:pt x="0" y="308"/>
                    </a:moveTo>
                    <a:lnTo>
                      <a:pt x="259" y="0"/>
                    </a:lnTo>
                    <a:lnTo>
                      <a:pt x="259" y="9"/>
                    </a:lnTo>
                    <a:lnTo>
                      <a:pt x="8" y="308"/>
                    </a:lnTo>
                    <a:lnTo>
                      <a:pt x="0" y="308"/>
                    </a:lnTo>
                    <a:close/>
                  </a:path>
                </a:pathLst>
              </a:custGeom>
              <a:solidFill>
                <a:srgbClr val="50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0" name="Freeform 564"/>
              <p:cNvSpPr>
                <a:spLocks/>
              </p:cNvSpPr>
              <p:nvPr userDrawn="1"/>
            </p:nvSpPr>
            <p:spPr bwMode="auto">
              <a:xfrm>
                <a:off x="5461" y="104"/>
                <a:ext cx="255" cy="304"/>
              </a:xfrm>
              <a:custGeom>
                <a:avLst/>
                <a:gdLst>
                  <a:gd name="T0" fmla="*/ 0 w 255"/>
                  <a:gd name="T1" fmla="*/ 304 h 304"/>
                  <a:gd name="T2" fmla="*/ 255 w 255"/>
                  <a:gd name="T3" fmla="*/ 0 h 304"/>
                  <a:gd name="T4" fmla="*/ 255 w 255"/>
                  <a:gd name="T5" fmla="*/ 11 h 304"/>
                  <a:gd name="T6" fmla="*/ 8 w 255"/>
                  <a:gd name="T7" fmla="*/ 304 h 304"/>
                  <a:gd name="T8" fmla="*/ 0 w 255"/>
                  <a:gd name="T9" fmla="*/ 304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304">
                    <a:moveTo>
                      <a:pt x="0" y="304"/>
                    </a:moveTo>
                    <a:lnTo>
                      <a:pt x="255" y="0"/>
                    </a:lnTo>
                    <a:lnTo>
                      <a:pt x="255" y="11"/>
                    </a:lnTo>
                    <a:lnTo>
                      <a:pt x="8" y="304"/>
                    </a:lnTo>
                    <a:lnTo>
                      <a:pt x="0" y="304"/>
                    </a:lnTo>
                    <a:close/>
                  </a:path>
                </a:pathLst>
              </a:custGeom>
              <a:solidFill>
                <a:srgbClr val="4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1" name="Freeform 565"/>
              <p:cNvSpPr>
                <a:spLocks/>
              </p:cNvSpPr>
              <p:nvPr userDrawn="1"/>
            </p:nvSpPr>
            <p:spPr bwMode="auto">
              <a:xfrm>
                <a:off x="5465" y="109"/>
                <a:ext cx="251" cy="299"/>
              </a:xfrm>
              <a:custGeom>
                <a:avLst/>
                <a:gdLst>
                  <a:gd name="T0" fmla="*/ 0 w 251"/>
                  <a:gd name="T1" fmla="*/ 299 h 299"/>
                  <a:gd name="T2" fmla="*/ 251 w 251"/>
                  <a:gd name="T3" fmla="*/ 0 h 299"/>
                  <a:gd name="T4" fmla="*/ 251 w 251"/>
                  <a:gd name="T5" fmla="*/ 10 h 299"/>
                  <a:gd name="T6" fmla="*/ 8 w 251"/>
                  <a:gd name="T7" fmla="*/ 299 h 299"/>
                  <a:gd name="T8" fmla="*/ 0 w 251"/>
                  <a:gd name="T9" fmla="*/ 299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99">
                    <a:moveTo>
                      <a:pt x="0" y="299"/>
                    </a:moveTo>
                    <a:lnTo>
                      <a:pt x="251" y="0"/>
                    </a:lnTo>
                    <a:lnTo>
                      <a:pt x="251" y="10"/>
                    </a:lnTo>
                    <a:lnTo>
                      <a:pt x="8" y="299"/>
                    </a:lnTo>
                    <a:lnTo>
                      <a:pt x="0" y="299"/>
                    </a:lnTo>
                    <a:close/>
                  </a:path>
                </a:pathLst>
              </a:custGeom>
              <a:solidFill>
                <a:srgbClr val="4E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2" name="Freeform 566"/>
              <p:cNvSpPr>
                <a:spLocks/>
              </p:cNvSpPr>
              <p:nvPr userDrawn="1"/>
            </p:nvSpPr>
            <p:spPr bwMode="auto">
              <a:xfrm>
                <a:off x="5469" y="115"/>
                <a:ext cx="247" cy="293"/>
              </a:xfrm>
              <a:custGeom>
                <a:avLst/>
                <a:gdLst>
                  <a:gd name="T0" fmla="*/ 0 w 247"/>
                  <a:gd name="T1" fmla="*/ 293 h 293"/>
                  <a:gd name="T2" fmla="*/ 247 w 247"/>
                  <a:gd name="T3" fmla="*/ 0 h 293"/>
                  <a:gd name="T4" fmla="*/ 247 w 247"/>
                  <a:gd name="T5" fmla="*/ 9 h 293"/>
                  <a:gd name="T6" fmla="*/ 9 w 247"/>
                  <a:gd name="T7" fmla="*/ 293 h 293"/>
                  <a:gd name="T8" fmla="*/ 0 w 247"/>
                  <a:gd name="T9" fmla="*/ 29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293">
                    <a:moveTo>
                      <a:pt x="0" y="293"/>
                    </a:moveTo>
                    <a:lnTo>
                      <a:pt x="247" y="0"/>
                    </a:lnTo>
                    <a:lnTo>
                      <a:pt x="247" y="9"/>
                    </a:lnTo>
                    <a:lnTo>
                      <a:pt x="9" y="293"/>
                    </a:lnTo>
                    <a:lnTo>
                      <a:pt x="0" y="293"/>
                    </a:lnTo>
                    <a:close/>
                  </a:path>
                </a:pathLst>
              </a:custGeom>
              <a:solidFill>
                <a:srgbClr val="4D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3" name="Freeform 567"/>
              <p:cNvSpPr>
                <a:spLocks/>
              </p:cNvSpPr>
              <p:nvPr userDrawn="1"/>
            </p:nvSpPr>
            <p:spPr bwMode="auto">
              <a:xfrm>
                <a:off x="5473" y="119"/>
                <a:ext cx="243" cy="289"/>
              </a:xfrm>
              <a:custGeom>
                <a:avLst/>
                <a:gdLst>
                  <a:gd name="T0" fmla="*/ 0 w 243"/>
                  <a:gd name="T1" fmla="*/ 289 h 289"/>
                  <a:gd name="T2" fmla="*/ 243 w 243"/>
                  <a:gd name="T3" fmla="*/ 0 h 289"/>
                  <a:gd name="T4" fmla="*/ 243 w 243"/>
                  <a:gd name="T5" fmla="*/ 10 h 289"/>
                  <a:gd name="T6" fmla="*/ 9 w 243"/>
                  <a:gd name="T7" fmla="*/ 289 h 289"/>
                  <a:gd name="T8" fmla="*/ 0 w 243"/>
                  <a:gd name="T9" fmla="*/ 28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89">
                    <a:moveTo>
                      <a:pt x="0" y="289"/>
                    </a:moveTo>
                    <a:lnTo>
                      <a:pt x="243" y="0"/>
                    </a:lnTo>
                    <a:lnTo>
                      <a:pt x="243" y="10"/>
                    </a:lnTo>
                    <a:lnTo>
                      <a:pt x="9" y="289"/>
                    </a:lnTo>
                    <a:lnTo>
                      <a:pt x="0" y="289"/>
                    </a:lnTo>
                    <a:close/>
                  </a:path>
                </a:pathLst>
              </a:custGeom>
              <a:solidFill>
                <a:srgbClr val="4B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4" name="Freeform 568"/>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5" name="Freeform 569"/>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6" name="Freeform 570"/>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7" name="Freeform 571"/>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8" name="Freeform 572"/>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9" name="Freeform 573"/>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0" name="Freeform 574"/>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1" name="Freeform 575"/>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2" name="Freeform 576"/>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3" name="Freeform 577"/>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4" name="Freeform 578"/>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5" name="Freeform 579"/>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6" name="Freeform 580"/>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7" name="Freeform 581"/>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8" name="Freeform 582"/>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9" name="Freeform 583"/>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0" name="Freeform 584"/>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1" name="Freeform 585"/>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2" name="Freeform 586"/>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3" name="Freeform 587"/>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4" name="Freeform 588"/>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5" name="Freeform 589"/>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6" name="Freeform 590"/>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7" name="Freeform 591"/>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8" name="Freeform 592"/>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9" name="Freeform 593"/>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0" name="Freeform 594"/>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1" name="Freeform 595"/>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2" name="Freeform 596"/>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3" name="Freeform 597"/>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4" name="Freeform 598"/>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5" name="Freeform 599"/>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6" name="Freeform 600"/>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7" name="Freeform 601"/>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8" name="Freeform 602"/>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9" name="Freeform 603"/>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0" name="Freeform 604"/>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1" name="Freeform 605"/>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2" name="Freeform 606"/>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3" name="Freeform 607"/>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4" name="Freeform 608"/>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5" name="Freeform 609"/>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 name="Freeform 610"/>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7" name="Freeform 611"/>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 name="Freeform 612"/>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 name="Freeform 613"/>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 name="Freeform 614"/>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 name="Freeform 615"/>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 name="Freeform 616"/>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5" name="Freeform 618"/>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6" name="Freeform 619"/>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7" name="Freeform 620"/>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8" name="Freeform 621"/>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 name="Freeform 622"/>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 name="Freeform 623"/>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 name="Freeform 624"/>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2" name="Freeform 625"/>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3" name="Freeform 626"/>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4" name="Freeform 627"/>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5" name="Freeform 632"/>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6" name="Freeform 633"/>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7" name="Rectangle 634"/>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48" name="Freeform 635"/>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9" name="Freeform 636"/>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0" name="Rectangle 637"/>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1" name="Rectangle 638"/>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2" name="Rectangle 639"/>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3" name="Rectangle 640"/>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4" name="Freeform 641"/>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5" name="Freeform 642"/>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6" name="Freeform 64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7" name="Freeform 64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8" name="Freeform 64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 name="Freeform 64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 name="Freeform 64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1" name="Freeform 64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2" name="Freeform 64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3" name="Freeform 65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4" name="Freeform 65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5" name="Freeform 65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6" name="Freeform 65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7" name="Freeform 65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8" name="Freeform 65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9" name="Freeform 65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0" name="Freeform 65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1" name="Freeform 65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2" name="Freeform 65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3" name="Freeform 66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4" name="Freeform 66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5" name="Freeform 66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6" name="Freeform 66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7" name="Freeform 66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8" name="Freeform 66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9" name="Freeform 66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 name="Freeform 66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 name="Rectangle 66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82" name="Freeform 66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3" name="Freeform 67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4" name="Freeform 67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5" name="Freeform 67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6" name="Freeform 67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7" name="Freeform 67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8" name="Freeform 67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9" name="Freeform 67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0" name="Freeform 67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1" name="Freeform 67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2" name="Freeform 67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3" name="Freeform 68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4" name="Freeform 68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5" name="Freeform 68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6" name="Freeform 68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7" name="Freeform 68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8" name="Freeform 68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9" name="Freeform 68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0" name="Freeform 68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1" name="Freeform 68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2" name="Freeform 68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3" name="Freeform 69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4" name="Freeform 69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5" name="Freeform 69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6" name="Rectangle 69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07" name="Rectangle 69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08" name="Freeform 69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9" name="Freeform 696"/>
            <p:cNvSpPr>
              <a:spLocks/>
            </p:cNvSpPr>
            <p:nvPr userDrawn="1"/>
          </p:nvSpPr>
          <p:spPr bwMode="auto">
            <a:xfrm>
              <a:off x="5115" y="197"/>
              <a:ext cx="31" cy="31"/>
            </a:xfrm>
            <a:custGeom>
              <a:avLst/>
              <a:gdLst>
                <a:gd name="T0" fmla="*/ 0 w 31"/>
                <a:gd name="T1" fmla="*/ 15 h 31"/>
                <a:gd name="T2" fmla="*/ 0 w 31"/>
                <a:gd name="T3" fmla="*/ 14 h 31"/>
                <a:gd name="T4" fmla="*/ 0 w 31"/>
                <a:gd name="T5" fmla="*/ 11 h 31"/>
                <a:gd name="T6" fmla="*/ 1 w 31"/>
                <a:gd name="T7" fmla="*/ 10 h 31"/>
                <a:gd name="T8" fmla="*/ 2 w 31"/>
                <a:gd name="T9" fmla="*/ 7 h 31"/>
                <a:gd name="T10" fmla="*/ 2 w 31"/>
                <a:gd name="T11" fmla="*/ 6 h 31"/>
                <a:gd name="T12" fmla="*/ 5 w 31"/>
                <a:gd name="T13" fmla="*/ 5 h 31"/>
                <a:gd name="T14" fmla="*/ 6 w 31"/>
                <a:gd name="T15" fmla="*/ 4 h 31"/>
                <a:gd name="T16" fmla="*/ 8 w 31"/>
                <a:gd name="T17" fmla="*/ 2 h 31"/>
                <a:gd name="T18" fmla="*/ 9 w 31"/>
                <a:gd name="T19" fmla="*/ 1 h 31"/>
                <a:gd name="T20" fmla="*/ 12 w 31"/>
                <a:gd name="T21" fmla="*/ 1 h 31"/>
                <a:gd name="T22" fmla="*/ 13 w 31"/>
                <a:gd name="T23" fmla="*/ 0 h 31"/>
                <a:gd name="T24" fmla="*/ 16 w 31"/>
                <a:gd name="T25" fmla="*/ 0 h 31"/>
                <a:gd name="T26" fmla="*/ 18 w 31"/>
                <a:gd name="T27" fmla="*/ 0 h 31"/>
                <a:gd name="T28" fmla="*/ 19 w 31"/>
                <a:gd name="T29" fmla="*/ 1 h 31"/>
                <a:gd name="T30" fmla="*/ 21 w 31"/>
                <a:gd name="T31" fmla="*/ 1 h 31"/>
                <a:gd name="T32" fmla="*/ 23 w 31"/>
                <a:gd name="T33" fmla="*/ 2 h 31"/>
                <a:gd name="T34" fmla="*/ 25 w 31"/>
                <a:gd name="T35" fmla="*/ 4 h 31"/>
                <a:gd name="T36" fmla="*/ 26 w 31"/>
                <a:gd name="T37" fmla="*/ 5 h 31"/>
                <a:gd name="T38" fmla="*/ 27 w 31"/>
                <a:gd name="T39" fmla="*/ 6 h 31"/>
                <a:gd name="T40" fmla="*/ 29 w 31"/>
                <a:gd name="T41" fmla="*/ 7 h 31"/>
                <a:gd name="T42" fmla="*/ 30 w 31"/>
                <a:gd name="T43" fmla="*/ 10 h 31"/>
                <a:gd name="T44" fmla="*/ 31 w 31"/>
                <a:gd name="T45" fmla="*/ 11 h 31"/>
                <a:gd name="T46" fmla="*/ 31 w 31"/>
                <a:gd name="T47" fmla="*/ 14 h 31"/>
                <a:gd name="T48" fmla="*/ 31 w 31"/>
                <a:gd name="T49" fmla="*/ 15 h 31"/>
                <a:gd name="T50" fmla="*/ 31 w 31"/>
                <a:gd name="T51" fmla="*/ 18 h 31"/>
                <a:gd name="T52" fmla="*/ 31 w 31"/>
                <a:gd name="T53" fmla="*/ 21 h 31"/>
                <a:gd name="T54" fmla="*/ 30 w 31"/>
                <a:gd name="T55" fmla="*/ 22 h 31"/>
                <a:gd name="T56" fmla="*/ 29 w 31"/>
                <a:gd name="T57" fmla="*/ 23 h 31"/>
                <a:gd name="T58" fmla="*/ 27 w 31"/>
                <a:gd name="T59" fmla="*/ 25 h 31"/>
                <a:gd name="T60" fmla="*/ 26 w 31"/>
                <a:gd name="T61" fmla="*/ 27 h 31"/>
                <a:gd name="T62" fmla="*/ 25 w 31"/>
                <a:gd name="T63" fmla="*/ 29 h 31"/>
                <a:gd name="T64" fmla="*/ 23 w 31"/>
                <a:gd name="T65" fmla="*/ 29 h 31"/>
                <a:gd name="T66" fmla="*/ 21 w 31"/>
                <a:gd name="T67" fmla="*/ 30 h 31"/>
                <a:gd name="T68" fmla="*/ 19 w 31"/>
                <a:gd name="T69" fmla="*/ 31 h 31"/>
                <a:gd name="T70" fmla="*/ 18 w 31"/>
                <a:gd name="T71" fmla="*/ 31 h 31"/>
                <a:gd name="T72" fmla="*/ 16 w 31"/>
                <a:gd name="T73" fmla="*/ 31 h 31"/>
                <a:gd name="T74" fmla="*/ 13 w 31"/>
                <a:gd name="T75" fmla="*/ 31 h 31"/>
                <a:gd name="T76" fmla="*/ 12 w 31"/>
                <a:gd name="T77" fmla="*/ 31 h 31"/>
                <a:gd name="T78" fmla="*/ 9 w 31"/>
                <a:gd name="T79" fmla="*/ 30 h 31"/>
                <a:gd name="T80" fmla="*/ 8 w 31"/>
                <a:gd name="T81" fmla="*/ 29 h 31"/>
                <a:gd name="T82" fmla="*/ 6 w 31"/>
                <a:gd name="T83" fmla="*/ 29 h 31"/>
                <a:gd name="T84" fmla="*/ 5 w 31"/>
                <a:gd name="T85" fmla="*/ 27 h 31"/>
                <a:gd name="T86" fmla="*/ 2 w 31"/>
                <a:gd name="T87" fmla="*/ 25 h 31"/>
                <a:gd name="T88" fmla="*/ 2 w 31"/>
                <a:gd name="T89" fmla="*/ 23 h 31"/>
                <a:gd name="T90" fmla="*/ 1 w 31"/>
                <a:gd name="T91" fmla="*/ 22 h 31"/>
                <a:gd name="T92" fmla="*/ 0 w 31"/>
                <a:gd name="T93" fmla="*/ 21 h 31"/>
                <a:gd name="T94" fmla="*/ 0 w 31"/>
                <a:gd name="T95" fmla="*/ 18 h 31"/>
                <a:gd name="T96" fmla="*/ 0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5"/>
                  </a:moveTo>
                  <a:lnTo>
                    <a:pt x="0" y="14"/>
                  </a:lnTo>
                  <a:lnTo>
                    <a:pt x="0" y="11"/>
                  </a:lnTo>
                  <a:lnTo>
                    <a:pt x="1" y="10"/>
                  </a:lnTo>
                  <a:lnTo>
                    <a:pt x="2" y="7"/>
                  </a:lnTo>
                  <a:lnTo>
                    <a:pt x="2" y="6"/>
                  </a:lnTo>
                  <a:lnTo>
                    <a:pt x="5" y="5"/>
                  </a:lnTo>
                  <a:lnTo>
                    <a:pt x="6" y="4"/>
                  </a:lnTo>
                  <a:lnTo>
                    <a:pt x="8" y="2"/>
                  </a:lnTo>
                  <a:lnTo>
                    <a:pt x="9" y="1"/>
                  </a:lnTo>
                  <a:lnTo>
                    <a:pt x="12" y="1"/>
                  </a:lnTo>
                  <a:lnTo>
                    <a:pt x="13" y="0"/>
                  </a:lnTo>
                  <a:lnTo>
                    <a:pt x="16" y="0"/>
                  </a:lnTo>
                  <a:lnTo>
                    <a:pt x="18" y="0"/>
                  </a:lnTo>
                  <a:lnTo>
                    <a:pt x="19" y="1"/>
                  </a:lnTo>
                  <a:lnTo>
                    <a:pt x="21" y="1"/>
                  </a:lnTo>
                  <a:lnTo>
                    <a:pt x="23" y="2"/>
                  </a:lnTo>
                  <a:lnTo>
                    <a:pt x="25" y="4"/>
                  </a:lnTo>
                  <a:lnTo>
                    <a:pt x="26" y="5"/>
                  </a:lnTo>
                  <a:lnTo>
                    <a:pt x="27" y="6"/>
                  </a:lnTo>
                  <a:lnTo>
                    <a:pt x="29" y="7"/>
                  </a:lnTo>
                  <a:lnTo>
                    <a:pt x="30" y="10"/>
                  </a:lnTo>
                  <a:lnTo>
                    <a:pt x="31" y="11"/>
                  </a:lnTo>
                  <a:lnTo>
                    <a:pt x="31" y="14"/>
                  </a:lnTo>
                  <a:lnTo>
                    <a:pt x="31" y="15"/>
                  </a:lnTo>
                  <a:lnTo>
                    <a:pt x="31" y="18"/>
                  </a:lnTo>
                  <a:lnTo>
                    <a:pt x="31" y="21"/>
                  </a:lnTo>
                  <a:lnTo>
                    <a:pt x="30" y="22"/>
                  </a:lnTo>
                  <a:lnTo>
                    <a:pt x="29" y="23"/>
                  </a:lnTo>
                  <a:lnTo>
                    <a:pt x="27" y="25"/>
                  </a:lnTo>
                  <a:lnTo>
                    <a:pt x="26" y="27"/>
                  </a:lnTo>
                  <a:lnTo>
                    <a:pt x="25" y="29"/>
                  </a:lnTo>
                  <a:lnTo>
                    <a:pt x="23" y="29"/>
                  </a:lnTo>
                  <a:lnTo>
                    <a:pt x="21" y="30"/>
                  </a:lnTo>
                  <a:lnTo>
                    <a:pt x="19" y="31"/>
                  </a:lnTo>
                  <a:lnTo>
                    <a:pt x="18" y="31"/>
                  </a:lnTo>
                  <a:lnTo>
                    <a:pt x="16" y="31"/>
                  </a:lnTo>
                  <a:lnTo>
                    <a:pt x="13" y="31"/>
                  </a:lnTo>
                  <a:lnTo>
                    <a:pt x="12" y="31"/>
                  </a:lnTo>
                  <a:lnTo>
                    <a:pt x="9" y="30"/>
                  </a:lnTo>
                  <a:lnTo>
                    <a:pt x="8" y="29"/>
                  </a:lnTo>
                  <a:lnTo>
                    <a:pt x="6" y="29"/>
                  </a:lnTo>
                  <a:lnTo>
                    <a:pt x="5" y="27"/>
                  </a:lnTo>
                  <a:lnTo>
                    <a:pt x="2" y="25"/>
                  </a:lnTo>
                  <a:lnTo>
                    <a:pt x="2" y="23"/>
                  </a:lnTo>
                  <a:lnTo>
                    <a:pt x="1" y="22"/>
                  </a:lnTo>
                  <a:lnTo>
                    <a:pt x="0"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0" name="Freeform 697"/>
            <p:cNvSpPr>
              <a:spLocks/>
            </p:cNvSpPr>
            <p:nvPr userDrawn="1"/>
          </p:nvSpPr>
          <p:spPr bwMode="auto">
            <a:xfrm>
              <a:off x="5090" y="98"/>
              <a:ext cx="31" cy="31"/>
            </a:xfrm>
            <a:custGeom>
              <a:avLst/>
              <a:gdLst>
                <a:gd name="T0" fmla="*/ 0 w 31"/>
                <a:gd name="T1" fmla="*/ 14 h 31"/>
                <a:gd name="T2" fmla="*/ 0 w 31"/>
                <a:gd name="T3" fmla="*/ 13 h 31"/>
                <a:gd name="T4" fmla="*/ 1 w 31"/>
                <a:gd name="T5" fmla="*/ 10 h 31"/>
                <a:gd name="T6" fmla="*/ 1 w 31"/>
                <a:gd name="T7" fmla="*/ 9 h 31"/>
                <a:gd name="T8" fmla="*/ 2 w 31"/>
                <a:gd name="T9" fmla="*/ 6 h 31"/>
                <a:gd name="T10" fmla="*/ 4 w 31"/>
                <a:gd name="T11" fmla="*/ 5 h 31"/>
                <a:gd name="T12" fmla="*/ 5 w 31"/>
                <a:gd name="T13" fmla="*/ 4 h 31"/>
                <a:gd name="T14" fmla="*/ 6 w 31"/>
                <a:gd name="T15" fmla="*/ 2 h 31"/>
                <a:gd name="T16" fmla="*/ 8 w 31"/>
                <a:gd name="T17" fmla="*/ 1 h 31"/>
                <a:gd name="T18" fmla="*/ 10 w 31"/>
                <a:gd name="T19" fmla="*/ 1 h 31"/>
                <a:gd name="T20" fmla="*/ 12 w 31"/>
                <a:gd name="T21" fmla="*/ 0 h 31"/>
                <a:gd name="T22" fmla="*/ 14 w 31"/>
                <a:gd name="T23" fmla="*/ 0 h 31"/>
                <a:gd name="T24" fmla="*/ 17 w 31"/>
                <a:gd name="T25" fmla="*/ 0 h 31"/>
                <a:gd name="T26" fmla="*/ 18 w 31"/>
                <a:gd name="T27" fmla="*/ 0 h 31"/>
                <a:gd name="T28" fmla="*/ 21 w 31"/>
                <a:gd name="T29" fmla="*/ 0 h 31"/>
                <a:gd name="T30" fmla="*/ 22 w 31"/>
                <a:gd name="T31" fmla="*/ 1 h 31"/>
                <a:gd name="T32" fmla="*/ 23 w 31"/>
                <a:gd name="T33" fmla="*/ 1 h 31"/>
                <a:gd name="T34" fmla="*/ 26 w 31"/>
                <a:gd name="T35" fmla="*/ 2 h 31"/>
                <a:gd name="T36" fmla="*/ 27 w 31"/>
                <a:gd name="T37" fmla="*/ 4 h 31"/>
                <a:gd name="T38" fmla="*/ 29 w 31"/>
                <a:gd name="T39" fmla="*/ 5 h 31"/>
                <a:gd name="T40" fmla="*/ 30 w 31"/>
                <a:gd name="T41" fmla="*/ 6 h 31"/>
                <a:gd name="T42" fmla="*/ 30 w 31"/>
                <a:gd name="T43" fmla="*/ 9 h 31"/>
                <a:gd name="T44" fmla="*/ 31 w 31"/>
                <a:gd name="T45" fmla="*/ 10 h 31"/>
                <a:gd name="T46" fmla="*/ 31 w 31"/>
                <a:gd name="T47" fmla="*/ 13 h 31"/>
                <a:gd name="T48" fmla="*/ 31 w 31"/>
                <a:gd name="T49" fmla="*/ 14 h 31"/>
                <a:gd name="T50" fmla="*/ 31 w 31"/>
                <a:gd name="T51" fmla="*/ 17 h 31"/>
                <a:gd name="T52" fmla="*/ 31 w 31"/>
                <a:gd name="T53" fmla="*/ 19 h 31"/>
                <a:gd name="T54" fmla="*/ 30 w 31"/>
                <a:gd name="T55" fmla="*/ 21 h 31"/>
                <a:gd name="T56" fmla="*/ 30 w 31"/>
                <a:gd name="T57" fmla="*/ 23 h 31"/>
                <a:gd name="T58" fmla="*/ 29 w 31"/>
                <a:gd name="T59" fmla="*/ 25 h 31"/>
                <a:gd name="T60" fmla="*/ 27 w 31"/>
                <a:gd name="T61" fmla="*/ 26 h 31"/>
                <a:gd name="T62" fmla="*/ 26 w 31"/>
                <a:gd name="T63" fmla="*/ 27 h 31"/>
                <a:gd name="T64" fmla="*/ 23 w 31"/>
                <a:gd name="T65" fmla="*/ 29 h 31"/>
                <a:gd name="T66" fmla="*/ 22 w 31"/>
                <a:gd name="T67" fmla="*/ 30 h 31"/>
                <a:gd name="T68" fmla="*/ 21 w 31"/>
                <a:gd name="T69" fmla="*/ 30 h 31"/>
                <a:gd name="T70" fmla="*/ 18 w 31"/>
                <a:gd name="T71" fmla="*/ 31 h 31"/>
                <a:gd name="T72" fmla="*/ 17 w 31"/>
                <a:gd name="T73" fmla="*/ 31 h 31"/>
                <a:gd name="T74" fmla="*/ 14 w 31"/>
                <a:gd name="T75" fmla="*/ 31 h 31"/>
                <a:gd name="T76" fmla="*/ 12 w 31"/>
                <a:gd name="T77" fmla="*/ 30 h 31"/>
                <a:gd name="T78" fmla="*/ 10 w 31"/>
                <a:gd name="T79" fmla="*/ 30 h 31"/>
                <a:gd name="T80" fmla="*/ 8 w 31"/>
                <a:gd name="T81" fmla="*/ 29 h 31"/>
                <a:gd name="T82" fmla="*/ 6 w 31"/>
                <a:gd name="T83" fmla="*/ 27 h 31"/>
                <a:gd name="T84" fmla="*/ 5 w 31"/>
                <a:gd name="T85" fmla="*/ 26 h 31"/>
                <a:gd name="T86" fmla="*/ 4 w 31"/>
                <a:gd name="T87" fmla="*/ 25 h 31"/>
                <a:gd name="T88" fmla="*/ 2 w 31"/>
                <a:gd name="T89" fmla="*/ 23 h 31"/>
                <a:gd name="T90" fmla="*/ 1 w 31"/>
                <a:gd name="T91" fmla="*/ 21 h 31"/>
                <a:gd name="T92" fmla="*/ 1 w 31"/>
                <a:gd name="T93" fmla="*/ 19 h 31"/>
                <a:gd name="T94" fmla="*/ 0 w 31"/>
                <a:gd name="T95" fmla="*/ 17 h 31"/>
                <a:gd name="T96" fmla="*/ 0 w 31"/>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4"/>
                  </a:moveTo>
                  <a:lnTo>
                    <a:pt x="0" y="13"/>
                  </a:lnTo>
                  <a:lnTo>
                    <a:pt x="1" y="10"/>
                  </a:lnTo>
                  <a:lnTo>
                    <a:pt x="1" y="9"/>
                  </a:lnTo>
                  <a:lnTo>
                    <a:pt x="2" y="6"/>
                  </a:lnTo>
                  <a:lnTo>
                    <a:pt x="4" y="5"/>
                  </a:lnTo>
                  <a:lnTo>
                    <a:pt x="5" y="4"/>
                  </a:lnTo>
                  <a:lnTo>
                    <a:pt x="6" y="2"/>
                  </a:lnTo>
                  <a:lnTo>
                    <a:pt x="8" y="1"/>
                  </a:lnTo>
                  <a:lnTo>
                    <a:pt x="10" y="1"/>
                  </a:lnTo>
                  <a:lnTo>
                    <a:pt x="12" y="0"/>
                  </a:lnTo>
                  <a:lnTo>
                    <a:pt x="14" y="0"/>
                  </a:lnTo>
                  <a:lnTo>
                    <a:pt x="17" y="0"/>
                  </a:lnTo>
                  <a:lnTo>
                    <a:pt x="18" y="0"/>
                  </a:lnTo>
                  <a:lnTo>
                    <a:pt x="21" y="0"/>
                  </a:lnTo>
                  <a:lnTo>
                    <a:pt x="22" y="1"/>
                  </a:lnTo>
                  <a:lnTo>
                    <a:pt x="23" y="1"/>
                  </a:lnTo>
                  <a:lnTo>
                    <a:pt x="26" y="2"/>
                  </a:lnTo>
                  <a:lnTo>
                    <a:pt x="27" y="4"/>
                  </a:lnTo>
                  <a:lnTo>
                    <a:pt x="29" y="5"/>
                  </a:lnTo>
                  <a:lnTo>
                    <a:pt x="30" y="6"/>
                  </a:lnTo>
                  <a:lnTo>
                    <a:pt x="30" y="9"/>
                  </a:lnTo>
                  <a:lnTo>
                    <a:pt x="31" y="10"/>
                  </a:lnTo>
                  <a:lnTo>
                    <a:pt x="31" y="13"/>
                  </a:lnTo>
                  <a:lnTo>
                    <a:pt x="31" y="14"/>
                  </a:lnTo>
                  <a:lnTo>
                    <a:pt x="31" y="17"/>
                  </a:lnTo>
                  <a:lnTo>
                    <a:pt x="31" y="19"/>
                  </a:lnTo>
                  <a:lnTo>
                    <a:pt x="30" y="21"/>
                  </a:lnTo>
                  <a:lnTo>
                    <a:pt x="30" y="23"/>
                  </a:lnTo>
                  <a:lnTo>
                    <a:pt x="29" y="25"/>
                  </a:lnTo>
                  <a:lnTo>
                    <a:pt x="27" y="26"/>
                  </a:lnTo>
                  <a:lnTo>
                    <a:pt x="26" y="27"/>
                  </a:lnTo>
                  <a:lnTo>
                    <a:pt x="23" y="29"/>
                  </a:lnTo>
                  <a:lnTo>
                    <a:pt x="22" y="30"/>
                  </a:lnTo>
                  <a:lnTo>
                    <a:pt x="21" y="30"/>
                  </a:lnTo>
                  <a:lnTo>
                    <a:pt x="18" y="31"/>
                  </a:lnTo>
                  <a:lnTo>
                    <a:pt x="17" y="31"/>
                  </a:lnTo>
                  <a:lnTo>
                    <a:pt x="14" y="31"/>
                  </a:lnTo>
                  <a:lnTo>
                    <a:pt x="12" y="30"/>
                  </a:lnTo>
                  <a:lnTo>
                    <a:pt x="10" y="30"/>
                  </a:lnTo>
                  <a:lnTo>
                    <a:pt x="8" y="29"/>
                  </a:lnTo>
                  <a:lnTo>
                    <a:pt x="6" y="27"/>
                  </a:lnTo>
                  <a:lnTo>
                    <a:pt x="5" y="26"/>
                  </a:lnTo>
                  <a:lnTo>
                    <a:pt x="4" y="25"/>
                  </a:lnTo>
                  <a:lnTo>
                    <a:pt x="2"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1" name="Freeform 698"/>
            <p:cNvSpPr>
              <a:spLocks/>
            </p:cNvSpPr>
            <p:nvPr userDrawn="1"/>
          </p:nvSpPr>
          <p:spPr bwMode="auto">
            <a:xfrm>
              <a:off x="5216" y="197"/>
              <a:ext cx="32" cy="31"/>
            </a:xfrm>
            <a:custGeom>
              <a:avLst/>
              <a:gdLst>
                <a:gd name="T0" fmla="*/ 0 w 32"/>
                <a:gd name="T1" fmla="*/ 14 h 31"/>
                <a:gd name="T2" fmla="*/ 0 w 32"/>
                <a:gd name="T3" fmla="*/ 13 h 31"/>
                <a:gd name="T4" fmla="*/ 1 w 32"/>
                <a:gd name="T5" fmla="*/ 10 h 31"/>
                <a:gd name="T6" fmla="*/ 1 w 32"/>
                <a:gd name="T7" fmla="*/ 9 h 31"/>
                <a:gd name="T8" fmla="*/ 3 w 32"/>
                <a:gd name="T9" fmla="*/ 6 h 31"/>
                <a:gd name="T10" fmla="*/ 4 w 32"/>
                <a:gd name="T11" fmla="*/ 5 h 31"/>
                <a:gd name="T12" fmla="*/ 5 w 32"/>
                <a:gd name="T13" fmla="*/ 4 h 31"/>
                <a:gd name="T14" fmla="*/ 7 w 32"/>
                <a:gd name="T15" fmla="*/ 2 h 31"/>
                <a:gd name="T16" fmla="*/ 8 w 32"/>
                <a:gd name="T17" fmla="*/ 1 h 31"/>
                <a:gd name="T18" fmla="*/ 11 w 32"/>
                <a:gd name="T19" fmla="*/ 1 h 31"/>
                <a:gd name="T20" fmla="*/ 12 w 32"/>
                <a:gd name="T21" fmla="*/ 0 h 31"/>
                <a:gd name="T22" fmla="*/ 15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6 w 32"/>
                <a:gd name="T35" fmla="*/ 2 h 31"/>
                <a:gd name="T36" fmla="*/ 28 w 32"/>
                <a:gd name="T37" fmla="*/ 4 h 31"/>
                <a:gd name="T38" fmla="*/ 29 w 32"/>
                <a:gd name="T39" fmla="*/ 5 h 31"/>
                <a:gd name="T40" fmla="*/ 30 w 32"/>
                <a:gd name="T41" fmla="*/ 6 h 31"/>
                <a:gd name="T42" fmla="*/ 30 w 32"/>
                <a:gd name="T43" fmla="*/ 9 h 31"/>
                <a:gd name="T44" fmla="*/ 32 w 32"/>
                <a:gd name="T45" fmla="*/ 10 h 31"/>
                <a:gd name="T46" fmla="*/ 32 w 32"/>
                <a:gd name="T47" fmla="*/ 13 h 31"/>
                <a:gd name="T48" fmla="*/ 32 w 32"/>
                <a:gd name="T49" fmla="*/ 14 h 31"/>
                <a:gd name="T50" fmla="*/ 32 w 32"/>
                <a:gd name="T51" fmla="*/ 17 h 31"/>
                <a:gd name="T52" fmla="*/ 32 w 32"/>
                <a:gd name="T53" fmla="*/ 19 h 31"/>
                <a:gd name="T54" fmla="*/ 30 w 32"/>
                <a:gd name="T55" fmla="*/ 21 h 31"/>
                <a:gd name="T56" fmla="*/ 30 w 32"/>
                <a:gd name="T57" fmla="*/ 23 h 31"/>
                <a:gd name="T58" fmla="*/ 29 w 32"/>
                <a:gd name="T59" fmla="*/ 25 h 31"/>
                <a:gd name="T60" fmla="*/ 28 w 32"/>
                <a:gd name="T61" fmla="*/ 26 h 31"/>
                <a:gd name="T62" fmla="*/ 26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5 w 32"/>
                <a:gd name="T75" fmla="*/ 31 h 31"/>
                <a:gd name="T76" fmla="*/ 12 w 32"/>
                <a:gd name="T77" fmla="*/ 30 h 31"/>
                <a:gd name="T78" fmla="*/ 11 w 32"/>
                <a:gd name="T79" fmla="*/ 30 h 31"/>
                <a:gd name="T80" fmla="*/ 8 w 32"/>
                <a:gd name="T81" fmla="*/ 29 h 31"/>
                <a:gd name="T82" fmla="*/ 7 w 32"/>
                <a:gd name="T83" fmla="*/ 27 h 31"/>
                <a:gd name="T84" fmla="*/ 5 w 32"/>
                <a:gd name="T85" fmla="*/ 26 h 31"/>
                <a:gd name="T86" fmla="*/ 4 w 32"/>
                <a:gd name="T87" fmla="*/ 25 h 31"/>
                <a:gd name="T88" fmla="*/ 3 w 32"/>
                <a:gd name="T89" fmla="*/ 23 h 31"/>
                <a:gd name="T90" fmla="*/ 1 w 32"/>
                <a:gd name="T91" fmla="*/ 21 h 31"/>
                <a:gd name="T92" fmla="*/ 1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1" y="10"/>
                  </a:lnTo>
                  <a:lnTo>
                    <a:pt x="1" y="9"/>
                  </a:lnTo>
                  <a:lnTo>
                    <a:pt x="3" y="6"/>
                  </a:lnTo>
                  <a:lnTo>
                    <a:pt x="4" y="5"/>
                  </a:lnTo>
                  <a:lnTo>
                    <a:pt x="5" y="4"/>
                  </a:lnTo>
                  <a:lnTo>
                    <a:pt x="7" y="2"/>
                  </a:lnTo>
                  <a:lnTo>
                    <a:pt x="8" y="1"/>
                  </a:lnTo>
                  <a:lnTo>
                    <a:pt x="11" y="1"/>
                  </a:lnTo>
                  <a:lnTo>
                    <a:pt x="12" y="0"/>
                  </a:lnTo>
                  <a:lnTo>
                    <a:pt x="15" y="0"/>
                  </a:lnTo>
                  <a:lnTo>
                    <a:pt x="16" y="0"/>
                  </a:lnTo>
                  <a:lnTo>
                    <a:pt x="18" y="0"/>
                  </a:lnTo>
                  <a:lnTo>
                    <a:pt x="20" y="0"/>
                  </a:lnTo>
                  <a:lnTo>
                    <a:pt x="22" y="1"/>
                  </a:lnTo>
                  <a:lnTo>
                    <a:pt x="24" y="1"/>
                  </a:lnTo>
                  <a:lnTo>
                    <a:pt x="26" y="2"/>
                  </a:lnTo>
                  <a:lnTo>
                    <a:pt x="28" y="4"/>
                  </a:lnTo>
                  <a:lnTo>
                    <a:pt x="29" y="5"/>
                  </a:lnTo>
                  <a:lnTo>
                    <a:pt x="30" y="6"/>
                  </a:lnTo>
                  <a:lnTo>
                    <a:pt x="30" y="9"/>
                  </a:lnTo>
                  <a:lnTo>
                    <a:pt x="32" y="10"/>
                  </a:lnTo>
                  <a:lnTo>
                    <a:pt x="32" y="13"/>
                  </a:lnTo>
                  <a:lnTo>
                    <a:pt x="32" y="14"/>
                  </a:lnTo>
                  <a:lnTo>
                    <a:pt x="32" y="17"/>
                  </a:lnTo>
                  <a:lnTo>
                    <a:pt x="32" y="19"/>
                  </a:lnTo>
                  <a:lnTo>
                    <a:pt x="30" y="21"/>
                  </a:lnTo>
                  <a:lnTo>
                    <a:pt x="30" y="23"/>
                  </a:lnTo>
                  <a:lnTo>
                    <a:pt x="29" y="25"/>
                  </a:lnTo>
                  <a:lnTo>
                    <a:pt x="28" y="26"/>
                  </a:lnTo>
                  <a:lnTo>
                    <a:pt x="26" y="27"/>
                  </a:lnTo>
                  <a:lnTo>
                    <a:pt x="24" y="29"/>
                  </a:lnTo>
                  <a:lnTo>
                    <a:pt x="22" y="30"/>
                  </a:lnTo>
                  <a:lnTo>
                    <a:pt x="20" y="30"/>
                  </a:lnTo>
                  <a:lnTo>
                    <a:pt x="18" y="31"/>
                  </a:lnTo>
                  <a:lnTo>
                    <a:pt x="16" y="31"/>
                  </a:lnTo>
                  <a:lnTo>
                    <a:pt x="15" y="31"/>
                  </a:lnTo>
                  <a:lnTo>
                    <a:pt x="12" y="30"/>
                  </a:lnTo>
                  <a:lnTo>
                    <a:pt x="11" y="30"/>
                  </a:lnTo>
                  <a:lnTo>
                    <a:pt x="8" y="29"/>
                  </a:lnTo>
                  <a:lnTo>
                    <a:pt x="7" y="27"/>
                  </a:lnTo>
                  <a:lnTo>
                    <a:pt x="5" y="26"/>
                  </a:lnTo>
                  <a:lnTo>
                    <a:pt x="4" y="25"/>
                  </a:lnTo>
                  <a:lnTo>
                    <a:pt x="3"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2" name="Freeform 699"/>
            <p:cNvSpPr>
              <a:spLocks/>
            </p:cNvSpPr>
            <p:nvPr userDrawn="1"/>
          </p:nvSpPr>
          <p:spPr bwMode="auto">
            <a:xfrm>
              <a:off x="5050" y="298"/>
              <a:ext cx="32" cy="32"/>
            </a:xfrm>
            <a:custGeom>
              <a:avLst/>
              <a:gdLst>
                <a:gd name="T0" fmla="*/ 0 w 32"/>
                <a:gd name="T1" fmla="*/ 16 h 32"/>
                <a:gd name="T2" fmla="*/ 0 w 32"/>
                <a:gd name="T3" fmla="*/ 15 h 32"/>
                <a:gd name="T4" fmla="*/ 0 w 32"/>
                <a:gd name="T5" fmla="*/ 12 h 32"/>
                <a:gd name="T6" fmla="*/ 2 w 32"/>
                <a:gd name="T7" fmla="*/ 11 h 32"/>
                <a:gd name="T8" fmla="*/ 3 w 32"/>
                <a:gd name="T9" fmla="*/ 8 h 32"/>
                <a:gd name="T10" fmla="*/ 3 w 32"/>
                <a:gd name="T11" fmla="*/ 7 h 32"/>
                <a:gd name="T12" fmla="*/ 6 w 32"/>
                <a:gd name="T13" fmla="*/ 5 h 32"/>
                <a:gd name="T14" fmla="*/ 7 w 32"/>
                <a:gd name="T15" fmla="*/ 4 h 32"/>
                <a:gd name="T16" fmla="*/ 8 w 32"/>
                <a:gd name="T17" fmla="*/ 3 h 32"/>
                <a:gd name="T18" fmla="*/ 9 w 32"/>
                <a:gd name="T19" fmla="*/ 1 h 32"/>
                <a:gd name="T20" fmla="*/ 12 w 32"/>
                <a:gd name="T21" fmla="*/ 1 h 32"/>
                <a:gd name="T22" fmla="*/ 13 w 32"/>
                <a:gd name="T23" fmla="*/ 0 h 32"/>
                <a:gd name="T24" fmla="*/ 16 w 32"/>
                <a:gd name="T25" fmla="*/ 0 h 32"/>
                <a:gd name="T26" fmla="*/ 19 w 32"/>
                <a:gd name="T27" fmla="*/ 0 h 32"/>
                <a:gd name="T28" fmla="*/ 20 w 32"/>
                <a:gd name="T29" fmla="*/ 1 h 32"/>
                <a:gd name="T30" fmla="*/ 23 w 32"/>
                <a:gd name="T31" fmla="*/ 1 h 32"/>
                <a:gd name="T32" fmla="*/ 24 w 32"/>
                <a:gd name="T33" fmla="*/ 3 h 32"/>
                <a:gd name="T34" fmla="*/ 25 w 32"/>
                <a:gd name="T35" fmla="*/ 4 h 32"/>
                <a:gd name="T36" fmla="*/ 27 w 32"/>
                <a:gd name="T37" fmla="*/ 5 h 32"/>
                <a:gd name="T38" fmla="*/ 28 w 32"/>
                <a:gd name="T39" fmla="*/ 7 h 32"/>
                <a:gd name="T40" fmla="*/ 29 w 32"/>
                <a:gd name="T41" fmla="*/ 8 h 32"/>
                <a:gd name="T42" fmla="*/ 31 w 32"/>
                <a:gd name="T43" fmla="*/ 11 h 32"/>
                <a:gd name="T44" fmla="*/ 32 w 32"/>
                <a:gd name="T45" fmla="*/ 12 h 32"/>
                <a:gd name="T46" fmla="*/ 32 w 32"/>
                <a:gd name="T47" fmla="*/ 15 h 32"/>
                <a:gd name="T48" fmla="*/ 32 w 32"/>
                <a:gd name="T49" fmla="*/ 16 h 32"/>
                <a:gd name="T50" fmla="*/ 32 w 32"/>
                <a:gd name="T51" fmla="*/ 19 h 32"/>
                <a:gd name="T52" fmla="*/ 32 w 32"/>
                <a:gd name="T53" fmla="*/ 21 h 32"/>
                <a:gd name="T54" fmla="*/ 31 w 32"/>
                <a:gd name="T55" fmla="*/ 23 h 32"/>
                <a:gd name="T56" fmla="*/ 29 w 32"/>
                <a:gd name="T57" fmla="*/ 25 h 32"/>
                <a:gd name="T58" fmla="*/ 28 w 32"/>
                <a:gd name="T59" fmla="*/ 27 h 32"/>
                <a:gd name="T60" fmla="*/ 27 w 32"/>
                <a:gd name="T61" fmla="*/ 28 h 32"/>
                <a:gd name="T62" fmla="*/ 25 w 32"/>
                <a:gd name="T63" fmla="*/ 29 h 32"/>
                <a:gd name="T64" fmla="*/ 24 w 32"/>
                <a:gd name="T65" fmla="*/ 29 h 32"/>
                <a:gd name="T66" fmla="*/ 23 w 32"/>
                <a:gd name="T67" fmla="*/ 30 h 32"/>
                <a:gd name="T68" fmla="*/ 20 w 32"/>
                <a:gd name="T69" fmla="*/ 32 h 32"/>
                <a:gd name="T70" fmla="*/ 19 w 32"/>
                <a:gd name="T71" fmla="*/ 32 h 32"/>
                <a:gd name="T72" fmla="*/ 16 w 32"/>
                <a:gd name="T73" fmla="*/ 32 h 32"/>
                <a:gd name="T74" fmla="*/ 13 w 32"/>
                <a:gd name="T75" fmla="*/ 32 h 32"/>
                <a:gd name="T76" fmla="*/ 12 w 32"/>
                <a:gd name="T77" fmla="*/ 32 h 32"/>
                <a:gd name="T78" fmla="*/ 9 w 32"/>
                <a:gd name="T79" fmla="*/ 30 h 32"/>
                <a:gd name="T80" fmla="*/ 8 w 32"/>
                <a:gd name="T81" fmla="*/ 29 h 32"/>
                <a:gd name="T82" fmla="*/ 7 w 32"/>
                <a:gd name="T83" fmla="*/ 29 h 32"/>
                <a:gd name="T84" fmla="*/ 6 w 32"/>
                <a:gd name="T85" fmla="*/ 28 h 32"/>
                <a:gd name="T86" fmla="*/ 3 w 32"/>
                <a:gd name="T87" fmla="*/ 27 h 32"/>
                <a:gd name="T88" fmla="*/ 3 w 32"/>
                <a:gd name="T89" fmla="*/ 25 h 32"/>
                <a:gd name="T90" fmla="*/ 2 w 32"/>
                <a:gd name="T91" fmla="*/ 23 h 32"/>
                <a:gd name="T92" fmla="*/ 0 w 32"/>
                <a:gd name="T93" fmla="*/ 21 h 32"/>
                <a:gd name="T94" fmla="*/ 0 w 32"/>
                <a:gd name="T95" fmla="*/ 19 h 32"/>
                <a:gd name="T96" fmla="*/ 0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0" y="16"/>
                  </a:moveTo>
                  <a:lnTo>
                    <a:pt x="0" y="15"/>
                  </a:lnTo>
                  <a:lnTo>
                    <a:pt x="0" y="12"/>
                  </a:lnTo>
                  <a:lnTo>
                    <a:pt x="2" y="11"/>
                  </a:lnTo>
                  <a:lnTo>
                    <a:pt x="3" y="8"/>
                  </a:lnTo>
                  <a:lnTo>
                    <a:pt x="3" y="7"/>
                  </a:lnTo>
                  <a:lnTo>
                    <a:pt x="6" y="5"/>
                  </a:lnTo>
                  <a:lnTo>
                    <a:pt x="7" y="4"/>
                  </a:lnTo>
                  <a:lnTo>
                    <a:pt x="8" y="3"/>
                  </a:lnTo>
                  <a:lnTo>
                    <a:pt x="9" y="1"/>
                  </a:lnTo>
                  <a:lnTo>
                    <a:pt x="12" y="1"/>
                  </a:lnTo>
                  <a:lnTo>
                    <a:pt x="13" y="0"/>
                  </a:lnTo>
                  <a:lnTo>
                    <a:pt x="16" y="0"/>
                  </a:lnTo>
                  <a:lnTo>
                    <a:pt x="19" y="0"/>
                  </a:lnTo>
                  <a:lnTo>
                    <a:pt x="20" y="1"/>
                  </a:lnTo>
                  <a:lnTo>
                    <a:pt x="23" y="1"/>
                  </a:lnTo>
                  <a:lnTo>
                    <a:pt x="24" y="3"/>
                  </a:lnTo>
                  <a:lnTo>
                    <a:pt x="25" y="4"/>
                  </a:lnTo>
                  <a:lnTo>
                    <a:pt x="27" y="5"/>
                  </a:lnTo>
                  <a:lnTo>
                    <a:pt x="28" y="7"/>
                  </a:lnTo>
                  <a:lnTo>
                    <a:pt x="29" y="8"/>
                  </a:lnTo>
                  <a:lnTo>
                    <a:pt x="31" y="11"/>
                  </a:lnTo>
                  <a:lnTo>
                    <a:pt x="32" y="12"/>
                  </a:lnTo>
                  <a:lnTo>
                    <a:pt x="32" y="15"/>
                  </a:lnTo>
                  <a:lnTo>
                    <a:pt x="32" y="16"/>
                  </a:lnTo>
                  <a:lnTo>
                    <a:pt x="32" y="19"/>
                  </a:lnTo>
                  <a:lnTo>
                    <a:pt x="32" y="21"/>
                  </a:lnTo>
                  <a:lnTo>
                    <a:pt x="31" y="23"/>
                  </a:lnTo>
                  <a:lnTo>
                    <a:pt x="29" y="25"/>
                  </a:lnTo>
                  <a:lnTo>
                    <a:pt x="28" y="27"/>
                  </a:lnTo>
                  <a:lnTo>
                    <a:pt x="27" y="28"/>
                  </a:lnTo>
                  <a:lnTo>
                    <a:pt x="25" y="29"/>
                  </a:lnTo>
                  <a:lnTo>
                    <a:pt x="24" y="29"/>
                  </a:lnTo>
                  <a:lnTo>
                    <a:pt x="23" y="30"/>
                  </a:lnTo>
                  <a:lnTo>
                    <a:pt x="20" y="32"/>
                  </a:lnTo>
                  <a:lnTo>
                    <a:pt x="19" y="32"/>
                  </a:lnTo>
                  <a:lnTo>
                    <a:pt x="16" y="32"/>
                  </a:lnTo>
                  <a:lnTo>
                    <a:pt x="13" y="32"/>
                  </a:lnTo>
                  <a:lnTo>
                    <a:pt x="12" y="32"/>
                  </a:lnTo>
                  <a:lnTo>
                    <a:pt x="9" y="30"/>
                  </a:lnTo>
                  <a:lnTo>
                    <a:pt x="8" y="29"/>
                  </a:lnTo>
                  <a:lnTo>
                    <a:pt x="7" y="29"/>
                  </a:lnTo>
                  <a:lnTo>
                    <a:pt x="6" y="28"/>
                  </a:lnTo>
                  <a:lnTo>
                    <a:pt x="3" y="27"/>
                  </a:lnTo>
                  <a:lnTo>
                    <a:pt x="3" y="25"/>
                  </a:lnTo>
                  <a:lnTo>
                    <a:pt x="2" y="23"/>
                  </a:lnTo>
                  <a:lnTo>
                    <a:pt x="0" y="21"/>
                  </a:lnTo>
                  <a:lnTo>
                    <a:pt x="0"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3" name="Freeform 700"/>
            <p:cNvSpPr>
              <a:spLocks/>
            </p:cNvSpPr>
            <p:nvPr userDrawn="1"/>
          </p:nvSpPr>
          <p:spPr bwMode="auto">
            <a:xfrm>
              <a:off x="5073" y="107"/>
              <a:ext cx="146" cy="14"/>
            </a:xfrm>
            <a:custGeom>
              <a:avLst/>
              <a:gdLst>
                <a:gd name="T0" fmla="*/ 144 w 146"/>
                <a:gd name="T1" fmla="*/ 9 h 14"/>
                <a:gd name="T2" fmla="*/ 136 w 146"/>
                <a:gd name="T3" fmla="*/ 0 h 14"/>
                <a:gd name="T4" fmla="*/ 0 w 146"/>
                <a:gd name="T5" fmla="*/ 0 h 14"/>
                <a:gd name="T6" fmla="*/ 0 w 146"/>
                <a:gd name="T7" fmla="*/ 14 h 14"/>
                <a:gd name="T8" fmla="*/ 136 w 146"/>
                <a:gd name="T9" fmla="*/ 14 h 14"/>
                <a:gd name="T10" fmla="*/ 144 w 146"/>
                <a:gd name="T11" fmla="*/ 9 h 14"/>
                <a:gd name="T12" fmla="*/ 144 w 146"/>
                <a:gd name="T13" fmla="*/ 9 h 14"/>
                <a:gd name="T14" fmla="*/ 146 w 146"/>
                <a:gd name="T15" fmla="*/ 0 h 14"/>
                <a:gd name="T16" fmla="*/ 136 w 146"/>
                <a:gd name="T17" fmla="*/ 0 h 14"/>
                <a:gd name="T18" fmla="*/ 144 w 146"/>
                <a:gd name="T19" fmla="*/ 9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4">
                  <a:moveTo>
                    <a:pt x="144" y="9"/>
                  </a:moveTo>
                  <a:lnTo>
                    <a:pt x="136" y="0"/>
                  </a:lnTo>
                  <a:lnTo>
                    <a:pt x="0" y="0"/>
                  </a:lnTo>
                  <a:lnTo>
                    <a:pt x="0" y="14"/>
                  </a:lnTo>
                  <a:lnTo>
                    <a:pt x="136" y="14"/>
                  </a:lnTo>
                  <a:lnTo>
                    <a:pt x="144" y="9"/>
                  </a:lnTo>
                  <a:lnTo>
                    <a:pt x="146" y="0"/>
                  </a:lnTo>
                  <a:lnTo>
                    <a:pt x="136" y="0"/>
                  </a:lnTo>
                  <a:lnTo>
                    <a:pt x="1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4" name="Freeform 701"/>
            <p:cNvSpPr>
              <a:spLocks/>
            </p:cNvSpPr>
            <p:nvPr userDrawn="1"/>
          </p:nvSpPr>
          <p:spPr bwMode="auto">
            <a:xfrm>
              <a:off x="5171" y="113"/>
              <a:ext cx="46" cy="212"/>
            </a:xfrm>
            <a:custGeom>
              <a:avLst/>
              <a:gdLst>
                <a:gd name="T0" fmla="*/ 8 w 46"/>
                <a:gd name="T1" fmla="*/ 212 h 212"/>
                <a:gd name="T2" fmla="*/ 15 w 46"/>
                <a:gd name="T3" fmla="*/ 205 h 212"/>
                <a:gd name="T4" fmla="*/ 46 w 46"/>
                <a:gd name="T5" fmla="*/ 3 h 212"/>
                <a:gd name="T6" fmla="*/ 32 w 46"/>
                <a:gd name="T7" fmla="*/ 0 h 212"/>
                <a:gd name="T8" fmla="*/ 0 w 46"/>
                <a:gd name="T9" fmla="*/ 202 h 212"/>
                <a:gd name="T10" fmla="*/ 8 w 46"/>
                <a:gd name="T11" fmla="*/ 212 h 212"/>
                <a:gd name="T12" fmla="*/ 8 w 46"/>
                <a:gd name="T13" fmla="*/ 212 h 212"/>
                <a:gd name="T14" fmla="*/ 15 w 46"/>
                <a:gd name="T15" fmla="*/ 212 h 212"/>
                <a:gd name="T16" fmla="*/ 15 w 46"/>
                <a:gd name="T17" fmla="*/ 205 h 212"/>
                <a:gd name="T18" fmla="*/ 8 w 46"/>
                <a:gd name="T19" fmla="*/ 21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2">
                  <a:moveTo>
                    <a:pt x="8" y="212"/>
                  </a:moveTo>
                  <a:lnTo>
                    <a:pt x="15" y="205"/>
                  </a:lnTo>
                  <a:lnTo>
                    <a:pt x="46" y="3"/>
                  </a:lnTo>
                  <a:lnTo>
                    <a:pt x="32" y="0"/>
                  </a:lnTo>
                  <a:lnTo>
                    <a:pt x="0" y="202"/>
                  </a:lnTo>
                  <a:lnTo>
                    <a:pt x="8" y="212"/>
                  </a:lnTo>
                  <a:lnTo>
                    <a:pt x="15" y="212"/>
                  </a:lnTo>
                  <a:lnTo>
                    <a:pt x="15" y="205"/>
                  </a:lnTo>
                  <a:lnTo>
                    <a:pt x="8"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5" name="Rectangle 702"/>
            <p:cNvSpPr>
              <a:spLocks noChangeArrowheads="1"/>
            </p:cNvSpPr>
            <p:nvPr userDrawn="1"/>
          </p:nvSpPr>
          <p:spPr bwMode="auto">
            <a:xfrm>
              <a:off x="5036" y="309"/>
              <a:ext cx="143"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16" name="Rectangle 703"/>
            <p:cNvSpPr>
              <a:spLocks noChangeArrowheads="1"/>
            </p:cNvSpPr>
            <p:nvPr userDrawn="1"/>
          </p:nvSpPr>
          <p:spPr bwMode="auto">
            <a:xfrm>
              <a:off x="5100" y="207"/>
              <a:ext cx="159"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17" name="Freeform 704"/>
            <p:cNvSpPr>
              <a:spLocks/>
            </p:cNvSpPr>
            <p:nvPr userDrawn="1"/>
          </p:nvSpPr>
          <p:spPr bwMode="auto">
            <a:xfrm>
              <a:off x="5065" y="96"/>
              <a:ext cx="146" cy="16"/>
            </a:xfrm>
            <a:custGeom>
              <a:avLst/>
              <a:gdLst>
                <a:gd name="T0" fmla="*/ 144 w 146"/>
                <a:gd name="T1" fmla="*/ 10 h 16"/>
                <a:gd name="T2" fmla="*/ 137 w 146"/>
                <a:gd name="T3" fmla="*/ 0 h 16"/>
                <a:gd name="T4" fmla="*/ 0 w 146"/>
                <a:gd name="T5" fmla="*/ 0 h 16"/>
                <a:gd name="T6" fmla="*/ 0 w 146"/>
                <a:gd name="T7" fmla="*/ 16 h 16"/>
                <a:gd name="T8" fmla="*/ 137 w 146"/>
                <a:gd name="T9" fmla="*/ 16 h 16"/>
                <a:gd name="T10" fmla="*/ 144 w 146"/>
                <a:gd name="T11" fmla="*/ 10 h 16"/>
                <a:gd name="T12" fmla="*/ 144 w 146"/>
                <a:gd name="T13" fmla="*/ 10 h 16"/>
                <a:gd name="T14" fmla="*/ 146 w 146"/>
                <a:gd name="T15" fmla="*/ 0 h 16"/>
                <a:gd name="T16" fmla="*/ 137 w 146"/>
                <a:gd name="T17" fmla="*/ 0 h 16"/>
                <a:gd name="T18" fmla="*/ 144 w 146"/>
                <a:gd name="T19" fmla="*/ 1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6">
                  <a:moveTo>
                    <a:pt x="144" y="10"/>
                  </a:moveTo>
                  <a:lnTo>
                    <a:pt x="137" y="0"/>
                  </a:lnTo>
                  <a:lnTo>
                    <a:pt x="0" y="0"/>
                  </a:lnTo>
                  <a:lnTo>
                    <a:pt x="0" y="16"/>
                  </a:lnTo>
                  <a:lnTo>
                    <a:pt x="137" y="16"/>
                  </a:lnTo>
                  <a:lnTo>
                    <a:pt x="144" y="10"/>
                  </a:lnTo>
                  <a:lnTo>
                    <a:pt x="146" y="0"/>
                  </a:lnTo>
                  <a:lnTo>
                    <a:pt x="137" y="0"/>
                  </a:lnTo>
                  <a:lnTo>
                    <a:pt x="144"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8" name="Freeform 705"/>
            <p:cNvSpPr>
              <a:spLocks/>
            </p:cNvSpPr>
            <p:nvPr userDrawn="1"/>
          </p:nvSpPr>
          <p:spPr bwMode="auto">
            <a:xfrm>
              <a:off x="5163" y="103"/>
              <a:ext cx="46" cy="211"/>
            </a:xfrm>
            <a:custGeom>
              <a:avLst/>
              <a:gdLst>
                <a:gd name="T0" fmla="*/ 8 w 46"/>
                <a:gd name="T1" fmla="*/ 211 h 211"/>
                <a:gd name="T2" fmla="*/ 15 w 46"/>
                <a:gd name="T3" fmla="*/ 204 h 211"/>
                <a:gd name="T4" fmla="*/ 46 w 46"/>
                <a:gd name="T5" fmla="*/ 3 h 211"/>
                <a:gd name="T6" fmla="*/ 31 w 46"/>
                <a:gd name="T7" fmla="*/ 0 h 211"/>
                <a:gd name="T8" fmla="*/ 0 w 46"/>
                <a:gd name="T9" fmla="*/ 202 h 211"/>
                <a:gd name="T10" fmla="*/ 8 w 46"/>
                <a:gd name="T11" fmla="*/ 211 h 211"/>
                <a:gd name="T12" fmla="*/ 8 w 46"/>
                <a:gd name="T13" fmla="*/ 211 h 211"/>
                <a:gd name="T14" fmla="*/ 15 w 46"/>
                <a:gd name="T15" fmla="*/ 211 h 211"/>
                <a:gd name="T16" fmla="*/ 15 w 46"/>
                <a:gd name="T17" fmla="*/ 204 h 211"/>
                <a:gd name="T18" fmla="*/ 8 w 46"/>
                <a:gd name="T19" fmla="*/ 211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1">
                  <a:moveTo>
                    <a:pt x="8" y="211"/>
                  </a:moveTo>
                  <a:lnTo>
                    <a:pt x="15" y="204"/>
                  </a:lnTo>
                  <a:lnTo>
                    <a:pt x="46" y="3"/>
                  </a:lnTo>
                  <a:lnTo>
                    <a:pt x="31" y="0"/>
                  </a:lnTo>
                  <a:lnTo>
                    <a:pt x="0" y="202"/>
                  </a:lnTo>
                  <a:lnTo>
                    <a:pt x="8" y="211"/>
                  </a:lnTo>
                  <a:lnTo>
                    <a:pt x="15" y="211"/>
                  </a:lnTo>
                  <a:lnTo>
                    <a:pt x="15" y="204"/>
                  </a:lnTo>
                  <a:lnTo>
                    <a:pt x="8" y="2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9" name="Rectangle 706"/>
            <p:cNvSpPr>
              <a:spLocks noChangeArrowheads="1"/>
            </p:cNvSpPr>
            <p:nvPr userDrawn="1"/>
          </p:nvSpPr>
          <p:spPr bwMode="auto">
            <a:xfrm>
              <a:off x="5028" y="299"/>
              <a:ext cx="143"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20" name="Rectangle 707"/>
            <p:cNvSpPr>
              <a:spLocks noChangeArrowheads="1"/>
            </p:cNvSpPr>
            <p:nvPr userDrawn="1"/>
          </p:nvSpPr>
          <p:spPr bwMode="auto">
            <a:xfrm>
              <a:off x="5092" y="197"/>
              <a:ext cx="160"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21" name="Freeform 708"/>
            <p:cNvSpPr>
              <a:spLocks/>
            </p:cNvSpPr>
            <p:nvPr userDrawn="1"/>
          </p:nvSpPr>
          <p:spPr bwMode="auto">
            <a:xfrm>
              <a:off x="5211" y="190"/>
              <a:ext cx="31" cy="32"/>
            </a:xfrm>
            <a:custGeom>
              <a:avLst/>
              <a:gdLst>
                <a:gd name="T0" fmla="*/ 0 w 31"/>
                <a:gd name="T1" fmla="*/ 14 h 32"/>
                <a:gd name="T2" fmla="*/ 0 w 31"/>
                <a:gd name="T3" fmla="*/ 13 h 32"/>
                <a:gd name="T4" fmla="*/ 0 w 31"/>
                <a:gd name="T5" fmla="*/ 11 h 32"/>
                <a:gd name="T6" fmla="*/ 1 w 31"/>
                <a:gd name="T7" fmla="*/ 9 h 32"/>
                <a:gd name="T8" fmla="*/ 2 w 31"/>
                <a:gd name="T9" fmla="*/ 7 h 32"/>
                <a:gd name="T10" fmla="*/ 2 w 31"/>
                <a:gd name="T11" fmla="*/ 5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3 w 31"/>
                <a:gd name="T33" fmla="*/ 1 h 32"/>
                <a:gd name="T34" fmla="*/ 26 w 31"/>
                <a:gd name="T35" fmla="*/ 3 h 32"/>
                <a:gd name="T36" fmla="*/ 27 w 31"/>
                <a:gd name="T37" fmla="*/ 4 h 32"/>
                <a:gd name="T38" fmla="*/ 29 w 31"/>
                <a:gd name="T39" fmla="*/ 5 h 32"/>
                <a:gd name="T40" fmla="*/ 30 w 31"/>
                <a:gd name="T41" fmla="*/ 7 h 32"/>
                <a:gd name="T42" fmla="*/ 30 w 31"/>
                <a:gd name="T43" fmla="*/ 9 h 32"/>
                <a:gd name="T44" fmla="*/ 31 w 31"/>
                <a:gd name="T45" fmla="*/ 11 h 32"/>
                <a:gd name="T46" fmla="*/ 31 w 31"/>
                <a:gd name="T47" fmla="*/ 13 h 32"/>
                <a:gd name="T48" fmla="*/ 31 w 31"/>
                <a:gd name="T49" fmla="*/ 14 h 32"/>
                <a:gd name="T50" fmla="*/ 31 w 31"/>
                <a:gd name="T51" fmla="*/ 17 h 32"/>
                <a:gd name="T52" fmla="*/ 31 w 31"/>
                <a:gd name="T53" fmla="*/ 20 h 32"/>
                <a:gd name="T54" fmla="*/ 30 w 31"/>
                <a:gd name="T55" fmla="*/ 21 h 32"/>
                <a:gd name="T56" fmla="*/ 30 w 31"/>
                <a:gd name="T57" fmla="*/ 24 h 32"/>
                <a:gd name="T58" fmla="*/ 29 w 31"/>
                <a:gd name="T59" fmla="*/ 25 h 32"/>
                <a:gd name="T60" fmla="*/ 27 w 31"/>
                <a:gd name="T61" fmla="*/ 26 h 32"/>
                <a:gd name="T62" fmla="*/ 26 w 31"/>
                <a:gd name="T63" fmla="*/ 28 h 32"/>
                <a:gd name="T64" fmla="*/ 23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6 h 32"/>
                <a:gd name="T86" fmla="*/ 2 w 31"/>
                <a:gd name="T87" fmla="*/ 25 h 32"/>
                <a:gd name="T88" fmla="*/ 2 w 31"/>
                <a:gd name="T89" fmla="*/ 24 h 32"/>
                <a:gd name="T90" fmla="*/ 1 w 31"/>
                <a:gd name="T91" fmla="*/ 21 h 32"/>
                <a:gd name="T92" fmla="*/ 0 w 31"/>
                <a:gd name="T93" fmla="*/ 20 h 32"/>
                <a:gd name="T94" fmla="*/ 0 w 31"/>
                <a:gd name="T95" fmla="*/ 17 h 32"/>
                <a:gd name="T96" fmla="*/ 0 w 31"/>
                <a:gd name="T97" fmla="*/ 14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4"/>
                  </a:moveTo>
                  <a:lnTo>
                    <a:pt x="0" y="13"/>
                  </a:lnTo>
                  <a:lnTo>
                    <a:pt x="0" y="11"/>
                  </a:lnTo>
                  <a:lnTo>
                    <a:pt x="1" y="9"/>
                  </a:lnTo>
                  <a:lnTo>
                    <a:pt x="2" y="7"/>
                  </a:lnTo>
                  <a:lnTo>
                    <a:pt x="2" y="5"/>
                  </a:lnTo>
                  <a:lnTo>
                    <a:pt x="5" y="4"/>
                  </a:lnTo>
                  <a:lnTo>
                    <a:pt x="6" y="3"/>
                  </a:lnTo>
                  <a:lnTo>
                    <a:pt x="8" y="1"/>
                  </a:lnTo>
                  <a:lnTo>
                    <a:pt x="9" y="1"/>
                  </a:lnTo>
                  <a:lnTo>
                    <a:pt x="12" y="0"/>
                  </a:lnTo>
                  <a:lnTo>
                    <a:pt x="13" y="0"/>
                  </a:lnTo>
                  <a:lnTo>
                    <a:pt x="16" y="0"/>
                  </a:lnTo>
                  <a:lnTo>
                    <a:pt x="18" y="0"/>
                  </a:lnTo>
                  <a:lnTo>
                    <a:pt x="20" y="0"/>
                  </a:lnTo>
                  <a:lnTo>
                    <a:pt x="22" y="1"/>
                  </a:lnTo>
                  <a:lnTo>
                    <a:pt x="23" y="1"/>
                  </a:lnTo>
                  <a:lnTo>
                    <a:pt x="26" y="3"/>
                  </a:lnTo>
                  <a:lnTo>
                    <a:pt x="27" y="4"/>
                  </a:lnTo>
                  <a:lnTo>
                    <a:pt x="29" y="5"/>
                  </a:lnTo>
                  <a:lnTo>
                    <a:pt x="30" y="7"/>
                  </a:lnTo>
                  <a:lnTo>
                    <a:pt x="30" y="9"/>
                  </a:lnTo>
                  <a:lnTo>
                    <a:pt x="31" y="11"/>
                  </a:lnTo>
                  <a:lnTo>
                    <a:pt x="31" y="13"/>
                  </a:lnTo>
                  <a:lnTo>
                    <a:pt x="31" y="14"/>
                  </a:lnTo>
                  <a:lnTo>
                    <a:pt x="31" y="17"/>
                  </a:lnTo>
                  <a:lnTo>
                    <a:pt x="31" y="20"/>
                  </a:lnTo>
                  <a:lnTo>
                    <a:pt x="30" y="21"/>
                  </a:lnTo>
                  <a:lnTo>
                    <a:pt x="30" y="24"/>
                  </a:lnTo>
                  <a:lnTo>
                    <a:pt x="29" y="25"/>
                  </a:lnTo>
                  <a:lnTo>
                    <a:pt x="27" y="26"/>
                  </a:lnTo>
                  <a:lnTo>
                    <a:pt x="26" y="28"/>
                  </a:lnTo>
                  <a:lnTo>
                    <a:pt x="23" y="29"/>
                  </a:lnTo>
                  <a:lnTo>
                    <a:pt x="22" y="30"/>
                  </a:lnTo>
                  <a:lnTo>
                    <a:pt x="20" y="30"/>
                  </a:lnTo>
                  <a:lnTo>
                    <a:pt x="18" y="32"/>
                  </a:lnTo>
                  <a:lnTo>
                    <a:pt x="16" y="32"/>
                  </a:lnTo>
                  <a:lnTo>
                    <a:pt x="13" y="32"/>
                  </a:lnTo>
                  <a:lnTo>
                    <a:pt x="12" y="30"/>
                  </a:lnTo>
                  <a:lnTo>
                    <a:pt x="9" y="30"/>
                  </a:lnTo>
                  <a:lnTo>
                    <a:pt x="8" y="29"/>
                  </a:lnTo>
                  <a:lnTo>
                    <a:pt x="6" y="28"/>
                  </a:lnTo>
                  <a:lnTo>
                    <a:pt x="5" y="26"/>
                  </a:lnTo>
                  <a:lnTo>
                    <a:pt x="2" y="25"/>
                  </a:lnTo>
                  <a:lnTo>
                    <a:pt x="2" y="24"/>
                  </a:lnTo>
                  <a:lnTo>
                    <a:pt x="1" y="21"/>
                  </a:lnTo>
                  <a:lnTo>
                    <a:pt x="0" y="20"/>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2" name="Freeform 709"/>
            <p:cNvSpPr>
              <a:spLocks/>
            </p:cNvSpPr>
            <p:nvPr userDrawn="1"/>
          </p:nvSpPr>
          <p:spPr bwMode="auto">
            <a:xfrm>
              <a:off x="5084" y="90"/>
              <a:ext cx="32" cy="31"/>
            </a:xfrm>
            <a:custGeom>
              <a:avLst/>
              <a:gdLst>
                <a:gd name="T0" fmla="*/ 0 w 32"/>
                <a:gd name="T1" fmla="*/ 14 h 31"/>
                <a:gd name="T2" fmla="*/ 0 w 32"/>
                <a:gd name="T3" fmla="*/ 13 h 31"/>
                <a:gd name="T4" fmla="*/ 0 w 32"/>
                <a:gd name="T5" fmla="*/ 12 h 31"/>
                <a:gd name="T6" fmla="*/ 0 w 32"/>
                <a:gd name="T7" fmla="*/ 9 h 31"/>
                <a:gd name="T8" fmla="*/ 2 w 32"/>
                <a:gd name="T9" fmla="*/ 8 h 31"/>
                <a:gd name="T10" fmla="*/ 3 w 32"/>
                <a:gd name="T11" fmla="*/ 6 h 31"/>
                <a:gd name="T12" fmla="*/ 4 w 32"/>
                <a:gd name="T13" fmla="*/ 4 h 31"/>
                <a:gd name="T14" fmla="*/ 6 w 32"/>
                <a:gd name="T15" fmla="*/ 2 h 31"/>
                <a:gd name="T16" fmla="*/ 7 w 32"/>
                <a:gd name="T17" fmla="*/ 1 h 31"/>
                <a:gd name="T18" fmla="*/ 10 w 32"/>
                <a:gd name="T19" fmla="*/ 1 h 31"/>
                <a:gd name="T20" fmla="*/ 11 w 32"/>
                <a:gd name="T21" fmla="*/ 0 h 31"/>
                <a:gd name="T22" fmla="*/ 14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5 w 32"/>
                <a:gd name="T35" fmla="*/ 2 h 31"/>
                <a:gd name="T36" fmla="*/ 27 w 32"/>
                <a:gd name="T37" fmla="*/ 4 h 31"/>
                <a:gd name="T38" fmla="*/ 28 w 32"/>
                <a:gd name="T39" fmla="*/ 6 h 31"/>
                <a:gd name="T40" fmla="*/ 29 w 32"/>
                <a:gd name="T41" fmla="*/ 8 h 31"/>
                <a:gd name="T42" fmla="*/ 31 w 32"/>
                <a:gd name="T43" fmla="*/ 9 h 31"/>
                <a:gd name="T44" fmla="*/ 32 w 32"/>
                <a:gd name="T45" fmla="*/ 12 h 31"/>
                <a:gd name="T46" fmla="*/ 32 w 32"/>
                <a:gd name="T47" fmla="*/ 13 h 31"/>
                <a:gd name="T48" fmla="*/ 32 w 32"/>
                <a:gd name="T49" fmla="*/ 14 h 31"/>
                <a:gd name="T50" fmla="*/ 32 w 32"/>
                <a:gd name="T51" fmla="*/ 17 h 31"/>
                <a:gd name="T52" fmla="*/ 32 w 32"/>
                <a:gd name="T53" fmla="*/ 19 h 31"/>
                <a:gd name="T54" fmla="*/ 31 w 32"/>
                <a:gd name="T55" fmla="*/ 21 h 31"/>
                <a:gd name="T56" fmla="*/ 29 w 32"/>
                <a:gd name="T57" fmla="*/ 23 h 31"/>
                <a:gd name="T58" fmla="*/ 28 w 32"/>
                <a:gd name="T59" fmla="*/ 25 h 31"/>
                <a:gd name="T60" fmla="*/ 27 w 32"/>
                <a:gd name="T61" fmla="*/ 26 h 31"/>
                <a:gd name="T62" fmla="*/ 25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4 w 32"/>
                <a:gd name="T75" fmla="*/ 31 h 31"/>
                <a:gd name="T76" fmla="*/ 11 w 32"/>
                <a:gd name="T77" fmla="*/ 30 h 31"/>
                <a:gd name="T78" fmla="*/ 10 w 32"/>
                <a:gd name="T79" fmla="*/ 30 h 31"/>
                <a:gd name="T80" fmla="*/ 7 w 32"/>
                <a:gd name="T81" fmla="*/ 29 h 31"/>
                <a:gd name="T82" fmla="*/ 6 w 32"/>
                <a:gd name="T83" fmla="*/ 27 h 31"/>
                <a:gd name="T84" fmla="*/ 4 w 32"/>
                <a:gd name="T85" fmla="*/ 26 h 31"/>
                <a:gd name="T86" fmla="*/ 3 w 32"/>
                <a:gd name="T87" fmla="*/ 25 h 31"/>
                <a:gd name="T88" fmla="*/ 2 w 32"/>
                <a:gd name="T89" fmla="*/ 23 h 31"/>
                <a:gd name="T90" fmla="*/ 0 w 32"/>
                <a:gd name="T91" fmla="*/ 21 h 31"/>
                <a:gd name="T92" fmla="*/ 0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0" y="12"/>
                  </a:lnTo>
                  <a:lnTo>
                    <a:pt x="0" y="9"/>
                  </a:lnTo>
                  <a:lnTo>
                    <a:pt x="2" y="8"/>
                  </a:lnTo>
                  <a:lnTo>
                    <a:pt x="3" y="6"/>
                  </a:lnTo>
                  <a:lnTo>
                    <a:pt x="4" y="4"/>
                  </a:lnTo>
                  <a:lnTo>
                    <a:pt x="6" y="2"/>
                  </a:lnTo>
                  <a:lnTo>
                    <a:pt x="7" y="1"/>
                  </a:lnTo>
                  <a:lnTo>
                    <a:pt x="10" y="1"/>
                  </a:lnTo>
                  <a:lnTo>
                    <a:pt x="11" y="0"/>
                  </a:lnTo>
                  <a:lnTo>
                    <a:pt x="14" y="0"/>
                  </a:lnTo>
                  <a:lnTo>
                    <a:pt x="16" y="0"/>
                  </a:lnTo>
                  <a:lnTo>
                    <a:pt x="18" y="0"/>
                  </a:lnTo>
                  <a:lnTo>
                    <a:pt x="20" y="0"/>
                  </a:lnTo>
                  <a:lnTo>
                    <a:pt x="22" y="1"/>
                  </a:lnTo>
                  <a:lnTo>
                    <a:pt x="24" y="1"/>
                  </a:lnTo>
                  <a:lnTo>
                    <a:pt x="25" y="2"/>
                  </a:lnTo>
                  <a:lnTo>
                    <a:pt x="27" y="4"/>
                  </a:lnTo>
                  <a:lnTo>
                    <a:pt x="28" y="6"/>
                  </a:lnTo>
                  <a:lnTo>
                    <a:pt x="29" y="8"/>
                  </a:lnTo>
                  <a:lnTo>
                    <a:pt x="31" y="9"/>
                  </a:lnTo>
                  <a:lnTo>
                    <a:pt x="32" y="12"/>
                  </a:lnTo>
                  <a:lnTo>
                    <a:pt x="32" y="13"/>
                  </a:lnTo>
                  <a:lnTo>
                    <a:pt x="32" y="14"/>
                  </a:lnTo>
                  <a:lnTo>
                    <a:pt x="32" y="17"/>
                  </a:lnTo>
                  <a:lnTo>
                    <a:pt x="32" y="19"/>
                  </a:lnTo>
                  <a:lnTo>
                    <a:pt x="31" y="21"/>
                  </a:lnTo>
                  <a:lnTo>
                    <a:pt x="29" y="23"/>
                  </a:lnTo>
                  <a:lnTo>
                    <a:pt x="28" y="25"/>
                  </a:lnTo>
                  <a:lnTo>
                    <a:pt x="27" y="26"/>
                  </a:lnTo>
                  <a:lnTo>
                    <a:pt x="25" y="27"/>
                  </a:lnTo>
                  <a:lnTo>
                    <a:pt x="24" y="29"/>
                  </a:lnTo>
                  <a:lnTo>
                    <a:pt x="22" y="30"/>
                  </a:lnTo>
                  <a:lnTo>
                    <a:pt x="20" y="30"/>
                  </a:lnTo>
                  <a:lnTo>
                    <a:pt x="18" y="31"/>
                  </a:lnTo>
                  <a:lnTo>
                    <a:pt x="16" y="31"/>
                  </a:lnTo>
                  <a:lnTo>
                    <a:pt x="14" y="31"/>
                  </a:lnTo>
                  <a:lnTo>
                    <a:pt x="11" y="30"/>
                  </a:lnTo>
                  <a:lnTo>
                    <a:pt x="10" y="30"/>
                  </a:lnTo>
                  <a:lnTo>
                    <a:pt x="7" y="29"/>
                  </a:lnTo>
                  <a:lnTo>
                    <a:pt x="6" y="27"/>
                  </a:lnTo>
                  <a:lnTo>
                    <a:pt x="4" y="26"/>
                  </a:lnTo>
                  <a:lnTo>
                    <a:pt x="3" y="25"/>
                  </a:lnTo>
                  <a:lnTo>
                    <a:pt x="2" y="23"/>
                  </a:lnTo>
                  <a:lnTo>
                    <a:pt x="0" y="21"/>
                  </a:lnTo>
                  <a:lnTo>
                    <a:pt x="0"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3" name="Freeform 710"/>
            <p:cNvSpPr>
              <a:spLocks/>
            </p:cNvSpPr>
            <p:nvPr userDrawn="1"/>
          </p:nvSpPr>
          <p:spPr bwMode="auto">
            <a:xfrm>
              <a:off x="5107" y="190"/>
              <a:ext cx="31" cy="32"/>
            </a:xfrm>
            <a:custGeom>
              <a:avLst/>
              <a:gdLst>
                <a:gd name="T0" fmla="*/ 0 w 31"/>
                <a:gd name="T1" fmla="*/ 16 h 32"/>
                <a:gd name="T2" fmla="*/ 0 w 31"/>
                <a:gd name="T3" fmla="*/ 13 h 32"/>
                <a:gd name="T4" fmla="*/ 1 w 31"/>
                <a:gd name="T5" fmla="*/ 12 h 32"/>
                <a:gd name="T6" fmla="*/ 1 w 31"/>
                <a:gd name="T7" fmla="*/ 9 h 32"/>
                <a:gd name="T8" fmla="*/ 2 w 31"/>
                <a:gd name="T9" fmla="*/ 8 h 32"/>
                <a:gd name="T10" fmla="*/ 2 w 31"/>
                <a:gd name="T11" fmla="*/ 7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4 w 31"/>
                <a:gd name="T33" fmla="*/ 1 h 32"/>
                <a:gd name="T34" fmla="*/ 26 w 31"/>
                <a:gd name="T35" fmla="*/ 3 h 32"/>
                <a:gd name="T36" fmla="*/ 27 w 31"/>
                <a:gd name="T37" fmla="*/ 4 h 32"/>
                <a:gd name="T38" fmla="*/ 29 w 31"/>
                <a:gd name="T39" fmla="*/ 7 h 32"/>
                <a:gd name="T40" fmla="*/ 30 w 31"/>
                <a:gd name="T41" fmla="*/ 8 h 32"/>
                <a:gd name="T42" fmla="*/ 30 w 31"/>
                <a:gd name="T43" fmla="*/ 9 h 32"/>
                <a:gd name="T44" fmla="*/ 31 w 31"/>
                <a:gd name="T45" fmla="*/ 12 h 32"/>
                <a:gd name="T46" fmla="*/ 31 w 31"/>
                <a:gd name="T47" fmla="*/ 13 h 32"/>
                <a:gd name="T48" fmla="*/ 31 w 31"/>
                <a:gd name="T49" fmla="*/ 16 h 32"/>
                <a:gd name="T50" fmla="*/ 31 w 31"/>
                <a:gd name="T51" fmla="*/ 18 h 32"/>
                <a:gd name="T52" fmla="*/ 31 w 31"/>
                <a:gd name="T53" fmla="*/ 20 h 32"/>
                <a:gd name="T54" fmla="*/ 30 w 31"/>
                <a:gd name="T55" fmla="*/ 22 h 32"/>
                <a:gd name="T56" fmla="*/ 30 w 31"/>
                <a:gd name="T57" fmla="*/ 24 h 32"/>
                <a:gd name="T58" fmla="*/ 29 w 31"/>
                <a:gd name="T59" fmla="*/ 25 h 32"/>
                <a:gd name="T60" fmla="*/ 27 w 31"/>
                <a:gd name="T61" fmla="*/ 28 h 32"/>
                <a:gd name="T62" fmla="*/ 26 w 31"/>
                <a:gd name="T63" fmla="*/ 28 h 32"/>
                <a:gd name="T64" fmla="*/ 24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8 h 32"/>
                <a:gd name="T86" fmla="*/ 2 w 31"/>
                <a:gd name="T87" fmla="*/ 25 h 32"/>
                <a:gd name="T88" fmla="*/ 2 w 31"/>
                <a:gd name="T89" fmla="*/ 24 h 32"/>
                <a:gd name="T90" fmla="*/ 1 w 31"/>
                <a:gd name="T91" fmla="*/ 22 h 32"/>
                <a:gd name="T92" fmla="*/ 1 w 31"/>
                <a:gd name="T93" fmla="*/ 20 h 32"/>
                <a:gd name="T94" fmla="*/ 0 w 31"/>
                <a:gd name="T95" fmla="*/ 18 h 32"/>
                <a:gd name="T96" fmla="*/ 0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6"/>
                  </a:moveTo>
                  <a:lnTo>
                    <a:pt x="0" y="13"/>
                  </a:lnTo>
                  <a:lnTo>
                    <a:pt x="1" y="12"/>
                  </a:lnTo>
                  <a:lnTo>
                    <a:pt x="1" y="9"/>
                  </a:lnTo>
                  <a:lnTo>
                    <a:pt x="2" y="8"/>
                  </a:lnTo>
                  <a:lnTo>
                    <a:pt x="2" y="7"/>
                  </a:lnTo>
                  <a:lnTo>
                    <a:pt x="5" y="4"/>
                  </a:lnTo>
                  <a:lnTo>
                    <a:pt x="6" y="3"/>
                  </a:lnTo>
                  <a:lnTo>
                    <a:pt x="8" y="1"/>
                  </a:lnTo>
                  <a:lnTo>
                    <a:pt x="9" y="1"/>
                  </a:lnTo>
                  <a:lnTo>
                    <a:pt x="12" y="0"/>
                  </a:lnTo>
                  <a:lnTo>
                    <a:pt x="13" y="0"/>
                  </a:lnTo>
                  <a:lnTo>
                    <a:pt x="16" y="0"/>
                  </a:lnTo>
                  <a:lnTo>
                    <a:pt x="18" y="0"/>
                  </a:lnTo>
                  <a:lnTo>
                    <a:pt x="20" y="0"/>
                  </a:lnTo>
                  <a:lnTo>
                    <a:pt x="22" y="1"/>
                  </a:lnTo>
                  <a:lnTo>
                    <a:pt x="24" y="1"/>
                  </a:lnTo>
                  <a:lnTo>
                    <a:pt x="26" y="3"/>
                  </a:lnTo>
                  <a:lnTo>
                    <a:pt x="27" y="4"/>
                  </a:lnTo>
                  <a:lnTo>
                    <a:pt x="29" y="7"/>
                  </a:lnTo>
                  <a:lnTo>
                    <a:pt x="30" y="8"/>
                  </a:lnTo>
                  <a:lnTo>
                    <a:pt x="30" y="9"/>
                  </a:lnTo>
                  <a:lnTo>
                    <a:pt x="31" y="12"/>
                  </a:lnTo>
                  <a:lnTo>
                    <a:pt x="31" y="13"/>
                  </a:lnTo>
                  <a:lnTo>
                    <a:pt x="31" y="16"/>
                  </a:lnTo>
                  <a:lnTo>
                    <a:pt x="31" y="18"/>
                  </a:lnTo>
                  <a:lnTo>
                    <a:pt x="31" y="20"/>
                  </a:lnTo>
                  <a:lnTo>
                    <a:pt x="30" y="22"/>
                  </a:lnTo>
                  <a:lnTo>
                    <a:pt x="30" y="24"/>
                  </a:lnTo>
                  <a:lnTo>
                    <a:pt x="29" y="25"/>
                  </a:lnTo>
                  <a:lnTo>
                    <a:pt x="27" y="28"/>
                  </a:lnTo>
                  <a:lnTo>
                    <a:pt x="26" y="28"/>
                  </a:lnTo>
                  <a:lnTo>
                    <a:pt x="24" y="29"/>
                  </a:lnTo>
                  <a:lnTo>
                    <a:pt x="22" y="30"/>
                  </a:lnTo>
                  <a:lnTo>
                    <a:pt x="20" y="30"/>
                  </a:lnTo>
                  <a:lnTo>
                    <a:pt x="18" y="32"/>
                  </a:lnTo>
                  <a:lnTo>
                    <a:pt x="16" y="32"/>
                  </a:lnTo>
                  <a:lnTo>
                    <a:pt x="13" y="32"/>
                  </a:lnTo>
                  <a:lnTo>
                    <a:pt x="12" y="30"/>
                  </a:lnTo>
                  <a:lnTo>
                    <a:pt x="9" y="30"/>
                  </a:lnTo>
                  <a:lnTo>
                    <a:pt x="8" y="29"/>
                  </a:lnTo>
                  <a:lnTo>
                    <a:pt x="6" y="28"/>
                  </a:lnTo>
                  <a:lnTo>
                    <a:pt x="5" y="28"/>
                  </a:lnTo>
                  <a:lnTo>
                    <a:pt x="2" y="25"/>
                  </a:lnTo>
                  <a:lnTo>
                    <a:pt x="2" y="24"/>
                  </a:lnTo>
                  <a:lnTo>
                    <a:pt x="1" y="22"/>
                  </a:lnTo>
                  <a:lnTo>
                    <a:pt x="1" y="20"/>
                  </a:lnTo>
                  <a:lnTo>
                    <a:pt x="0" y="1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4" name="Freeform 711"/>
            <p:cNvSpPr>
              <a:spLocks/>
            </p:cNvSpPr>
            <p:nvPr userDrawn="1"/>
          </p:nvSpPr>
          <p:spPr bwMode="auto">
            <a:xfrm>
              <a:off x="5042" y="292"/>
              <a:ext cx="32" cy="31"/>
            </a:xfrm>
            <a:custGeom>
              <a:avLst/>
              <a:gdLst>
                <a:gd name="T0" fmla="*/ 0 w 32"/>
                <a:gd name="T1" fmla="*/ 15 h 31"/>
                <a:gd name="T2" fmla="*/ 0 w 32"/>
                <a:gd name="T3" fmla="*/ 14 h 31"/>
                <a:gd name="T4" fmla="*/ 2 w 32"/>
                <a:gd name="T5" fmla="*/ 11 h 31"/>
                <a:gd name="T6" fmla="*/ 2 w 32"/>
                <a:gd name="T7" fmla="*/ 10 h 31"/>
                <a:gd name="T8" fmla="*/ 3 w 32"/>
                <a:gd name="T9" fmla="*/ 7 h 31"/>
                <a:gd name="T10" fmla="*/ 4 w 32"/>
                <a:gd name="T11" fmla="*/ 6 h 31"/>
                <a:gd name="T12" fmla="*/ 6 w 32"/>
                <a:gd name="T13" fmla="*/ 5 h 31"/>
                <a:gd name="T14" fmla="*/ 7 w 32"/>
                <a:gd name="T15" fmla="*/ 3 h 31"/>
                <a:gd name="T16" fmla="*/ 8 w 32"/>
                <a:gd name="T17" fmla="*/ 2 h 31"/>
                <a:gd name="T18" fmla="*/ 11 w 32"/>
                <a:gd name="T19" fmla="*/ 1 h 31"/>
                <a:gd name="T20" fmla="*/ 12 w 32"/>
                <a:gd name="T21" fmla="*/ 1 h 31"/>
                <a:gd name="T22" fmla="*/ 15 w 32"/>
                <a:gd name="T23" fmla="*/ 0 h 31"/>
                <a:gd name="T24" fmla="*/ 16 w 32"/>
                <a:gd name="T25" fmla="*/ 0 h 31"/>
                <a:gd name="T26" fmla="*/ 19 w 32"/>
                <a:gd name="T27" fmla="*/ 0 h 31"/>
                <a:gd name="T28" fmla="*/ 20 w 32"/>
                <a:gd name="T29" fmla="*/ 1 h 31"/>
                <a:gd name="T30" fmla="*/ 23 w 32"/>
                <a:gd name="T31" fmla="*/ 1 h 31"/>
                <a:gd name="T32" fmla="*/ 24 w 32"/>
                <a:gd name="T33" fmla="*/ 2 h 31"/>
                <a:gd name="T34" fmla="*/ 27 w 32"/>
                <a:gd name="T35" fmla="*/ 3 h 31"/>
                <a:gd name="T36" fmla="*/ 28 w 32"/>
                <a:gd name="T37" fmla="*/ 5 h 31"/>
                <a:gd name="T38" fmla="*/ 29 w 32"/>
                <a:gd name="T39" fmla="*/ 6 h 31"/>
                <a:gd name="T40" fmla="*/ 31 w 32"/>
                <a:gd name="T41" fmla="*/ 7 h 31"/>
                <a:gd name="T42" fmla="*/ 31 w 32"/>
                <a:gd name="T43" fmla="*/ 10 h 31"/>
                <a:gd name="T44" fmla="*/ 32 w 32"/>
                <a:gd name="T45" fmla="*/ 11 h 31"/>
                <a:gd name="T46" fmla="*/ 32 w 32"/>
                <a:gd name="T47" fmla="*/ 14 h 31"/>
                <a:gd name="T48" fmla="*/ 32 w 32"/>
                <a:gd name="T49" fmla="*/ 15 h 31"/>
                <a:gd name="T50" fmla="*/ 32 w 32"/>
                <a:gd name="T51" fmla="*/ 18 h 31"/>
                <a:gd name="T52" fmla="*/ 32 w 32"/>
                <a:gd name="T53" fmla="*/ 21 h 31"/>
                <a:gd name="T54" fmla="*/ 31 w 32"/>
                <a:gd name="T55" fmla="*/ 22 h 31"/>
                <a:gd name="T56" fmla="*/ 31 w 32"/>
                <a:gd name="T57" fmla="*/ 23 h 31"/>
                <a:gd name="T58" fmla="*/ 29 w 32"/>
                <a:gd name="T59" fmla="*/ 25 h 31"/>
                <a:gd name="T60" fmla="*/ 28 w 32"/>
                <a:gd name="T61" fmla="*/ 27 h 31"/>
                <a:gd name="T62" fmla="*/ 27 w 32"/>
                <a:gd name="T63" fmla="*/ 29 h 31"/>
                <a:gd name="T64" fmla="*/ 24 w 32"/>
                <a:gd name="T65" fmla="*/ 29 h 31"/>
                <a:gd name="T66" fmla="*/ 23 w 32"/>
                <a:gd name="T67" fmla="*/ 30 h 31"/>
                <a:gd name="T68" fmla="*/ 20 w 32"/>
                <a:gd name="T69" fmla="*/ 31 h 31"/>
                <a:gd name="T70" fmla="*/ 19 w 32"/>
                <a:gd name="T71" fmla="*/ 31 h 31"/>
                <a:gd name="T72" fmla="*/ 16 w 32"/>
                <a:gd name="T73" fmla="*/ 31 h 31"/>
                <a:gd name="T74" fmla="*/ 15 w 32"/>
                <a:gd name="T75" fmla="*/ 31 h 31"/>
                <a:gd name="T76" fmla="*/ 12 w 32"/>
                <a:gd name="T77" fmla="*/ 31 h 31"/>
                <a:gd name="T78" fmla="*/ 11 w 32"/>
                <a:gd name="T79" fmla="*/ 30 h 31"/>
                <a:gd name="T80" fmla="*/ 8 w 32"/>
                <a:gd name="T81" fmla="*/ 29 h 31"/>
                <a:gd name="T82" fmla="*/ 7 w 32"/>
                <a:gd name="T83" fmla="*/ 29 h 31"/>
                <a:gd name="T84" fmla="*/ 6 w 32"/>
                <a:gd name="T85" fmla="*/ 27 h 31"/>
                <a:gd name="T86" fmla="*/ 4 w 32"/>
                <a:gd name="T87" fmla="*/ 25 h 31"/>
                <a:gd name="T88" fmla="*/ 3 w 32"/>
                <a:gd name="T89" fmla="*/ 23 h 31"/>
                <a:gd name="T90" fmla="*/ 2 w 32"/>
                <a:gd name="T91" fmla="*/ 22 h 31"/>
                <a:gd name="T92" fmla="*/ 2 w 32"/>
                <a:gd name="T93" fmla="*/ 21 h 31"/>
                <a:gd name="T94" fmla="*/ 0 w 32"/>
                <a:gd name="T95" fmla="*/ 18 h 31"/>
                <a:gd name="T96" fmla="*/ 0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5"/>
                  </a:moveTo>
                  <a:lnTo>
                    <a:pt x="0" y="14"/>
                  </a:lnTo>
                  <a:lnTo>
                    <a:pt x="2" y="11"/>
                  </a:lnTo>
                  <a:lnTo>
                    <a:pt x="2" y="10"/>
                  </a:lnTo>
                  <a:lnTo>
                    <a:pt x="3" y="7"/>
                  </a:lnTo>
                  <a:lnTo>
                    <a:pt x="4" y="6"/>
                  </a:lnTo>
                  <a:lnTo>
                    <a:pt x="6" y="5"/>
                  </a:lnTo>
                  <a:lnTo>
                    <a:pt x="7" y="3"/>
                  </a:lnTo>
                  <a:lnTo>
                    <a:pt x="8" y="2"/>
                  </a:lnTo>
                  <a:lnTo>
                    <a:pt x="11" y="1"/>
                  </a:lnTo>
                  <a:lnTo>
                    <a:pt x="12" y="1"/>
                  </a:lnTo>
                  <a:lnTo>
                    <a:pt x="15" y="0"/>
                  </a:lnTo>
                  <a:lnTo>
                    <a:pt x="16" y="0"/>
                  </a:lnTo>
                  <a:lnTo>
                    <a:pt x="19" y="0"/>
                  </a:lnTo>
                  <a:lnTo>
                    <a:pt x="20" y="1"/>
                  </a:lnTo>
                  <a:lnTo>
                    <a:pt x="23" y="1"/>
                  </a:lnTo>
                  <a:lnTo>
                    <a:pt x="24" y="2"/>
                  </a:lnTo>
                  <a:lnTo>
                    <a:pt x="27" y="3"/>
                  </a:lnTo>
                  <a:lnTo>
                    <a:pt x="28" y="5"/>
                  </a:lnTo>
                  <a:lnTo>
                    <a:pt x="29" y="6"/>
                  </a:lnTo>
                  <a:lnTo>
                    <a:pt x="31" y="7"/>
                  </a:lnTo>
                  <a:lnTo>
                    <a:pt x="31" y="10"/>
                  </a:lnTo>
                  <a:lnTo>
                    <a:pt x="32" y="11"/>
                  </a:lnTo>
                  <a:lnTo>
                    <a:pt x="32" y="14"/>
                  </a:lnTo>
                  <a:lnTo>
                    <a:pt x="32" y="15"/>
                  </a:lnTo>
                  <a:lnTo>
                    <a:pt x="32" y="18"/>
                  </a:lnTo>
                  <a:lnTo>
                    <a:pt x="32" y="21"/>
                  </a:lnTo>
                  <a:lnTo>
                    <a:pt x="31" y="22"/>
                  </a:lnTo>
                  <a:lnTo>
                    <a:pt x="31" y="23"/>
                  </a:lnTo>
                  <a:lnTo>
                    <a:pt x="29" y="25"/>
                  </a:lnTo>
                  <a:lnTo>
                    <a:pt x="28" y="27"/>
                  </a:lnTo>
                  <a:lnTo>
                    <a:pt x="27" y="29"/>
                  </a:lnTo>
                  <a:lnTo>
                    <a:pt x="24" y="29"/>
                  </a:lnTo>
                  <a:lnTo>
                    <a:pt x="23" y="30"/>
                  </a:lnTo>
                  <a:lnTo>
                    <a:pt x="20" y="31"/>
                  </a:lnTo>
                  <a:lnTo>
                    <a:pt x="19" y="31"/>
                  </a:lnTo>
                  <a:lnTo>
                    <a:pt x="16" y="31"/>
                  </a:lnTo>
                  <a:lnTo>
                    <a:pt x="15" y="31"/>
                  </a:lnTo>
                  <a:lnTo>
                    <a:pt x="12" y="31"/>
                  </a:lnTo>
                  <a:lnTo>
                    <a:pt x="11" y="30"/>
                  </a:lnTo>
                  <a:lnTo>
                    <a:pt x="8" y="29"/>
                  </a:lnTo>
                  <a:lnTo>
                    <a:pt x="7" y="29"/>
                  </a:lnTo>
                  <a:lnTo>
                    <a:pt x="6" y="27"/>
                  </a:lnTo>
                  <a:lnTo>
                    <a:pt x="4" y="25"/>
                  </a:lnTo>
                  <a:lnTo>
                    <a:pt x="3" y="23"/>
                  </a:lnTo>
                  <a:lnTo>
                    <a:pt x="2" y="22"/>
                  </a:lnTo>
                  <a:lnTo>
                    <a:pt x="2"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5" name="Freeform 712"/>
            <p:cNvSpPr>
              <a:spLocks/>
            </p:cNvSpPr>
            <p:nvPr userDrawn="1"/>
          </p:nvSpPr>
          <p:spPr bwMode="auto">
            <a:xfrm>
              <a:off x="5358" y="59"/>
              <a:ext cx="32" cy="31"/>
            </a:xfrm>
            <a:custGeom>
              <a:avLst/>
              <a:gdLst>
                <a:gd name="T0" fmla="*/ 32 w 32"/>
                <a:gd name="T1" fmla="*/ 16 h 31"/>
                <a:gd name="T2" fmla="*/ 32 w 32"/>
                <a:gd name="T3" fmla="*/ 14 h 31"/>
                <a:gd name="T4" fmla="*/ 32 w 32"/>
                <a:gd name="T5" fmla="*/ 12 h 31"/>
                <a:gd name="T6" fmla="*/ 30 w 32"/>
                <a:gd name="T7" fmla="*/ 10 h 31"/>
                <a:gd name="T8" fmla="*/ 29 w 32"/>
                <a:gd name="T9" fmla="*/ 8 h 31"/>
                <a:gd name="T10" fmla="*/ 29 w 32"/>
                <a:gd name="T11" fmla="*/ 6 h 31"/>
                <a:gd name="T12" fmla="*/ 26 w 32"/>
                <a:gd name="T13" fmla="*/ 4 h 31"/>
                <a:gd name="T14" fmla="*/ 25 w 32"/>
                <a:gd name="T15" fmla="*/ 3 h 31"/>
                <a:gd name="T16" fmla="*/ 24 w 32"/>
                <a:gd name="T17" fmla="*/ 2 h 31"/>
                <a:gd name="T18" fmla="*/ 22 w 32"/>
                <a:gd name="T19" fmla="*/ 2 h 31"/>
                <a:gd name="T20" fmla="*/ 20 w 32"/>
                <a:gd name="T21" fmla="*/ 0 h 31"/>
                <a:gd name="T22" fmla="*/ 19 w 32"/>
                <a:gd name="T23" fmla="*/ 0 h 31"/>
                <a:gd name="T24" fmla="*/ 16 w 32"/>
                <a:gd name="T25" fmla="*/ 0 h 31"/>
                <a:gd name="T26" fmla="*/ 13 w 32"/>
                <a:gd name="T27" fmla="*/ 0 h 31"/>
                <a:gd name="T28" fmla="*/ 12 w 32"/>
                <a:gd name="T29" fmla="*/ 0 h 31"/>
                <a:gd name="T30" fmla="*/ 9 w 32"/>
                <a:gd name="T31" fmla="*/ 2 h 31"/>
                <a:gd name="T32" fmla="*/ 8 w 32"/>
                <a:gd name="T33" fmla="*/ 2 h 31"/>
                <a:gd name="T34" fmla="*/ 7 w 32"/>
                <a:gd name="T35" fmla="*/ 3 h 31"/>
                <a:gd name="T36" fmla="*/ 5 w 32"/>
                <a:gd name="T37" fmla="*/ 4 h 31"/>
                <a:gd name="T38" fmla="*/ 4 w 32"/>
                <a:gd name="T39" fmla="*/ 6 h 31"/>
                <a:gd name="T40" fmla="*/ 3 w 32"/>
                <a:gd name="T41" fmla="*/ 8 h 31"/>
                <a:gd name="T42" fmla="*/ 1 w 32"/>
                <a:gd name="T43" fmla="*/ 10 h 31"/>
                <a:gd name="T44" fmla="*/ 0 w 32"/>
                <a:gd name="T45" fmla="*/ 12 h 31"/>
                <a:gd name="T46" fmla="*/ 0 w 32"/>
                <a:gd name="T47" fmla="*/ 14 h 31"/>
                <a:gd name="T48" fmla="*/ 0 w 32"/>
                <a:gd name="T49" fmla="*/ 16 h 31"/>
                <a:gd name="T50" fmla="*/ 0 w 32"/>
                <a:gd name="T51" fmla="*/ 19 h 31"/>
                <a:gd name="T52" fmla="*/ 0 w 32"/>
                <a:gd name="T53" fmla="*/ 20 h 31"/>
                <a:gd name="T54" fmla="*/ 1 w 32"/>
                <a:gd name="T55" fmla="*/ 23 h 31"/>
                <a:gd name="T56" fmla="*/ 3 w 32"/>
                <a:gd name="T57" fmla="*/ 24 h 31"/>
                <a:gd name="T58" fmla="*/ 4 w 32"/>
                <a:gd name="T59" fmla="*/ 25 h 31"/>
                <a:gd name="T60" fmla="*/ 5 w 32"/>
                <a:gd name="T61" fmla="*/ 28 h 31"/>
                <a:gd name="T62" fmla="*/ 7 w 32"/>
                <a:gd name="T63" fmla="*/ 29 h 31"/>
                <a:gd name="T64" fmla="*/ 8 w 32"/>
                <a:gd name="T65" fmla="*/ 29 h 31"/>
                <a:gd name="T66" fmla="*/ 9 w 32"/>
                <a:gd name="T67" fmla="*/ 31 h 31"/>
                <a:gd name="T68" fmla="*/ 12 w 32"/>
                <a:gd name="T69" fmla="*/ 31 h 31"/>
                <a:gd name="T70" fmla="*/ 13 w 32"/>
                <a:gd name="T71" fmla="*/ 31 h 31"/>
                <a:gd name="T72" fmla="*/ 16 w 32"/>
                <a:gd name="T73" fmla="*/ 31 h 31"/>
                <a:gd name="T74" fmla="*/ 19 w 32"/>
                <a:gd name="T75" fmla="*/ 31 h 31"/>
                <a:gd name="T76" fmla="*/ 20 w 32"/>
                <a:gd name="T77" fmla="*/ 31 h 31"/>
                <a:gd name="T78" fmla="*/ 22 w 32"/>
                <a:gd name="T79" fmla="*/ 31 h 31"/>
                <a:gd name="T80" fmla="*/ 24 w 32"/>
                <a:gd name="T81" fmla="*/ 29 h 31"/>
                <a:gd name="T82" fmla="*/ 25 w 32"/>
                <a:gd name="T83" fmla="*/ 29 h 31"/>
                <a:gd name="T84" fmla="*/ 26 w 32"/>
                <a:gd name="T85" fmla="*/ 28 h 31"/>
                <a:gd name="T86" fmla="*/ 29 w 32"/>
                <a:gd name="T87" fmla="*/ 25 h 31"/>
                <a:gd name="T88" fmla="*/ 29 w 32"/>
                <a:gd name="T89" fmla="*/ 24 h 31"/>
                <a:gd name="T90" fmla="*/ 30 w 32"/>
                <a:gd name="T91" fmla="*/ 23 h 31"/>
                <a:gd name="T92" fmla="*/ 32 w 32"/>
                <a:gd name="T93" fmla="*/ 20 h 31"/>
                <a:gd name="T94" fmla="*/ 32 w 32"/>
                <a:gd name="T95" fmla="*/ 19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2" y="12"/>
                  </a:lnTo>
                  <a:lnTo>
                    <a:pt x="30" y="10"/>
                  </a:lnTo>
                  <a:lnTo>
                    <a:pt x="29" y="8"/>
                  </a:lnTo>
                  <a:lnTo>
                    <a:pt x="29" y="6"/>
                  </a:lnTo>
                  <a:lnTo>
                    <a:pt x="26" y="4"/>
                  </a:lnTo>
                  <a:lnTo>
                    <a:pt x="25" y="3"/>
                  </a:lnTo>
                  <a:lnTo>
                    <a:pt x="24" y="2"/>
                  </a:lnTo>
                  <a:lnTo>
                    <a:pt x="22" y="2"/>
                  </a:lnTo>
                  <a:lnTo>
                    <a:pt x="20" y="0"/>
                  </a:lnTo>
                  <a:lnTo>
                    <a:pt x="19" y="0"/>
                  </a:lnTo>
                  <a:lnTo>
                    <a:pt x="16" y="0"/>
                  </a:lnTo>
                  <a:lnTo>
                    <a:pt x="13" y="0"/>
                  </a:lnTo>
                  <a:lnTo>
                    <a:pt x="12" y="0"/>
                  </a:lnTo>
                  <a:lnTo>
                    <a:pt x="9" y="2"/>
                  </a:lnTo>
                  <a:lnTo>
                    <a:pt x="8" y="2"/>
                  </a:lnTo>
                  <a:lnTo>
                    <a:pt x="7" y="3"/>
                  </a:lnTo>
                  <a:lnTo>
                    <a:pt x="5" y="4"/>
                  </a:lnTo>
                  <a:lnTo>
                    <a:pt x="4" y="6"/>
                  </a:lnTo>
                  <a:lnTo>
                    <a:pt x="3" y="8"/>
                  </a:lnTo>
                  <a:lnTo>
                    <a:pt x="1" y="10"/>
                  </a:lnTo>
                  <a:lnTo>
                    <a:pt x="0" y="12"/>
                  </a:lnTo>
                  <a:lnTo>
                    <a:pt x="0" y="14"/>
                  </a:lnTo>
                  <a:lnTo>
                    <a:pt x="0" y="16"/>
                  </a:lnTo>
                  <a:lnTo>
                    <a:pt x="0" y="19"/>
                  </a:lnTo>
                  <a:lnTo>
                    <a:pt x="0" y="20"/>
                  </a:lnTo>
                  <a:lnTo>
                    <a:pt x="1" y="23"/>
                  </a:lnTo>
                  <a:lnTo>
                    <a:pt x="3" y="24"/>
                  </a:lnTo>
                  <a:lnTo>
                    <a:pt x="4" y="25"/>
                  </a:lnTo>
                  <a:lnTo>
                    <a:pt x="5" y="28"/>
                  </a:lnTo>
                  <a:lnTo>
                    <a:pt x="7" y="29"/>
                  </a:lnTo>
                  <a:lnTo>
                    <a:pt x="8" y="29"/>
                  </a:lnTo>
                  <a:lnTo>
                    <a:pt x="9" y="31"/>
                  </a:lnTo>
                  <a:lnTo>
                    <a:pt x="12" y="31"/>
                  </a:lnTo>
                  <a:lnTo>
                    <a:pt x="13" y="31"/>
                  </a:lnTo>
                  <a:lnTo>
                    <a:pt x="16" y="31"/>
                  </a:lnTo>
                  <a:lnTo>
                    <a:pt x="19" y="31"/>
                  </a:lnTo>
                  <a:lnTo>
                    <a:pt x="20" y="31"/>
                  </a:lnTo>
                  <a:lnTo>
                    <a:pt x="22" y="31"/>
                  </a:lnTo>
                  <a:lnTo>
                    <a:pt x="24" y="29"/>
                  </a:lnTo>
                  <a:lnTo>
                    <a:pt x="25" y="29"/>
                  </a:lnTo>
                  <a:lnTo>
                    <a:pt x="26" y="28"/>
                  </a:lnTo>
                  <a:lnTo>
                    <a:pt x="29" y="25"/>
                  </a:lnTo>
                  <a:lnTo>
                    <a:pt x="29" y="24"/>
                  </a:lnTo>
                  <a:lnTo>
                    <a:pt x="30" y="23"/>
                  </a:lnTo>
                  <a:lnTo>
                    <a:pt x="32"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6" name="Freeform 713"/>
            <p:cNvSpPr>
              <a:spLocks/>
            </p:cNvSpPr>
            <p:nvPr userDrawn="1"/>
          </p:nvSpPr>
          <p:spPr bwMode="auto">
            <a:xfrm>
              <a:off x="5278" y="356"/>
              <a:ext cx="31" cy="32"/>
            </a:xfrm>
            <a:custGeom>
              <a:avLst/>
              <a:gdLst>
                <a:gd name="T0" fmla="*/ 31 w 31"/>
                <a:gd name="T1" fmla="*/ 16 h 32"/>
                <a:gd name="T2" fmla="*/ 31 w 31"/>
                <a:gd name="T3" fmla="*/ 15 h 32"/>
                <a:gd name="T4" fmla="*/ 30 w 31"/>
                <a:gd name="T5" fmla="*/ 12 h 32"/>
                <a:gd name="T6" fmla="*/ 30 w 31"/>
                <a:gd name="T7" fmla="*/ 11 h 32"/>
                <a:gd name="T8" fmla="*/ 29 w 31"/>
                <a:gd name="T9" fmla="*/ 9 h 32"/>
                <a:gd name="T10" fmla="*/ 29 w 31"/>
                <a:gd name="T11" fmla="*/ 7 h 32"/>
                <a:gd name="T12" fmla="*/ 26 w 31"/>
                <a:gd name="T13" fmla="*/ 5 h 32"/>
                <a:gd name="T14" fmla="*/ 25 w 31"/>
                <a:gd name="T15" fmla="*/ 4 h 32"/>
                <a:gd name="T16" fmla="*/ 24 w 31"/>
                <a:gd name="T17" fmla="*/ 3 h 32"/>
                <a:gd name="T18" fmla="*/ 22 w 31"/>
                <a:gd name="T19" fmla="*/ 3 h 32"/>
                <a:gd name="T20" fmla="*/ 20 w 31"/>
                <a:gd name="T21" fmla="*/ 1 h 32"/>
                <a:gd name="T22" fmla="*/ 18 w 31"/>
                <a:gd name="T23" fmla="*/ 1 h 32"/>
                <a:gd name="T24" fmla="*/ 16 w 31"/>
                <a:gd name="T25" fmla="*/ 0 h 32"/>
                <a:gd name="T26" fmla="*/ 13 w 31"/>
                <a:gd name="T27" fmla="*/ 1 h 32"/>
                <a:gd name="T28" fmla="*/ 12 w 31"/>
                <a:gd name="T29" fmla="*/ 1 h 32"/>
                <a:gd name="T30" fmla="*/ 9 w 31"/>
                <a:gd name="T31" fmla="*/ 3 h 32"/>
                <a:gd name="T32" fmla="*/ 8 w 31"/>
                <a:gd name="T33" fmla="*/ 3 h 32"/>
                <a:gd name="T34" fmla="*/ 5 w 31"/>
                <a:gd name="T35" fmla="*/ 4 h 32"/>
                <a:gd name="T36" fmla="*/ 4 w 31"/>
                <a:gd name="T37" fmla="*/ 5 h 32"/>
                <a:gd name="T38" fmla="*/ 3 w 31"/>
                <a:gd name="T39" fmla="*/ 7 h 32"/>
                <a:gd name="T40" fmla="*/ 1 w 31"/>
                <a:gd name="T41" fmla="*/ 9 h 32"/>
                <a:gd name="T42" fmla="*/ 1 w 31"/>
                <a:gd name="T43" fmla="*/ 11 h 32"/>
                <a:gd name="T44" fmla="*/ 0 w 31"/>
                <a:gd name="T45" fmla="*/ 12 h 32"/>
                <a:gd name="T46" fmla="*/ 0 w 31"/>
                <a:gd name="T47" fmla="*/ 15 h 32"/>
                <a:gd name="T48" fmla="*/ 0 w 31"/>
                <a:gd name="T49" fmla="*/ 16 h 32"/>
                <a:gd name="T50" fmla="*/ 0 w 31"/>
                <a:gd name="T51" fmla="*/ 19 h 32"/>
                <a:gd name="T52" fmla="*/ 0 w 31"/>
                <a:gd name="T53" fmla="*/ 21 h 32"/>
                <a:gd name="T54" fmla="*/ 1 w 31"/>
                <a:gd name="T55" fmla="*/ 23 h 32"/>
                <a:gd name="T56" fmla="*/ 1 w 31"/>
                <a:gd name="T57" fmla="*/ 25 h 32"/>
                <a:gd name="T58" fmla="*/ 3 w 31"/>
                <a:gd name="T59" fmla="*/ 27 h 32"/>
                <a:gd name="T60" fmla="*/ 4 w 31"/>
                <a:gd name="T61" fmla="*/ 28 h 32"/>
                <a:gd name="T62" fmla="*/ 5 w 31"/>
                <a:gd name="T63" fmla="*/ 29 h 32"/>
                <a:gd name="T64" fmla="*/ 8 w 31"/>
                <a:gd name="T65" fmla="*/ 31 h 32"/>
                <a:gd name="T66" fmla="*/ 9 w 31"/>
                <a:gd name="T67" fmla="*/ 32 h 32"/>
                <a:gd name="T68" fmla="*/ 12 w 31"/>
                <a:gd name="T69" fmla="*/ 32 h 32"/>
                <a:gd name="T70" fmla="*/ 13 w 31"/>
                <a:gd name="T71" fmla="*/ 32 h 32"/>
                <a:gd name="T72" fmla="*/ 16 w 31"/>
                <a:gd name="T73" fmla="*/ 32 h 32"/>
                <a:gd name="T74" fmla="*/ 18 w 31"/>
                <a:gd name="T75" fmla="*/ 32 h 32"/>
                <a:gd name="T76" fmla="*/ 20 w 31"/>
                <a:gd name="T77" fmla="*/ 32 h 32"/>
                <a:gd name="T78" fmla="*/ 22 w 31"/>
                <a:gd name="T79" fmla="*/ 32 h 32"/>
                <a:gd name="T80" fmla="*/ 24 w 31"/>
                <a:gd name="T81" fmla="*/ 31 h 32"/>
                <a:gd name="T82" fmla="*/ 25 w 31"/>
                <a:gd name="T83" fmla="*/ 29 h 32"/>
                <a:gd name="T84" fmla="*/ 26 w 31"/>
                <a:gd name="T85" fmla="*/ 28 h 32"/>
                <a:gd name="T86" fmla="*/ 29 w 31"/>
                <a:gd name="T87" fmla="*/ 27 h 32"/>
                <a:gd name="T88" fmla="*/ 29 w 31"/>
                <a:gd name="T89" fmla="*/ 25 h 32"/>
                <a:gd name="T90" fmla="*/ 30 w 31"/>
                <a:gd name="T91" fmla="*/ 23 h 32"/>
                <a:gd name="T92" fmla="*/ 30 w 31"/>
                <a:gd name="T93" fmla="*/ 21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5"/>
                  </a:lnTo>
                  <a:lnTo>
                    <a:pt x="30" y="12"/>
                  </a:lnTo>
                  <a:lnTo>
                    <a:pt x="30" y="11"/>
                  </a:lnTo>
                  <a:lnTo>
                    <a:pt x="29" y="9"/>
                  </a:lnTo>
                  <a:lnTo>
                    <a:pt x="29" y="7"/>
                  </a:lnTo>
                  <a:lnTo>
                    <a:pt x="26" y="5"/>
                  </a:lnTo>
                  <a:lnTo>
                    <a:pt x="25" y="4"/>
                  </a:lnTo>
                  <a:lnTo>
                    <a:pt x="24" y="3"/>
                  </a:lnTo>
                  <a:lnTo>
                    <a:pt x="22" y="3"/>
                  </a:lnTo>
                  <a:lnTo>
                    <a:pt x="20" y="1"/>
                  </a:lnTo>
                  <a:lnTo>
                    <a:pt x="18" y="1"/>
                  </a:lnTo>
                  <a:lnTo>
                    <a:pt x="16" y="0"/>
                  </a:lnTo>
                  <a:lnTo>
                    <a:pt x="13" y="1"/>
                  </a:lnTo>
                  <a:lnTo>
                    <a:pt x="12" y="1"/>
                  </a:lnTo>
                  <a:lnTo>
                    <a:pt x="9" y="3"/>
                  </a:lnTo>
                  <a:lnTo>
                    <a:pt x="8" y="3"/>
                  </a:lnTo>
                  <a:lnTo>
                    <a:pt x="5" y="4"/>
                  </a:lnTo>
                  <a:lnTo>
                    <a:pt x="4" y="5"/>
                  </a:lnTo>
                  <a:lnTo>
                    <a:pt x="3" y="7"/>
                  </a:lnTo>
                  <a:lnTo>
                    <a:pt x="1" y="9"/>
                  </a:lnTo>
                  <a:lnTo>
                    <a:pt x="1" y="11"/>
                  </a:lnTo>
                  <a:lnTo>
                    <a:pt x="0" y="12"/>
                  </a:lnTo>
                  <a:lnTo>
                    <a:pt x="0" y="15"/>
                  </a:lnTo>
                  <a:lnTo>
                    <a:pt x="0" y="16"/>
                  </a:lnTo>
                  <a:lnTo>
                    <a:pt x="0" y="19"/>
                  </a:lnTo>
                  <a:lnTo>
                    <a:pt x="0" y="21"/>
                  </a:lnTo>
                  <a:lnTo>
                    <a:pt x="1" y="23"/>
                  </a:lnTo>
                  <a:lnTo>
                    <a:pt x="1" y="25"/>
                  </a:lnTo>
                  <a:lnTo>
                    <a:pt x="3" y="27"/>
                  </a:lnTo>
                  <a:lnTo>
                    <a:pt x="4" y="28"/>
                  </a:lnTo>
                  <a:lnTo>
                    <a:pt x="5" y="29"/>
                  </a:lnTo>
                  <a:lnTo>
                    <a:pt x="8" y="31"/>
                  </a:lnTo>
                  <a:lnTo>
                    <a:pt x="9" y="32"/>
                  </a:lnTo>
                  <a:lnTo>
                    <a:pt x="12" y="32"/>
                  </a:lnTo>
                  <a:lnTo>
                    <a:pt x="13" y="32"/>
                  </a:lnTo>
                  <a:lnTo>
                    <a:pt x="16" y="32"/>
                  </a:lnTo>
                  <a:lnTo>
                    <a:pt x="18" y="32"/>
                  </a:lnTo>
                  <a:lnTo>
                    <a:pt x="20" y="32"/>
                  </a:lnTo>
                  <a:lnTo>
                    <a:pt x="22" y="32"/>
                  </a:lnTo>
                  <a:lnTo>
                    <a:pt x="24" y="31"/>
                  </a:lnTo>
                  <a:lnTo>
                    <a:pt x="25" y="29"/>
                  </a:lnTo>
                  <a:lnTo>
                    <a:pt x="26" y="28"/>
                  </a:lnTo>
                  <a:lnTo>
                    <a:pt x="29" y="27"/>
                  </a:lnTo>
                  <a:lnTo>
                    <a:pt x="29" y="25"/>
                  </a:lnTo>
                  <a:lnTo>
                    <a:pt x="30" y="23"/>
                  </a:lnTo>
                  <a:lnTo>
                    <a:pt x="30" y="21"/>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7" name="Freeform 714"/>
            <p:cNvSpPr>
              <a:spLocks/>
            </p:cNvSpPr>
            <p:nvPr userDrawn="1"/>
          </p:nvSpPr>
          <p:spPr bwMode="auto">
            <a:xfrm>
              <a:off x="5336" y="54"/>
              <a:ext cx="67" cy="157"/>
            </a:xfrm>
            <a:custGeom>
              <a:avLst/>
              <a:gdLst>
                <a:gd name="T0" fmla="*/ 14 w 67"/>
                <a:gd name="T1" fmla="*/ 157 h 157"/>
                <a:gd name="T2" fmla="*/ 14 w 67"/>
                <a:gd name="T3" fmla="*/ 157 h 157"/>
                <a:gd name="T4" fmla="*/ 20 w 67"/>
                <a:gd name="T5" fmla="*/ 106 h 157"/>
                <a:gd name="T6" fmla="*/ 25 w 67"/>
                <a:gd name="T7" fmla="*/ 62 h 157"/>
                <a:gd name="T8" fmla="*/ 27 w 67"/>
                <a:gd name="T9" fmla="*/ 53 h 157"/>
                <a:gd name="T10" fmla="*/ 30 w 67"/>
                <a:gd name="T11" fmla="*/ 45 h 157"/>
                <a:gd name="T12" fmla="*/ 33 w 67"/>
                <a:gd name="T13" fmla="*/ 37 h 157"/>
                <a:gd name="T14" fmla="*/ 38 w 67"/>
                <a:gd name="T15" fmla="*/ 32 h 157"/>
                <a:gd name="T16" fmla="*/ 43 w 67"/>
                <a:gd name="T17" fmla="*/ 26 h 157"/>
                <a:gd name="T18" fmla="*/ 48 w 67"/>
                <a:gd name="T19" fmla="*/ 21 h 157"/>
                <a:gd name="T20" fmla="*/ 56 w 67"/>
                <a:gd name="T21" fmla="*/ 19 h 157"/>
                <a:gd name="T22" fmla="*/ 67 w 67"/>
                <a:gd name="T23" fmla="*/ 16 h 157"/>
                <a:gd name="T24" fmla="*/ 63 w 67"/>
                <a:gd name="T25" fmla="*/ 0 h 157"/>
                <a:gd name="T26" fmla="*/ 51 w 67"/>
                <a:gd name="T27" fmla="*/ 4 h 157"/>
                <a:gd name="T28" fmla="*/ 42 w 67"/>
                <a:gd name="T29" fmla="*/ 8 h 157"/>
                <a:gd name="T30" fmla="*/ 33 w 67"/>
                <a:gd name="T31" fmla="*/ 15 h 157"/>
                <a:gd name="T32" fmla="*/ 26 w 67"/>
                <a:gd name="T33" fmla="*/ 21 h 157"/>
                <a:gd name="T34" fmla="*/ 20 w 67"/>
                <a:gd name="T35" fmla="*/ 30 h 157"/>
                <a:gd name="T36" fmla="*/ 16 w 67"/>
                <a:gd name="T37" fmla="*/ 38 h 157"/>
                <a:gd name="T38" fmla="*/ 12 w 67"/>
                <a:gd name="T39" fmla="*/ 49 h 157"/>
                <a:gd name="T40" fmla="*/ 9 w 67"/>
                <a:gd name="T41" fmla="*/ 59 h 157"/>
                <a:gd name="T42" fmla="*/ 4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6"/>
                  </a:lnTo>
                  <a:lnTo>
                    <a:pt x="25" y="62"/>
                  </a:lnTo>
                  <a:lnTo>
                    <a:pt x="27" y="53"/>
                  </a:lnTo>
                  <a:lnTo>
                    <a:pt x="30" y="45"/>
                  </a:lnTo>
                  <a:lnTo>
                    <a:pt x="33" y="37"/>
                  </a:lnTo>
                  <a:lnTo>
                    <a:pt x="38" y="32"/>
                  </a:lnTo>
                  <a:lnTo>
                    <a:pt x="43" y="26"/>
                  </a:lnTo>
                  <a:lnTo>
                    <a:pt x="48" y="21"/>
                  </a:lnTo>
                  <a:lnTo>
                    <a:pt x="56" y="19"/>
                  </a:lnTo>
                  <a:lnTo>
                    <a:pt x="67" y="16"/>
                  </a:lnTo>
                  <a:lnTo>
                    <a:pt x="63" y="0"/>
                  </a:lnTo>
                  <a:lnTo>
                    <a:pt x="51" y="4"/>
                  </a:lnTo>
                  <a:lnTo>
                    <a:pt x="42" y="8"/>
                  </a:lnTo>
                  <a:lnTo>
                    <a:pt x="33" y="15"/>
                  </a:lnTo>
                  <a:lnTo>
                    <a:pt x="26" y="21"/>
                  </a:lnTo>
                  <a:lnTo>
                    <a:pt x="20" y="30"/>
                  </a:lnTo>
                  <a:lnTo>
                    <a:pt x="16" y="38"/>
                  </a:lnTo>
                  <a:lnTo>
                    <a:pt x="12" y="49"/>
                  </a:lnTo>
                  <a:lnTo>
                    <a:pt x="9" y="59"/>
                  </a:lnTo>
                  <a:lnTo>
                    <a:pt x="4" y="104"/>
                  </a:lnTo>
                  <a:lnTo>
                    <a:pt x="0" y="154"/>
                  </a:lnTo>
                  <a:lnTo>
                    <a:pt x="1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8" name="Freeform 715"/>
            <p:cNvSpPr>
              <a:spLocks/>
            </p:cNvSpPr>
            <p:nvPr userDrawn="1"/>
          </p:nvSpPr>
          <p:spPr bwMode="auto">
            <a:xfrm>
              <a:off x="5332" y="208"/>
              <a:ext cx="18" cy="22"/>
            </a:xfrm>
            <a:custGeom>
              <a:avLst/>
              <a:gdLst>
                <a:gd name="T0" fmla="*/ 0 w 18"/>
                <a:gd name="T1" fmla="*/ 20 h 22"/>
                <a:gd name="T2" fmla="*/ 16 w 18"/>
                <a:gd name="T3" fmla="*/ 22 h 22"/>
                <a:gd name="T4" fmla="*/ 18 w 18"/>
                <a:gd name="T5" fmla="*/ 3 h 22"/>
                <a:gd name="T6" fmla="*/ 4 w 18"/>
                <a:gd name="T7" fmla="*/ 0 h 22"/>
                <a:gd name="T8" fmla="*/ 0 w 18"/>
                <a:gd name="T9" fmla="*/ 20 h 22"/>
                <a:gd name="T10" fmla="*/ 0 w 18"/>
                <a:gd name="T11" fmla="*/ 2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2">
                  <a:moveTo>
                    <a:pt x="0" y="20"/>
                  </a:moveTo>
                  <a:lnTo>
                    <a:pt x="16" y="22"/>
                  </a:lnTo>
                  <a:lnTo>
                    <a:pt x="18" y="3"/>
                  </a:lnTo>
                  <a:lnTo>
                    <a:pt x="4"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9" name="Freeform 716"/>
            <p:cNvSpPr>
              <a:spLocks/>
            </p:cNvSpPr>
            <p:nvPr userDrawn="1"/>
          </p:nvSpPr>
          <p:spPr bwMode="auto">
            <a:xfrm>
              <a:off x="5269" y="228"/>
              <a:ext cx="79" cy="156"/>
            </a:xfrm>
            <a:custGeom>
              <a:avLst/>
              <a:gdLst>
                <a:gd name="T0" fmla="*/ 0 w 79"/>
                <a:gd name="T1" fmla="*/ 156 h 156"/>
                <a:gd name="T2" fmla="*/ 13 w 79"/>
                <a:gd name="T3" fmla="*/ 156 h 156"/>
                <a:gd name="T4" fmla="*/ 23 w 79"/>
                <a:gd name="T5" fmla="*/ 152 h 156"/>
                <a:gd name="T6" fmla="*/ 34 w 79"/>
                <a:gd name="T7" fmla="*/ 148 h 156"/>
                <a:gd name="T8" fmla="*/ 43 w 79"/>
                <a:gd name="T9" fmla="*/ 141 h 156"/>
                <a:gd name="T10" fmla="*/ 50 w 79"/>
                <a:gd name="T11" fmla="*/ 133 h 156"/>
                <a:gd name="T12" fmla="*/ 55 w 79"/>
                <a:gd name="T13" fmla="*/ 124 h 156"/>
                <a:gd name="T14" fmla="*/ 60 w 79"/>
                <a:gd name="T15" fmla="*/ 115 h 156"/>
                <a:gd name="T16" fmla="*/ 63 w 79"/>
                <a:gd name="T17" fmla="*/ 103 h 156"/>
                <a:gd name="T18" fmla="*/ 72 w 79"/>
                <a:gd name="T19" fmla="*/ 56 h 156"/>
                <a:gd name="T20" fmla="*/ 79 w 79"/>
                <a:gd name="T21" fmla="*/ 2 h 156"/>
                <a:gd name="T22" fmla="*/ 63 w 79"/>
                <a:gd name="T23" fmla="*/ 0 h 156"/>
                <a:gd name="T24" fmla="*/ 56 w 79"/>
                <a:gd name="T25" fmla="*/ 53 h 156"/>
                <a:gd name="T26" fmla="*/ 48 w 79"/>
                <a:gd name="T27" fmla="*/ 100 h 156"/>
                <a:gd name="T28" fmla="*/ 46 w 79"/>
                <a:gd name="T29" fmla="*/ 110 h 156"/>
                <a:gd name="T30" fmla="*/ 42 w 79"/>
                <a:gd name="T31" fmla="*/ 118 h 156"/>
                <a:gd name="T32" fmla="*/ 38 w 79"/>
                <a:gd name="T33" fmla="*/ 124 h 156"/>
                <a:gd name="T34" fmla="*/ 33 w 79"/>
                <a:gd name="T35" fmla="*/ 131 h 156"/>
                <a:gd name="T36" fmla="*/ 26 w 79"/>
                <a:gd name="T37" fmla="*/ 135 h 156"/>
                <a:gd name="T38" fmla="*/ 19 w 79"/>
                <a:gd name="T39" fmla="*/ 137 h 156"/>
                <a:gd name="T40" fmla="*/ 10 w 79"/>
                <a:gd name="T41" fmla="*/ 140 h 156"/>
                <a:gd name="T42" fmla="*/ 0 w 79"/>
                <a:gd name="T43" fmla="*/ 141 h 156"/>
                <a:gd name="T44" fmla="*/ 0 w 79"/>
                <a:gd name="T45" fmla="*/ 156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6">
                  <a:moveTo>
                    <a:pt x="0" y="156"/>
                  </a:moveTo>
                  <a:lnTo>
                    <a:pt x="13" y="156"/>
                  </a:lnTo>
                  <a:lnTo>
                    <a:pt x="23" y="152"/>
                  </a:lnTo>
                  <a:lnTo>
                    <a:pt x="34" y="148"/>
                  </a:lnTo>
                  <a:lnTo>
                    <a:pt x="43" y="141"/>
                  </a:lnTo>
                  <a:lnTo>
                    <a:pt x="50" y="133"/>
                  </a:lnTo>
                  <a:lnTo>
                    <a:pt x="55" y="124"/>
                  </a:lnTo>
                  <a:lnTo>
                    <a:pt x="60" y="115"/>
                  </a:lnTo>
                  <a:lnTo>
                    <a:pt x="63" y="103"/>
                  </a:lnTo>
                  <a:lnTo>
                    <a:pt x="72" y="56"/>
                  </a:lnTo>
                  <a:lnTo>
                    <a:pt x="79" y="2"/>
                  </a:lnTo>
                  <a:lnTo>
                    <a:pt x="63" y="0"/>
                  </a:lnTo>
                  <a:lnTo>
                    <a:pt x="56" y="53"/>
                  </a:lnTo>
                  <a:lnTo>
                    <a:pt x="48" y="100"/>
                  </a:lnTo>
                  <a:lnTo>
                    <a:pt x="46" y="110"/>
                  </a:lnTo>
                  <a:lnTo>
                    <a:pt x="42" y="118"/>
                  </a:lnTo>
                  <a:lnTo>
                    <a:pt x="38" y="124"/>
                  </a:lnTo>
                  <a:lnTo>
                    <a:pt x="33" y="131"/>
                  </a:lnTo>
                  <a:lnTo>
                    <a:pt x="26" y="135"/>
                  </a:lnTo>
                  <a:lnTo>
                    <a:pt x="19" y="137"/>
                  </a:lnTo>
                  <a:lnTo>
                    <a:pt x="10" y="140"/>
                  </a:lnTo>
                  <a:lnTo>
                    <a:pt x="0" y="141"/>
                  </a:lnTo>
                  <a:lnTo>
                    <a:pt x="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0" name="Freeform 717"/>
            <p:cNvSpPr>
              <a:spLocks/>
            </p:cNvSpPr>
            <p:nvPr userDrawn="1"/>
          </p:nvSpPr>
          <p:spPr bwMode="auto">
            <a:xfrm>
              <a:off x="5338" y="220"/>
              <a:ext cx="62" cy="62"/>
            </a:xfrm>
            <a:custGeom>
              <a:avLst/>
              <a:gdLst>
                <a:gd name="T0" fmla="*/ 46 w 62"/>
                <a:gd name="T1" fmla="*/ 0 h 62"/>
                <a:gd name="T2" fmla="*/ 46 w 62"/>
                <a:gd name="T3" fmla="*/ 0 h 62"/>
                <a:gd name="T4" fmla="*/ 45 w 62"/>
                <a:gd name="T5" fmla="*/ 10 h 62"/>
                <a:gd name="T6" fmla="*/ 42 w 62"/>
                <a:gd name="T7" fmla="*/ 19 h 62"/>
                <a:gd name="T8" fmla="*/ 39 w 62"/>
                <a:gd name="T9" fmla="*/ 27 h 62"/>
                <a:gd name="T10" fmla="*/ 33 w 62"/>
                <a:gd name="T11" fmla="*/ 33 h 62"/>
                <a:gd name="T12" fmla="*/ 27 w 62"/>
                <a:gd name="T13" fmla="*/ 39 h 62"/>
                <a:gd name="T14" fmla="*/ 19 w 62"/>
                <a:gd name="T15" fmla="*/ 44 h 62"/>
                <a:gd name="T16" fmla="*/ 10 w 62"/>
                <a:gd name="T17" fmla="*/ 46 h 62"/>
                <a:gd name="T18" fmla="*/ 0 w 62"/>
                <a:gd name="T19" fmla="*/ 46 h 62"/>
                <a:gd name="T20" fmla="*/ 0 w 62"/>
                <a:gd name="T21" fmla="*/ 62 h 62"/>
                <a:gd name="T22" fmla="*/ 14 w 62"/>
                <a:gd name="T23" fmla="*/ 61 h 62"/>
                <a:gd name="T24" fmla="*/ 24 w 62"/>
                <a:gd name="T25" fmla="*/ 57 h 62"/>
                <a:gd name="T26" fmla="*/ 35 w 62"/>
                <a:gd name="T27" fmla="*/ 52 h 62"/>
                <a:gd name="T28" fmla="*/ 44 w 62"/>
                <a:gd name="T29" fmla="*/ 44 h 62"/>
                <a:gd name="T30" fmla="*/ 52 w 62"/>
                <a:gd name="T31" fmla="*/ 35 h 62"/>
                <a:gd name="T32" fmla="*/ 57 w 62"/>
                <a:gd name="T33" fmla="*/ 24 h 62"/>
                <a:gd name="T34" fmla="*/ 61 w 62"/>
                <a:gd name="T35" fmla="*/ 13 h 62"/>
                <a:gd name="T36" fmla="*/ 62 w 62"/>
                <a:gd name="T37" fmla="*/ 0 h 62"/>
                <a:gd name="T38" fmla="*/ 62 w 62"/>
                <a:gd name="T39" fmla="*/ 0 h 62"/>
                <a:gd name="T40" fmla="*/ 46 w 62"/>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46" y="0"/>
                  </a:moveTo>
                  <a:lnTo>
                    <a:pt x="46" y="0"/>
                  </a:lnTo>
                  <a:lnTo>
                    <a:pt x="45" y="10"/>
                  </a:lnTo>
                  <a:lnTo>
                    <a:pt x="42" y="19"/>
                  </a:lnTo>
                  <a:lnTo>
                    <a:pt x="39" y="27"/>
                  </a:lnTo>
                  <a:lnTo>
                    <a:pt x="33" y="33"/>
                  </a:lnTo>
                  <a:lnTo>
                    <a:pt x="27" y="39"/>
                  </a:lnTo>
                  <a:lnTo>
                    <a:pt x="19" y="44"/>
                  </a:lnTo>
                  <a:lnTo>
                    <a:pt x="10" y="46"/>
                  </a:lnTo>
                  <a:lnTo>
                    <a:pt x="0" y="46"/>
                  </a:lnTo>
                  <a:lnTo>
                    <a:pt x="0" y="62"/>
                  </a:lnTo>
                  <a:lnTo>
                    <a:pt x="14" y="61"/>
                  </a:lnTo>
                  <a:lnTo>
                    <a:pt x="24" y="57"/>
                  </a:lnTo>
                  <a:lnTo>
                    <a:pt x="35" y="52"/>
                  </a:lnTo>
                  <a:lnTo>
                    <a:pt x="44" y="44"/>
                  </a:lnTo>
                  <a:lnTo>
                    <a:pt x="52" y="35"/>
                  </a:lnTo>
                  <a:lnTo>
                    <a:pt x="57" y="24"/>
                  </a:lnTo>
                  <a:lnTo>
                    <a:pt x="61" y="13"/>
                  </a:lnTo>
                  <a:lnTo>
                    <a:pt x="62"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1" name="Freeform 718"/>
            <p:cNvSpPr>
              <a:spLocks/>
            </p:cNvSpPr>
            <p:nvPr userDrawn="1"/>
          </p:nvSpPr>
          <p:spPr bwMode="auto">
            <a:xfrm>
              <a:off x="5338" y="158"/>
              <a:ext cx="62" cy="62"/>
            </a:xfrm>
            <a:custGeom>
              <a:avLst/>
              <a:gdLst>
                <a:gd name="T0" fmla="*/ 0 w 62"/>
                <a:gd name="T1" fmla="*/ 16 h 62"/>
                <a:gd name="T2" fmla="*/ 0 w 62"/>
                <a:gd name="T3" fmla="*/ 16 h 62"/>
                <a:gd name="T4" fmla="*/ 10 w 62"/>
                <a:gd name="T5" fmla="*/ 17 h 62"/>
                <a:gd name="T6" fmla="*/ 19 w 62"/>
                <a:gd name="T7" fmla="*/ 20 h 62"/>
                <a:gd name="T8" fmla="*/ 27 w 62"/>
                <a:gd name="T9" fmla="*/ 24 h 62"/>
                <a:gd name="T10" fmla="*/ 33 w 62"/>
                <a:gd name="T11" fmla="*/ 29 h 62"/>
                <a:gd name="T12" fmla="*/ 39 w 62"/>
                <a:gd name="T13" fmla="*/ 36 h 62"/>
                <a:gd name="T14" fmla="*/ 42 w 62"/>
                <a:gd name="T15" fmla="*/ 44 h 62"/>
                <a:gd name="T16" fmla="*/ 45 w 62"/>
                <a:gd name="T17" fmla="*/ 53 h 62"/>
                <a:gd name="T18" fmla="*/ 46 w 62"/>
                <a:gd name="T19" fmla="*/ 62 h 62"/>
                <a:gd name="T20" fmla="*/ 62 w 62"/>
                <a:gd name="T21" fmla="*/ 62 h 62"/>
                <a:gd name="T22" fmla="*/ 61 w 62"/>
                <a:gd name="T23" fmla="*/ 50 h 62"/>
                <a:gd name="T24" fmla="*/ 57 w 62"/>
                <a:gd name="T25" fmla="*/ 39 h 62"/>
                <a:gd name="T26" fmla="*/ 52 w 62"/>
                <a:gd name="T27" fmla="*/ 28 h 62"/>
                <a:gd name="T28" fmla="*/ 44 w 62"/>
                <a:gd name="T29" fmla="*/ 19 h 62"/>
                <a:gd name="T30" fmla="*/ 35 w 62"/>
                <a:gd name="T31" fmla="*/ 11 h 62"/>
                <a:gd name="T32" fmla="*/ 24 w 62"/>
                <a:gd name="T33" fmla="*/ 6 h 62"/>
                <a:gd name="T34" fmla="*/ 14 w 62"/>
                <a:gd name="T35" fmla="*/ 2 h 62"/>
                <a:gd name="T36" fmla="*/ 0 w 62"/>
                <a:gd name="T37" fmla="*/ 0 h 62"/>
                <a:gd name="T38" fmla="*/ 0 w 62"/>
                <a:gd name="T39" fmla="*/ 0 h 62"/>
                <a:gd name="T40" fmla="*/ 0 w 62"/>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0" y="16"/>
                  </a:moveTo>
                  <a:lnTo>
                    <a:pt x="0" y="16"/>
                  </a:lnTo>
                  <a:lnTo>
                    <a:pt x="10" y="17"/>
                  </a:lnTo>
                  <a:lnTo>
                    <a:pt x="19" y="20"/>
                  </a:lnTo>
                  <a:lnTo>
                    <a:pt x="27" y="24"/>
                  </a:lnTo>
                  <a:lnTo>
                    <a:pt x="33" y="29"/>
                  </a:lnTo>
                  <a:lnTo>
                    <a:pt x="39" y="36"/>
                  </a:lnTo>
                  <a:lnTo>
                    <a:pt x="42" y="44"/>
                  </a:lnTo>
                  <a:lnTo>
                    <a:pt x="45" y="53"/>
                  </a:lnTo>
                  <a:lnTo>
                    <a:pt x="46" y="62"/>
                  </a:lnTo>
                  <a:lnTo>
                    <a:pt x="62" y="62"/>
                  </a:lnTo>
                  <a:lnTo>
                    <a:pt x="61" y="50"/>
                  </a:lnTo>
                  <a:lnTo>
                    <a:pt x="57" y="39"/>
                  </a:lnTo>
                  <a:lnTo>
                    <a:pt x="52" y="28"/>
                  </a:lnTo>
                  <a:lnTo>
                    <a:pt x="44" y="19"/>
                  </a:lnTo>
                  <a:lnTo>
                    <a:pt x="35" y="11"/>
                  </a:lnTo>
                  <a:lnTo>
                    <a:pt x="24" y="6"/>
                  </a:lnTo>
                  <a:lnTo>
                    <a:pt x="1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 name="Freeform 719"/>
            <p:cNvSpPr>
              <a:spLocks/>
            </p:cNvSpPr>
            <p:nvPr userDrawn="1"/>
          </p:nvSpPr>
          <p:spPr bwMode="auto">
            <a:xfrm>
              <a:off x="5278" y="158"/>
              <a:ext cx="60" cy="62"/>
            </a:xfrm>
            <a:custGeom>
              <a:avLst/>
              <a:gdLst>
                <a:gd name="T0" fmla="*/ 16 w 60"/>
                <a:gd name="T1" fmla="*/ 62 h 62"/>
                <a:gd name="T2" fmla="*/ 16 w 60"/>
                <a:gd name="T3" fmla="*/ 62 h 62"/>
                <a:gd name="T4" fmla="*/ 17 w 60"/>
                <a:gd name="T5" fmla="*/ 53 h 62"/>
                <a:gd name="T6" fmla="*/ 20 w 60"/>
                <a:gd name="T7" fmla="*/ 44 h 62"/>
                <a:gd name="T8" fmla="*/ 24 w 60"/>
                <a:gd name="T9" fmla="*/ 36 h 62"/>
                <a:gd name="T10" fmla="*/ 29 w 60"/>
                <a:gd name="T11" fmla="*/ 29 h 62"/>
                <a:gd name="T12" fmla="*/ 35 w 60"/>
                <a:gd name="T13" fmla="*/ 24 h 62"/>
                <a:gd name="T14" fmla="*/ 43 w 60"/>
                <a:gd name="T15" fmla="*/ 20 h 62"/>
                <a:gd name="T16" fmla="*/ 53 w 60"/>
                <a:gd name="T17" fmla="*/ 17 h 62"/>
                <a:gd name="T18" fmla="*/ 60 w 60"/>
                <a:gd name="T19" fmla="*/ 16 h 62"/>
                <a:gd name="T20" fmla="*/ 60 w 60"/>
                <a:gd name="T21" fmla="*/ 0 h 62"/>
                <a:gd name="T22" fmla="*/ 49 w 60"/>
                <a:gd name="T23" fmla="*/ 2 h 62"/>
                <a:gd name="T24" fmla="*/ 38 w 60"/>
                <a:gd name="T25" fmla="*/ 6 h 62"/>
                <a:gd name="T26" fmla="*/ 28 w 60"/>
                <a:gd name="T27" fmla="*/ 11 h 62"/>
                <a:gd name="T28" fmla="*/ 18 w 60"/>
                <a:gd name="T29" fmla="*/ 19 h 62"/>
                <a:gd name="T30" fmla="*/ 10 w 60"/>
                <a:gd name="T31" fmla="*/ 28 h 62"/>
                <a:gd name="T32" fmla="*/ 5 w 60"/>
                <a:gd name="T33" fmla="*/ 39 h 62"/>
                <a:gd name="T34" fmla="*/ 1 w 60"/>
                <a:gd name="T35" fmla="*/ 50 h 62"/>
                <a:gd name="T36" fmla="*/ 0 w 60"/>
                <a:gd name="T37" fmla="*/ 62 h 62"/>
                <a:gd name="T38" fmla="*/ 0 w 60"/>
                <a:gd name="T39" fmla="*/ 62 h 62"/>
                <a:gd name="T40" fmla="*/ 16 w 60"/>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16" y="62"/>
                  </a:moveTo>
                  <a:lnTo>
                    <a:pt x="16" y="62"/>
                  </a:lnTo>
                  <a:lnTo>
                    <a:pt x="17" y="53"/>
                  </a:lnTo>
                  <a:lnTo>
                    <a:pt x="20" y="44"/>
                  </a:lnTo>
                  <a:lnTo>
                    <a:pt x="24" y="36"/>
                  </a:lnTo>
                  <a:lnTo>
                    <a:pt x="29" y="29"/>
                  </a:lnTo>
                  <a:lnTo>
                    <a:pt x="35" y="24"/>
                  </a:lnTo>
                  <a:lnTo>
                    <a:pt x="43" y="20"/>
                  </a:lnTo>
                  <a:lnTo>
                    <a:pt x="53" y="17"/>
                  </a:lnTo>
                  <a:lnTo>
                    <a:pt x="60" y="16"/>
                  </a:lnTo>
                  <a:lnTo>
                    <a:pt x="60" y="0"/>
                  </a:lnTo>
                  <a:lnTo>
                    <a:pt x="49" y="2"/>
                  </a:lnTo>
                  <a:lnTo>
                    <a:pt x="38" y="6"/>
                  </a:lnTo>
                  <a:lnTo>
                    <a:pt x="28" y="11"/>
                  </a:lnTo>
                  <a:lnTo>
                    <a:pt x="18" y="19"/>
                  </a:lnTo>
                  <a:lnTo>
                    <a:pt x="10" y="28"/>
                  </a:lnTo>
                  <a:lnTo>
                    <a:pt x="5" y="39"/>
                  </a:lnTo>
                  <a:lnTo>
                    <a:pt x="1" y="50"/>
                  </a:lnTo>
                  <a:lnTo>
                    <a:pt x="0" y="62"/>
                  </a:lnTo>
                  <a:lnTo>
                    <a:pt x="1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 name="Freeform 720"/>
            <p:cNvSpPr>
              <a:spLocks/>
            </p:cNvSpPr>
            <p:nvPr userDrawn="1"/>
          </p:nvSpPr>
          <p:spPr bwMode="auto">
            <a:xfrm>
              <a:off x="5278" y="220"/>
              <a:ext cx="60" cy="62"/>
            </a:xfrm>
            <a:custGeom>
              <a:avLst/>
              <a:gdLst>
                <a:gd name="T0" fmla="*/ 60 w 60"/>
                <a:gd name="T1" fmla="*/ 46 h 62"/>
                <a:gd name="T2" fmla="*/ 60 w 60"/>
                <a:gd name="T3" fmla="*/ 46 h 62"/>
                <a:gd name="T4" fmla="*/ 53 w 60"/>
                <a:gd name="T5" fmla="*/ 46 h 62"/>
                <a:gd name="T6" fmla="*/ 43 w 60"/>
                <a:gd name="T7" fmla="*/ 44 h 62"/>
                <a:gd name="T8" fmla="*/ 35 w 60"/>
                <a:gd name="T9" fmla="*/ 39 h 62"/>
                <a:gd name="T10" fmla="*/ 29 w 60"/>
                <a:gd name="T11" fmla="*/ 33 h 62"/>
                <a:gd name="T12" fmla="*/ 24 w 60"/>
                <a:gd name="T13" fmla="*/ 27 h 62"/>
                <a:gd name="T14" fmla="*/ 20 w 60"/>
                <a:gd name="T15" fmla="*/ 19 h 62"/>
                <a:gd name="T16" fmla="*/ 17 w 60"/>
                <a:gd name="T17" fmla="*/ 10 h 62"/>
                <a:gd name="T18" fmla="*/ 16 w 60"/>
                <a:gd name="T19" fmla="*/ 0 h 62"/>
                <a:gd name="T20" fmla="*/ 0 w 60"/>
                <a:gd name="T21" fmla="*/ 0 h 62"/>
                <a:gd name="T22" fmla="*/ 1 w 60"/>
                <a:gd name="T23" fmla="*/ 13 h 62"/>
                <a:gd name="T24" fmla="*/ 5 w 60"/>
                <a:gd name="T25" fmla="*/ 24 h 62"/>
                <a:gd name="T26" fmla="*/ 10 w 60"/>
                <a:gd name="T27" fmla="*/ 35 h 62"/>
                <a:gd name="T28" fmla="*/ 18 w 60"/>
                <a:gd name="T29" fmla="*/ 44 h 62"/>
                <a:gd name="T30" fmla="*/ 28 w 60"/>
                <a:gd name="T31" fmla="*/ 52 h 62"/>
                <a:gd name="T32" fmla="*/ 38 w 60"/>
                <a:gd name="T33" fmla="*/ 57 h 62"/>
                <a:gd name="T34" fmla="*/ 49 w 60"/>
                <a:gd name="T35" fmla="*/ 61 h 62"/>
                <a:gd name="T36" fmla="*/ 60 w 60"/>
                <a:gd name="T37" fmla="*/ 62 h 62"/>
                <a:gd name="T38" fmla="*/ 60 w 60"/>
                <a:gd name="T39" fmla="*/ 62 h 62"/>
                <a:gd name="T40" fmla="*/ 60 w 60"/>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60" y="46"/>
                  </a:moveTo>
                  <a:lnTo>
                    <a:pt x="60" y="46"/>
                  </a:lnTo>
                  <a:lnTo>
                    <a:pt x="53" y="46"/>
                  </a:lnTo>
                  <a:lnTo>
                    <a:pt x="43" y="44"/>
                  </a:lnTo>
                  <a:lnTo>
                    <a:pt x="35" y="39"/>
                  </a:lnTo>
                  <a:lnTo>
                    <a:pt x="29" y="33"/>
                  </a:lnTo>
                  <a:lnTo>
                    <a:pt x="24" y="27"/>
                  </a:lnTo>
                  <a:lnTo>
                    <a:pt x="20" y="19"/>
                  </a:lnTo>
                  <a:lnTo>
                    <a:pt x="17" y="10"/>
                  </a:lnTo>
                  <a:lnTo>
                    <a:pt x="16" y="0"/>
                  </a:lnTo>
                  <a:lnTo>
                    <a:pt x="0" y="0"/>
                  </a:lnTo>
                  <a:lnTo>
                    <a:pt x="1" y="13"/>
                  </a:lnTo>
                  <a:lnTo>
                    <a:pt x="5" y="24"/>
                  </a:lnTo>
                  <a:lnTo>
                    <a:pt x="10" y="35"/>
                  </a:lnTo>
                  <a:lnTo>
                    <a:pt x="18" y="44"/>
                  </a:lnTo>
                  <a:lnTo>
                    <a:pt x="28" y="52"/>
                  </a:lnTo>
                  <a:lnTo>
                    <a:pt x="38" y="57"/>
                  </a:lnTo>
                  <a:lnTo>
                    <a:pt x="49" y="61"/>
                  </a:lnTo>
                  <a:lnTo>
                    <a:pt x="60" y="62"/>
                  </a:lnTo>
                  <a:lnTo>
                    <a:pt x="6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 name="Freeform 721"/>
            <p:cNvSpPr>
              <a:spLocks/>
            </p:cNvSpPr>
            <p:nvPr userDrawn="1"/>
          </p:nvSpPr>
          <p:spPr bwMode="auto">
            <a:xfrm>
              <a:off x="5328" y="45"/>
              <a:ext cx="67" cy="157"/>
            </a:xfrm>
            <a:custGeom>
              <a:avLst/>
              <a:gdLst>
                <a:gd name="T0" fmla="*/ 14 w 67"/>
                <a:gd name="T1" fmla="*/ 157 h 157"/>
                <a:gd name="T2" fmla="*/ 14 w 67"/>
                <a:gd name="T3" fmla="*/ 157 h 157"/>
                <a:gd name="T4" fmla="*/ 20 w 67"/>
                <a:gd name="T5" fmla="*/ 105 h 157"/>
                <a:gd name="T6" fmla="*/ 25 w 67"/>
                <a:gd name="T7" fmla="*/ 61 h 157"/>
                <a:gd name="T8" fmla="*/ 28 w 67"/>
                <a:gd name="T9" fmla="*/ 53 h 157"/>
                <a:gd name="T10" fmla="*/ 30 w 67"/>
                <a:gd name="T11" fmla="*/ 45 h 157"/>
                <a:gd name="T12" fmla="*/ 33 w 67"/>
                <a:gd name="T13" fmla="*/ 37 h 157"/>
                <a:gd name="T14" fmla="*/ 38 w 67"/>
                <a:gd name="T15" fmla="*/ 32 h 157"/>
                <a:gd name="T16" fmla="*/ 43 w 67"/>
                <a:gd name="T17" fmla="*/ 26 h 157"/>
                <a:gd name="T18" fmla="*/ 49 w 67"/>
                <a:gd name="T19" fmla="*/ 21 h 157"/>
                <a:gd name="T20" fmla="*/ 56 w 67"/>
                <a:gd name="T21" fmla="*/ 17 h 157"/>
                <a:gd name="T22" fmla="*/ 67 w 67"/>
                <a:gd name="T23" fmla="*/ 14 h 157"/>
                <a:gd name="T24" fmla="*/ 63 w 67"/>
                <a:gd name="T25" fmla="*/ 0 h 157"/>
                <a:gd name="T26" fmla="*/ 51 w 67"/>
                <a:gd name="T27" fmla="*/ 4 h 157"/>
                <a:gd name="T28" fmla="*/ 42 w 67"/>
                <a:gd name="T29" fmla="*/ 8 h 157"/>
                <a:gd name="T30" fmla="*/ 33 w 67"/>
                <a:gd name="T31" fmla="*/ 14 h 157"/>
                <a:gd name="T32" fmla="*/ 26 w 67"/>
                <a:gd name="T33" fmla="*/ 21 h 157"/>
                <a:gd name="T34" fmla="*/ 20 w 67"/>
                <a:gd name="T35" fmla="*/ 29 h 157"/>
                <a:gd name="T36" fmla="*/ 16 w 67"/>
                <a:gd name="T37" fmla="*/ 38 h 157"/>
                <a:gd name="T38" fmla="*/ 12 w 67"/>
                <a:gd name="T39" fmla="*/ 49 h 157"/>
                <a:gd name="T40" fmla="*/ 9 w 67"/>
                <a:gd name="T41" fmla="*/ 59 h 157"/>
                <a:gd name="T42" fmla="*/ 5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5"/>
                  </a:lnTo>
                  <a:lnTo>
                    <a:pt x="25" y="61"/>
                  </a:lnTo>
                  <a:lnTo>
                    <a:pt x="28" y="53"/>
                  </a:lnTo>
                  <a:lnTo>
                    <a:pt x="30" y="45"/>
                  </a:lnTo>
                  <a:lnTo>
                    <a:pt x="33" y="37"/>
                  </a:lnTo>
                  <a:lnTo>
                    <a:pt x="38" y="32"/>
                  </a:lnTo>
                  <a:lnTo>
                    <a:pt x="43" y="26"/>
                  </a:lnTo>
                  <a:lnTo>
                    <a:pt x="49" y="21"/>
                  </a:lnTo>
                  <a:lnTo>
                    <a:pt x="56" y="17"/>
                  </a:lnTo>
                  <a:lnTo>
                    <a:pt x="67" y="14"/>
                  </a:lnTo>
                  <a:lnTo>
                    <a:pt x="63" y="0"/>
                  </a:lnTo>
                  <a:lnTo>
                    <a:pt x="51" y="4"/>
                  </a:lnTo>
                  <a:lnTo>
                    <a:pt x="42" y="8"/>
                  </a:lnTo>
                  <a:lnTo>
                    <a:pt x="33" y="14"/>
                  </a:lnTo>
                  <a:lnTo>
                    <a:pt x="26" y="21"/>
                  </a:lnTo>
                  <a:lnTo>
                    <a:pt x="20" y="29"/>
                  </a:lnTo>
                  <a:lnTo>
                    <a:pt x="16" y="38"/>
                  </a:lnTo>
                  <a:lnTo>
                    <a:pt x="12" y="49"/>
                  </a:lnTo>
                  <a:lnTo>
                    <a:pt x="9" y="59"/>
                  </a:lnTo>
                  <a:lnTo>
                    <a:pt x="5" y="104"/>
                  </a:lnTo>
                  <a:lnTo>
                    <a:pt x="0" y="154"/>
                  </a:lnTo>
                  <a:lnTo>
                    <a:pt x="14"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 name="Freeform 722"/>
            <p:cNvSpPr>
              <a:spLocks/>
            </p:cNvSpPr>
            <p:nvPr userDrawn="1"/>
          </p:nvSpPr>
          <p:spPr bwMode="auto">
            <a:xfrm>
              <a:off x="5324" y="199"/>
              <a:ext cx="18" cy="21"/>
            </a:xfrm>
            <a:custGeom>
              <a:avLst/>
              <a:gdLst>
                <a:gd name="T0" fmla="*/ 0 w 18"/>
                <a:gd name="T1" fmla="*/ 19 h 21"/>
                <a:gd name="T2" fmla="*/ 16 w 18"/>
                <a:gd name="T3" fmla="*/ 21 h 21"/>
                <a:gd name="T4" fmla="*/ 18 w 18"/>
                <a:gd name="T5" fmla="*/ 3 h 21"/>
                <a:gd name="T6" fmla="*/ 4 w 18"/>
                <a:gd name="T7" fmla="*/ 0 h 21"/>
                <a:gd name="T8" fmla="*/ 0 w 18"/>
                <a:gd name="T9" fmla="*/ 19 h 21"/>
                <a:gd name="T10" fmla="*/ 0 w 18"/>
                <a:gd name="T11" fmla="*/ 1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1">
                  <a:moveTo>
                    <a:pt x="0" y="19"/>
                  </a:moveTo>
                  <a:lnTo>
                    <a:pt x="16" y="21"/>
                  </a:lnTo>
                  <a:lnTo>
                    <a:pt x="18" y="3"/>
                  </a:lnTo>
                  <a:lnTo>
                    <a:pt x="4" y="0"/>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 name="Freeform 723"/>
            <p:cNvSpPr>
              <a:spLocks/>
            </p:cNvSpPr>
            <p:nvPr userDrawn="1"/>
          </p:nvSpPr>
          <p:spPr bwMode="auto">
            <a:xfrm>
              <a:off x="5261" y="218"/>
              <a:ext cx="79" cy="157"/>
            </a:xfrm>
            <a:custGeom>
              <a:avLst/>
              <a:gdLst>
                <a:gd name="T0" fmla="*/ 0 w 79"/>
                <a:gd name="T1" fmla="*/ 157 h 157"/>
                <a:gd name="T2" fmla="*/ 13 w 79"/>
                <a:gd name="T3" fmla="*/ 155 h 157"/>
                <a:gd name="T4" fmla="*/ 23 w 79"/>
                <a:gd name="T5" fmla="*/ 153 h 157"/>
                <a:gd name="T6" fmla="*/ 34 w 79"/>
                <a:gd name="T7" fmla="*/ 149 h 157"/>
                <a:gd name="T8" fmla="*/ 43 w 79"/>
                <a:gd name="T9" fmla="*/ 142 h 157"/>
                <a:gd name="T10" fmla="*/ 50 w 79"/>
                <a:gd name="T11" fmla="*/ 134 h 157"/>
                <a:gd name="T12" fmla="*/ 55 w 79"/>
                <a:gd name="T13" fmla="*/ 125 h 157"/>
                <a:gd name="T14" fmla="*/ 60 w 79"/>
                <a:gd name="T15" fmla="*/ 116 h 157"/>
                <a:gd name="T16" fmla="*/ 63 w 79"/>
                <a:gd name="T17" fmla="*/ 104 h 157"/>
                <a:gd name="T18" fmla="*/ 72 w 79"/>
                <a:gd name="T19" fmla="*/ 56 h 157"/>
                <a:gd name="T20" fmla="*/ 79 w 79"/>
                <a:gd name="T21" fmla="*/ 2 h 157"/>
                <a:gd name="T22" fmla="*/ 63 w 79"/>
                <a:gd name="T23" fmla="*/ 0 h 157"/>
                <a:gd name="T24" fmla="*/ 56 w 79"/>
                <a:gd name="T25" fmla="*/ 54 h 157"/>
                <a:gd name="T26" fmla="*/ 48 w 79"/>
                <a:gd name="T27" fmla="*/ 101 h 157"/>
                <a:gd name="T28" fmla="*/ 46 w 79"/>
                <a:gd name="T29" fmla="*/ 110 h 157"/>
                <a:gd name="T30" fmla="*/ 42 w 79"/>
                <a:gd name="T31" fmla="*/ 118 h 157"/>
                <a:gd name="T32" fmla="*/ 38 w 79"/>
                <a:gd name="T33" fmla="*/ 125 h 157"/>
                <a:gd name="T34" fmla="*/ 33 w 79"/>
                <a:gd name="T35" fmla="*/ 130 h 157"/>
                <a:gd name="T36" fmla="*/ 26 w 79"/>
                <a:gd name="T37" fmla="*/ 136 h 157"/>
                <a:gd name="T38" fmla="*/ 20 w 79"/>
                <a:gd name="T39" fmla="*/ 138 h 157"/>
                <a:gd name="T40" fmla="*/ 10 w 79"/>
                <a:gd name="T41" fmla="*/ 141 h 157"/>
                <a:gd name="T42" fmla="*/ 0 w 79"/>
                <a:gd name="T43" fmla="*/ 141 h 157"/>
                <a:gd name="T44" fmla="*/ 0 w 79"/>
                <a:gd name="T45" fmla="*/ 157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7">
                  <a:moveTo>
                    <a:pt x="0" y="157"/>
                  </a:moveTo>
                  <a:lnTo>
                    <a:pt x="13" y="155"/>
                  </a:lnTo>
                  <a:lnTo>
                    <a:pt x="23" y="153"/>
                  </a:lnTo>
                  <a:lnTo>
                    <a:pt x="34" y="149"/>
                  </a:lnTo>
                  <a:lnTo>
                    <a:pt x="43" y="142"/>
                  </a:lnTo>
                  <a:lnTo>
                    <a:pt x="50" y="134"/>
                  </a:lnTo>
                  <a:lnTo>
                    <a:pt x="55" y="125"/>
                  </a:lnTo>
                  <a:lnTo>
                    <a:pt x="60" y="116"/>
                  </a:lnTo>
                  <a:lnTo>
                    <a:pt x="63" y="104"/>
                  </a:lnTo>
                  <a:lnTo>
                    <a:pt x="72" y="56"/>
                  </a:lnTo>
                  <a:lnTo>
                    <a:pt x="79" y="2"/>
                  </a:lnTo>
                  <a:lnTo>
                    <a:pt x="63" y="0"/>
                  </a:lnTo>
                  <a:lnTo>
                    <a:pt x="56" y="54"/>
                  </a:lnTo>
                  <a:lnTo>
                    <a:pt x="48" y="101"/>
                  </a:lnTo>
                  <a:lnTo>
                    <a:pt x="46" y="110"/>
                  </a:lnTo>
                  <a:lnTo>
                    <a:pt x="42" y="118"/>
                  </a:lnTo>
                  <a:lnTo>
                    <a:pt x="38" y="125"/>
                  </a:lnTo>
                  <a:lnTo>
                    <a:pt x="33" y="130"/>
                  </a:lnTo>
                  <a:lnTo>
                    <a:pt x="26" y="136"/>
                  </a:lnTo>
                  <a:lnTo>
                    <a:pt x="20" y="138"/>
                  </a:lnTo>
                  <a:lnTo>
                    <a:pt x="10" y="141"/>
                  </a:lnTo>
                  <a:lnTo>
                    <a:pt x="0" y="141"/>
                  </a:lnTo>
                  <a:lnTo>
                    <a:pt x="0"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 name="Freeform 724"/>
            <p:cNvSpPr>
              <a:spLocks/>
            </p:cNvSpPr>
            <p:nvPr userDrawn="1"/>
          </p:nvSpPr>
          <p:spPr bwMode="auto">
            <a:xfrm>
              <a:off x="5332" y="211"/>
              <a:ext cx="60" cy="62"/>
            </a:xfrm>
            <a:custGeom>
              <a:avLst/>
              <a:gdLst>
                <a:gd name="T0" fmla="*/ 45 w 60"/>
                <a:gd name="T1" fmla="*/ 0 h 62"/>
                <a:gd name="T2" fmla="*/ 45 w 60"/>
                <a:gd name="T3" fmla="*/ 0 h 62"/>
                <a:gd name="T4" fmla="*/ 43 w 60"/>
                <a:gd name="T5" fmla="*/ 9 h 62"/>
                <a:gd name="T6" fmla="*/ 41 w 60"/>
                <a:gd name="T7" fmla="*/ 19 h 62"/>
                <a:gd name="T8" fmla="*/ 37 w 60"/>
                <a:gd name="T9" fmla="*/ 26 h 62"/>
                <a:gd name="T10" fmla="*/ 31 w 60"/>
                <a:gd name="T11" fmla="*/ 33 h 62"/>
                <a:gd name="T12" fmla="*/ 25 w 60"/>
                <a:gd name="T13" fmla="*/ 38 h 62"/>
                <a:gd name="T14" fmla="*/ 17 w 60"/>
                <a:gd name="T15" fmla="*/ 44 h 62"/>
                <a:gd name="T16" fmla="*/ 8 w 60"/>
                <a:gd name="T17" fmla="*/ 46 h 62"/>
                <a:gd name="T18" fmla="*/ 0 w 60"/>
                <a:gd name="T19" fmla="*/ 46 h 62"/>
                <a:gd name="T20" fmla="*/ 0 w 60"/>
                <a:gd name="T21" fmla="*/ 62 h 62"/>
                <a:gd name="T22" fmla="*/ 12 w 60"/>
                <a:gd name="T23" fmla="*/ 61 h 62"/>
                <a:gd name="T24" fmla="*/ 22 w 60"/>
                <a:gd name="T25" fmla="*/ 57 h 62"/>
                <a:gd name="T26" fmla="*/ 33 w 60"/>
                <a:gd name="T27" fmla="*/ 52 h 62"/>
                <a:gd name="T28" fmla="*/ 42 w 60"/>
                <a:gd name="T29" fmla="*/ 44 h 62"/>
                <a:gd name="T30" fmla="*/ 50 w 60"/>
                <a:gd name="T31" fmla="*/ 34 h 62"/>
                <a:gd name="T32" fmla="*/ 55 w 60"/>
                <a:gd name="T33" fmla="*/ 24 h 62"/>
                <a:gd name="T34" fmla="*/ 59 w 60"/>
                <a:gd name="T35" fmla="*/ 12 h 62"/>
                <a:gd name="T36" fmla="*/ 60 w 60"/>
                <a:gd name="T37" fmla="*/ 0 h 62"/>
                <a:gd name="T38" fmla="*/ 60 w 60"/>
                <a:gd name="T39" fmla="*/ 0 h 62"/>
                <a:gd name="T40" fmla="*/ 45 w 6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45" y="0"/>
                  </a:moveTo>
                  <a:lnTo>
                    <a:pt x="45" y="0"/>
                  </a:lnTo>
                  <a:lnTo>
                    <a:pt x="43" y="9"/>
                  </a:lnTo>
                  <a:lnTo>
                    <a:pt x="41" y="19"/>
                  </a:lnTo>
                  <a:lnTo>
                    <a:pt x="37" y="26"/>
                  </a:lnTo>
                  <a:lnTo>
                    <a:pt x="31" y="33"/>
                  </a:lnTo>
                  <a:lnTo>
                    <a:pt x="25" y="38"/>
                  </a:lnTo>
                  <a:lnTo>
                    <a:pt x="17" y="44"/>
                  </a:lnTo>
                  <a:lnTo>
                    <a:pt x="8" y="46"/>
                  </a:lnTo>
                  <a:lnTo>
                    <a:pt x="0" y="46"/>
                  </a:lnTo>
                  <a:lnTo>
                    <a:pt x="0" y="62"/>
                  </a:lnTo>
                  <a:lnTo>
                    <a:pt x="12" y="61"/>
                  </a:lnTo>
                  <a:lnTo>
                    <a:pt x="22" y="57"/>
                  </a:lnTo>
                  <a:lnTo>
                    <a:pt x="33" y="52"/>
                  </a:lnTo>
                  <a:lnTo>
                    <a:pt x="42" y="44"/>
                  </a:lnTo>
                  <a:lnTo>
                    <a:pt x="50" y="34"/>
                  </a:lnTo>
                  <a:lnTo>
                    <a:pt x="55" y="24"/>
                  </a:lnTo>
                  <a:lnTo>
                    <a:pt x="59" y="12"/>
                  </a:lnTo>
                  <a:lnTo>
                    <a:pt x="60" y="0"/>
                  </a:lnTo>
                  <a:lnTo>
                    <a:pt x="4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 name="Freeform 725"/>
            <p:cNvSpPr>
              <a:spLocks/>
            </p:cNvSpPr>
            <p:nvPr userDrawn="1"/>
          </p:nvSpPr>
          <p:spPr bwMode="auto">
            <a:xfrm>
              <a:off x="5332" y="149"/>
              <a:ext cx="60" cy="62"/>
            </a:xfrm>
            <a:custGeom>
              <a:avLst/>
              <a:gdLst>
                <a:gd name="T0" fmla="*/ 0 w 60"/>
                <a:gd name="T1" fmla="*/ 16 h 62"/>
                <a:gd name="T2" fmla="*/ 0 w 60"/>
                <a:gd name="T3" fmla="*/ 16 h 62"/>
                <a:gd name="T4" fmla="*/ 8 w 60"/>
                <a:gd name="T5" fmla="*/ 16 h 62"/>
                <a:gd name="T6" fmla="*/ 17 w 60"/>
                <a:gd name="T7" fmla="*/ 19 h 62"/>
                <a:gd name="T8" fmla="*/ 25 w 60"/>
                <a:gd name="T9" fmla="*/ 24 h 62"/>
                <a:gd name="T10" fmla="*/ 31 w 60"/>
                <a:gd name="T11" fmla="*/ 29 h 62"/>
                <a:gd name="T12" fmla="*/ 37 w 60"/>
                <a:gd name="T13" fmla="*/ 36 h 62"/>
                <a:gd name="T14" fmla="*/ 41 w 60"/>
                <a:gd name="T15" fmla="*/ 44 h 62"/>
                <a:gd name="T16" fmla="*/ 43 w 60"/>
                <a:gd name="T17" fmla="*/ 53 h 62"/>
                <a:gd name="T18" fmla="*/ 45 w 60"/>
                <a:gd name="T19" fmla="*/ 62 h 62"/>
                <a:gd name="T20" fmla="*/ 60 w 60"/>
                <a:gd name="T21" fmla="*/ 62 h 62"/>
                <a:gd name="T22" fmla="*/ 59 w 60"/>
                <a:gd name="T23" fmla="*/ 50 h 62"/>
                <a:gd name="T24" fmla="*/ 55 w 60"/>
                <a:gd name="T25" fmla="*/ 38 h 62"/>
                <a:gd name="T26" fmla="*/ 50 w 60"/>
                <a:gd name="T27" fmla="*/ 28 h 62"/>
                <a:gd name="T28" fmla="*/ 42 w 60"/>
                <a:gd name="T29" fmla="*/ 19 h 62"/>
                <a:gd name="T30" fmla="*/ 33 w 60"/>
                <a:gd name="T31" fmla="*/ 11 h 62"/>
                <a:gd name="T32" fmla="*/ 22 w 60"/>
                <a:gd name="T33" fmla="*/ 5 h 62"/>
                <a:gd name="T34" fmla="*/ 12 w 60"/>
                <a:gd name="T35" fmla="*/ 1 h 62"/>
                <a:gd name="T36" fmla="*/ 0 w 60"/>
                <a:gd name="T37" fmla="*/ 0 h 62"/>
                <a:gd name="T38" fmla="*/ 0 w 60"/>
                <a:gd name="T39" fmla="*/ 0 h 62"/>
                <a:gd name="T40" fmla="*/ 0 w 60"/>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0" y="16"/>
                  </a:moveTo>
                  <a:lnTo>
                    <a:pt x="0" y="16"/>
                  </a:lnTo>
                  <a:lnTo>
                    <a:pt x="8" y="16"/>
                  </a:lnTo>
                  <a:lnTo>
                    <a:pt x="17" y="19"/>
                  </a:lnTo>
                  <a:lnTo>
                    <a:pt x="25" y="24"/>
                  </a:lnTo>
                  <a:lnTo>
                    <a:pt x="31" y="29"/>
                  </a:lnTo>
                  <a:lnTo>
                    <a:pt x="37" y="36"/>
                  </a:lnTo>
                  <a:lnTo>
                    <a:pt x="41" y="44"/>
                  </a:lnTo>
                  <a:lnTo>
                    <a:pt x="43" y="53"/>
                  </a:lnTo>
                  <a:lnTo>
                    <a:pt x="45" y="62"/>
                  </a:lnTo>
                  <a:lnTo>
                    <a:pt x="60" y="62"/>
                  </a:lnTo>
                  <a:lnTo>
                    <a:pt x="59" y="50"/>
                  </a:lnTo>
                  <a:lnTo>
                    <a:pt x="55" y="38"/>
                  </a:lnTo>
                  <a:lnTo>
                    <a:pt x="50" y="28"/>
                  </a:lnTo>
                  <a:lnTo>
                    <a:pt x="42" y="19"/>
                  </a:lnTo>
                  <a:lnTo>
                    <a:pt x="33" y="11"/>
                  </a:lnTo>
                  <a:lnTo>
                    <a:pt x="22" y="5"/>
                  </a:lnTo>
                  <a:lnTo>
                    <a:pt x="12" y="1"/>
                  </a:lnTo>
                  <a:lnTo>
                    <a:pt x="0"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 name="Freeform 726"/>
            <p:cNvSpPr>
              <a:spLocks/>
            </p:cNvSpPr>
            <p:nvPr userDrawn="1"/>
          </p:nvSpPr>
          <p:spPr bwMode="auto">
            <a:xfrm>
              <a:off x="5270" y="149"/>
              <a:ext cx="62" cy="62"/>
            </a:xfrm>
            <a:custGeom>
              <a:avLst/>
              <a:gdLst>
                <a:gd name="T0" fmla="*/ 16 w 62"/>
                <a:gd name="T1" fmla="*/ 62 h 62"/>
                <a:gd name="T2" fmla="*/ 16 w 62"/>
                <a:gd name="T3" fmla="*/ 62 h 62"/>
                <a:gd name="T4" fmla="*/ 17 w 62"/>
                <a:gd name="T5" fmla="*/ 53 h 62"/>
                <a:gd name="T6" fmla="*/ 20 w 62"/>
                <a:gd name="T7" fmla="*/ 44 h 62"/>
                <a:gd name="T8" fmla="*/ 24 w 62"/>
                <a:gd name="T9" fmla="*/ 36 h 62"/>
                <a:gd name="T10" fmla="*/ 29 w 62"/>
                <a:gd name="T11" fmla="*/ 29 h 62"/>
                <a:gd name="T12" fmla="*/ 36 w 62"/>
                <a:gd name="T13" fmla="*/ 24 h 62"/>
                <a:gd name="T14" fmla="*/ 43 w 62"/>
                <a:gd name="T15" fmla="*/ 19 h 62"/>
                <a:gd name="T16" fmla="*/ 53 w 62"/>
                <a:gd name="T17" fmla="*/ 16 h 62"/>
                <a:gd name="T18" fmla="*/ 62 w 62"/>
                <a:gd name="T19" fmla="*/ 16 h 62"/>
                <a:gd name="T20" fmla="*/ 62 w 62"/>
                <a:gd name="T21" fmla="*/ 0 h 62"/>
                <a:gd name="T22" fmla="*/ 49 w 62"/>
                <a:gd name="T23" fmla="*/ 1 h 62"/>
                <a:gd name="T24" fmla="*/ 38 w 62"/>
                <a:gd name="T25" fmla="*/ 5 h 62"/>
                <a:gd name="T26" fmla="*/ 28 w 62"/>
                <a:gd name="T27" fmla="*/ 11 h 62"/>
                <a:gd name="T28" fmla="*/ 18 w 62"/>
                <a:gd name="T29" fmla="*/ 19 h 62"/>
                <a:gd name="T30" fmla="*/ 11 w 62"/>
                <a:gd name="T31" fmla="*/ 28 h 62"/>
                <a:gd name="T32" fmla="*/ 5 w 62"/>
                <a:gd name="T33" fmla="*/ 38 h 62"/>
                <a:gd name="T34" fmla="*/ 1 w 62"/>
                <a:gd name="T35" fmla="*/ 50 h 62"/>
                <a:gd name="T36" fmla="*/ 0 w 62"/>
                <a:gd name="T37" fmla="*/ 62 h 62"/>
                <a:gd name="T38" fmla="*/ 0 w 62"/>
                <a:gd name="T39" fmla="*/ 62 h 62"/>
                <a:gd name="T40" fmla="*/ 16 w 62"/>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16" y="62"/>
                  </a:moveTo>
                  <a:lnTo>
                    <a:pt x="16" y="62"/>
                  </a:lnTo>
                  <a:lnTo>
                    <a:pt x="17" y="53"/>
                  </a:lnTo>
                  <a:lnTo>
                    <a:pt x="20" y="44"/>
                  </a:lnTo>
                  <a:lnTo>
                    <a:pt x="24" y="36"/>
                  </a:lnTo>
                  <a:lnTo>
                    <a:pt x="29" y="29"/>
                  </a:lnTo>
                  <a:lnTo>
                    <a:pt x="36" y="24"/>
                  </a:lnTo>
                  <a:lnTo>
                    <a:pt x="43" y="19"/>
                  </a:lnTo>
                  <a:lnTo>
                    <a:pt x="53" y="16"/>
                  </a:lnTo>
                  <a:lnTo>
                    <a:pt x="62" y="16"/>
                  </a:lnTo>
                  <a:lnTo>
                    <a:pt x="62" y="0"/>
                  </a:lnTo>
                  <a:lnTo>
                    <a:pt x="49" y="1"/>
                  </a:lnTo>
                  <a:lnTo>
                    <a:pt x="38" y="5"/>
                  </a:lnTo>
                  <a:lnTo>
                    <a:pt x="28" y="11"/>
                  </a:lnTo>
                  <a:lnTo>
                    <a:pt x="18" y="19"/>
                  </a:lnTo>
                  <a:lnTo>
                    <a:pt x="11" y="28"/>
                  </a:lnTo>
                  <a:lnTo>
                    <a:pt x="5" y="38"/>
                  </a:lnTo>
                  <a:lnTo>
                    <a:pt x="1" y="50"/>
                  </a:lnTo>
                  <a:lnTo>
                    <a:pt x="0" y="62"/>
                  </a:lnTo>
                  <a:lnTo>
                    <a:pt x="16" y="6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 name="Freeform 727"/>
            <p:cNvSpPr>
              <a:spLocks/>
            </p:cNvSpPr>
            <p:nvPr userDrawn="1"/>
          </p:nvSpPr>
          <p:spPr bwMode="auto">
            <a:xfrm>
              <a:off x="5270" y="211"/>
              <a:ext cx="62" cy="62"/>
            </a:xfrm>
            <a:custGeom>
              <a:avLst/>
              <a:gdLst>
                <a:gd name="T0" fmla="*/ 62 w 62"/>
                <a:gd name="T1" fmla="*/ 46 h 62"/>
                <a:gd name="T2" fmla="*/ 62 w 62"/>
                <a:gd name="T3" fmla="*/ 46 h 62"/>
                <a:gd name="T4" fmla="*/ 53 w 62"/>
                <a:gd name="T5" fmla="*/ 46 h 62"/>
                <a:gd name="T6" fmla="*/ 43 w 62"/>
                <a:gd name="T7" fmla="*/ 44 h 62"/>
                <a:gd name="T8" fmla="*/ 36 w 62"/>
                <a:gd name="T9" fmla="*/ 38 h 62"/>
                <a:gd name="T10" fmla="*/ 29 w 62"/>
                <a:gd name="T11" fmla="*/ 33 h 62"/>
                <a:gd name="T12" fmla="*/ 24 w 62"/>
                <a:gd name="T13" fmla="*/ 26 h 62"/>
                <a:gd name="T14" fmla="*/ 20 w 62"/>
                <a:gd name="T15" fmla="*/ 19 h 62"/>
                <a:gd name="T16" fmla="*/ 17 w 62"/>
                <a:gd name="T17" fmla="*/ 9 h 62"/>
                <a:gd name="T18" fmla="*/ 16 w 62"/>
                <a:gd name="T19" fmla="*/ 0 h 62"/>
                <a:gd name="T20" fmla="*/ 0 w 62"/>
                <a:gd name="T21" fmla="*/ 0 h 62"/>
                <a:gd name="T22" fmla="*/ 1 w 62"/>
                <a:gd name="T23" fmla="*/ 12 h 62"/>
                <a:gd name="T24" fmla="*/ 5 w 62"/>
                <a:gd name="T25" fmla="*/ 24 h 62"/>
                <a:gd name="T26" fmla="*/ 11 w 62"/>
                <a:gd name="T27" fmla="*/ 34 h 62"/>
                <a:gd name="T28" fmla="*/ 18 w 62"/>
                <a:gd name="T29" fmla="*/ 44 h 62"/>
                <a:gd name="T30" fmla="*/ 28 w 62"/>
                <a:gd name="T31" fmla="*/ 52 h 62"/>
                <a:gd name="T32" fmla="*/ 38 w 62"/>
                <a:gd name="T33" fmla="*/ 57 h 62"/>
                <a:gd name="T34" fmla="*/ 49 w 62"/>
                <a:gd name="T35" fmla="*/ 61 h 62"/>
                <a:gd name="T36" fmla="*/ 62 w 62"/>
                <a:gd name="T37" fmla="*/ 62 h 62"/>
                <a:gd name="T38" fmla="*/ 62 w 62"/>
                <a:gd name="T39" fmla="*/ 62 h 62"/>
                <a:gd name="T40" fmla="*/ 62 w 62"/>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62" y="46"/>
                  </a:moveTo>
                  <a:lnTo>
                    <a:pt x="62" y="46"/>
                  </a:lnTo>
                  <a:lnTo>
                    <a:pt x="53" y="46"/>
                  </a:lnTo>
                  <a:lnTo>
                    <a:pt x="43" y="44"/>
                  </a:lnTo>
                  <a:lnTo>
                    <a:pt x="36" y="38"/>
                  </a:lnTo>
                  <a:lnTo>
                    <a:pt x="29" y="33"/>
                  </a:lnTo>
                  <a:lnTo>
                    <a:pt x="24" y="26"/>
                  </a:lnTo>
                  <a:lnTo>
                    <a:pt x="20" y="19"/>
                  </a:lnTo>
                  <a:lnTo>
                    <a:pt x="17" y="9"/>
                  </a:lnTo>
                  <a:lnTo>
                    <a:pt x="16" y="0"/>
                  </a:lnTo>
                  <a:lnTo>
                    <a:pt x="0" y="0"/>
                  </a:lnTo>
                  <a:lnTo>
                    <a:pt x="1" y="12"/>
                  </a:lnTo>
                  <a:lnTo>
                    <a:pt x="5" y="24"/>
                  </a:lnTo>
                  <a:lnTo>
                    <a:pt x="11" y="34"/>
                  </a:lnTo>
                  <a:lnTo>
                    <a:pt x="18" y="44"/>
                  </a:lnTo>
                  <a:lnTo>
                    <a:pt x="28" y="52"/>
                  </a:lnTo>
                  <a:lnTo>
                    <a:pt x="38" y="57"/>
                  </a:lnTo>
                  <a:lnTo>
                    <a:pt x="49" y="61"/>
                  </a:lnTo>
                  <a:lnTo>
                    <a:pt x="62" y="62"/>
                  </a:lnTo>
                  <a:lnTo>
                    <a:pt x="62"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 name="Freeform 728"/>
            <p:cNvSpPr>
              <a:spLocks/>
            </p:cNvSpPr>
            <p:nvPr userDrawn="1"/>
          </p:nvSpPr>
          <p:spPr bwMode="auto">
            <a:xfrm>
              <a:off x="5350" y="49"/>
              <a:ext cx="32" cy="31"/>
            </a:xfrm>
            <a:custGeom>
              <a:avLst/>
              <a:gdLst>
                <a:gd name="T0" fmla="*/ 32 w 32"/>
                <a:gd name="T1" fmla="*/ 17 h 31"/>
                <a:gd name="T2" fmla="*/ 32 w 32"/>
                <a:gd name="T3" fmla="*/ 14 h 31"/>
                <a:gd name="T4" fmla="*/ 32 w 32"/>
                <a:gd name="T5" fmla="*/ 13 h 31"/>
                <a:gd name="T6" fmla="*/ 30 w 32"/>
                <a:gd name="T7" fmla="*/ 10 h 31"/>
                <a:gd name="T8" fmla="*/ 29 w 32"/>
                <a:gd name="T9" fmla="*/ 9 h 31"/>
                <a:gd name="T10" fmla="*/ 29 w 32"/>
                <a:gd name="T11" fmla="*/ 6 h 31"/>
                <a:gd name="T12" fmla="*/ 27 w 32"/>
                <a:gd name="T13" fmla="*/ 5 h 31"/>
                <a:gd name="T14" fmla="*/ 25 w 32"/>
                <a:gd name="T15" fmla="*/ 4 h 31"/>
                <a:gd name="T16" fmla="*/ 24 w 32"/>
                <a:gd name="T17" fmla="*/ 2 h 31"/>
                <a:gd name="T18" fmla="*/ 23 w 32"/>
                <a:gd name="T19" fmla="*/ 2 h 31"/>
                <a:gd name="T20" fmla="*/ 20 w 32"/>
                <a:gd name="T21" fmla="*/ 1 h 31"/>
                <a:gd name="T22" fmla="*/ 19 w 32"/>
                <a:gd name="T23" fmla="*/ 1 h 31"/>
                <a:gd name="T24" fmla="*/ 16 w 32"/>
                <a:gd name="T25" fmla="*/ 0 h 31"/>
                <a:gd name="T26" fmla="*/ 15 w 32"/>
                <a:gd name="T27" fmla="*/ 1 h 31"/>
                <a:gd name="T28" fmla="*/ 12 w 32"/>
                <a:gd name="T29" fmla="*/ 1 h 31"/>
                <a:gd name="T30" fmla="*/ 9 w 32"/>
                <a:gd name="T31" fmla="*/ 2 h 31"/>
                <a:gd name="T32" fmla="*/ 8 w 32"/>
                <a:gd name="T33" fmla="*/ 2 h 31"/>
                <a:gd name="T34" fmla="*/ 7 w 32"/>
                <a:gd name="T35" fmla="*/ 4 h 31"/>
                <a:gd name="T36" fmla="*/ 6 w 32"/>
                <a:gd name="T37" fmla="*/ 5 h 31"/>
                <a:gd name="T38" fmla="*/ 4 w 32"/>
                <a:gd name="T39" fmla="*/ 6 h 31"/>
                <a:gd name="T40" fmla="*/ 3 w 32"/>
                <a:gd name="T41" fmla="*/ 9 h 31"/>
                <a:gd name="T42" fmla="*/ 2 w 32"/>
                <a:gd name="T43" fmla="*/ 10 h 31"/>
                <a:gd name="T44" fmla="*/ 0 w 32"/>
                <a:gd name="T45" fmla="*/ 13 h 31"/>
                <a:gd name="T46" fmla="*/ 0 w 32"/>
                <a:gd name="T47" fmla="*/ 14 h 31"/>
                <a:gd name="T48" fmla="*/ 0 w 32"/>
                <a:gd name="T49" fmla="*/ 17 h 31"/>
                <a:gd name="T50" fmla="*/ 0 w 32"/>
                <a:gd name="T51" fmla="*/ 20 h 31"/>
                <a:gd name="T52" fmla="*/ 0 w 32"/>
                <a:gd name="T53" fmla="*/ 21 h 31"/>
                <a:gd name="T54" fmla="*/ 2 w 32"/>
                <a:gd name="T55" fmla="*/ 22 h 31"/>
                <a:gd name="T56" fmla="*/ 3 w 32"/>
                <a:gd name="T57" fmla="*/ 25 h 31"/>
                <a:gd name="T58" fmla="*/ 4 w 32"/>
                <a:gd name="T59" fmla="*/ 26 h 31"/>
                <a:gd name="T60" fmla="*/ 6 w 32"/>
                <a:gd name="T61" fmla="*/ 28 h 31"/>
                <a:gd name="T62" fmla="*/ 7 w 32"/>
                <a:gd name="T63" fmla="*/ 29 h 31"/>
                <a:gd name="T64" fmla="*/ 8 w 32"/>
                <a:gd name="T65" fmla="*/ 30 h 31"/>
                <a:gd name="T66" fmla="*/ 9 w 32"/>
                <a:gd name="T67" fmla="*/ 31 h 31"/>
                <a:gd name="T68" fmla="*/ 12 w 32"/>
                <a:gd name="T69" fmla="*/ 31 h 31"/>
                <a:gd name="T70" fmla="*/ 15 w 32"/>
                <a:gd name="T71" fmla="*/ 31 h 31"/>
                <a:gd name="T72" fmla="*/ 16 w 32"/>
                <a:gd name="T73" fmla="*/ 31 h 31"/>
                <a:gd name="T74" fmla="*/ 19 w 32"/>
                <a:gd name="T75" fmla="*/ 31 h 31"/>
                <a:gd name="T76" fmla="*/ 20 w 32"/>
                <a:gd name="T77" fmla="*/ 31 h 31"/>
                <a:gd name="T78" fmla="*/ 23 w 32"/>
                <a:gd name="T79" fmla="*/ 31 h 31"/>
                <a:gd name="T80" fmla="*/ 24 w 32"/>
                <a:gd name="T81" fmla="*/ 30 h 31"/>
                <a:gd name="T82" fmla="*/ 25 w 32"/>
                <a:gd name="T83" fmla="*/ 29 h 31"/>
                <a:gd name="T84" fmla="*/ 27 w 32"/>
                <a:gd name="T85" fmla="*/ 28 h 31"/>
                <a:gd name="T86" fmla="*/ 29 w 32"/>
                <a:gd name="T87" fmla="*/ 26 h 31"/>
                <a:gd name="T88" fmla="*/ 29 w 32"/>
                <a:gd name="T89" fmla="*/ 25 h 31"/>
                <a:gd name="T90" fmla="*/ 30 w 32"/>
                <a:gd name="T91" fmla="*/ 22 h 31"/>
                <a:gd name="T92" fmla="*/ 32 w 32"/>
                <a:gd name="T93" fmla="*/ 21 h 31"/>
                <a:gd name="T94" fmla="*/ 32 w 32"/>
                <a:gd name="T95" fmla="*/ 20 h 31"/>
                <a:gd name="T96" fmla="*/ 32 w 32"/>
                <a:gd name="T97" fmla="*/ 17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7"/>
                  </a:moveTo>
                  <a:lnTo>
                    <a:pt x="32" y="14"/>
                  </a:lnTo>
                  <a:lnTo>
                    <a:pt x="32" y="13"/>
                  </a:lnTo>
                  <a:lnTo>
                    <a:pt x="30" y="10"/>
                  </a:lnTo>
                  <a:lnTo>
                    <a:pt x="29" y="9"/>
                  </a:lnTo>
                  <a:lnTo>
                    <a:pt x="29" y="6"/>
                  </a:lnTo>
                  <a:lnTo>
                    <a:pt x="27" y="5"/>
                  </a:lnTo>
                  <a:lnTo>
                    <a:pt x="25" y="4"/>
                  </a:lnTo>
                  <a:lnTo>
                    <a:pt x="24" y="2"/>
                  </a:lnTo>
                  <a:lnTo>
                    <a:pt x="23" y="2"/>
                  </a:lnTo>
                  <a:lnTo>
                    <a:pt x="20" y="1"/>
                  </a:lnTo>
                  <a:lnTo>
                    <a:pt x="19" y="1"/>
                  </a:lnTo>
                  <a:lnTo>
                    <a:pt x="16" y="0"/>
                  </a:lnTo>
                  <a:lnTo>
                    <a:pt x="15" y="1"/>
                  </a:lnTo>
                  <a:lnTo>
                    <a:pt x="12" y="1"/>
                  </a:lnTo>
                  <a:lnTo>
                    <a:pt x="9" y="2"/>
                  </a:lnTo>
                  <a:lnTo>
                    <a:pt x="8" y="2"/>
                  </a:lnTo>
                  <a:lnTo>
                    <a:pt x="7" y="4"/>
                  </a:lnTo>
                  <a:lnTo>
                    <a:pt x="6" y="5"/>
                  </a:lnTo>
                  <a:lnTo>
                    <a:pt x="4" y="6"/>
                  </a:lnTo>
                  <a:lnTo>
                    <a:pt x="3" y="9"/>
                  </a:lnTo>
                  <a:lnTo>
                    <a:pt x="2" y="10"/>
                  </a:lnTo>
                  <a:lnTo>
                    <a:pt x="0" y="13"/>
                  </a:lnTo>
                  <a:lnTo>
                    <a:pt x="0" y="14"/>
                  </a:lnTo>
                  <a:lnTo>
                    <a:pt x="0" y="17"/>
                  </a:lnTo>
                  <a:lnTo>
                    <a:pt x="0" y="20"/>
                  </a:lnTo>
                  <a:lnTo>
                    <a:pt x="0" y="21"/>
                  </a:lnTo>
                  <a:lnTo>
                    <a:pt x="2" y="22"/>
                  </a:lnTo>
                  <a:lnTo>
                    <a:pt x="3" y="25"/>
                  </a:lnTo>
                  <a:lnTo>
                    <a:pt x="4" y="26"/>
                  </a:lnTo>
                  <a:lnTo>
                    <a:pt x="6" y="28"/>
                  </a:lnTo>
                  <a:lnTo>
                    <a:pt x="7" y="29"/>
                  </a:lnTo>
                  <a:lnTo>
                    <a:pt x="8" y="30"/>
                  </a:lnTo>
                  <a:lnTo>
                    <a:pt x="9" y="31"/>
                  </a:lnTo>
                  <a:lnTo>
                    <a:pt x="12" y="31"/>
                  </a:lnTo>
                  <a:lnTo>
                    <a:pt x="15" y="31"/>
                  </a:lnTo>
                  <a:lnTo>
                    <a:pt x="16" y="31"/>
                  </a:lnTo>
                  <a:lnTo>
                    <a:pt x="19" y="31"/>
                  </a:lnTo>
                  <a:lnTo>
                    <a:pt x="20" y="31"/>
                  </a:lnTo>
                  <a:lnTo>
                    <a:pt x="23" y="31"/>
                  </a:lnTo>
                  <a:lnTo>
                    <a:pt x="24" y="30"/>
                  </a:lnTo>
                  <a:lnTo>
                    <a:pt x="25" y="29"/>
                  </a:lnTo>
                  <a:lnTo>
                    <a:pt x="27" y="28"/>
                  </a:lnTo>
                  <a:lnTo>
                    <a:pt x="29" y="26"/>
                  </a:lnTo>
                  <a:lnTo>
                    <a:pt x="29" y="25"/>
                  </a:lnTo>
                  <a:lnTo>
                    <a:pt x="30" y="22"/>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 name="Freeform 729"/>
            <p:cNvSpPr>
              <a:spLocks/>
            </p:cNvSpPr>
            <p:nvPr userDrawn="1"/>
          </p:nvSpPr>
          <p:spPr bwMode="auto">
            <a:xfrm>
              <a:off x="5270" y="347"/>
              <a:ext cx="32" cy="32"/>
            </a:xfrm>
            <a:custGeom>
              <a:avLst/>
              <a:gdLst>
                <a:gd name="T0" fmla="*/ 32 w 32"/>
                <a:gd name="T1" fmla="*/ 16 h 32"/>
                <a:gd name="T2" fmla="*/ 32 w 32"/>
                <a:gd name="T3" fmla="*/ 14 h 32"/>
                <a:gd name="T4" fmla="*/ 32 w 32"/>
                <a:gd name="T5" fmla="*/ 12 h 32"/>
                <a:gd name="T6" fmla="*/ 30 w 32"/>
                <a:gd name="T7" fmla="*/ 10 h 32"/>
                <a:gd name="T8" fmla="*/ 29 w 32"/>
                <a:gd name="T9" fmla="*/ 8 h 32"/>
                <a:gd name="T10" fmla="*/ 29 w 32"/>
                <a:gd name="T11" fmla="*/ 7 h 32"/>
                <a:gd name="T12" fmla="*/ 26 w 32"/>
                <a:gd name="T13" fmla="*/ 5 h 32"/>
                <a:gd name="T14" fmla="*/ 25 w 32"/>
                <a:gd name="T15" fmla="*/ 4 h 32"/>
                <a:gd name="T16" fmla="*/ 24 w 32"/>
                <a:gd name="T17" fmla="*/ 3 h 32"/>
                <a:gd name="T18" fmla="*/ 22 w 32"/>
                <a:gd name="T19" fmla="*/ 1 h 32"/>
                <a:gd name="T20" fmla="*/ 20 w 32"/>
                <a:gd name="T21" fmla="*/ 1 h 32"/>
                <a:gd name="T22" fmla="*/ 18 w 32"/>
                <a:gd name="T23" fmla="*/ 1 h 32"/>
                <a:gd name="T24" fmla="*/ 16 w 32"/>
                <a:gd name="T25" fmla="*/ 0 h 32"/>
                <a:gd name="T26" fmla="*/ 13 w 32"/>
                <a:gd name="T27" fmla="*/ 1 h 32"/>
                <a:gd name="T28" fmla="*/ 12 w 32"/>
                <a:gd name="T29" fmla="*/ 1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0 h 32"/>
                <a:gd name="T44" fmla="*/ 0 w 32"/>
                <a:gd name="T45" fmla="*/ 12 h 32"/>
                <a:gd name="T46" fmla="*/ 0 w 32"/>
                <a:gd name="T47" fmla="*/ 14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30 h 32"/>
                <a:gd name="T66" fmla="*/ 9 w 32"/>
                <a:gd name="T67" fmla="*/ 30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0 h 32"/>
                <a:gd name="T80" fmla="*/ 24 w 32"/>
                <a:gd name="T81" fmla="*/ 30 h 32"/>
                <a:gd name="T82" fmla="*/ 25 w 32"/>
                <a:gd name="T83" fmla="*/ 29 h 32"/>
                <a:gd name="T84" fmla="*/ 26 w 32"/>
                <a:gd name="T85" fmla="*/ 28 h 32"/>
                <a:gd name="T86" fmla="*/ 29 w 32"/>
                <a:gd name="T87" fmla="*/ 26 h 32"/>
                <a:gd name="T88" fmla="*/ 29 w 32"/>
                <a:gd name="T89" fmla="*/ 25 h 32"/>
                <a:gd name="T90" fmla="*/ 30 w 32"/>
                <a:gd name="T91" fmla="*/ 22 h 32"/>
                <a:gd name="T92" fmla="*/ 32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4"/>
                  </a:lnTo>
                  <a:lnTo>
                    <a:pt x="32" y="12"/>
                  </a:lnTo>
                  <a:lnTo>
                    <a:pt x="30" y="10"/>
                  </a:lnTo>
                  <a:lnTo>
                    <a:pt x="29" y="8"/>
                  </a:lnTo>
                  <a:lnTo>
                    <a:pt x="29" y="7"/>
                  </a:lnTo>
                  <a:lnTo>
                    <a:pt x="26" y="5"/>
                  </a:lnTo>
                  <a:lnTo>
                    <a:pt x="25" y="4"/>
                  </a:lnTo>
                  <a:lnTo>
                    <a:pt x="24" y="3"/>
                  </a:lnTo>
                  <a:lnTo>
                    <a:pt x="22" y="1"/>
                  </a:lnTo>
                  <a:lnTo>
                    <a:pt x="20" y="1"/>
                  </a:lnTo>
                  <a:lnTo>
                    <a:pt x="18" y="1"/>
                  </a:lnTo>
                  <a:lnTo>
                    <a:pt x="16" y="0"/>
                  </a:lnTo>
                  <a:lnTo>
                    <a:pt x="13" y="1"/>
                  </a:lnTo>
                  <a:lnTo>
                    <a:pt x="12" y="1"/>
                  </a:lnTo>
                  <a:lnTo>
                    <a:pt x="9" y="1"/>
                  </a:lnTo>
                  <a:lnTo>
                    <a:pt x="8" y="3"/>
                  </a:lnTo>
                  <a:lnTo>
                    <a:pt x="5" y="4"/>
                  </a:lnTo>
                  <a:lnTo>
                    <a:pt x="4" y="5"/>
                  </a:lnTo>
                  <a:lnTo>
                    <a:pt x="3" y="7"/>
                  </a:lnTo>
                  <a:lnTo>
                    <a:pt x="1" y="8"/>
                  </a:lnTo>
                  <a:lnTo>
                    <a:pt x="1" y="10"/>
                  </a:lnTo>
                  <a:lnTo>
                    <a:pt x="0" y="12"/>
                  </a:lnTo>
                  <a:lnTo>
                    <a:pt x="0" y="14"/>
                  </a:lnTo>
                  <a:lnTo>
                    <a:pt x="0" y="16"/>
                  </a:lnTo>
                  <a:lnTo>
                    <a:pt x="0" y="18"/>
                  </a:lnTo>
                  <a:lnTo>
                    <a:pt x="0" y="21"/>
                  </a:lnTo>
                  <a:lnTo>
                    <a:pt x="1" y="22"/>
                  </a:lnTo>
                  <a:lnTo>
                    <a:pt x="1" y="25"/>
                  </a:lnTo>
                  <a:lnTo>
                    <a:pt x="3" y="26"/>
                  </a:lnTo>
                  <a:lnTo>
                    <a:pt x="4" y="28"/>
                  </a:lnTo>
                  <a:lnTo>
                    <a:pt x="5" y="29"/>
                  </a:lnTo>
                  <a:lnTo>
                    <a:pt x="8" y="30"/>
                  </a:lnTo>
                  <a:lnTo>
                    <a:pt x="9" y="30"/>
                  </a:lnTo>
                  <a:lnTo>
                    <a:pt x="12" y="32"/>
                  </a:lnTo>
                  <a:lnTo>
                    <a:pt x="13" y="32"/>
                  </a:lnTo>
                  <a:lnTo>
                    <a:pt x="16" y="32"/>
                  </a:lnTo>
                  <a:lnTo>
                    <a:pt x="18" y="32"/>
                  </a:lnTo>
                  <a:lnTo>
                    <a:pt x="20" y="32"/>
                  </a:lnTo>
                  <a:lnTo>
                    <a:pt x="22" y="30"/>
                  </a:lnTo>
                  <a:lnTo>
                    <a:pt x="24" y="30"/>
                  </a:lnTo>
                  <a:lnTo>
                    <a:pt x="25" y="29"/>
                  </a:lnTo>
                  <a:lnTo>
                    <a:pt x="26" y="28"/>
                  </a:lnTo>
                  <a:lnTo>
                    <a:pt x="29" y="26"/>
                  </a:lnTo>
                  <a:lnTo>
                    <a:pt x="29" y="25"/>
                  </a:lnTo>
                  <a:lnTo>
                    <a:pt x="30" y="22"/>
                  </a:lnTo>
                  <a:lnTo>
                    <a:pt x="32"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Lst>
  <p:txStyles>
    <p:titleStyle>
      <a:lvl1pPr marL="171450" indent="-171450" algn="l" rtl="0" eaLnBrk="0" fontAlgn="base" hangingPunct="0">
        <a:spcBef>
          <a:spcPct val="0"/>
        </a:spcBef>
        <a:spcAft>
          <a:spcPct val="0"/>
        </a:spcAft>
        <a:defRPr sz="3200" b="1">
          <a:solidFill>
            <a:schemeClr val="tx2"/>
          </a:solidFill>
          <a:latin typeface="+mj-lt"/>
          <a:ea typeface="+mj-ea"/>
          <a:cs typeface="+mj-cs"/>
        </a:defRPr>
      </a:lvl1pPr>
      <a:lvl2pPr marL="171450" indent="-171450" algn="l" rtl="0" eaLnBrk="0" fontAlgn="base" hangingPunct="0">
        <a:spcBef>
          <a:spcPct val="0"/>
        </a:spcBef>
        <a:spcAft>
          <a:spcPct val="0"/>
        </a:spcAft>
        <a:defRPr sz="3200" b="1">
          <a:solidFill>
            <a:schemeClr val="tx2"/>
          </a:solidFill>
          <a:latin typeface="Arial" charset="0"/>
        </a:defRPr>
      </a:lvl2pPr>
      <a:lvl3pPr marL="171450" indent="-171450" algn="l" rtl="0" eaLnBrk="0" fontAlgn="base" hangingPunct="0">
        <a:spcBef>
          <a:spcPct val="0"/>
        </a:spcBef>
        <a:spcAft>
          <a:spcPct val="0"/>
        </a:spcAft>
        <a:defRPr sz="3200" b="1">
          <a:solidFill>
            <a:schemeClr val="tx2"/>
          </a:solidFill>
          <a:latin typeface="Arial" charset="0"/>
        </a:defRPr>
      </a:lvl3pPr>
      <a:lvl4pPr marL="171450" indent="-171450" algn="l" rtl="0" eaLnBrk="0" fontAlgn="base" hangingPunct="0">
        <a:spcBef>
          <a:spcPct val="0"/>
        </a:spcBef>
        <a:spcAft>
          <a:spcPct val="0"/>
        </a:spcAft>
        <a:defRPr sz="3200" b="1">
          <a:solidFill>
            <a:schemeClr val="tx2"/>
          </a:solidFill>
          <a:latin typeface="Arial" charset="0"/>
        </a:defRPr>
      </a:lvl4pPr>
      <a:lvl5pPr marL="171450" indent="-171450" algn="l" rtl="0" eaLnBrk="0" fontAlgn="base" hangingPunct="0">
        <a:spcBef>
          <a:spcPct val="0"/>
        </a:spcBef>
        <a:spcAft>
          <a:spcPct val="0"/>
        </a:spcAft>
        <a:defRPr sz="3200" b="1">
          <a:solidFill>
            <a:schemeClr val="tx2"/>
          </a:solidFill>
          <a:latin typeface="Arial" charset="0"/>
        </a:defRPr>
      </a:lvl5pPr>
      <a:lvl6pPr marL="628650" algn="l" rtl="0" fontAlgn="base">
        <a:spcBef>
          <a:spcPct val="0"/>
        </a:spcBef>
        <a:spcAft>
          <a:spcPct val="0"/>
        </a:spcAft>
        <a:defRPr sz="3200" b="1">
          <a:solidFill>
            <a:schemeClr val="tx2"/>
          </a:solidFill>
          <a:latin typeface="Arial" charset="0"/>
        </a:defRPr>
      </a:lvl6pPr>
      <a:lvl7pPr marL="1085850" algn="l" rtl="0" fontAlgn="base">
        <a:spcBef>
          <a:spcPct val="0"/>
        </a:spcBef>
        <a:spcAft>
          <a:spcPct val="0"/>
        </a:spcAft>
        <a:defRPr sz="3200" b="1">
          <a:solidFill>
            <a:schemeClr val="tx2"/>
          </a:solidFill>
          <a:latin typeface="Arial" charset="0"/>
        </a:defRPr>
      </a:lvl7pPr>
      <a:lvl8pPr marL="1543050" algn="l" rtl="0" fontAlgn="base">
        <a:spcBef>
          <a:spcPct val="0"/>
        </a:spcBef>
        <a:spcAft>
          <a:spcPct val="0"/>
        </a:spcAft>
        <a:defRPr sz="3200" b="1">
          <a:solidFill>
            <a:schemeClr val="tx2"/>
          </a:solidFill>
          <a:latin typeface="Arial" charset="0"/>
        </a:defRPr>
      </a:lvl8pPr>
      <a:lvl9pPr marL="200025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50000"/>
        </a:spcBef>
        <a:spcAft>
          <a:spcPct val="0"/>
        </a:spcAft>
        <a:buClr>
          <a:schemeClr val="tx2"/>
        </a:buClr>
        <a:buSzPct val="80000"/>
        <a:buFont typeface="Wingdings" pitchFamily="2" charset="2"/>
        <a:buChar char="n"/>
        <a:defRPr sz="2400" b="1">
          <a:solidFill>
            <a:schemeClr val="tx1"/>
          </a:solidFill>
          <a:latin typeface="+mn-lt"/>
          <a:ea typeface="+mn-ea"/>
          <a:cs typeface="+mn-cs"/>
        </a:defRPr>
      </a:lvl1pPr>
      <a:lvl2pPr marL="796925" indent="-339725" algn="l" rtl="0" eaLnBrk="0" fontAlgn="base" hangingPunct="0">
        <a:lnSpc>
          <a:spcPct val="90000"/>
        </a:lnSpc>
        <a:spcBef>
          <a:spcPct val="35000"/>
        </a:spcBef>
        <a:spcAft>
          <a:spcPct val="0"/>
        </a:spcAft>
        <a:buSzPct val="70000"/>
        <a:buFont typeface="Wingdings" pitchFamily="2" charset="2"/>
        <a:buChar char="l"/>
        <a:defRPr sz="2200">
          <a:solidFill>
            <a:schemeClr val="tx1"/>
          </a:solidFill>
          <a:latin typeface="+mn-lt"/>
        </a:defRPr>
      </a:lvl2pPr>
      <a:lvl3pPr marL="1250950" indent="-223838" algn="l" rtl="0" eaLnBrk="0" fontAlgn="base" hangingPunct="0">
        <a:lnSpc>
          <a:spcPct val="90000"/>
        </a:lnSpc>
        <a:spcBef>
          <a:spcPct val="35000"/>
        </a:spcBef>
        <a:spcAft>
          <a:spcPct val="0"/>
        </a:spcAft>
        <a:buSzPct val="60000"/>
        <a:buFont typeface="Wingdings" pitchFamily="2" charset="2"/>
        <a:buChar char="u"/>
        <a:defRPr sz="2000">
          <a:solidFill>
            <a:schemeClr val="tx1"/>
          </a:solidFill>
          <a:latin typeface="+mn-lt"/>
        </a:defRPr>
      </a:lvl3pPr>
      <a:lvl4pPr marL="17129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marL="0" indent="171450" algn="ctr" eaLnBrk="1" hangingPunct="1"/>
            <a:r>
              <a:rPr lang="en-US" dirty="0" smtClean="0"/>
              <a:t>The Principles of Automated Place and Route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10534" y="0"/>
            <a:ext cx="9154534" cy="795614"/>
          </a:xfrm>
        </p:spPr>
        <p:txBody>
          <a:bodyPr/>
          <a:lstStyle/>
          <a:p>
            <a:r>
              <a:rPr lang="en-US" altLang="en-US" dirty="0" smtClean="0"/>
              <a:t>Floorplanning </a:t>
            </a:r>
            <a:r>
              <a:rPr lang="en-US" altLang="en-US" dirty="0"/>
              <a:t>– </a:t>
            </a:r>
            <a:r>
              <a:rPr lang="en-US" altLang="en-US" dirty="0" smtClean="0"/>
              <a:t>Important considerations</a:t>
            </a:r>
            <a:endParaRPr lang="en-US" altLang="en-US" dirty="0"/>
          </a:p>
        </p:txBody>
      </p:sp>
      <p:sp>
        <p:nvSpPr>
          <p:cNvPr id="392195" name="Rectangle 3"/>
          <p:cNvSpPr>
            <a:spLocks noGrp="1" noChangeArrowheads="1"/>
          </p:cNvSpPr>
          <p:nvPr>
            <p:ph type="body" idx="1"/>
          </p:nvPr>
        </p:nvSpPr>
        <p:spPr>
          <a:xfrm>
            <a:off x="450180" y="795615"/>
            <a:ext cx="8077200" cy="4724400"/>
          </a:xfrm>
        </p:spPr>
        <p:txBody>
          <a:bodyPr/>
          <a:lstStyle/>
          <a:p>
            <a:r>
              <a:rPr lang="en-US" altLang="en-US" dirty="0" smtClean="0"/>
              <a:t>Die Size:  </a:t>
            </a:r>
            <a:r>
              <a:rPr lang="en-US" altLang="en-US" b="0" dirty="0"/>
              <a:t>Larger </a:t>
            </a:r>
            <a:r>
              <a:rPr lang="en-US" altLang="en-US" b="0" dirty="0" smtClean="0"/>
              <a:t>dies are easier </a:t>
            </a:r>
            <a:r>
              <a:rPr lang="en-US" altLang="en-US" b="0" dirty="0"/>
              <a:t>to route, </a:t>
            </a:r>
            <a:r>
              <a:rPr lang="en-US" altLang="en-US" b="0" dirty="0" smtClean="0"/>
              <a:t>provide less </a:t>
            </a:r>
            <a:r>
              <a:rPr lang="en-US" altLang="en-US" b="0" dirty="0"/>
              <a:t>congestion, lower </a:t>
            </a:r>
            <a:r>
              <a:rPr lang="en-US" altLang="en-US" b="0" dirty="0" smtClean="0"/>
              <a:t>capacitances </a:t>
            </a:r>
            <a:r>
              <a:rPr lang="en-US" altLang="en-US" b="0" dirty="0"/>
              <a:t>(decrease signal/power integrity related problems), faster design </a:t>
            </a:r>
            <a:r>
              <a:rPr lang="en-US" altLang="en-US" b="0" dirty="0" smtClean="0"/>
              <a:t>cycle. </a:t>
            </a:r>
            <a:r>
              <a:rPr lang="en-US" altLang="en-US" b="0" dirty="0"/>
              <a:t>The tradeoff is an increase in fabrication </a:t>
            </a:r>
            <a:r>
              <a:rPr lang="en-US" altLang="en-US" b="0" dirty="0" smtClean="0"/>
              <a:t>costs and power consumption</a:t>
            </a:r>
            <a:endParaRPr lang="en-US" altLang="en-US" dirty="0"/>
          </a:p>
          <a:p>
            <a:r>
              <a:rPr lang="en-US" altLang="en-US" dirty="0" smtClean="0"/>
              <a:t>Utilization </a:t>
            </a:r>
            <a:r>
              <a:rPr lang="en-US" altLang="en-US" b="0" dirty="0"/>
              <a:t>refers to the percentage of core area that is taken up by standard </a:t>
            </a:r>
            <a:r>
              <a:rPr lang="en-US" altLang="en-US" b="0" dirty="0" smtClean="0"/>
              <a:t>cells. A </a:t>
            </a:r>
            <a:r>
              <a:rPr lang="en-US" altLang="en-US" b="0" dirty="0"/>
              <a:t>typical starting utilization might be </a:t>
            </a:r>
            <a:r>
              <a:rPr lang="en-US" altLang="en-US" b="0" dirty="0" smtClean="0"/>
              <a:t>70%, but this </a:t>
            </a:r>
            <a:r>
              <a:rPr lang="en-US" altLang="en-US" b="0" dirty="0"/>
              <a:t>can very a lot depending on the </a:t>
            </a:r>
            <a:r>
              <a:rPr lang="en-US" altLang="en-US" b="0" dirty="0" smtClean="0"/>
              <a:t>design. High </a:t>
            </a:r>
            <a:r>
              <a:rPr lang="en-US" altLang="en-US" b="0" dirty="0"/>
              <a:t>utilization can make it difficult to close a </a:t>
            </a:r>
            <a:r>
              <a:rPr lang="en-US" altLang="en-US" b="0" dirty="0" smtClean="0"/>
              <a:t>design because of routing congestion</a:t>
            </a:r>
            <a:r>
              <a:rPr lang="en-US" altLang="en-US" b="0" dirty="0"/>
              <a:t>.</a:t>
            </a:r>
          </a:p>
        </p:txBody>
      </p:sp>
    </p:spTree>
    <p:extLst>
      <p:ext uri="{BB962C8B-B14F-4D97-AF65-F5344CB8AC3E}">
        <p14:creationId xmlns:p14="http://schemas.microsoft.com/office/powerpoint/2010/main" val="2711047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2" name="Rectangle 4"/>
          <p:cNvSpPr>
            <a:spLocks noGrp="1" noChangeArrowheads="1"/>
          </p:cNvSpPr>
          <p:nvPr>
            <p:ph type="title"/>
          </p:nvPr>
        </p:nvSpPr>
        <p:spPr>
          <a:xfrm>
            <a:off x="0" y="-1"/>
            <a:ext cx="9144000" cy="795615"/>
          </a:xfrm>
          <a:solidFill>
            <a:schemeClr val="accent1"/>
          </a:solidFill>
          <a:ln/>
        </p:spPr>
        <p:txBody>
          <a:bodyPr/>
          <a:lstStyle/>
          <a:p>
            <a:r>
              <a:rPr lang="en-US" altLang="en-US" sz="2400" dirty="0"/>
              <a:t>Floorplanning – Utilization</a:t>
            </a:r>
          </a:p>
        </p:txBody>
      </p:sp>
      <p:pic>
        <p:nvPicPr>
          <p:cNvPr id="493573" name="Picture 5" descr="lowut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3454400" cy="3362325"/>
          </a:xfrm>
          <a:prstGeom prst="rect">
            <a:avLst/>
          </a:prstGeom>
          <a:noFill/>
          <a:extLst>
            <a:ext uri="{909E8E84-426E-40DD-AFC4-6F175D3DCCD1}">
              <a14:hiddenFill xmlns:a14="http://schemas.microsoft.com/office/drawing/2010/main">
                <a:solidFill>
                  <a:srgbClr val="FFFFFF"/>
                </a:solidFill>
              </a14:hiddenFill>
            </a:ext>
          </a:extLst>
        </p:spPr>
      </p:pic>
      <p:pic>
        <p:nvPicPr>
          <p:cNvPr id="493574" name="Picture 6" descr="highut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484313"/>
            <a:ext cx="3529012" cy="3394075"/>
          </a:xfrm>
          <a:prstGeom prst="rect">
            <a:avLst/>
          </a:prstGeom>
          <a:noFill/>
          <a:extLst>
            <a:ext uri="{909E8E84-426E-40DD-AFC4-6F175D3DCCD1}">
              <a14:hiddenFill xmlns:a14="http://schemas.microsoft.com/office/drawing/2010/main">
                <a:solidFill>
                  <a:srgbClr val="FFFFFF"/>
                </a:solidFill>
              </a14:hiddenFill>
            </a:ext>
          </a:extLst>
        </p:spPr>
      </p:pic>
      <p:sp>
        <p:nvSpPr>
          <p:cNvPr id="493575" name="Text Box 7"/>
          <p:cNvSpPr txBox="1">
            <a:spLocks noChangeArrowheads="1"/>
          </p:cNvSpPr>
          <p:nvPr/>
        </p:nvSpPr>
        <p:spPr bwMode="auto">
          <a:xfrm>
            <a:off x="1476375" y="5013325"/>
            <a:ext cx="21605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800"/>
          </a:p>
        </p:txBody>
      </p:sp>
      <p:sp>
        <p:nvSpPr>
          <p:cNvPr id="493576" name="Text Box 8"/>
          <p:cNvSpPr txBox="1">
            <a:spLocks noChangeArrowheads="1"/>
          </p:cNvSpPr>
          <p:nvPr/>
        </p:nvSpPr>
        <p:spPr bwMode="auto">
          <a:xfrm>
            <a:off x="1042988" y="4941888"/>
            <a:ext cx="288131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800"/>
              <a:t>Low standard-cell utilization</a:t>
            </a:r>
          </a:p>
        </p:txBody>
      </p:sp>
      <p:sp>
        <p:nvSpPr>
          <p:cNvPr id="493577" name="Text Box 9"/>
          <p:cNvSpPr txBox="1">
            <a:spLocks noChangeArrowheads="1"/>
          </p:cNvSpPr>
          <p:nvPr/>
        </p:nvSpPr>
        <p:spPr bwMode="auto">
          <a:xfrm>
            <a:off x="4859338" y="4941888"/>
            <a:ext cx="288131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800"/>
              <a:t>High standard-cell utilization</a:t>
            </a:r>
          </a:p>
        </p:txBody>
      </p:sp>
    </p:spTree>
    <p:extLst>
      <p:ext uri="{BB962C8B-B14F-4D97-AF65-F5344CB8AC3E}">
        <p14:creationId xmlns:p14="http://schemas.microsoft.com/office/powerpoint/2010/main" val="1596032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0" y="10559"/>
            <a:ext cx="9144000" cy="785055"/>
          </a:xfrm>
        </p:spPr>
        <p:txBody>
          <a:bodyPr/>
          <a:lstStyle/>
          <a:p>
            <a:r>
              <a:rPr lang="en-US" altLang="en-US" dirty="0" smtClean="0"/>
              <a:t>Power Planning</a:t>
            </a:r>
            <a:endParaRPr lang="en-US" altLang="en-US" dirty="0"/>
          </a:p>
        </p:txBody>
      </p:sp>
      <p:sp>
        <p:nvSpPr>
          <p:cNvPr id="360451" name="Rectangle 3"/>
          <p:cNvSpPr>
            <a:spLocks noGrp="1" noChangeArrowheads="1"/>
          </p:cNvSpPr>
          <p:nvPr>
            <p:ph type="body" idx="1"/>
          </p:nvPr>
        </p:nvSpPr>
        <p:spPr>
          <a:xfrm>
            <a:off x="602840" y="1024605"/>
            <a:ext cx="7848600" cy="4608512"/>
          </a:xfrm>
        </p:spPr>
        <p:txBody>
          <a:bodyPr/>
          <a:lstStyle/>
          <a:p>
            <a:r>
              <a:rPr lang="en-US" altLang="en-US" sz="2800" dirty="0" smtClean="0"/>
              <a:t>Power Planning Goals</a:t>
            </a:r>
            <a:endParaRPr lang="en-US" altLang="en-US" sz="2800" dirty="0"/>
          </a:p>
          <a:p>
            <a:pPr lvl="1"/>
            <a:r>
              <a:rPr lang="en-US" altLang="en-US" sz="2800" dirty="0"/>
              <a:t>Create power distribution grid</a:t>
            </a:r>
          </a:p>
          <a:p>
            <a:pPr lvl="2"/>
            <a:r>
              <a:rPr lang="en-US" altLang="en-US" sz="2800" dirty="0"/>
              <a:t>Consider IR drop and </a:t>
            </a:r>
            <a:r>
              <a:rPr lang="en-US" altLang="en-US" sz="2800" dirty="0" smtClean="0"/>
              <a:t>Electro migration</a:t>
            </a:r>
            <a:endParaRPr lang="en-US" altLang="en-US" sz="2800" dirty="0"/>
          </a:p>
          <a:p>
            <a:pPr lvl="1"/>
            <a:r>
              <a:rPr lang="en-US" altLang="en-US" sz="2800" dirty="0"/>
              <a:t>Implement power saving techniques</a:t>
            </a:r>
          </a:p>
          <a:p>
            <a:pPr lvl="2"/>
            <a:r>
              <a:rPr lang="en-US" altLang="en-US" sz="2800" dirty="0"/>
              <a:t>Power gating</a:t>
            </a:r>
          </a:p>
          <a:p>
            <a:pPr lvl="2"/>
            <a:r>
              <a:rPr lang="en-US" altLang="en-US" sz="2800" dirty="0"/>
              <a:t>Multi-Voltage design / Voltage islands</a:t>
            </a:r>
          </a:p>
        </p:txBody>
      </p:sp>
    </p:spTree>
    <p:extLst>
      <p:ext uri="{BB962C8B-B14F-4D97-AF65-F5344CB8AC3E}">
        <p14:creationId xmlns:p14="http://schemas.microsoft.com/office/powerpoint/2010/main" val="3372498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1026"/>
          <p:cNvSpPr>
            <a:spLocks noGrp="1" noChangeArrowheads="1"/>
          </p:cNvSpPr>
          <p:nvPr>
            <p:ph type="title"/>
          </p:nvPr>
        </p:nvSpPr>
        <p:spPr>
          <a:xfrm>
            <a:off x="0" y="1"/>
            <a:ext cx="9144000" cy="735818"/>
          </a:xfrm>
        </p:spPr>
        <p:txBody>
          <a:bodyPr/>
          <a:lstStyle/>
          <a:p>
            <a:r>
              <a:rPr lang="en-US" altLang="en-US" dirty="0">
                <a:latin typeface="Arial" charset="0"/>
              </a:rPr>
              <a:t>Power Consumption and Reliability</a:t>
            </a:r>
            <a:r>
              <a:rPr lang="en-US" altLang="en-US" sz="2400" dirty="0"/>
              <a:t> </a:t>
            </a:r>
            <a:r>
              <a:rPr lang="en-US" altLang="en-US" dirty="0">
                <a:latin typeface="Arial" charset="0"/>
              </a:rPr>
              <a:t>: IR-Drop</a:t>
            </a:r>
          </a:p>
        </p:txBody>
      </p:sp>
      <p:sp>
        <p:nvSpPr>
          <p:cNvPr id="489475" name="Rectangle 1027"/>
          <p:cNvSpPr>
            <a:spLocks noGrp="1" noChangeArrowheads="1"/>
          </p:cNvSpPr>
          <p:nvPr>
            <p:ph type="body" idx="1"/>
          </p:nvPr>
        </p:nvSpPr>
        <p:spPr>
          <a:xfrm>
            <a:off x="611188" y="1196975"/>
            <a:ext cx="7848600" cy="1654175"/>
          </a:xfrm>
        </p:spPr>
        <p:txBody>
          <a:bodyPr/>
          <a:lstStyle/>
          <a:p>
            <a:pPr>
              <a:lnSpc>
                <a:spcPct val="90000"/>
              </a:lnSpc>
            </a:pPr>
            <a:r>
              <a:rPr lang="en-US" altLang="en-US" sz="2000" dirty="0"/>
              <a:t>The drop in supply voltage over the length of the supply line</a:t>
            </a:r>
          </a:p>
          <a:p>
            <a:pPr lvl="1">
              <a:lnSpc>
                <a:spcPct val="90000"/>
              </a:lnSpc>
            </a:pPr>
            <a:r>
              <a:rPr lang="en-US" altLang="en-US" sz="1800" dirty="0"/>
              <a:t>A resistance matrix of the power grid is constructed</a:t>
            </a:r>
          </a:p>
          <a:p>
            <a:pPr lvl="1">
              <a:lnSpc>
                <a:spcPct val="90000"/>
              </a:lnSpc>
            </a:pPr>
            <a:r>
              <a:rPr lang="en-US" altLang="en-US" sz="1800" dirty="0"/>
              <a:t>The average current of each gate is considered </a:t>
            </a:r>
          </a:p>
          <a:p>
            <a:pPr lvl="1">
              <a:lnSpc>
                <a:spcPct val="90000"/>
              </a:lnSpc>
            </a:pPr>
            <a:r>
              <a:rPr lang="en-US" altLang="en-US" sz="1800" dirty="0"/>
              <a:t>The matrix is solved for the current at each node, to determine the IR-drop.</a:t>
            </a:r>
          </a:p>
        </p:txBody>
      </p:sp>
      <p:sp>
        <p:nvSpPr>
          <p:cNvPr id="489477" name="AutoShape 2"/>
          <p:cNvSpPr>
            <a:spLocks noChangeArrowheads="1"/>
          </p:cNvSpPr>
          <p:nvPr/>
        </p:nvSpPr>
        <p:spPr bwMode="auto">
          <a:xfrm>
            <a:off x="1476375" y="3105150"/>
            <a:ext cx="5940425" cy="2771775"/>
          </a:xfrm>
          <a:prstGeom prst="roundRect">
            <a:avLst>
              <a:gd name="adj" fmla="val 4579"/>
            </a:avLst>
          </a:prstGeom>
          <a:solidFill>
            <a:srgbClr val="00CC99"/>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nvGrpSpPr>
          <p:cNvPr id="489478" name="Group 13"/>
          <p:cNvGrpSpPr>
            <a:grpSpLocks/>
          </p:cNvGrpSpPr>
          <p:nvPr/>
        </p:nvGrpSpPr>
        <p:grpSpPr bwMode="auto">
          <a:xfrm>
            <a:off x="1612900" y="3195638"/>
            <a:ext cx="2770188" cy="2593975"/>
            <a:chOff x="1032" y="2207"/>
            <a:chExt cx="1745" cy="1634"/>
          </a:xfrm>
        </p:grpSpPr>
        <p:sp>
          <p:nvSpPr>
            <p:cNvPr id="489479" name="Rectangle 14"/>
            <p:cNvSpPr>
              <a:spLocks noChangeArrowheads="1"/>
            </p:cNvSpPr>
            <p:nvPr/>
          </p:nvSpPr>
          <p:spPr bwMode="auto">
            <a:xfrm>
              <a:off x="1214" y="2367"/>
              <a:ext cx="90" cy="1468"/>
            </a:xfrm>
            <a:prstGeom prst="rect">
              <a:avLst/>
            </a:prstGeom>
            <a:solidFill>
              <a:srgbClr val="0099FF"/>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480" name="Rectangle 15"/>
            <p:cNvSpPr>
              <a:spLocks noChangeArrowheads="1"/>
            </p:cNvSpPr>
            <p:nvPr/>
          </p:nvSpPr>
          <p:spPr bwMode="auto">
            <a:xfrm>
              <a:off x="2631" y="2373"/>
              <a:ext cx="90" cy="1468"/>
            </a:xfrm>
            <a:prstGeom prst="rect">
              <a:avLst/>
            </a:prstGeom>
            <a:solidFill>
              <a:srgbClr val="0099FF"/>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481" name="Rectangle 16"/>
            <p:cNvSpPr>
              <a:spLocks noChangeArrowheads="1"/>
            </p:cNvSpPr>
            <p:nvPr/>
          </p:nvSpPr>
          <p:spPr bwMode="auto">
            <a:xfrm>
              <a:off x="1144" y="2526"/>
              <a:ext cx="1633" cy="68"/>
            </a:xfrm>
            <a:prstGeom prst="rect">
              <a:avLst/>
            </a:prstGeom>
            <a:solidFill>
              <a:srgbClr val="C0C0C0"/>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nvGrpSpPr>
            <p:cNvPr id="489482" name="Group 17"/>
            <p:cNvGrpSpPr>
              <a:grpSpLocks/>
            </p:cNvGrpSpPr>
            <p:nvPr/>
          </p:nvGrpSpPr>
          <p:grpSpPr bwMode="auto">
            <a:xfrm>
              <a:off x="1421" y="2553"/>
              <a:ext cx="317" cy="295"/>
              <a:chOff x="346" y="2863"/>
              <a:chExt cx="317" cy="295"/>
            </a:xfrm>
          </p:grpSpPr>
          <p:sp>
            <p:nvSpPr>
              <p:cNvPr id="489483" name="Line 18"/>
              <p:cNvSpPr>
                <a:spLocks noChangeShapeType="1"/>
              </p:cNvSpPr>
              <p:nvPr/>
            </p:nvSpPr>
            <p:spPr bwMode="auto">
              <a:xfrm>
                <a:off x="346" y="3085"/>
                <a:ext cx="3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484" name="AutoShape 19"/>
              <p:cNvSpPr>
                <a:spLocks noChangeArrowheads="1"/>
              </p:cNvSpPr>
              <p:nvPr/>
            </p:nvSpPr>
            <p:spPr bwMode="auto">
              <a:xfrm rot="5400000">
                <a:off x="416" y="3019"/>
                <a:ext cx="149" cy="129"/>
              </a:xfrm>
              <a:prstGeom prst="triangle">
                <a:avLst>
                  <a:gd name="adj" fmla="val 50000"/>
                </a:avLst>
              </a:prstGeom>
              <a:solidFill>
                <a:schemeClr val="bg1"/>
              </a:solidFill>
              <a:ln w="9525" algn="ctr">
                <a:solidFill>
                  <a:schemeClr val="tx1"/>
                </a:solidFill>
                <a:miter lim="800000"/>
                <a:headEnd/>
                <a:tailEnd/>
              </a:ln>
            </p:spPr>
            <p:txBody>
              <a:bodyPr rot="10800000"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485" name="Oval 20"/>
              <p:cNvSpPr>
                <a:spLocks noChangeArrowheads="1"/>
              </p:cNvSpPr>
              <p:nvPr/>
            </p:nvSpPr>
            <p:spPr bwMode="auto">
              <a:xfrm>
                <a:off x="562" y="3062"/>
                <a:ext cx="45" cy="45"/>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486" name="Line 21"/>
              <p:cNvSpPr>
                <a:spLocks noChangeShapeType="1"/>
              </p:cNvSpPr>
              <p:nvPr/>
            </p:nvSpPr>
            <p:spPr bwMode="auto">
              <a:xfrm flipV="1">
                <a:off x="493" y="2863"/>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487" name="Oval 22"/>
              <p:cNvSpPr>
                <a:spLocks noChangeArrowheads="1"/>
              </p:cNvSpPr>
              <p:nvPr/>
            </p:nvSpPr>
            <p:spPr bwMode="auto">
              <a:xfrm>
                <a:off x="482" y="2863"/>
                <a:ext cx="23" cy="23"/>
              </a:xfrm>
              <a:prstGeom prst="ellipse">
                <a:avLst/>
              </a:prstGeom>
              <a:solidFill>
                <a:schemeClr val="tx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grpSp>
          <p:nvGrpSpPr>
            <p:cNvPr id="489488" name="Group 23"/>
            <p:cNvGrpSpPr>
              <a:grpSpLocks/>
            </p:cNvGrpSpPr>
            <p:nvPr/>
          </p:nvGrpSpPr>
          <p:grpSpPr bwMode="auto">
            <a:xfrm>
              <a:off x="1820" y="2548"/>
              <a:ext cx="317" cy="295"/>
              <a:chOff x="346" y="2863"/>
              <a:chExt cx="317" cy="295"/>
            </a:xfrm>
          </p:grpSpPr>
          <p:sp>
            <p:nvSpPr>
              <p:cNvPr id="489489" name="Line 24"/>
              <p:cNvSpPr>
                <a:spLocks noChangeShapeType="1"/>
              </p:cNvSpPr>
              <p:nvPr/>
            </p:nvSpPr>
            <p:spPr bwMode="auto">
              <a:xfrm>
                <a:off x="346" y="3085"/>
                <a:ext cx="3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490" name="AutoShape 25"/>
              <p:cNvSpPr>
                <a:spLocks noChangeArrowheads="1"/>
              </p:cNvSpPr>
              <p:nvPr/>
            </p:nvSpPr>
            <p:spPr bwMode="auto">
              <a:xfrm rot="5400000">
                <a:off x="416" y="3019"/>
                <a:ext cx="149" cy="129"/>
              </a:xfrm>
              <a:prstGeom prst="triangle">
                <a:avLst>
                  <a:gd name="adj" fmla="val 50000"/>
                </a:avLst>
              </a:prstGeom>
              <a:solidFill>
                <a:schemeClr val="bg1"/>
              </a:solidFill>
              <a:ln w="9525" algn="ctr">
                <a:solidFill>
                  <a:schemeClr val="tx1"/>
                </a:solidFill>
                <a:miter lim="800000"/>
                <a:headEnd/>
                <a:tailEnd/>
              </a:ln>
            </p:spPr>
            <p:txBody>
              <a:bodyPr rot="10800000"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491" name="Oval 26"/>
              <p:cNvSpPr>
                <a:spLocks noChangeArrowheads="1"/>
              </p:cNvSpPr>
              <p:nvPr/>
            </p:nvSpPr>
            <p:spPr bwMode="auto">
              <a:xfrm>
                <a:off x="562" y="3062"/>
                <a:ext cx="45" cy="45"/>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492" name="Line 27"/>
              <p:cNvSpPr>
                <a:spLocks noChangeShapeType="1"/>
              </p:cNvSpPr>
              <p:nvPr/>
            </p:nvSpPr>
            <p:spPr bwMode="auto">
              <a:xfrm flipV="1">
                <a:off x="493" y="2863"/>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493" name="Oval 28"/>
              <p:cNvSpPr>
                <a:spLocks noChangeArrowheads="1"/>
              </p:cNvSpPr>
              <p:nvPr/>
            </p:nvSpPr>
            <p:spPr bwMode="auto">
              <a:xfrm>
                <a:off x="482" y="2863"/>
                <a:ext cx="23" cy="23"/>
              </a:xfrm>
              <a:prstGeom prst="ellipse">
                <a:avLst/>
              </a:prstGeom>
              <a:solidFill>
                <a:schemeClr val="tx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grpSp>
          <p:nvGrpSpPr>
            <p:cNvPr id="489494" name="Group 29"/>
            <p:cNvGrpSpPr>
              <a:grpSpLocks/>
            </p:cNvGrpSpPr>
            <p:nvPr/>
          </p:nvGrpSpPr>
          <p:grpSpPr bwMode="auto">
            <a:xfrm>
              <a:off x="2211" y="2548"/>
              <a:ext cx="317" cy="295"/>
              <a:chOff x="346" y="2863"/>
              <a:chExt cx="317" cy="295"/>
            </a:xfrm>
          </p:grpSpPr>
          <p:sp>
            <p:nvSpPr>
              <p:cNvPr id="489495" name="Line 30"/>
              <p:cNvSpPr>
                <a:spLocks noChangeShapeType="1"/>
              </p:cNvSpPr>
              <p:nvPr/>
            </p:nvSpPr>
            <p:spPr bwMode="auto">
              <a:xfrm>
                <a:off x="346" y="3085"/>
                <a:ext cx="3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496" name="AutoShape 31"/>
              <p:cNvSpPr>
                <a:spLocks noChangeArrowheads="1"/>
              </p:cNvSpPr>
              <p:nvPr/>
            </p:nvSpPr>
            <p:spPr bwMode="auto">
              <a:xfrm rot="5400000">
                <a:off x="416" y="3019"/>
                <a:ext cx="149" cy="129"/>
              </a:xfrm>
              <a:prstGeom prst="triangle">
                <a:avLst>
                  <a:gd name="adj" fmla="val 50000"/>
                </a:avLst>
              </a:prstGeom>
              <a:solidFill>
                <a:schemeClr val="bg1"/>
              </a:solidFill>
              <a:ln w="9525" algn="ctr">
                <a:solidFill>
                  <a:schemeClr val="tx1"/>
                </a:solidFill>
                <a:miter lim="800000"/>
                <a:headEnd/>
                <a:tailEnd/>
              </a:ln>
            </p:spPr>
            <p:txBody>
              <a:bodyPr rot="10800000"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497" name="Oval 32"/>
              <p:cNvSpPr>
                <a:spLocks noChangeArrowheads="1"/>
              </p:cNvSpPr>
              <p:nvPr/>
            </p:nvSpPr>
            <p:spPr bwMode="auto">
              <a:xfrm>
                <a:off x="562" y="3062"/>
                <a:ext cx="45" cy="45"/>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498" name="Line 33"/>
              <p:cNvSpPr>
                <a:spLocks noChangeShapeType="1"/>
              </p:cNvSpPr>
              <p:nvPr/>
            </p:nvSpPr>
            <p:spPr bwMode="auto">
              <a:xfrm flipV="1">
                <a:off x="493" y="2863"/>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499" name="Oval 34"/>
              <p:cNvSpPr>
                <a:spLocks noChangeArrowheads="1"/>
              </p:cNvSpPr>
              <p:nvPr/>
            </p:nvSpPr>
            <p:spPr bwMode="auto">
              <a:xfrm>
                <a:off x="482" y="2863"/>
                <a:ext cx="23" cy="23"/>
              </a:xfrm>
              <a:prstGeom prst="ellipse">
                <a:avLst/>
              </a:prstGeom>
              <a:solidFill>
                <a:schemeClr val="tx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sp>
          <p:nvSpPr>
            <p:cNvPr id="489500" name="Rectangle 35"/>
            <p:cNvSpPr>
              <a:spLocks noChangeArrowheads="1"/>
            </p:cNvSpPr>
            <p:nvPr/>
          </p:nvSpPr>
          <p:spPr bwMode="auto">
            <a:xfrm>
              <a:off x="1140" y="2912"/>
              <a:ext cx="1633" cy="68"/>
            </a:xfrm>
            <a:prstGeom prst="rect">
              <a:avLst/>
            </a:prstGeom>
            <a:solidFill>
              <a:srgbClr val="C0C0C0"/>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nvGrpSpPr>
            <p:cNvPr id="489501" name="Group 36"/>
            <p:cNvGrpSpPr>
              <a:grpSpLocks/>
            </p:cNvGrpSpPr>
            <p:nvPr/>
          </p:nvGrpSpPr>
          <p:grpSpPr bwMode="auto">
            <a:xfrm>
              <a:off x="1417" y="2939"/>
              <a:ext cx="317" cy="295"/>
              <a:chOff x="346" y="2863"/>
              <a:chExt cx="317" cy="295"/>
            </a:xfrm>
          </p:grpSpPr>
          <p:sp>
            <p:nvSpPr>
              <p:cNvPr id="489502" name="Line 37"/>
              <p:cNvSpPr>
                <a:spLocks noChangeShapeType="1"/>
              </p:cNvSpPr>
              <p:nvPr/>
            </p:nvSpPr>
            <p:spPr bwMode="auto">
              <a:xfrm>
                <a:off x="346" y="3085"/>
                <a:ext cx="3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03" name="AutoShape 38"/>
              <p:cNvSpPr>
                <a:spLocks noChangeArrowheads="1"/>
              </p:cNvSpPr>
              <p:nvPr/>
            </p:nvSpPr>
            <p:spPr bwMode="auto">
              <a:xfrm rot="5400000">
                <a:off x="416" y="3019"/>
                <a:ext cx="149" cy="129"/>
              </a:xfrm>
              <a:prstGeom prst="triangle">
                <a:avLst>
                  <a:gd name="adj" fmla="val 50000"/>
                </a:avLst>
              </a:prstGeom>
              <a:solidFill>
                <a:schemeClr val="bg1"/>
              </a:solidFill>
              <a:ln w="9525" algn="ctr">
                <a:solidFill>
                  <a:schemeClr val="tx1"/>
                </a:solidFill>
                <a:miter lim="800000"/>
                <a:headEnd/>
                <a:tailEnd/>
              </a:ln>
            </p:spPr>
            <p:txBody>
              <a:bodyPr rot="10800000"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04" name="Oval 39"/>
              <p:cNvSpPr>
                <a:spLocks noChangeArrowheads="1"/>
              </p:cNvSpPr>
              <p:nvPr/>
            </p:nvSpPr>
            <p:spPr bwMode="auto">
              <a:xfrm>
                <a:off x="562" y="3062"/>
                <a:ext cx="45" cy="45"/>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05" name="Line 40"/>
              <p:cNvSpPr>
                <a:spLocks noChangeShapeType="1"/>
              </p:cNvSpPr>
              <p:nvPr/>
            </p:nvSpPr>
            <p:spPr bwMode="auto">
              <a:xfrm flipV="1">
                <a:off x="493" y="2863"/>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06" name="Oval 41"/>
              <p:cNvSpPr>
                <a:spLocks noChangeArrowheads="1"/>
              </p:cNvSpPr>
              <p:nvPr/>
            </p:nvSpPr>
            <p:spPr bwMode="auto">
              <a:xfrm>
                <a:off x="482" y="2863"/>
                <a:ext cx="23" cy="23"/>
              </a:xfrm>
              <a:prstGeom prst="ellipse">
                <a:avLst/>
              </a:prstGeom>
              <a:solidFill>
                <a:schemeClr val="tx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grpSp>
          <p:nvGrpSpPr>
            <p:cNvPr id="489507" name="Group 42"/>
            <p:cNvGrpSpPr>
              <a:grpSpLocks/>
            </p:cNvGrpSpPr>
            <p:nvPr/>
          </p:nvGrpSpPr>
          <p:grpSpPr bwMode="auto">
            <a:xfrm>
              <a:off x="1816" y="2934"/>
              <a:ext cx="317" cy="295"/>
              <a:chOff x="346" y="2863"/>
              <a:chExt cx="317" cy="295"/>
            </a:xfrm>
          </p:grpSpPr>
          <p:sp>
            <p:nvSpPr>
              <p:cNvPr id="489508" name="Line 43"/>
              <p:cNvSpPr>
                <a:spLocks noChangeShapeType="1"/>
              </p:cNvSpPr>
              <p:nvPr/>
            </p:nvSpPr>
            <p:spPr bwMode="auto">
              <a:xfrm>
                <a:off x="346" y="3085"/>
                <a:ext cx="3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09" name="AutoShape 44"/>
              <p:cNvSpPr>
                <a:spLocks noChangeArrowheads="1"/>
              </p:cNvSpPr>
              <p:nvPr/>
            </p:nvSpPr>
            <p:spPr bwMode="auto">
              <a:xfrm rot="5400000">
                <a:off x="416" y="3019"/>
                <a:ext cx="149" cy="129"/>
              </a:xfrm>
              <a:prstGeom prst="triangle">
                <a:avLst>
                  <a:gd name="adj" fmla="val 50000"/>
                </a:avLst>
              </a:prstGeom>
              <a:solidFill>
                <a:schemeClr val="bg1"/>
              </a:solidFill>
              <a:ln w="9525" algn="ctr">
                <a:solidFill>
                  <a:schemeClr val="tx1"/>
                </a:solidFill>
                <a:miter lim="800000"/>
                <a:headEnd/>
                <a:tailEnd/>
              </a:ln>
            </p:spPr>
            <p:txBody>
              <a:bodyPr rot="10800000"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10" name="Oval 45"/>
              <p:cNvSpPr>
                <a:spLocks noChangeArrowheads="1"/>
              </p:cNvSpPr>
              <p:nvPr/>
            </p:nvSpPr>
            <p:spPr bwMode="auto">
              <a:xfrm>
                <a:off x="562" y="3062"/>
                <a:ext cx="45" cy="45"/>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11" name="Line 46"/>
              <p:cNvSpPr>
                <a:spLocks noChangeShapeType="1"/>
              </p:cNvSpPr>
              <p:nvPr/>
            </p:nvSpPr>
            <p:spPr bwMode="auto">
              <a:xfrm flipV="1">
                <a:off x="493" y="2863"/>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12" name="Oval 47"/>
              <p:cNvSpPr>
                <a:spLocks noChangeArrowheads="1"/>
              </p:cNvSpPr>
              <p:nvPr/>
            </p:nvSpPr>
            <p:spPr bwMode="auto">
              <a:xfrm>
                <a:off x="482" y="2863"/>
                <a:ext cx="23" cy="23"/>
              </a:xfrm>
              <a:prstGeom prst="ellipse">
                <a:avLst/>
              </a:prstGeom>
              <a:solidFill>
                <a:schemeClr val="tx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grpSp>
          <p:nvGrpSpPr>
            <p:cNvPr id="489513" name="Group 48"/>
            <p:cNvGrpSpPr>
              <a:grpSpLocks/>
            </p:cNvGrpSpPr>
            <p:nvPr/>
          </p:nvGrpSpPr>
          <p:grpSpPr bwMode="auto">
            <a:xfrm>
              <a:off x="2207" y="2934"/>
              <a:ext cx="317" cy="295"/>
              <a:chOff x="346" y="2863"/>
              <a:chExt cx="317" cy="295"/>
            </a:xfrm>
          </p:grpSpPr>
          <p:sp>
            <p:nvSpPr>
              <p:cNvPr id="489514" name="Line 49"/>
              <p:cNvSpPr>
                <a:spLocks noChangeShapeType="1"/>
              </p:cNvSpPr>
              <p:nvPr/>
            </p:nvSpPr>
            <p:spPr bwMode="auto">
              <a:xfrm>
                <a:off x="346" y="3085"/>
                <a:ext cx="3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15" name="AutoShape 50"/>
              <p:cNvSpPr>
                <a:spLocks noChangeArrowheads="1"/>
              </p:cNvSpPr>
              <p:nvPr/>
            </p:nvSpPr>
            <p:spPr bwMode="auto">
              <a:xfrm rot="5400000">
                <a:off x="416" y="3019"/>
                <a:ext cx="149" cy="129"/>
              </a:xfrm>
              <a:prstGeom prst="triangle">
                <a:avLst>
                  <a:gd name="adj" fmla="val 50000"/>
                </a:avLst>
              </a:prstGeom>
              <a:solidFill>
                <a:schemeClr val="bg1"/>
              </a:solidFill>
              <a:ln w="9525" algn="ctr">
                <a:solidFill>
                  <a:schemeClr val="tx1"/>
                </a:solidFill>
                <a:miter lim="800000"/>
                <a:headEnd/>
                <a:tailEnd/>
              </a:ln>
            </p:spPr>
            <p:txBody>
              <a:bodyPr rot="10800000"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16" name="Oval 51"/>
              <p:cNvSpPr>
                <a:spLocks noChangeArrowheads="1"/>
              </p:cNvSpPr>
              <p:nvPr/>
            </p:nvSpPr>
            <p:spPr bwMode="auto">
              <a:xfrm>
                <a:off x="562" y="3062"/>
                <a:ext cx="45" cy="45"/>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17" name="Line 52"/>
              <p:cNvSpPr>
                <a:spLocks noChangeShapeType="1"/>
              </p:cNvSpPr>
              <p:nvPr/>
            </p:nvSpPr>
            <p:spPr bwMode="auto">
              <a:xfrm flipV="1">
                <a:off x="493" y="2863"/>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18" name="Oval 53"/>
              <p:cNvSpPr>
                <a:spLocks noChangeArrowheads="1"/>
              </p:cNvSpPr>
              <p:nvPr/>
            </p:nvSpPr>
            <p:spPr bwMode="auto">
              <a:xfrm>
                <a:off x="482" y="2863"/>
                <a:ext cx="23" cy="23"/>
              </a:xfrm>
              <a:prstGeom prst="ellipse">
                <a:avLst/>
              </a:prstGeom>
              <a:solidFill>
                <a:schemeClr val="tx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sp>
          <p:nvSpPr>
            <p:cNvPr id="489519" name="Rectangle 54"/>
            <p:cNvSpPr>
              <a:spLocks noChangeArrowheads="1"/>
            </p:cNvSpPr>
            <p:nvPr/>
          </p:nvSpPr>
          <p:spPr bwMode="auto">
            <a:xfrm>
              <a:off x="1140" y="3313"/>
              <a:ext cx="1633" cy="68"/>
            </a:xfrm>
            <a:prstGeom prst="rect">
              <a:avLst/>
            </a:prstGeom>
            <a:solidFill>
              <a:srgbClr val="C0C0C0"/>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nvGrpSpPr>
            <p:cNvPr id="489520" name="Group 55"/>
            <p:cNvGrpSpPr>
              <a:grpSpLocks/>
            </p:cNvGrpSpPr>
            <p:nvPr/>
          </p:nvGrpSpPr>
          <p:grpSpPr bwMode="auto">
            <a:xfrm>
              <a:off x="1417" y="3340"/>
              <a:ext cx="317" cy="295"/>
              <a:chOff x="346" y="2863"/>
              <a:chExt cx="317" cy="295"/>
            </a:xfrm>
          </p:grpSpPr>
          <p:sp>
            <p:nvSpPr>
              <p:cNvPr id="489521" name="Line 56"/>
              <p:cNvSpPr>
                <a:spLocks noChangeShapeType="1"/>
              </p:cNvSpPr>
              <p:nvPr/>
            </p:nvSpPr>
            <p:spPr bwMode="auto">
              <a:xfrm>
                <a:off x="346" y="3085"/>
                <a:ext cx="3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22" name="AutoShape 57"/>
              <p:cNvSpPr>
                <a:spLocks noChangeArrowheads="1"/>
              </p:cNvSpPr>
              <p:nvPr/>
            </p:nvSpPr>
            <p:spPr bwMode="auto">
              <a:xfrm rot="5400000">
                <a:off x="416" y="3019"/>
                <a:ext cx="149" cy="129"/>
              </a:xfrm>
              <a:prstGeom prst="triangle">
                <a:avLst>
                  <a:gd name="adj" fmla="val 50000"/>
                </a:avLst>
              </a:prstGeom>
              <a:solidFill>
                <a:schemeClr val="bg1"/>
              </a:solidFill>
              <a:ln w="9525" algn="ctr">
                <a:solidFill>
                  <a:schemeClr val="tx1"/>
                </a:solidFill>
                <a:miter lim="800000"/>
                <a:headEnd/>
                <a:tailEnd/>
              </a:ln>
            </p:spPr>
            <p:txBody>
              <a:bodyPr rot="10800000"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23" name="Oval 58"/>
              <p:cNvSpPr>
                <a:spLocks noChangeArrowheads="1"/>
              </p:cNvSpPr>
              <p:nvPr/>
            </p:nvSpPr>
            <p:spPr bwMode="auto">
              <a:xfrm>
                <a:off x="562" y="3062"/>
                <a:ext cx="45" cy="45"/>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24" name="Line 59"/>
              <p:cNvSpPr>
                <a:spLocks noChangeShapeType="1"/>
              </p:cNvSpPr>
              <p:nvPr/>
            </p:nvSpPr>
            <p:spPr bwMode="auto">
              <a:xfrm flipV="1">
                <a:off x="493" y="2863"/>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25" name="Oval 60"/>
              <p:cNvSpPr>
                <a:spLocks noChangeArrowheads="1"/>
              </p:cNvSpPr>
              <p:nvPr/>
            </p:nvSpPr>
            <p:spPr bwMode="auto">
              <a:xfrm>
                <a:off x="482" y="2863"/>
                <a:ext cx="23" cy="23"/>
              </a:xfrm>
              <a:prstGeom prst="ellipse">
                <a:avLst/>
              </a:prstGeom>
              <a:solidFill>
                <a:schemeClr val="tx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grpSp>
          <p:nvGrpSpPr>
            <p:cNvPr id="489526" name="Group 61"/>
            <p:cNvGrpSpPr>
              <a:grpSpLocks/>
            </p:cNvGrpSpPr>
            <p:nvPr/>
          </p:nvGrpSpPr>
          <p:grpSpPr bwMode="auto">
            <a:xfrm>
              <a:off x="1816" y="3335"/>
              <a:ext cx="317" cy="295"/>
              <a:chOff x="346" y="2863"/>
              <a:chExt cx="317" cy="295"/>
            </a:xfrm>
          </p:grpSpPr>
          <p:sp>
            <p:nvSpPr>
              <p:cNvPr id="489527" name="Line 62"/>
              <p:cNvSpPr>
                <a:spLocks noChangeShapeType="1"/>
              </p:cNvSpPr>
              <p:nvPr/>
            </p:nvSpPr>
            <p:spPr bwMode="auto">
              <a:xfrm>
                <a:off x="346" y="3085"/>
                <a:ext cx="3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28" name="AutoShape 63"/>
              <p:cNvSpPr>
                <a:spLocks noChangeArrowheads="1"/>
              </p:cNvSpPr>
              <p:nvPr/>
            </p:nvSpPr>
            <p:spPr bwMode="auto">
              <a:xfrm rot="5400000">
                <a:off x="416" y="3019"/>
                <a:ext cx="149" cy="129"/>
              </a:xfrm>
              <a:prstGeom prst="triangle">
                <a:avLst>
                  <a:gd name="adj" fmla="val 50000"/>
                </a:avLst>
              </a:prstGeom>
              <a:solidFill>
                <a:schemeClr val="bg1"/>
              </a:solidFill>
              <a:ln w="9525" algn="ctr">
                <a:solidFill>
                  <a:schemeClr val="tx1"/>
                </a:solidFill>
                <a:miter lim="800000"/>
                <a:headEnd/>
                <a:tailEnd/>
              </a:ln>
            </p:spPr>
            <p:txBody>
              <a:bodyPr rot="10800000"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29" name="Oval 64"/>
              <p:cNvSpPr>
                <a:spLocks noChangeArrowheads="1"/>
              </p:cNvSpPr>
              <p:nvPr/>
            </p:nvSpPr>
            <p:spPr bwMode="auto">
              <a:xfrm>
                <a:off x="562" y="3062"/>
                <a:ext cx="45" cy="45"/>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30" name="Line 65"/>
              <p:cNvSpPr>
                <a:spLocks noChangeShapeType="1"/>
              </p:cNvSpPr>
              <p:nvPr/>
            </p:nvSpPr>
            <p:spPr bwMode="auto">
              <a:xfrm flipV="1">
                <a:off x="493" y="2863"/>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31" name="Oval 66"/>
              <p:cNvSpPr>
                <a:spLocks noChangeArrowheads="1"/>
              </p:cNvSpPr>
              <p:nvPr/>
            </p:nvSpPr>
            <p:spPr bwMode="auto">
              <a:xfrm>
                <a:off x="482" y="2863"/>
                <a:ext cx="23" cy="23"/>
              </a:xfrm>
              <a:prstGeom prst="ellipse">
                <a:avLst/>
              </a:prstGeom>
              <a:solidFill>
                <a:schemeClr val="tx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grpSp>
          <p:nvGrpSpPr>
            <p:cNvPr id="489532" name="Group 67"/>
            <p:cNvGrpSpPr>
              <a:grpSpLocks/>
            </p:cNvGrpSpPr>
            <p:nvPr/>
          </p:nvGrpSpPr>
          <p:grpSpPr bwMode="auto">
            <a:xfrm>
              <a:off x="2207" y="3335"/>
              <a:ext cx="317" cy="295"/>
              <a:chOff x="346" y="2863"/>
              <a:chExt cx="317" cy="295"/>
            </a:xfrm>
          </p:grpSpPr>
          <p:sp>
            <p:nvSpPr>
              <p:cNvPr id="489533" name="Line 68"/>
              <p:cNvSpPr>
                <a:spLocks noChangeShapeType="1"/>
              </p:cNvSpPr>
              <p:nvPr/>
            </p:nvSpPr>
            <p:spPr bwMode="auto">
              <a:xfrm>
                <a:off x="346" y="3085"/>
                <a:ext cx="3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34" name="AutoShape 69"/>
              <p:cNvSpPr>
                <a:spLocks noChangeArrowheads="1"/>
              </p:cNvSpPr>
              <p:nvPr/>
            </p:nvSpPr>
            <p:spPr bwMode="auto">
              <a:xfrm rot="5400000">
                <a:off x="416" y="3019"/>
                <a:ext cx="149" cy="129"/>
              </a:xfrm>
              <a:prstGeom prst="triangle">
                <a:avLst>
                  <a:gd name="adj" fmla="val 50000"/>
                </a:avLst>
              </a:prstGeom>
              <a:solidFill>
                <a:schemeClr val="bg1"/>
              </a:solidFill>
              <a:ln w="9525" algn="ctr">
                <a:solidFill>
                  <a:schemeClr val="tx1"/>
                </a:solidFill>
                <a:miter lim="800000"/>
                <a:headEnd/>
                <a:tailEnd/>
              </a:ln>
            </p:spPr>
            <p:txBody>
              <a:bodyPr rot="10800000"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35" name="Oval 70"/>
              <p:cNvSpPr>
                <a:spLocks noChangeArrowheads="1"/>
              </p:cNvSpPr>
              <p:nvPr/>
            </p:nvSpPr>
            <p:spPr bwMode="auto">
              <a:xfrm>
                <a:off x="562" y="3062"/>
                <a:ext cx="45" cy="45"/>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36" name="Line 71"/>
              <p:cNvSpPr>
                <a:spLocks noChangeShapeType="1"/>
              </p:cNvSpPr>
              <p:nvPr/>
            </p:nvSpPr>
            <p:spPr bwMode="auto">
              <a:xfrm flipV="1">
                <a:off x="493" y="2863"/>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37" name="Oval 72"/>
              <p:cNvSpPr>
                <a:spLocks noChangeArrowheads="1"/>
              </p:cNvSpPr>
              <p:nvPr/>
            </p:nvSpPr>
            <p:spPr bwMode="auto">
              <a:xfrm>
                <a:off x="482" y="2863"/>
                <a:ext cx="23" cy="23"/>
              </a:xfrm>
              <a:prstGeom prst="ellipse">
                <a:avLst/>
              </a:prstGeom>
              <a:solidFill>
                <a:schemeClr val="tx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sp>
          <p:nvSpPr>
            <p:cNvPr id="489538" name="Rectangle 73"/>
            <p:cNvSpPr>
              <a:spLocks noChangeArrowheads="1"/>
            </p:cNvSpPr>
            <p:nvPr/>
          </p:nvSpPr>
          <p:spPr bwMode="auto">
            <a:xfrm>
              <a:off x="1140" y="3678"/>
              <a:ext cx="1633" cy="68"/>
            </a:xfrm>
            <a:prstGeom prst="rect">
              <a:avLst/>
            </a:prstGeom>
            <a:solidFill>
              <a:srgbClr val="C0C0C0"/>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39" name="Text Box 74"/>
            <p:cNvSpPr txBox="1">
              <a:spLocks noChangeArrowheads="1"/>
            </p:cNvSpPr>
            <p:nvPr/>
          </p:nvSpPr>
          <p:spPr bwMode="auto">
            <a:xfrm>
              <a:off x="1032" y="2207"/>
              <a:ext cx="454" cy="160"/>
            </a:xfrm>
            <a:prstGeom prst="rect">
              <a:avLst/>
            </a:prstGeom>
            <a:solidFill>
              <a:schemeClr val="bg1"/>
            </a:solidFill>
            <a:ln w="9525" algn="ctr">
              <a:solidFill>
                <a:schemeClr val="tx1"/>
              </a:solidFill>
              <a:miter lim="800000"/>
              <a:headEnd/>
              <a:tailEnd/>
            </a:ln>
          </p:spPr>
          <p:txBody>
            <a:bodyPr wrap="none">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FontTx/>
                <a:buNone/>
              </a:pPr>
              <a:r>
                <a:rPr lang="en-US" altLang="en-US" sz="1000">
                  <a:cs typeface="Arial" charset="0"/>
                </a:rPr>
                <a:t>VDD Pad</a:t>
              </a:r>
              <a:endParaRPr lang="ru-RU" altLang="en-US" sz="1000">
                <a:cs typeface="Arial" charset="0"/>
              </a:endParaRPr>
            </a:p>
          </p:txBody>
        </p:sp>
      </p:grpSp>
      <p:grpSp>
        <p:nvGrpSpPr>
          <p:cNvPr id="489540" name="Group 75"/>
          <p:cNvGrpSpPr>
            <a:grpSpLocks/>
          </p:cNvGrpSpPr>
          <p:nvPr/>
        </p:nvGrpSpPr>
        <p:grpSpPr bwMode="auto">
          <a:xfrm>
            <a:off x="4724400" y="3146425"/>
            <a:ext cx="2530475" cy="2535238"/>
            <a:chOff x="2992" y="2176"/>
            <a:chExt cx="1594" cy="1597"/>
          </a:xfrm>
        </p:grpSpPr>
        <p:sp>
          <p:nvSpPr>
            <p:cNvPr id="489541" name="Rectangle 76"/>
            <p:cNvSpPr>
              <a:spLocks noChangeArrowheads="1"/>
            </p:cNvSpPr>
            <p:nvPr/>
          </p:nvSpPr>
          <p:spPr bwMode="auto">
            <a:xfrm>
              <a:off x="3129" y="2588"/>
              <a:ext cx="1429" cy="1156"/>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42" name="Line 77"/>
            <p:cNvSpPr>
              <a:spLocks noChangeShapeType="1"/>
            </p:cNvSpPr>
            <p:nvPr/>
          </p:nvSpPr>
          <p:spPr bwMode="auto">
            <a:xfrm flipV="1">
              <a:off x="3129" y="2299"/>
              <a:ext cx="0" cy="2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43" name="Line 78"/>
            <p:cNvSpPr>
              <a:spLocks noChangeShapeType="1"/>
            </p:cNvSpPr>
            <p:nvPr/>
          </p:nvSpPr>
          <p:spPr bwMode="auto">
            <a:xfrm>
              <a:off x="3061" y="2299"/>
              <a:ext cx="1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44" name="Text Box 79"/>
            <p:cNvSpPr txBox="1">
              <a:spLocks noChangeArrowheads="1"/>
            </p:cNvSpPr>
            <p:nvPr/>
          </p:nvSpPr>
          <p:spPr bwMode="auto">
            <a:xfrm>
              <a:off x="2992" y="2176"/>
              <a:ext cx="2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FontTx/>
                <a:buNone/>
              </a:pPr>
              <a:r>
                <a:rPr lang="en-US" altLang="en-US" sz="1000">
                  <a:cs typeface="Arial" charset="0"/>
                </a:rPr>
                <a:t>VDD</a:t>
              </a:r>
              <a:endParaRPr lang="ru-RU" altLang="en-US" sz="1000">
                <a:cs typeface="Arial" charset="0"/>
              </a:endParaRPr>
            </a:p>
          </p:txBody>
        </p:sp>
        <p:sp>
          <p:nvSpPr>
            <p:cNvPr id="489545" name="Rectangle 80"/>
            <p:cNvSpPr>
              <a:spLocks noChangeArrowheads="1"/>
            </p:cNvSpPr>
            <p:nvPr/>
          </p:nvSpPr>
          <p:spPr bwMode="auto">
            <a:xfrm>
              <a:off x="3204" y="2551"/>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46" name="Rectangle 81"/>
            <p:cNvSpPr>
              <a:spLocks noChangeArrowheads="1"/>
            </p:cNvSpPr>
            <p:nvPr/>
          </p:nvSpPr>
          <p:spPr bwMode="auto">
            <a:xfrm>
              <a:off x="3538" y="2551"/>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47" name="Rectangle 82"/>
            <p:cNvSpPr>
              <a:spLocks noChangeArrowheads="1"/>
            </p:cNvSpPr>
            <p:nvPr/>
          </p:nvSpPr>
          <p:spPr bwMode="auto">
            <a:xfrm>
              <a:off x="3923" y="2551"/>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48" name="Rectangle 83"/>
            <p:cNvSpPr>
              <a:spLocks noChangeArrowheads="1"/>
            </p:cNvSpPr>
            <p:nvPr/>
          </p:nvSpPr>
          <p:spPr bwMode="auto">
            <a:xfrm>
              <a:off x="4275" y="2551"/>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49" name="Line 84"/>
            <p:cNvSpPr>
              <a:spLocks noChangeShapeType="1"/>
            </p:cNvSpPr>
            <p:nvPr/>
          </p:nvSpPr>
          <p:spPr bwMode="auto">
            <a:xfrm>
              <a:off x="3129" y="2983"/>
              <a:ext cx="14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50" name="Rectangle 85"/>
            <p:cNvSpPr>
              <a:spLocks noChangeArrowheads="1"/>
            </p:cNvSpPr>
            <p:nvPr/>
          </p:nvSpPr>
          <p:spPr bwMode="auto">
            <a:xfrm>
              <a:off x="3204" y="2946"/>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51" name="Rectangle 86"/>
            <p:cNvSpPr>
              <a:spLocks noChangeArrowheads="1"/>
            </p:cNvSpPr>
            <p:nvPr/>
          </p:nvSpPr>
          <p:spPr bwMode="auto">
            <a:xfrm>
              <a:off x="3538" y="2946"/>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52" name="Rectangle 87"/>
            <p:cNvSpPr>
              <a:spLocks noChangeArrowheads="1"/>
            </p:cNvSpPr>
            <p:nvPr/>
          </p:nvSpPr>
          <p:spPr bwMode="auto">
            <a:xfrm>
              <a:off x="3923" y="2946"/>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53" name="Rectangle 88"/>
            <p:cNvSpPr>
              <a:spLocks noChangeArrowheads="1"/>
            </p:cNvSpPr>
            <p:nvPr/>
          </p:nvSpPr>
          <p:spPr bwMode="auto">
            <a:xfrm>
              <a:off x="4275" y="2946"/>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54" name="Line 89"/>
            <p:cNvSpPr>
              <a:spLocks noChangeShapeType="1"/>
            </p:cNvSpPr>
            <p:nvPr/>
          </p:nvSpPr>
          <p:spPr bwMode="auto">
            <a:xfrm>
              <a:off x="3130" y="3379"/>
              <a:ext cx="14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55" name="Rectangle 90"/>
            <p:cNvSpPr>
              <a:spLocks noChangeArrowheads="1"/>
            </p:cNvSpPr>
            <p:nvPr/>
          </p:nvSpPr>
          <p:spPr bwMode="auto">
            <a:xfrm>
              <a:off x="3208" y="3342"/>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56" name="Rectangle 91"/>
            <p:cNvSpPr>
              <a:spLocks noChangeArrowheads="1"/>
            </p:cNvSpPr>
            <p:nvPr/>
          </p:nvSpPr>
          <p:spPr bwMode="auto">
            <a:xfrm>
              <a:off x="3542" y="3342"/>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57" name="Rectangle 92"/>
            <p:cNvSpPr>
              <a:spLocks noChangeArrowheads="1"/>
            </p:cNvSpPr>
            <p:nvPr/>
          </p:nvSpPr>
          <p:spPr bwMode="auto">
            <a:xfrm>
              <a:off x="3927" y="3342"/>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58" name="Rectangle 93"/>
            <p:cNvSpPr>
              <a:spLocks noChangeArrowheads="1"/>
            </p:cNvSpPr>
            <p:nvPr/>
          </p:nvSpPr>
          <p:spPr bwMode="auto">
            <a:xfrm>
              <a:off x="4279" y="3342"/>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59" name="Rectangle 94"/>
            <p:cNvSpPr>
              <a:spLocks noChangeArrowheads="1"/>
            </p:cNvSpPr>
            <p:nvPr/>
          </p:nvSpPr>
          <p:spPr bwMode="auto">
            <a:xfrm>
              <a:off x="3206" y="3705"/>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60" name="Rectangle 95"/>
            <p:cNvSpPr>
              <a:spLocks noChangeArrowheads="1"/>
            </p:cNvSpPr>
            <p:nvPr/>
          </p:nvSpPr>
          <p:spPr bwMode="auto">
            <a:xfrm>
              <a:off x="3540" y="3705"/>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61" name="Rectangle 96"/>
            <p:cNvSpPr>
              <a:spLocks noChangeArrowheads="1"/>
            </p:cNvSpPr>
            <p:nvPr/>
          </p:nvSpPr>
          <p:spPr bwMode="auto">
            <a:xfrm>
              <a:off x="3925" y="3705"/>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62" name="Rectangle 97"/>
            <p:cNvSpPr>
              <a:spLocks noChangeArrowheads="1"/>
            </p:cNvSpPr>
            <p:nvPr/>
          </p:nvSpPr>
          <p:spPr bwMode="auto">
            <a:xfrm>
              <a:off x="4277" y="3705"/>
              <a:ext cx="204" cy="68"/>
            </a:xfrm>
            <a:prstGeom prst="rect">
              <a:avLst/>
            </a:prstGeom>
            <a:solidFill>
              <a:schemeClr val="bg1"/>
            </a:solidFill>
            <a:ln w="9525" algn="ctr">
              <a:solidFill>
                <a:schemeClr val="tx1"/>
              </a:solidFill>
              <a:miter lim="800000"/>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63" name="Rectangle 98"/>
            <p:cNvSpPr>
              <a:spLocks noChangeArrowheads="1"/>
            </p:cNvSpPr>
            <p:nvPr/>
          </p:nvSpPr>
          <p:spPr bwMode="auto">
            <a:xfrm rot="-5400000">
              <a:off x="3028" y="2744"/>
              <a:ext cx="204" cy="68"/>
            </a:xfrm>
            <a:prstGeom prst="rect">
              <a:avLst/>
            </a:prstGeom>
            <a:solidFill>
              <a:schemeClr val="bg1"/>
            </a:solidFill>
            <a:ln w="9525" algn="ctr">
              <a:solidFill>
                <a:schemeClr val="tx1"/>
              </a:solidFill>
              <a:miter lim="800000"/>
              <a:headEnd/>
              <a:tailEnd/>
            </a:ln>
          </p:spPr>
          <p:txBody>
            <a:bodyPr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64" name="Rectangle 99"/>
            <p:cNvSpPr>
              <a:spLocks noChangeArrowheads="1"/>
            </p:cNvSpPr>
            <p:nvPr/>
          </p:nvSpPr>
          <p:spPr bwMode="auto">
            <a:xfrm rot="-5400000">
              <a:off x="3027" y="3123"/>
              <a:ext cx="204" cy="68"/>
            </a:xfrm>
            <a:prstGeom prst="rect">
              <a:avLst/>
            </a:prstGeom>
            <a:solidFill>
              <a:schemeClr val="bg1"/>
            </a:solidFill>
            <a:ln w="9525" algn="ctr">
              <a:solidFill>
                <a:schemeClr val="tx1"/>
              </a:solidFill>
              <a:miter lim="800000"/>
              <a:headEnd/>
              <a:tailEnd/>
            </a:ln>
          </p:spPr>
          <p:txBody>
            <a:bodyPr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65" name="Rectangle 100"/>
            <p:cNvSpPr>
              <a:spLocks noChangeArrowheads="1"/>
            </p:cNvSpPr>
            <p:nvPr/>
          </p:nvSpPr>
          <p:spPr bwMode="auto">
            <a:xfrm rot="-5400000">
              <a:off x="3027" y="3517"/>
              <a:ext cx="204" cy="68"/>
            </a:xfrm>
            <a:prstGeom prst="rect">
              <a:avLst/>
            </a:prstGeom>
            <a:solidFill>
              <a:schemeClr val="bg1"/>
            </a:solidFill>
            <a:ln w="9525" algn="ctr">
              <a:solidFill>
                <a:schemeClr val="tx1"/>
              </a:solidFill>
              <a:miter lim="800000"/>
              <a:headEnd/>
              <a:tailEnd/>
            </a:ln>
          </p:spPr>
          <p:txBody>
            <a:bodyPr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66" name="Rectangle 101"/>
            <p:cNvSpPr>
              <a:spLocks noChangeArrowheads="1"/>
            </p:cNvSpPr>
            <p:nvPr/>
          </p:nvSpPr>
          <p:spPr bwMode="auto">
            <a:xfrm rot="-5400000">
              <a:off x="3028" y="2408"/>
              <a:ext cx="204" cy="68"/>
            </a:xfrm>
            <a:prstGeom prst="rect">
              <a:avLst/>
            </a:prstGeom>
            <a:solidFill>
              <a:schemeClr val="bg1"/>
            </a:solidFill>
            <a:ln w="9525" algn="ctr">
              <a:solidFill>
                <a:schemeClr val="tx1"/>
              </a:solidFill>
              <a:miter lim="800000"/>
              <a:headEnd/>
              <a:tailEnd/>
            </a:ln>
          </p:spPr>
          <p:txBody>
            <a:bodyPr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67" name="Rectangle 102"/>
            <p:cNvSpPr>
              <a:spLocks noChangeArrowheads="1"/>
            </p:cNvSpPr>
            <p:nvPr/>
          </p:nvSpPr>
          <p:spPr bwMode="auto">
            <a:xfrm rot="-5400000">
              <a:off x="4450" y="2751"/>
              <a:ext cx="204" cy="68"/>
            </a:xfrm>
            <a:prstGeom prst="rect">
              <a:avLst/>
            </a:prstGeom>
            <a:solidFill>
              <a:schemeClr val="bg1"/>
            </a:solidFill>
            <a:ln w="9525" algn="ctr">
              <a:solidFill>
                <a:schemeClr val="tx1"/>
              </a:solidFill>
              <a:miter lim="800000"/>
              <a:headEnd/>
              <a:tailEnd/>
            </a:ln>
          </p:spPr>
          <p:txBody>
            <a:bodyPr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68" name="Rectangle 103"/>
            <p:cNvSpPr>
              <a:spLocks noChangeArrowheads="1"/>
            </p:cNvSpPr>
            <p:nvPr/>
          </p:nvSpPr>
          <p:spPr bwMode="auto">
            <a:xfrm rot="-5400000">
              <a:off x="4449" y="3130"/>
              <a:ext cx="204" cy="68"/>
            </a:xfrm>
            <a:prstGeom prst="rect">
              <a:avLst/>
            </a:prstGeom>
            <a:solidFill>
              <a:schemeClr val="bg1"/>
            </a:solidFill>
            <a:ln w="9525" algn="ctr">
              <a:solidFill>
                <a:schemeClr val="tx1"/>
              </a:solidFill>
              <a:miter lim="800000"/>
              <a:headEnd/>
              <a:tailEnd/>
            </a:ln>
          </p:spPr>
          <p:txBody>
            <a:bodyPr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69" name="Rectangle 104"/>
            <p:cNvSpPr>
              <a:spLocks noChangeArrowheads="1"/>
            </p:cNvSpPr>
            <p:nvPr/>
          </p:nvSpPr>
          <p:spPr bwMode="auto">
            <a:xfrm rot="-5400000">
              <a:off x="4449" y="3524"/>
              <a:ext cx="204" cy="68"/>
            </a:xfrm>
            <a:prstGeom prst="rect">
              <a:avLst/>
            </a:prstGeom>
            <a:solidFill>
              <a:schemeClr val="bg1"/>
            </a:solidFill>
            <a:ln w="9525" algn="ctr">
              <a:solidFill>
                <a:schemeClr val="tx1"/>
              </a:solidFill>
              <a:miter lim="800000"/>
              <a:headEnd/>
              <a:tailEnd/>
            </a:ln>
          </p:spPr>
          <p:txBody>
            <a:bodyPr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nvGrpSpPr>
            <p:cNvPr id="489570" name="Group 105"/>
            <p:cNvGrpSpPr>
              <a:grpSpLocks/>
            </p:cNvGrpSpPr>
            <p:nvPr/>
          </p:nvGrpSpPr>
          <p:grpSpPr bwMode="auto">
            <a:xfrm>
              <a:off x="3410" y="2589"/>
              <a:ext cx="113" cy="294"/>
              <a:chOff x="3410" y="2614"/>
              <a:chExt cx="113" cy="294"/>
            </a:xfrm>
          </p:grpSpPr>
          <p:sp>
            <p:nvSpPr>
              <p:cNvPr id="489571" name="Line 106"/>
              <p:cNvSpPr>
                <a:spLocks noChangeShapeType="1"/>
              </p:cNvSpPr>
              <p:nvPr/>
            </p:nvSpPr>
            <p:spPr bwMode="auto">
              <a:xfrm>
                <a:off x="3467" y="2614"/>
                <a:ext cx="0"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72" name="Line 107"/>
              <p:cNvSpPr>
                <a:spLocks noChangeShapeType="1"/>
              </p:cNvSpPr>
              <p:nvPr/>
            </p:nvSpPr>
            <p:spPr bwMode="auto">
              <a:xfrm>
                <a:off x="3421" y="290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73" name="Oval 108"/>
              <p:cNvSpPr>
                <a:spLocks noChangeArrowheads="1"/>
              </p:cNvSpPr>
              <p:nvPr/>
            </p:nvSpPr>
            <p:spPr bwMode="auto">
              <a:xfrm>
                <a:off x="3410" y="2727"/>
                <a:ext cx="113" cy="113"/>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74" name="Line 109"/>
              <p:cNvSpPr>
                <a:spLocks noChangeShapeType="1"/>
              </p:cNvSpPr>
              <p:nvPr/>
            </p:nvSpPr>
            <p:spPr bwMode="auto">
              <a:xfrm>
                <a:off x="3467" y="2738"/>
                <a:ext cx="0" cy="91"/>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GB"/>
              </a:p>
            </p:txBody>
          </p:sp>
        </p:grpSp>
        <p:grpSp>
          <p:nvGrpSpPr>
            <p:cNvPr id="489575" name="Group 110"/>
            <p:cNvGrpSpPr>
              <a:grpSpLocks/>
            </p:cNvGrpSpPr>
            <p:nvPr/>
          </p:nvGrpSpPr>
          <p:grpSpPr bwMode="auto">
            <a:xfrm>
              <a:off x="3787" y="2589"/>
              <a:ext cx="113" cy="294"/>
              <a:chOff x="3410" y="2614"/>
              <a:chExt cx="113" cy="294"/>
            </a:xfrm>
          </p:grpSpPr>
          <p:sp>
            <p:nvSpPr>
              <p:cNvPr id="489576" name="Line 111"/>
              <p:cNvSpPr>
                <a:spLocks noChangeShapeType="1"/>
              </p:cNvSpPr>
              <p:nvPr/>
            </p:nvSpPr>
            <p:spPr bwMode="auto">
              <a:xfrm>
                <a:off x="3467" y="2614"/>
                <a:ext cx="0"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77" name="Line 112"/>
              <p:cNvSpPr>
                <a:spLocks noChangeShapeType="1"/>
              </p:cNvSpPr>
              <p:nvPr/>
            </p:nvSpPr>
            <p:spPr bwMode="auto">
              <a:xfrm>
                <a:off x="3421" y="290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78" name="Oval 113"/>
              <p:cNvSpPr>
                <a:spLocks noChangeArrowheads="1"/>
              </p:cNvSpPr>
              <p:nvPr/>
            </p:nvSpPr>
            <p:spPr bwMode="auto">
              <a:xfrm>
                <a:off x="3410" y="2727"/>
                <a:ext cx="113" cy="113"/>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79" name="Line 114"/>
              <p:cNvSpPr>
                <a:spLocks noChangeShapeType="1"/>
              </p:cNvSpPr>
              <p:nvPr/>
            </p:nvSpPr>
            <p:spPr bwMode="auto">
              <a:xfrm>
                <a:off x="3467" y="2738"/>
                <a:ext cx="0" cy="91"/>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GB"/>
              </a:p>
            </p:txBody>
          </p:sp>
        </p:grpSp>
        <p:grpSp>
          <p:nvGrpSpPr>
            <p:cNvPr id="489580" name="Group 115"/>
            <p:cNvGrpSpPr>
              <a:grpSpLocks/>
            </p:cNvGrpSpPr>
            <p:nvPr/>
          </p:nvGrpSpPr>
          <p:grpSpPr bwMode="auto">
            <a:xfrm>
              <a:off x="4150" y="2589"/>
              <a:ext cx="113" cy="294"/>
              <a:chOff x="3410" y="2614"/>
              <a:chExt cx="113" cy="294"/>
            </a:xfrm>
          </p:grpSpPr>
          <p:sp>
            <p:nvSpPr>
              <p:cNvPr id="489581" name="Line 116"/>
              <p:cNvSpPr>
                <a:spLocks noChangeShapeType="1"/>
              </p:cNvSpPr>
              <p:nvPr/>
            </p:nvSpPr>
            <p:spPr bwMode="auto">
              <a:xfrm>
                <a:off x="3467" y="2614"/>
                <a:ext cx="0"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82" name="Line 117"/>
              <p:cNvSpPr>
                <a:spLocks noChangeShapeType="1"/>
              </p:cNvSpPr>
              <p:nvPr/>
            </p:nvSpPr>
            <p:spPr bwMode="auto">
              <a:xfrm>
                <a:off x="3421" y="290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83" name="Oval 118"/>
              <p:cNvSpPr>
                <a:spLocks noChangeArrowheads="1"/>
              </p:cNvSpPr>
              <p:nvPr/>
            </p:nvSpPr>
            <p:spPr bwMode="auto">
              <a:xfrm>
                <a:off x="3410" y="2727"/>
                <a:ext cx="113" cy="113"/>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84" name="Line 119"/>
              <p:cNvSpPr>
                <a:spLocks noChangeShapeType="1"/>
              </p:cNvSpPr>
              <p:nvPr/>
            </p:nvSpPr>
            <p:spPr bwMode="auto">
              <a:xfrm>
                <a:off x="3467" y="2738"/>
                <a:ext cx="0" cy="91"/>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GB"/>
              </a:p>
            </p:txBody>
          </p:sp>
        </p:grpSp>
        <p:grpSp>
          <p:nvGrpSpPr>
            <p:cNvPr id="489585" name="Group 120"/>
            <p:cNvGrpSpPr>
              <a:grpSpLocks/>
            </p:cNvGrpSpPr>
            <p:nvPr/>
          </p:nvGrpSpPr>
          <p:grpSpPr bwMode="auto">
            <a:xfrm>
              <a:off x="3413" y="2983"/>
              <a:ext cx="113" cy="294"/>
              <a:chOff x="3410" y="2614"/>
              <a:chExt cx="113" cy="294"/>
            </a:xfrm>
          </p:grpSpPr>
          <p:sp>
            <p:nvSpPr>
              <p:cNvPr id="489586" name="Line 121"/>
              <p:cNvSpPr>
                <a:spLocks noChangeShapeType="1"/>
              </p:cNvSpPr>
              <p:nvPr/>
            </p:nvSpPr>
            <p:spPr bwMode="auto">
              <a:xfrm>
                <a:off x="3467" y="2614"/>
                <a:ext cx="0"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87" name="Line 122"/>
              <p:cNvSpPr>
                <a:spLocks noChangeShapeType="1"/>
              </p:cNvSpPr>
              <p:nvPr/>
            </p:nvSpPr>
            <p:spPr bwMode="auto">
              <a:xfrm>
                <a:off x="3421" y="290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88" name="Oval 123"/>
              <p:cNvSpPr>
                <a:spLocks noChangeArrowheads="1"/>
              </p:cNvSpPr>
              <p:nvPr/>
            </p:nvSpPr>
            <p:spPr bwMode="auto">
              <a:xfrm>
                <a:off x="3410" y="2727"/>
                <a:ext cx="113" cy="113"/>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89" name="Line 124"/>
              <p:cNvSpPr>
                <a:spLocks noChangeShapeType="1"/>
              </p:cNvSpPr>
              <p:nvPr/>
            </p:nvSpPr>
            <p:spPr bwMode="auto">
              <a:xfrm>
                <a:off x="3467" y="2738"/>
                <a:ext cx="0" cy="91"/>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GB"/>
              </a:p>
            </p:txBody>
          </p:sp>
        </p:grpSp>
        <p:grpSp>
          <p:nvGrpSpPr>
            <p:cNvPr id="489590" name="Group 125"/>
            <p:cNvGrpSpPr>
              <a:grpSpLocks/>
            </p:cNvGrpSpPr>
            <p:nvPr/>
          </p:nvGrpSpPr>
          <p:grpSpPr bwMode="auto">
            <a:xfrm>
              <a:off x="3790" y="2983"/>
              <a:ext cx="113" cy="294"/>
              <a:chOff x="3410" y="2614"/>
              <a:chExt cx="113" cy="294"/>
            </a:xfrm>
          </p:grpSpPr>
          <p:sp>
            <p:nvSpPr>
              <p:cNvPr id="489591" name="Line 126"/>
              <p:cNvSpPr>
                <a:spLocks noChangeShapeType="1"/>
              </p:cNvSpPr>
              <p:nvPr/>
            </p:nvSpPr>
            <p:spPr bwMode="auto">
              <a:xfrm>
                <a:off x="3467" y="2614"/>
                <a:ext cx="0"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92" name="Line 127"/>
              <p:cNvSpPr>
                <a:spLocks noChangeShapeType="1"/>
              </p:cNvSpPr>
              <p:nvPr/>
            </p:nvSpPr>
            <p:spPr bwMode="auto">
              <a:xfrm>
                <a:off x="3421" y="290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93" name="Oval 128"/>
              <p:cNvSpPr>
                <a:spLocks noChangeArrowheads="1"/>
              </p:cNvSpPr>
              <p:nvPr/>
            </p:nvSpPr>
            <p:spPr bwMode="auto">
              <a:xfrm>
                <a:off x="3410" y="2727"/>
                <a:ext cx="113" cy="113"/>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94" name="Line 129"/>
              <p:cNvSpPr>
                <a:spLocks noChangeShapeType="1"/>
              </p:cNvSpPr>
              <p:nvPr/>
            </p:nvSpPr>
            <p:spPr bwMode="auto">
              <a:xfrm>
                <a:off x="3467" y="2738"/>
                <a:ext cx="0" cy="91"/>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GB"/>
              </a:p>
            </p:txBody>
          </p:sp>
        </p:grpSp>
        <p:grpSp>
          <p:nvGrpSpPr>
            <p:cNvPr id="489595" name="Group 130"/>
            <p:cNvGrpSpPr>
              <a:grpSpLocks/>
            </p:cNvGrpSpPr>
            <p:nvPr/>
          </p:nvGrpSpPr>
          <p:grpSpPr bwMode="auto">
            <a:xfrm>
              <a:off x="4153" y="2983"/>
              <a:ext cx="113" cy="294"/>
              <a:chOff x="3410" y="2614"/>
              <a:chExt cx="113" cy="294"/>
            </a:xfrm>
          </p:grpSpPr>
          <p:sp>
            <p:nvSpPr>
              <p:cNvPr id="489596" name="Line 131"/>
              <p:cNvSpPr>
                <a:spLocks noChangeShapeType="1"/>
              </p:cNvSpPr>
              <p:nvPr/>
            </p:nvSpPr>
            <p:spPr bwMode="auto">
              <a:xfrm>
                <a:off x="3467" y="2614"/>
                <a:ext cx="0"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97" name="Line 132"/>
              <p:cNvSpPr>
                <a:spLocks noChangeShapeType="1"/>
              </p:cNvSpPr>
              <p:nvPr/>
            </p:nvSpPr>
            <p:spPr bwMode="auto">
              <a:xfrm>
                <a:off x="3421" y="290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598" name="Oval 133"/>
              <p:cNvSpPr>
                <a:spLocks noChangeArrowheads="1"/>
              </p:cNvSpPr>
              <p:nvPr/>
            </p:nvSpPr>
            <p:spPr bwMode="auto">
              <a:xfrm>
                <a:off x="3410" y="2727"/>
                <a:ext cx="113" cy="113"/>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599" name="Line 134"/>
              <p:cNvSpPr>
                <a:spLocks noChangeShapeType="1"/>
              </p:cNvSpPr>
              <p:nvPr/>
            </p:nvSpPr>
            <p:spPr bwMode="auto">
              <a:xfrm>
                <a:off x="3467" y="2738"/>
                <a:ext cx="0" cy="91"/>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GB"/>
              </a:p>
            </p:txBody>
          </p:sp>
        </p:grpSp>
        <p:grpSp>
          <p:nvGrpSpPr>
            <p:cNvPr id="489600" name="Group 135"/>
            <p:cNvGrpSpPr>
              <a:grpSpLocks/>
            </p:cNvGrpSpPr>
            <p:nvPr/>
          </p:nvGrpSpPr>
          <p:grpSpPr bwMode="auto">
            <a:xfrm>
              <a:off x="3414" y="3381"/>
              <a:ext cx="113" cy="294"/>
              <a:chOff x="3410" y="2614"/>
              <a:chExt cx="113" cy="294"/>
            </a:xfrm>
          </p:grpSpPr>
          <p:sp>
            <p:nvSpPr>
              <p:cNvPr id="489601" name="Line 136"/>
              <p:cNvSpPr>
                <a:spLocks noChangeShapeType="1"/>
              </p:cNvSpPr>
              <p:nvPr/>
            </p:nvSpPr>
            <p:spPr bwMode="auto">
              <a:xfrm>
                <a:off x="3467" y="2614"/>
                <a:ext cx="0"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602" name="Line 137"/>
              <p:cNvSpPr>
                <a:spLocks noChangeShapeType="1"/>
              </p:cNvSpPr>
              <p:nvPr/>
            </p:nvSpPr>
            <p:spPr bwMode="auto">
              <a:xfrm>
                <a:off x="3421" y="290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603" name="Oval 138"/>
              <p:cNvSpPr>
                <a:spLocks noChangeArrowheads="1"/>
              </p:cNvSpPr>
              <p:nvPr/>
            </p:nvSpPr>
            <p:spPr bwMode="auto">
              <a:xfrm>
                <a:off x="3410" y="2727"/>
                <a:ext cx="113" cy="113"/>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604" name="Line 139"/>
              <p:cNvSpPr>
                <a:spLocks noChangeShapeType="1"/>
              </p:cNvSpPr>
              <p:nvPr/>
            </p:nvSpPr>
            <p:spPr bwMode="auto">
              <a:xfrm>
                <a:off x="3467" y="2738"/>
                <a:ext cx="0" cy="91"/>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GB"/>
              </a:p>
            </p:txBody>
          </p:sp>
        </p:grpSp>
        <p:grpSp>
          <p:nvGrpSpPr>
            <p:cNvPr id="489605" name="Group 140"/>
            <p:cNvGrpSpPr>
              <a:grpSpLocks/>
            </p:cNvGrpSpPr>
            <p:nvPr/>
          </p:nvGrpSpPr>
          <p:grpSpPr bwMode="auto">
            <a:xfrm>
              <a:off x="3791" y="3381"/>
              <a:ext cx="113" cy="294"/>
              <a:chOff x="3410" y="2614"/>
              <a:chExt cx="113" cy="294"/>
            </a:xfrm>
          </p:grpSpPr>
          <p:sp>
            <p:nvSpPr>
              <p:cNvPr id="489606" name="Line 141"/>
              <p:cNvSpPr>
                <a:spLocks noChangeShapeType="1"/>
              </p:cNvSpPr>
              <p:nvPr/>
            </p:nvSpPr>
            <p:spPr bwMode="auto">
              <a:xfrm>
                <a:off x="3467" y="2614"/>
                <a:ext cx="0"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607" name="Line 142"/>
              <p:cNvSpPr>
                <a:spLocks noChangeShapeType="1"/>
              </p:cNvSpPr>
              <p:nvPr/>
            </p:nvSpPr>
            <p:spPr bwMode="auto">
              <a:xfrm>
                <a:off x="3421" y="290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608" name="Oval 143"/>
              <p:cNvSpPr>
                <a:spLocks noChangeArrowheads="1"/>
              </p:cNvSpPr>
              <p:nvPr/>
            </p:nvSpPr>
            <p:spPr bwMode="auto">
              <a:xfrm>
                <a:off x="3410" y="2727"/>
                <a:ext cx="113" cy="113"/>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609" name="Line 144"/>
              <p:cNvSpPr>
                <a:spLocks noChangeShapeType="1"/>
              </p:cNvSpPr>
              <p:nvPr/>
            </p:nvSpPr>
            <p:spPr bwMode="auto">
              <a:xfrm>
                <a:off x="3467" y="2738"/>
                <a:ext cx="0" cy="91"/>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GB"/>
              </a:p>
            </p:txBody>
          </p:sp>
        </p:grpSp>
        <p:grpSp>
          <p:nvGrpSpPr>
            <p:cNvPr id="489610" name="Group 145"/>
            <p:cNvGrpSpPr>
              <a:grpSpLocks/>
            </p:cNvGrpSpPr>
            <p:nvPr/>
          </p:nvGrpSpPr>
          <p:grpSpPr bwMode="auto">
            <a:xfrm>
              <a:off x="4154" y="3381"/>
              <a:ext cx="113" cy="294"/>
              <a:chOff x="3410" y="2614"/>
              <a:chExt cx="113" cy="294"/>
            </a:xfrm>
          </p:grpSpPr>
          <p:sp>
            <p:nvSpPr>
              <p:cNvPr id="489611" name="Line 146"/>
              <p:cNvSpPr>
                <a:spLocks noChangeShapeType="1"/>
              </p:cNvSpPr>
              <p:nvPr/>
            </p:nvSpPr>
            <p:spPr bwMode="auto">
              <a:xfrm>
                <a:off x="3467" y="2614"/>
                <a:ext cx="0"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612" name="Line 147"/>
              <p:cNvSpPr>
                <a:spLocks noChangeShapeType="1"/>
              </p:cNvSpPr>
              <p:nvPr/>
            </p:nvSpPr>
            <p:spPr bwMode="auto">
              <a:xfrm>
                <a:off x="3421" y="290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9613" name="Oval 148"/>
              <p:cNvSpPr>
                <a:spLocks noChangeArrowheads="1"/>
              </p:cNvSpPr>
              <p:nvPr/>
            </p:nvSpPr>
            <p:spPr bwMode="auto">
              <a:xfrm>
                <a:off x="3410" y="2727"/>
                <a:ext cx="113" cy="113"/>
              </a:xfrm>
              <a:prstGeom prst="ellipse">
                <a:avLst/>
              </a:prstGeom>
              <a:solidFill>
                <a:schemeClr val="bg1"/>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489614" name="Line 149"/>
              <p:cNvSpPr>
                <a:spLocks noChangeShapeType="1"/>
              </p:cNvSpPr>
              <p:nvPr/>
            </p:nvSpPr>
            <p:spPr bwMode="auto">
              <a:xfrm>
                <a:off x="3467" y="2738"/>
                <a:ext cx="0" cy="91"/>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GB"/>
              </a:p>
            </p:txBody>
          </p:sp>
        </p:grpSp>
      </p:grpSp>
    </p:spTree>
    <p:extLst>
      <p:ext uri="{BB962C8B-B14F-4D97-AF65-F5344CB8AC3E}">
        <p14:creationId xmlns:p14="http://schemas.microsoft.com/office/powerpoint/2010/main" val="136231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itle 27"/>
          <p:cNvSpPr>
            <a:spLocks noGrp="1"/>
          </p:cNvSpPr>
          <p:nvPr>
            <p:ph type="title" idx="4294967295"/>
          </p:nvPr>
        </p:nvSpPr>
        <p:spPr/>
        <p:txBody>
          <a:bodyPr/>
          <a:lstStyle/>
          <a:p>
            <a:r>
              <a:rPr lang="en-US" altLang="en-US">
                <a:latin typeface="Arial" charset="0"/>
              </a:rPr>
              <a:t>Power Consumption and Reliability : IR-drop</a:t>
            </a:r>
            <a:endParaRPr lang="en-US" altLang="en-US"/>
          </a:p>
        </p:txBody>
      </p:sp>
      <p:sp>
        <p:nvSpPr>
          <p:cNvPr id="377861" name="AutoShape 2"/>
          <p:cNvSpPr>
            <a:spLocks noChangeArrowheads="1"/>
          </p:cNvSpPr>
          <p:nvPr/>
        </p:nvSpPr>
        <p:spPr bwMode="auto">
          <a:xfrm>
            <a:off x="503238" y="3970338"/>
            <a:ext cx="8245475" cy="2087562"/>
          </a:xfrm>
          <a:prstGeom prst="roundRect">
            <a:avLst>
              <a:gd name="adj" fmla="val 10796"/>
            </a:avLst>
          </a:prstGeom>
          <a:solidFill>
            <a:srgbClr val="00CC99"/>
          </a:solidFill>
          <a:ln w="9525" algn="ctr">
            <a:solidFill>
              <a:schemeClr val="tx1"/>
            </a:solidFill>
            <a:round/>
            <a:headEnd/>
            <a:tailEnd/>
          </a:ln>
        </p:spPr>
        <p:txBody>
          <a:bodyPr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nvGrpSpPr>
          <p:cNvPr id="377862" name="Group 3"/>
          <p:cNvGrpSpPr>
            <a:grpSpLocks/>
          </p:cNvGrpSpPr>
          <p:nvPr/>
        </p:nvGrpSpPr>
        <p:grpSpPr bwMode="auto">
          <a:xfrm>
            <a:off x="641350" y="4100513"/>
            <a:ext cx="7950200" cy="1803400"/>
            <a:chOff x="404" y="2583"/>
            <a:chExt cx="5008" cy="1136"/>
          </a:xfrm>
        </p:grpSpPr>
        <p:sp>
          <p:nvSpPr>
            <p:cNvPr id="377863" name="Rectangle 4"/>
            <p:cNvSpPr>
              <a:spLocks noChangeArrowheads="1"/>
            </p:cNvSpPr>
            <p:nvPr/>
          </p:nvSpPr>
          <p:spPr bwMode="auto">
            <a:xfrm>
              <a:off x="4832" y="3136"/>
              <a:ext cx="58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4925" rIns="66675" bIns="34925">
              <a:spAutoFit/>
            </a:bodyPr>
            <a:lstStyle>
              <a:lvl1pPr algn="l" defTabSz="476250">
                <a:spcBef>
                  <a:spcPct val="0"/>
                </a:spcBef>
                <a:defRPr>
                  <a:solidFill>
                    <a:schemeClr val="tx1"/>
                  </a:solidFill>
                  <a:latin typeface="Arial" charset="0"/>
                </a:defRPr>
              </a:lvl1pPr>
              <a:lvl2pPr marL="742950" indent="-285750" algn="l" defTabSz="476250">
                <a:spcBef>
                  <a:spcPct val="0"/>
                </a:spcBef>
                <a:defRPr>
                  <a:solidFill>
                    <a:schemeClr val="tx1"/>
                  </a:solidFill>
                  <a:latin typeface="Arial" charset="0"/>
                </a:defRPr>
              </a:lvl2pPr>
              <a:lvl3pPr marL="1143000" indent="-228600" algn="l" defTabSz="476250">
                <a:spcBef>
                  <a:spcPct val="0"/>
                </a:spcBef>
                <a:defRPr>
                  <a:solidFill>
                    <a:schemeClr val="tx1"/>
                  </a:solidFill>
                  <a:latin typeface="Arial" charset="0"/>
                </a:defRPr>
              </a:lvl3pPr>
              <a:lvl4pPr marL="1600200" indent="-228600" algn="l" defTabSz="476250">
                <a:spcBef>
                  <a:spcPct val="0"/>
                </a:spcBef>
                <a:defRPr>
                  <a:solidFill>
                    <a:schemeClr val="tx1"/>
                  </a:solidFill>
                  <a:latin typeface="Arial" charset="0"/>
                </a:defRPr>
              </a:lvl4pPr>
              <a:lvl5pPr marL="2057400" indent="-228600" algn="l" defTabSz="476250">
                <a:spcBef>
                  <a:spcPct val="0"/>
                </a:spcBef>
                <a:defRPr>
                  <a:solidFill>
                    <a:schemeClr val="tx1"/>
                  </a:solidFill>
                  <a:latin typeface="Arial" charset="0"/>
                </a:defRPr>
              </a:lvl5pPr>
              <a:lvl6pPr marL="2514600" indent="-228600" defTabSz="476250" fontAlgn="base">
                <a:spcBef>
                  <a:spcPct val="0"/>
                </a:spcBef>
                <a:spcAft>
                  <a:spcPct val="0"/>
                </a:spcAft>
                <a:defRPr>
                  <a:solidFill>
                    <a:schemeClr val="tx1"/>
                  </a:solidFill>
                  <a:latin typeface="Arial" charset="0"/>
                </a:defRPr>
              </a:lvl6pPr>
              <a:lvl7pPr marL="2971800" indent="-228600" defTabSz="476250" fontAlgn="base">
                <a:spcBef>
                  <a:spcPct val="0"/>
                </a:spcBef>
                <a:spcAft>
                  <a:spcPct val="0"/>
                </a:spcAft>
                <a:defRPr>
                  <a:solidFill>
                    <a:schemeClr val="tx1"/>
                  </a:solidFill>
                  <a:latin typeface="Arial" charset="0"/>
                </a:defRPr>
              </a:lvl7pPr>
              <a:lvl8pPr marL="3429000" indent="-228600" defTabSz="476250" fontAlgn="base">
                <a:spcBef>
                  <a:spcPct val="0"/>
                </a:spcBef>
                <a:spcAft>
                  <a:spcPct val="0"/>
                </a:spcAft>
                <a:defRPr>
                  <a:solidFill>
                    <a:schemeClr val="tx1"/>
                  </a:solidFill>
                  <a:latin typeface="Arial" charset="0"/>
                </a:defRPr>
              </a:lvl8pPr>
              <a:lvl9pPr marL="3886200" indent="-228600" defTabSz="476250" fontAlgn="base">
                <a:spcBef>
                  <a:spcPct val="0"/>
                </a:spcBef>
                <a:spcAft>
                  <a:spcPct val="0"/>
                </a:spcAft>
                <a:defRPr>
                  <a:solidFill>
                    <a:schemeClr val="tx1"/>
                  </a:solidFill>
                  <a:latin typeface="Arial" charset="0"/>
                </a:defRPr>
              </a:lvl9pPr>
            </a:lstStyle>
            <a:p>
              <a:pPr algn="ctr" eaLnBrk="0" hangingPunct="0">
                <a:buFontTx/>
                <a:buNone/>
              </a:pPr>
              <a:r>
                <a:rPr lang="en-US" altLang="en-US" sz="1400">
                  <a:cs typeface="Arial" charset="0"/>
                </a:rPr>
                <a:t>Minimum</a:t>
              </a:r>
            </a:p>
            <a:p>
              <a:pPr algn="ctr" eaLnBrk="0" hangingPunct="0">
                <a:buFontTx/>
                <a:buNone/>
              </a:pPr>
              <a:r>
                <a:rPr lang="en-US" altLang="en-US" sz="1400">
                  <a:cs typeface="Arial" charset="0"/>
                </a:rPr>
                <a:t>Tolerance</a:t>
              </a:r>
            </a:p>
            <a:p>
              <a:pPr algn="ctr" eaLnBrk="0" hangingPunct="0">
                <a:buFontTx/>
                <a:buNone/>
              </a:pPr>
              <a:r>
                <a:rPr lang="en-US" altLang="en-US" sz="1400">
                  <a:cs typeface="Arial" charset="0"/>
                </a:rPr>
                <a:t>Level</a:t>
              </a:r>
              <a:endParaRPr lang="en-US" altLang="en-US" sz="1000">
                <a:cs typeface="Arial" charset="0"/>
              </a:endParaRPr>
            </a:p>
          </p:txBody>
        </p:sp>
        <p:sp>
          <p:nvSpPr>
            <p:cNvPr id="377864" name="Freeform 5"/>
            <p:cNvSpPr>
              <a:spLocks/>
            </p:cNvSpPr>
            <p:nvPr/>
          </p:nvSpPr>
          <p:spPr bwMode="auto">
            <a:xfrm>
              <a:off x="2036" y="2727"/>
              <a:ext cx="2756" cy="2"/>
            </a:xfrm>
            <a:custGeom>
              <a:avLst/>
              <a:gdLst>
                <a:gd name="T0" fmla="*/ 0 w 2756"/>
                <a:gd name="T1" fmla="*/ 0 h 1"/>
                <a:gd name="T2" fmla="*/ 2755 w 2756"/>
                <a:gd name="T3" fmla="*/ 0 h 1"/>
                <a:gd name="T4" fmla="*/ 0 60000 65536"/>
                <a:gd name="T5" fmla="*/ 0 60000 65536"/>
                <a:gd name="T6" fmla="*/ 0 w 2756"/>
                <a:gd name="T7" fmla="*/ 0 h 1"/>
                <a:gd name="T8" fmla="*/ 2756 w 2756"/>
                <a:gd name="T9" fmla="*/ 1 h 1"/>
              </a:gdLst>
              <a:ahLst/>
              <a:cxnLst>
                <a:cxn ang="T4">
                  <a:pos x="T0" y="T1"/>
                </a:cxn>
                <a:cxn ang="T5">
                  <a:pos x="T2" y="T3"/>
                </a:cxn>
              </a:cxnLst>
              <a:rect l="T6" t="T7" r="T8" b="T9"/>
              <a:pathLst>
                <a:path w="2756" h="1">
                  <a:moveTo>
                    <a:pt x="0" y="0"/>
                  </a:moveTo>
                  <a:lnTo>
                    <a:pt x="2755" y="0"/>
                  </a:lnTo>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377865" name="Rectangle 6"/>
            <p:cNvSpPr>
              <a:spLocks noChangeArrowheads="1"/>
            </p:cNvSpPr>
            <p:nvPr/>
          </p:nvSpPr>
          <p:spPr bwMode="auto">
            <a:xfrm>
              <a:off x="4855" y="2583"/>
              <a:ext cx="38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4925" rIns="66675" bIns="34925">
              <a:spAutoFit/>
            </a:bodyPr>
            <a:lstStyle>
              <a:lvl1pPr algn="l" defTabSz="476250">
                <a:spcBef>
                  <a:spcPct val="0"/>
                </a:spcBef>
                <a:defRPr>
                  <a:solidFill>
                    <a:schemeClr val="tx1"/>
                  </a:solidFill>
                  <a:latin typeface="Arial" charset="0"/>
                </a:defRPr>
              </a:lvl1pPr>
              <a:lvl2pPr marL="742950" indent="-285750" algn="l" defTabSz="476250">
                <a:spcBef>
                  <a:spcPct val="0"/>
                </a:spcBef>
                <a:defRPr>
                  <a:solidFill>
                    <a:schemeClr val="tx1"/>
                  </a:solidFill>
                  <a:latin typeface="Arial" charset="0"/>
                </a:defRPr>
              </a:lvl2pPr>
              <a:lvl3pPr marL="1143000" indent="-228600" algn="l" defTabSz="476250">
                <a:spcBef>
                  <a:spcPct val="0"/>
                </a:spcBef>
                <a:defRPr>
                  <a:solidFill>
                    <a:schemeClr val="tx1"/>
                  </a:solidFill>
                  <a:latin typeface="Arial" charset="0"/>
                </a:defRPr>
              </a:lvl3pPr>
              <a:lvl4pPr marL="1600200" indent="-228600" algn="l" defTabSz="476250">
                <a:spcBef>
                  <a:spcPct val="0"/>
                </a:spcBef>
                <a:defRPr>
                  <a:solidFill>
                    <a:schemeClr val="tx1"/>
                  </a:solidFill>
                  <a:latin typeface="Arial" charset="0"/>
                </a:defRPr>
              </a:lvl4pPr>
              <a:lvl5pPr marL="2057400" indent="-228600" algn="l" defTabSz="476250">
                <a:spcBef>
                  <a:spcPct val="0"/>
                </a:spcBef>
                <a:defRPr>
                  <a:solidFill>
                    <a:schemeClr val="tx1"/>
                  </a:solidFill>
                  <a:latin typeface="Arial" charset="0"/>
                </a:defRPr>
              </a:lvl5pPr>
              <a:lvl6pPr marL="2514600" indent="-228600" defTabSz="476250" fontAlgn="base">
                <a:spcBef>
                  <a:spcPct val="0"/>
                </a:spcBef>
                <a:spcAft>
                  <a:spcPct val="0"/>
                </a:spcAft>
                <a:defRPr>
                  <a:solidFill>
                    <a:schemeClr val="tx1"/>
                  </a:solidFill>
                  <a:latin typeface="Arial" charset="0"/>
                </a:defRPr>
              </a:lvl6pPr>
              <a:lvl7pPr marL="2971800" indent="-228600" defTabSz="476250" fontAlgn="base">
                <a:spcBef>
                  <a:spcPct val="0"/>
                </a:spcBef>
                <a:spcAft>
                  <a:spcPct val="0"/>
                </a:spcAft>
                <a:defRPr>
                  <a:solidFill>
                    <a:schemeClr val="tx1"/>
                  </a:solidFill>
                  <a:latin typeface="Arial" charset="0"/>
                </a:defRPr>
              </a:lvl7pPr>
              <a:lvl8pPr marL="3429000" indent="-228600" defTabSz="476250" fontAlgn="base">
                <a:spcBef>
                  <a:spcPct val="0"/>
                </a:spcBef>
                <a:spcAft>
                  <a:spcPct val="0"/>
                </a:spcAft>
                <a:defRPr>
                  <a:solidFill>
                    <a:schemeClr val="tx1"/>
                  </a:solidFill>
                  <a:latin typeface="Arial" charset="0"/>
                </a:defRPr>
              </a:lvl8pPr>
              <a:lvl9pPr marL="3886200" indent="-228600" defTabSz="476250" fontAlgn="base">
                <a:spcBef>
                  <a:spcPct val="0"/>
                </a:spcBef>
                <a:spcAft>
                  <a:spcPct val="0"/>
                </a:spcAft>
                <a:defRPr>
                  <a:solidFill>
                    <a:schemeClr val="tx1"/>
                  </a:solidFill>
                  <a:latin typeface="Arial" charset="0"/>
                </a:defRPr>
              </a:lvl9pPr>
            </a:lstStyle>
            <a:p>
              <a:pPr eaLnBrk="0" hangingPunct="0">
                <a:buFontTx/>
                <a:buNone/>
              </a:pPr>
              <a:r>
                <a:rPr lang="en-US" altLang="en-US" sz="1800">
                  <a:cs typeface="Arial" charset="0"/>
                </a:rPr>
                <a:t>3.0V</a:t>
              </a:r>
              <a:endParaRPr lang="en-US" altLang="en-US" sz="1700">
                <a:cs typeface="Arial" charset="0"/>
              </a:endParaRPr>
            </a:p>
          </p:txBody>
        </p:sp>
        <p:sp>
          <p:nvSpPr>
            <p:cNvPr id="377866" name="Rectangle 7"/>
            <p:cNvSpPr>
              <a:spLocks noChangeArrowheads="1"/>
            </p:cNvSpPr>
            <p:nvPr/>
          </p:nvSpPr>
          <p:spPr bwMode="auto">
            <a:xfrm>
              <a:off x="500" y="2631"/>
              <a:ext cx="11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buFontTx/>
                <a:buNone/>
              </a:pPr>
              <a:r>
                <a:rPr lang="en-US" altLang="en-US" sz="1600">
                  <a:cs typeface="Arial" charset="0"/>
                </a:rPr>
                <a:t>Ideal voltage level</a:t>
              </a:r>
              <a:endParaRPr lang="en-US" altLang="en-US" sz="1400">
                <a:cs typeface="Arial" charset="0"/>
              </a:endParaRPr>
            </a:p>
          </p:txBody>
        </p:sp>
        <p:sp>
          <p:nvSpPr>
            <p:cNvPr id="377867" name="Rectangle 8"/>
            <p:cNvSpPr>
              <a:spLocks noChangeArrowheads="1"/>
            </p:cNvSpPr>
            <p:nvPr/>
          </p:nvSpPr>
          <p:spPr bwMode="auto">
            <a:xfrm>
              <a:off x="404" y="3039"/>
              <a:ext cx="12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buFontTx/>
                <a:buNone/>
              </a:pPr>
              <a:r>
                <a:rPr lang="en-US" altLang="en-US" sz="1600">
                  <a:cs typeface="Arial" charset="0"/>
                </a:rPr>
                <a:t>Actual voltage level</a:t>
              </a:r>
            </a:p>
          </p:txBody>
        </p:sp>
        <p:sp>
          <p:nvSpPr>
            <p:cNvPr id="377868" name="Line 9"/>
            <p:cNvSpPr>
              <a:spLocks noChangeShapeType="1"/>
            </p:cNvSpPr>
            <p:nvPr/>
          </p:nvSpPr>
          <p:spPr bwMode="auto">
            <a:xfrm>
              <a:off x="1700" y="2727"/>
              <a:ext cx="297" cy="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377869" name="Line 10"/>
            <p:cNvSpPr>
              <a:spLocks noChangeShapeType="1"/>
            </p:cNvSpPr>
            <p:nvPr/>
          </p:nvSpPr>
          <p:spPr bwMode="auto">
            <a:xfrm>
              <a:off x="1700" y="3151"/>
              <a:ext cx="297" cy="0"/>
            </a:xfrm>
            <a:prstGeom prst="line">
              <a:avLst/>
            </a:prstGeom>
            <a:noFill/>
            <a:ln w="28575">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377870" name="Freeform 11"/>
            <p:cNvSpPr>
              <a:spLocks/>
            </p:cNvSpPr>
            <p:nvPr/>
          </p:nvSpPr>
          <p:spPr bwMode="auto">
            <a:xfrm>
              <a:off x="2036" y="3351"/>
              <a:ext cx="2756" cy="2"/>
            </a:xfrm>
            <a:custGeom>
              <a:avLst/>
              <a:gdLst>
                <a:gd name="T0" fmla="*/ 0 w 2756"/>
                <a:gd name="T1" fmla="*/ 0 h 1"/>
                <a:gd name="T2" fmla="*/ 2755 w 2756"/>
                <a:gd name="T3" fmla="*/ 0 h 1"/>
                <a:gd name="T4" fmla="*/ 0 60000 65536"/>
                <a:gd name="T5" fmla="*/ 0 60000 65536"/>
                <a:gd name="T6" fmla="*/ 0 w 2756"/>
                <a:gd name="T7" fmla="*/ 0 h 1"/>
                <a:gd name="T8" fmla="*/ 2756 w 2756"/>
                <a:gd name="T9" fmla="*/ 1 h 1"/>
              </a:gdLst>
              <a:ahLst/>
              <a:cxnLst>
                <a:cxn ang="T4">
                  <a:pos x="T0" y="T1"/>
                </a:cxn>
                <a:cxn ang="T5">
                  <a:pos x="T2" y="T3"/>
                </a:cxn>
              </a:cxnLst>
              <a:rect l="T6" t="T7" r="T8" b="T9"/>
              <a:pathLst>
                <a:path w="2756" h="1">
                  <a:moveTo>
                    <a:pt x="0" y="0"/>
                  </a:moveTo>
                  <a:lnTo>
                    <a:pt x="2755" y="0"/>
                  </a:lnTo>
                </a:path>
              </a:pathLst>
            </a:custGeom>
            <a:noFill/>
            <a:ln w="38100">
              <a:solidFill>
                <a:schemeClr val="tx1"/>
              </a:solidFill>
              <a:prstDash val="dash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sp>
          <p:nvSpPr>
            <p:cNvPr id="377871" name="Freeform 12"/>
            <p:cNvSpPr>
              <a:spLocks/>
            </p:cNvSpPr>
            <p:nvPr/>
          </p:nvSpPr>
          <p:spPr bwMode="auto">
            <a:xfrm>
              <a:off x="2039" y="2889"/>
              <a:ext cx="2534" cy="830"/>
            </a:xfrm>
            <a:custGeom>
              <a:avLst/>
              <a:gdLst>
                <a:gd name="T0" fmla="*/ 0 w 2534"/>
                <a:gd name="T1" fmla="*/ 0 h 545"/>
                <a:gd name="T2" fmla="*/ 39 w 2534"/>
                <a:gd name="T3" fmla="*/ 2944 h 545"/>
                <a:gd name="T4" fmla="*/ 78 w 2534"/>
                <a:gd name="T5" fmla="*/ 4106 h 545"/>
                <a:gd name="T6" fmla="*/ 122 w 2534"/>
                <a:gd name="T7" fmla="*/ 4106 h 545"/>
                <a:gd name="T8" fmla="*/ 161 w 2534"/>
                <a:gd name="T9" fmla="*/ 5557 h 545"/>
                <a:gd name="T10" fmla="*/ 200 w 2534"/>
                <a:gd name="T11" fmla="*/ 5557 h 545"/>
                <a:gd name="T12" fmla="*/ 238 w 2534"/>
                <a:gd name="T13" fmla="*/ 5557 h 545"/>
                <a:gd name="T14" fmla="*/ 277 w 2534"/>
                <a:gd name="T15" fmla="*/ 4106 h 545"/>
                <a:gd name="T16" fmla="*/ 322 w 2534"/>
                <a:gd name="T17" fmla="*/ 5557 h 545"/>
                <a:gd name="T18" fmla="*/ 361 w 2534"/>
                <a:gd name="T19" fmla="*/ 6687 h 545"/>
                <a:gd name="T20" fmla="*/ 400 w 2534"/>
                <a:gd name="T21" fmla="*/ 9668 h 545"/>
                <a:gd name="T22" fmla="*/ 438 w 2534"/>
                <a:gd name="T23" fmla="*/ 12286 h 545"/>
                <a:gd name="T24" fmla="*/ 477 w 2534"/>
                <a:gd name="T25" fmla="*/ 14835 h 545"/>
                <a:gd name="T26" fmla="*/ 521 w 2534"/>
                <a:gd name="T27" fmla="*/ 16419 h 545"/>
                <a:gd name="T28" fmla="*/ 560 w 2534"/>
                <a:gd name="T29" fmla="*/ 21588 h 545"/>
                <a:gd name="T30" fmla="*/ 599 w 2534"/>
                <a:gd name="T31" fmla="*/ 25693 h 545"/>
                <a:gd name="T32" fmla="*/ 638 w 2534"/>
                <a:gd name="T33" fmla="*/ 30894 h 545"/>
                <a:gd name="T34" fmla="*/ 677 w 2534"/>
                <a:gd name="T35" fmla="*/ 32443 h 545"/>
                <a:gd name="T36" fmla="*/ 721 w 2534"/>
                <a:gd name="T37" fmla="*/ 29801 h 545"/>
                <a:gd name="T38" fmla="*/ 760 w 2534"/>
                <a:gd name="T39" fmla="*/ 28340 h 545"/>
                <a:gd name="T40" fmla="*/ 798 w 2534"/>
                <a:gd name="T41" fmla="*/ 30894 h 545"/>
                <a:gd name="T42" fmla="*/ 837 w 2534"/>
                <a:gd name="T43" fmla="*/ 35029 h 545"/>
                <a:gd name="T44" fmla="*/ 876 w 2534"/>
                <a:gd name="T45" fmla="*/ 36483 h 545"/>
                <a:gd name="T46" fmla="*/ 920 w 2534"/>
                <a:gd name="T47" fmla="*/ 35029 h 545"/>
                <a:gd name="T48" fmla="*/ 959 w 2534"/>
                <a:gd name="T49" fmla="*/ 32443 h 545"/>
                <a:gd name="T50" fmla="*/ 998 w 2534"/>
                <a:gd name="T51" fmla="*/ 26820 h 545"/>
                <a:gd name="T52" fmla="*/ 1037 w 2534"/>
                <a:gd name="T53" fmla="*/ 23076 h 545"/>
                <a:gd name="T54" fmla="*/ 1076 w 2534"/>
                <a:gd name="T55" fmla="*/ 20048 h 545"/>
                <a:gd name="T56" fmla="*/ 1120 w 2534"/>
                <a:gd name="T57" fmla="*/ 18973 h 545"/>
                <a:gd name="T58" fmla="*/ 1158 w 2534"/>
                <a:gd name="T59" fmla="*/ 18973 h 545"/>
                <a:gd name="T60" fmla="*/ 1197 w 2534"/>
                <a:gd name="T61" fmla="*/ 14835 h 545"/>
                <a:gd name="T62" fmla="*/ 1275 w 2534"/>
                <a:gd name="T63" fmla="*/ 13435 h 545"/>
                <a:gd name="T64" fmla="*/ 1320 w 2534"/>
                <a:gd name="T65" fmla="*/ 10792 h 545"/>
                <a:gd name="T66" fmla="*/ 1358 w 2534"/>
                <a:gd name="T67" fmla="*/ 10792 h 545"/>
                <a:gd name="T68" fmla="*/ 1397 w 2534"/>
                <a:gd name="T69" fmla="*/ 9668 h 545"/>
                <a:gd name="T70" fmla="*/ 1475 w 2534"/>
                <a:gd name="T71" fmla="*/ 9668 h 545"/>
                <a:gd name="T72" fmla="*/ 1519 w 2534"/>
                <a:gd name="T73" fmla="*/ 12286 h 545"/>
                <a:gd name="T74" fmla="*/ 1558 w 2534"/>
                <a:gd name="T75" fmla="*/ 13435 h 545"/>
                <a:gd name="T76" fmla="*/ 1596 w 2534"/>
                <a:gd name="T77" fmla="*/ 13435 h 545"/>
                <a:gd name="T78" fmla="*/ 1635 w 2534"/>
                <a:gd name="T79" fmla="*/ 12286 h 545"/>
                <a:gd name="T80" fmla="*/ 1674 w 2534"/>
                <a:gd name="T81" fmla="*/ 12286 h 545"/>
                <a:gd name="T82" fmla="*/ 1719 w 2534"/>
                <a:gd name="T83" fmla="*/ 18973 h 545"/>
                <a:gd name="T84" fmla="*/ 1758 w 2534"/>
                <a:gd name="T85" fmla="*/ 18973 h 545"/>
                <a:gd name="T86" fmla="*/ 1796 w 2534"/>
                <a:gd name="T87" fmla="*/ 24238 h 545"/>
                <a:gd name="T88" fmla="*/ 1835 w 2534"/>
                <a:gd name="T89" fmla="*/ 29801 h 545"/>
                <a:gd name="T90" fmla="*/ 1873 w 2534"/>
                <a:gd name="T91" fmla="*/ 30894 h 545"/>
                <a:gd name="T92" fmla="*/ 1918 w 2534"/>
                <a:gd name="T93" fmla="*/ 29801 h 545"/>
                <a:gd name="T94" fmla="*/ 1957 w 2534"/>
                <a:gd name="T95" fmla="*/ 24238 h 545"/>
                <a:gd name="T96" fmla="*/ 1996 w 2534"/>
                <a:gd name="T97" fmla="*/ 17439 h 545"/>
                <a:gd name="T98" fmla="*/ 2035 w 2534"/>
                <a:gd name="T99" fmla="*/ 14835 h 545"/>
                <a:gd name="T100" fmla="*/ 2073 w 2534"/>
                <a:gd name="T101" fmla="*/ 10792 h 545"/>
                <a:gd name="T102" fmla="*/ 2118 w 2534"/>
                <a:gd name="T103" fmla="*/ 8180 h 545"/>
                <a:gd name="T104" fmla="*/ 2156 w 2534"/>
                <a:gd name="T105" fmla="*/ 5557 h 545"/>
                <a:gd name="T106" fmla="*/ 2218 w 2534"/>
                <a:gd name="T107" fmla="*/ 4106 h 545"/>
                <a:gd name="T108" fmla="*/ 2273 w 2534"/>
                <a:gd name="T109" fmla="*/ 5557 h 545"/>
                <a:gd name="T110" fmla="*/ 2317 w 2534"/>
                <a:gd name="T111" fmla="*/ 1500 h 545"/>
                <a:gd name="T112" fmla="*/ 2356 w 2534"/>
                <a:gd name="T113" fmla="*/ 1500 h 545"/>
                <a:gd name="T114" fmla="*/ 2395 w 2534"/>
                <a:gd name="T115" fmla="*/ 1500 h 545"/>
                <a:gd name="T116" fmla="*/ 2434 w 2534"/>
                <a:gd name="T117" fmla="*/ 2944 h 545"/>
                <a:gd name="T118" fmla="*/ 2473 w 2534"/>
                <a:gd name="T119" fmla="*/ 2944 h 545"/>
                <a:gd name="T120" fmla="*/ 2533 w 2534"/>
                <a:gd name="T121" fmla="*/ 0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34"/>
                <a:gd name="T184" fmla="*/ 0 h 545"/>
                <a:gd name="T185" fmla="*/ 2534 w 2534"/>
                <a:gd name="T186" fmla="*/ 545 h 5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34" h="545">
                  <a:moveTo>
                    <a:pt x="0" y="0"/>
                  </a:moveTo>
                  <a:lnTo>
                    <a:pt x="39" y="44"/>
                  </a:lnTo>
                  <a:lnTo>
                    <a:pt x="78" y="61"/>
                  </a:lnTo>
                  <a:lnTo>
                    <a:pt x="122" y="61"/>
                  </a:lnTo>
                  <a:lnTo>
                    <a:pt x="161" y="83"/>
                  </a:lnTo>
                  <a:lnTo>
                    <a:pt x="200" y="83"/>
                  </a:lnTo>
                  <a:lnTo>
                    <a:pt x="238" y="83"/>
                  </a:lnTo>
                  <a:lnTo>
                    <a:pt x="277" y="61"/>
                  </a:lnTo>
                  <a:lnTo>
                    <a:pt x="322" y="83"/>
                  </a:lnTo>
                  <a:lnTo>
                    <a:pt x="361" y="100"/>
                  </a:lnTo>
                  <a:lnTo>
                    <a:pt x="400" y="144"/>
                  </a:lnTo>
                  <a:lnTo>
                    <a:pt x="438" y="183"/>
                  </a:lnTo>
                  <a:lnTo>
                    <a:pt x="477" y="221"/>
                  </a:lnTo>
                  <a:lnTo>
                    <a:pt x="521" y="244"/>
                  </a:lnTo>
                  <a:lnTo>
                    <a:pt x="560" y="322"/>
                  </a:lnTo>
                  <a:lnTo>
                    <a:pt x="599" y="383"/>
                  </a:lnTo>
                  <a:lnTo>
                    <a:pt x="638" y="460"/>
                  </a:lnTo>
                  <a:lnTo>
                    <a:pt x="677" y="483"/>
                  </a:lnTo>
                  <a:lnTo>
                    <a:pt x="721" y="444"/>
                  </a:lnTo>
                  <a:lnTo>
                    <a:pt x="760" y="422"/>
                  </a:lnTo>
                  <a:lnTo>
                    <a:pt x="798" y="460"/>
                  </a:lnTo>
                  <a:lnTo>
                    <a:pt x="837" y="522"/>
                  </a:lnTo>
                  <a:lnTo>
                    <a:pt x="876" y="544"/>
                  </a:lnTo>
                  <a:lnTo>
                    <a:pt x="920" y="522"/>
                  </a:lnTo>
                  <a:lnTo>
                    <a:pt x="959" y="483"/>
                  </a:lnTo>
                  <a:lnTo>
                    <a:pt x="998" y="400"/>
                  </a:lnTo>
                  <a:lnTo>
                    <a:pt x="1037" y="344"/>
                  </a:lnTo>
                  <a:lnTo>
                    <a:pt x="1076" y="299"/>
                  </a:lnTo>
                  <a:lnTo>
                    <a:pt x="1120" y="283"/>
                  </a:lnTo>
                  <a:lnTo>
                    <a:pt x="1158" y="283"/>
                  </a:lnTo>
                  <a:lnTo>
                    <a:pt x="1197" y="221"/>
                  </a:lnTo>
                  <a:lnTo>
                    <a:pt x="1275" y="200"/>
                  </a:lnTo>
                  <a:lnTo>
                    <a:pt x="1320" y="161"/>
                  </a:lnTo>
                  <a:lnTo>
                    <a:pt x="1358" y="161"/>
                  </a:lnTo>
                  <a:lnTo>
                    <a:pt x="1397" y="144"/>
                  </a:lnTo>
                  <a:lnTo>
                    <a:pt x="1475" y="144"/>
                  </a:lnTo>
                  <a:lnTo>
                    <a:pt x="1519" y="183"/>
                  </a:lnTo>
                  <a:lnTo>
                    <a:pt x="1558" y="200"/>
                  </a:lnTo>
                  <a:lnTo>
                    <a:pt x="1596" y="200"/>
                  </a:lnTo>
                  <a:lnTo>
                    <a:pt x="1635" y="183"/>
                  </a:lnTo>
                  <a:lnTo>
                    <a:pt x="1674" y="183"/>
                  </a:lnTo>
                  <a:lnTo>
                    <a:pt x="1719" y="283"/>
                  </a:lnTo>
                  <a:lnTo>
                    <a:pt x="1758" y="283"/>
                  </a:lnTo>
                  <a:lnTo>
                    <a:pt x="1796" y="361"/>
                  </a:lnTo>
                  <a:lnTo>
                    <a:pt x="1835" y="444"/>
                  </a:lnTo>
                  <a:lnTo>
                    <a:pt x="1873" y="460"/>
                  </a:lnTo>
                  <a:lnTo>
                    <a:pt x="1918" y="444"/>
                  </a:lnTo>
                  <a:lnTo>
                    <a:pt x="1957" y="361"/>
                  </a:lnTo>
                  <a:lnTo>
                    <a:pt x="1996" y="260"/>
                  </a:lnTo>
                  <a:lnTo>
                    <a:pt x="2035" y="221"/>
                  </a:lnTo>
                  <a:lnTo>
                    <a:pt x="2073" y="161"/>
                  </a:lnTo>
                  <a:lnTo>
                    <a:pt x="2118" y="122"/>
                  </a:lnTo>
                  <a:lnTo>
                    <a:pt x="2156" y="83"/>
                  </a:lnTo>
                  <a:lnTo>
                    <a:pt x="2218" y="61"/>
                  </a:lnTo>
                  <a:lnTo>
                    <a:pt x="2273" y="83"/>
                  </a:lnTo>
                  <a:lnTo>
                    <a:pt x="2317" y="22"/>
                  </a:lnTo>
                  <a:lnTo>
                    <a:pt x="2356" y="22"/>
                  </a:lnTo>
                  <a:lnTo>
                    <a:pt x="2395" y="22"/>
                  </a:lnTo>
                  <a:lnTo>
                    <a:pt x="2434" y="44"/>
                  </a:lnTo>
                  <a:lnTo>
                    <a:pt x="2473" y="44"/>
                  </a:lnTo>
                  <a:lnTo>
                    <a:pt x="2533" y="0"/>
                  </a:lnTo>
                </a:path>
              </a:pathLst>
            </a:custGeom>
            <a:noFill/>
            <a:ln w="381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endParaRPr lang="ru-RU" altLang="en-US" sz="1800">
                <a:cs typeface="Arial" charset="0"/>
              </a:endParaRPr>
            </a:p>
          </p:txBody>
        </p:sp>
      </p:grpSp>
      <p:grpSp>
        <p:nvGrpSpPr>
          <p:cNvPr id="377872" name="Group 28"/>
          <p:cNvGrpSpPr>
            <a:grpSpLocks/>
          </p:cNvGrpSpPr>
          <p:nvPr/>
        </p:nvGrpSpPr>
        <p:grpSpPr bwMode="auto">
          <a:xfrm>
            <a:off x="758825" y="1222375"/>
            <a:ext cx="7978775" cy="2530475"/>
            <a:chOff x="478" y="752"/>
            <a:chExt cx="5026" cy="1594"/>
          </a:xfrm>
        </p:grpSpPr>
        <p:sp>
          <p:nvSpPr>
            <p:cNvPr id="377873" name="Line 14"/>
            <p:cNvSpPr>
              <a:spLocks noChangeShapeType="1"/>
            </p:cNvSpPr>
            <p:nvPr/>
          </p:nvSpPr>
          <p:spPr bwMode="auto">
            <a:xfrm>
              <a:off x="770" y="998"/>
              <a:ext cx="0" cy="12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74" name="Line 15"/>
            <p:cNvSpPr>
              <a:spLocks noChangeShapeType="1"/>
            </p:cNvSpPr>
            <p:nvPr/>
          </p:nvSpPr>
          <p:spPr bwMode="auto">
            <a:xfrm>
              <a:off x="770" y="1238"/>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75" name="AutoShape 16"/>
            <p:cNvSpPr>
              <a:spLocks noChangeArrowheads="1"/>
            </p:cNvSpPr>
            <p:nvPr/>
          </p:nvSpPr>
          <p:spPr bwMode="auto">
            <a:xfrm>
              <a:off x="478" y="752"/>
              <a:ext cx="5022" cy="277"/>
            </a:xfrm>
            <a:prstGeom prst="roundRect">
              <a:avLst>
                <a:gd name="adj" fmla="val 16667"/>
              </a:avLst>
            </a:prstGeom>
            <a:solidFill>
              <a:srgbClr val="0099FF"/>
            </a:solidFill>
            <a:ln w="9525" algn="ctr">
              <a:solidFill>
                <a:schemeClr val="tx1"/>
              </a:solidFill>
              <a:round/>
              <a:headEnd/>
              <a:tailEnd/>
            </a:ln>
          </p:spPr>
          <p:txBody>
            <a:bodyPr>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FontTx/>
                <a:buNone/>
              </a:pPr>
              <a:r>
                <a:rPr lang="en-US" altLang="en-US" sz="2000">
                  <a:cs typeface="Arial" charset="0"/>
                </a:rPr>
                <a:t>IR-drop effects</a:t>
              </a:r>
              <a:endParaRPr lang="ru-RU" altLang="en-US" sz="2000">
                <a:cs typeface="Arial" charset="0"/>
              </a:endParaRPr>
            </a:p>
          </p:txBody>
        </p:sp>
        <p:sp>
          <p:nvSpPr>
            <p:cNvPr id="377876" name="Line 17"/>
            <p:cNvSpPr>
              <a:spLocks noChangeShapeType="1"/>
            </p:cNvSpPr>
            <p:nvPr/>
          </p:nvSpPr>
          <p:spPr bwMode="auto">
            <a:xfrm>
              <a:off x="1465" y="1199"/>
              <a:ext cx="9" cy="3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77" name="Line 18"/>
            <p:cNvSpPr>
              <a:spLocks noChangeShapeType="1"/>
            </p:cNvSpPr>
            <p:nvPr/>
          </p:nvSpPr>
          <p:spPr bwMode="auto">
            <a:xfrm>
              <a:off x="1474" y="1560"/>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78" name="AutoShape 19"/>
            <p:cNvSpPr>
              <a:spLocks noChangeArrowheads="1"/>
            </p:cNvSpPr>
            <p:nvPr/>
          </p:nvSpPr>
          <p:spPr bwMode="auto">
            <a:xfrm>
              <a:off x="1829" y="1431"/>
              <a:ext cx="3672" cy="235"/>
            </a:xfrm>
            <a:prstGeom prst="roundRect">
              <a:avLst>
                <a:gd name="adj" fmla="val 16667"/>
              </a:avLst>
            </a:prstGeom>
            <a:solidFill>
              <a:srgbClr val="C0C0C0"/>
            </a:solidFill>
            <a:ln w="9525" algn="ctr">
              <a:solidFill>
                <a:schemeClr val="tx1"/>
              </a:solidFill>
              <a:round/>
              <a:headEnd/>
              <a:tailEnd/>
            </a:ln>
          </p:spPr>
          <p:txBody>
            <a:bodyPr>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FontTx/>
                <a:buNone/>
              </a:pPr>
              <a:r>
                <a:rPr lang="en-US" altLang="en-US" sz="1600">
                  <a:cs typeface="Arial" charset="0"/>
                </a:rPr>
                <a:t>Unpredictable performance (eg. Effect of crosstalk  enlarged)</a:t>
              </a:r>
            </a:p>
          </p:txBody>
        </p:sp>
        <p:sp>
          <p:nvSpPr>
            <p:cNvPr id="377879" name="AutoShape 20"/>
            <p:cNvSpPr>
              <a:spLocks noChangeArrowheads="1"/>
            </p:cNvSpPr>
            <p:nvPr/>
          </p:nvSpPr>
          <p:spPr bwMode="auto">
            <a:xfrm>
              <a:off x="1235" y="1101"/>
              <a:ext cx="4267" cy="256"/>
            </a:xfrm>
            <a:prstGeom prst="roundRect">
              <a:avLst>
                <a:gd name="adj" fmla="val 16667"/>
              </a:avLst>
            </a:prstGeom>
            <a:solidFill>
              <a:srgbClr val="00CC99"/>
            </a:solidFill>
            <a:ln w="9525" algn="ctr">
              <a:solidFill>
                <a:schemeClr val="tx1"/>
              </a:solidFill>
              <a:round/>
              <a:headEnd/>
              <a:tailEnd/>
            </a:ln>
          </p:spPr>
          <p:txBody>
            <a:bodyPr>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FontTx/>
                <a:buNone/>
              </a:pPr>
              <a:r>
                <a:rPr lang="en-US" altLang="en-US" sz="1800">
                  <a:cs typeface="Arial" charset="0"/>
                </a:rPr>
                <a:t>Logic failures due to reduced noise margins</a:t>
              </a:r>
            </a:p>
          </p:txBody>
        </p:sp>
        <p:sp>
          <p:nvSpPr>
            <p:cNvPr id="377880" name="Line 21"/>
            <p:cNvSpPr>
              <a:spLocks noChangeShapeType="1"/>
            </p:cNvSpPr>
            <p:nvPr/>
          </p:nvSpPr>
          <p:spPr bwMode="auto">
            <a:xfrm>
              <a:off x="770" y="1889"/>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81" name="AutoShape 22"/>
            <p:cNvSpPr>
              <a:spLocks noChangeArrowheads="1"/>
            </p:cNvSpPr>
            <p:nvPr/>
          </p:nvSpPr>
          <p:spPr bwMode="auto">
            <a:xfrm>
              <a:off x="1234" y="1752"/>
              <a:ext cx="4267" cy="256"/>
            </a:xfrm>
            <a:prstGeom prst="roundRect">
              <a:avLst>
                <a:gd name="adj" fmla="val 16667"/>
              </a:avLst>
            </a:prstGeom>
            <a:solidFill>
              <a:srgbClr val="00CC99"/>
            </a:solidFill>
            <a:ln w="9525" algn="ctr">
              <a:solidFill>
                <a:schemeClr val="tx1"/>
              </a:solidFill>
              <a:round/>
              <a:headEnd/>
              <a:tailEnd/>
            </a:ln>
          </p:spPr>
          <p:txBody>
            <a:bodyPr>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FontTx/>
                <a:buNone/>
              </a:pPr>
              <a:r>
                <a:rPr lang="en-US" altLang="en-US" sz="1800">
                  <a:cs typeface="Arial" charset="0"/>
                </a:rPr>
                <a:t>Decreased performance (timing)</a:t>
              </a:r>
            </a:p>
          </p:txBody>
        </p:sp>
        <p:sp>
          <p:nvSpPr>
            <p:cNvPr id="377882" name="Line 25"/>
            <p:cNvSpPr>
              <a:spLocks noChangeShapeType="1"/>
            </p:cNvSpPr>
            <p:nvPr/>
          </p:nvSpPr>
          <p:spPr bwMode="auto">
            <a:xfrm>
              <a:off x="770" y="2227"/>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83" name="AutoShape 26"/>
            <p:cNvSpPr>
              <a:spLocks noChangeArrowheads="1"/>
            </p:cNvSpPr>
            <p:nvPr/>
          </p:nvSpPr>
          <p:spPr bwMode="auto">
            <a:xfrm>
              <a:off x="1237" y="2090"/>
              <a:ext cx="4267" cy="256"/>
            </a:xfrm>
            <a:prstGeom prst="roundRect">
              <a:avLst>
                <a:gd name="adj" fmla="val 16667"/>
              </a:avLst>
            </a:prstGeom>
            <a:solidFill>
              <a:srgbClr val="00CC99"/>
            </a:solidFill>
            <a:ln w="9525" algn="ctr">
              <a:solidFill>
                <a:schemeClr val="tx1"/>
              </a:solidFill>
              <a:round/>
              <a:headEnd/>
              <a:tailEnd/>
            </a:ln>
          </p:spPr>
          <p:txBody>
            <a:bodyPr>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FontTx/>
                <a:buNone/>
              </a:pPr>
              <a:r>
                <a:rPr lang="en-US" altLang="en-US" sz="1800">
                  <a:cs typeface="Arial" charset="0"/>
                </a:rPr>
                <a:t>Excessive clock skew (clock drivers)</a:t>
              </a:r>
            </a:p>
          </p:txBody>
        </p:sp>
      </p:grpSp>
    </p:spTree>
    <p:extLst>
      <p:ext uri="{BB962C8B-B14F-4D97-AF65-F5344CB8AC3E}">
        <p14:creationId xmlns:p14="http://schemas.microsoft.com/office/powerpoint/2010/main" val="1308617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1026"/>
          <p:cNvSpPr>
            <a:spLocks noGrp="1" noChangeArrowheads="1"/>
          </p:cNvSpPr>
          <p:nvPr>
            <p:ph type="title"/>
          </p:nvPr>
        </p:nvSpPr>
        <p:spPr/>
        <p:txBody>
          <a:bodyPr/>
          <a:lstStyle/>
          <a:p>
            <a:r>
              <a:rPr lang="en-US" altLang="en-US" sz="2400">
                <a:latin typeface="Arial" charset="0"/>
              </a:rPr>
              <a:t>Power consumption and reliability : Electromigration EM</a:t>
            </a:r>
          </a:p>
        </p:txBody>
      </p:sp>
      <p:sp>
        <p:nvSpPr>
          <p:cNvPr id="492547" name="Rectangle 1027"/>
          <p:cNvSpPr>
            <a:spLocks noGrp="1" noChangeArrowheads="1"/>
          </p:cNvSpPr>
          <p:nvPr>
            <p:ph type="body" idx="1"/>
          </p:nvPr>
        </p:nvSpPr>
        <p:spPr>
          <a:xfrm>
            <a:off x="221190" y="910110"/>
            <a:ext cx="6717040" cy="4724400"/>
          </a:xfrm>
        </p:spPr>
        <p:txBody>
          <a:bodyPr/>
          <a:lstStyle/>
          <a:p>
            <a:pPr algn="just"/>
            <a:r>
              <a:rPr lang="en-US" altLang="en-US" sz="2000" b="1" dirty="0" err="1"/>
              <a:t>Electromigration</a:t>
            </a:r>
            <a:r>
              <a:rPr lang="en-US" altLang="en-US" sz="2000" dirty="0"/>
              <a:t> refers to the gradual displacement of the metal atoms of a conductor as a result of the current flowing through that conductor.</a:t>
            </a:r>
          </a:p>
          <a:p>
            <a:pPr lvl="1" algn="just"/>
            <a:r>
              <a:rPr lang="en-US" altLang="en-US" sz="2000" dirty="0"/>
              <a:t>Transfer of electron momentum</a:t>
            </a:r>
          </a:p>
          <a:p>
            <a:pPr algn="just"/>
            <a:r>
              <a:rPr lang="en-US" altLang="en-US" sz="2000" dirty="0"/>
              <a:t>Can result in catastrophic failure do to either </a:t>
            </a:r>
          </a:p>
          <a:p>
            <a:pPr lvl="1" algn="just"/>
            <a:r>
              <a:rPr lang="en-US" altLang="en-US" sz="2000" dirty="0"/>
              <a:t>Open : void on a single wire</a:t>
            </a:r>
          </a:p>
          <a:p>
            <a:pPr lvl="1" algn="just"/>
            <a:r>
              <a:rPr lang="en-US" altLang="en-US" sz="2000" dirty="0"/>
              <a:t>Short : bridging between to wires</a:t>
            </a:r>
          </a:p>
          <a:p>
            <a:pPr algn="just"/>
            <a:r>
              <a:rPr lang="en-US" altLang="en-US" sz="2000" dirty="0"/>
              <a:t>Even without open or short, EM can cause performance degradation</a:t>
            </a:r>
          </a:p>
          <a:p>
            <a:pPr lvl="1" algn="just"/>
            <a:r>
              <a:rPr lang="en-US" altLang="en-US" sz="2000" dirty="0"/>
              <a:t>Increase/decrease in wire RC</a:t>
            </a:r>
          </a:p>
        </p:txBody>
      </p:sp>
      <p:sp>
        <p:nvSpPr>
          <p:cNvPr id="492548" name="AutoShape 2"/>
          <p:cNvSpPr>
            <a:spLocks noChangeArrowheads="1"/>
          </p:cNvSpPr>
          <p:nvPr/>
        </p:nvSpPr>
        <p:spPr bwMode="auto">
          <a:xfrm rot="5400000">
            <a:off x="6373661" y="2394994"/>
            <a:ext cx="2843213" cy="1476375"/>
          </a:xfrm>
          <a:prstGeom prst="roundRect">
            <a:avLst>
              <a:gd name="adj" fmla="val 13546"/>
            </a:avLst>
          </a:prstGeom>
          <a:solidFill>
            <a:srgbClr val="00CC99"/>
          </a:solidFill>
          <a:ln w="9525">
            <a:solidFill>
              <a:schemeClr val="tx1"/>
            </a:solidFill>
            <a:round/>
            <a:headEnd/>
            <a:tailEnd/>
          </a:ln>
        </p:spPr>
        <p:txBody>
          <a:bodyPr rot="10800000" vert="eaVert" wrap="none"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Tx/>
              <a:buNone/>
            </a:pPr>
            <a:endParaRPr lang="en-US" altLang="en-US" sz="1800">
              <a:cs typeface="Arial" charset="0"/>
            </a:endParaRPr>
          </a:p>
        </p:txBody>
      </p:sp>
      <p:pic>
        <p:nvPicPr>
          <p:cNvPr id="49254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748" y="1826668"/>
            <a:ext cx="1255712"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415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0" y="17313"/>
            <a:ext cx="9144000" cy="731838"/>
          </a:xfrm>
        </p:spPr>
        <p:txBody>
          <a:bodyPr/>
          <a:lstStyle/>
          <a:p>
            <a:r>
              <a:rPr lang="en-US" altLang="en-US"/>
              <a:t>Power Grid Creation</a:t>
            </a:r>
          </a:p>
        </p:txBody>
      </p:sp>
      <p:sp>
        <p:nvSpPr>
          <p:cNvPr id="445443" name="Rectangle 3"/>
          <p:cNvSpPr>
            <a:spLocks noGrp="1" noChangeArrowheads="1"/>
          </p:cNvSpPr>
          <p:nvPr>
            <p:ph type="body" idx="1"/>
          </p:nvPr>
        </p:nvSpPr>
        <p:spPr>
          <a:xfrm>
            <a:off x="641005" y="986440"/>
            <a:ext cx="8077200" cy="4724400"/>
          </a:xfrm>
        </p:spPr>
        <p:txBody>
          <a:bodyPr/>
          <a:lstStyle/>
          <a:p>
            <a:pPr>
              <a:lnSpc>
                <a:spcPct val="90000"/>
              </a:lnSpc>
            </a:pPr>
            <a:r>
              <a:rPr lang="en-US" altLang="en-US" dirty="0"/>
              <a:t>Tradeoff IR drop and EM versus routing resources</a:t>
            </a:r>
          </a:p>
          <a:p>
            <a:pPr lvl="1">
              <a:lnSpc>
                <a:spcPct val="90000"/>
              </a:lnSpc>
            </a:pPr>
            <a:r>
              <a:rPr lang="en-US" altLang="en-US" dirty="0"/>
              <a:t>Require power budget</a:t>
            </a:r>
          </a:p>
          <a:p>
            <a:pPr lvl="2">
              <a:lnSpc>
                <a:spcPct val="90000"/>
              </a:lnSpc>
            </a:pPr>
            <a:r>
              <a:rPr lang="en-US" altLang="en-US" dirty="0"/>
              <a:t>initial power estimation</a:t>
            </a:r>
          </a:p>
          <a:p>
            <a:pPr lvl="2">
              <a:lnSpc>
                <a:spcPct val="90000"/>
              </a:lnSpc>
            </a:pPr>
            <a:r>
              <a:rPr lang="en-US" altLang="en-US" dirty="0"/>
              <a:t>average </a:t>
            </a:r>
            <a:r>
              <a:rPr lang="en-US" altLang="en-US" dirty="0" smtClean="0"/>
              <a:t>current</a:t>
            </a:r>
            <a:r>
              <a:rPr lang="en-US" altLang="en-US" dirty="0"/>
              <a:t>s</a:t>
            </a:r>
          </a:p>
          <a:p>
            <a:pPr>
              <a:lnSpc>
                <a:spcPct val="90000"/>
              </a:lnSpc>
            </a:pPr>
            <a:r>
              <a:rPr lang="en-US" altLang="en-US" dirty="0"/>
              <a:t>Need to determine</a:t>
            </a:r>
          </a:p>
          <a:p>
            <a:pPr lvl="1">
              <a:lnSpc>
                <a:spcPct val="90000"/>
              </a:lnSpc>
            </a:pPr>
            <a:r>
              <a:rPr lang="en-US" altLang="en-US" dirty="0"/>
              <a:t>General grid structure (gating or multi-voltage?)</a:t>
            </a:r>
          </a:p>
          <a:p>
            <a:pPr lvl="1">
              <a:lnSpc>
                <a:spcPct val="90000"/>
              </a:lnSpc>
            </a:pPr>
            <a:r>
              <a:rPr lang="en-US" altLang="en-US" dirty="0" smtClean="0"/>
              <a:t>Metal </a:t>
            </a:r>
            <a:r>
              <a:rPr lang="en-US" altLang="en-US" dirty="0"/>
              <a:t>layers to be used</a:t>
            </a:r>
          </a:p>
          <a:p>
            <a:pPr lvl="1">
              <a:lnSpc>
                <a:spcPct val="90000"/>
              </a:lnSpc>
            </a:pPr>
            <a:r>
              <a:rPr lang="en-US" altLang="en-US" dirty="0"/>
              <a:t>Width and spacing of straps</a:t>
            </a:r>
          </a:p>
          <a:p>
            <a:pPr lvl="1">
              <a:lnSpc>
                <a:spcPct val="90000"/>
              </a:lnSpc>
            </a:pPr>
            <a:r>
              <a:rPr lang="en-US" altLang="en-US" dirty="0" smtClean="0"/>
              <a:t>Hierarchical </a:t>
            </a:r>
            <a:r>
              <a:rPr lang="en-US" altLang="en-US" dirty="0"/>
              <a:t>block </a:t>
            </a:r>
            <a:r>
              <a:rPr lang="en-US" altLang="en-US" dirty="0" smtClean="0"/>
              <a:t>shielding</a:t>
            </a:r>
          </a:p>
          <a:p>
            <a:pPr lvl="1">
              <a:lnSpc>
                <a:spcPct val="90000"/>
              </a:lnSpc>
            </a:pPr>
            <a:r>
              <a:rPr lang="en-US" altLang="en-US" dirty="0" smtClean="0"/>
              <a:t>….</a:t>
            </a:r>
            <a:endParaRPr lang="en-US" altLang="en-US" dirty="0"/>
          </a:p>
          <a:p>
            <a:pPr>
              <a:lnSpc>
                <a:spcPct val="90000"/>
              </a:lnSpc>
              <a:buFontTx/>
              <a:buNone/>
            </a:pPr>
            <a:endParaRPr lang="en-US" altLang="en-US" dirty="0"/>
          </a:p>
        </p:txBody>
      </p:sp>
    </p:spTree>
    <p:extLst>
      <p:ext uri="{BB962C8B-B14F-4D97-AF65-F5344CB8AC3E}">
        <p14:creationId xmlns:p14="http://schemas.microsoft.com/office/powerpoint/2010/main" val="3202143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0" y="-1"/>
            <a:ext cx="9144000" cy="871945"/>
          </a:xfrm>
        </p:spPr>
        <p:txBody>
          <a:bodyPr/>
          <a:lstStyle/>
          <a:p>
            <a:r>
              <a:rPr lang="en-US" altLang="en-US" dirty="0"/>
              <a:t>Power Grid Creation</a:t>
            </a:r>
          </a:p>
        </p:txBody>
      </p:sp>
      <p:sp>
        <p:nvSpPr>
          <p:cNvPr id="424963" name="Rectangle 3"/>
          <p:cNvSpPr>
            <a:spLocks noGrp="1" noChangeArrowheads="1"/>
          </p:cNvSpPr>
          <p:nvPr>
            <p:ph type="body" idx="1"/>
          </p:nvPr>
        </p:nvSpPr>
        <p:spPr>
          <a:xfrm>
            <a:off x="468313" y="1196975"/>
            <a:ext cx="7848600" cy="647700"/>
          </a:xfrm>
        </p:spPr>
        <p:txBody>
          <a:bodyPr/>
          <a:lstStyle/>
          <a:p>
            <a:r>
              <a:rPr lang="en-US" altLang="en-US"/>
              <a:t>Extreme way to reduce IR and EM</a:t>
            </a:r>
          </a:p>
        </p:txBody>
      </p:sp>
      <p:sp>
        <p:nvSpPr>
          <p:cNvPr id="424964" name="Rectangle 4"/>
          <p:cNvSpPr>
            <a:spLocks noChangeArrowheads="1"/>
          </p:cNvSpPr>
          <p:nvPr/>
        </p:nvSpPr>
        <p:spPr bwMode="auto">
          <a:xfrm>
            <a:off x="1547813" y="2205038"/>
            <a:ext cx="1584325" cy="431800"/>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r>
              <a:rPr lang="en-US" altLang="en-US" sz="1800"/>
              <a:t>Mx</a:t>
            </a:r>
          </a:p>
        </p:txBody>
      </p:sp>
      <p:sp>
        <p:nvSpPr>
          <p:cNvPr id="424965" name="Rectangle 5"/>
          <p:cNvSpPr>
            <a:spLocks noChangeArrowheads="1"/>
          </p:cNvSpPr>
          <p:nvPr/>
        </p:nvSpPr>
        <p:spPr bwMode="auto">
          <a:xfrm>
            <a:off x="1692275" y="2997200"/>
            <a:ext cx="1152525" cy="431800"/>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r>
              <a:rPr lang="en-US" altLang="en-US" sz="1800"/>
              <a:t>Mx-1</a:t>
            </a:r>
          </a:p>
        </p:txBody>
      </p:sp>
      <p:sp>
        <p:nvSpPr>
          <p:cNvPr id="424966" name="Rectangle 6"/>
          <p:cNvSpPr>
            <a:spLocks noChangeArrowheads="1"/>
          </p:cNvSpPr>
          <p:nvPr/>
        </p:nvSpPr>
        <p:spPr bwMode="auto">
          <a:xfrm>
            <a:off x="1908175" y="3789363"/>
            <a:ext cx="719138" cy="431800"/>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r>
              <a:rPr lang="en-US" altLang="en-US" sz="1800"/>
              <a:t>Mx-2</a:t>
            </a:r>
          </a:p>
        </p:txBody>
      </p:sp>
      <p:sp>
        <p:nvSpPr>
          <p:cNvPr id="424967" name="Rectangle 7"/>
          <p:cNvSpPr>
            <a:spLocks noChangeArrowheads="1"/>
          </p:cNvSpPr>
          <p:nvPr/>
        </p:nvSpPr>
        <p:spPr bwMode="auto">
          <a:xfrm>
            <a:off x="2051050" y="4581525"/>
            <a:ext cx="360363" cy="431800"/>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68" name="Rectangle 8"/>
          <p:cNvSpPr>
            <a:spLocks noChangeArrowheads="1"/>
          </p:cNvSpPr>
          <p:nvPr/>
        </p:nvSpPr>
        <p:spPr bwMode="auto">
          <a:xfrm>
            <a:off x="1835150" y="2636838"/>
            <a:ext cx="215900" cy="36036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69" name="Rectangle 9"/>
          <p:cNvSpPr>
            <a:spLocks noChangeArrowheads="1"/>
          </p:cNvSpPr>
          <p:nvPr/>
        </p:nvSpPr>
        <p:spPr bwMode="auto">
          <a:xfrm>
            <a:off x="2195513" y="2636838"/>
            <a:ext cx="215900" cy="36036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70" name="Rectangle 10"/>
          <p:cNvSpPr>
            <a:spLocks noChangeArrowheads="1"/>
          </p:cNvSpPr>
          <p:nvPr/>
        </p:nvSpPr>
        <p:spPr bwMode="auto">
          <a:xfrm>
            <a:off x="2555875" y="2636838"/>
            <a:ext cx="215900" cy="36036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71" name="Rectangle 11"/>
          <p:cNvSpPr>
            <a:spLocks noChangeArrowheads="1"/>
          </p:cNvSpPr>
          <p:nvPr/>
        </p:nvSpPr>
        <p:spPr bwMode="auto">
          <a:xfrm>
            <a:off x="1979613" y="3429000"/>
            <a:ext cx="215900" cy="360363"/>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72" name="Rectangle 12"/>
          <p:cNvSpPr>
            <a:spLocks noChangeArrowheads="1"/>
          </p:cNvSpPr>
          <p:nvPr/>
        </p:nvSpPr>
        <p:spPr bwMode="auto">
          <a:xfrm>
            <a:off x="2339975" y="3429000"/>
            <a:ext cx="215900" cy="360363"/>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73" name="Rectangle 13"/>
          <p:cNvSpPr>
            <a:spLocks noChangeArrowheads="1"/>
          </p:cNvSpPr>
          <p:nvPr/>
        </p:nvSpPr>
        <p:spPr bwMode="auto">
          <a:xfrm>
            <a:off x="2124075" y="4221163"/>
            <a:ext cx="215900" cy="36036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74" name="Rectangle 14"/>
          <p:cNvSpPr>
            <a:spLocks noChangeArrowheads="1"/>
          </p:cNvSpPr>
          <p:nvPr/>
        </p:nvSpPr>
        <p:spPr bwMode="auto">
          <a:xfrm>
            <a:off x="3492500" y="2205038"/>
            <a:ext cx="1584325" cy="431800"/>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r>
              <a:rPr lang="en-US" altLang="en-US" sz="1800"/>
              <a:t>Mx</a:t>
            </a:r>
          </a:p>
        </p:txBody>
      </p:sp>
      <p:sp>
        <p:nvSpPr>
          <p:cNvPr id="424975" name="Rectangle 15"/>
          <p:cNvSpPr>
            <a:spLocks noChangeArrowheads="1"/>
          </p:cNvSpPr>
          <p:nvPr/>
        </p:nvSpPr>
        <p:spPr bwMode="auto">
          <a:xfrm>
            <a:off x="3636963" y="2997200"/>
            <a:ext cx="1152525" cy="431800"/>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r>
              <a:rPr lang="en-US" altLang="en-US" sz="1800"/>
              <a:t>Mx-1</a:t>
            </a:r>
          </a:p>
        </p:txBody>
      </p:sp>
      <p:sp>
        <p:nvSpPr>
          <p:cNvPr id="424976" name="Rectangle 16"/>
          <p:cNvSpPr>
            <a:spLocks noChangeArrowheads="1"/>
          </p:cNvSpPr>
          <p:nvPr/>
        </p:nvSpPr>
        <p:spPr bwMode="auto">
          <a:xfrm>
            <a:off x="3852863" y="3789363"/>
            <a:ext cx="719137" cy="431800"/>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r>
              <a:rPr lang="en-US" altLang="en-US" sz="1800"/>
              <a:t>Mx-2</a:t>
            </a:r>
          </a:p>
        </p:txBody>
      </p:sp>
      <p:sp>
        <p:nvSpPr>
          <p:cNvPr id="424977" name="Rectangle 17"/>
          <p:cNvSpPr>
            <a:spLocks noChangeArrowheads="1"/>
          </p:cNvSpPr>
          <p:nvPr/>
        </p:nvSpPr>
        <p:spPr bwMode="auto">
          <a:xfrm>
            <a:off x="3995738" y="4581525"/>
            <a:ext cx="360362" cy="431800"/>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78" name="Rectangle 18"/>
          <p:cNvSpPr>
            <a:spLocks noChangeArrowheads="1"/>
          </p:cNvSpPr>
          <p:nvPr/>
        </p:nvSpPr>
        <p:spPr bwMode="auto">
          <a:xfrm>
            <a:off x="3779838" y="2636838"/>
            <a:ext cx="215900" cy="36036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79" name="Rectangle 19"/>
          <p:cNvSpPr>
            <a:spLocks noChangeArrowheads="1"/>
          </p:cNvSpPr>
          <p:nvPr/>
        </p:nvSpPr>
        <p:spPr bwMode="auto">
          <a:xfrm>
            <a:off x="4140200" y="2636838"/>
            <a:ext cx="215900" cy="36036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80" name="Rectangle 20"/>
          <p:cNvSpPr>
            <a:spLocks noChangeArrowheads="1"/>
          </p:cNvSpPr>
          <p:nvPr/>
        </p:nvSpPr>
        <p:spPr bwMode="auto">
          <a:xfrm>
            <a:off x="4500563" y="2636838"/>
            <a:ext cx="215900" cy="36036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81" name="Rectangle 21"/>
          <p:cNvSpPr>
            <a:spLocks noChangeArrowheads="1"/>
          </p:cNvSpPr>
          <p:nvPr/>
        </p:nvSpPr>
        <p:spPr bwMode="auto">
          <a:xfrm>
            <a:off x="3924300" y="3429000"/>
            <a:ext cx="215900" cy="360363"/>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82" name="Rectangle 22"/>
          <p:cNvSpPr>
            <a:spLocks noChangeArrowheads="1"/>
          </p:cNvSpPr>
          <p:nvPr/>
        </p:nvSpPr>
        <p:spPr bwMode="auto">
          <a:xfrm>
            <a:off x="4284663" y="3429000"/>
            <a:ext cx="215900" cy="360363"/>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83" name="Rectangle 23"/>
          <p:cNvSpPr>
            <a:spLocks noChangeArrowheads="1"/>
          </p:cNvSpPr>
          <p:nvPr/>
        </p:nvSpPr>
        <p:spPr bwMode="auto">
          <a:xfrm>
            <a:off x="4068763" y="4221163"/>
            <a:ext cx="215900" cy="36036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984" name="Text Box 24"/>
          <p:cNvSpPr txBox="1">
            <a:spLocks noChangeArrowheads="1"/>
          </p:cNvSpPr>
          <p:nvPr/>
        </p:nvSpPr>
        <p:spPr bwMode="auto">
          <a:xfrm>
            <a:off x="6156325" y="1747838"/>
            <a:ext cx="149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None/>
            </a:pPr>
            <a:r>
              <a:rPr lang="en-US" altLang="en-US" sz="2000"/>
              <a:t>Power lines</a:t>
            </a:r>
          </a:p>
        </p:txBody>
      </p:sp>
      <p:sp>
        <p:nvSpPr>
          <p:cNvPr id="424985" name="Line 25"/>
          <p:cNvSpPr>
            <a:spLocks noChangeShapeType="1"/>
          </p:cNvSpPr>
          <p:nvPr/>
        </p:nvSpPr>
        <p:spPr bwMode="auto">
          <a:xfrm flipH="1">
            <a:off x="4859338" y="1773238"/>
            <a:ext cx="122555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4986" name="Line 26"/>
          <p:cNvSpPr>
            <a:spLocks noChangeShapeType="1"/>
          </p:cNvSpPr>
          <p:nvPr/>
        </p:nvSpPr>
        <p:spPr bwMode="auto">
          <a:xfrm flipH="1">
            <a:off x="2843213" y="1700213"/>
            <a:ext cx="3313112" cy="5762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4987" name="Freeform 27"/>
          <p:cNvSpPr>
            <a:spLocks/>
          </p:cNvSpPr>
          <p:nvPr/>
        </p:nvSpPr>
        <p:spPr bwMode="auto">
          <a:xfrm>
            <a:off x="2714625" y="2813050"/>
            <a:ext cx="1187450" cy="2293938"/>
          </a:xfrm>
          <a:custGeom>
            <a:avLst/>
            <a:gdLst>
              <a:gd name="T0" fmla="*/ 231 w 748"/>
              <a:gd name="T1" fmla="*/ 0 h 1445"/>
              <a:gd name="T2" fmla="*/ 222 w 748"/>
              <a:gd name="T3" fmla="*/ 399 h 1445"/>
              <a:gd name="T4" fmla="*/ 195 w 748"/>
              <a:gd name="T5" fmla="*/ 479 h 1445"/>
              <a:gd name="T6" fmla="*/ 169 w 748"/>
              <a:gd name="T7" fmla="*/ 443 h 1445"/>
              <a:gd name="T8" fmla="*/ 107 w 748"/>
              <a:gd name="T9" fmla="*/ 514 h 1445"/>
              <a:gd name="T10" fmla="*/ 80 w 748"/>
              <a:gd name="T11" fmla="*/ 497 h 1445"/>
              <a:gd name="T12" fmla="*/ 0 w 748"/>
              <a:gd name="T13" fmla="*/ 621 h 1445"/>
              <a:gd name="T14" fmla="*/ 9 w 748"/>
              <a:gd name="T15" fmla="*/ 1223 h 1445"/>
              <a:gd name="T16" fmla="*/ 107 w 748"/>
              <a:gd name="T17" fmla="*/ 1356 h 1445"/>
              <a:gd name="T18" fmla="*/ 115 w 748"/>
              <a:gd name="T19" fmla="*/ 1383 h 1445"/>
              <a:gd name="T20" fmla="*/ 169 w 748"/>
              <a:gd name="T21" fmla="*/ 1400 h 1445"/>
              <a:gd name="T22" fmla="*/ 275 w 748"/>
              <a:gd name="T23" fmla="*/ 1445 h 1445"/>
              <a:gd name="T24" fmla="*/ 665 w 748"/>
              <a:gd name="T25" fmla="*/ 1392 h 1445"/>
              <a:gd name="T26" fmla="*/ 647 w 748"/>
              <a:gd name="T27" fmla="*/ 1064 h 1445"/>
              <a:gd name="T28" fmla="*/ 523 w 748"/>
              <a:gd name="T29" fmla="*/ 302 h 1445"/>
              <a:gd name="T30" fmla="*/ 417 w 748"/>
              <a:gd name="T31" fmla="*/ 169 h 1445"/>
              <a:gd name="T32" fmla="*/ 346 w 748"/>
              <a:gd name="T33" fmla="*/ 98 h 1445"/>
              <a:gd name="T34" fmla="*/ 231 w 748"/>
              <a:gd name="T35"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8" h="1445">
                <a:moveTo>
                  <a:pt x="231" y="0"/>
                </a:moveTo>
                <a:cubicBezTo>
                  <a:pt x="278" y="141"/>
                  <a:pt x="255" y="63"/>
                  <a:pt x="222" y="399"/>
                </a:cubicBezTo>
                <a:cubicBezTo>
                  <a:pt x="219" y="427"/>
                  <a:pt x="195" y="479"/>
                  <a:pt x="195" y="479"/>
                </a:cubicBezTo>
                <a:cubicBezTo>
                  <a:pt x="186" y="467"/>
                  <a:pt x="183" y="447"/>
                  <a:pt x="169" y="443"/>
                </a:cubicBezTo>
                <a:cubicBezTo>
                  <a:pt x="135" y="433"/>
                  <a:pt x="119" y="496"/>
                  <a:pt x="107" y="514"/>
                </a:cubicBezTo>
                <a:cubicBezTo>
                  <a:pt x="98" y="508"/>
                  <a:pt x="91" y="497"/>
                  <a:pt x="80" y="497"/>
                </a:cubicBezTo>
                <a:cubicBezTo>
                  <a:pt x="45" y="497"/>
                  <a:pt x="10" y="597"/>
                  <a:pt x="0" y="621"/>
                </a:cubicBezTo>
                <a:cubicBezTo>
                  <a:pt x="3" y="822"/>
                  <a:pt x="1" y="1022"/>
                  <a:pt x="9" y="1223"/>
                </a:cubicBezTo>
                <a:cubicBezTo>
                  <a:pt x="12" y="1286"/>
                  <a:pt x="51" y="1337"/>
                  <a:pt x="107" y="1356"/>
                </a:cubicBezTo>
                <a:cubicBezTo>
                  <a:pt x="110" y="1365"/>
                  <a:pt x="108" y="1376"/>
                  <a:pt x="115" y="1383"/>
                </a:cubicBezTo>
                <a:cubicBezTo>
                  <a:pt x="117" y="1385"/>
                  <a:pt x="166" y="1399"/>
                  <a:pt x="169" y="1400"/>
                </a:cubicBezTo>
                <a:cubicBezTo>
                  <a:pt x="205" y="1415"/>
                  <a:pt x="238" y="1433"/>
                  <a:pt x="275" y="1445"/>
                </a:cubicBezTo>
                <a:cubicBezTo>
                  <a:pt x="382" y="1431"/>
                  <a:pt x="588" y="1441"/>
                  <a:pt x="665" y="1392"/>
                </a:cubicBezTo>
                <a:cubicBezTo>
                  <a:pt x="700" y="1286"/>
                  <a:pt x="699" y="1166"/>
                  <a:pt x="647" y="1064"/>
                </a:cubicBezTo>
                <a:cubicBezTo>
                  <a:pt x="606" y="817"/>
                  <a:pt x="748" y="464"/>
                  <a:pt x="523" y="302"/>
                </a:cubicBezTo>
                <a:cubicBezTo>
                  <a:pt x="489" y="250"/>
                  <a:pt x="466" y="205"/>
                  <a:pt x="417" y="169"/>
                </a:cubicBezTo>
                <a:cubicBezTo>
                  <a:pt x="374" y="105"/>
                  <a:pt x="400" y="126"/>
                  <a:pt x="346" y="98"/>
                </a:cubicBezTo>
                <a:cubicBezTo>
                  <a:pt x="313" y="31"/>
                  <a:pt x="300" y="28"/>
                  <a:pt x="231" y="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4988" name="Line 28"/>
          <p:cNvSpPr>
            <a:spLocks noChangeShapeType="1"/>
          </p:cNvSpPr>
          <p:nvPr/>
        </p:nvSpPr>
        <p:spPr bwMode="auto">
          <a:xfrm flipV="1">
            <a:off x="2339975" y="2492375"/>
            <a:ext cx="935038" cy="3241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4989" name="Line 29"/>
          <p:cNvSpPr>
            <a:spLocks noChangeShapeType="1"/>
          </p:cNvSpPr>
          <p:nvPr/>
        </p:nvSpPr>
        <p:spPr bwMode="auto">
          <a:xfrm>
            <a:off x="3275013" y="2492375"/>
            <a:ext cx="792162" cy="3241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4990" name="Line 30"/>
          <p:cNvSpPr>
            <a:spLocks noChangeShapeType="1"/>
          </p:cNvSpPr>
          <p:nvPr/>
        </p:nvSpPr>
        <p:spPr bwMode="auto">
          <a:xfrm>
            <a:off x="2339975" y="5734050"/>
            <a:ext cx="172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4991" name="Text Box 31"/>
          <p:cNvSpPr txBox="1">
            <a:spLocks noChangeArrowheads="1"/>
          </p:cNvSpPr>
          <p:nvPr/>
        </p:nvSpPr>
        <p:spPr bwMode="auto">
          <a:xfrm>
            <a:off x="5200650" y="5006975"/>
            <a:ext cx="2316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None/>
            </a:pPr>
            <a:r>
              <a:rPr lang="en-US" altLang="en-US" sz="2000"/>
              <a:t>Signal routing area</a:t>
            </a:r>
          </a:p>
        </p:txBody>
      </p:sp>
      <p:sp>
        <p:nvSpPr>
          <p:cNvPr id="424992" name="Line 32"/>
          <p:cNvSpPr>
            <a:spLocks noChangeShapeType="1"/>
          </p:cNvSpPr>
          <p:nvPr/>
        </p:nvSpPr>
        <p:spPr bwMode="auto">
          <a:xfrm flipH="1" flipV="1">
            <a:off x="3132138" y="5157788"/>
            <a:ext cx="2087562" cy="714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489115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t>At the end of this lecture you should be able to:</a:t>
            </a:r>
            <a:endParaRPr lang="en-GB" dirty="0"/>
          </a:p>
          <a:p>
            <a:pPr marL="457200" indent="-457200">
              <a:buFont typeface="+mj-lt"/>
              <a:buAutoNum type="arabicPeriod"/>
            </a:pPr>
            <a:r>
              <a:rPr lang="en-GB" sz="2000" dirty="0" smtClean="0"/>
              <a:t>Describe the basic principles of design planning</a:t>
            </a:r>
          </a:p>
          <a:p>
            <a:pPr marL="457200" indent="-457200">
              <a:buFont typeface="+mj-lt"/>
              <a:buAutoNum type="arabicPeriod"/>
            </a:pPr>
            <a:r>
              <a:rPr lang="en-GB" sz="2000" dirty="0" smtClean="0">
                <a:solidFill>
                  <a:srgbClr val="FF0000"/>
                </a:solidFill>
              </a:rPr>
              <a:t>Outline the different options </a:t>
            </a:r>
            <a:r>
              <a:rPr lang="en-GB" sz="2000" dirty="0">
                <a:solidFill>
                  <a:srgbClr val="FF0000"/>
                </a:solidFill>
              </a:rPr>
              <a:t>of placement and </a:t>
            </a:r>
            <a:r>
              <a:rPr lang="en-GB" sz="2000" dirty="0" smtClean="0">
                <a:solidFill>
                  <a:srgbClr val="FF0000"/>
                </a:solidFill>
              </a:rPr>
              <a:t>CTS</a:t>
            </a:r>
          </a:p>
          <a:p>
            <a:pPr marL="457200" indent="-457200">
              <a:buFont typeface="+mj-lt"/>
              <a:buAutoNum type="arabicPeriod"/>
            </a:pPr>
            <a:r>
              <a:rPr lang="en-GB" sz="2000" dirty="0" smtClean="0"/>
              <a:t>Describe the main stages of routing </a:t>
            </a:r>
          </a:p>
          <a:p>
            <a:pPr marL="457200" indent="-457200">
              <a:buFont typeface="+mj-lt"/>
              <a:buAutoNum type="arabicPeriod"/>
            </a:pPr>
            <a:r>
              <a:rPr lang="en-GB" sz="2000" dirty="0" smtClean="0"/>
              <a:t>Explain the additional routing challenges in 90nm technologies and beyond  </a:t>
            </a:r>
          </a:p>
          <a:p>
            <a:pPr marL="0" indent="0">
              <a:buNone/>
            </a:pPr>
            <a:endParaRPr lang="en-GB" dirty="0"/>
          </a:p>
        </p:txBody>
      </p:sp>
    </p:spTree>
    <p:extLst>
      <p:ext uri="{BB962C8B-B14F-4D97-AF65-F5344CB8AC3E}">
        <p14:creationId xmlns:p14="http://schemas.microsoft.com/office/powerpoint/2010/main" val="259698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205833267"/>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85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t>At the end of this lecture you should be able to:</a:t>
            </a:r>
            <a:endParaRPr lang="en-GB" dirty="0"/>
          </a:p>
          <a:p>
            <a:pPr marL="457200" indent="-457200">
              <a:buFont typeface="+mj-lt"/>
              <a:buAutoNum type="arabicPeriod"/>
            </a:pPr>
            <a:r>
              <a:rPr lang="en-GB" sz="2000" dirty="0" smtClean="0"/>
              <a:t>Describe the basic principles of design planning</a:t>
            </a:r>
          </a:p>
          <a:p>
            <a:pPr marL="457200" indent="-457200">
              <a:buFont typeface="+mj-lt"/>
              <a:buAutoNum type="arabicPeriod"/>
            </a:pPr>
            <a:r>
              <a:rPr lang="en-GB" sz="2000" dirty="0" smtClean="0"/>
              <a:t>Outline the different options of placement </a:t>
            </a:r>
            <a:r>
              <a:rPr lang="en-GB" sz="2000" dirty="0"/>
              <a:t>and </a:t>
            </a:r>
            <a:r>
              <a:rPr lang="en-GB" sz="2000" dirty="0" smtClean="0"/>
              <a:t>CTS</a:t>
            </a:r>
          </a:p>
          <a:p>
            <a:pPr marL="457200" indent="-457200">
              <a:buFont typeface="+mj-lt"/>
              <a:buAutoNum type="arabicPeriod"/>
            </a:pPr>
            <a:r>
              <a:rPr lang="en-GB" sz="2000" dirty="0" smtClean="0"/>
              <a:t>Describe the main stages of routing</a:t>
            </a:r>
          </a:p>
          <a:p>
            <a:pPr marL="457200" indent="-457200">
              <a:buFont typeface="+mj-lt"/>
              <a:buAutoNum type="arabicPeriod"/>
            </a:pPr>
            <a:r>
              <a:rPr lang="en-GB" sz="2000" dirty="0" smtClean="0"/>
              <a:t>Explain the additional routing challenges in 90nm technologies and beyond  </a:t>
            </a:r>
          </a:p>
          <a:p>
            <a:pPr marL="0" indent="0">
              <a:buNone/>
            </a:pPr>
            <a:endParaRPr lang="en-GB" dirty="0"/>
          </a:p>
        </p:txBody>
      </p:sp>
    </p:spTree>
    <p:extLst>
      <p:ext uri="{BB962C8B-B14F-4D97-AF65-F5344CB8AC3E}">
        <p14:creationId xmlns:p14="http://schemas.microsoft.com/office/powerpoint/2010/main" val="811923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282615" y="3762803"/>
            <a:ext cx="2592388" cy="2339975"/>
          </a:xfrm>
          <a:prstGeom prst="roundRect">
            <a:avLst>
              <a:gd name="adj" fmla="val 9093"/>
            </a:avLst>
          </a:prstGeom>
          <a:solidFill>
            <a:srgbClr val="00CC99"/>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8195" name="Rectangle 3"/>
          <p:cNvSpPr>
            <a:spLocks noGrp="1" noChangeArrowheads="1"/>
          </p:cNvSpPr>
          <p:nvPr>
            <p:ph type="title"/>
          </p:nvPr>
        </p:nvSpPr>
        <p:spPr>
          <a:xfrm>
            <a:off x="239713" y="0"/>
            <a:ext cx="8904287" cy="1125538"/>
          </a:xfrm>
          <a:noFill/>
        </p:spPr>
        <p:txBody>
          <a:bodyPr lIns="0" tIns="0" rIns="0" bIns="0"/>
          <a:lstStyle/>
          <a:p>
            <a:pPr eaLnBrk="1" hangingPunct="1"/>
            <a:endParaRPr lang="en-US" altLang="zh-TW" dirty="0" smtClean="0"/>
          </a:p>
        </p:txBody>
      </p:sp>
      <p:sp>
        <p:nvSpPr>
          <p:cNvPr id="8196" name="Rectangle 4"/>
          <p:cNvSpPr>
            <a:spLocks noGrp="1" noChangeArrowheads="1"/>
          </p:cNvSpPr>
          <p:nvPr>
            <p:ph type="body" idx="1"/>
          </p:nvPr>
        </p:nvSpPr>
        <p:spPr>
          <a:xfrm>
            <a:off x="250825" y="1876425"/>
            <a:ext cx="8389938" cy="1192213"/>
          </a:xfrm>
        </p:spPr>
        <p:txBody>
          <a:bodyPr/>
          <a:lstStyle/>
          <a:p>
            <a:pPr eaLnBrk="1" hangingPunct="1">
              <a:buFontTx/>
              <a:buChar char=" "/>
            </a:pPr>
            <a:r>
              <a:rPr lang="en-US" altLang="zh-TW" sz="2400" b="1" dirty="0" smtClean="0"/>
              <a:t>Placement</a:t>
            </a:r>
            <a:r>
              <a:rPr lang="en-US" altLang="zh-TW" sz="2400" dirty="0" smtClean="0"/>
              <a:t> – Exact placement of the modules (modules can be gates, standard cells, macros…). The goal is to minimize </a:t>
            </a:r>
            <a:r>
              <a:rPr lang="en-US" altLang="zh-TW" dirty="0" smtClean="0"/>
              <a:t>a particular cost function (e.g. </a:t>
            </a:r>
            <a:r>
              <a:rPr lang="en-US" altLang="zh-TW" sz="2400" dirty="0" smtClean="0"/>
              <a:t>total area </a:t>
            </a:r>
            <a:r>
              <a:rPr lang="en-US" altLang="zh-TW" dirty="0" smtClean="0"/>
              <a:t>, </a:t>
            </a:r>
            <a:r>
              <a:rPr lang="en-US" altLang="zh-TW" sz="2400" dirty="0" smtClean="0"/>
              <a:t>interconnect length...)</a:t>
            </a:r>
          </a:p>
        </p:txBody>
      </p:sp>
      <p:pic>
        <p:nvPicPr>
          <p:cNvPr id="8197" name="Picture 5" descr="bigblue4_13_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59" y="3885835"/>
            <a:ext cx="23749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6"/>
          <p:cNvSpPr>
            <a:spLocks noChangeArrowheads="1"/>
          </p:cNvSpPr>
          <p:nvPr/>
        </p:nvSpPr>
        <p:spPr bwMode="auto">
          <a:xfrm>
            <a:off x="3016841" y="5220128"/>
            <a:ext cx="5964238" cy="882650"/>
          </a:xfrm>
          <a:prstGeom prst="roundRect">
            <a:avLst>
              <a:gd name="adj" fmla="val 16667"/>
            </a:avLst>
          </a:prstGeom>
          <a:solidFill>
            <a:srgbClr val="0099FF"/>
          </a:solidFill>
          <a:ln w="9525">
            <a:solidFill>
              <a:schemeClr val="tx1"/>
            </a:solidFill>
            <a:round/>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20000"/>
              </a:lnSpc>
            </a:pPr>
            <a:r>
              <a:rPr kumimoji="1" lang="en-US" altLang="zh-CN" sz="2000" dirty="0"/>
              <a:t>Circuit placement becomes very critical in </a:t>
            </a:r>
            <a:r>
              <a:rPr kumimoji="1" lang="en-US" altLang="zh-CN" sz="2000" dirty="0">
                <a:cs typeface="Times New Roman" pitchFamily="18" charset="0"/>
              </a:rPr>
              <a:t> </a:t>
            </a:r>
            <a:r>
              <a:rPr kumimoji="1" lang="en-US" altLang="zh-CN" sz="2000" dirty="0"/>
              <a:t>90nm and below technologies. </a:t>
            </a:r>
          </a:p>
        </p:txBody>
      </p:sp>
      <p:sp>
        <p:nvSpPr>
          <p:cNvPr id="8199" name="Rectangle 7"/>
          <p:cNvSpPr>
            <a:spLocks noChangeArrowheads="1"/>
          </p:cNvSpPr>
          <p:nvPr/>
        </p:nvSpPr>
        <p:spPr bwMode="auto">
          <a:xfrm>
            <a:off x="3081929" y="3888490"/>
            <a:ext cx="5834062" cy="831850"/>
          </a:xfrm>
          <a:prstGeom prst="rect">
            <a:avLst/>
          </a:prstGeom>
          <a:solidFill>
            <a:srgbClr val="00CC99"/>
          </a:solidFill>
          <a:ln w="9525">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20000"/>
              </a:lnSpc>
            </a:pPr>
            <a:r>
              <a:rPr kumimoji="1" lang="en-US" altLang="zh-CN" sz="2000" dirty="0"/>
              <a:t>The quality of the attainable routing is highly determined by the placement.</a:t>
            </a:r>
          </a:p>
        </p:txBody>
      </p:sp>
      <p:sp>
        <p:nvSpPr>
          <p:cNvPr id="8200" name="Text Box 8"/>
          <p:cNvSpPr txBox="1">
            <a:spLocks noChangeArrowheads="1"/>
          </p:cNvSpPr>
          <p:nvPr/>
        </p:nvSpPr>
        <p:spPr bwMode="auto">
          <a:xfrm>
            <a:off x="2152650" y="1243013"/>
            <a:ext cx="6036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800" b="1" dirty="0">
                <a:ea typeface="新細明體" pitchFamily="18" charset="-120"/>
              </a:rPr>
              <a:t>Traditional definition of </a:t>
            </a:r>
            <a:r>
              <a:rPr lang="en-US" altLang="zh-TW" sz="2800" b="1" dirty="0"/>
              <a:t>placement</a:t>
            </a:r>
            <a:endParaRPr lang="ru-RU" altLang="en-US" sz="2800" b="1" dirty="0">
              <a:ea typeface="新細明體" pitchFamily="18" charset="-120"/>
            </a:endParaRPr>
          </a:p>
        </p:txBody>
      </p:sp>
      <p:sp>
        <p:nvSpPr>
          <p:cNvPr id="9" name="Rectangle 2"/>
          <p:cNvSpPr txBox="1">
            <a:spLocks noChangeArrowheads="1"/>
          </p:cNvSpPr>
          <p:nvPr/>
        </p:nvSpPr>
        <p:spPr bwMode="auto">
          <a:xfrm>
            <a:off x="0" y="0"/>
            <a:ext cx="9144000" cy="731838"/>
          </a:xfrm>
          <a:prstGeom prst="rect">
            <a:avLst/>
          </a:prstGeom>
          <a:solidFill>
            <a:srgbClr val="E7E7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171450" indent="-171450" algn="l" rtl="0" eaLnBrk="0" fontAlgn="base" hangingPunct="0">
              <a:spcBef>
                <a:spcPct val="0"/>
              </a:spcBef>
              <a:spcAft>
                <a:spcPct val="0"/>
              </a:spcAft>
              <a:defRPr sz="3200" b="1">
                <a:solidFill>
                  <a:schemeClr val="tx2"/>
                </a:solidFill>
                <a:latin typeface="+mj-lt"/>
                <a:ea typeface="+mj-ea"/>
                <a:cs typeface="+mj-cs"/>
              </a:defRPr>
            </a:lvl1pPr>
            <a:lvl2pPr marL="171450" indent="-171450" algn="l" rtl="0" eaLnBrk="0" fontAlgn="base" hangingPunct="0">
              <a:spcBef>
                <a:spcPct val="0"/>
              </a:spcBef>
              <a:spcAft>
                <a:spcPct val="0"/>
              </a:spcAft>
              <a:defRPr sz="3200" b="1">
                <a:solidFill>
                  <a:schemeClr val="tx2"/>
                </a:solidFill>
                <a:latin typeface="Arial" charset="0"/>
              </a:defRPr>
            </a:lvl2pPr>
            <a:lvl3pPr marL="171450" indent="-171450" algn="l" rtl="0" eaLnBrk="0" fontAlgn="base" hangingPunct="0">
              <a:spcBef>
                <a:spcPct val="0"/>
              </a:spcBef>
              <a:spcAft>
                <a:spcPct val="0"/>
              </a:spcAft>
              <a:defRPr sz="3200" b="1">
                <a:solidFill>
                  <a:schemeClr val="tx2"/>
                </a:solidFill>
                <a:latin typeface="Arial" charset="0"/>
              </a:defRPr>
            </a:lvl3pPr>
            <a:lvl4pPr marL="171450" indent="-171450" algn="l" rtl="0" eaLnBrk="0" fontAlgn="base" hangingPunct="0">
              <a:spcBef>
                <a:spcPct val="0"/>
              </a:spcBef>
              <a:spcAft>
                <a:spcPct val="0"/>
              </a:spcAft>
              <a:defRPr sz="3200" b="1">
                <a:solidFill>
                  <a:schemeClr val="tx2"/>
                </a:solidFill>
                <a:latin typeface="Arial" charset="0"/>
              </a:defRPr>
            </a:lvl4pPr>
            <a:lvl5pPr marL="171450" indent="-171450" algn="l" rtl="0" eaLnBrk="0" fontAlgn="base" hangingPunct="0">
              <a:spcBef>
                <a:spcPct val="0"/>
              </a:spcBef>
              <a:spcAft>
                <a:spcPct val="0"/>
              </a:spcAft>
              <a:defRPr sz="3200" b="1">
                <a:solidFill>
                  <a:schemeClr val="tx2"/>
                </a:solidFill>
                <a:latin typeface="Arial" charset="0"/>
              </a:defRPr>
            </a:lvl5pPr>
            <a:lvl6pPr marL="628650" algn="l" rtl="0" fontAlgn="base">
              <a:spcBef>
                <a:spcPct val="0"/>
              </a:spcBef>
              <a:spcAft>
                <a:spcPct val="0"/>
              </a:spcAft>
              <a:defRPr sz="3200" b="1">
                <a:solidFill>
                  <a:schemeClr val="tx2"/>
                </a:solidFill>
                <a:latin typeface="Arial" charset="0"/>
              </a:defRPr>
            </a:lvl6pPr>
            <a:lvl7pPr marL="1085850" algn="l" rtl="0" fontAlgn="base">
              <a:spcBef>
                <a:spcPct val="0"/>
              </a:spcBef>
              <a:spcAft>
                <a:spcPct val="0"/>
              </a:spcAft>
              <a:defRPr sz="3200" b="1">
                <a:solidFill>
                  <a:schemeClr val="tx2"/>
                </a:solidFill>
                <a:latin typeface="Arial" charset="0"/>
              </a:defRPr>
            </a:lvl7pPr>
            <a:lvl8pPr marL="1543050" algn="l" rtl="0" fontAlgn="base">
              <a:spcBef>
                <a:spcPct val="0"/>
              </a:spcBef>
              <a:spcAft>
                <a:spcPct val="0"/>
              </a:spcAft>
              <a:defRPr sz="3200" b="1">
                <a:solidFill>
                  <a:schemeClr val="tx2"/>
                </a:solidFill>
                <a:latin typeface="Arial" charset="0"/>
              </a:defRPr>
            </a:lvl8pPr>
            <a:lvl9pPr marL="2000250" algn="l" rtl="0" fontAlgn="base">
              <a:spcBef>
                <a:spcPct val="0"/>
              </a:spcBef>
              <a:spcAft>
                <a:spcPct val="0"/>
              </a:spcAft>
              <a:defRPr sz="3200" b="1">
                <a:solidFill>
                  <a:schemeClr val="tx2"/>
                </a:solidFill>
                <a:latin typeface="Arial" charset="0"/>
              </a:defRPr>
            </a:lvl9pPr>
          </a:lstStyle>
          <a:p>
            <a:pPr indent="0" eaLnBrk="1" hangingPunct="1"/>
            <a:r>
              <a:rPr lang="en-US" altLang="zh-TW" dirty="0"/>
              <a:t>Placement </a:t>
            </a:r>
            <a:r>
              <a:rPr lang="en-US" altLang="zh-TW" dirty="0" smtClean="0"/>
              <a:t>Methodology</a:t>
            </a:r>
            <a:endParaRPr lang="en-GB" kern="0" dirty="0" smtClean="0"/>
          </a:p>
        </p:txBody>
      </p:sp>
    </p:spTree>
    <p:extLst>
      <p:ext uri="{BB962C8B-B14F-4D97-AF65-F5344CB8AC3E}">
        <p14:creationId xmlns:p14="http://schemas.microsoft.com/office/powerpoint/2010/main" val="420437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468313" y="1952625"/>
            <a:ext cx="2651125" cy="466725"/>
          </a:xfrm>
          <a:prstGeom prst="rect">
            <a:avLst/>
          </a:prstGeom>
          <a:solidFill>
            <a:srgbClr val="00CC99"/>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Area</a:t>
            </a:r>
            <a:endParaRPr lang="ru-RU" altLang="en-US"/>
          </a:p>
        </p:txBody>
      </p:sp>
      <p:sp>
        <p:nvSpPr>
          <p:cNvPr id="11268" name="Text Box 4"/>
          <p:cNvSpPr txBox="1">
            <a:spLocks noChangeArrowheads="1"/>
          </p:cNvSpPr>
          <p:nvPr/>
        </p:nvSpPr>
        <p:spPr bwMode="auto">
          <a:xfrm>
            <a:off x="468313" y="2528888"/>
            <a:ext cx="2651125" cy="466725"/>
          </a:xfrm>
          <a:prstGeom prst="rect">
            <a:avLst/>
          </a:prstGeom>
          <a:solidFill>
            <a:srgbClr val="00CC99"/>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Wire length</a:t>
            </a:r>
            <a:endParaRPr lang="ru-RU" altLang="en-US"/>
          </a:p>
        </p:txBody>
      </p:sp>
      <p:sp>
        <p:nvSpPr>
          <p:cNvPr id="11269" name="Text Box 5"/>
          <p:cNvSpPr txBox="1">
            <a:spLocks noChangeArrowheads="1"/>
          </p:cNvSpPr>
          <p:nvPr/>
        </p:nvSpPr>
        <p:spPr bwMode="auto">
          <a:xfrm>
            <a:off x="468313" y="4865688"/>
            <a:ext cx="2651125" cy="466725"/>
          </a:xfrm>
          <a:prstGeom prst="rect">
            <a:avLst/>
          </a:prstGeom>
          <a:solidFill>
            <a:srgbClr val="00CC99"/>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Clock</a:t>
            </a:r>
          </a:p>
        </p:txBody>
      </p:sp>
      <p:sp>
        <p:nvSpPr>
          <p:cNvPr id="11270" name="Text Box 6"/>
          <p:cNvSpPr txBox="1">
            <a:spLocks noChangeArrowheads="1"/>
          </p:cNvSpPr>
          <p:nvPr/>
        </p:nvSpPr>
        <p:spPr bwMode="auto">
          <a:xfrm>
            <a:off x="468313" y="5441950"/>
            <a:ext cx="2651125" cy="466725"/>
          </a:xfrm>
          <a:prstGeom prst="rect">
            <a:avLst/>
          </a:prstGeom>
          <a:solidFill>
            <a:srgbClr val="00CC99"/>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Power</a:t>
            </a:r>
          </a:p>
        </p:txBody>
      </p:sp>
      <p:sp>
        <p:nvSpPr>
          <p:cNvPr id="11271" name="Text Box 7"/>
          <p:cNvSpPr txBox="1">
            <a:spLocks noChangeArrowheads="1"/>
          </p:cNvSpPr>
          <p:nvPr/>
        </p:nvSpPr>
        <p:spPr bwMode="auto">
          <a:xfrm>
            <a:off x="468313" y="3103563"/>
            <a:ext cx="2651125" cy="466725"/>
          </a:xfrm>
          <a:prstGeom prst="rect">
            <a:avLst/>
          </a:prstGeom>
          <a:solidFill>
            <a:srgbClr val="00CC99"/>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Overlap</a:t>
            </a:r>
          </a:p>
        </p:txBody>
      </p:sp>
      <p:sp>
        <p:nvSpPr>
          <p:cNvPr id="11272" name="Text Box 8"/>
          <p:cNvSpPr txBox="1">
            <a:spLocks noChangeArrowheads="1"/>
          </p:cNvSpPr>
          <p:nvPr/>
        </p:nvSpPr>
        <p:spPr bwMode="auto">
          <a:xfrm>
            <a:off x="468313" y="3697288"/>
            <a:ext cx="2663825" cy="466725"/>
          </a:xfrm>
          <a:prstGeom prst="rect">
            <a:avLst/>
          </a:prstGeom>
          <a:solidFill>
            <a:srgbClr val="00CC99"/>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Timing</a:t>
            </a:r>
          </a:p>
        </p:txBody>
      </p:sp>
      <p:sp>
        <p:nvSpPr>
          <p:cNvPr id="11273" name="Text Box 9"/>
          <p:cNvSpPr txBox="1">
            <a:spLocks noChangeArrowheads="1"/>
          </p:cNvSpPr>
          <p:nvPr/>
        </p:nvSpPr>
        <p:spPr bwMode="auto">
          <a:xfrm>
            <a:off x="468313" y="4292600"/>
            <a:ext cx="2651125" cy="466725"/>
          </a:xfrm>
          <a:prstGeom prst="rect">
            <a:avLst/>
          </a:prstGeom>
          <a:solidFill>
            <a:srgbClr val="00CC99"/>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Congestion</a:t>
            </a:r>
          </a:p>
        </p:txBody>
      </p:sp>
      <p:sp>
        <p:nvSpPr>
          <p:cNvPr id="11274" name="Text Box 11"/>
          <p:cNvSpPr txBox="1">
            <a:spLocks noChangeArrowheads="1"/>
          </p:cNvSpPr>
          <p:nvPr/>
        </p:nvSpPr>
        <p:spPr bwMode="auto">
          <a:xfrm>
            <a:off x="4462463" y="2573338"/>
            <a:ext cx="4286250" cy="369887"/>
          </a:xfrm>
          <a:prstGeom prst="rect">
            <a:avLst/>
          </a:prstGeom>
          <a:solidFill>
            <a:srgbClr val="B2B2B2"/>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Traditional methods of Placement</a:t>
            </a:r>
            <a:endParaRPr lang="ru-RU" altLang="en-US" sz="1800"/>
          </a:p>
        </p:txBody>
      </p:sp>
      <p:sp>
        <p:nvSpPr>
          <p:cNvPr id="11275" name="Text Box 13"/>
          <p:cNvSpPr txBox="1">
            <a:spLocks noChangeArrowheads="1"/>
          </p:cNvSpPr>
          <p:nvPr/>
        </p:nvSpPr>
        <p:spPr bwMode="auto">
          <a:xfrm>
            <a:off x="4462463" y="3741738"/>
            <a:ext cx="4286250" cy="369887"/>
          </a:xfrm>
          <a:prstGeom prst="rect">
            <a:avLst/>
          </a:prstGeom>
          <a:solidFill>
            <a:srgbClr val="B2B2B2"/>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Timing-driven Placement</a:t>
            </a:r>
            <a:endParaRPr lang="ru-RU" altLang="en-US" sz="1800"/>
          </a:p>
        </p:txBody>
      </p:sp>
      <p:sp>
        <p:nvSpPr>
          <p:cNvPr id="11276" name="Text Box 14"/>
          <p:cNvSpPr txBox="1">
            <a:spLocks noChangeArrowheads="1"/>
          </p:cNvSpPr>
          <p:nvPr/>
        </p:nvSpPr>
        <p:spPr bwMode="auto">
          <a:xfrm>
            <a:off x="4462463" y="4337050"/>
            <a:ext cx="4286250" cy="369888"/>
          </a:xfrm>
          <a:prstGeom prst="rect">
            <a:avLst/>
          </a:prstGeom>
          <a:solidFill>
            <a:srgbClr val="B2B2B2"/>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Congestion-driven Placement</a:t>
            </a:r>
            <a:endParaRPr lang="ru-RU" altLang="en-US" sz="1800"/>
          </a:p>
        </p:txBody>
      </p:sp>
      <p:sp>
        <p:nvSpPr>
          <p:cNvPr id="11277" name="Text Box 15"/>
          <p:cNvSpPr txBox="1">
            <a:spLocks noChangeArrowheads="1"/>
          </p:cNvSpPr>
          <p:nvPr/>
        </p:nvSpPr>
        <p:spPr bwMode="auto">
          <a:xfrm>
            <a:off x="4462463" y="4910138"/>
            <a:ext cx="4286250" cy="369887"/>
          </a:xfrm>
          <a:prstGeom prst="rect">
            <a:avLst/>
          </a:prstGeom>
          <a:solidFill>
            <a:srgbClr val="B2B2B2"/>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Clock Gating</a:t>
            </a:r>
            <a:endParaRPr lang="ru-RU" altLang="en-US" sz="1800"/>
          </a:p>
        </p:txBody>
      </p:sp>
      <p:sp>
        <p:nvSpPr>
          <p:cNvPr id="11278" name="Text Box 16"/>
          <p:cNvSpPr txBox="1">
            <a:spLocks noChangeArrowheads="1"/>
          </p:cNvSpPr>
          <p:nvPr/>
        </p:nvSpPr>
        <p:spPr bwMode="auto">
          <a:xfrm>
            <a:off x="4462463" y="5486400"/>
            <a:ext cx="4286250" cy="369888"/>
          </a:xfrm>
          <a:prstGeom prst="rect">
            <a:avLst/>
          </a:prstGeom>
          <a:solidFill>
            <a:srgbClr val="B2B2B2"/>
          </a:solidFill>
          <a:ln w="9525" algn="ctr">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zh-TW" sz="1800"/>
              <a:t>Multivoltage and Multisupply Placement</a:t>
            </a:r>
            <a:endParaRPr lang="ru-RU" altLang="en-US" sz="1800"/>
          </a:p>
        </p:txBody>
      </p:sp>
      <p:sp>
        <p:nvSpPr>
          <p:cNvPr id="11279" name="Text Box 17"/>
          <p:cNvSpPr txBox="1">
            <a:spLocks noChangeArrowheads="1"/>
          </p:cNvSpPr>
          <p:nvPr/>
        </p:nvSpPr>
        <p:spPr bwMode="auto">
          <a:xfrm>
            <a:off x="5322888" y="1577975"/>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000"/>
              <a:t>Methods of consideration</a:t>
            </a:r>
            <a:endParaRPr lang="ru-RU" altLang="en-US" sz="2000"/>
          </a:p>
        </p:txBody>
      </p:sp>
      <p:sp>
        <p:nvSpPr>
          <p:cNvPr id="11280" name="Text Box 18"/>
          <p:cNvSpPr txBox="1">
            <a:spLocks noChangeArrowheads="1"/>
          </p:cNvSpPr>
          <p:nvPr/>
        </p:nvSpPr>
        <p:spPr bwMode="auto">
          <a:xfrm>
            <a:off x="720725" y="1541463"/>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000"/>
              <a:t>Cost components</a:t>
            </a:r>
            <a:endParaRPr lang="ru-RU" altLang="en-US" sz="2000"/>
          </a:p>
        </p:txBody>
      </p:sp>
      <p:sp>
        <p:nvSpPr>
          <p:cNvPr id="11281" name="AutoShape 22"/>
          <p:cNvSpPr>
            <a:spLocks noChangeArrowheads="1"/>
          </p:cNvSpPr>
          <p:nvPr/>
        </p:nvSpPr>
        <p:spPr bwMode="auto">
          <a:xfrm rot="-1083158">
            <a:off x="3168650" y="3040063"/>
            <a:ext cx="1258888" cy="179387"/>
          </a:xfrm>
          <a:prstGeom prst="rightArrow">
            <a:avLst>
              <a:gd name="adj1" fmla="val 50000"/>
              <a:gd name="adj2" fmla="val 175443"/>
            </a:avLst>
          </a:prstGeom>
          <a:solidFill>
            <a:srgbClr val="0099FF"/>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11282" name="AutoShape 23"/>
          <p:cNvSpPr>
            <a:spLocks noChangeArrowheads="1"/>
          </p:cNvSpPr>
          <p:nvPr/>
        </p:nvSpPr>
        <p:spPr bwMode="auto">
          <a:xfrm>
            <a:off x="3168650" y="5008563"/>
            <a:ext cx="1258888" cy="179387"/>
          </a:xfrm>
          <a:prstGeom prst="rightArrow">
            <a:avLst>
              <a:gd name="adj1" fmla="val 50000"/>
              <a:gd name="adj2" fmla="val 175443"/>
            </a:avLst>
          </a:prstGeom>
          <a:solidFill>
            <a:srgbClr val="0099FF"/>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11283" name="AutoShape 24"/>
          <p:cNvSpPr>
            <a:spLocks noChangeArrowheads="1"/>
          </p:cNvSpPr>
          <p:nvPr/>
        </p:nvSpPr>
        <p:spPr bwMode="auto">
          <a:xfrm>
            <a:off x="3168650" y="5584825"/>
            <a:ext cx="1258888" cy="179388"/>
          </a:xfrm>
          <a:prstGeom prst="rightArrow">
            <a:avLst>
              <a:gd name="adj1" fmla="val 50000"/>
              <a:gd name="adj2" fmla="val 175442"/>
            </a:avLst>
          </a:prstGeom>
          <a:solidFill>
            <a:srgbClr val="0099FF"/>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11284" name="AutoShape 25"/>
          <p:cNvSpPr>
            <a:spLocks noChangeArrowheads="1"/>
          </p:cNvSpPr>
          <p:nvPr/>
        </p:nvSpPr>
        <p:spPr bwMode="auto">
          <a:xfrm>
            <a:off x="3168650" y="4435475"/>
            <a:ext cx="1258888" cy="179388"/>
          </a:xfrm>
          <a:prstGeom prst="rightArrow">
            <a:avLst>
              <a:gd name="adj1" fmla="val 50000"/>
              <a:gd name="adj2" fmla="val 175442"/>
            </a:avLst>
          </a:prstGeom>
          <a:solidFill>
            <a:srgbClr val="0099FF"/>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11285" name="AutoShape 27"/>
          <p:cNvSpPr>
            <a:spLocks noChangeArrowheads="1"/>
          </p:cNvSpPr>
          <p:nvPr/>
        </p:nvSpPr>
        <p:spPr bwMode="auto">
          <a:xfrm>
            <a:off x="3168650" y="2673350"/>
            <a:ext cx="1258888" cy="179388"/>
          </a:xfrm>
          <a:prstGeom prst="rightArrow">
            <a:avLst>
              <a:gd name="adj1" fmla="val 50000"/>
              <a:gd name="adj2" fmla="val 175442"/>
            </a:avLst>
          </a:prstGeom>
          <a:solidFill>
            <a:srgbClr val="0099FF"/>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11286" name="AutoShape 28"/>
          <p:cNvSpPr>
            <a:spLocks noChangeArrowheads="1"/>
          </p:cNvSpPr>
          <p:nvPr/>
        </p:nvSpPr>
        <p:spPr bwMode="auto">
          <a:xfrm rot="1357191">
            <a:off x="3168650" y="2312988"/>
            <a:ext cx="1258888" cy="179387"/>
          </a:xfrm>
          <a:prstGeom prst="rightArrow">
            <a:avLst>
              <a:gd name="adj1" fmla="val 50000"/>
              <a:gd name="adj2" fmla="val 175443"/>
            </a:avLst>
          </a:prstGeom>
          <a:solidFill>
            <a:srgbClr val="0099FF"/>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11287" name="AutoShape 29"/>
          <p:cNvSpPr>
            <a:spLocks noChangeArrowheads="1"/>
          </p:cNvSpPr>
          <p:nvPr/>
        </p:nvSpPr>
        <p:spPr bwMode="auto">
          <a:xfrm>
            <a:off x="3176588" y="3860800"/>
            <a:ext cx="1258887" cy="179388"/>
          </a:xfrm>
          <a:prstGeom prst="rightArrow">
            <a:avLst>
              <a:gd name="adj1" fmla="val 50000"/>
              <a:gd name="adj2" fmla="val 175442"/>
            </a:avLst>
          </a:prstGeom>
          <a:solidFill>
            <a:srgbClr val="0099FF"/>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24" name="Rectangle 2"/>
          <p:cNvSpPr txBox="1">
            <a:spLocks noChangeArrowheads="1"/>
          </p:cNvSpPr>
          <p:nvPr/>
        </p:nvSpPr>
        <p:spPr bwMode="auto">
          <a:xfrm>
            <a:off x="0" y="-4062"/>
            <a:ext cx="9144000" cy="1016955"/>
          </a:xfrm>
          <a:prstGeom prst="rect">
            <a:avLst/>
          </a:prstGeom>
          <a:solidFill>
            <a:srgbClr val="E7E7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171450" indent="-171450" algn="l" rtl="0" eaLnBrk="0" fontAlgn="base" hangingPunct="0">
              <a:spcBef>
                <a:spcPct val="0"/>
              </a:spcBef>
              <a:spcAft>
                <a:spcPct val="0"/>
              </a:spcAft>
              <a:defRPr sz="3200" b="1">
                <a:solidFill>
                  <a:schemeClr val="tx2"/>
                </a:solidFill>
                <a:latin typeface="+mj-lt"/>
                <a:ea typeface="+mj-ea"/>
                <a:cs typeface="+mj-cs"/>
              </a:defRPr>
            </a:lvl1pPr>
            <a:lvl2pPr marL="171450" indent="-171450" algn="l" rtl="0" eaLnBrk="0" fontAlgn="base" hangingPunct="0">
              <a:spcBef>
                <a:spcPct val="0"/>
              </a:spcBef>
              <a:spcAft>
                <a:spcPct val="0"/>
              </a:spcAft>
              <a:defRPr sz="3200" b="1">
                <a:solidFill>
                  <a:schemeClr val="tx2"/>
                </a:solidFill>
                <a:latin typeface="Arial" charset="0"/>
              </a:defRPr>
            </a:lvl2pPr>
            <a:lvl3pPr marL="171450" indent="-171450" algn="l" rtl="0" eaLnBrk="0" fontAlgn="base" hangingPunct="0">
              <a:spcBef>
                <a:spcPct val="0"/>
              </a:spcBef>
              <a:spcAft>
                <a:spcPct val="0"/>
              </a:spcAft>
              <a:defRPr sz="3200" b="1">
                <a:solidFill>
                  <a:schemeClr val="tx2"/>
                </a:solidFill>
                <a:latin typeface="Arial" charset="0"/>
              </a:defRPr>
            </a:lvl3pPr>
            <a:lvl4pPr marL="171450" indent="-171450" algn="l" rtl="0" eaLnBrk="0" fontAlgn="base" hangingPunct="0">
              <a:spcBef>
                <a:spcPct val="0"/>
              </a:spcBef>
              <a:spcAft>
                <a:spcPct val="0"/>
              </a:spcAft>
              <a:defRPr sz="3200" b="1">
                <a:solidFill>
                  <a:schemeClr val="tx2"/>
                </a:solidFill>
                <a:latin typeface="Arial" charset="0"/>
              </a:defRPr>
            </a:lvl4pPr>
            <a:lvl5pPr marL="171450" indent="-171450" algn="l" rtl="0" eaLnBrk="0" fontAlgn="base" hangingPunct="0">
              <a:spcBef>
                <a:spcPct val="0"/>
              </a:spcBef>
              <a:spcAft>
                <a:spcPct val="0"/>
              </a:spcAft>
              <a:defRPr sz="3200" b="1">
                <a:solidFill>
                  <a:schemeClr val="tx2"/>
                </a:solidFill>
                <a:latin typeface="Arial" charset="0"/>
              </a:defRPr>
            </a:lvl5pPr>
            <a:lvl6pPr marL="628650" algn="l" rtl="0" fontAlgn="base">
              <a:spcBef>
                <a:spcPct val="0"/>
              </a:spcBef>
              <a:spcAft>
                <a:spcPct val="0"/>
              </a:spcAft>
              <a:defRPr sz="3200" b="1">
                <a:solidFill>
                  <a:schemeClr val="tx2"/>
                </a:solidFill>
                <a:latin typeface="Arial" charset="0"/>
              </a:defRPr>
            </a:lvl6pPr>
            <a:lvl7pPr marL="1085850" algn="l" rtl="0" fontAlgn="base">
              <a:spcBef>
                <a:spcPct val="0"/>
              </a:spcBef>
              <a:spcAft>
                <a:spcPct val="0"/>
              </a:spcAft>
              <a:defRPr sz="3200" b="1">
                <a:solidFill>
                  <a:schemeClr val="tx2"/>
                </a:solidFill>
                <a:latin typeface="Arial" charset="0"/>
              </a:defRPr>
            </a:lvl7pPr>
            <a:lvl8pPr marL="1543050" algn="l" rtl="0" fontAlgn="base">
              <a:spcBef>
                <a:spcPct val="0"/>
              </a:spcBef>
              <a:spcAft>
                <a:spcPct val="0"/>
              </a:spcAft>
              <a:defRPr sz="3200" b="1">
                <a:solidFill>
                  <a:schemeClr val="tx2"/>
                </a:solidFill>
                <a:latin typeface="Arial" charset="0"/>
              </a:defRPr>
            </a:lvl8pPr>
            <a:lvl9pPr marL="2000250" algn="l" rtl="0" fontAlgn="base">
              <a:spcBef>
                <a:spcPct val="0"/>
              </a:spcBef>
              <a:spcAft>
                <a:spcPct val="0"/>
              </a:spcAft>
              <a:defRPr sz="3200" b="1">
                <a:solidFill>
                  <a:schemeClr val="tx2"/>
                </a:solidFill>
                <a:latin typeface="Arial" charset="0"/>
              </a:defRPr>
            </a:lvl9pPr>
          </a:lstStyle>
          <a:p>
            <a:pPr indent="0" eaLnBrk="1" hangingPunct="1"/>
            <a:r>
              <a:rPr lang="en-US" altLang="zh-TW" dirty="0"/>
              <a:t>Placement </a:t>
            </a:r>
            <a:r>
              <a:rPr lang="en-US" altLang="en-US" dirty="0" smtClean="0">
                <a:ea typeface="新細明體" pitchFamily="18" charset="-120"/>
              </a:rPr>
              <a:t>New approaches for modern technologies</a:t>
            </a:r>
            <a:endParaRPr lang="en-GB" kern="0" dirty="0" smtClean="0"/>
          </a:p>
        </p:txBody>
      </p:sp>
    </p:spTree>
    <p:extLst>
      <p:ext uri="{BB962C8B-B14F-4D97-AF65-F5344CB8AC3E}">
        <p14:creationId xmlns:p14="http://schemas.microsoft.com/office/powerpoint/2010/main" val="200732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3094550222"/>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903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8" name="Rectangle 6"/>
          <p:cNvSpPr>
            <a:spLocks noChangeArrowheads="1"/>
          </p:cNvSpPr>
          <p:nvPr/>
        </p:nvSpPr>
        <p:spPr bwMode="auto">
          <a:xfrm>
            <a:off x="827088" y="4364038"/>
            <a:ext cx="3330575" cy="411162"/>
          </a:xfrm>
          <a:prstGeom prst="rect">
            <a:avLst/>
          </a:prstGeom>
          <a:solidFill>
            <a:srgbClr val="00CC99"/>
          </a:solidFill>
          <a:ln w="9525">
            <a:solidFill>
              <a:schemeClr val="tx1"/>
            </a:solidFill>
            <a:miter lim="800000"/>
            <a:headEnd/>
            <a:tailEnd/>
          </a:ln>
        </p:spPr>
        <p:txBody>
          <a:bodyPr/>
          <a:lstStyle>
            <a:lvl1pPr marL="342900" indent="-342900"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pPr>
            <a:r>
              <a:rPr lang="en-US" altLang="ko-KR">
                <a:ea typeface="Gulim" pitchFamily="34" charset="-127"/>
              </a:rPr>
              <a:t>Skew</a:t>
            </a:r>
          </a:p>
        </p:txBody>
      </p:sp>
      <p:sp>
        <p:nvSpPr>
          <p:cNvPr id="99339" name="Rectangle 7"/>
          <p:cNvSpPr>
            <a:spLocks noChangeArrowheads="1"/>
          </p:cNvSpPr>
          <p:nvPr/>
        </p:nvSpPr>
        <p:spPr bwMode="auto">
          <a:xfrm>
            <a:off x="827088" y="4940300"/>
            <a:ext cx="3330575" cy="411163"/>
          </a:xfrm>
          <a:prstGeom prst="rect">
            <a:avLst/>
          </a:prstGeom>
          <a:solidFill>
            <a:srgbClr val="00CC99"/>
          </a:solidFill>
          <a:ln w="9525">
            <a:solidFill>
              <a:schemeClr val="tx1"/>
            </a:solidFill>
            <a:miter lim="800000"/>
            <a:headEnd/>
            <a:tailEnd/>
          </a:ln>
        </p:spPr>
        <p:txBody>
          <a:bodyPr/>
          <a:lstStyle>
            <a:lvl1pPr marL="342900" indent="-342900"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pPr>
            <a:r>
              <a:rPr lang="en-US" altLang="ko-KR">
                <a:ea typeface="Gulim" pitchFamily="34" charset="-127"/>
              </a:rPr>
              <a:t>Power</a:t>
            </a:r>
          </a:p>
        </p:txBody>
      </p:sp>
      <p:sp>
        <p:nvSpPr>
          <p:cNvPr id="99340" name="Rectangle 8"/>
          <p:cNvSpPr>
            <a:spLocks noChangeArrowheads="1"/>
          </p:cNvSpPr>
          <p:nvPr/>
        </p:nvSpPr>
        <p:spPr bwMode="auto">
          <a:xfrm>
            <a:off x="4330700" y="4384675"/>
            <a:ext cx="3330575" cy="411163"/>
          </a:xfrm>
          <a:prstGeom prst="rect">
            <a:avLst/>
          </a:prstGeom>
          <a:solidFill>
            <a:srgbClr val="00CC99"/>
          </a:solidFill>
          <a:ln w="9525">
            <a:solidFill>
              <a:schemeClr val="tx1"/>
            </a:solidFill>
            <a:miter lim="800000"/>
            <a:headEnd/>
            <a:tailEnd/>
          </a:ln>
        </p:spPr>
        <p:txBody>
          <a:bodyPr/>
          <a:lstStyle>
            <a:lvl1pPr marL="342900" indent="-342900"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pPr>
            <a:r>
              <a:rPr lang="en-US" altLang="ko-KR">
                <a:ea typeface="Gulim" pitchFamily="34" charset="-127"/>
              </a:rPr>
              <a:t>Area (#buffers)</a:t>
            </a:r>
          </a:p>
        </p:txBody>
      </p:sp>
      <p:sp>
        <p:nvSpPr>
          <p:cNvPr id="99341" name="Rectangle 9"/>
          <p:cNvSpPr>
            <a:spLocks noChangeArrowheads="1"/>
          </p:cNvSpPr>
          <p:nvPr/>
        </p:nvSpPr>
        <p:spPr bwMode="auto">
          <a:xfrm>
            <a:off x="4330700" y="4940300"/>
            <a:ext cx="3330575" cy="411163"/>
          </a:xfrm>
          <a:prstGeom prst="rect">
            <a:avLst/>
          </a:prstGeom>
          <a:solidFill>
            <a:srgbClr val="00CC99"/>
          </a:solidFill>
          <a:ln w="9525">
            <a:solidFill>
              <a:schemeClr val="tx1"/>
            </a:solidFill>
            <a:miter lim="800000"/>
            <a:headEnd/>
            <a:tailEnd/>
          </a:ln>
        </p:spPr>
        <p:txBody>
          <a:bodyPr/>
          <a:lstStyle>
            <a:lvl1pPr marL="342900" indent="-342900"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pPr>
            <a:r>
              <a:rPr lang="en-US" altLang="ko-KR">
                <a:ea typeface="Gulim" pitchFamily="34" charset="-127"/>
              </a:rPr>
              <a:t>Slew rates</a:t>
            </a:r>
          </a:p>
        </p:txBody>
      </p:sp>
      <p:sp>
        <p:nvSpPr>
          <p:cNvPr id="99347" name="AutoShape 88"/>
          <p:cNvSpPr>
            <a:spLocks noChangeArrowheads="1"/>
          </p:cNvSpPr>
          <p:nvPr/>
        </p:nvSpPr>
        <p:spPr bwMode="auto">
          <a:xfrm>
            <a:off x="1258888" y="1700213"/>
            <a:ext cx="6084887" cy="2303462"/>
          </a:xfrm>
          <a:prstGeom prst="roundRect">
            <a:avLst>
              <a:gd name="adj" fmla="val 8338"/>
            </a:avLst>
          </a:prstGeom>
          <a:solidFill>
            <a:srgbClr val="00CC99"/>
          </a:solidFill>
          <a:ln w="9525" algn="ctr">
            <a:solidFill>
              <a:schemeClr val="tx1"/>
            </a:solidFill>
            <a:round/>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48" name="Text Box 5"/>
          <p:cNvSpPr txBox="1">
            <a:spLocks noChangeArrowheads="1"/>
          </p:cNvSpPr>
          <p:nvPr/>
        </p:nvSpPr>
        <p:spPr bwMode="auto">
          <a:xfrm>
            <a:off x="1327150" y="3662363"/>
            <a:ext cx="2487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altLang="en-US" sz="1600"/>
              <a:t>Unbuffered clock tree</a:t>
            </a:r>
          </a:p>
        </p:txBody>
      </p:sp>
      <p:sp>
        <p:nvSpPr>
          <p:cNvPr id="99349" name="Text Box 8"/>
          <p:cNvSpPr txBox="1">
            <a:spLocks noChangeArrowheads="1"/>
          </p:cNvSpPr>
          <p:nvPr/>
        </p:nvSpPr>
        <p:spPr bwMode="auto">
          <a:xfrm>
            <a:off x="4356100" y="3662363"/>
            <a:ext cx="309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altLang="en-US" sz="1600"/>
              <a:t>Buffered/balanced clock tree</a:t>
            </a:r>
          </a:p>
        </p:txBody>
      </p:sp>
      <p:sp>
        <p:nvSpPr>
          <p:cNvPr id="99350" name="AutoShape 10"/>
          <p:cNvSpPr>
            <a:spLocks noChangeArrowheads="1"/>
          </p:cNvSpPr>
          <p:nvPr/>
        </p:nvSpPr>
        <p:spPr bwMode="auto">
          <a:xfrm>
            <a:off x="3778250" y="2647950"/>
            <a:ext cx="612775" cy="369888"/>
          </a:xfrm>
          <a:prstGeom prst="rightArrow">
            <a:avLst>
              <a:gd name="adj1" fmla="val 50213"/>
              <a:gd name="adj2" fmla="val 53220"/>
            </a:avLst>
          </a:prstGeom>
          <a:solidFill>
            <a:srgbClr val="0099FF"/>
          </a:solidFill>
          <a:ln w="12700">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nvGrpSpPr>
          <p:cNvPr id="99351" name="Group 86"/>
          <p:cNvGrpSpPr>
            <a:grpSpLocks/>
          </p:cNvGrpSpPr>
          <p:nvPr/>
        </p:nvGrpSpPr>
        <p:grpSpPr bwMode="auto">
          <a:xfrm>
            <a:off x="1655763" y="1860550"/>
            <a:ext cx="1168400" cy="1804988"/>
            <a:chOff x="1089" y="2403"/>
            <a:chExt cx="768" cy="1186"/>
          </a:xfrm>
        </p:grpSpPr>
        <p:sp>
          <p:nvSpPr>
            <p:cNvPr id="99352" name="Rectangle 29"/>
            <p:cNvSpPr>
              <a:spLocks noChangeArrowheads="1"/>
            </p:cNvSpPr>
            <p:nvPr/>
          </p:nvSpPr>
          <p:spPr bwMode="auto">
            <a:xfrm>
              <a:off x="1667" y="2403"/>
              <a:ext cx="190" cy="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53" name="Rectangle 32"/>
            <p:cNvSpPr>
              <a:spLocks noChangeArrowheads="1"/>
            </p:cNvSpPr>
            <p:nvPr/>
          </p:nvSpPr>
          <p:spPr bwMode="auto">
            <a:xfrm>
              <a:off x="1667" y="2403"/>
              <a:ext cx="190" cy="237"/>
            </a:xfrm>
            <a:prstGeom prst="rect">
              <a:avLst/>
            </a:prstGeom>
            <a:solidFill>
              <a:schemeClr val="bg1"/>
            </a:solidFill>
            <a:ln w="14288"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54" name="Rectangle 33"/>
            <p:cNvSpPr>
              <a:spLocks noChangeArrowheads="1"/>
            </p:cNvSpPr>
            <p:nvPr/>
          </p:nvSpPr>
          <p:spPr bwMode="auto">
            <a:xfrm>
              <a:off x="1667" y="2719"/>
              <a:ext cx="190" cy="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55" name="Rectangle 36"/>
            <p:cNvSpPr>
              <a:spLocks noChangeArrowheads="1"/>
            </p:cNvSpPr>
            <p:nvPr/>
          </p:nvSpPr>
          <p:spPr bwMode="auto">
            <a:xfrm>
              <a:off x="1667" y="2719"/>
              <a:ext cx="190" cy="237"/>
            </a:xfrm>
            <a:prstGeom prst="rect">
              <a:avLst/>
            </a:prstGeom>
            <a:solidFill>
              <a:schemeClr val="bg1"/>
            </a:solidFill>
            <a:ln w="14288"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56" name="Rectangle 37"/>
            <p:cNvSpPr>
              <a:spLocks noChangeArrowheads="1"/>
            </p:cNvSpPr>
            <p:nvPr/>
          </p:nvSpPr>
          <p:spPr bwMode="auto">
            <a:xfrm>
              <a:off x="1667" y="3035"/>
              <a:ext cx="190" cy="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57" name="Rectangle 40"/>
            <p:cNvSpPr>
              <a:spLocks noChangeArrowheads="1"/>
            </p:cNvSpPr>
            <p:nvPr/>
          </p:nvSpPr>
          <p:spPr bwMode="auto">
            <a:xfrm>
              <a:off x="1667" y="3035"/>
              <a:ext cx="190" cy="237"/>
            </a:xfrm>
            <a:prstGeom prst="rect">
              <a:avLst/>
            </a:prstGeom>
            <a:solidFill>
              <a:schemeClr val="bg1"/>
            </a:solidFill>
            <a:ln w="14288"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58" name="Rectangle 41"/>
            <p:cNvSpPr>
              <a:spLocks noChangeArrowheads="1"/>
            </p:cNvSpPr>
            <p:nvPr/>
          </p:nvSpPr>
          <p:spPr bwMode="auto">
            <a:xfrm>
              <a:off x="1667" y="3351"/>
              <a:ext cx="190" cy="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59" name="Rectangle 44"/>
            <p:cNvSpPr>
              <a:spLocks noChangeArrowheads="1"/>
            </p:cNvSpPr>
            <p:nvPr/>
          </p:nvSpPr>
          <p:spPr bwMode="auto">
            <a:xfrm>
              <a:off x="1667" y="3351"/>
              <a:ext cx="190" cy="238"/>
            </a:xfrm>
            <a:prstGeom prst="rect">
              <a:avLst/>
            </a:prstGeom>
            <a:solidFill>
              <a:schemeClr val="bg1"/>
            </a:solidFill>
            <a:ln w="14288"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60" name="Freeform 45"/>
            <p:cNvSpPr>
              <a:spLocks/>
            </p:cNvSpPr>
            <p:nvPr/>
          </p:nvSpPr>
          <p:spPr bwMode="auto">
            <a:xfrm>
              <a:off x="1362" y="2600"/>
              <a:ext cx="305" cy="475"/>
            </a:xfrm>
            <a:custGeom>
              <a:avLst/>
              <a:gdLst>
                <a:gd name="T0" fmla="*/ 0 w 305"/>
                <a:gd name="T1" fmla="*/ 475 h 475"/>
                <a:gd name="T2" fmla="*/ 57 w 305"/>
                <a:gd name="T3" fmla="*/ 475 h 475"/>
                <a:gd name="T4" fmla="*/ 57 w 305"/>
                <a:gd name="T5" fmla="*/ 0 h 475"/>
                <a:gd name="T6" fmla="*/ 305 w 305"/>
                <a:gd name="T7" fmla="*/ 0 h 475"/>
                <a:gd name="T8" fmla="*/ 0 60000 65536"/>
                <a:gd name="T9" fmla="*/ 0 60000 65536"/>
                <a:gd name="T10" fmla="*/ 0 60000 65536"/>
                <a:gd name="T11" fmla="*/ 0 60000 65536"/>
                <a:gd name="T12" fmla="*/ 0 w 305"/>
                <a:gd name="T13" fmla="*/ 0 h 475"/>
                <a:gd name="T14" fmla="*/ 305 w 305"/>
                <a:gd name="T15" fmla="*/ 475 h 475"/>
              </a:gdLst>
              <a:ahLst/>
              <a:cxnLst>
                <a:cxn ang="T8">
                  <a:pos x="T0" y="T1"/>
                </a:cxn>
                <a:cxn ang="T9">
                  <a:pos x="T2" y="T3"/>
                </a:cxn>
                <a:cxn ang="T10">
                  <a:pos x="T4" y="T5"/>
                </a:cxn>
                <a:cxn ang="T11">
                  <a:pos x="T6" y="T7"/>
                </a:cxn>
              </a:cxnLst>
              <a:rect l="T12" t="T13" r="T14" b="T15"/>
              <a:pathLst>
                <a:path w="305" h="475">
                  <a:moveTo>
                    <a:pt x="0" y="475"/>
                  </a:moveTo>
                  <a:lnTo>
                    <a:pt x="57" y="475"/>
                  </a:lnTo>
                  <a:lnTo>
                    <a:pt x="57" y="0"/>
                  </a:lnTo>
                  <a:lnTo>
                    <a:pt x="305" y="0"/>
                  </a:lnTo>
                </a:path>
              </a:pathLst>
            </a:cu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61" name="Freeform 46"/>
            <p:cNvSpPr>
              <a:spLocks/>
            </p:cNvSpPr>
            <p:nvPr/>
          </p:nvSpPr>
          <p:spPr bwMode="auto">
            <a:xfrm>
              <a:off x="1362" y="2917"/>
              <a:ext cx="305" cy="158"/>
            </a:xfrm>
            <a:custGeom>
              <a:avLst/>
              <a:gdLst>
                <a:gd name="T0" fmla="*/ 0 w 305"/>
                <a:gd name="T1" fmla="*/ 158 h 158"/>
                <a:gd name="T2" fmla="*/ 57 w 305"/>
                <a:gd name="T3" fmla="*/ 158 h 158"/>
                <a:gd name="T4" fmla="*/ 57 w 305"/>
                <a:gd name="T5" fmla="*/ 0 h 158"/>
                <a:gd name="T6" fmla="*/ 305 w 305"/>
                <a:gd name="T7" fmla="*/ 0 h 158"/>
                <a:gd name="T8" fmla="*/ 0 60000 65536"/>
                <a:gd name="T9" fmla="*/ 0 60000 65536"/>
                <a:gd name="T10" fmla="*/ 0 60000 65536"/>
                <a:gd name="T11" fmla="*/ 0 60000 65536"/>
                <a:gd name="T12" fmla="*/ 0 w 305"/>
                <a:gd name="T13" fmla="*/ 0 h 158"/>
                <a:gd name="T14" fmla="*/ 305 w 305"/>
                <a:gd name="T15" fmla="*/ 158 h 158"/>
              </a:gdLst>
              <a:ahLst/>
              <a:cxnLst>
                <a:cxn ang="T8">
                  <a:pos x="T0" y="T1"/>
                </a:cxn>
                <a:cxn ang="T9">
                  <a:pos x="T2" y="T3"/>
                </a:cxn>
                <a:cxn ang="T10">
                  <a:pos x="T4" y="T5"/>
                </a:cxn>
                <a:cxn ang="T11">
                  <a:pos x="T6" y="T7"/>
                </a:cxn>
              </a:cxnLst>
              <a:rect l="T12" t="T13" r="T14" b="T15"/>
              <a:pathLst>
                <a:path w="305" h="158">
                  <a:moveTo>
                    <a:pt x="0" y="158"/>
                  </a:moveTo>
                  <a:lnTo>
                    <a:pt x="57" y="158"/>
                  </a:lnTo>
                  <a:lnTo>
                    <a:pt x="57" y="0"/>
                  </a:lnTo>
                  <a:lnTo>
                    <a:pt x="305" y="0"/>
                  </a:lnTo>
                </a:path>
              </a:pathLst>
            </a:cu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62" name="Freeform 47"/>
            <p:cNvSpPr>
              <a:spLocks/>
            </p:cNvSpPr>
            <p:nvPr/>
          </p:nvSpPr>
          <p:spPr bwMode="auto">
            <a:xfrm>
              <a:off x="1362" y="3075"/>
              <a:ext cx="305" cy="158"/>
            </a:xfrm>
            <a:custGeom>
              <a:avLst/>
              <a:gdLst>
                <a:gd name="T0" fmla="*/ 0 w 305"/>
                <a:gd name="T1" fmla="*/ 0 h 158"/>
                <a:gd name="T2" fmla="*/ 57 w 305"/>
                <a:gd name="T3" fmla="*/ 0 h 158"/>
                <a:gd name="T4" fmla="*/ 57 w 305"/>
                <a:gd name="T5" fmla="*/ 158 h 158"/>
                <a:gd name="T6" fmla="*/ 305 w 305"/>
                <a:gd name="T7" fmla="*/ 158 h 158"/>
                <a:gd name="T8" fmla="*/ 0 60000 65536"/>
                <a:gd name="T9" fmla="*/ 0 60000 65536"/>
                <a:gd name="T10" fmla="*/ 0 60000 65536"/>
                <a:gd name="T11" fmla="*/ 0 60000 65536"/>
                <a:gd name="T12" fmla="*/ 0 w 305"/>
                <a:gd name="T13" fmla="*/ 0 h 158"/>
                <a:gd name="T14" fmla="*/ 305 w 305"/>
                <a:gd name="T15" fmla="*/ 158 h 158"/>
              </a:gdLst>
              <a:ahLst/>
              <a:cxnLst>
                <a:cxn ang="T8">
                  <a:pos x="T0" y="T1"/>
                </a:cxn>
                <a:cxn ang="T9">
                  <a:pos x="T2" y="T3"/>
                </a:cxn>
                <a:cxn ang="T10">
                  <a:pos x="T4" y="T5"/>
                </a:cxn>
                <a:cxn ang="T11">
                  <a:pos x="T6" y="T7"/>
                </a:cxn>
              </a:cxnLst>
              <a:rect l="T12" t="T13" r="T14" b="T15"/>
              <a:pathLst>
                <a:path w="305" h="158">
                  <a:moveTo>
                    <a:pt x="0" y="0"/>
                  </a:moveTo>
                  <a:lnTo>
                    <a:pt x="57" y="0"/>
                  </a:lnTo>
                  <a:lnTo>
                    <a:pt x="57" y="158"/>
                  </a:lnTo>
                  <a:lnTo>
                    <a:pt x="305" y="158"/>
                  </a:lnTo>
                </a:path>
              </a:pathLst>
            </a:cu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63" name="Freeform 48"/>
            <p:cNvSpPr>
              <a:spLocks/>
            </p:cNvSpPr>
            <p:nvPr/>
          </p:nvSpPr>
          <p:spPr bwMode="auto">
            <a:xfrm>
              <a:off x="1362" y="3075"/>
              <a:ext cx="305" cy="474"/>
            </a:xfrm>
            <a:custGeom>
              <a:avLst/>
              <a:gdLst>
                <a:gd name="T0" fmla="*/ 0 w 305"/>
                <a:gd name="T1" fmla="*/ 0 h 474"/>
                <a:gd name="T2" fmla="*/ 57 w 305"/>
                <a:gd name="T3" fmla="*/ 0 h 474"/>
                <a:gd name="T4" fmla="*/ 57 w 305"/>
                <a:gd name="T5" fmla="*/ 474 h 474"/>
                <a:gd name="T6" fmla="*/ 305 w 305"/>
                <a:gd name="T7" fmla="*/ 474 h 474"/>
                <a:gd name="T8" fmla="*/ 0 60000 65536"/>
                <a:gd name="T9" fmla="*/ 0 60000 65536"/>
                <a:gd name="T10" fmla="*/ 0 60000 65536"/>
                <a:gd name="T11" fmla="*/ 0 60000 65536"/>
                <a:gd name="T12" fmla="*/ 0 w 305"/>
                <a:gd name="T13" fmla="*/ 0 h 474"/>
                <a:gd name="T14" fmla="*/ 305 w 305"/>
                <a:gd name="T15" fmla="*/ 474 h 474"/>
              </a:gdLst>
              <a:ahLst/>
              <a:cxnLst>
                <a:cxn ang="T8">
                  <a:pos x="T0" y="T1"/>
                </a:cxn>
                <a:cxn ang="T9">
                  <a:pos x="T2" y="T3"/>
                </a:cxn>
                <a:cxn ang="T10">
                  <a:pos x="T4" y="T5"/>
                </a:cxn>
                <a:cxn ang="T11">
                  <a:pos x="T6" y="T7"/>
                </a:cxn>
              </a:cxnLst>
              <a:rect l="T12" t="T13" r="T14" b="T15"/>
              <a:pathLst>
                <a:path w="305" h="474">
                  <a:moveTo>
                    <a:pt x="0" y="0"/>
                  </a:moveTo>
                  <a:lnTo>
                    <a:pt x="57" y="0"/>
                  </a:lnTo>
                  <a:lnTo>
                    <a:pt x="57" y="474"/>
                  </a:lnTo>
                  <a:lnTo>
                    <a:pt x="305" y="474"/>
                  </a:lnTo>
                </a:path>
              </a:pathLst>
            </a:cu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64" name="Freeform 49"/>
            <p:cNvSpPr>
              <a:spLocks/>
            </p:cNvSpPr>
            <p:nvPr/>
          </p:nvSpPr>
          <p:spPr bwMode="auto">
            <a:xfrm>
              <a:off x="1286" y="3055"/>
              <a:ext cx="76" cy="39"/>
            </a:xfrm>
            <a:custGeom>
              <a:avLst/>
              <a:gdLst>
                <a:gd name="T0" fmla="*/ 0 w 76"/>
                <a:gd name="T1" fmla="*/ 0 h 39"/>
                <a:gd name="T2" fmla="*/ 0 w 76"/>
                <a:gd name="T3" fmla="*/ 39 h 39"/>
                <a:gd name="T4" fmla="*/ 38 w 76"/>
                <a:gd name="T5" fmla="*/ 39 h 39"/>
                <a:gd name="T6" fmla="*/ 76 w 76"/>
                <a:gd name="T7" fmla="*/ 20 h 39"/>
                <a:gd name="T8" fmla="*/ 38 w 76"/>
                <a:gd name="T9" fmla="*/ 0 h 39"/>
                <a:gd name="T10" fmla="*/ 0 w 76"/>
                <a:gd name="T11" fmla="*/ 0 h 39"/>
                <a:gd name="T12" fmla="*/ 0 60000 65536"/>
                <a:gd name="T13" fmla="*/ 0 60000 65536"/>
                <a:gd name="T14" fmla="*/ 0 60000 65536"/>
                <a:gd name="T15" fmla="*/ 0 60000 65536"/>
                <a:gd name="T16" fmla="*/ 0 60000 65536"/>
                <a:gd name="T17" fmla="*/ 0 60000 65536"/>
                <a:gd name="T18" fmla="*/ 0 w 76"/>
                <a:gd name="T19" fmla="*/ 0 h 39"/>
                <a:gd name="T20" fmla="*/ 76 w 7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6" h="39">
                  <a:moveTo>
                    <a:pt x="0" y="0"/>
                  </a:moveTo>
                  <a:lnTo>
                    <a:pt x="0" y="39"/>
                  </a:lnTo>
                  <a:lnTo>
                    <a:pt x="38" y="39"/>
                  </a:lnTo>
                  <a:lnTo>
                    <a:pt x="76" y="20"/>
                  </a:lnTo>
                  <a:lnTo>
                    <a:pt x="3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65" name="Freeform 50"/>
            <p:cNvSpPr>
              <a:spLocks/>
            </p:cNvSpPr>
            <p:nvPr/>
          </p:nvSpPr>
          <p:spPr bwMode="auto">
            <a:xfrm>
              <a:off x="1286" y="3055"/>
              <a:ext cx="76" cy="39"/>
            </a:xfrm>
            <a:custGeom>
              <a:avLst/>
              <a:gdLst>
                <a:gd name="T0" fmla="*/ 0 w 76"/>
                <a:gd name="T1" fmla="*/ 0 h 39"/>
                <a:gd name="T2" fmla="*/ 0 w 76"/>
                <a:gd name="T3" fmla="*/ 39 h 39"/>
                <a:gd name="T4" fmla="*/ 38 w 76"/>
                <a:gd name="T5" fmla="*/ 39 h 39"/>
                <a:gd name="T6" fmla="*/ 76 w 76"/>
                <a:gd name="T7" fmla="*/ 20 h 39"/>
                <a:gd name="T8" fmla="*/ 38 w 76"/>
                <a:gd name="T9" fmla="*/ 0 h 39"/>
                <a:gd name="T10" fmla="*/ 0 w 76"/>
                <a:gd name="T11" fmla="*/ 0 h 39"/>
                <a:gd name="T12" fmla="*/ 0 60000 65536"/>
                <a:gd name="T13" fmla="*/ 0 60000 65536"/>
                <a:gd name="T14" fmla="*/ 0 60000 65536"/>
                <a:gd name="T15" fmla="*/ 0 60000 65536"/>
                <a:gd name="T16" fmla="*/ 0 60000 65536"/>
                <a:gd name="T17" fmla="*/ 0 60000 65536"/>
                <a:gd name="T18" fmla="*/ 0 w 76"/>
                <a:gd name="T19" fmla="*/ 0 h 39"/>
                <a:gd name="T20" fmla="*/ 76 w 7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6" h="39">
                  <a:moveTo>
                    <a:pt x="0" y="0"/>
                  </a:moveTo>
                  <a:lnTo>
                    <a:pt x="0" y="39"/>
                  </a:lnTo>
                  <a:lnTo>
                    <a:pt x="38" y="39"/>
                  </a:lnTo>
                  <a:lnTo>
                    <a:pt x="76" y="20"/>
                  </a:lnTo>
                  <a:lnTo>
                    <a:pt x="38" y="0"/>
                  </a:lnTo>
                  <a:lnTo>
                    <a:pt x="0" y="0"/>
                  </a:lnTo>
                  <a:close/>
                </a:path>
              </a:pathLst>
            </a:cu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66" name="Rectangle 51"/>
            <p:cNvSpPr>
              <a:spLocks noChangeArrowheads="1"/>
            </p:cNvSpPr>
            <p:nvPr/>
          </p:nvSpPr>
          <p:spPr bwMode="auto">
            <a:xfrm>
              <a:off x="1089" y="3025"/>
              <a:ext cx="1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r>
                <a:rPr lang="ru-RU" altLang="en-US" sz="1000" b="1"/>
                <a:t>CLK</a:t>
              </a:r>
              <a:endParaRPr lang="ru-RU" altLang="en-US" sz="1000"/>
            </a:p>
          </p:txBody>
        </p:sp>
        <p:sp>
          <p:nvSpPr>
            <p:cNvPr id="99367" name="Freeform 30"/>
            <p:cNvSpPr>
              <a:spLocks/>
            </p:cNvSpPr>
            <p:nvPr/>
          </p:nvSpPr>
          <p:spPr bwMode="auto">
            <a:xfrm>
              <a:off x="1667" y="2580"/>
              <a:ext cx="35" cy="40"/>
            </a:xfrm>
            <a:custGeom>
              <a:avLst/>
              <a:gdLst>
                <a:gd name="T0" fmla="*/ 0 w 35"/>
                <a:gd name="T1" fmla="*/ 40 h 40"/>
                <a:gd name="T2" fmla="*/ 0 w 35"/>
                <a:gd name="T3" fmla="*/ 0 h 40"/>
                <a:gd name="T4" fmla="*/ 35 w 35"/>
                <a:gd name="T5" fmla="*/ 20 h 40"/>
                <a:gd name="T6" fmla="*/ 0 w 35"/>
                <a:gd name="T7" fmla="*/ 40 h 40"/>
                <a:gd name="T8" fmla="*/ 0 60000 65536"/>
                <a:gd name="T9" fmla="*/ 0 60000 65536"/>
                <a:gd name="T10" fmla="*/ 0 60000 65536"/>
                <a:gd name="T11" fmla="*/ 0 60000 65536"/>
                <a:gd name="T12" fmla="*/ 0 w 35"/>
                <a:gd name="T13" fmla="*/ 0 h 40"/>
                <a:gd name="T14" fmla="*/ 35 w 35"/>
                <a:gd name="T15" fmla="*/ 40 h 40"/>
              </a:gdLst>
              <a:ahLst/>
              <a:cxnLst>
                <a:cxn ang="T8">
                  <a:pos x="T0" y="T1"/>
                </a:cxn>
                <a:cxn ang="T9">
                  <a:pos x="T2" y="T3"/>
                </a:cxn>
                <a:cxn ang="T10">
                  <a:pos x="T4" y="T5"/>
                </a:cxn>
                <a:cxn ang="T11">
                  <a:pos x="T6" y="T7"/>
                </a:cxn>
              </a:cxnLst>
              <a:rect l="T12" t="T13" r="T14" b="T15"/>
              <a:pathLst>
                <a:path w="35" h="40">
                  <a:moveTo>
                    <a:pt x="0" y="40"/>
                  </a:moveTo>
                  <a:lnTo>
                    <a:pt x="0" y="0"/>
                  </a:lnTo>
                  <a:lnTo>
                    <a:pt x="35" y="20"/>
                  </a:lnTo>
                  <a:lnTo>
                    <a:pt x="0"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68" name="Freeform 31"/>
            <p:cNvSpPr>
              <a:spLocks/>
            </p:cNvSpPr>
            <p:nvPr/>
          </p:nvSpPr>
          <p:spPr bwMode="auto">
            <a:xfrm>
              <a:off x="1667" y="2580"/>
              <a:ext cx="35" cy="40"/>
            </a:xfrm>
            <a:custGeom>
              <a:avLst/>
              <a:gdLst>
                <a:gd name="T0" fmla="*/ 0 w 35"/>
                <a:gd name="T1" fmla="*/ 40 h 40"/>
                <a:gd name="T2" fmla="*/ 0 w 35"/>
                <a:gd name="T3" fmla="*/ 0 h 40"/>
                <a:gd name="T4" fmla="*/ 35 w 35"/>
                <a:gd name="T5" fmla="*/ 20 h 40"/>
                <a:gd name="T6" fmla="*/ 0 w 35"/>
                <a:gd name="T7" fmla="*/ 40 h 40"/>
                <a:gd name="T8" fmla="*/ 0 60000 65536"/>
                <a:gd name="T9" fmla="*/ 0 60000 65536"/>
                <a:gd name="T10" fmla="*/ 0 60000 65536"/>
                <a:gd name="T11" fmla="*/ 0 60000 65536"/>
                <a:gd name="T12" fmla="*/ 0 w 35"/>
                <a:gd name="T13" fmla="*/ 0 h 40"/>
                <a:gd name="T14" fmla="*/ 35 w 35"/>
                <a:gd name="T15" fmla="*/ 40 h 40"/>
              </a:gdLst>
              <a:ahLst/>
              <a:cxnLst>
                <a:cxn ang="T8">
                  <a:pos x="T0" y="T1"/>
                </a:cxn>
                <a:cxn ang="T9">
                  <a:pos x="T2" y="T3"/>
                </a:cxn>
                <a:cxn ang="T10">
                  <a:pos x="T4" y="T5"/>
                </a:cxn>
                <a:cxn ang="T11">
                  <a:pos x="T6" y="T7"/>
                </a:cxn>
              </a:cxnLst>
              <a:rect l="T12" t="T13" r="T14" b="T15"/>
              <a:pathLst>
                <a:path w="35" h="40">
                  <a:moveTo>
                    <a:pt x="0" y="40"/>
                  </a:moveTo>
                  <a:lnTo>
                    <a:pt x="0" y="0"/>
                  </a:lnTo>
                  <a:lnTo>
                    <a:pt x="35" y="20"/>
                  </a:lnTo>
                  <a:lnTo>
                    <a:pt x="0" y="40"/>
                  </a:lnTo>
                  <a:close/>
                </a:path>
              </a:pathLst>
            </a:custGeom>
            <a:solidFill>
              <a:schemeClr val="bg1"/>
            </a:solidFill>
            <a:ln w="14288"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69" name="Freeform 34"/>
            <p:cNvSpPr>
              <a:spLocks/>
            </p:cNvSpPr>
            <p:nvPr/>
          </p:nvSpPr>
          <p:spPr bwMode="auto">
            <a:xfrm>
              <a:off x="1667" y="2897"/>
              <a:ext cx="35" cy="39"/>
            </a:xfrm>
            <a:custGeom>
              <a:avLst/>
              <a:gdLst>
                <a:gd name="T0" fmla="*/ 0 w 35"/>
                <a:gd name="T1" fmla="*/ 39 h 39"/>
                <a:gd name="T2" fmla="*/ 0 w 35"/>
                <a:gd name="T3" fmla="*/ 0 h 39"/>
                <a:gd name="T4" fmla="*/ 35 w 35"/>
                <a:gd name="T5" fmla="*/ 20 h 39"/>
                <a:gd name="T6" fmla="*/ 0 w 35"/>
                <a:gd name="T7" fmla="*/ 39 h 39"/>
                <a:gd name="T8" fmla="*/ 0 60000 65536"/>
                <a:gd name="T9" fmla="*/ 0 60000 65536"/>
                <a:gd name="T10" fmla="*/ 0 60000 65536"/>
                <a:gd name="T11" fmla="*/ 0 60000 65536"/>
                <a:gd name="T12" fmla="*/ 0 w 35"/>
                <a:gd name="T13" fmla="*/ 0 h 39"/>
                <a:gd name="T14" fmla="*/ 35 w 35"/>
                <a:gd name="T15" fmla="*/ 39 h 39"/>
              </a:gdLst>
              <a:ahLst/>
              <a:cxnLst>
                <a:cxn ang="T8">
                  <a:pos x="T0" y="T1"/>
                </a:cxn>
                <a:cxn ang="T9">
                  <a:pos x="T2" y="T3"/>
                </a:cxn>
                <a:cxn ang="T10">
                  <a:pos x="T4" y="T5"/>
                </a:cxn>
                <a:cxn ang="T11">
                  <a:pos x="T6" y="T7"/>
                </a:cxn>
              </a:cxnLst>
              <a:rect l="T12" t="T13" r="T14" b="T15"/>
              <a:pathLst>
                <a:path w="35" h="39">
                  <a:moveTo>
                    <a:pt x="0" y="39"/>
                  </a:moveTo>
                  <a:lnTo>
                    <a:pt x="0" y="0"/>
                  </a:lnTo>
                  <a:lnTo>
                    <a:pt x="35" y="2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70" name="Freeform 35"/>
            <p:cNvSpPr>
              <a:spLocks/>
            </p:cNvSpPr>
            <p:nvPr/>
          </p:nvSpPr>
          <p:spPr bwMode="auto">
            <a:xfrm>
              <a:off x="1667" y="2897"/>
              <a:ext cx="35" cy="39"/>
            </a:xfrm>
            <a:custGeom>
              <a:avLst/>
              <a:gdLst>
                <a:gd name="T0" fmla="*/ 0 w 35"/>
                <a:gd name="T1" fmla="*/ 39 h 39"/>
                <a:gd name="T2" fmla="*/ 0 w 35"/>
                <a:gd name="T3" fmla="*/ 0 h 39"/>
                <a:gd name="T4" fmla="*/ 35 w 35"/>
                <a:gd name="T5" fmla="*/ 20 h 39"/>
                <a:gd name="T6" fmla="*/ 0 w 35"/>
                <a:gd name="T7" fmla="*/ 39 h 39"/>
                <a:gd name="T8" fmla="*/ 0 60000 65536"/>
                <a:gd name="T9" fmla="*/ 0 60000 65536"/>
                <a:gd name="T10" fmla="*/ 0 60000 65536"/>
                <a:gd name="T11" fmla="*/ 0 60000 65536"/>
                <a:gd name="T12" fmla="*/ 0 w 35"/>
                <a:gd name="T13" fmla="*/ 0 h 39"/>
                <a:gd name="T14" fmla="*/ 35 w 35"/>
                <a:gd name="T15" fmla="*/ 39 h 39"/>
              </a:gdLst>
              <a:ahLst/>
              <a:cxnLst>
                <a:cxn ang="T8">
                  <a:pos x="T0" y="T1"/>
                </a:cxn>
                <a:cxn ang="T9">
                  <a:pos x="T2" y="T3"/>
                </a:cxn>
                <a:cxn ang="T10">
                  <a:pos x="T4" y="T5"/>
                </a:cxn>
                <a:cxn ang="T11">
                  <a:pos x="T6" y="T7"/>
                </a:cxn>
              </a:cxnLst>
              <a:rect l="T12" t="T13" r="T14" b="T15"/>
              <a:pathLst>
                <a:path w="35" h="39">
                  <a:moveTo>
                    <a:pt x="0" y="39"/>
                  </a:moveTo>
                  <a:lnTo>
                    <a:pt x="0" y="0"/>
                  </a:lnTo>
                  <a:lnTo>
                    <a:pt x="35" y="20"/>
                  </a:lnTo>
                  <a:lnTo>
                    <a:pt x="0" y="39"/>
                  </a:lnTo>
                  <a:close/>
                </a:path>
              </a:pathLst>
            </a:custGeom>
            <a:solidFill>
              <a:schemeClr val="bg1"/>
            </a:solidFill>
            <a:ln w="14288"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71" name="Freeform 38"/>
            <p:cNvSpPr>
              <a:spLocks/>
            </p:cNvSpPr>
            <p:nvPr/>
          </p:nvSpPr>
          <p:spPr bwMode="auto">
            <a:xfrm>
              <a:off x="1667" y="3213"/>
              <a:ext cx="35" cy="40"/>
            </a:xfrm>
            <a:custGeom>
              <a:avLst/>
              <a:gdLst>
                <a:gd name="T0" fmla="*/ 0 w 35"/>
                <a:gd name="T1" fmla="*/ 40 h 40"/>
                <a:gd name="T2" fmla="*/ 0 w 35"/>
                <a:gd name="T3" fmla="*/ 0 h 40"/>
                <a:gd name="T4" fmla="*/ 35 w 35"/>
                <a:gd name="T5" fmla="*/ 20 h 40"/>
                <a:gd name="T6" fmla="*/ 0 w 35"/>
                <a:gd name="T7" fmla="*/ 40 h 40"/>
                <a:gd name="T8" fmla="*/ 0 60000 65536"/>
                <a:gd name="T9" fmla="*/ 0 60000 65536"/>
                <a:gd name="T10" fmla="*/ 0 60000 65536"/>
                <a:gd name="T11" fmla="*/ 0 60000 65536"/>
                <a:gd name="T12" fmla="*/ 0 w 35"/>
                <a:gd name="T13" fmla="*/ 0 h 40"/>
                <a:gd name="T14" fmla="*/ 35 w 35"/>
                <a:gd name="T15" fmla="*/ 40 h 40"/>
              </a:gdLst>
              <a:ahLst/>
              <a:cxnLst>
                <a:cxn ang="T8">
                  <a:pos x="T0" y="T1"/>
                </a:cxn>
                <a:cxn ang="T9">
                  <a:pos x="T2" y="T3"/>
                </a:cxn>
                <a:cxn ang="T10">
                  <a:pos x="T4" y="T5"/>
                </a:cxn>
                <a:cxn ang="T11">
                  <a:pos x="T6" y="T7"/>
                </a:cxn>
              </a:cxnLst>
              <a:rect l="T12" t="T13" r="T14" b="T15"/>
              <a:pathLst>
                <a:path w="35" h="40">
                  <a:moveTo>
                    <a:pt x="0" y="40"/>
                  </a:moveTo>
                  <a:lnTo>
                    <a:pt x="0" y="0"/>
                  </a:lnTo>
                  <a:lnTo>
                    <a:pt x="35" y="20"/>
                  </a:lnTo>
                  <a:lnTo>
                    <a:pt x="0"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72" name="Freeform 39"/>
            <p:cNvSpPr>
              <a:spLocks/>
            </p:cNvSpPr>
            <p:nvPr/>
          </p:nvSpPr>
          <p:spPr bwMode="auto">
            <a:xfrm>
              <a:off x="1667" y="3213"/>
              <a:ext cx="35" cy="40"/>
            </a:xfrm>
            <a:custGeom>
              <a:avLst/>
              <a:gdLst>
                <a:gd name="T0" fmla="*/ 0 w 35"/>
                <a:gd name="T1" fmla="*/ 40 h 40"/>
                <a:gd name="T2" fmla="*/ 0 w 35"/>
                <a:gd name="T3" fmla="*/ 0 h 40"/>
                <a:gd name="T4" fmla="*/ 35 w 35"/>
                <a:gd name="T5" fmla="*/ 20 h 40"/>
                <a:gd name="T6" fmla="*/ 0 w 35"/>
                <a:gd name="T7" fmla="*/ 40 h 40"/>
                <a:gd name="T8" fmla="*/ 0 60000 65536"/>
                <a:gd name="T9" fmla="*/ 0 60000 65536"/>
                <a:gd name="T10" fmla="*/ 0 60000 65536"/>
                <a:gd name="T11" fmla="*/ 0 60000 65536"/>
                <a:gd name="T12" fmla="*/ 0 w 35"/>
                <a:gd name="T13" fmla="*/ 0 h 40"/>
                <a:gd name="T14" fmla="*/ 35 w 35"/>
                <a:gd name="T15" fmla="*/ 40 h 40"/>
              </a:gdLst>
              <a:ahLst/>
              <a:cxnLst>
                <a:cxn ang="T8">
                  <a:pos x="T0" y="T1"/>
                </a:cxn>
                <a:cxn ang="T9">
                  <a:pos x="T2" y="T3"/>
                </a:cxn>
                <a:cxn ang="T10">
                  <a:pos x="T4" y="T5"/>
                </a:cxn>
                <a:cxn ang="T11">
                  <a:pos x="T6" y="T7"/>
                </a:cxn>
              </a:cxnLst>
              <a:rect l="T12" t="T13" r="T14" b="T15"/>
              <a:pathLst>
                <a:path w="35" h="40">
                  <a:moveTo>
                    <a:pt x="0" y="40"/>
                  </a:moveTo>
                  <a:lnTo>
                    <a:pt x="0" y="0"/>
                  </a:lnTo>
                  <a:lnTo>
                    <a:pt x="35" y="20"/>
                  </a:lnTo>
                  <a:lnTo>
                    <a:pt x="0" y="40"/>
                  </a:lnTo>
                  <a:close/>
                </a:path>
              </a:pathLst>
            </a:custGeom>
            <a:solidFill>
              <a:schemeClr val="bg1"/>
            </a:solidFill>
            <a:ln w="14288"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73" name="Freeform 42"/>
            <p:cNvSpPr>
              <a:spLocks/>
            </p:cNvSpPr>
            <p:nvPr/>
          </p:nvSpPr>
          <p:spPr bwMode="auto">
            <a:xfrm>
              <a:off x="1667" y="3529"/>
              <a:ext cx="35" cy="40"/>
            </a:xfrm>
            <a:custGeom>
              <a:avLst/>
              <a:gdLst>
                <a:gd name="T0" fmla="*/ 0 w 35"/>
                <a:gd name="T1" fmla="*/ 40 h 40"/>
                <a:gd name="T2" fmla="*/ 0 w 35"/>
                <a:gd name="T3" fmla="*/ 0 h 40"/>
                <a:gd name="T4" fmla="*/ 35 w 35"/>
                <a:gd name="T5" fmla="*/ 20 h 40"/>
                <a:gd name="T6" fmla="*/ 0 w 35"/>
                <a:gd name="T7" fmla="*/ 40 h 40"/>
                <a:gd name="T8" fmla="*/ 0 60000 65536"/>
                <a:gd name="T9" fmla="*/ 0 60000 65536"/>
                <a:gd name="T10" fmla="*/ 0 60000 65536"/>
                <a:gd name="T11" fmla="*/ 0 60000 65536"/>
                <a:gd name="T12" fmla="*/ 0 w 35"/>
                <a:gd name="T13" fmla="*/ 0 h 40"/>
                <a:gd name="T14" fmla="*/ 35 w 35"/>
                <a:gd name="T15" fmla="*/ 40 h 40"/>
              </a:gdLst>
              <a:ahLst/>
              <a:cxnLst>
                <a:cxn ang="T8">
                  <a:pos x="T0" y="T1"/>
                </a:cxn>
                <a:cxn ang="T9">
                  <a:pos x="T2" y="T3"/>
                </a:cxn>
                <a:cxn ang="T10">
                  <a:pos x="T4" y="T5"/>
                </a:cxn>
                <a:cxn ang="T11">
                  <a:pos x="T6" y="T7"/>
                </a:cxn>
              </a:cxnLst>
              <a:rect l="T12" t="T13" r="T14" b="T15"/>
              <a:pathLst>
                <a:path w="35" h="40">
                  <a:moveTo>
                    <a:pt x="0" y="40"/>
                  </a:moveTo>
                  <a:lnTo>
                    <a:pt x="0" y="0"/>
                  </a:lnTo>
                  <a:lnTo>
                    <a:pt x="35" y="20"/>
                  </a:lnTo>
                  <a:lnTo>
                    <a:pt x="0"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74" name="Freeform 43"/>
            <p:cNvSpPr>
              <a:spLocks/>
            </p:cNvSpPr>
            <p:nvPr/>
          </p:nvSpPr>
          <p:spPr bwMode="auto">
            <a:xfrm>
              <a:off x="1667" y="3529"/>
              <a:ext cx="35" cy="40"/>
            </a:xfrm>
            <a:custGeom>
              <a:avLst/>
              <a:gdLst>
                <a:gd name="T0" fmla="*/ 0 w 35"/>
                <a:gd name="T1" fmla="*/ 40 h 40"/>
                <a:gd name="T2" fmla="*/ 0 w 35"/>
                <a:gd name="T3" fmla="*/ 0 h 40"/>
                <a:gd name="T4" fmla="*/ 35 w 35"/>
                <a:gd name="T5" fmla="*/ 20 h 40"/>
                <a:gd name="T6" fmla="*/ 0 w 35"/>
                <a:gd name="T7" fmla="*/ 40 h 40"/>
                <a:gd name="T8" fmla="*/ 0 60000 65536"/>
                <a:gd name="T9" fmla="*/ 0 60000 65536"/>
                <a:gd name="T10" fmla="*/ 0 60000 65536"/>
                <a:gd name="T11" fmla="*/ 0 60000 65536"/>
                <a:gd name="T12" fmla="*/ 0 w 35"/>
                <a:gd name="T13" fmla="*/ 0 h 40"/>
                <a:gd name="T14" fmla="*/ 35 w 35"/>
                <a:gd name="T15" fmla="*/ 40 h 40"/>
              </a:gdLst>
              <a:ahLst/>
              <a:cxnLst>
                <a:cxn ang="T8">
                  <a:pos x="T0" y="T1"/>
                </a:cxn>
                <a:cxn ang="T9">
                  <a:pos x="T2" y="T3"/>
                </a:cxn>
                <a:cxn ang="T10">
                  <a:pos x="T4" y="T5"/>
                </a:cxn>
                <a:cxn ang="T11">
                  <a:pos x="T6" y="T7"/>
                </a:cxn>
              </a:cxnLst>
              <a:rect l="T12" t="T13" r="T14" b="T15"/>
              <a:pathLst>
                <a:path w="35" h="40">
                  <a:moveTo>
                    <a:pt x="0" y="40"/>
                  </a:moveTo>
                  <a:lnTo>
                    <a:pt x="0" y="0"/>
                  </a:lnTo>
                  <a:lnTo>
                    <a:pt x="35" y="20"/>
                  </a:lnTo>
                  <a:lnTo>
                    <a:pt x="0" y="40"/>
                  </a:lnTo>
                  <a:close/>
                </a:path>
              </a:pathLst>
            </a:custGeom>
            <a:solidFill>
              <a:schemeClr val="bg1"/>
            </a:solidFill>
            <a:ln w="14288"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grpSp>
        <p:nvGrpSpPr>
          <p:cNvPr id="99375" name="Group 87"/>
          <p:cNvGrpSpPr>
            <a:grpSpLocks/>
          </p:cNvGrpSpPr>
          <p:nvPr/>
        </p:nvGrpSpPr>
        <p:grpSpPr bwMode="auto">
          <a:xfrm>
            <a:off x="4824413" y="1884363"/>
            <a:ext cx="1906587" cy="1781175"/>
            <a:chOff x="3085" y="2375"/>
            <a:chExt cx="1252" cy="1170"/>
          </a:xfrm>
        </p:grpSpPr>
        <p:sp>
          <p:nvSpPr>
            <p:cNvPr id="99376" name="Rectangle 54"/>
            <p:cNvSpPr>
              <a:spLocks noChangeArrowheads="1"/>
            </p:cNvSpPr>
            <p:nvPr/>
          </p:nvSpPr>
          <p:spPr bwMode="auto">
            <a:xfrm>
              <a:off x="4133" y="2375"/>
              <a:ext cx="204" cy="2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77" name="Rectangle 57"/>
            <p:cNvSpPr>
              <a:spLocks noChangeArrowheads="1"/>
            </p:cNvSpPr>
            <p:nvPr/>
          </p:nvSpPr>
          <p:spPr bwMode="auto">
            <a:xfrm>
              <a:off x="4133" y="2375"/>
              <a:ext cx="204" cy="234"/>
            </a:xfrm>
            <a:prstGeom prst="rect">
              <a:avLst/>
            </a:prstGeom>
            <a:solidFill>
              <a:schemeClr val="bg1"/>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78" name="Rectangle 58"/>
            <p:cNvSpPr>
              <a:spLocks noChangeArrowheads="1"/>
            </p:cNvSpPr>
            <p:nvPr/>
          </p:nvSpPr>
          <p:spPr bwMode="auto">
            <a:xfrm>
              <a:off x="4133" y="2687"/>
              <a:ext cx="204" cy="2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79" name="Rectangle 61"/>
            <p:cNvSpPr>
              <a:spLocks noChangeArrowheads="1"/>
            </p:cNvSpPr>
            <p:nvPr/>
          </p:nvSpPr>
          <p:spPr bwMode="auto">
            <a:xfrm>
              <a:off x="4133" y="2687"/>
              <a:ext cx="204" cy="234"/>
            </a:xfrm>
            <a:prstGeom prst="rect">
              <a:avLst/>
            </a:prstGeom>
            <a:solidFill>
              <a:schemeClr val="bg1"/>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80" name="Rectangle 62"/>
            <p:cNvSpPr>
              <a:spLocks noChangeArrowheads="1"/>
            </p:cNvSpPr>
            <p:nvPr/>
          </p:nvSpPr>
          <p:spPr bwMode="auto">
            <a:xfrm>
              <a:off x="4133" y="2999"/>
              <a:ext cx="204" cy="2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81" name="Rectangle 65"/>
            <p:cNvSpPr>
              <a:spLocks noChangeArrowheads="1"/>
            </p:cNvSpPr>
            <p:nvPr/>
          </p:nvSpPr>
          <p:spPr bwMode="auto">
            <a:xfrm>
              <a:off x="4133" y="2999"/>
              <a:ext cx="204" cy="234"/>
            </a:xfrm>
            <a:prstGeom prst="rect">
              <a:avLst/>
            </a:prstGeom>
            <a:solidFill>
              <a:schemeClr val="bg1"/>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82" name="Rectangle 66"/>
            <p:cNvSpPr>
              <a:spLocks noChangeArrowheads="1"/>
            </p:cNvSpPr>
            <p:nvPr/>
          </p:nvSpPr>
          <p:spPr bwMode="auto">
            <a:xfrm>
              <a:off x="4133" y="3311"/>
              <a:ext cx="204" cy="2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83" name="Rectangle 69"/>
            <p:cNvSpPr>
              <a:spLocks noChangeArrowheads="1"/>
            </p:cNvSpPr>
            <p:nvPr/>
          </p:nvSpPr>
          <p:spPr bwMode="auto">
            <a:xfrm>
              <a:off x="4133" y="3311"/>
              <a:ext cx="204" cy="234"/>
            </a:xfrm>
            <a:prstGeom prst="rect">
              <a:avLst/>
            </a:prstGeom>
            <a:solidFill>
              <a:schemeClr val="bg1"/>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84" name="Freeform 70"/>
            <p:cNvSpPr>
              <a:spLocks/>
            </p:cNvSpPr>
            <p:nvPr/>
          </p:nvSpPr>
          <p:spPr bwMode="auto">
            <a:xfrm>
              <a:off x="3461" y="2960"/>
              <a:ext cx="139" cy="156"/>
            </a:xfrm>
            <a:custGeom>
              <a:avLst/>
              <a:gdLst>
                <a:gd name="T0" fmla="*/ 0 w 139"/>
                <a:gd name="T1" fmla="*/ 156 h 156"/>
                <a:gd name="T2" fmla="*/ 0 w 139"/>
                <a:gd name="T3" fmla="*/ 0 h 156"/>
                <a:gd name="T4" fmla="*/ 139 w 139"/>
                <a:gd name="T5" fmla="*/ 78 h 156"/>
                <a:gd name="T6" fmla="*/ 0 w 139"/>
                <a:gd name="T7" fmla="*/ 156 h 156"/>
                <a:gd name="T8" fmla="*/ 0 60000 65536"/>
                <a:gd name="T9" fmla="*/ 0 60000 65536"/>
                <a:gd name="T10" fmla="*/ 0 60000 65536"/>
                <a:gd name="T11" fmla="*/ 0 60000 65536"/>
                <a:gd name="T12" fmla="*/ 0 w 139"/>
                <a:gd name="T13" fmla="*/ 0 h 156"/>
                <a:gd name="T14" fmla="*/ 139 w 139"/>
                <a:gd name="T15" fmla="*/ 156 h 156"/>
              </a:gdLst>
              <a:ahLst/>
              <a:cxnLst>
                <a:cxn ang="T8">
                  <a:pos x="T0" y="T1"/>
                </a:cxn>
                <a:cxn ang="T9">
                  <a:pos x="T2" y="T3"/>
                </a:cxn>
                <a:cxn ang="T10">
                  <a:pos x="T4" y="T5"/>
                </a:cxn>
                <a:cxn ang="T11">
                  <a:pos x="T6" y="T7"/>
                </a:cxn>
              </a:cxnLst>
              <a:rect l="T12" t="T13" r="T14" b="T15"/>
              <a:pathLst>
                <a:path w="139" h="156">
                  <a:moveTo>
                    <a:pt x="0" y="156"/>
                  </a:moveTo>
                  <a:lnTo>
                    <a:pt x="0" y="0"/>
                  </a:lnTo>
                  <a:lnTo>
                    <a:pt x="139" y="78"/>
                  </a:lnTo>
                  <a:lnTo>
                    <a:pt x="0" y="1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85" name="Freeform 71"/>
            <p:cNvSpPr>
              <a:spLocks/>
            </p:cNvSpPr>
            <p:nvPr/>
          </p:nvSpPr>
          <p:spPr bwMode="auto">
            <a:xfrm>
              <a:off x="3461" y="2960"/>
              <a:ext cx="139" cy="156"/>
            </a:xfrm>
            <a:custGeom>
              <a:avLst/>
              <a:gdLst>
                <a:gd name="T0" fmla="*/ 0 w 139"/>
                <a:gd name="T1" fmla="*/ 156 h 156"/>
                <a:gd name="T2" fmla="*/ 0 w 139"/>
                <a:gd name="T3" fmla="*/ 0 h 156"/>
                <a:gd name="T4" fmla="*/ 139 w 139"/>
                <a:gd name="T5" fmla="*/ 78 h 156"/>
                <a:gd name="T6" fmla="*/ 0 w 139"/>
                <a:gd name="T7" fmla="*/ 156 h 156"/>
                <a:gd name="T8" fmla="*/ 0 60000 65536"/>
                <a:gd name="T9" fmla="*/ 0 60000 65536"/>
                <a:gd name="T10" fmla="*/ 0 60000 65536"/>
                <a:gd name="T11" fmla="*/ 0 60000 65536"/>
                <a:gd name="T12" fmla="*/ 0 w 139"/>
                <a:gd name="T13" fmla="*/ 0 h 156"/>
                <a:gd name="T14" fmla="*/ 139 w 139"/>
                <a:gd name="T15" fmla="*/ 156 h 156"/>
              </a:gdLst>
              <a:ahLst/>
              <a:cxnLst>
                <a:cxn ang="T8">
                  <a:pos x="T0" y="T1"/>
                </a:cxn>
                <a:cxn ang="T9">
                  <a:pos x="T2" y="T3"/>
                </a:cxn>
                <a:cxn ang="T10">
                  <a:pos x="T4" y="T5"/>
                </a:cxn>
                <a:cxn ang="T11">
                  <a:pos x="T6" y="T7"/>
                </a:cxn>
              </a:cxnLst>
              <a:rect l="T12" t="T13" r="T14" b="T15"/>
              <a:pathLst>
                <a:path w="139" h="156">
                  <a:moveTo>
                    <a:pt x="0" y="156"/>
                  </a:moveTo>
                  <a:lnTo>
                    <a:pt x="0" y="0"/>
                  </a:lnTo>
                  <a:lnTo>
                    <a:pt x="139" y="78"/>
                  </a:lnTo>
                  <a:lnTo>
                    <a:pt x="0" y="156"/>
                  </a:lnTo>
                  <a:close/>
                </a:path>
              </a:pathLst>
            </a:custGeom>
            <a:solidFill>
              <a:srgbClr val="B2B2B2"/>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86" name="Freeform 72"/>
            <p:cNvSpPr>
              <a:spLocks/>
            </p:cNvSpPr>
            <p:nvPr/>
          </p:nvSpPr>
          <p:spPr bwMode="auto">
            <a:xfrm>
              <a:off x="3787" y="2648"/>
              <a:ext cx="139" cy="156"/>
            </a:xfrm>
            <a:custGeom>
              <a:avLst/>
              <a:gdLst>
                <a:gd name="T0" fmla="*/ 0 w 139"/>
                <a:gd name="T1" fmla="*/ 156 h 156"/>
                <a:gd name="T2" fmla="*/ 0 w 139"/>
                <a:gd name="T3" fmla="*/ 0 h 156"/>
                <a:gd name="T4" fmla="*/ 139 w 139"/>
                <a:gd name="T5" fmla="*/ 78 h 156"/>
                <a:gd name="T6" fmla="*/ 0 w 139"/>
                <a:gd name="T7" fmla="*/ 156 h 156"/>
                <a:gd name="T8" fmla="*/ 0 60000 65536"/>
                <a:gd name="T9" fmla="*/ 0 60000 65536"/>
                <a:gd name="T10" fmla="*/ 0 60000 65536"/>
                <a:gd name="T11" fmla="*/ 0 60000 65536"/>
                <a:gd name="T12" fmla="*/ 0 w 139"/>
                <a:gd name="T13" fmla="*/ 0 h 156"/>
                <a:gd name="T14" fmla="*/ 139 w 139"/>
                <a:gd name="T15" fmla="*/ 156 h 156"/>
              </a:gdLst>
              <a:ahLst/>
              <a:cxnLst>
                <a:cxn ang="T8">
                  <a:pos x="T0" y="T1"/>
                </a:cxn>
                <a:cxn ang="T9">
                  <a:pos x="T2" y="T3"/>
                </a:cxn>
                <a:cxn ang="T10">
                  <a:pos x="T4" y="T5"/>
                </a:cxn>
                <a:cxn ang="T11">
                  <a:pos x="T6" y="T7"/>
                </a:cxn>
              </a:cxnLst>
              <a:rect l="T12" t="T13" r="T14" b="T15"/>
              <a:pathLst>
                <a:path w="139" h="156">
                  <a:moveTo>
                    <a:pt x="0" y="156"/>
                  </a:moveTo>
                  <a:lnTo>
                    <a:pt x="0" y="0"/>
                  </a:lnTo>
                  <a:lnTo>
                    <a:pt x="139" y="78"/>
                  </a:lnTo>
                  <a:lnTo>
                    <a:pt x="0" y="1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87" name="Freeform 73"/>
            <p:cNvSpPr>
              <a:spLocks/>
            </p:cNvSpPr>
            <p:nvPr/>
          </p:nvSpPr>
          <p:spPr bwMode="auto">
            <a:xfrm>
              <a:off x="3787" y="2648"/>
              <a:ext cx="139" cy="156"/>
            </a:xfrm>
            <a:custGeom>
              <a:avLst/>
              <a:gdLst>
                <a:gd name="T0" fmla="*/ 0 w 139"/>
                <a:gd name="T1" fmla="*/ 156 h 156"/>
                <a:gd name="T2" fmla="*/ 0 w 139"/>
                <a:gd name="T3" fmla="*/ 0 h 156"/>
                <a:gd name="T4" fmla="*/ 139 w 139"/>
                <a:gd name="T5" fmla="*/ 78 h 156"/>
                <a:gd name="T6" fmla="*/ 0 w 139"/>
                <a:gd name="T7" fmla="*/ 156 h 156"/>
                <a:gd name="T8" fmla="*/ 0 60000 65536"/>
                <a:gd name="T9" fmla="*/ 0 60000 65536"/>
                <a:gd name="T10" fmla="*/ 0 60000 65536"/>
                <a:gd name="T11" fmla="*/ 0 60000 65536"/>
                <a:gd name="T12" fmla="*/ 0 w 139"/>
                <a:gd name="T13" fmla="*/ 0 h 156"/>
                <a:gd name="T14" fmla="*/ 139 w 139"/>
                <a:gd name="T15" fmla="*/ 156 h 156"/>
              </a:gdLst>
              <a:ahLst/>
              <a:cxnLst>
                <a:cxn ang="T8">
                  <a:pos x="T0" y="T1"/>
                </a:cxn>
                <a:cxn ang="T9">
                  <a:pos x="T2" y="T3"/>
                </a:cxn>
                <a:cxn ang="T10">
                  <a:pos x="T4" y="T5"/>
                </a:cxn>
                <a:cxn ang="T11">
                  <a:pos x="T6" y="T7"/>
                </a:cxn>
              </a:cxnLst>
              <a:rect l="T12" t="T13" r="T14" b="T15"/>
              <a:pathLst>
                <a:path w="139" h="156">
                  <a:moveTo>
                    <a:pt x="0" y="156"/>
                  </a:moveTo>
                  <a:lnTo>
                    <a:pt x="0" y="0"/>
                  </a:lnTo>
                  <a:lnTo>
                    <a:pt x="139" y="78"/>
                  </a:lnTo>
                  <a:lnTo>
                    <a:pt x="0" y="156"/>
                  </a:lnTo>
                  <a:close/>
                </a:path>
              </a:pathLst>
            </a:custGeom>
            <a:solidFill>
              <a:srgbClr val="B2B2B2"/>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88" name="Freeform 74"/>
            <p:cNvSpPr>
              <a:spLocks/>
            </p:cNvSpPr>
            <p:nvPr/>
          </p:nvSpPr>
          <p:spPr bwMode="auto">
            <a:xfrm>
              <a:off x="3787" y="3233"/>
              <a:ext cx="139" cy="156"/>
            </a:xfrm>
            <a:custGeom>
              <a:avLst/>
              <a:gdLst>
                <a:gd name="T0" fmla="*/ 0 w 139"/>
                <a:gd name="T1" fmla="*/ 156 h 156"/>
                <a:gd name="T2" fmla="*/ 0 w 139"/>
                <a:gd name="T3" fmla="*/ 0 h 156"/>
                <a:gd name="T4" fmla="*/ 139 w 139"/>
                <a:gd name="T5" fmla="*/ 78 h 156"/>
                <a:gd name="T6" fmla="*/ 0 w 139"/>
                <a:gd name="T7" fmla="*/ 156 h 156"/>
                <a:gd name="T8" fmla="*/ 0 60000 65536"/>
                <a:gd name="T9" fmla="*/ 0 60000 65536"/>
                <a:gd name="T10" fmla="*/ 0 60000 65536"/>
                <a:gd name="T11" fmla="*/ 0 60000 65536"/>
                <a:gd name="T12" fmla="*/ 0 w 139"/>
                <a:gd name="T13" fmla="*/ 0 h 156"/>
                <a:gd name="T14" fmla="*/ 139 w 139"/>
                <a:gd name="T15" fmla="*/ 156 h 156"/>
              </a:gdLst>
              <a:ahLst/>
              <a:cxnLst>
                <a:cxn ang="T8">
                  <a:pos x="T0" y="T1"/>
                </a:cxn>
                <a:cxn ang="T9">
                  <a:pos x="T2" y="T3"/>
                </a:cxn>
                <a:cxn ang="T10">
                  <a:pos x="T4" y="T5"/>
                </a:cxn>
                <a:cxn ang="T11">
                  <a:pos x="T6" y="T7"/>
                </a:cxn>
              </a:cxnLst>
              <a:rect l="T12" t="T13" r="T14" b="T15"/>
              <a:pathLst>
                <a:path w="139" h="156">
                  <a:moveTo>
                    <a:pt x="0" y="156"/>
                  </a:moveTo>
                  <a:lnTo>
                    <a:pt x="0" y="0"/>
                  </a:lnTo>
                  <a:lnTo>
                    <a:pt x="139" y="78"/>
                  </a:lnTo>
                  <a:lnTo>
                    <a:pt x="0" y="1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89" name="Freeform 75"/>
            <p:cNvSpPr>
              <a:spLocks/>
            </p:cNvSpPr>
            <p:nvPr/>
          </p:nvSpPr>
          <p:spPr bwMode="auto">
            <a:xfrm>
              <a:off x="3787" y="3233"/>
              <a:ext cx="139" cy="156"/>
            </a:xfrm>
            <a:custGeom>
              <a:avLst/>
              <a:gdLst>
                <a:gd name="T0" fmla="*/ 0 w 139"/>
                <a:gd name="T1" fmla="*/ 156 h 156"/>
                <a:gd name="T2" fmla="*/ 0 w 139"/>
                <a:gd name="T3" fmla="*/ 0 h 156"/>
                <a:gd name="T4" fmla="*/ 139 w 139"/>
                <a:gd name="T5" fmla="*/ 78 h 156"/>
                <a:gd name="T6" fmla="*/ 0 w 139"/>
                <a:gd name="T7" fmla="*/ 156 h 156"/>
                <a:gd name="T8" fmla="*/ 0 60000 65536"/>
                <a:gd name="T9" fmla="*/ 0 60000 65536"/>
                <a:gd name="T10" fmla="*/ 0 60000 65536"/>
                <a:gd name="T11" fmla="*/ 0 60000 65536"/>
                <a:gd name="T12" fmla="*/ 0 w 139"/>
                <a:gd name="T13" fmla="*/ 0 h 156"/>
                <a:gd name="T14" fmla="*/ 139 w 139"/>
                <a:gd name="T15" fmla="*/ 156 h 156"/>
              </a:gdLst>
              <a:ahLst/>
              <a:cxnLst>
                <a:cxn ang="T8">
                  <a:pos x="T0" y="T1"/>
                </a:cxn>
                <a:cxn ang="T9">
                  <a:pos x="T2" y="T3"/>
                </a:cxn>
                <a:cxn ang="T10">
                  <a:pos x="T4" y="T5"/>
                </a:cxn>
                <a:cxn ang="T11">
                  <a:pos x="T6" y="T7"/>
                </a:cxn>
              </a:cxnLst>
              <a:rect l="T12" t="T13" r="T14" b="T15"/>
              <a:pathLst>
                <a:path w="139" h="156">
                  <a:moveTo>
                    <a:pt x="0" y="156"/>
                  </a:moveTo>
                  <a:lnTo>
                    <a:pt x="0" y="0"/>
                  </a:lnTo>
                  <a:lnTo>
                    <a:pt x="139" y="78"/>
                  </a:lnTo>
                  <a:lnTo>
                    <a:pt x="0" y="156"/>
                  </a:lnTo>
                  <a:close/>
                </a:path>
              </a:pathLst>
            </a:custGeom>
            <a:solidFill>
              <a:srgbClr val="B2B2B2"/>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90" name="Freeform 76"/>
            <p:cNvSpPr>
              <a:spLocks/>
            </p:cNvSpPr>
            <p:nvPr/>
          </p:nvSpPr>
          <p:spPr bwMode="auto">
            <a:xfrm>
              <a:off x="3600" y="2726"/>
              <a:ext cx="183" cy="312"/>
            </a:xfrm>
            <a:custGeom>
              <a:avLst/>
              <a:gdLst>
                <a:gd name="T0" fmla="*/ 0 w 183"/>
                <a:gd name="T1" fmla="*/ 312 h 312"/>
                <a:gd name="T2" fmla="*/ 61 w 183"/>
                <a:gd name="T3" fmla="*/ 312 h 312"/>
                <a:gd name="T4" fmla="*/ 61 w 183"/>
                <a:gd name="T5" fmla="*/ 0 h 312"/>
                <a:gd name="T6" fmla="*/ 183 w 183"/>
                <a:gd name="T7" fmla="*/ 0 h 312"/>
                <a:gd name="T8" fmla="*/ 0 60000 65536"/>
                <a:gd name="T9" fmla="*/ 0 60000 65536"/>
                <a:gd name="T10" fmla="*/ 0 60000 65536"/>
                <a:gd name="T11" fmla="*/ 0 60000 65536"/>
                <a:gd name="T12" fmla="*/ 0 w 183"/>
                <a:gd name="T13" fmla="*/ 0 h 312"/>
                <a:gd name="T14" fmla="*/ 183 w 183"/>
                <a:gd name="T15" fmla="*/ 312 h 312"/>
              </a:gdLst>
              <a:ahLst/>
              <a:cxnLst>
                <a:cxn ang="T8">
                  <a:pos x="T0" y="T1"/>
                </a:cxn>
                <a:cxn ang="T9">
                  <a:pos x="T2" y="T3"/>
                </a:cxn>
                <a:cxn ang="T10">
                  <a:pos x="T4" y="T5"/>
                </a:cxn>
                <a:cxn ang="T11">
                  <a:pos x="T6" y="T7"/>
                </a:cxn>
              </a:cxnLst>
              <a:rect l="T12" t="T13" r="T14" b="T15"/>
              <a:pathLst>
                <a:path w="183" h="312">
                  <a:moveTo>
                    <a:pt x="0" y="312"/>
                  </a:moveTo>
                  <a:lnTo>
                    <a:pt x="61" y="312"/>
                  </a:lnTo>
                  <a:lnTo>
                    <a:pt x="61" y="0"/>
                  </a:lnTo>
                  <a:lnTo>
                    <a:pt x="183" y="0"/>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91" name="Freeform 77"/>
            <p:cNvSpPr>
              <a:spLocks/>
            </p:cNvSpPr>
            <p:nvPr/>
          </p:nvSpPr>
          <p:spPr bwMode="auto">
            <a:xfrm>
              <a:off x="3600" y="3038"/>
              <a:ext cx="183" cy="273"/>
            </a:xfrm>
            <a:custGeom>
              <a:avLst/>
              <a:gdLst>
                <a:gd name="T0" fmla="*/ 0 w 183"/>
                <a:gd name="T1" fmla="*/ 0 h 273"/>
                <a:gd name="T2" fmla="*/ 61 w 183"/>
                <a:gd name="T3" fmla="*/ 0 h 273"/>
                <a:gd name="T4" fmla="*/ 61 w 183"/>
                <a:gd name="T5" fmla="*/ 273 h 273"/>
                <a:gd name="T6" fmla="*/ 183 w 183"/>
                <a:gd name="T7" fmla="*/ 273 h 273"/>
                <a:gd name="T8" fmla="*/ 0 60000 65536"/>
                <a:gd name="T9" fmla="*/ 0 60000 65536"/>
                <a:gd name="T10" fmla="*/ 0 60000 65536"/>
                <a:gd name="T11" fmla="*/ 0 60000 65536"/>
                <a:gd name="T12" fmla="*/ 0 w 183"/>
                <a:gd name="T13" fmla="*/ 0 h 273"/>
                <a:gd name="T14" fmla="*/ 183 w 183"/>
                <a:gd name="T15" fmla="*/ 273 h 273"/>
              </a:gdLst>
              <a:ahLst/>
              <a:cxnLst>
                <a:cxn ang="T8">
                  <a:pos x="T0" y="T1"/>
                </a:cxn>
                <a:cxn ang="T9">
                  <a:pos x="T2" y="T3"/>
                </a:cxn>
                <a:cxn ang="T10">
                  <a:pos x="T4" y="T5"/>
                </a:cxn>
                <a:cxn ang="T11">
                  <a:pos x="T6" y="T7"/>
                </a:cxn>
              </a:cxnLst>
              <a:rect l="T12" t="T13" r="T14" b="T15"/>
              <a:pathLst>
                <a:path w="183" h="273">
                  <a:moveTo>
                    <a:pt x="0" y="0"/>
                  </a:moveTo>
                  <a:lnTo>
                    <a:pt x="61" y="0"/>
                  </a:lnTo>
                  <a:lnTo>
                    <a:pt x="61" y="273"/>
                  </a:lnTo>
                  <a:lnTo>
                    <a:pt x="183" y="273"/>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92" name="Freeform 78"/>
            <p:cNvSpPr>
              <a:spLocks/>
            </p:cNvSpPr>
            <p:nvPr/>
          </p:nvSpPr>
          <p:spPr bwMode="auto">
            <a:xfrm>
              <a:off x="3926" y="2570"/>
              <a:ext cx="207" cy="156"/>
            </a:xfrm>
            <a:custGeom>
              <a:avLst/>
              <a:gdLst>
                <a:gd name="T0" fmla="*/ 0 w 207"/>
                <a:gd name="T1" fmla="*/ 156 h 156"/>
                <a:gd name="T2" fmla="*/ 61 w 207"/>
                <a:gd name="T3" fmla="*/ 156 h 156"/>
                <a:gd name="T4" fmla="*/ 61 w 207"/>
                <a:gd name="T5" fmla="*/ 0 h 156"/>
                <a:gd name="T6" fmla="*/ 207 w 207"/>
                <a:gd name="T7" fmla="*/ 0 h 156"/>
                <a:gd name="T8" fmla="*/ 0 60000 65536"/>
                <a:gd name="T9" fmla="*/ 0 60000 65536"/>
                <a:gd name="T10" fmla="*/ 0 60000 65536"/>
                <a:gd name="T11" fmla="*/ 0 60000 65536"/>
                <a:gd name="T12" fmla="*/ 0 w 207"/>
                <a:gd name="T13" fmla="*/ 0 h 156"/>
                <a:gd name="T14" fmla="*/ 207 w 207"/>
                <a:gd name="T15" fmla="*/ 156 h 156"/>
              </a:gdLst>
              <a:ahLst/>
              <a:cxnLst>
                <a:cxn ang="T8">
                  <a:pos x="T0" y="T1"/>
                </a:cxn>
                <a:cxn ang="T9">
                  <a:pos x="T2" y="T3"/>
                </a:cxn>
                <a:cxn ang="T10">
                  <a:pos x="T4" y="T5"/>
                </a:cxn>
                <a:cxn ang="T11">
                  <a:pos x="T6" y="T7"/>
                </a:cxn>
              </a:cxnLst>
              <a:rect l="T12" t="T13" r="T14" b="T15"/>
              <a:pathLst>
                <a:path w="207" h="156">
                  <a:moveTo>
                    <a:pt x="0" y="156"/>
                  </a:moveTo>
                  <a:lnTo>
                    <a:pt x="61" y="156"/>
                  </a:lnTo>
                  <a:lnTo>
                    <a:pt x="61" y="0"/>
                  </a:lnTo>
                  <a:lnTo>
                    <a:pt x="207" y="0"/>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93" name="Freeform 79"/>
            <p:cNvSpPr>
              <a:spLocks/>
            </p:cNvSpPr>
            <p:nvPr/>
          </p:nvSpPr>
          <p:spPr bwMode="auto">
            <a:xfrm>
              <a:off x="3926" y="2726"/>
              <a:ext cx="207" cy="156"/>
            </a:xfrm>
            <a:custGeom>
              <a:avLst/>
              <a:gdLst>
                <a:gd name="T0" fmla="*/ 0 w 207"/>
                <a:gd name="T1" fmla="*/ 0 h 156"/>
                <a:gd name="T2" fmla="*/ 61 w 207"/>
                <a:gd name="T3" fmla="*/ 0 h 156"/>
                <a:gd name="T4" fmla="*/ 61 w 207"/>
                <a:gd name="T5" fmla="*/ 156 h 156"/>
                <a:gd name="T6" fmla="*/ 207 w 207"/>
                <a:gd name="T7" fmla="*/ 156 h 156"/>
                <a:gd name="T8" fmla="*/ 0 60000 65536"/>
                <a:gd name="T9" fmla="*/ 0 60000 65536"/>
                <a:gd name="T10" fmla="*/ 0 60000 65536"/>
                <a:gd name="T11" fmla="*/ 0 60000 65536"/>
                <a:gd name="T12" fmla="*/ 0 w 207"/>
                <a:gd name="T13" fmla="*/ 0 h 156"/>
                <a:gd name="T14" fmla="*/ 207 w 207"/>
                <a:gd name="T15" fmla="*/ 156 h 156"/>
              </a:gdLst>
              <a:ahLst/>
              <a:cxnLst>
                <a:cxn ang="T8">
                  <a:pos x="T0" y="T1"/>
                </a:cxn>
                <a:cxn ang="T9">
                  <a:pos x="T2" y="T3"/>
                </a:cxn>
                <a:cxn ang="T10">
                  <a:pos x="T4" y="T5"/>
                </a:cxn>
                <a:cxn ang="T11">
                  <a:pos x="T6" y="T7"/>
                </a:cxn>
              </a:cxnLst>
              <a:rect l="T12" t="T13" r="T14" b="T15"/>
              <a:pathLst>
                <a:path w="207" h="156">
                  <a:moveTo>
                    <a:pt x="0" y="0"/>
                  </a:moveTo>
                  <a:lnTo>
                    <a:pt x="61" y="0"/>
                  </a:lnTo>
                  <a:lnTo>
                    <a:pt x="61" y="156"/>
                  </a:lnTo>
                  <a:lnTo>
                    <a:pt x="207" y="156"/>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94" name="Freeform 80"/>
            <p:cNvSpPr>
              <a:spLocks/>
            </p:cNvSpPr>
            <p:nvPr/>
          </p:nvSpPr>
          <p:spPr bwMode="auto">
            <a:xfrm>
              <a:off x="3926" y="3194"/>
              <a:ext cx="207" cy="117"/>
            </a:xfrm>
            <a:custGeom>
              <a:avLst/>
              <a:gdLst>
                <a:gd name="T0" fmla="*/ 0 w 207"/>
                <a:gd name="T1" fmla="*/ 117 h 117"/>
                <a:gd name="T2" fmla="*/ 61 w 207"/>
                <a:gd name="T3" fmla="*/ 117 h 117"/>
                <a:gd name="T4" fmla="*/ 61 w 207"/>
                <a:gd name="T5" fmla="*/ 0 h 117"/>
                <a:gd name="T6" fmla="*/ 207 w 207"/>
                <a:gd name="T7" fmla="*/ 0 h 117"/>
                <a:gd name="T8" fmla="*/ 0 60000 65536"/>
                <a:gd name="T9" fmla="*/ 0 60000 65536"/>
                <a:gd name="T10" fmla="*/ 0 60000 65536"/>
                <a:gd name="T11" fmla="*/ 0 60000 65536"/>
                <a:gd name="T12" fmla="*/ 0 w 207"/>
                <a:gd name="T13" fmla="*/ 0 h 117"/>
                <a:gd name="T14" fmla="*/ 207 w 207"/>
                <a:gd name="T15" fmla="*/ 117 h 117"/>
              </a:gdLst>
              <a:ahLst/>
              <a:cxnLst>
                <a:cxn ang="T8">
                  <a:pos x="T0" y="T1"/>
                </a:cxn>
                <a:cxn ang="T9">
                  <a:pos x="T2" y="T3"/>
                </a:cxn>
                <a:cxn ang="T10">
                  <a:pos x="T4" y="T5"/>
                </a:cxn>
                <a:cxn ang="T11">
                  <a:pos x="T6" y="T7"/>
                </a:cxn>
              </a:cxnLst>
              <a:rect l="T12" t="T13" r="T14" b="T15"/>
              <a:pathLst>
                <a:path w="207" h="117">
                  <a:moveTo>
                    <a:pt x="0" y="117"/>
                  </a:moveTo>
                  <a:lnTo>
                    <a:pt x="61" y="117"/>
                  </a:lnTo>
                  <a:lnTo>
                    <a:pt x="61" y="0"/>
                  </a:lnTo>
                  <a:lnTo>
                    <a:pt x="207" y="0"/>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95" name="Freeform 81"/>
            <p:cNvSpPr>
              <a:spLocks/>
            </p:cNvSpPr>
            <p:nvPr/>
          </p:nvSpPr>
          <p:spPr bwMode="auto">
            <a:xfrm>
              <a:off x="3926" y="3311"/>
              <a:ext cx="207" cy="195"/>
            </a:xfrm>
            <a:custGeom>
              <a:avLst/>
              <a:gdLst>
                <a:gd name="T0" fmla="*/ 0 w 207"/>
                <a:gd name="T1" fmla="*/ 0 h 195"/>
                <a:gd name="T2" fmla="*/ 61 w 207"/>
                <a:gd name="T3" fmla="*/ 0 h 195"/>
                <a:gd name="T4" fmla="*/ 61 w 207"/>
                <a:gd name="T5" fmla="*/ 195 h 195"/>
                <a:gd name="T6" fmla="*/ 207 w 207"/>
                <a:gd name="T7" fmla="*/ 195 h 195"/>
                <a:gd name="T8" fmla="*/ 0 60000 65536"/>
                <a:gd name="T9" fmla="*/ 0 60000 65536"/>
                <a:gd name="T10" fmla="*/ 0 60000 65536"/>
                <a:gd name="T11" fmla="*/ 0 60000 65536"/>
                <a:gd name="T12" fmla="*/ 0 w 207"/>
                <a:gd name="T13" fmla="*/ 0 h 195"/>
                <a:gd name="T14" fmla="*/ 207 w 207"/>
                <a:gd name="T15" fmla="*/ 195 h 195"/>
              </a:gdLst>
              <a:ahLst/>
              <a:cxnLst>
                <a:cxn ang="T8">
                  <a:pos x="T0" y="T1"/>
                </a:cxn>
                <a:cxn ang="T9">
                  <a:pos x="T2" y="T3"/>
                </a:cxn>
                <a:cxn ang="T10">
                  <a:pos x="T4" y="T5"/>
                </a:cxn>
                <a:cxn ang="T11">
                  <a:pos x="T6" y="T7"/>
                </a:cxn>
              </a:cxnLst>
              <a:rect l="T12" t="T13" r="T14" b="T15"/>
              <a:pathLst>
                <a:path w="207" h="195">
                  <a:moveTo>
                    <a:pt x="0" y="0"/>
                  </a:moveTo>
                  <a:lnTo>
                    <a:pt x="61" y="0"/>
                  </a:lnTo>
                  <a:lnTo>
                    <a:pt x="61" y="195"/>
                  </a:lnTo>
                  <a:lnTo>
                    <a:pt x="207" y="195"/>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96" name="Freeform 82"/>
            <p:cNvSpPr>
              <a:spLocks/>
            </p:cNvSpPr>
            <p:nvPr/>
          </p:nvSpPr>
          <p:spPr bwMode="auto">
            <a:xfrm>
              <a:off x="3298" y="3018"/>
              <a:ext cx="82" cy="40"/>
            </a:xfrm>
            <a:custGeom>
              <a:avLst/>
              <a:gdLst>
                <a:gd name="T0" fmla="*/ 0 w 82"/>
                <a:gd name="T1" fmla="*/ 0 h 40"/>
                <a:gd name="T2" fmla="*/ 0 w 82"/>
                <a:gd name="T3" fmla="*/ 40 h 40"/>
                <a:gd name="T4" fmla="*/ 41 w 82"/>
                <a:gd name="T5" fmla="*/ 40 h 40"/>
                <a:gd name="T6" fmla="*/ 82 w 82"/>
                <a:gd name="T7" fmla="*/ 20 h 40"/>
                <a:gd name="T8" fmla="*/ 41 w 82"/>
                <a:gd name="T9" fmla="*/ 0 h 40"/>
                <a:gd name="T10" fmla="*/ 0 w 82"/>
                <a:gd name="T11" fmla="*/ 0 h 40"/>
                <a:gd name="T12" fmla="*/ 0 60000 65536"/>
                <a:gd name="T13" fmla="*/ 0 60000 65536"/>
                <a:gd name="T14" fmla="*/ 0 60000 65536"/>
                <a:gd name="T15" fmla="*/ 0 60000 65536"/>
                <a:gd name="T16" fmla="*/ 0 60000 65536"/>
                <a:gd name="T17" fmla="*/ 0 60000 65536"/>
                <a:gd name="T18" fmla="*/ 0 w 82"/>
                <a:gd name="T19" fmla="*/ 0 h 40"/>
                <a:gd name="T20" fmla="*/ 82 w 8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82" h="40">
                  <a:moveTo>
                    <a:pt x="0" y="0"/>
                  </a:moveTo>
                  <a:lnTo>
                    <a:pt x="0" y="40"/>
                  </a:lnTo>
                  <a:lnTo>
                    <a:pt x="41" y="40"/>
                  </a:lnTo>
                  <a:lnTo>
                    <a:pt x="82" y="20"/>
                  </a:lnTo>
                  <a:lnTo>
                    <a:pt x="4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97" name="Freeform 83"/>
            <p:cNvSpPr>
              <a:spLocks/>
            </p:cNvSpPr>
            <p:nvPr/>
          </p:nvSpPr>
          <p:spPr bwMode="auto">
            <a:xfrm>
              <a:off x="3298" y="3018"/>
              <a:ext cx="82" cy="40"/>
            </a:xfrm>
            <a:custGeom>
              <a:avLst/>
              <a:gdLst>
                <a:gd name="T0" fmla="*/ 0 w 82"/>
                <a:gd name="T1" fmla="*/ 0 h 40"/>
                <a:gd name="T2" fmla="*/ 0 w 82"/>
                <a:gd name="T3" fmla="*/ 40 h 40"/>
                <a:gd name="T4" fmla="*/ 41 w 82"/>
                <a:gd name="T5" fmla="*/ 40 h 40"/>
                <a:gd name="T6" fmla="*/ 82 w 82"/>
                <a:gd name="T7" fmla="*/ 20 h 40"/>
                <a:gd name="T8" fmla="*/ 41 w 82"/>
                <a:gd name="T9" fmla="*/ 0 h 40"/>
                <a:gd name="T10" fmla="*/ 0 w 82"/>
                <a:gd name="T11" fmla="*/ 0 h 40"/>
                <a:gd name="T12" fmla="*/ 0 60000 65536"/>
                <a:gd name="T13" fmla="*/ 0 60000 65536"/>
                <a:gd name="T14" fmla="*/ 0 60000 65536"/>
                <a:gd name="T15" fmla="*/ 0 60000 65536"/>
                <a:gd name="T16" fmla="*/ 0 60000 65536"/>
                <a:gd name="T17" fmla="*/ 0 60000 65536"/>
                <a:gd name="T18" fmla="*/ 0 w 82"/>
                <a:gd name="T19" fmla="*/ 0 h 40"/>
                <a:gd name="T20" fmla="*/ 82 w 8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82" h="40">
                  <a:moveTo>
                    <a:pt x="0" y="0"/>
                  </a:moveTo>
                  <a:lnTo>
                    <a:pt x="0" y="40"/>
                  </a:lnTo>
                  <a:lnTo>
                    <a:pt x="41" y="40"/>
                  </a:lnTo>
                  <a:lnTo>
                    <a:pt x="82" y="20"/>
                  </a:lnTo>
                  <a:lnTo>
                    <a:pt x="41" y="0"/>
                  </a:lnTo>
                  <a:lnTo>
                    <a:pt x="0" y="0"/>
                  </a:lnTo>
                  <a:close/>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398" name="Rectangle 84"/>
            <p:cNvSpPr>
              <a:spLocks noChangeArrowheads="1"/>
            </p:cNvSpPr>
            <p:nvPr/>
          </p:nvSpPr>
          <p:spPr bwMode="auto">
            <a:xfrm>
              <a:off x="3085" y="2999"/>
              <a:ext cx="1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r>
                <a:rPr lang="ru-RU" altLang="en-US" sz="1000" b="1">
                  <a:solidFill>
                    <a:srgbClr val="000000"/>
                  </a:solidFill>
                </a:rPr>
                <a:t>CLK</a:t>
              </a:r>
              <a:endParaRPr lang="ru-RU" altLang="en-US" sz="1000"/>
            </a:p>
          </p:txBody>
        </p:sp>
        <p:sp>
          <p:nvSpPr>
            <p:cNvPr id="99399" name="Line 85"/>
            <p:cNvSpPr>
              <a:spLocks noChangeShapeType="1"/>
            </p:cNvSpPr>
            <p:nvPr/>
          </p:nvSpPr>
          <p:spPr bwMode="auto">
            <a:xfrm>
              <a:off x="3380" y="3038"/>
              <a:ext cx="77" cy="1"/>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9400" name="Freeform 55"/>
            <p:cNvSpPr>
              <a:spLocks/>
            </p:cNvSpPr>
            <p:nvPr/>
          </p:nvSpPr>
          <p:spPr bwMode="auto">
            <a:xfrm>
              <a:off x="4133" y="2551"/>
              <a:ext cx="38" cy="39"/>
            </a:xfrm>
            <a:custGeom>
              <a:avLst/>
              <a:gdLst>
                <a:gd name="T0" fmla="*/ 0 w 38"/>
                <a:gd name="T1" fmla="*/ 39 h 39"/>
                <a:gd name="T2" fmla="*/ 0 w 38"/>
                <a:gd name="T3" fmla="*/ 0 h 39"/>
                <a:gd name="T4" fmla="*/ 38 w 38"/>
                <a:gd name="T5" fmla="*/ 19 h 39"/>
                <a:gd name="T6" fmla="*/ 0 w 38"/>
                <a:gd name="T7" fmla="*/ 39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0" y="39"/>
                  </a:moveTo>
                  <a:lnTo>
                    <a:pt x="0" y="0"/>
                  </a:lnTo>
                  <a:lnTo>
                    <a:pt x="38" y="19"/>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401" name="Freeform 56"/>
            <p:cNvSpPr>
              <a:spLocks/>
            </p:cNvSpPr>
            <p:nvPr/>
          </p:nvSpPr>
          <p:spPr bwMode="auto">
            <a:xfrm>
              <a:off x="4133" y="2551"/>
              <a:ext cx="38" cy="39"/>
            </a:xfrm>
            <a:custGeom>
              <a:avLst/>
              <a:gdLst>
                <a:gd name="T0" fmla="*/ 0 w 38"/>
                <a:gd name="T1" fmla="*/ 39 h 39"/>
                <a:gd name="T2" fmla="*/ 0 w 38"/>
                <a:gd name="T3" fmla="*/ 0 h 39"/>
                <a:gd name="T4" fmla="*/ 38 w 38"/>
                <a:gd name="T5" fmla="*/ 19 h 39"/>
                <a:gd name="T6" fmla="*/ 0 w 38"/>
                <a:gd name="T7" fmla="*/ 39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0" y="39"/>
                  </a:moveTo>
                  <a:lnTo>
                    <a:pt x="0" y="0"/>
                  </a:lnTo>
                  <a:lnTo>
                    <a:pt x="38" y="19"/>
                  </a:lnTo>
                  <a:lnTo>
                    <a:pt x="0" y="39"/>
                  </a:lnTo>
                  <a:close/>
                </a:path>
              </a:pathLst>
            </a:custGeom>
            <a:solidFill>
              <a:schemeClr val="bg1"/>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402" name="Freeform 59"/>
            <p:cNvSpPr>
              <a:spLocks/>
            </p:cNvSpPr>
            <p:nvPr/>
          </p:nvSpPr>
          <p:spPr bwMode="auto">
            <a:xfrm>
              <a:off x="4133" y="2863"/>
              <a:ext cx="38" cy="39"/>
            </a:xfrm>
            <a:custGeom>
              <a:avLst/>
              <a:gdLst>
                <a:gd name="T0" fmla="*/ 0 w 38"/>
                <a:gd name="T1" fmla="*/ 39 h 39"/>
                <a:gd name="T2" fmla="*/ 0 w 38"/>
                <a:gd name="T3" fmla="*/ 0 h 39"/>
                <a:gd name="T4" fmla="*/ 38 w 38"/>
                <a:gd name="T5" fmla="*/ 19 h 39"/>
                <a:gd name="T6" fmla="*/ 0 w 38"/>
                <a:gd name="T7" fmla="*/ 39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0" y="39"/>
                  </a:moveTo>
                  <a:lnTo>
                    <a:pt x="0" y="0"/>
                  </a:lnTo>
                  <a:lnTo>
                    <a:pt x="38" y="19"/>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403" name="Freeform 60"/>
            <p:cNvSpPr>
              <a:spLocks/>
            </p:cNvSpPr>
            <p:nvPr/>
          </p:nvSpPr>
          <p:spPr bwMode="auto">
            <a:xfrm>
              <a:off x="4133" y="2863"/>
              <a:ext cx="38" cy="39"/>
            </a:xfrm>
            <a:custGeom>
              <a:avLst/>
              <a:gdLst>
                <a:gd name="T0" fmla="*/ 0 w 38"/>
                <a:gd name="T1" fmla="*/ 39 h 39"/>
                <a:gd name="T2" fmla="*/ 0 w 38"/>
                <a:gd name="T3" fmla="*/ 0 h 39"/>
                <a:gd name="T4" fmla="*/ 38 w 38"/>
                <a:gd name="T5" fmla="*/ 19 h 39"/>
                <a:gd name="T6" fmla="*/ 0 w 38"/>
                <a:gd name="T7" fmla="*/ 39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0" y="39"/>
                  </a:moveTo>
                  <a:lnTo>
                    <a:pt x="0" y="0"/>
                  </a:lnTo>
                  <a:lnTo>
                    <a:pt x="38" y="19"/>
                  </a:lnTo>
                  <a:lnTo>
                    <a:pt x="0" y="39"/>
                  </a:lnTo>
                  <a:close/>
                </a:path>
              </a:pathLst>
            </a:custGeom>
            <a:solidFill>
              <a:schemeClr val="bg1"/>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404" name="Freeform 63"/>
            <p:cNvSpPr>
              <a:spLocks/>
            </p:cNvSpPr>
            <p:nvPr/>
          </p:nvSpPr>
          <p:spPr bwMode="auto">
            <a:xfrm>
              <a:off x="4133" y="3174"/>
              <a:ext cx="38" cy="39"/>
            </a:xfrm>
            <a:custGeom>
              <a:avLst/>
              <a:gdLst>
                <a:gd name="T0" fmla="*/ 0 w 38"/>
                <a:gd name="T1" fmla="*/ 39 h 39"/>
                <a:gd name="T2" fmla="*/ 0 w 38"/>
                <a:gd name="T3" fmla="*/ 0 h 39"/>
                <a:gd name="T4" fmla="*/ 38 w 38"/>
                <a:gd name="T5" fmla="*/ 20 h 39"/>
                <a:gd name="T6" fmla="*/ 0 w 38"/>
                <a:gd name="T7" fmla="*/ 39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0" y="39"/>
                  </a:moveTo>
                  <a:lnTo>
                    <a:pt x="0" y="0"/>
                  </a:lnTo>
                  <a:lnTo>
                    <a:pt x="38" y="2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405" name="Freeform 64"/>
            <p:cNvSpPr>
              <a:spLocks/>
            </p:cNvSpPr>
            <p:nvPr/>
          </p:nvSpPr>
          <p:spPr bwMode="auto">
            <a:xfrm>
              <a:off x="4133" y="3174"/>
              <a:ext cx="38" cy="39"/>
            </a:xfrm>
            <a:custGeom>
              <a:avLst/>
              <a:gdLst>
                <a:gd name="T0" fmla="*/ 0 w 38"/>
                <a:gd name="T1" fmla="*/ 39 h 39"/>
                <a:gd name="T2" fmla="*/ 0 w 38"/>
                <a:gd name="T3" fmla="*/ 0 h 39"/>
                <a:gd name="T4" fmla="*/ 38 w 38"/>
                <a:gd name="T5" fmla="*/ 20 h 39"/>
                <a:gd name="T6" fmla="*/ 0 w 38"/>
                <a:gd name="T7" fmla="*/ 39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0" y="39"/>
                  </a:moveTo>
                  <a:lnTo>
                    <a:pt x="0" y="0"/>
                  </a:lnTo>
                  <a:lnTo>
                    <a:pt x="38" y="20"/>
                  </a:lnTo>
                  <a:lnTo>
                    <a:pt x="0" y="39"/>
                  </a:lnTo>
                  <a:close/>
                </a:path>
              </a:pathLst>
            </a:custGeom>
            <a:solidFill>
              <a:schemeClr val="bg1"/>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406" name="Freeform 67"/>
            <p:cNvSpPr>
              <a:spLocks/>
            </p:cNvSpPr>
            <p:nvPr/>
          </p:nvSpPr>
          <p:spPr bwMode="auto">
            <a:xfrm>
              <a:off x="4133" y="3486"/>
              <a:ext cx="38" cy="39"/>
            </a:xfrm>
            <a:custGeom>
              <a:avLst/>
              <a:gdLst>
                <a:gd name="T0" fmla="*/ 0 w 38"/>
                <a:gd name="T1" fmla="*/ 39 h 39"/>
                <a:gd name="T2" fmla="*/ 0 w 38"/>
                <a:gd name="T3" fmla="*/ 0 h 39"/>
                <a:gd name="T4" fmla="*/ 38 w 38"/>
                <a:gd name="T5" fmla="*/ 20 h 39"/>
                <a:gd name="T6" fmla="*/ 0 w 38"/>
                <a:gd name="T7" fmla="*/ 39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0" y="39"/>
                  </a:moveTo>
                  <a:lnTo>
                    <a:pt x="0" y="0"/>
                  </a:lnTo>
                  <a:lnTo>
                    <a:pt x="38" y="2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99407" name="Freeform 68"/>
            <p:cNvSpPr>
              <a:spLocks/>
            </p:cNvSpPr>
            <p:nvPr/>
          </p:nvSpPr>
          <p:spPr bwMode="auto">
            <a:xfrm>
              <a:off x="4133" y="3486"/>
              <a:ext cx="38" cy="39"/>
            </a:xfrm>
            <a:custGeom>
              <a:avLst/>
              <a:gdLst>
                <a:gd name="T0" fmla="*/ 0 w 38"/>
                <a:gd name="T1" fmla="*/ 39 h 39"/>
                <a:gd name="T2" fmla="*/ 0 w 38"/>
                <a:gd name="T3" fmla="*/ 0 h 39"/>
                <a:gd name="T4" fmla="*/ 38 w 38"/>
                <a:gd name="T5" fmla="*/ 20 h 39"/>
                <a:gd name="T6" fmla="*/ 0 w 38"/>
                <a:gd name="T7" fmla="*/ 39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0" y="39"/>
                  </a:moveTo>
                  <a:lnTo>
                    <a:pt x="0" y="0"/>
                  </a:lnTo>
                  <a:lnTo>
                    <a:pt x="38" y="20"/>
                  </a:lnTo>
                  <a:lnTo>
                    <a:pt x="0" y="39"/>
                  </a:lnTo>
                  <a:close/>
                </a:path>
              </a:pathLst>
            </a:custGeom>
            <a:solidFill>
              <a:schemeClr val="bg1"/>
            </a:solidFill>
            <a:ln w="15875" cap="rnd">
              <a:solidFill>
                <a:srgbClr val="000000"/>
              </a:solidFill>
              <a:round/>
              <a:headEnd/>
              <a:tailEnd/>
            </a:ln>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99408" name="Rectangle 7"/>
          <p:cNvSpPr>
            <a:spLocks noChangeArrowheads="1"/>
          </p:cNvSpPr>
          <p:nvPr/>
        </p:nvSpPr>
        <p:spPr bwMode="auto">
          <a:xfrm>
            <a:off x="827088" y="5538788"/>
            <a:ext cx="6337300" cy="411162"/>
          </a:xfrm>
          <a:prstGeom prst="rect">
            <a:avLst/>
          </a:prstGeom>
          <a:solidFill>
            <a:srgbClr val="00CC99"/>
          </a:solidFill>
          <a:ln w="9525">
            <a:solidFill>
              <a:schemeClr val="tx1"/>
            </a:solidFill>
            <a:miter lim="800000"/>
            <a:headEnd/>
            <a:tailEnd/>
          </a:ln>
        </p:spPr>
        <p:txBody>
          <a:bodyPr/>
          <a:lstStyle>
            <a:lvl1pPr marL="342900" indent="-342900"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pPr>
            <a:r>
              <a:rPr lang="en-US" altLang="ko-KR">
                <a:ea typeface="Gulim" pitchFamily="34" charset="-127"/>
              </a:rPr>
              <a:t>+ Minimize total insertion delay (latency)</a:t>
            </a:r>
          </a:p>
        </p:txBody>
      </p:sp>
      <p:sp>
        <p:nvSpPr>
          <p:cNvPr id="72" name="Rectangle 2"/>
          <p:cNvSpPr txBox="1">
            <a:spLocks noChangeArrowheads="1"/>
          </p:cNvSpPr>
          <p:nvPr/>
        </p:nvSpPr>
        <p:spPr bwMode="auto">
          <a:xfrm>
            <a:off x="0" y="-4062"/>
            <a:ext cx="9144000" cy="1016955"/>
          </a:xfrm>
          <a:prstGeom prst="rect">
            <a:avLst/>
          </a:prstGeom>
          <a:solidFill>
            <a:srgbClr val="E7E7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171450" indent="-171450" algn="l" rtl="0" eaLnBrk="0" fontAlgn="base" hangingPunct="0">
              <a:spcBef>
                <a:spcPct val="0"/>
              </a:spcBef>
              <a:spcAft>
                <a:spcPct val="0"/>
              </a:spcAft>
              <a:defRPr sz="3200" b="1">
                <a:solidFill>
                  <a:schemeClr val="tx2"/>
                </a:solidFill>
                <a:latin typeface="+mj-lt"/>
                <a:ea typeface="+mj-ea"/>
                <a:cs typeface="+mj-cs"/>
              </a:defRPr>
            </a:lvl1pPr>
            <a:lvl2pPr marL="171450" indent="-171450" algn="l" rtl="0" eaLnBrk="0" fontAlgn="base" hangingPunct="0">
              <a:spcBef>
                <a:spcPct val="0"/>
              </a:spcBef>
              <a:spcAft>
                <a:spcPct val="0"/>
              </a:spcAft>
              <a:defRPr sz="3200" b="1">
                <a:solidFill>
                  <a:schemeClr val="tx2"/>
                </a:solidFill>
                <a:latin typeface="Arial" charset="0"/>
              </a:defRPr>
            </a:lvl2pPr>
            <a:lvl3pPr marL="171450" indent="-171450" algn="l" rtl="0" eaLnBrk="0" fontAlgn="base" hangingPunct="0">
              <a:spcBef>
                <a:spcPct val="0"/>
              </a:spcBef>
              <a:spcAft>
                <a:spcPct val="0"/>
              </a:spcAft>
              <a:defRPr sz="3200" b="1">
                <a:solidFill>
                  <a:schemeClr val="tx2"/>
                </a:solidFill>
                <a:latin typeface="Arial" charset="0"/>
              </a:defRPr>
            </a:lvl3pPr>
            <a:lvl4pPr marL="171450" indent="-171450" algn="l" rtl="0" eaLnBrk="0" fontAlgn="base" hangingPunct="0">
              <a:spcBef>
                <a:spcPct val="0"/>
              </a:spcBef>
              <a:spcAft>
                <a:spcPct val="0"/>
              </a:spcAft>
              <a:defRPr sz="3200" b="1">
                <a:solidFill>
                  <a:schemeClr val="tx2"/>
                </a:solidFill>
                <a:latin typeface="Arial" charset="0"/>
              </a:defRPr>
            </a:lvl4pPr>
            <a:lvl5pPr marL="171450" indent="-171450" algn="l" rtl="0" eaLnBrk="0" fontAlgn="base" hangingPunct="0">
              <a:spcBef>
                <a:spcPct val="0"/>
              </a:spcBef>
              <a:spcAft>
                <a:spcPct val="0"/>
              </a:spcAft>
              <a:defRPr sz="3200" b="1">
                <a:solidFill>
                  <a:schemeClr val="tx2"/>
                </a:solidFill>
                <a:latin typeface="Arial" charset="0"/>
              </a:defRPr>
            </a:lvl5pPr>
            <a:lvl6pPr marL="628650" algn="l" rtl="0" fontAlgn="base">
              <a:spcBef>
                <a:spcPct val="0"/>
              </a:spcBef>
              <a:spcAft>
                <a:spcPct val="0"/>
              </a:spcAft>
              <a:defRPr sz="3200" b="1">
                <a:solidFill>
                  <a:schemeClr val="tx2"/>
                </a:solidFill>
                <a:latin typeface="Arial" charset="0"/>
              </a:defRPr>
            </a:lvl6pPr>
            <a:lvl7pPr marL="1085850" algn="l" rtl="0" fontAlgn="base">
              <a:spcBef>
                <a:spcPct val="0"/>
              </a:spcBef>
              <a:spcAft>
                <a:spcPct val="0"/>
              </a:spcAft>
              <a:defRPr sz="3200" b="1">
                <a:solidFill>
                  <a:schemeClr val="tx2"/>
                </a:solidFill>
                <a:latin typeface="Arial" charset="0"/>
              </a:defRPr>
            </a:lvl7pPr>
            <a:lvl8pPr marL="1543050" algn="l" rtl="0" fontAlgn="base">
              <a:spcBef>
                <a:spcPct val="0"/>
              </a:spcBef>
              <a:spcAft>
                <a:spcPct val="0"/>
              </a:spcAft>
              <a:defRPr sz="3200" b="1">
                <a:solidFill>
                  <a:schemeClr val="tx2"/>
                </a:solidFill>
                <a:latin typeface="Arial" charset="0"/>
              </a:defRPr>
            </a:lvl8pPr>
            <a:lvl9pPr marL="2000250" algn="l" rtl="0" fontAlgn="base">
              <a:spcBef>
                <a:spcPct val="0"/>
              </a:spcBef>
              <a:spcAft>
                <a:spcPct val="0"/>
              </a:spcAft>
              <a:defRPr sz="3200" b="1">
                <a:solidFill>
                  <a:schemeClr val="tx2"/>
                </a:solidFill>
                <a:latin typeface="Arial" charset="0"/>
              </a:defRPr>
            </a:lvl9pPr>
          </a:lstStyle>
          <a:p>
            <a:pPr indent="0" eaLnBrk="1" hangingPunct="1"/>
            <a:r>
              <a:rPr lang="en-US" altLang="zh-CN" dirty="0" smtClean="0">
                <a:ea typeface="SimSun" pitchFamily="2" charset="-122"/>
              </a:rPr>
              <a:t>Clock Tree Synthesis</a:t>
            </a:r>
            <a:endParaRPr lang="en-GB" kern="0" dirty="0" smtClean="0"/>
          </a:p>
        </p:txBody>
      </p:sp>
    </p:spTree>
    <p:extLst>
      <p:ext uri="{BB962C8B-B14F-4D97-AF65-F5344CB8AC3E}">
        <p14:creationId xmlns:p14="http://schemas.microsoft.com/office/powerpoint/2010/main" val="145753636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p:cNvSpPr>
            <a:spLocks noGrp="1" noChangeArrowheads="1"/>
          </p:cNvSpPr>
          <p:nvPr>
            <p:ph type="title"/>
          </p:nvPr>
        </p:nvSpPr>
        <p:spPr/>
        <p:txBody>
          <a:bodyPr/>
          <a:lstStyle/>
          <a:p>
            <a:r>
              <a:rPr lang="en-US" dirty="0"/>
              <a:t>Clock Signal is not Ideal…! </a:t>
            </a:r>
            <a:endParaRPr lang="en-US" b="0" dirty="0"/>
          </a:p>
        </p:txBody>
      </p:sp>
      <p:grpSp>
        <p:nvGrpSpPr>
          <p:cNvPr id="1440832" name="Group 64"/>
          <p:cNvGrpSpPr>
            <a:grpSpLocks/>
          </p:cNvGrpSpPr>
          <p:nvPr/>
        </p:nvGrpSpPr>
        <p:grpSpPr bwMode="auto">
          <a:xfrm>
            <a:off x="3056965" y="1978959"/>
            <a:ext cx="4572000" cy="4572000"/>
            <a:chOff x="336" y="816"/>
            <a:chExt cx="3264" cy="3264"/>
          </a:xfrm>
        </p:grpSpPr>
        <p:sp>
          <p:nvSpPr>
            <p:cNvPr id="1440771" name="Rectangle 3"/>
            <p:cNvSpPr>
              <a:spLocks noChangeArrowheads="1"/>
            </p:cNvSpPr>
            <p:nvPr/>
          </p:nvSpPr>
          <p:spPr bwMode="auto">
            <a:xfrm>
              <a:off x="864" y="1344"/>
              <a:ext cx="2208" cy="2208"/>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rgbClr val="6294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sp>
          <p:nvSpPr>
            <p:cNvPr id="1440772" name="Rectangle 4"/>
            <p:cNvSpPr>
              <a:spLocks noChangeArrowheads="1"/>
            </p:cNvSpPr>
            <p:nvPr/>
          </p:nvSpPr>
          <p:spPr bwMode="auto">
            <a:xfrm>
              <a:off x="384" y="139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73" name="Rectangle 5"/>
            <p:cNvSpPr>
              <a:spLocks noChangeArrowheads="1"/>
            </p:cNvSpPr>
            <p:nvPr/>
          </p:nvSpPr>
          <p:spPr bwMode="auto">
            <a:xfrm>
              <a:off x="384" y="163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74" name="Rectangle 6"/>
            <p:cNvSpPr>
              <a:spLocks noChangeArrowheads="1"/>
            </p:cNvSpPr>
            <p:nvPr/>
          </p:nvSpPr>
          <p:spPr bwMode="auto">
            <a:xfrm>
              <a:off x="384" y="187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75" name="Rectangle 7"/>
            <p:cNvSpPr>
              <a:spLocks noChangeArrowheads="1"/>
            </p:cNvSpPr>
            <p:nvPr/>
          </p:nvSpPr>
          <p:spPr bwMode="auto">
            <a:xfrm>
              <a:off x="384" y="211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76" name="Rectangle 8"/>
            <p:cNvSpPr>
              <a:spLocks noChangeArrowheads="1"/>
            </p:cNvSpPr>
            <p:nvPr/>
          </p:nvSpPr>
          <p:spPr bwMode="auto">
            <a:xfrm>
              <a:off x="384" y="235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77" name="Rectangle 9"/>
            <p:cNvSpPr>
              <a:spLocks noChangeArrowheads="1"/>
            </p:cNvSpPr>
            <p:nvPr/>
          </p:nvSpPr>
          <p:spPr bwMode="auto">
            <a:xfrm>
              <a:off x="384" y="259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78" name="Rectangle 10"/>
            <p:cNvSpPr>
              <a:spLocks noChangeArrowheads="1"/>
            </p:cNvSpPr>
            <p:nvPr/>
          </p:nvSpPr>
          <p:spPr bwMode="auto">
            <a:xfrm>
              <a:off x="384" y="283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79" name="Rectangle 11"/>
            <p:cNvSpPr>
              <a:spLocks noChangeArrowheads="1"/>
            </p:cNvSpPr>
            <p:nvPr/>
          </p:nvSpPr>
          <p:spPr bwMode="auto">
            <a:xfrm>
              <a:off x="384" y="307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80" name="Rectangle 12"/>
            <p:cNvSpPr>
              <a:spLocks noChangeArrowheads="1"/>
            </p:cNvSpPr>
            <p:nvPr/>
          </p:nvSpPr>
          <p:spPr bwMode="auto">
            <a:xfrm>
              <a:off x="384" y="331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81" name="Rectangle 13"/>
            <p:cNvSpPr>
              <a:spLocks noChangeArrowheads="1"/>
            </p:cNvSpPr>
            <p:nvPr/>
          </p:nvSpPr>
          <p:spPr bwMode="auto">
            <a:xfrm>
              <a:off x="3120" y="139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82" name="Rectangle 14"/>
            <p:cNvSpPr>
              <a:spLocks noChangeArrowheads="1"/>
            </p:cNvSpPr>
            <p:nvPr/>
          </p:nvSpPr>
          <p:spPr bwMode="auto">
            <a:xfrm>
              <a:off x="3120" y="163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83" name="Rectangle 15"/>
            <p:cNvSpPr>
              <a:spLocks noChangeArrowheads="1"/>
            </p:cNvSpPr>
            <p:nvPr/>
          </p:nvSpPr>
          <p:spPr bwMode="auto">
            <a:xfrm>
              <a:off x="3120" y="187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84" name="Rectangle 16"/>
            <p:cNvSpPr>
              <a:spLocks noChangeArrowheads="1"/>
            </p:cNvSpPr>
            <p:nvPr/>
          </p:nvSpPr>
          <p:spPr bwMode="auto">
            <a:xfrm>
              <a:off x="3120" y="211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85" name="Rectangle 17"/>
            <p:cNvSpPr>
              <a:spLocks noChangeArrowheads="1"/>
            </p:cNvSpPr>
            <p:nvPr/>
          </p:nvSpPr>
          <p:spPr bwMode="auto">
            <a:xfrm>
              <a:off x="3120" y="235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86" name="Rectangle 18"/>
            <p:cNvSpPr>
              <a:spLocks noChangeArrowheads="1"/>
            </p:cNvSpPr>
            <p:nvPr/>
          </p:nvSpPr>
          <p:spPr bwMode="auto">
            <a:xfrm>
              <a:off x="3120" y="259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87" name="Rectangle 19"/>
            <p:cNvSpPr>
              <a:spLocks noChangeArrowheads="1"/>
            </p:cNvSpPr>
            <p:nvPr/>
          </p:nvSpPr>
          <p:spPr bwMode="auto">
            <a:xfrm>
              <a:off x="3120" y="283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88" name="Rectangle 20"/>
            <p:cNvSpPr>
              <a:spLocks noChangeArrowheads="1"/>
            </p:cNvSpPr>
            <p:nvPr/>
          </p:nvSpPr>
          <p:spPr bwMode="auto">
            <a:xfrm>
              <a:off x="3120" y="307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89" name="Rectangle 21"/>
            <p:cNvSpPr>
              <a:spLocks noChangeArrowheads="1"/>
            </p:cNvSpPr>
            <p:nvPr/>
          </p:nvSpPr>
          <p:spPr bwMode="auto">
            <a:xfrm>
              <a:off x="3120" y="331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grpSp>
          <p:nvGrpSpPr>
            <p:cNvPr id="1440799" name="Group 31"/>
            <p:cNvGrpSpPr>
              <a:grpSpLocks/>
            </p:cNvGrpSpPr>
            <p:nvPr/>
          </p:nvGrpSpPr>
          <p:grpSpPr bwMode="auto">
            <a:xfrm rot="-5400000">
              <a:off x="1752" y="2760"/>
              <a:ext cx="432" cy="2112"/>
              <a:chOff x="3216" y="1488"/>
              <a:chExt cx="432" cy="2112"/>
            </a:xfrm>
          </p:grpSpPr>
          <p:sp>
            <p:nvSpPr>
              <p:cNvPr id="1440790" name="Rectangle 22"/>
              <p:cNvSpPr>
                <a:spLocks noChangeArrowheads="1"/>
              </p:cNvSpPr>
              <p:nvPr/>
            </p:nvSpPr>
            <p:spPr bwMode="auto">
              <a:xfrm>
                <a:off x="3216" y="148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91" name="Rectangle 23"/>
              <p:cNvSpPr>
                <a:spLocks noChangeArrowheads="1"/>
              </p:cNvSpPr>
              <p:nvPr/>
            </p:nvSpPr>
            <p:spPr bwMode="auto">
              <a:xfrm>
                <a:off x="3216" y="172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92" name="Rectangle 24"/>
              <p:cNvSpPr>
                <a:spLocks noChangeArrowheads="1"/>
              </p:cNvSpPr>
              <p:nvPr/>
            </p:nvSpPr>
            <p:spPr bwMode="auto">
              <a:xfrm>
                <a:off x="3216" y="196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93" name="Rectangle 25"/>
              <p:cNvSpPr>
                <a:spLocks noChangeArrowheads="1"/>
              </p:cNvSpPr>
              <p:nvPr/>
            </p:nvSpPr>
            <p:spPr bwMode="auto">
              <a:xfrm>
                <a:off x="3216" y="220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94" name="Rectangle 26"/>
              <p:cNvSpPr>
                <a:spLocks noChangeArrowheads="1"/>
              </p:cNvSpPr>
              <p:nvPr/>
            </p:nvSpPr>
            <p:spPr bwMode="auto">
              <a:xfrm>
                <a:off x="3216" y="244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95" name="Rectangle 27"/>
              <p:cNvSpPr>
                <a:spLocks noChangeArrowheads="1"/>
              </p:cNvSpPr>
              <p:nvPr/>
            </p:nvSpPr>
            <p:spPr bwMode="auto">
              <a:xfrm>
                <a:off x="3216" y="268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96" name="Rectangle 28"/>
              <p:cNvSpPr>
                <a:spLocks noChangeArrowheads="1"/>
              </p:cNvSpPr>
              <p:nvPr/>
            </p:nvSpPr>
            <p:spPr bwMode="auto">
              <a:xfrm>
                <a:off x="3216" y="292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97" name="Rectangle 29"/>
              <p:cNvSpPr>
                <a:spLocks noChangeArrowheads="1"/>
              </p:cNvSpPr>
              <p:nvPr/>
            </p:nvSpPr>
            <p:spPr bwMode="auto">
              <a:xfrm>
                <a:off x="3216" y="316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798" name="Rectangle 30"/>
              <p:cNvSpPr>
                <a:spLocks noChangeArrowheads="1"/>
              </p:cNvSpPr>
              <p:nvPr/>
            </p:nvSpPr>
            <p:spPr bwMode="auto">
              <a:xfrm>
                <a:off x="3216" y="340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grpSp>
        <p:grpSp>
          <p:nvGrpSpPr>
            <p:cNvPr id="1440800" name="Group 32"/>
            <p:cNvGrpSpPr>
              <a:grpSpLocks/>
            </p:cNvGrpSpPr>
            <p:nvPr/>
          </p:nvGrpSpPr>
          <p:grpSpPr bwMode="auto">
            <a:xfrm rot="-5400000">
              <a:off x="1752" y="24"/>
              <a:ext cx="432" cy="2112"/>
              <a:chOff x="3216" y="1488"/>
              <a:chExt cx="432" cy="2112"/>
            </a:xfrm>
          </p:grpSpPr>
          <p:sp>
            <p:nvSpPr>
              <p:cNvPr id="1440801" name="Rectangle 33"/>
              <p:cNvSpPr>
                <a:spLocks noChangeArrowheads="1"/>
              </p:cNvSpPr>
              <p:nvPr/>
            </p:nvSpPr>
            <p:spPr bwMode="auto">
              <a:xfrm>
                <a:off x="3216" y="148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02" name="Rectangle 34"/>
              <p:cNvSpPr>
                <a:spLocks noChangeArrowheads="1"/>
              </p:cNvSpPr>
              <p:nvPr/>
            </p:nvSpPr>
            <p:spPr bwMode="auto">
              <a:xfrm>
                <a:off x="3216" y="172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03" name="Rectangle 35"/>
              <p:cNvSpPr>
                <a:spLocks noChangeArrowheads="1"/>
              </p:cNvSpPr>
              <p:nvPr/>
            </p:nvSpPr>
            <p:spPr bwMode="auto">
              <a:xfrm>
                <a:off x="3216" y="196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04" name="Rectangle 36"/>
              <p:cNvSpPr>
                <a:spLocks noChangeArrowheads="1"/>
              </p:cNvSpPr>
              <p:nvPr/>
            </p:nvSpPr>
            <p:spPr bwMode="auto">
              <a:xfrm>
                <a:off x="3216" y="220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05" name="Rectangle 37"/>
              <p:cNvSpPr>
                <a:spLocks noChangeArrowheads="1"/>
              </p:cNvSpPr>
              <p:nvPr/>
            </p:nvSpPr>
            <p:spPr bwMode="auto">
              <a:xfrm>
                <a:off x="3216" y="244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06" name="Rectangle 38"/>
              <p:cNvSpPr>
                <a:spLocks noChangeArrowheads="1"/>
              </p:cNvSpPr>
              <p:nvPr/>
            </p:nvSpPr>
            <p:spPr bwMode="auto">
              <a:xfrm>
                <a:off x="3216" y="268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07" name="Rectangle 39"/>
              <p:cNvSpPr>
                <a:spLocks noChangeArrowheads="1"/>
              </p:cNvSpPr>
              <p:nvPr/>
            </p:nvSpPr>
            <p:spPr bwMode="auto">
              <a:xfrm>
                <a:off x="3216" y="292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08" name="Rectangle 40"/>
              <p:cNvSpPr>
                <a:spLocks noChangeArrowheads="1"/>
              </p:cNvSpPr>
              <p:nvPr/>
            </p:nvSpPr>
            <p:spPr bwMode="auto">
              <a:xfrm>
                <a:off x="3216" y="316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09" name="Rectangle 41"/>
              <p:cNvSpPr>
                <a:spLocks noChangeArrowheads="1"/>
              </p:cNvSpPr>
              <p:nvPr/>
            </p:nvSpPr>
            <p:spPr bwMode="auto">
              <a:xfrm>
                <a:off x="3216" y="340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grpSp>
        <p:grpSp>
          <p:nvGrpSpPr>
            <p:cNvPr id="1440814" name="Group 46"/>
            <p:cNvGrpSpPr>
              <a:grpSpLocks/>
            </p:cNvGrpSpPr>
            <p:nvPr/>
          </p:nvGrpSpPr>
          <p:grpSpPr bwMode="auto">
            <a:xfrm>
              <a:off x="1728" y="1776"/>
              <a:ext cx="96" cy="240"/>
              <a:chOff x="1728" y="1776"/>
              <a:chExt cx="96" cy="240"/>
            </a:xfrm>
          </p:grpSpPr>
          <p:sp>
            <p:nvSpPr>
              <p:cNvPr id="1440810" name="Rectangle 42"/>
              <p:cNvSpPr>
                <a:spLocks noChangeArrowheads="1"/>
              </p:cNvSpPr>
              <p:nvPr/>
            </p:nvSpPr>
            <p:spPr bwMode="auto">
              <a:xfrm>
                <a:off x="1728" y="1776"/>
                <a:ext cx="96" cy="24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11" name="Line 43"/>
              <p:cNvSpPr>
                <a:spLocks noChangeShapeType="1"/>
              </p:cNvSpPr>
              <p:nvPr/>
            </p:nvSpPr>
            <p:spPr bwMode="auto">
              <a:xfrm flipV="1">
                <a:off x="1728"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40813" name="Line 45"/>
              <p:cNvSpPr>
                <a:spLocks noChangeShapeType="1"/>
              </p:cNvSpPr>
              <p:nvPr/>
            </p:nvSpPr>
            <p:spPr bwMode="auto">
              <a:xfrm>
                <a:off x="1776"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sp>
          <p:nvSpPr>
            <p:cNvPr id="1440815" name="Rectangle 47"/>
            <p:cNvSpPr>
              <a:spLocks noChangeArrowheads="1"/>
            </p:cNvSpPr>
            <p:nvPr/>
          </p:nvSpPr>
          <p:spPr bwMode="auto">
            <a:xfrm>
              <a:off x="336" y="816"/>
              <a:ext cx="3264" cy="3264"/>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rgbClr val="6294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grpSp>
          <p:nvGrpSpPr>
            <p:cNvPr id="1440816" name="Group 48"/>
            <p:cNvGrpSpPr>
              <a:grpSpLocks/>
            </p:cNvGrpSpPr>
            <p:nvPr/>
          </p:nvGrpSpPr>
          <p:grpSpPr bwMode="auto">
            <a:xfrm>
              <a:off x="2400" y="1920"/>
              <a:ext cx="96" cy="240"/>
              <a:chOff x="1728" y="1776"/>
              <a:chExt cx="96" cy="240"/>
            </a:xfrm>
          </p:grpSpPr>
          <p:sp>
            <p:nvSpPr>
              <p:cNvPr id="1440817" name="Rectangle 49"/>
              <p:cNvSpPr>
                <a:spLocks noChangeArrowheads="1"/>
              </p:cNvSpPr>
              <p:nvPr/>
            </p:nvSpPr>
            <p:spPr bwMode="auto">
              <a:xfrm>
                <a:off x="1728" y="1776"/>
                <a:ext cx="96" cy="24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18" name="Line 50"/>
              <p:cNvSpPr>
                <a:spLocks noChangeShapeType="1"/>
              </p:cNvSpPr>
              <p:nvPr/>
            </p:nvSpPr>
            <p:spPr bwMode="auto">
              <a:xfrm flipV="1">
                <a:off x="1728"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40819" name="Line 51"/>
              <p:cNvSpPr>
                <a:spLocks noChangeShapeType="1"/>
              </p:cNvSpPr>
              <p:nvPr/>
            </p:nvSpPr>
            <p:spPr bwMode="auto">
              <a:xfrm>
                <a:off x="1776"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grpSp>
          <p:nvGrpSpPr>
            <p:cNvPr id="1440820" name="Group 52"/>
            <p:cNvGrpSpPr>
              <a:grpSpLocks/>
            </p:cNvGrpSpPr>
            <p:nvPr/>
          </p:nvGrpSpPr>
          <p:grpSpPr bwMode="auto">
            <a:xfrm>
              <a:off x="1248" y="2208"/>
              <a:ext cx="96" cy="240"/>
              <a:chOff x="1728" y="1776"/>
              <a:chExt cx="96" cy="240"/>
            </a:xfrm>
          </p:grpSpPr>
          <p:sp>
            <p:nvSpPr>
              <p:cNvPr id="1440821" name="Rectangle 53"/>
              <p:cNvSpPr>
                <a:spLocks noChangeArrowheads="1"/>
              </p:cNvSpPr>
              <p:nvPr/>
            </p:nvSpPr>
            <p:spPr bwMode="auto">
              <a:xfrm>
                <a:off x="1728" y="1776"/>
                <a:ext cx="96" cy="24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22" name="Line 54"/>
              <p:cNvSpPr>
                <a:spLocks noChangeShapeType="1"/>
              </p:cNvSpPr>
              <p:nvPr/>
            </p:nvSpPr>
            <p:spPr bwMode="auto">
              <a:xfrm flipV="1">
                <a:off x="1728"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40823" name="Line 55"/>
              <p:cNvSpPr>
                <a:spLocks noChangeShapeType="1"/>
              </p:cNvSpPr>
              <p:nvPr/>
            </p:nvSpPr>
            <p:spPr bwMode="auto">
              <a:xfrm>
                <a:off x="1776"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grpSp>
          <p:nvGrpSpPr>
            <p:cNvPr id="1440824" name="Group 56"/>
            <p:cNvGrpSpPr>
              <a:grpSpLocks/>
            </p:cNvGrpSpPr>
            <p:nvPr/>
          </p:nvGrpSpPr>
          <p:grpSpPr bwMode="auto">
            <a:xfrm>
              <a:off x="1968" y="2832"/>
              <a:ext cx="96" cy="240"/>
              <a:chOff x="1728" y="1776"/>
              <a:chExt cx="96" cy="240"/>
            </a:xfrm>
          </p:grpSpPr>
          <p:sp>
            <p:nvSpPr>
              <p:cNvPr id="1440825" name="Rectangle 57"/>
              <p:cNvSpPr>
                <a:spLocks noChangeArrowheads="1"/>
              </p:cNvSpPr>
              <p:nvPr/>
            </p:nvSpPr>
            <p:spPr bwMode="auto">
              <a:xfrm>
                <a:off x="1728" y="1776"/>
                <a:ext cx="96" cy="24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26" name="Line 58"/>
              <p:cNvSpPr>
                <a:spLocks noChangeShapeType="1"/>
              </p:cNvSpPr>
              <p:nvPr/>
            </p:nvSpPr>
            <p:spPr bwMode="auto">
              <a:xfrm flipV="1">
                <a:off x="1728"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40827" name="Line 59"/>
              <p:cNvSpPr>
                <a:spLocks noChangeShapeType="1"/>
              </p:cNvSpPr>
              <p:nvPr/>
            </p:nvSpPr>
            <p:spPr bwMode="auto">
              <a:xfrm>
                <a:off x="1776"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grpSp>
          <p:nvGrpSpPr>
            <p:cNvPr id="1440828" name="Group 60"/>
            <p:cNvGrpSpPr>
              <a:grpSpLocks/>
            </p:cNvGrpSpPr>
            <p:nvPr/>
          </p:nvGrpSpPr>
          <p:grpSpPr bwMode="auto">
            <a:xfrm>
              <a:off x="2592" y="2592"/>
              <a:ext cx="96" cy="240"/>
              <a:chOff x="1728" y="1776"/>
              <a:chExt cx="96" cy="240"/>
            </a:xfrm>
          </p:grpSpPr>
          <p:sp>
            <p:nvSpPr>
              <p:cNvPr id="1440829" name="Rectangle 61"/>
              <p:cNvSpPr>
                <a:spLocks noChangeArrowheads="1"/>
              </p:cNvSpPr>
              <p:nvPr/>
            </p:nvSpPr>
            <p:spPr bwMode="auto">
              <a:xfrm>
                <a:off x="1728" y="1776"/>
                <a:ext cx="96" cy="24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40830" name="Line 62"/>
              <p:cNvSpPr>
                <a:spLocks noChangeShapeType="1"/>
              </p:cNvSpPr>
              <p:nvPr/>
            </p:nvSpPr>
            <p:spPr bwMode="auto">
              <a:xfrm flipV="1">
                <a:off x="1728"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40831" name="Line 63"/>
              <p:cNvSpPr>
                <a:spLocks noChangeShapeType="1"/>
              </p:cNvSpPr>
              <p:nvPr/>
            </p:nvSpPr>
            <p:spPr bwMode="auto">
              <a:xfrm>
                <a:off x="1776"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grpSp>
      <p:grpSp>
        <p:nvGrpSpPr>
          <p:cNvPr id="1440845" name="Group 77"/>
          <p:cNvGrpSpPr>
            <a:grpSpLocks/>
          </p:cNvGrpSpPr>
          <p:nvPr/>
        </p:nvGrpSpPr>
        <p:grpSpPr bwMode="auto">
          <a:xfrm>
            <a:off x="2253690" y="2436159"/>
            <a:ext cx="3851275" cy="2286000"/>
            <a:chOff x="934" y="1344"/>
            <a:chExt cx="2426" cy="1440"/>
          </a:xfrm>
        </p:grpSpPr>
        <p:grpSp>
          <p:nvGrpSpPr>
            <p:cNvPr id="1440843" name="Group 75"/>
            <p:cNvGrpSpPr>
              <a:grpSpLocks/>
            </p:cNvGrpSpPr>
            <p:nvPr/>
          </p:nvGrpSpPr>
          <p:grpSpPr bwMode="auto">
            <a:xfrm>
              <a:off x="1152" y="1576"/>
              <a:ext cx="2208" cy="1208"/>
              <a:chOff x="1152" y="1576"/>
              <a:chExt cx="2208" cy="1208"/>
            </a:xfrm>
          </p:grpSpPr>
          <p:sp>
            <p:nvSpPr>
              <p:cNvPr id="1440833" name="Line 65"/>
              <p:cNvSpPr>
                <a:spLocks noChangeShapeType="1"/>
              </p:cNvSpPr>
              <p:nvPr/>
            </p:nvSpPr>
            <p:spPr bwMode="auto">
              <a:xfrm>
                <a:off x="1152" y="1644"/>
                <a:ext cx="528" cy="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40834" name="Freeform 66"/>
              <p:cNvSpPr>
                <a:spLocks/>
              </p:cNvSpPr>
              <p:nvPr/>
            </p:nvSpPr>
            <p:spPr bwMode="auto">
              <a:xfrm>
                <a:off x="1776" y="1576"/>
                <a:ext cx="864" cy="392"/>
              </a:xfrm>
              <a:custGeom>
                <a:avLst/>
                <a:gdLst>
                  <a:gd name="T0" fmla="*/ 0 w 864"/>
                  <a:gd name="T1" fmla="*/ 56 h 392"/>
                  <a:gd name="T2" fmla="*/ 576 w 864"/>
                  <a:gd name="T3" fmla="*/ 56 h 392"/>
                  <a:gd name="T4" fmla="*/ 864 w 864"/>
                  <a:gd name="T5" fmla="*/ 392 h 392"/>
                </a:gdLst>
                <a:ahLst/>
                <a:cxnLst>
                  <a:cxn ang="0">
                    <a:pos x="T0" y="T1"/>
                  </a:cxn>
                  <a:cxn ang="0">
                    <a:pos x="T2" y="T3"/>
                  </a:cxn>
                  <a:cxn ang="0">
                    <a:pos x="T4" y="T5"/>
                  </a:cxn>
                </a:cxnLst>
                <a:rect l="0" t="0" r="r" b="b"/>
                <a:pathLst>
                  <a:path w="864" h="392">
                    <a:moveTo>
                      <a:pt x="0" y="56"/>
                    </a:moveTo>
                    <a:cubicBezTo>
                      <a:pt x="216" y="28"/>
                      <a:pt x="432" y="0"/>
                      <a:pt x="576" y="56"/>
                    </a:cubicBezTo>
                    <a:cubicBezTo>
                      <a:pt x="720" y="112"/>
                      <a:pt x="792" y="252"/>
                      <a:pt x="864" y="392"/>
                    </a:cubicBezTo>
                  </a:path>
                </a:pathLst>
              </a:custGeom>
              <a:noFill/>
              <a:ln w="38100" cap="flat" cmpd="sng">
                <a:solidFill>
                  <a:srgbClr val="FF0000"/>
                </a:solidFill>
                <a:prstDash val="solid"/>
                <a:round/>
                <a:headEnd/>
                <a:tailEnd type="arrow" w="med" len="med"/>
              </a:ln>
              <a:effectLst/>
              <a:extLst>
                <a:ext uri="{909E8E84-426E-40DD-AFC4-6F175D3DCCD1}">
                  <a14:hiddenFill xmlns:a14="http://schemas.microsoft.com/office/drawing/2010/main">
                    <a:solidFill>
                      <a:srgbClr val="6294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40835" name="Freeform 67"/>
              <p:cNvSpPr>
                <a:spLocks/>
              </p:cNvSpPr>
              <p:nvPr/>
            </p:nvSpPr>
            <p:spPr bwMode="auto">
              <a:xfrm>
                <a:off x="1776" y="1632"/>
                <a:ext cx="432" cy="768"/>
              </a:xfrm>
              <a:custGeom>
                <a:avLst/>
                <a:gdLst>
                  <a:gd name="T0" fmla="*/ 0 w 432"/>
                  <a:gd name="T1" fmla="*/ 0 h 768"/>
                  <a:gd name="T2" fmla="*/ 288 w 432"/>
                  <a:gd name="T3" fmla="*/ 576 h 768"/>
                  <a:gd name="T4" fmla="*/ 432 w 432"/>
                  <a:gd name="T5" fmla="*/ 768 h 768"/>
                </a:gdLst>
                <a:ahLst/>
                <a:cxnLst>
                  <a:cxn ang="0">
                    <a:pos x="T0" y="T1"/>
                  </a:cxn>
                  <a:cxn ang="0">
                    <a:pos x="T2" y="T3"/>
                  </a:cxn>
                  <a:cxn ang="0">
                    <a:pos x="T4" y="T5"/>
                  </a:cxn>
                </a:cxnLst>
                <a:rect l="0" t="0" r="r" b="b"/>
                <a:pathLst>
                  <a:path w="432" h="768">
                    <a:moveTo>
                      <a:pt x="0" y="0"/>
                    </a:moveTo>
                    <a:cubicBezTo>
                      <a:pt x="108" y="224"/>
                      <a:pt x="216" y="448"/>
                      <a:pt x="288" y="576"/>
                    </a:cubicBezTo>
                    <a:cubicBezTo>
                      <a:pt x="360" y="704"/>
                      <a:pt x="396" y="736"/>
                      <a:pt x="432" y="768"/>
                    </a:cubicBezTo>
                  </a:path>
                </a:pathLst>
              </a:custGeom>
              <a:noFill/>
              <a:ln w="38100" cap="flat" cmpd="sng">
                <a:solidFill>
                  <a:srgbClr val="FF0000"/>
                </a:solidFill>
                <a:prstDash val="solid"/>
                <a:round/>
                <a:headEnd/>
                <a:tailEnd type="arrow" w="med" len="med"/>
              </a:ln>
              <a:effectLst/>
              <a:extLst>
                <a:ext uri="{909E8E84-426E-40DD-AFC4-6F175D3DCCD1}">
                  <a14:hiddenFill xmlns:a14="http://schemas.microsoft.com/office/drawing/2010/main">
                    <a:solidFill>
                      <a:srgbClr val="6294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40836" name="Freeform 68"/>
              <p:cNvSpPr>
                <a:spLocks/>
              </p:cNvSpPr>
              <p:nvPr/>
            </p:nvSpPr>
            <p:spPr bwMode="auto">
              <a:xfrm>
                <a:off x="1776" y="1632"/>
                <a:ext cx="1440" cy="712"/>
              </a:xfrm>
              <a:custGeom>
                <a:avLst/>
                <a:gdLst>
                  <a:gd name="T0" fmla="*/ 0 w 1440"/>
                  <a:gd name="T1" fmla="*/ 0 h 712"/>
                  <a:gd name="T2" fmla="*/ 864 w 1440"/>
                  <a:gd name="T3" fmla="*/ 624 h 712"/>
                  <a:gd name="T4" fmla="*/ 1440 w 1440"/>
                  <a:gd name="T5" fmla="*/ 528 h 712"/>
                </a:gdLst>
                <a:ahLst/>
                <a:cxnLst>
                  <a:cxn ang="0">
                    <a:pos x="T0" y="T1"/>
                  </a:cxn>
                  <a:cxn ang="0">
                    <a:pos x="T2" y="T3"/>
                  </a:cxn>
                  <a:cxn ang="0">
                    <a:pos x="T4" y="T5"/>
                  </a:cxn>
                </a:cxnLst>
                <a:rect l="0" t="0" r="r" b="b"/>
                <a:pathLst>
                  <a:path w="1440" h="712">
                    <a:moveTo>
                      <a:pt x="0" y="0"/>
                    </a:moveTo>
                    <a:cubicBezTo>
                      <a:pt x="312" y="268"/>
                      <a:pt x="624" y="536"/>
                      <a:pt x="864" y="624"/>
                    </a:cubicBezTo>
                    <a:cubicBezTo>
                      <a:pt x="1104" y="712"/>
                      <a:pt x="1272" y="620"/>
                      <a:pt x="1440" y="528"/>
                    </a:cubicBezTo>
                  </a:path>
                </a:pathLst>
              </a:custGeom>
              <a:noFill/>
              <a:ln w="38100" cap="flat" cmpd="sng">
                <a:solidFill>
                  <a:srgbClr val="FF0000"/>
                </a:solidFill>
                <a:prstDash val="solid"/>
                <a:round/>
                <a:headEnd/>
                <a:tailEnd type="arrow" w="med" len="med"/>
              </a:ln>
              <a:effectLst/>
              <a:extLst>
                <a:ext uri="{909E8E84-426E-40DD-AFC4-6F175D3DCCD1}">
                  <a14:hiddenFill xmlns:a14="http://schemas.microsoft.com/office/drawing/2010/main">
                    <a:solidFill>
                      <a:srgbClr val="6294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40838" name="Freeform 70"/>
              <p:cNvSpPr>
                <a:spLocks/>
              </p:cNvSpPr>
              <p:nvPr/>
            </p:nvSpPr>
            <p:spPr bwMode="auto">
              <a:xfrm>
                <a:off x="2448" y="2160"/>
                <a:ext cx="480" cy="624"/>
              </a:xfrm>
              <a:custGeom>
                <a:avLst/>
                <a:gdLst>
                  <a:gd name="T0" fmla="*/ 0 w 432"/>
                  <a:gd name="T1" fmla="*/ 0 h 576"/>
                  <a:gd name="T2" fmla="*/ 336 w 432"/>
                  <a:gd name="T3" fmla="*/ 384 h 576"/>
                  <a:gd name="T4" fmla="*/ 432 w 432"/>
                  <a:gd name="T5" fmla="*/ 576 h 576"/>
                </a:gdLst>
                <a:ahLst/>
                <a:cxnLst>
                  <a:cxn ang="0">
                    <a:pos x="T0" y="T1"/>
                  </a:cxn>
                  <a:cxn ang="0">
                    <a:pos x="T2" y="T3"/>
                  </a:cxn>
                  <a:cxn ang="0">
                    <a:pos x="T4" y="T5"/>
                  </a:cxn>
                </a:cxnLst>
                <a:rect l="0" t="0" r="r" b="b"/>
                <a:pathLst>
                  <a:path w="432" h="576">
                    <a:moveTo>
                      <a:pt x="0" y="0"/>
                    </a:moveTo>
                    <a:cubicBezTo>
                      <a:pt x="132" y="144"/>
                      <a:pt x="264" y="288"/>
                      <a:pt x="336" y="384"/>
                    </a:cubicBezTo>
                    <a:cubicBezTo>
                      <a:pt x="408" y="480"/>
                      <a:pt x="420" y="528"/>
                      <a:pt x="432" y="576"/>
                    </a:cubicBezTo>
                  </a:path>
                </a:pathLst>
              </a:custGeom>
              <a:noFill/>
              <a:ln w="38100" cap="flat" cmpd="sng">
                <a:solidFill>
                  <a:srgbClr val="FF0000"/>
                </a:solidFill>
                <a:prstDash val="solid"/>
                <a:round/>
                <a:headEnd/>
                <a:tailEnd type="arrow" w="med" len="med"/>
              </a:ln>
              <a:effectLst/>
              <a:extLst>
                <a:ext uri="{909E8E84-426E-40DD-AFC4-6F175D3DCCD1}">
                  <a14:hiddenFill xmlns:a14="http://schemas.microsoft.com/office/drawing/2010/main">
                    <a:solidFill>
                      <a:srgbClr val="6294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GB"/>
              </a:p>
            </p:txBody>
          </p:sp>
          <p:sp>
            <p:nvSpPr>
              <p:cNvPr id="1440842" name="Line 74"/>
              <p:cNvSpPr>
                <a:spLocks noChangeShapeType="1"/>
              </p:cNvSpPr>
              <p:nvPr/>
            </p:nvSpPr>
            <p:spPr bwMode="auto">
              <a:xfrm>
                <a:off x="2496" y="2208"/>
                <a:ext cx="864" cy="43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GB"/>
              </a:p>
            </p:txBody>
          </p:sp>
        </p:grpSp>
        <p:sp>
          <p:nvSpPr>
            <p:cNvPr id="1440844" name="Text Box 76"/>
            <p:cNvSpPr txBox="1">
              <a:spLocks noChangeArrowheads="1"/>
            </p:cNvSpPr>
            <p:nvPr/>
          </p:nvSpPr>
          <p:spPr bwMode="auto">
            <a:xfrm>
              <a:off x="934" y="1344"/>
              <a:ext cx="436" cy="192"/>
            </a:xfrm>
            <a:prstGeom prst="rect">
              <a:avLst/>
            </a:prstGeom>
            <a:noFill/>
            <a:ln>
              <a:noFill/>
            </a:ln>
            <a:effectLst/>
            <a:extLst>
              <a:ext uri="{909E8E84-426E-40DD-AFC4-6F175D3DCCD1}">
                <a14:hiddenFill xmlns:a14="http://schemas.microsoft.com/office/drawing/2010/main">
                  <a:solidFill>
                    <a:srgbClr val="6294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Clock</a:t>
              </a:r>
            </a:p>
          </p:txBody>
        </p:sp>
      </p:grpSp>
      <p:sp>
        <p:nvSpPr>
          <p:cNvPr id="1440846" name="Text Box 78"/>
          <p:cNvSpPr txBox="1">
            <a:spLocks noChangeArrowheads="1"/>
          </p:cNvSpPr>
          <p:nvPr/>
        </p:nvSpPr>
        <p:spPr bwMode="auto">
          <a:xfrm>
            <a:off x="209214" y="939123"/>
            <a:ext cx="8934785" cy="738664"/>
          </a:xfrm>
          <a:prstGeom prst="rect">
            <a:avLst/>
          </a:prstGeom>
          <a:noFill/>
          <a:ln>
            <a:noFill/>
          </a:ln>
          <a:effectLst/>
          <a:extLst>
            <a:ext uri="{909E8E84-426E-40DD-AFC4-6F175D3DCCD1}">
              <a14:hiddenFill xmlns:a14="http://schemas.microsoft.com/office/drawing/2010/main">
                <a:solidFill>
                  <a:srgbClr val="6294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lgn="just">
              <a:buFont typeface="Arial" pitchFamily="34" charset="0"/>
              <a:buChar char="•"/>
            </a:pPr>
            <a:r>
              <a:rPr lang="en-US" dirty="0" smtClean="0"/>
              <a:t>It is very hard to distribute </a:t>
            </a:r>
            <a:r>
              <a:rPr lang="en-US" dirty="0"/>
              <a:t>clock </a:t>
            </a:r>
            <a:r>
              <a:rPr lang="en-US" dirty="0" smtClean="0"/>
              <a:t>instantaneously with </a:t>
            </a:r>
            <a:r>
              <a:rPr lang="en-US" dirty="0"/>
              <a:t>a perfectly regular period</a:t>
            </a:r>
          </a:p>
        </p:txBody>
      </p:sp>
    </p:spTree>
    <p:extLst>
      <p:ext uri="{BB962C8B-B14F-4D97-AF65-F5344CB8AC3E}">
        <p14:creationId xmlns:p14="http://schemas.microsoft.com/office/powerpoint/2010/main" val="1104135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0845"/>
                                        </p:tgtEl>
                                        <p:attrNameLst>
                                          <p:attrName>style.visibility</p:attrName>
                                        </p:attrNameLst>
                                      </p:cBhvr>
                                      <p:to>
                                        <p:strVal val="visible"/>
                                      </p:to>
                                    </p:set>
                                    <p:animEffect transition="in" filter="fade">
                                      <p:cBhvr>
                                        <p:cTn id="7" dur="500"/>
                                        <p:tgtEl>
                                          <p:spTgt spid="1440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0846"/>
                                        </p:tgtEl>
                                        <p:attrNameLst>
                                          <p:attrName>style.visibility</p:attrName>
                                        </p:attrNameLst>
                                      </p:cBhvr>
                                      <p:to>
                                        <p:strVal val="visible"/>
                                      </p:to>
                                    </p:set>
                                    <p:animEffect transition="in" filter="fade">
                                      <p:cBhvr>
                                        <p:cTn id="12" dur="500"/>
                                        <p:tgtEl>
                                          <p:spTgt spid="1440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8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93750"/>
          </a:xfrm>
        </p:spPr>
        <p:txBody>
          <a:bodyPr/>
          <a:lstStyle/>
          <a:p>
            <a:pPr indent="0" eaLnBrk="1" hangingPunct="1"/>
            <a:r>
              <a:rPr lang="en-US" dirty="0" smtClean="0"/>
              <a:t>Clocking System  is not ideal..</a:t>
            </a:r>
          </a:p>
        </p:txBody>
      </p:sp>
      <p:sp>
        <p:nvSpPr>
          <p:cNvPr id="13315" name="Rectangle 4"/>
          <p:cNvSpPr>
            <a:spLocks noChangeArrowheads="1"/>
          </p:cNvSpPr>
          <p:nvPr/>
        </p:nvSpPr>
        <p:spPr bwMode="auto">
          <a:xfrm>
            <a:off x="1828800" y="1936750"/>
            <a:ext cx="9144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6" name="Line 5"/>
          <p:cNvSpPr>
            <a:spLocks noChangeShapeType="1"/>
          </p:cNvSpPr>
          <p:nvPr/>
        </p:nvSpPr>
        <p:spPr bwMode="auto">
          <a:xfrm>
            <a:off x="1524000" y="2241550"/>
            <a:ext cx="304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7" name="Text Box 6"/>
          <p:cNvSpPr txBox="1">
            <a:spLocks noChangeArrowheads="1"/>
          </p:cNvSpPr>
          <p:nvPr/>
        </p:nvSpPr>
        <p:spPr bwMode="auto">
          <a:xfrm>
            <a:off x="1981200" y="1936750"/>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PLL</a:t>
            </a:r>
            <a:endParaRPr lang="en-US" sz="2000" baseline="-25000"/>
          </a:p>
        </p:txBody>
      </p:sp>
      <p:sp>
        <p:nvSpPr>
          <p:cNvPr id="13318" name="Line 7"/>
          <p:cNvSpPr>
            <a:spLocks noChangeShapeType="1"/>
          </p:cNvSpPr>
          <p:nvPr/>
        </p:nvSpPr>
        <p:spPr bwMode="auto">
          <a:xfrm>
            <a:off x="2971800" y="163195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9" name="AutoShape 8"/>
          <p:cNvSpPr>
            <a:spLocks noChangeArrowheads="1"/>
          </p:cNvSpPr>
          <p:nvPr/>
        </p:nvSpPr>
        <p:spPr bwMode="auto">
          <a:xfrm rot="5400000">
            <a:off x="3314700" y="1289050"/>
            <a:ext cx="685800" cy="609600"/>
          </a:xfrm>
          <a:prstGeom prst="triangle">
            <a:avLst>
              <a:gd name="adj" fmla="val 50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0" name="Line 9"/>
          <p:cNvSpPr>
            <a:spLocks noChangeShapeType="1"/>
          </p:cNvSpPr>
          <p:nvPr/>
        </p:nvSpPr>
        <p:spPr bwMode="auto">
          <a:xfrm>
            <a:off x="2057400" y="231775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1" name="Line 10"/>
          <p:cNvSpPr>
            <a:spLocks noChangeShapeType="1"/>
          </p:cNvSpPr>
          <p:nvPr/>
        </p:nvSpPr>
        <p:spPr bwMode="auto">
          <a:xfrm>
            <a:off x="2057400" y="231775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2" name="Line 11"/>
          <p:cNvSpPr>
            <a:spLocks noChangeShapeType="1"/>
          </p:cNvSpPr>
          <p:nvPr/>
        </p:nvSpPr>
        <p:spPr bwMode="auto">
          <a:xfrm>
            <a:off x="2209800" y="231775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3" name="Line 12"/>
          <p:cNvSpPr>
            <a:spLocks noChangeShapeType="1"/>
          </p:cNvSpPr>
          <p:nvPr/>
        </p:nvSpPr>
        <p:spPr bwMode="auto">
          <a:xfrm>
            <a:off x="2362200" y="231775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4" name="Line 13"/>
          <p:cNvSpPr>
            <a:spLocks noChangeShapeType="1"/>
          </p:cNvSpPr>
          <p:nvPr/>
        </p:nvSpPr>
        <p:spPr bwMode="auto">
          <a:xfrm>
            <a:off x="2209800" y="254635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5" name="Line 14"/>
          <p:cNvSpPr>
            <a:spLocks noChangeShapeType="1"/>
          </p:cNvSpPr>
          <p:nvPr/>
        </p:nvSpPr>
        <p:spPr bwMode="auto">
          <a:xfrm>
            <a:off x="2362200" y="231775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6" name="Line 15"/>
          <p:cNvSpPr>
            <a:spLocks noChangeShapeType="1"/>
          </p:cNvSpPr>
          <p:nvPr/>
        </p:nvSpPr>
        <p:spPr bwMode="auto">
          <a:xfrm>
            <a:off x="2514600" y="231775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7" name="Line 16"/>
          <p:cNvSpPr>
            <a:spLocks noChangeShapeType="1"/>
          </p:cNvSpPr>
          <p:nvPr/>
        </p:nvSpPr>
        <p:spPr bwMode="auto">
          <a:xfrm>
            <a:off x="2514600" y="254635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8" name="Line 17"/>
          <p:cNvSpPr>
            <a:spLocks noChangeShapeType="1"/>
          </p:cNvSpPr>
          <p:nvPr/>
        </p:nvSpPr>
        <p:spPr bwMode="auto">
          <a:xfrm>
            <a:off x="1905000" y="254635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9" name="Line 18"/>
          <p:cNvSpPr>
            <a:spLocks noChangeShapeType="1"/>
          </p:cNvSpPr>
          <p:nvPr/>
        </p:nvSpPr>
        <p:spPr bwMode="auto">
          <a:xfrm>
            <a:off x="2743200" y="231775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0" name="Line 19"/>
          <p:cNvSpPr>
            <a:spLocks noChangeShapeType="1"/>
          </p:cNvSpPr>
          <p:nvPr/>
        </p:nvSpPr>
        <p:spPr bwMode="auto">
          <a:xfrm>
            <a:off x="2971800" y="1631950"/>
            <a:ext cx="0" cy="137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1" name="Line 20"/>
          <p:cNvSpPr>
            <a:spLocks noChangeShapeType="1"/>
          </p:cNvSpPr>
          <p:nvPr/>
        </p:nvSpPr>
        <p:spPr bwMode="auto">
          <a:xfrm>
            <a:off x="3581400" y="1098550"/>
            <a:ext cx="0" cy="3048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2" name="Line 21"/>
          <p:cNvSpPr>
            <a:spLocks noChangeShapeType="1"/>
          </p:cNvSpPr>
          <p:nvPr/>
        </p:nvSpPr>
        <p:spPr bwMode="auto">
          <a:xfrm>
            <a:off x="3505200" y="208915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3" name="Line 22"/>
          <p:cNvSpPr>
            <a:spLocks noChangeShapeType="1"/>
          </p:cNvSpPr>
          <p:nvPr/>
        </p:nvSpPr>
        <p:spPr bwMode="auto">
          <a:xfrm>
            <a:off x="3581400" y="186055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4" name="Line 23"/>
          <p:cNvSpPr>
            <a:spLocks noChangeShapeType="1"/>
          </p:cNvSpPr>
          <p:nvPr/>
        </p:nvSpPr>
        <p:spPr bwMode="auto">
          <a:xfrm flipH="1">
            <a:off x="4267200" y="1479550"/>
            <a:ext cx="762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5" name="Line 24"/>
          <p:cNvSpPr>
            <a:spLocks noChangeShapeType="1"/>
          </p:cNvSpPr>
          <p:nvPr/>
        </p:nvSpPr>
        <p:spPr bwMode="auto">
          <a:xfrm>
            <a:off x="4343400" y="14795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6" name="Line 25"/>
          <p:cNvSpPr>
            <a:spLocks noChangeShapeType="1"/>
          </p:cNvSpPr>
          <p:nvPr/>
        </p:nvSpPr>
        <p:spPr bwMode="auto">
          <a:xfrm flipH="1">
            <a:off x="4419600" y="14795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7" name="Line 26"/>
          <p:cNvSpPr>
            <a:spLocks noChangeShapeType="1"/>
          </p:cNvSpPr>
          <p:nvPr/>
        </p:nvSpPr>
        <p:spPr bwMode="auto">
          <a:xfrm>
            <a:off x="4495800" y="14795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8" name="Line 27"/>
          <p:cNvSpPr>
            <a:spLocks noChangeShapeType="1"/>
          </p:cNvSpPr>
          <p:nvPr/>
        </p:nvSpPr>
        <p:spPr bwMode="auto">
          <a:xfrm flipH="1">
            <a:off x="4572000" y="14795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9" name="Line 28"/>
          <p:cNvSpPr>
            <a:spLocks noChangeShapeType="1"/>
          </p:cNvSpPr>
          <p:nvPr/>
        </p:nvSpPr>
        <p:spPr bwMode="auto">
          <a:xfrm>
            <a:off x="4800600" y="1479550"/>
            <a:ext cx="762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0" name="Line 29"/>
          <p:cNvSpPr>
            <a:spLocks noChangeShapeType="1"/>
          </p:cNvSpPr>
          <p:nvPr/>
        </p:nvSpPr>
        <p:spPr bwMode="auto">
          <a:xfrm>
            <a:off x="4648200" y="14795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1" name="Line 30"/>
          <p:cNvSpPr>
            <a:spLocks noChangeShapeType="1"/>
          </p:cNvSpPr>
          <p:nvPr/>
        </p:nvSpPr>
        <p:spPr bwMode="auto">
          <a:xfrm flipH="1">
            <a:off x="4724400" y="14795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2" name="Line 31"/>
          <p:cNvSpPr>
            <a:spLocks noChangeShapeType="1"/>
          </p:cNvSpPr>
          <p:nvPr/>
        </p:nvSpPr>
        <p:spPr bwMode="auto">
          <a:xfrm>
            <a:off x="3962400" y="163195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3" name="Line 32"/>
          <p:cNvSpPr>
            <a:spLocks noChangeShapeType="1"/>
          </p:cNvSpPr>
          <p:nvPr/>
        </p:nvSpPr>
        <p:spPr bwMode="auto">
          <a:xfrm>
            <a:off x="4876800" y="163195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4" name="Line 33"/>
          <p:cNvSpPr>
            <a:spLocks noChangeShapeType="1"/>
          </p:cNvSpPr>
          <p:nvPr/>
        </p:nvSpPr>
        <p:spPr bwMode="auto">
          <a:xfrm>
            <a:off x="4267200" y="1784350"/>
            <a:ext cx="60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5" name="Rectangle 34"/>
          <p:cNvSpPr>
            <a:spLocks noChangeArrowheads="1"/>
          </p:cNvSpPr>
          <p:nvPr/>
        </p:nvSpPr>
        <p:spPr bwMode="auto">
          <a:xfrm>
            <a:off x="5562600" y="869950"/>
            <a:ext cx="457200" cy="53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6" name="Line 35"/>
          <p:cNvSpPr>
            <a:spLocks noChangeShapeType="1"/>
          </p:cNvSpPr>
          <p:nvPr/>
        </p:nvSpPr>
        <p:spPr bwMode="auto">
          <a:xfrm flipV="1">
            <a:off x="5638800" y="1174750"/>
            <a:ext cx="1524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7" name="Line 36"/>
          <p:cNvSpPr>
            <a:spLocks noChangeShapeType="1"/>
          </p:cNvSpPr>
          <p:nvPr/>
        </p:nvSpPr>
        <p:spPr bwMode="auto">
          <a:xfrm>
            <a:off x="5791200" y="1174750"/>
            <a:ext cx="1524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8" name="Line 37"/>
          <p:cNvSpPr>
            <a:spLocks noChangeShapeType="1"/>
          </p:cNvSpPr>
          <p:nvPr/>
        </p:nvSpPr>
        <p:spPr bwMode="auto">
          <a:xfrm>
            <a:off x="6019800" y="1098550"/>
            <a:ext cx="3048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9" name="Line 38"/>
          <p:cNvSpPr>
            <a:spLocks noChangeShapeType="1"/>
          </p:cNvSpPr>
          <p:nvPr/>
        </p:nvSpPr>
        <p:spPr bwMode="auto">
          <a:xfrm>
            <a:off x="5181600" y="1631950"/>
            <a:ext cx="60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0" name="Line 39"/>
          <p:cNvSpPr>
            <a:spLocks noChangeShapeType="1"/>
          </p:cNvSpPr>
          <p:nvPr/>
        </p:nvSpPr>
        <p:spPr bwMode="auto">
          <a:xfrm flipV="1">
            <a:off x="5791200" y="140335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1" name="Line 40"/>
          <p:cNvSpPr>
            <a:spLocks noChangeShapeType="1"/>
          </p:cNvSpPr>
          <p:nvPr/>
        </p:nvSpPr>
        <p:spPr bwMode="auto">
          <a:xfrm>
            <a:off x="5257800" y="1174750"/>
            <a:ext cx="3048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2" name="Line 41"/>
          <p:cNvSpPr>
            <a:spLocks noChangeShapeType="1"/>
          </p:cNvSpPr>
          <p:nvPr/>
        </p:nvSpPr>
        <p:spPr bwMode="auto">
          <a:xfrm>
            <a:off x="2971800" y="300355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3" name="AutoShape 42"/>
          <p:cNvSpPr>
            <a:spLocks noChangeArrowheads="1"/>
          </p:cNvSpPr>
          <p:nvPr/>
        </p:nvSpPr>
        <p:spPr bwMode="auto">
          <a:xfrm rot="5400000">
            <a:off x="3314700" y="2660650"/>
            <a:ext cx="685800" cy="609600"/>
          </a:xfrm>
          <a:prstGeom prst="triangle">
            <a:avLst>
              <a:gd name="adj" fmla="val 50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54" name="Line 43"/>
          <p:cNvSpPr>
            <a:spLocks noChangeShapeType="1"/>
          </p:cNvSpPr>
          <p:nvPr/>
        </p:nvSpPr>
        <p:spPr bwMode="auto">
          <a:xfrm>
            <a:off x="3581400" y="2470150"/>
            <a:ext cx="0" cy="3048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5" name="Line 44"/>
          <p:cNvSpPr>
            <a:spLocks noChangeShapeType="1"/>
          </p:cNvSpPr>
          <p:nvPr/>
        </p:nvSpPr>
        <p:spPr bwMode="auto">
          <a:xfrm>
            <a:off x="3505200" y="346075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6" name="Line 45"/>
          <p:cNvSpPr>
            <a:spLocks noChangeShapeType="1"/>
          </p:cNvSpPr>
          <p:nvPr/>
        </p:nvSpPr>
        <p:spPr bwMode="auto">
          <a:xfrm>
            <a:off x="3581400" y="323215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7" name="Line 46"/>
          <p:cNvSpPr>
            <a:spLocks noChangeShapeType="1"/>
          </p:cNvSpPr>
          <p:nvPr/>
        </p:nvSpPr>
        <p:spPr bwMode="auto">
          <a:xfrm flipH="1">
            <a:off x="4267200" y="2851150"/>
            <a:ext cx="762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8" name="Line 47"/>
          <p:cNvSpPr>
            <a:spLocks noChangeShapeType="1"/>
          </p:cNvSpPr>
          <p:nvPr/>
        </p:nvSpPr>
        <p:spPr bwMode="auto">
          <a:xfrm>
            <a:off x="4343400" y="28511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9" name="Line 48"/>
          <p:cNvSpPr>
            <a:spLocks noChangeShapeType="1"/>
          </p:cNvSpPr>
          <p:nvPr/>
        </p:nvSpPr>
        <p:spPr bwMode="auto">
          <a:xfrm flipH="1">
            <a:off x="4419600" y="28511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0" name="Line 49"/>
          <p:cNvSpPr>
            <a:spLocks noChangeShapeType="1"/>
          </p:cNvSpPr>
          <p:nvPr/>
        </p:nvSpPr>
        <p:spPr bwMode="auto">
          <a:xfrm>
            <a:off x="4495800" y="28511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1" name="Line 50"/>
          <p:cNvSpPr>
            <a:spLocks noChangeShapeType="1"/>
          </p:cNvSpPr>
          <p:nvPr/>
        </p:nvSpPr>
        <p:spPr bwMode="auto">
          <a:xfrm flipH="1">
            <a:off x="4572000" y="28511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2" name="Line 51"/>
          <p:cNvSpPr>
            <a:spLocks noChangeShapeType="1"/>
          </p:cNvSpPr>
          <p:nvPr/>
        </p:nvSpPr>
        <p:spPr bwMode="auto">
          <a:xfrm>
            <a:off x="4800600" y="2851150"/>
            <a:ext cx="762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3" name="Line 52"/>
          <p:cNvSpPr>
            <a:spLocks noChangeShapeType="1"/>
          </p:cNvSpPr>
          <p:nvPr/>
        </p:nvSpPr>
        <p:spPr bwMode="auto">
          <a:xfrm>
            <a:off x="4648200" y="28511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4" name="Line 53"/>
          <p:cNvSpPr>
            <a:spLocks noChangeShapeType="1"/>
          </p:cNvSpPr>
          <p:nvPr/>
        </p:nvSpPr>
        <p:spPr bwMode="auto">
          <a:xfrm flipH="1">
            <a:off x="4724400" y="2851150"/>
            <a:ext cx="76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5" name="Line 54"/>
          <p:cNvSpPr>
            <a:spLocks noChangeShapeType="1"/>
          </p:cNvSpPr>
          <p:nvPr/>
        </p:nvSpPr>
        <p:spPr bwMode="auto">
          <a:xfrm>
            <a:off x="3962400" y="300355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6" name="Line 55"/>
          <p:cNvSpPr>
            <a:spLocks noChangeShapeType="1"/>
          </p:cNvSpPr>
          <p:nvPr/>
        </p:nvSpPr>
        <p:spPr bwMode="auto">
          <a:xfrm>
            <a:off x="4876800" y="300355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7" name="Line 56"/>
          <p:cNvSpPr>
            <a:spLocks noChangeShapeType="1"/>
          </p:cNvSpPr>
          <p:nvPr/>
        </p:nvSpPr>
        <p:spPr bwMode="auto">
          <a:xfrm>
            <a:off x="4267200" y="3155950"/>
            <a:ext cx="60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8" name="Rectangle 57"/>
          <p:cNvSpPr>
            <a:spLocks noChangeArrowheads="1"/>
          </p:cNvSpPr>
          <p:nvPr/>
        </p:nvSpPr>
        <p:spPr bwMode="auto">
          <a:xfrm>
            <a:off x="5562600" y="2241550"/>
            <a:ext cx="457200" cy="53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69" name="Line 58"/>
          <p:cNvSpPr>
            <a:spLocks noChangeShapeType="1"/>
          </p:cNvSpPr>
          <p:nvPr/>
        </p:nvSpPr>
        <p:spPr bwMode="auto">
          <a:xfrm flipV="1">
            <a:off x="5638800" y="2546350"/>
            <a:ext cx="1524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0" name="Line 59"/>
          <p:cNvSpPr>
            <a:spLocks noChangeShapeType="1"/>
          </p:cNvSpPr>
          <p:nvPr/>
        </p:nvSpPr>
        <p:spPr bwMode="auto">
          <a:xfrm>
            <a:off x="5791200" y="2546350"/>
            <a:ext cx="1524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1" name="Line 60"/>
          <p:cNvSpPr>
            <a:spLocks noChangeShapeType="1"/>
          </p:cNvSpPr>
          <p:nvPr/>
        </p:nvSpPr>
        <p:spPr bwMode="auto">
          <a:xfrm>
            <a:off x="6019800" y="2470150"/>
            <a:ext cx="3048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2" name="Line 61"/>
          <p:cNvSpPr>
            <a:spLocks noChangeShapeType="1"/>
          </p:cNvSpPr>
          <p:nvPr/>
        </p:nvSpPr>
        <p:spPr bwMode="auto">
          <a:xfrm>
            <a:off x="5181600" y="3003550"/>
            <a:ext cx="60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3" name="Line 62"/>
          <p:cNvSpPr>
            <a:spLocks noChangeShapeType="1"/>
          </p:cNvSpPr>
          <p:nvPr/>
        </p:nvSpPr>
        <p:spPr bwMode="auto">
          <a:xfrm flipV="1">
            <a:off x="5791200" y="277495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4" name="Line 63"/>
          <p:cNvSpPr>
            <a:spLocks noChangeShapeType="1"/>
          </p:cNvSpPr>
          <p:nvPr/>
        </p:nvSpPr>
        <p:spPr bwMode="auto">
          <a:xfrm>
            <a:off x="5257800" y="2546350"/>
            <a:ext cx="3048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5" name="Line 64"/>
          <p:cNvSpPr>
            <a:spLocks noChangeShapeType="1"/>
          </p:cNvSpPr>
          <p:nvPr/>
        </p:nvSpPr>
        <p:spPr bwMode="auto">
          <a:xfrm>
            <a:off x="5029200" y="2012950"/>
            <a:ext cx="129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6" name="Line 65"/>
          <p:cNvSpPr>
            <a:spLocks noChangeShapeType="1"/>
          </p:cNvSpPr>
          <p:nvPr/>
        </p:nvSpPr>
        <p:spPr bwMode="auto">
          <a:xfrm>
            <a:off x="5257800" y="178435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7" name="Line 66"/>
          <p:cNvSpPr>
            <a:spLocks noChangeShapeType="1"/>
          </p:cNvSpPr>
          <p:nvPr/>
        </p:nvSpPr>
        <p:spPr bwMode="auto">
          <a:xfrm>
            <a:off x="5257800" y="186055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8" name="Line 67"/>
          <p:cNvSpPr>
            <a:spLocks noChangeShapeType="1"/>
          </p:cNvSpPr>
          <p:nvPr/>
        </p:nvSpPr>
        <p:spPr bwMode="auto">
          <a:xfrm flipH="1">
            <a:off x="5410200" y="163195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9" name="Line 68"/>
          <p:cNvSpPr>
            <a:spLocks noChangeShapeType="1"/>
          </p:cNvSpPr>
          <p:nvPr/>
        </p:nvSpPr>
        <p:spPr bwMode="auto">
          <a:xfrm flipH="1">
            <a:off x="5410200" y="186055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80" name="Text Box 90"/>
          <p:cNvSpPr txBox="1">
            <a:spLocks noChangeArrowheads="1"/>
          </p:cNvSpPr>
          <p:nvPr/>
        </p:nvSpPr>
        <p:spPr bwMode="auto">
          <a:xfrm>
            <a:off x="1676400" y="132715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clock generation</a:t>
            </a:r>
            <a:endParaRPr lang="en-US" sz="1600" baseline="-25000"/>
          </a:p>
        </p:txBody>
      </p:sp>
      <p:sp>
        <p:nvSpPr>
          <p:cNvPr id="13381" name="Text Box 91"/>
          <p:cNvSpPr txBox="1">
            <a:spLocks noChangeArrowheads="1"/>
          </p:cNvSpPr>
          <p:nvPr/>
        </p:nvSpPr>
        <p:spPr bwMode="auto">
          <a:xfrm>
            <a:off x="3429000" y="21336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clock drivers</a:t>
            </a:r>
            <a:endParaRPr lang="en-US" sz="1600" baseline="-25000"/>
          </a:p>
        </p:txBody>
      </p:sp>
      <p:sp>
        <p:nvSpPr>
          <p:cNvPr id="13382" name="Text Box 92"/>
          <p:cNvSpPr txBox="1">
            <a:spLocks noChangeArrowheads="1"/>
          </p:cNvSpPr>
          <p:nvPr/>
        </p:nvSpPr>
        <p:spPr bwMode="auto">
          <a:xfrm>
            <a:off x="3200400" y="71755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power supply</a:t>
            </a:r>
            <a:endParaRPr lang="en-US" sz="1600" baseline="-25000"/>
          </a:p>
        </p:txBody>
      </p:sp>
      <p:sp>
        <p:nvSpPr>
          <p:cNvPr id="13383" name="Text Box 93"/>
          <p:cNvSpPr txBox="1">
            <a:spLocks noChangeArrowheads="1"/>
          </p:cNvSpPr>
          <p:nvPr/>
        </p:nvSpPr>
        <p:spPr bwMode="auto">
          <a:xfrm>
            <a:off x="4114800" y="109855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interconnect</a:t>
            </a:r>
            <a:endParaRPr lang="en-US" sz="1600" baseline="-25000"/>
          </a:p>
        </p:txBody>
      </p:sp>
      <p:sp>
        <p:nvSpPr>
          <p:cNvPr id="13384" name="Text Box 94"/>
          <p:cNvSpPr txBox="1">
            <a:spLocks noChangeArrowheads="1"/>
          </p:cNvSpPr>
          <p:nvPr/>
        </p:nvSpPr>
        <p:spPr bwMode="auto">
          <a:xfrm>
            <a:off x="6086475" y="1343025"/>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capacitive load</a:t>
            </a:r>
            <a:endParaRPr lang="en-US" sz="1600" baseline="-25000"/>
          </a:p>
        </p:txBody>
      </p:sp>
      <p:sp>
        <p:nvSpPr>
          <p:cNvPr id="13385" name="Text Box 95"/>
          <p:cNvSpPr txBox="1">
            <a:spLocks noChangeArrowheads="1"/>
          </p:cNvSpPr>
          <p:nvPr/>
        </p:nvSpPr>
        <p:spPr bwMode="auto">
          <a:xfrm>
            <a:off x="6396038" y="17653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capacitive coupling</a:t>
            </a:r>
            <a:endParaRPr lang="en-US" sz="1600" baseline="-25000"/>
          </a:p>
        </p:txBody>
      </p:sp>
      <p:sp>
        <p:nvSpPr>
          <p:cNvPr id="99" name="Content Placeholder 2"/>
          <p:cNvSpPr>
            <a:spLocks noGrp="1"/>
          </p:cNvSpPr>
          <p:nvPr>
            <p:ph idx="1"/>
          </p:nvPr>
        </p:nvSpPr>
        <p:spPr>
          <a:xfrm>
            <a:off x="609600" y="5566240"/>
            <a:ext cx="8077200" cy="4724400"/>
          </a:xfrm>
        </p:spPr>
        <p:txBody>
          <a:bodyPr/>
          <a:lstStyle/>
          <a:p>
            <a:pPr marL="0" indent="0" eaLnBrk="1" hangingPunct="1">
              <a:buFont typeface="Wingdings" pitchFamily="2" charset="2"/>
              <a:buNone/>
              <a:defRPr/>
            </a:pPr>
            <a:endParaRPr lang="en-US" dirty="0" smtClean="0"/>
          </a:p>
          <a:p>
            <a:pPr marL="0" indent="0" eaLnBrk="1" hangingPunct="1">
              <a:buFont typeface="Wingdings" pitchFamily="2" charset="2"/>
              <a:buNone/>
              <a:defRPr/>
            </a:pPr>
            <a:endParaRPr lang="en-GB" dirty="0" smtClean="0"/>
          </a:p>
        </p:txBody>
      </p:sp>
      <p:sp>
        <p:nvSpPr>
          <p:cNvPr id="75" name="Text Box 48"/>
          <p:cNvSpPr txBox="1">
            <a:spLocks noChangeArrowheads="1"/>
          </p:cNvSpPr>
          <p:nvPr/>
        </p:nvSpPr>
        <p:spPr bwMode="auto">
          <a:xfrm>
            <a:off x="5867400" y="3735297"/>
            <a:ext cx="2971800" cy="835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3" rIns="92064" bIns="46033">
            <a:spAutoFit/>
          </a:bodyPr>
          <a:lstStyle/>
          <a:p>
            <a:pPr algn="ctr" eaLnBrk="0" hangingPunct="0">
              <a:lnSpc>
                <a:spcPct val="90000"/>
              </a:lnSpc>
            </a:pPr>
            <a:r>
              <a:rPr lang="en-US" sz="1800" b="0" dirty="0"/>
              <a:t>Variations in </a:t>
            </a:r>
            <a:r>
              <a:rPr lang="en-US" sz="1800" dirty="0" smtClean="0"/>
              <a:t>wire</a:t>
            </a:r>
            <a:r>
              <a:rPr lang="en-US" sz="1800" b="0" dirty="0" smtClean="0"/>
              <a:t> </a:t>
            </a:r>
            <a:r>
              <a:rPr lang="en-US" sz="1800" b="0" dirty="0"/>
              <a:t>length, metal width and height, coupling caps</a:t>
            </a:r>
          </a:p>
        </p:txBody>
      </p:sp>
      <p:sp>
        <p:nvSpPr>
          <p:cNvPr id="76" name="Text Box 50"/>
          <p:cNvSpPr txBox="1">
            <a:spLocks noChangeArrowheads="1"/>
          </p:cNvSpPr>
          <p:nvPr/>
        </p:nvSpPr>
        <p:spPr bwMode="auto">
          <a:xfrm>
            <a:off x="2589362" y="4028984"/>
            <a:ext cx="3352800"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3" rIns="92064" bIns="46033">
            <a:spAutoFit/>
          </a:bodyPr>
          <a:lstStyle/>
          <a:p>
            <a:pPr algn="ctr" eaLnBrk="0" hangingPunct="0">
              <a:lnSpc>
                <a:spcPct val="90000"/>
              </a:lnSpc>
            </a:pPr>
            <a:r>
              <a:rPr lang="en-US" sz="1800" b="0" dirty="0"/>
              <a:t>Variations in local clock load, local power supply, local gate length and threshold, local temperature</a:t>
            </a:r>
          </a:p>
        </p:txBody>
      </p:sp>
      <p:sp>
        <p:nvSpPr>
          <p:cNvPr id="77" name="Line 51"/>
          <p:cNvSpPr>
            <a:spLocks noChangeShapeType="1"/>
          </p:cNvSpPr>
          <p:nvPr/>
        </p:nvSpPr>
        <p:spPr bwMode="auto">
          <a:xfrm>
            <a:off x="3581400" y="3155950"/>
            <a:ext cx="533400" cy="873034"/>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en-GB"/>
          </a:p>
        </p:txBody>
      </p:sp>
      <p:sp>
        <p:nvSpPr>
          <p:cNvPr id="78" name="Line 51"/>
          <p:cNvSpPr>
            <a:spLocks noChangeShapeType="1"/>
          </p:cNvSpPr>
          <p:nvPr/>
        </p:nvSpPr>
        <p:spPr bwMode="auto">
          <a:xfrm>
            <a:off x="3807843" y="1749516"/>
            <a:ext cx="383157" cy="2279468"/>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en-GB"/>
          </a:p>
        </p:txBody>
      </p:sp>
      <p:sp>
        <p:nvSpPr>
          <p:cNvPr id="79" name="Line 51"/>
          <p:cNvSpPr>
            <a:spLocks noChangeShapeType="1"/>
          </p:cNvSpPr>
          <p:nvPr/>
        </p:nvSpPr>
        <p:spPr bwMode="auto">
          <a:xfrm>
            <a:off x="4933590" y="1617661"/>
            <a:ext cx="1238609" cy="2117635"/>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en-GB"/>
          </a:p>
        </p:txBody>
      </p:sp>
      <p:sp>
        <p:nvSpPr>
          <p:cNvPr id="80" name="Line 51"/>
          <p:cNvSpPr>
            <a:spLocks noChangeShapeType="1"/>
          </p:cNvSpPr>
          <p:nvPr/>
        </p:nvSpPr>
        <p:spPr bwMode="auto">
          <a:xfrm>
            <a:off x="4791255" y="2965451"/>
            <a:ext cx="1295220" cy="769846"/>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en-GB"/>
          </a:p>
        </p:txBody>
      </p:sp>
      <p:sp>
        <p:nvSpPr>
          <p:cNvPr id="2" name="Rectangle 1"/>
          <p:cNvSpPr/>
          <p:nvPr/>
        </p:nvSpPr>
        <p:spPr>
          <a:xfrm>
            <a:off x="-304081" y="3844318"/>
            <a:ext cx="4572000" cy="369332"/>
          </a:xfrm>
          <a:prstGeom prst="rect">
            <a:avLst/>
          </a:prstGeom>
        </p:spPr>
        <p:txBody>
          <a:bodyPr>
            <a:spAutoFit/>
          </a:bodyPr>
          <a:lstStyle/>
          <a:p>
            <a:pPr algn="ctr" eaLnBrk="0" hangingPunct="0">
              <a:lnSpc>
                <a:spcPct val="90000"/>
              </a:lnSpc>
            </a:pPr>
            <a:r>
              <a:rPr lang="en-US" sz="2000" dirty="0"/>
              <a:t>Variations in </a:t>
            </a:r>
            <a:r>
              <a:rPr lang="en-US" sz="2000" dirty="0" smtClean="0"/>
              <a:t>PLL </a:t>
            </a:r>
            <a:endParaRPr lang="en-US" sz="2000" dirty="0"/>
          </a:p>
        </p:txBody>
      </p:sp>
      <p:sp>
        <p:nvSpPr>
          <p:cNvPr id="82" name="Line 51"/>
          <p:cNvSpPr>
            <a:spLocks noChangeShapeType="1"/>
          </p:cNvSpPr>
          <p:nvPr/>
        </p:nvSpPr>
        <p:spPr bwMode="auto">
          <a:xfrm flipH="1">
            <a:off x="2133600" y="2546350"/>
            <a:ext cx="129951" cy="1297968"/>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en-GB"/>
          </a:p>
        </p:txBody>
      </p:sp>
    </p:spTree>
    <p:extLst>
      <p:ext uri="{BB962C8B-B14F-4D97-AF65-F5344CB8AC3E}">
        <p14:creationId xmlns:p14="http://schemas.microsoft.com/office/powerpoint/2010/main" val="462393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p:cNvSpPr>
            <a:spLocks noGrp="1" noChangeArrowheads="1"/>
          </p:cNvSpPr>
          <p:nvPr>
            <p:ph type="title"/>
          </p:nvPr>
        </p:nvSpPr>
        <p:spPr/>
        <p:txBody>
          <a:bodyPr/>
          <a:lstStyle/>
          <a:p>
            <a:r>
              <a:rPr lang="en-US" dirty="0"/>
              <a:t>Clock Skew: Spatial Clock Variation</a:t>
            </a:r>
            <a:endParaRPr lang="en-US" b="0" dirty="0"/>
          </a:p>
        </p:txBody>
      </p:sp>
      <p:grpSp>
        <p:nvGrpSpPr>
          <p:cNvPr id="1472515" name="Group 3"/>
          <p:cNvGrpSpPr>
            <a:grpSpLocks/>
          </p:cNvGrpSpPr>
          <p:nvPr/>
        </p:nvGrpSpPr>
        <p:grpSpPr bwMode="auto">
          <a:xfrm>
            <a:off x="4356847" y="1138517"/>
            <a:ext cx="4572000" cy="4572000"/>
            <a:chOff x="336" y="816"/>
            <a:chExt cx="3264" cy="3264"/>
          </a:xfrm>
        </p:grpSpPr>
        <p:sp>
          <p:nvSpPr>
            <p:cNvPr id="1472516" name="Rectangle 4"/>
            <p:cNvSpPr>
              <a:spLocks noChangeArrowheads="1"/>
            </p:cNvSpPr>
            <p:nvPr/>
          </p:nvSpPr>
          <p:spPr bwMode="auto">
            <a:xfrm>
              <a:off x="864" y="1344"/>
              <a:ext cx="2208" cy="2208"/>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rgbClr val="6294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sp>
          <p:nvSpPr>
            <p:cNvPr id="1472517" name="Rectangle 5"/>
            <p:cNvSpPr>
              <a:spLocks noChangeArrowheads="1"/>
            </p:cNvSpPr>
            <p:nvPr/>
          </p:nvSpPr>
          <p:spPr bwMode="auto">
            <a:xfrm>
              <a:off x="384" y="139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18" name="Rectangle 6"/>
            <p:cNvSpPr>
              <a:spLocks noChangeArrowheads="1"/>
            </p:cNvSpPr>
            <p:nvPr/>
          </p:nvSpPr>
          <p:spPr bwMode="auto">
            <a:xfrm>
              <a:off x="384" y="163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19" name="Rectangle 7"/>
            <p:cNvSpPr>
              <a:spLocks noChangeArrowheads="1"/>
            </p:cNvSpPr>
            <p:nvPr/>
          </p:nvSpPr>
          <p:spPr bwMode="auto">
            <a:xfrm>
              <a:off x="384" y="187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20" name="Rectangle 8"/>
            <p:cNvSpPr>
              <a:spLocks noChangeArrowheads="1"/>
            </p:cNvSpPr>
            <p:nvPr/>
          </p:nvSpPr>
          <p:spPr bwMode="auto">
            <a:xfrm>
              <a:off x="384" y="211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21" name="Rectangle 9"/>
            <p:cNvSpPr>
              <a:spLocks noChangeArrowheads="1"/>
            </p:cNvSpPr>
            <p:nvPr/>
          </p:nvSpPr>
          <p:spPr bwMode="auto">
            <a:xfrm>
              <a:off x="384" y="235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22" name="Rectangle 10"/>
            <p:cNvSpPr>
              <a:spLocks noChangeArrowheads="1"/>
            </p:cNvSpPr>
            <p:nvPr/>
          </p:nvSpPr>
          <p:spPr bwMode="auto">
            <a:xfrm>
              <a:off x="384" y="259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23" name="Rectangle 11"/>
            <p:cNvSpPr>
              <a:spLocks noChangeArrowheads="1"/>
            </p:cNvSpPr>
            <p:nvPr/>
          </p:nvSpPr>
          <p:spPr bwMode="auto">
            <a:xfrm>
              <a:off x="384" y="283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24" name="Rectangle 12"/>
            <p:cNvSpPr>
              <a:spLocks noChangeArrowheads="1"/>
            </p:cNvSpPr>
            <p:nvPr/>
          </p:nvSpPr>
          <p:spPr bwMode="auto">
            <a:xfrm>
              <a:off x="384" y="307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25" name="Rectangle 13"/>
            <p:cNvSpPr>
              <a:spLocks noChangeArrowheads="1"/>
            </p:cNvSpPr>
            <p:nvPr/>
          </p:nvSpPr>
          <p:spPr bwMode="auto">
            <a:xfrm>
              <a:off x="384" y="331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26" name="Rectangle 14"/>
            <p:cNvSpPr>
              <a:spLocks noChangeArrowheads="1"/>
            </p:cNvSpPr>
            <p:nvPr/>
          </p:nvSpPr>
          <p:spPr bwMode="auto">
            <a:xfrm>
              <a:off x="3120" y="139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27" name="Rectangle 15"/>
            <p:cNvSpPr>
              <a:spLocks noChangeArrowheads="1"/>
            </p:cNvSpPr>
            <p:nvPr/>
          </p:nvSpPr>
          <p:spPr bwMode="auto">
            <a:xfrm>
              <a:off x="3120" y="163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28" name="Rectangle 16"/>
            <p:cNvSpPr>
              <a:spLocks noChangeArrowheads="1"/>
            </p:cNvSpPr>
            <p:nvPr/>
          </p:nvSpPr>
          <p:spPr bwMode="auto">
            <a:xfrm>
              <a:off x="3120" y="187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29" name="Rectangle 17"/>
            <p:cNvSpPr>
              <a:spLocks noChangeArrowheads="1"/>
            </p:cNvSpPr>
            <p:nvPr/>
          </p:nvSpPr>
          <p:spPr bwMode="auto">
            <a:xfrm>
              <a:off x="3120" y="211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30" name="Rectangle 18"/>
            <p:cNvSpPr>
              <a:spLocks noChangeArrowheads="1"/>
            </p:cNvSpPr>
            <p:nvPr/>
          </p:nvSpPr>
          <p:spPr bwMode="auto">
            <a:xfrm>
              <a:off x="3120" y="235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31" name="Rectangle 19"/>
            <p:cNvSpPr>
              <a:spLocks noChangeArrowheads="1"/>
            </p:cNvSpPr>
            <p:nvPr/>
          </p:nvSpPr>
          <p:spPr bwMode="auto">
            <a:xfrm>
              <a:off x="3120" y="259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32" name="Rectangle 20"/>
            <p:cNvSpPr>
              <a:spLocks noChangeArrowheads="1"/>
            </p:cNvSpPr>
            <p:nvPr/>
          </p:nvSpPr>
          <p:spPr bwMode="auto">
            <a:xfrm>
              <a:off x="3120" y="283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33" name="Rectangle 21"/>
            <p:cNvSpPr>
              <a:spLocks noChangeArrowheads="1"/>
            </p:cNvSpPr>
            <p:nvPr/>
          </p:nvSpPr>
          <p:spPr bwMode="auto">
            <a:xfrm>
              <a:off x="3120" y="307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34" name="Rectangle 22"/>
            <p:cNvSpPr>
              <a:spLocks noChangeArrowheads="1"/>
            </p:cNvSpPr>
            <p:nvPr/>
          </p:nvSpPr>
          <p:spPr bwMode="auto">
            <a:xfrm>
              <a:off x="3120" y="3312"/>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grpSp>
          <p:nvGrpSpPr>
            <p:cNvPr id="1472535" name="Group 23"/>
            <p:cNvGrpSpPr>
              <a:grpSpLocks/>
            </p:cNvGrpSpPr>
            <p:nvPr/>
          </p:nvGrpSpPr>
          <p:grpSpPr bwMode="auto">
            <a:xfrm rot="-5400000">
              <a:off x="1752" y="2760"/>
              <a:ext cx="432" cy="2112"/>
              <a:chOff x="3216" y="1488"/>
              <a:chExt cx="432" cy="2112"/>
            </a:xfrm>
          </p:grpSpPr>
          <p:sp>
            <p:nvSpPr>
              <p:cNvPr id="1472536" name="Rectangle 24"/>
              <p:cNvSpPr>
                <a:spLocks noChangeArrowheads="1"/>
              </p:cNvSpPr>
              <p:nvPr/>
            </p:nvSpPr>
            <p:spPr bwMode="auto">
              <a:xfrm>
                <a:off x="3216" y="148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37" name="Rectangle 25"/>
              <p:cNvSpPr>
                <a:spLocks noChangeArrowheads="1"/>
              </p:cNvSpPr>
              <p:nvPr/>
            </p:nvSpPr>
            <p:spPr bwMode="auto">
              <a:xfrm>
                <a:off x="3216" y="172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38" name="Rectangle 26"/>
              <p:cNvSpPr>
                <a:spLocks noChangeArrowheads="1"/>
              </p:cNvSpPr>
              <p:nvPr/>
            </p:nvSpPr>
            <p:spPr bwMode="auto">
              <a:xfrm>
                <a:off x="3216" y="196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39" name="Rectangle 27"/>
              <p:cNvSpPr>
                <a:spLocks noChangeArrowheads="1"/>
              </p:cNvSpPr>
              <p:nvPr/>
            </p:nvSpPr>
            <p:spPr bwMode="auto">
              <a:xfrm>
                <a:off x="3216" y="220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40" name="Rectangle 28"/>
              <p:cNvSpPr>
                <a:spLocks noChangeArrowheads="1"/>
              </p:cNvSpPr>
              <p:nvPr/>
            </p:nvSpPr>
            <p:spPr bwMode="auto">
              <a:xfrm>
                <a:off x="3216" y="244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41" name="Rectangle 29"/>
              <p:cNvSpPr>
                <a:spLocks noChangeArrowheads="1"/>
              </p:cNvSpPr>
              <p:nvPr/>
            </p:nvSpPr>
            <p:spPr bwMode="auto">
              <a:xfrm>
                <a:off x="3216" y="268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42" name="Rectangle 30"/>
              <p:cNvSpPr>
                <a:spLocks noChangeArrowheads="1"/>
              </p:cNvSpPr>
              <p:nvPr/>
            </p:nvSpPr>
            <p:spPr bwMode="auto">
              <a:xfrm>
                <a:off x="3216" y="292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43" name="Rectangle 31"/>
              <p:cNvSpPr>
                <a:spLocks noChangeArrowheads="1"/>
              </p:cNvSpPr>
              <p:nvPr/>
            </p:nvSpPr>
            <p:spPr bwMode="auto">
              <a:xfrm>
                <a:off x="3216" y="316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44" name="Rectangle 32"/>
              <p:cNvSpPr>
                <a:spLocks noChangeArrowheads="1"/>
              </p:cNvSpPr>
              <p:nvPr/>
            </p:nvSpPr>
            <p:spPr bwMode="auto">
              <a:xfrm>
                <a:off x="3216" y="340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grpSp>
        <p:grpSp>
          <p:nvGrpSpPr>
            <p:cNvPr id="1472545" name="Group 33"/>
            <p:cNvGrpSpPr>
              <a:grpSpLocks/>
            </p:cNvGrpSpPr>
            <p:nvPr/>
          </p:nvGrpSpPr>
          <p:grpSpPr bwMode="auto">
            <a:xfrm rot="-5400000">
              <a:off x="1752" y="24"/>
              <a:ext cx="432" cy="2112"/>
              <a:chOff x="3216" y="1488"/>
              <a:chExt cx="432" cy="2112"/>
            </a:xfrm>
          </p:grpSpPr>
          <p:sp>
            <p:nvSpPr>
              <p:cNvPr id="1472546" name="Rectangle 34"/>
              <p:cNvSpPr>
                <a:spLocks noChangeArrowheads="1"/>
              </p:cNvSpPr>
              <p:nvPr/>
            </p:nvSpPr>
            <p:spPr bwMode="auto">
              <a:xfrm>
                <a:off x="3216" y="148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47" name="Rectangle 35"/>
              <p:cNvSpPr>
                <a:spLocks noChangeArrowheads="1"/>
              </p:cNvSpPr>
              <p:nvPr/>
            </p:nvSpPr>
            <p:spPr bwMode="auto">
              <a:xfrm>
                <a:off x="3216" y="172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48" name="Rectangle 36"/>
              <p:cNvSpPr>
                <a:spLocks noChangeArrowheads="1"/>
              </p:cNvSpPr>
              <p:nvPr/>
            </p:nvSpPr>
            <p:spPr bwMode="auto">
              <a:xfrm>
                <a:off x="3216" y="196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49" name="Rectangle 37"/>
              <p:cNvSpPr>
                <a:spLocks noChangeArrowheads="1"/>
              </p:cNvSpPr>
              <p:nvPr/>
            </p:nvSpPr>
            <p:spPr bwMode="auto">
              <a:xfrm>
                <a:off x="3216" y="220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50" name="Rectangle 38"/>
              <p:cNvSpPr>
                <a:spLocks noChangeArrowheads="1"/>
              </p:cNvSpPr>
              <p:nvPr/>
            </p:nvSpPr>
            <p:spPr bwMode="auto">
              <a:xfrm>
                <a:off x="3216" y="244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51" name="Rectangle 39"/>
              <p:cNvSpPr>
                <a:spLocks noChangeArrowheads="1"/>
              </p:cNvSpPr>
              <p:nvPr/>
            </p:nvSpPr>
            <p:spPr bwMode="auto">
              <a:xfrm>
                <a:off x="3216" y="268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52" name="Rectangle 40"/>
              <p:cNvSpPr>
                <a:spLocks noChangeArrowheads="1"/>
              </p:cNvSpPr>
              <p:nvPr/>
            </p:nvSpPr>
            <p:spPr bwMode="auto">
              <a:xfrm>
                <a:off x="3216" y="292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53" name="Rectangle 41"/>
              <p:cNvSpPr>
                <a:spLocks noChangeArrowheads="1"/>
              </p:cNvSpPr>
              <p:nvPr/>
            </p:nvSpPr>
            <p:spPr bwMode="auto">
              <a:xfrm>
                <a:off x="3216" y="316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54" name="Rectangle 42"/>
              <p:cNvSpPr>
                <a:spLocks noChangeArrowheads="1"/>
              </p:cNvSpPr>
              <p:nvPr/>
            </p:nvSpPr>
            <p:spPr bwMode="auto">
              <a:xfrm>
                <a:off x="3216" y="3408"/>
                <a:ext cx="432" cy="192"/>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grpSp>
        <p:grpSp>
          <p:nvGrpSpPr>
            <p:cNvPr id="1472555" name="Group 43"/>
            <p:cNvGrpSpPr>
              <a:grpSpLocks/>
            </p:cNvGrpSpPr>
            <p:nvPr/>
          </p:nvGrpSpPr>
          <p:grpSpPr bwMode="auto">
            <a:xfrm>
              <a:off x="1688" y="1776"/>
              <a:ext cx="136" cy="240"/>
              <a:chOff x="1688" y="1776"/>
              <a:chExt cx="136" cy="240"/>
            </a:xfrm>
          </p:grpSpPr>
          <p:sp>
            <p:nvSpPr>
              <p:cNvPr id="1472556" name="Rectangle 44"/>
              <p:cNvSpPr>
                <a:spLocks noChangeArrowheads="1"/>
              </p:cNvSpPr>
              <p:nvPr/>
            </p:nvSpPr>
            <p:spPr bwMode="auto">
              <a:xfrm>
                <a:off x="1688" y="1776"/>
                <a:ext cx="96" cy="24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57" name="Line 45"/>
              <p:cNvSpPr>
                <a:spLocks noChangeShapeType="1"/>
              </p:cNvSpPr>
              <p:nvPr/>
            </p:nvSpPr>
            <p:spPr bwMode="auto">
              <a:xfrm flipV="1">
                <a:off x="1728"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72558" name="Line 46"/>
              <p:cNvSpPr>
                <a:spLocks noChangeShapeType="1"/>
              </p:cNvSpPr>
              <p:nvPr/>
            </p:nvSpPr>
            <p:spPr bwMode="auto">
              <a:xfrm>
                <a:off x="1776"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sp>
          <p:nvSpPr>
            <p:cNvPr id="1472559" name="Rectangle 47"/>
            <p:cNvSpPr>
              <a:spLocks noChangeArrowheads="1"/>
            </p:cNvSpPr>
            <p:nvPr/>
          </p:nvSpPr>
          <p:spPr bwMode="auto">
            <a:xfrm>
              <a:off x="336" y="816"/>
              <a:ext cx="3264" cy="3264"/>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rgbClr val="6294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grpSp>
          <p:nvGrpSpPr>
            <p:cNvPr id="1472560" name="Group 48"/>
            <p:cNvGrpSpPr>
              <a:grpSpLocks/>
            </p:cNvGrpSpPr>
            <p:nvPr/>
          </p:nvGrpSpPr>
          <p:grpSpPr bwMode="auto">
            <a:xfrm>
              <a:off x="2400" y="1920"/>
              <a:ext cx="96" cy="240"/>
              <a:chOff x="1728" y="1776"/>
              <a:chExt cx="96" cy="240"/>
            </a:xfrm>
          </p:grpSpPr>
          <p:sp>
            <p:nvSpPr>
              <p:cNvPr id="1472561" name="Rectangle 49"/>
              <p:cNvSpPr>
                <a:spLocks noChangeArrowheads="1"/>
              </p:cNvSpPr>
              <p:nvPr/>
            </p:nvSpPr>
            <p:spPr bwMode="auto">
              <a:xfrm>
                <a:off x="1728" y="1776"/>
                <a:ext cx="96" cy="24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62" name="Line 50"/>
              <p:cNvSpPr>
                <a:spLocks noChangeShapeType="1"/>
              </p:cNvSpPr>
              <p:nvPr/>
            </p:nvSpPr>
            <p:spPr bwMode="auto">
              <a:xfrm flipV="1">
                <a:off x="1728"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72563" name="Line 51"/>
              <p:cNvSpPr>
                <a:spLocks noChangeShapeType="1"/>
              </p:cNvSpPr>
              <p:nvPr/>
            </p:nvSpPr>
            <p:spPr bwMode="auto">
              <a:xfrm>
                <a:off x="1776"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grpSp>
          <p:nvGrpSpPr>
            <p:cNvPr id="1472564" name="Group 52"/>
            <p:cNvGrpSpPr>
              <a:grpSpLocks/>
            </p:cNvGrpSpPr>
            <p:nvPr/>
          </p:nvGrpSpPr>
          <p:grpSpPr bwMode="auto">
            <a:xfrm>
              <a:off x="1248" y="2208"/>
              <a:ext cx="96" cy="240"/>
              <a:chOff x="1728" y="1776"/>
              <a:chExt cx="96" cy="240"/>
            </a:xfrm>
          </p:grpSpPr>
          <p:sp>
            <p:nvSpPr>
              <p:cNvPr id="1472565" name="Rectangle 53"/>
              <p:cNvSpPr>
                <a:spLocks noChangeArrowheads="1"/>
              </p:cNvSpPr>
              <p:nvPr/>
            </p:nvSpPr>
            <p:spPr bwMode="auto">
              <a:xfrm>
                <a:off x="1728" y="1776"/>
                <a:ext cx="96" cy="24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66" name="Line 54"/>
              <p:cNvSpPr>
                <a:spLocks noChangeShapeType="1"/>
              </p:cNvSpPr>
              <p:nvPr/>
            </p:nvSpPr>
            <p:spPr bwMode="auto">
              <a:xfrm flipV="1">
                <a:off x="1728"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72567" name="Line 55"/>
              <p:cNvSpPr>
                <a:spLocks noChangeShapeType="1"/>
              </p:cNvSpPr>
              <p:nvPr/>
            </p:nvSpPr>
            <p:spPr bwMode="auto">
              <a:xfrm>
                <a:off x="1776"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grpSp>
          <p:nvGrpSpPr>
            <p:cNvPr id="1472568" name="Group 56"/>
            <p:cNvGrpSpPr>
              <a:grpSpLocks/>
            </p:cNvGrpSpPr>
            <p:nvPr/>
          </p:nvGrpSpPr>
          <p:grpSpPr bwMode="auto">
            <a:xfrm>
              <a:off x="1968" y="2832"/>
              <a:ext cx="96" cy="240"/>
              <a:chOff x="1728" y="1776"/>
              <a:chExt cx="96" cy="240"/>
            </a:xfrm>
          </p:grpSpPr>
          <p:sp>
            <p:nvSpPr>
              <p:cNvPr id="1472569" name="Rectangle 57"/>
              <p:cNvSpPr>
                <a:spLocks noChangeArrowheads="1"/>
              </p:cNvSpPr>
              <p:nvPr/>
            </p:nvSpPr>
            <p:spPr bwMode="auto">
              <a:xfrm>
                <a:off x="1728" y="1776"/>
                <a:ext cx="96" cy="24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70" name="Line 58"/>
              <p:cNvSpPr>
                <a:spLocks noChangeShapeType="1"/>
              </p:cNvSpPr>
              <p:nvPr/>
            </p:nvSpPr>
            <p:spPr bwMode="auto">
              <a:xfrm flipV="1">
                <a:off x="1728"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72571" name="Line 59"/>
              <p:cNvSpPr>
                <a:spLocks noChangeShapeType="1"/>
              </p:cNvSpPr>
              <p:nvPr/>
            </p:nvSpPr>
            <p:spPr bwMode="auto">
              <a:xfrm>
                <a:off x="1776"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grpSp>
          <p:nvGrpSpPr>
            <p:cNvPr id="1472572" name="Group 60"/>
            <p:cNvGrpSpPr>
              <a:grpSpLocks/>
            </p:cNvGrpSpPr>
            <p:nvPr/>
          </p:nvGrpSpPr>
          <p:grpSpPr bwMode="auto">
            <a:xfrm>
              <a:off x="2592" y="2592"/>
              <a:ext cx="96" cy="240"/>
              <a:chOff x="1728" y="1776"/>
              <a:chExt cx="96" cy="240"/>
            </a:xfrm>
          </p:grpSpPr>
          <p:sp>
            <p:nvSpPr>
              <p:cNvPr id="1472573" name="Rectangle 61"/>
              <p:cNvSpPr>
                <a:spLocks noChangeArrowheads="1"/>
              </p:cNvSpPr>
              <p:nvPr/>
            </p:nvSpPr>
            <p:spPr bwMode="auto">
              <a:xfrm>
                <a:off x="1728" y="1776"/>
                <a:ext cx="96" cy="24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1472574" name="Line 62"/>
              <p:cNvSpPr>
                <a:spLocks noChangeShapeType="1"/>
              </p:cNvSpPr>
              <p:nvPr/>
            </p:nvSpPr>
            <p:spPr bwMode="auto">
              <a:xfrm flipV="1">
                <a:off x="1728"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72575" name="Line 63"/>
              <p:cNvSpPr>
                <a:spLocks noChangeShapeType="1"/>
              </p:cNvSpPr>
              <p:nvPr/>
            </p:nvSpPr>
            <p:spPr bwMode="auto">
              <a:xfrm>
                <a:off x="1776" y="196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grpSp>
      <p:sp>
        <p:nvSpPr>
          <p:cNvPr id="1472586" name="Freeform 74"/>
          <p:cNvSpPr>
            <a:spLocks/>
          </p:cNvSpPr>
          <p:nvPr/>
        </p:nvSpPr>
        <p:spPr bwMode="auto">
          <a:xfrm>
            <a:off x="5804647" y="2662517"/>
            <a:ext cx="457200" cy="609600"/>
          </a:xfrm>
          <a:custGeom>
            <a:avLst/>
            <a:gdLst>
              <a:gd name="T0" fmla="*/ 0 w 288"/>
              <a:gd name="T1" fmla="*/ 384 h 384"/>
              <a:gd name="T2" fmla="*/ 192 w 288"/>
              <a:gd name="T3" fmla="*/ 288 h 384"/>
              <a:gd name="T4" fmla="*/ 96 w 288"/>
              <a:gd name="T5" fmla="*/ 48 h 384"/>
              <a:gd name="T6" fmla="*/ 288 w 288"/>
              <a:gd name="T7" fmla="*/ 0 h 384"/>
            </a:gdLst>
            <a:ahLst/>
            <a:cxnLst>
              <a:cxn ang="0">
                <a:pos x="T0" y="T1"/>
              </a:cxn>
              <a:cxn ang="0">
                <a:pos x="T2" y="T3"/>
              </a:cxn>
              <a:cxn ang="0">
                <a:pos x="T4" y="T5"/>
              </a:cxn>
              <a:cxn ang="0">
                <a:pos x="T6" y="T7"/>
              </a:cxn>
            </a:cxnLst>
            <a:rect l="0" t="0" r="r" b="b"/>
            <a:pathLst>
              <a:path w="288" h="384">
                <a:moveTo>
                  <a:pt x="0" y="384"/>
                </a:moveTo>
                <a:cubicBezTo>
                  <a:pt x="88" y="364"/>
                  <a:pt x="176" y="344"/>
                  <a:pt x="192" y="288"/>
                </a:cubicBezTo>
                <a:cubicBezTo>
                  <a:pt x="208" y="232"/>
                  <a:pt x="80" y="96"/>
                  <a:pt x="96" y="48"/>
                </a:cubicBezTo>
                <a:cubicBezTo>
                  <a:pt x="112" y="0"/>
                  <a:pt x="200" y="0"/>
                  <a:pt x="288" y="0"/>
                </a:cubicBezTo>
              </a:path>
            </a:pathLst>
          </a:custGeom>
          <a:noFill/>
          <a:ln w="9525" cap="flat" cmpd="sng">
            <a:solidFill>
              <a:schemeClr val="tx1"/>
            </a:solidFill>
            <a:prstDash val="solid"/>
            <a:round/>
            <a:headEnd/>
            <a:tailEnd type="triangle" w="med" len="med"/>
          </a:ln>
          <a:effectLst/>
          <a:extLst>
            <a:ext uri="{909E8E84-426E-40DD-AFC4-6F175D3DCCD1}">
              <a14:hiddenFill xmlns:a14="http://schemas.microsoft.com/office/drawing/2010/main">
                <a:solidFill>
                  <a:srgbClr val="6294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grpSp>
        <p:nvGrpSpPr>
          <p:cNvPr id="1472594" name="Group 82"/>
          <p:cNvGrpSpPr>
            <a:grpSpLocks/>
          </p:cNvGrpSpPr>
          <p:nvPr/>
        </p:nvGrpSpPr>
        <p:grpSpPr bwMode="auto">
          <a:xfrm>
            <a:off x="779463" y="1201738"/>
            <a:ext cx="5500688" cy="1916113"/>
            <a:chOff x="347" y="757"/>
            <a:chExt cx="3465" cy="1207"/>
          </a:xfrm>
        </p:grpSpPr>
        <p:sp>
          <p:nvSpPr>
            <p:cNvPr id="1472583" name="Line 71"/>
            <p:cNvSpPr>
              <a:spLocks noChangeShapeType="1"/>
            </p:cNvSpPr>
            <p:nvPr/>
          </p:nvSpPr>
          <p:spPr bwMode="auto">
            <a:xfrm>
              <a:off x="3426" y="1418"/>
              <a:ext cx="0" cy="546"/>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GB"/>
            </a:p>
          </p:txBody>
        </p:sp>
        <p:sp>
          <p:nvSpPr>
            <p:cNvPr id="1472584" name="Line 72"/>
            <p:cNvSpPr>
              <a:spLocks noChangeShapeType="1"/>
            </p:cNvSpPr>
            <p:nvPr/>
          </p:nvSpPr>
          <p:spPr bwMode="auto">
            <a:xfrm>
              <a:off x="3801" y="1408"/>
              <a:ext cx="0" cy="19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GB"/>
            </a:p>
          </p:txBody>
        </p:sp>
        <p:sp>
          <p:nvSpPr>
            <p:cNvPr id="1472585" name="Line 73"/>
            <p:cNvSpPr>
              <a:spLocks noChangeShapeType="1"/>
            </p:cNvSpPr>
            <p:nvPr/>
          </p:nvSpPr>
          <p:spPr bwMode="auto">
            <a:xfrm flipH="1">
              <a:off x="2060" y="1411"/>
              <a:ext cx="175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GB"/>
            </a:p>
          </p:txBody>
        </p:sp>
        <p:sp>
          <p:nvSpPr>
            <p:cNvPr id="1472588" name="Text Box 76"/>
            <p:cNvSpPr txBox="1">
              <a:spLocks noChangeArrowheads="1"/>
            </p:cNvSpPr>
            <p:nvPr/>
          </p:nvSpPr>
          <p:spPr bwMode="auto">
            <a:xfrm>
              <a:off x="347" y="757"/>
              <a:ext cx="1584"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endParaRPr lang="en-US" sz="1800" b="0" dirty="0"/>
            </a:p>
          </p:txBody>
        </p:sp>
      </p:grpSp>
      <p:sp>
        <p:nvSpPr>
          <p:cNvPr id="1472593" name="Line 81"/>
          <p:cNvSpPr>
            <a:spLocks noChangeShapeType="1"/>
          </p:cNvSpPr>
          <p:nvPr/>
        </p:nvSpPr>
        <p:spPr bwMode="auto">
          <a:xfrm>
            <a:off x="6204697" y="4129367"/>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GB"/>
          </a:p>
        </p:txBody>
      </p:sp>
      <p:sp>
        <p:nvSpPr>
          <p:cNvPr id="1472607" name="Text Box 95"/>
          <p:cNvSpPr txBox="1">
            <a:spLocks noChangeArrowheads="1"/>
          </p:cNvSpPr>
          <p:nvPr/>
        </p:nvSpPr>
        <p:spPr bwMode="auto">
          <a:xfrm>
            <a:off x="5614147" y="3481667"/>
            <a:ext cx="169863" cy="304800"/>
          </a:xfrm>
          <a:prstGeom prst="rect">
            <a:avLst/>
          </a:prstGeom>
          <a:noFill/>
          <a:ln>
            <a:noFill/>
          </a:ln>
          <a:effectLst/>
          <a:extLst>
            <a:ext uri="{909E8E84-426E-40DD-AFC4-6F175D3DCCD1}">
              <a14:hiddenFill xmlns:a14="http://schemas.microsoft.com/office/drawing/2010/main">
                <a:solidFill>
                  <a:srgbClr val="6294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b="0" dirty="0"/>
              <a:t>A</a:t>
            </a:r>
          </a:p>
        </p:txBody>
      </p:sp>
      <p:sp>
        <p:nvSpPr>
          <p:cNvPr id="1472608" name="Text Box 96"/>
          <p:cNvSpPr txBox="1">
            <a:spLocks noChangeArrowheads="1"/>
          </p:cNvSpPr>
          <p:nvPr/>
        </p:nvSpPr>
        <p:spPr bwMode="auto">
          <a:xfrm>
            <a:off x="6280897" y="2853017"/>
            <a:ext cx="169863" cy="304800"/>
          </a:xfrm>
          <a:prstGeom prst="rect">
            <a:avLst/>
          </a:prstGeom>
          <a:noFill/>
          <a:ln>
            <a:noFill/>
          </a:ln>
          <a:effectLst/>
          <a:extLst>
            <a:ext uri="{909E8E84-426E-40DD-AFC4-6F175D3DCCD1}">
              <a14:hiddenFill xmlns:a14="http://schemas.microsoft.com/office/drawing/2010/main">
                <a:solidFill>
                  <a:srgbClr val="6294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b="0"/>
              <a:t>B</a:t>
            </a:r>
          </a:p>
        </p:txBody>
      </p:sp>
      <p:sp>
        <p:nvSpPr>
          <p:cNvPr id="2" name="Rectangle 1"/>
          <p:cNvSpPr/>
          <p:nvPr/>
        </p:nvSpPr>
        <p:spPr>
          <a:xfrm>
            <a:off x="3257925" y="1662613"/>
            <a:ext cx="869149" cy="461665"/>
          </a:xfrm>
          <a:prstGeom prst="rect">
            <a:avLst/>
          </a:prstGeom>
        </p:spPr>
        <p:txBody>
          <a:bodyPr wrap="none">
            <a:spAutoFit/>
          </a:bodyPr>
          <a:lstStyle/>
          <a:p>
            <a:r>
              <a:rPr lang="en-US" dirty="0" smtClean="0">
                <a:solidFill>
                  <a:srgbClr val="FF0000"/>
                </a:solidFill>
              </a:rPr>
              <a:t>Skew</a:t>
            </a:r>
            <a:endParaRPr lang="en-US" dirty="0">
              <a:solidFill>
                <a:srgbClr val="FF0000"/>
              </a:solidFill>
            </a:endParaRPr>
          </a:p>
        </p:txBody>
      </p:sp>
      <p:grpSp>
        <p:nvGrpSpPr>
          <p:cNvPr id="98" name="Group 29"/>
          <p:cNvGrpSpPr>
            <a:grpSpLocks/>
          </p:cNvGrpSpPr>
          <p:nvPr/>
        </p:nvGrpSpPr>
        <p:grpSpPr bwMode="auto">
          <a:xfrm>
            <a:off x="234615" y="4251449"/>
            <a:ext cx="3856038" cy="2467812"/>
            <a:chOff x="769" y="1192"/>
            <a:chExt cx="2429" cy="2223"/>
          </a:xfrm>
        </p:grpSpPr>
        <p:sp>
          <p:nvSpPr>
            <p:cNvPr id="99" name="Line 8"/>
            <p:cNvSpPr>
              <a:spLocks noChangeShapeType="1"/>
            </p:cNvSpPr>
            <p:nvPr/>
          </p:nvSpPr>
          <p:spPr bwMode="auto">
            <a:xfrm flipV="1">
              <a:off x="769" y="1321"/>
              <a:ext cx="0" cy="1769"/>
            </a:xfrm>
            <a:prstGeom prst="line">
              <a:avLst/>
            </a:prstGeom>
            <a:noFill/>
            <a:ln w="12700" cap="sq">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100" name="Line 9"/>
            <p:cNvSpPr>
              <a:spLocks noChangeShapeType="1"/>
            </p:cNvSpPr>
            <p:nvPr/>
          </p:nvSpPr>
          <p:spPr bwMode="auto">
            <a:xfrm>
              <a:off x="771" y="3014"/>
              <a:ext cx="2018" cy="0"/>
            </a:xfrm>
            <a:prstGeom prst="line">
              <a:avLst/>
            </a:prstGeom>
            <a:noFill/>
            <a:ln w="12700" cap="sq">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101" name="Line 10"/>
            <p:cNvSpPr>
              <a:spLocks noChangeShapeType="1"/>
            </p:cNvSpPr>
            <p:nvPr/>
          </p:nvSpPr>
          <p:spPr bwMode="auto">
            <a:xfrm>
              <a:off x="771" y="2547"/>
              <a:ext cx="2018" cy="0"/>
            </a:xfrm>
            <a:prstGeom prst="line">
              <a:avLst/>
            </a:prstGeom>
            <a:noFill/>
            <a:ln w="12700" cap="sq">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102" name="Line 11"/>
            <p:cNvSpPr>
              <a:spLocks noChangeShapeType="1"/>
            </p:cNvSpPr>
            <p:nvPr/>
          </p:nvSpPr>
          <p:spPr bwMode="auto">
            <a:xfrm>
              <a:off x="769" y="2113"/>
              <a:ext cx="2018" cy="0"/>
            </a:xfrm>
            <a:prstGeom prst="line">
              <a:avLst/>
            </a:prstGeom>
            <a:noFill/>
            <a:ln w="12700" cap="sq">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103" name="Freeform 12"/>
            <p:cNvSpPr>
              <a:spLocks/>
            </p:cNvSpPr>
            <p:nvPr/>
          </p:nvSpPr>
          <p:spPr bwMode="auto">
            <a:xfrm>
              <a:off x="771" y="2818"/>
              <a:ext cx="1928" cy="181"/>
            </a:xfrm>
            <a:custGeom>
              <a:avLst/>
              <a:gdLst>
                <a:gd name="T0" fmla="*/ 1928 w 1928"/>
                <a:gd name="T1" fmla="*/ 0 h 181"/>
                <a:gd name="T2" fmla="*/ 227 w 1928"/>
                <a:gd name="T3" fmla="*/ 0 h 181"/>
                <a:gd name="T4" fmla="*/ 227 w 1928"/>
                <a:gd name="T5" fmla="*/ 181 h 181"/>
                <a:gd name="T6" fmla="*/ 0 w 1928"/>
                <a:gd name="T7" fmla="*/ 181 h 181"/>
                <a:gd name="T8" fmla="*/ 0 60000 65536"/>
                <a:gd name="T9" fmla="*/ 0 60000 65536"/>
                <a:gd name="T10" fmla="*/ 0 60000 65536"/>
                <a:gd name="T11" fmla="*/ 0 60000 65536"/>
                <a:gd name="T12" fmla="*/ 0 w 1928"/>
                <a:gd name="T13" fmla="*/ 0 h 181"/>
                <a:gd name="T14" fmla="*/ 1928 w 1928"/>
                <a:gd name="T15" fmla="*/ 181 h 181"/>
              </a:gdLst>
              <a:ahLst/>
              <a:cxnLst>
                <a:cxn ang="T8">
                  <a:pos x="T0" y="T1"/>
                </a:cxn>
                <a:cxn ang="T9">
                  <a:pos x="T2" y="T3"/>
                </a:cxn>
                <a:cxn ang="T10">
                  <a:pos x="T4" y="T5"/>
                </a:cxn>
                <a:cxn ang="T11">
                  <a:pos x="T6" y="T7"/>
                </a:cxn>
              </a:cxnLst>
              <a:rect l="T12" t="T13" r="T14" b="T15"/>
              <a:pathLst>
                <a:path w="1928" h="181">
                  <a:moveTo>
                    <a:pt x="1928" y="0"/>
                  </a:moveTo>
                  <a:lnTo>
                    <a:pt x="227" y="0"/>
                  </a:lnTo>
                  <a:lnTo>
                    <a:pt x="227" y="181"/>
                  </a:lnTo>
                  <a:lnTo>
                    <a:pt x="0" y="181"/>
                  </a:lnTo>
                </a:path>
              </a:pathLst>
            </a:custGeom>
            <a:noFill/>
            <a:ln w="28575" cap="sq">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4" name="Freeform 13"/>
            <p:cNvSpPr>
              <a:spLocks/>
            </p:cNvSpPr>
            <p:nvPr/>
          </p:nvSpPr>
          <p:spPr bwMode="auto">
            <a:xfrm>
              <a:off x="771" y="2341"/>
              <a:ext cx="1928" cy="205"/>
            </a:xfrm>
            <a:custGeom>
              <a:avLst/>
              <a:gdLst>
                <a:gd name="T0" fmla="*/ 1928 w 1928"/>
                <a:gd name="T1" fmla="*/ 0 h 205"/>
                <a:gd name="T2" fmla="*/ 1247 w 1928"/>
                <a:gd name="T3" fmla="*/ 0 h 205"/>
                <a:gd name="T4" fmla="*/ 1247 w 1928"/>
                <a:gd name="T5" fmla="*/ 205 h 205"/>
                <a:gd name="T6" fmla="*/ 0 w 1928"/>
                <a:gd name="T7" fmla="*/ 205 h 205"/>
                <a:gd name="T8" fmla="*/ 0 60000 65536"/>
                <a:gd name="T9" fmla="*/ 0 60000 65536"/>
                <a:gd name="T10" fmla="*/ 0 60000 65536"/>
                <a:gd name="T11" fmla="*/ 0 60000 65536"/>
                <a:gd name="T12" fmla="*/ 0 w 1928"/>
                <a:gd name="T13" fmla="*/ 0 h 205"/>
                <a:gd name="T14" fmla="*/ 1928 w 1928"/>
                <a:gd name="T15" fmla="*/ 205 h 205"/>
              </a:gdLst>
              <a:ahLst/>
              <a:cxnLst>
                <a:cxn ang="T8">
                  <a:pos x="T0" y="T1"/>
                </a:cxn>
                <a:cxn ang="T9">
                  <a:pos x="T2" y="T3"/>
                </a:cxn>
                <a:cxn ang="T10">
                  <a:pos x="T4" y="T5"/>
                </a:cxn>
                <a:cxn ang="T11">
                  <a:pos x="T6" y="T7"/>
                </a:cxn>
              </a:cxnLst>
              <a:rect l="T12" t="T13" r="T14" b="T15"/>
              <a:pathLst>
                <a:path w="1928" h="205">
                  <a:moveTo>
                    <a:pt x="1928" y="0"/>
                  </a:moveTo>
                  <a:lnTo>
                    <a:pt x="1247" y="0"/>
                  </a:lnTo>
                  <a:lnTo>
                    <a:pt x="1247" y="205"/>
                  </a:lnTo>
                  <a:lnTo>
                    <a:pt x="0" y="205"/>
                  </a:lnTo>
                </a:path>
              </a:pathLst>
            </a:custGeom>
            <a:noFill/>
            <a:ln w="28575" cap="sq">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5" name="Freeform 14"/>
            <p:cNvSpPr>
              <a:spLocks/>
            </p:cNvSpPr>
            <p:nvPr/>
          </p:nvSpPr>
          <p:spPr bwMode="auto">
            <a:xfrm>
              <a:off x="771" y="1933"/>
              <a:ext cx="1882" cy="182"/>
            </a:xfrm>
            <a:custGeom>
              <a:avLst/>
              <a:gdLst>
                <a:gd name="T0" fmla="*/ 1882 w 1882"/>
                <a:gd name="T1" fmla="*/ 0 h 182"/>
                <a:gd name="T2" fmla="*/ 1474 w 1882"/>
                <a:gd name="T3" fmla="*/ 0 h 182"/>
                <a:gd name="T4" fmla="*/ 1474 w 1882"/>
                <a:gd name="T5" fmla="*/ 182 h 182"/>
                <a:gd name="T6" fmla="*/ 0 w 1882"/>
                <a:gd name="T7" fmla="*/ 182 h 182"/>
                <a:gd name="T8" fmla="*/ 0 60000 65536"/>
                <a:gd name="T9" fmla="*/ 0 60000 65536"/>
                <a:gd name="T10" fmla="*/ 0 60000 65536"/>
                <a:gd name="T11" fmla="*/ 0 60000 65536"/>
                <a:gd name="T12" fmla="*/ 0 w 1882"/>
                <a:gd name="T13" fmla="*/ 0 h 182"/>
                <a:gd name="T14" fmla="*/ 1882 w 1882"/>
                <a:gd name="T15" fmla="*/ 182 h 182"/>
              </a:gdLst>
              <a:ahLst/>
              <a:cxnLst>
                <a:cxn ang="T8">
                  <a:pos x="T0" y="T1"/>
                </a:cxn>
                <a:cxn ang="T9">
                  <a:pos x="T2" y="T3"/>
                </a:cxn>
                <a:cxn ang="T10">
                  <a:pos x="T4" y="T5"/>
                </a:cxn>
                <a:cxn ang="T11">
                  <a:pos x="T6" y="T7"/>
                </a:cxn>
              </a:cxnLst>
              <a:rect l="T12" t="T13" r="T14" b="T15"/>
              <a:pathLst>
                <a:path w="1882" h="182">
                  <a:moveTo>
                    <a:pt x="1882" y="0"/>
                  </a:moveTo>
                  <a:lnTo>
                    <a:pt x="1474" y="0"/>
                  </a:lnTo>
                  <a:lnTo>
                    <a:pt x="1474" y="182"/>
                  </a:lnTo>
                  <a:lnTo>
                    <a:pt x="0" y="182"/>
                  </a:lnTo>
                </a:path>
              </a:pathLst>
            </a:custGeom>
            <a:noFill/>
            <a:ln w="28575" cap="sq">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6" name="Line 15"/>
            <p:cNvSpPr>
              <a:spLocks noChangeShapeType="1"/>
            </p:cNvSpPr>
            <p:nvPr/>
          </p:nvSpPr>
          <p:spPr bwMode="auto">
            <a:xfrm>
              <a:off x="2034" y="1412"/>
              <a:ext cx="0" cy="102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7" name="Line 16"/>
            <p:cNvSpPr>
              <a:spLocks noChangeShapeType="1"/>
            </p:cNvSpPr>
            <p:nvPr/>
          </p:nvSpPr>
          <p:spPr bwMode="auto">
            <a:xfrm>
              <a:off x="2245" y="1428"/>
              <a:ext cx="0" cy="476"/>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8" name="Line 17"/>
            <p:cNvSpPr>
              <a:spLocks noChangeShapeType="1"/>
            </p:cNvSpPr>
            <p:nvPr/>
          </p:nvSpPr>
          <p:spPr bwMode="auto">
            <a:xfrm>
              <a:off x="2018" y="1706"/>
              <a:ext cx="227" cy="0"/>
            </a:xfrm>
            <a:prstGeom prst="line">
              <a:avLst/>
            </a:prstGeom>
            <a:noFill/>
            <a:ln w="12700" cap="sq">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109" name="Text Box 18"/>
            <p:cNvSpPr txBox="1">
              <a:spLocks noChangeArrowheads="1"/>
            </p:cNvSpPr>
            <p:nvPr/>
          </p:nvSpPr>
          <p:spPr bwMode="auto">
            <a:xfrm>
              <a:off x="2290" y="1355"/>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dirty="0">
                  <a:latin typeface="Arial" pitchFamily="34" charset="0"/>
                  <a:cs typeface="Arial" pitchFamily="34" charset="0"/>
                </a:rPr>
                <a:t>Skew</a:t>
              </a:r>
            </a:p>
          </p:txBody>
        </p:sp>
        <p:sp>
          <p:nvSpPr>
            <p:cNvPr id="110" name="Line 19"/>
            <p:cNvSpPr>
              <a:spLocks noChangeShapeType="1"/>
            </p:cNvSpPr>
            <p:nvPr/>
          </p:nvSpPr>
          <p:spPr bwMode="auto">
            <a:xfrm>
              <a:off x="2245" y="1706"/>
              <a:ext cx="38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11" name="Text Box 20"/>
            <p:cNvSpPr txBox="1">
              <a:spLocks noChangeArrowheads="1"/>
            </p:cNvSpPr>
            <p:nvPr/>
          </p:nvSpPr>
          <p:spPr bwMode="auto">
            <a:xfrm>
              <a:off x="1950" y="1192"/>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a:latin typeface="Arial" pitchFamily="34" charset="0"/>
                  <a:cs typeface="Arial" pitchFamily="34" charset="0"/>
                </a:rPr>
                <a:t>t</a:t>
              </a:r>
              <a:r>
                <a:rPr lang="en-US" sz="1600" baseline="-25000">
                  <a:latin typeface="Arial" pitchFamily="34" charset="0"/>
                  <a:cs typeface="Arial" pitchFamily="34" charset="0"/>
                </a:rPr>
                <a:t>1</a:t>
              </a:r>
              <a:r>
                <a:rPr lang="en-US" sz="1600">
                  <a:latin typeface="Arial" pitchFamily="34" charset="0"/>
                  <a:cs typeface="Arial" pitchFamily="34" charset="0"/>
                </a:rPr>
                <a:t>   t</a:t>
              </a:r>
              <a:r>
                <a:rPr lang="en-US" sz="1600" baseline="-25000">
                  <a:latin typeface="Arial" pitchFamily="34" charset="0"/>
                  <a:cs typeface="Arial" pitchFamily="34" charset="0"/>
                </a:rPr>
                <a:t>2</a:t>
              </a:r>
            </a:p>
          </p:txBody>
        </p:sp>
        <p:sp>
          <p:nvSpPr>
            <p:cNvPr id="112" name="Text Box 21"/>
            <p:cNvSpPr txBox="1">
              <a:spLocks noChangeArrowheads="1"/>
            </p:cNvSpPr>
            <p:nvPr/>
          </p:nvSpPr>
          <p:spPr bwMode="auto">
            <a:xfrm>
              <a:off x="2744" y="2001"/>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a:latin typeface="Arial" pitchFamily="34" charset="0"/>
                  <a:cs typeface="Arial" pitchFamily="34" charset="0"/>
                </a:rPr>
                <a:t>Time</a:t>
              </a:r>
              <a:endParaRPr lang="en-US" sz="1600" baseline="-25000">
                <a:latin typeface="Arial" pitchFamily="34" charset="0"/>
                <a:cs typeface="Arial" pitchFamily="34" charset="0"/>
              </a:endParaRPr>
            </a:p>
          </p:txBody>
        </p:sp>
        <p:sp>
          <p:nvSpPr>
            <p:cNvPr id="113" name="Text Box 22"/>
            <p:cNvSpPr txBox="1">
              <a:spLocks noChangeArrowheads="1"/>
            </p:cNvSpPr>
            <p:nvPr/>
          </p:nvSpPr>
          <p:spPr bwMode="auto">
            <a:xfrm>
              <a:off x="2734" y="2439"/>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a:latin typeface="Arial" pitchFamily="34" charset="0"/>
                  <a:cs typeface="Arial" pitchFamily="34" charset="0"/>
                </a:rPr>
                <a:t>Time</a:t>
              </a:r>
              <a:endParaRPr lang="en-US" sz="1600" baseline="-25000">
                <a:latin typeface="Arial" pitchFamily="34" charset="0"/>
                <a:cs typeface="Arial" pitchFamily="34" charset="0"/>
              </a:endParaRPr>
            </a:p>
          </p:txBody>
        </p:sp>
        <p:sp>
          <p:nvSpPr>
            <p:cNvPr id="114" name="Text Box 23"/>
            <p:cNvSpPr txBox="1">
              <a:spLocks noChangeArrowheads="1"/>
            </p:cNvSpPr>
            <p:nvPr/>
          </p:nvSpPr>
          <p:spPr bwMode="auto">
            <a:xfrm>
              <a:off x="2737" y="2896"/>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a:latin typeface="Arial" pitchFamily="34" charset="0"/>
                  <a:cs typeface="Arial" pitchFamily="34" charset="0"/>
                </a:rPr>
                <a:t>Time</a:t>
              </a:r>
              <a:endParaRPr lang="en-US" sz="1600" baseline="-25000">
                <a:latin typeface="Arial" pitchFamily="34" charset="0"/>
                <a:cs typeface="Arial" pitchFamily="34" charset="0"/>
              </a:endParaRPr>
            </a:p>
          </p:txBody>
        </p:sp>
        <p:sp>
          <p:nvSpPr>
            <p:cNvPr id="115" name="Text Box 24"/>
            <p:cNvSpPr txBox="1">
              <a:spLocks noChangeArrowheads="1"/>
            </p:cNvSpPr>
            <p:nvPr/>
          </p:nvSpPr>
          <p:spPr bwMode="auto">
            <a:xfrm>
              <a:off x="2250" y="1916"/>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a:latin typeface="Arial" pitchFamily="34" charset="0"/>
                  <a:cs typeface="Arial" pitchFamily="34" charset="0"/>
                </a:rPr>
                <a:t>CLK2</a:t>
              </a:r>
              <a:endParaRPr lang="en-US" sz="1600" baseline="-25000">
                <a:latin typeface="Arial" pitchFamily="34" charset="0"/>
                <a:cs typeface="Arial" pitchFamily="34" charset="0"/>
              </a:endParaRPr>
            </a:p>
          </p:txBody>
        </p:sp>
        <p:sp>
          <p:nvSpPr>
            <p:cNvPr id="116" name="Text Box 25"/>
            <p:cNvSpPr txBox="1">
              <a:spLocks noChangeArrowheads="1"/>
            </p:cNvSpPr>
            <p:nvPr/>
          </p:nvSpPr>
          <p:spPr bwMode="auto">
            <a:xfrm>
              <a:off x="2018" y="2349"/>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dirty="0">
                  <a:latin typeface="Arial" pitchFamily="34" charset="0"/>
                  <a:cs typeface="Arial" pitchFamily="34" charset="0"/>
                </a:rPr>
                <a:t>CLK1</a:t>
              </a:r>
              <a:endParaRPr lang="en-US" sz="1600" baseline="-25000" dirty="0">
                <a:latin typeface="Arial" pitchFamily="34" charset="0"/>
                <a:cs typeface="Arial" pitchFamily="34" charset="0"/>
              </a:endParaRPr>
            </a:p>
          </p:txBody>
        </p:sp>
        <p:sp>
          <p:nvSpPr>
            <p:cNvPr id="117" name="Text Box 26"/>
            <p:cNvSpPr txBox="1">
              <a:spLocks noChangeArrowheads="1"/>
            </p:cNvSpPr>
            <p:nvPr/>
          </p:nvSpPr>
          <p:spPr bwMode="auto">
            <a:xfrm>
              <a:off x="998" y="2813"/>
              <a:ext cx="15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dirty="0">
                  <a:latin typeface="Arial" pitchFamily="34" charset="0"/>
                  <a:cs typeface="Arial" pitchFamily="34" charset="0"/>
                </a:rPr>
                <a:t>Clock Source (ex. PLL)</a:t>
              </a:r>
              <a:endParaRPr lang="en-US" sz="1600" baseline="-25000" dirty="0">
                <a:latin typeface="Arial" pitchFamily="34" charset="0"/>
                <a:cs typeface="Arial" pitchFamily="34" charset="0"/>
              </a:endParaRPr>
            </a:p>
          </p:txBody>
        </p:sp>
        <p:sp>
          <p:nvSpPr>
            <p:cNvPr id="118" name="Text Box 27"/>
            <p:cNvSpPr txBox="1">
              <a:spLocks noChangeArrowheads="1"/>
            </p:cNvSpPr>
            <p:nvPr/>
          </p:nvSpPr>
          <p:spPr bwMode="auto">
            <a:xfrm>
              <a:off x="1179" y="3203"/>
              <a:ext cx="70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a:latin typeface="Arial" pitchFamily="34" charset="0"/>
                  <a:cs typeface="Arial" pitchFamily="34" charset="0"/>
                </a:rPr>
                <a:t>Latency</a:t>
              </a:r>
              <a:endParaRPr lang="en-US" sz="1600" baseline="-25000">
                <a:latin typeface="Arial" pitchFamily="34" charset="0"/>
                <a:cs typeface="Arial" pitchFamily="34" charset="0"/>
              </a:endParaRPr>
            </a:p>
          </p:txBody>
        </p:sp>
        <p:sp>
          <p:nvSpPr>
            <p:cNvPr id="119" name="AutoShape 28"/>
            <p:cNvSpPr>
              <a:spLocks/>
            </p:cNvSpPr>
            <p:nvPr/>
          </p:nvSpPr>
          <p:spPr bwMode="auto">
            <a:xfrm rot="-5400000">
              <a:off x="1463" y="2625"/>
              <a:ext cx="113" cy="1043"/>
            </a:xfrm>
            <a:prstGeom prst="leftBrace">
              <a:avLst>
                <a:gd name="adj1" fmla="val 76917"/>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 name="Rectangle 2"/>
          <p:cNvSpPr/>
          <p:nvPr/>
        </p:nvSpPr>
        <p:spPr>
          <a:xfrm>
            <a:off x="165393" y="922997"/>
            <a:ext cx="3128670" cy="2354491"/>
          </a:xfrm>
          <a:prstGeom prst="rect">
            <a:avLst/>
          </a:prstGeom>
        </p:spPr>
        <p:txBody>
          <a:bodyPr wrap="square">
            <a:spAutoFit/>
          </a:bodyPr>
          <a:lstStyle/>
          <a:p>
            <a:pPr algn="just" eaLnBrk="1" hangingPunct="1">
              <a:lnSpc>
                <a:spcPct val="80000"/>
              </a:lnSpc>
            </a:pPr>
            <a:r>
              <a:rPr lang="en-US" altLang="ko-KR" sz="2000" b="1" dirty="0" smtClean="0">
                <a:solidFill>
                  <a:srgbClr val="000000"/>
                </a:solidFill>
                <a:latin typeface="+mn-lt"/>
                <a:ea typeface="Gulim" pitchFamily="34" charset="-127"/>
              </a:rPr>
              <a:t>Clock Skew </a:t>
            </a:r>
            <a:r>
              <a:rPr lang="en-US" sz="2000" dirty="0" smtClean="0">
                <a:latin typeface="+mn-lt"/>
              </a:rPr>
              <a:t> </a:t>
            </a:r>
            <a:r>
              <a:rPr lang="en-US" sz="2000" dirty="0">
                <a:latin typeface="+mn-lt"/>
              </a:rPr>
              <a:t>Static (constant over time) point-to-point variation (of clock arrival time to FFs</a:t>
            </a:r>
            <a:r>
              <a:rPr lang="en-US" sz="2000" dirty="0" smtClean="0">
                <a:latin typeface="+mn-lt"/>
              </a:rPr>
              <a:t>).</a:t>
            </a:r>
          </a:p>
          <a:p>
            <a:pPr algn="just">
              <a:spcBef>
                <a:spcPct val="15000"/>
              </a:spcBef>
              <a:spcAft>
                <a:spcPct val="20000"/>
              </a:spcAft>
              <a:buClr>
                <a:srgbClr val="7900A4"/>
              </a:buClr>
              <a:buSzPct val="125000"/>
            </a:pPr>
            <a:r>
              <a:rPr lang="en-US" altLang="ko-KR" sz="2000" dirty="0" smtClean="0">
                <a:solidFill>
                  <a:srgbClr val="000000"/>
                </a:solidFill>
                <a:latin typeface="+mn-lt"/>
                <a:ea typeface="Gulim" pitchFamily="34" charset="-127"/>
              </a:rPr>
              <a:t>Clock skew between two flip-flops is computed as the difference in arrival times of clock signal.</a:t>
            </a:r>
            <a:endParaRPr lang="en-US" altLang="ko-KR" sz="2000" dirty="0">
              <a:solidFill>
                <a:srgbClr val="000000"/>
              </a:solidFill>
              <a:latin typeface="+mn-lt"/>
              <a:ea typeface="Gulim" pitchFamily="34" charset="-127"/>
            </a:endParaRPr>
          </a:p>
        </p:txBody>
      </p:sp>
      <p:sp>
        <p:nvSpPr>
          <p:cNvPr id="4" name="TextBox 3"/>
          <p:cNvSpPr txBox="1"/>
          <p:nvPr/>
        </p:nvSpPr>
        <p:spPr>
          <a:xfrm>
            <a:off x="394411" y="4766483"/>
            <a:ext cx="407484" cy="461665"/>
          </a:xfrm>
          <a:prstGeom prst="rect">
            <a:avLst/>
          </a:prstGeom>
          <a:noFill/>
        </p:spPr>
        <p:txBody>
          <a:bodyPr wrap="none" rtlCol="0">
            <a:spAutoFit/>
          </a:bodyPr>
          <a:lstStyle/>
          <a:p>
            <a:r>
              <a:rPr lang="en-GB" dirty="0" smtClean="0"/>
              <a:t>A</a:t>
            </a:r>
            <a:endParaRPr lang="en-GB" dirty="0"/>
          </a:p>
        </p:txBody>
      </p:sp>
      <p:sp>
        <p:nvSpPr>
          <p:cNvPr id="6" name="TextBox 5"/>
          <p:cNvSpPr txBox="1"/>
          <p:nvPr/>
        </p:nvSpPr>
        <p:spPr>
          <a:xfrm>
            <a:off x="398234" y="5287302"/>
            <a:ext cx="389850" cy="461665"/>
          </a:xfrm>
          <a:prstGeom prst="rect">
            <a:avLst/>
          </a:prstGeom>
          <a:noFill/>
        </p:spPr>
        <p:txBody>
          <a:bodyPr wrap="none" rtlCol="0">
            <a:spAutoFit/>
          </a:bodyPr>
          <a:lstStyle/>
          <a:p>
            <a:r>
              <a:rPr lang="en-GB" dirty="0"/>
              <a:t>B</a:t>
            </a:r>
          </a:p>
        </p:txBody>
      </p:sp>
      <p:sp>
        <p:nvSpPr>
          <p:cNvPr id="124" name="Rectangle 6"/>
          <p:cNvSpPr>
            <a:spLocks noChangeArrowheads="1"/>
          </p:cNvSpPr>
          <p:nvPr/>
        </p:nvSpPr>
        <p:spPr bwMode="auto">
          <a:xfrm>
            <a:off x="237790" y="3644198"/>
            <a:ext cx="2593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kumimoji="1" lang="en-US" altLang="ko-KR" b="1" dirty="0">
                <a:latin typeface="Gulim" pitchFamily="34" charset="-127"/>
                <a:ea typeface="Gulim" pitchFamily="34" charset="-127"/>
              </a:rPr>
              <a:t>Skew = </a:t>
            </a:r>
            <a:r>
              <a:rPr kumimoji="1" lang="en-US" altLang="ko-KR" b="1" dirty="0" smtClean="0">
                <a:latin typeface="Gulim" pitchFamily="34" charset="-127"/>
                <a:ea typeface="Gulim" pitchFamily="34" charset="-127"/>
              </a:rPr>
              <a:t>| </a:t>
            </a:r>
            <a:r>
              <a:rPr kumimoji="1" lang="en-US" altLang="ko-KR" b="1" dirty="0">
                <a:latin typeface="Gulim" pitchFamily="34" charset="-127"/>
                <a:ea typeface="Gulim" pitchFamily="34" charset="-127"/>
              </a:rPr>
              <a:t>t</a:t>
            </a:r>
            <a:r>
              <a:rPr kumimoji="1" lang="en-US" altLang="ko-KR" b="1" baseline="-25000" dirty="0">
                <a:latin typeface="Gulim" pitchFamily="34" charset="-127"/>
                <a:ea typeface="Gulim" pitchFamily="34" charset="-127"/>
              </a:rPr>
              <a:t>1</a:t>
            </a:r>
            <a:r>
              <a:rPr kumimoji="1" lang="en-US" altLang="ko-KR" b="1" dirty="0">
                <a:latin typeface="Gulim" pitchFamily="34" charset="-127"/>
                <a:ea typeface="Gulim" pitchFamily="34" charset="-127"/>
              </a:rPr>
              <a:t> </a:t>
            </a:r>
            <a:r>
              <a:rPr kumimoji="1" lang="en-US" altLang="ko-KR" b="1" dirty="0">
                <a:ea typeface="Gulim" pitchFamily="34" charset="-127"/>
              </a:rPr>
              <a:t>–</a:t>
            </a:r>
            <a:r>
              <a:rPr kumimoji="1" lang="en-US" altLang="ko-KR" b="1" dirty="0">
                <a:latin typeface="Gulim" pitchFamily="34" charset="-127"/>
                <a:ea typeface="Gulim" pitchFamily="34" charset="-127"/>
              </a:rPr>
              <a:t> t</a:t>
            </a:r>
            <a:r>
              <a:rPr kumimoji="1" lang="en-US" altLang="ko-KR" b="1" baseline="-25000" dirty="0">
                <a:latin typeface="Gulim" pitchFamily="34" charset="-127"/>
                <a:ea typeface="Gulim" pitchFamily="34" charset="-127"/>
              </a:rPr>
              <a:t>2</a:t>
            </a:r>
            <a:r>
              <a:rPr kumimoji="1" lang="en-US" altLang="ko-KR" b="1" dirty="0">
                <a:latin typeface="Gulim" pitchFamily="34" charset="-127"/>
                <a:ea typeface="Gulim" pitchFamily="34" charset="-127"/>
              </a:rPr>
              <a:t> |</a:t>
            </a:r>
          </a:p>
        </p:txBody>
      </p:sp>
    </p:spTree>
    <p:extLst>
      <p:ext uri="{BB962C8B-B14F-4D97-AF65-F5344CB8AC3E}">
        <p14:creationId xmlns:p14="http://schemas.microsoft.com/office/powerpoint/2010/main" val="124800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757238"/>
          </a:xfrm>
        </p:spPr>
        <p:txBody>
          <a:bodyPr/>
          <a:lstStyle/>
          <a:p>
            <a:pPr indent="0" eaLnBrk="1" hangingPunct="1"/>
            <a:r>
              <a:rPr lang="en-GB" smtClean="0"/>
              <a:t>Causes of Clock Skew</a:t>
            </a:r>
          </a:p>
        </p:txBody>
      </p:sp>
      <p:sp>
        <p:nvSpPr>
          <p:cNvPr id="3" name="Content Placeholder 2"/>
          <p:cNvSpPr>
            <a:spLocks noGrp="1"/>
          </p:cNvSpPr>
          <p:nvPr>
            <p:ph idx="1"/>
          </p:nvPr>
        </p:nvSpPr>
        <p:spPr/>
        <p:txBody>
          <a:bodyPr/>
          <a:lstStyle/>
          <a:p>
            <a:pPr eaLnBrk="1" hangingPunct="1">
              <a:lnSpc>
                <a:spcPct val="90000"/>
              </a:lnSpc>
              <a:spcBef>
                <a:spcPct val="15000"/>
              </a:spcBef>
              <a:spcAft>
                <a:spcPct val="20000"/>
              </a:spcAft>
              <a:buClr>
                <a:srgbClr val="0000FF"/>
              </a:buClr>
              <a:buFont typeface="Wingdings" pitchFamily="2" charset="2"/>
              <a:buChar char="§"/>
              <a:defRPr/>
            </a:pPr>
            <a:r>
              <a:rPr lang="en-US" altLang="ko-KR" dirty="0" smtClean="0">
                <a:solidFill>
                  <a:srgbClr val="000000"/>
                </a:solidFill>
                <a:ea typeface="Gulim" pitchFamily="34" charset="-127"/>
              </a:rPr>
              <a:t>Designed variations </a:t>
            </a:r>
            <a:r>
              <a:rPr lang="en-US" altLang="ko-KR" b="0" dirty="0" smtClean="0">
                <a:solidFill>
                  <a:srgbClr val="000000"/>
                </a:solidFill>
                <a:ea typeface="Gulim" pitchFamily="34" charset="-127"/>
              </a:rPr>
              <a:t>– mismatch in buffer load sizes, interconnect lengths</a:t>
            </a:r>
          </a:p>
          <a:p>
            <a:pPr eaLnBrk="1" hangingPunct="1">
              <a:spcBef>
                <a:spcPct val="15000"/>
              </a:spcBef>
              <a:spcAft>
                <a:spcPct val="20000"/>
              </a:spcAft>
              <a:buClr>
                <a:srgbClr val="0000FF"/>
              </a:buClr>
              <a:buFont typeface="Wingdings" pitchFamily="2" charset="2"/>
              <a:buChar char="§"/>
              <a:defRPr/>
            </a:pPr>
            <a:r>
              <a:rPr lang="en-US" altLang="ko-KR" dirty="0" smtClean="0">
                <a:solidFill>
                  <a:srgbClr val="000000"/>
                </a:solidFill>
                <a:ea typeface="Gulim" pitchFamily="34" charset="-127"/>
              </a:rPr>
              <a:t>Process variations </a:t>
            </a:r>
            <a:r>
              <a:rPr lang="en-US" altLang="ko-KR" b="0" dirty="0" smtClean="0">
                <a:solidFill>
                  <a:srgbClr val="000000"/>
                </a:solidFill>
                <a:ea typeface="Gulim" pitchFamily="34" charset="-127"/>
              </a:rPr>
              <a:t>– process spread across die yielding different </a:t>
            </a:r>
            <a:r>
              <a:rPr lang="en-US" altLang="ko-KR" b="0" dirty="0" err="1" smtClean="0">
                <a:solidFill>
                  <a:srgbClr val="000000"/>
                </a:solidFill>
                <a:ea typeface="Gulim" pitchFamily="34" charset="-127"/>
              </a:rPr>
              <a:t>L</a:t>
            </a:r>
            <a:r>
              <a:rPr lang="en-US" altLang="ko-KR" b="0" baseline="-25000" dirty="0" err="1" smtClean="0">
                <a:solidFill>
                  <a:srgbClr val="000000"/>
                </a:solidFill>
                <a:ea typeface="Gulim" pitchFamily="34" charset="-127"/>
              </a:rPr>
              <a:t>eff</a:t>
            </a:r>
            <a:r>
              <a:rPr lang="en-US" altLang="ko-KR" b="0" dirty="0" smtClean="0">
                <a:solidFill>
                  <a:srgbClr val="000000"/>
                </a:solidFill>
                <a:ea typeface="Gulim" pitchFamily="34" charset="-127"/>
              </a:rPr>
              <a:t>, </a:t>
            </a:r>
            <a:r>
              <a:rPr lang="en-US" altLang="ko-KR" b="0" dirty="0" err="1" smtClean="0">
                <a:solidFill>
                  <a:srgbClr val="000000"/>
                </a:solidFill>
                <a:ea typeface="Gulim" pitchFamily="34" charset="-127"/>
              </a:rPr>
              <a:t>T</a:t>
            </a:r>
            <a:r>
              <a:rPr lang="en-US" altLang="ko-KR" b="0" baseline="-25000" dirty="0" err="1" smtClean="0">
                <a:solidFill>
                  <a:srgbClr val="000000"/>
                </a:solidFill>
                <a:ea typeface="Gulim" pitchFamily="34" charset="-127"/>
              </a:rPr>
              <a:t>ox</a:t>
            </a:r>
            <a:r>
              <a:rPr lang="en-US" altLang="ko-KR" b="0" dirty="0" smtClean="0">
                <a:solidFill>
                  <a:srgbClr val="000000"/>
                </a:solidFill>
                <a:ea typeface="Gulim" pitchFamily="34" charset="-127"/>
              </a:rPr>
              <a:t>, etc. values</a:t>
            </a:r>
          </a:p>
          <a:p>
            <a:pPr eaLnBrk="1" hangingPunct="1">
              <a:spcBef>
                <a:spcPct val="15000"/>
              </a:spcBef>
              <a:spcAft>
                <a:spcPct val="20000"/>
              </a:spcAft>
              <a:buClr>
                <a:srgbClr val="0000FF"/>
              </a:buClr>
              <a:buFont typeface="Wingdings" pitchFamily="2" charset="2"/>
              <a:buChar char="§"/>
              <a:defRPr/>
            </a:pPr>
            <a:r>
              <a:rPr lang="en-US" altLang="ko-KR" dirty="0" smtClean="0">
                <a:solidFill>
                  <a:srgbClr val="000000"/>
                </a:solidFill>
                <a:ea typeface="Gulim" pitchFamily="34" charset="-127"/>
              </a:rPr>
              <a:t>Temperature gradients </a:t>
            </a:r>
            <a:r>
              <a:rPr lang="en-US" altLang="ko-KR" b="0" dirty="0" smtClean="0">
                <a:solidFill>
                  <a:srgbClr val="000000"/>
                </a:solidFill>
                <a:ea typeface="Gulim" pitchFamily="34" charset="-127"/>
              </a:rPr>
              <a:t>– changes MOSFET performance across die</a:t>
            </a:r>
          </a:p>
          <a:p>
            <a:pPr eaLnBrk="1" hangingPunct="1">
              <a:spcBef>
                <a:spcPct val="15000"/>
              </a:spcBef>
              <a:spcAft>
                <a:spcPct val="20000"/>
              </a:spcAft>
              <a:buClr>
                <a:srgbClr val="0000FF"/>
              </a:buClr>
              <a:buFont typeface="Wingdings" pitchFamily="2" charset="2"/>
              <a:buChar char="§"/>
              <a:defRPr/>
            </a:pPr>
            <a:r>
              <a:rPr lang="en-US" altLang="ko-KR" dirty="0" smtClean="0">
                <a:solidFill>
                  <a:srgbClr val="000000"/>
                </a:solidFill>
                <a:ea typeface="Gulim" pitchFamily="34" charset="-127"/>
              </a:rPr>
              <a:t>IR voltage drop in power supply </a:t>
            </a:r>
            <a:r>
              <a:rPr lang="en-US" altLang="ko-KR" b="0" dirty="0" smtClean="0">
                <a:solidFill>
                  <a:srgbClr val="000000"/>
                </a:solidFill>
                <a:ea typeface="Gulim" pitchFamily="34" charset="-127"/>
              </a:rPr>
              <a:t>– changes MOSFET performance across die</a:t>
            </a:r>
          </a:p>
          <a:p>
            <a:pPr marL="0" indent="0" eaLnBrk="1" hangingPunct="1">
              <a:buFont typeface="Wingdings" pitchFamily="2" charset="2"/>
              <a:buNone/>
              <a:defRPr/>
            </a:pPr>
            <a:endParaRPr lang="en-GB" dirty="0" smtClean="0"/>
          </a:p>
        </p:txBody>
      </p:sp>
    </p:spTree>
    <p:extLst>
      <p:ext uri="{BB962C8B-B14F-4D97-AF65-F5344CB8AC3E}">
        <p14:creationId xmlns:p14="http://schemas.microsoft.com/office/powerpoint/2010/main" val="538208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indent="0" eaLnBrk="1" hangingPunct="1"/>
            <a:r>
              <a:rPr lang="en-US" dirty="0" smtClean="0"/>
              <a:t>Negative Skew </a:t>
            </a:r>
            <a:r>
              <a:rPr lang="en-US" dirty="0"/>
              <a:t>Impact on </a:t>
            </a:r>
            <a:r>
              <a:rPr lang="en-US" dirty="0" smtClean="0"/>
              <a:t>Performance</a:t>
            </a:r>
          </a:p>
        </p:txBody>
      </p:sp>
      <p:sp>
        <p:nvSpPr>
          <p:cNvPr id="18435" name="Rectangle 3"/>
          <p:cNvSpPr>
            <a:spLocks noChangeArrowheads="1"/>
          </p:cNvSpPr>
          <p:nvPr/>
        </p:nvSpPr>
        <p:spPr bwMode="auto">
          <a:xfrm>
            <a:off x="3695700" y="914400"/>
            <a:ext cx="609600" cy="1066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6" name="Line 4"/>
          <p:cNvSpPr>
            <a:spLocks noChangeShapeType="1"/>
          </p:cNvSpPr>
          <p:nvPr/>
        </p:nvSpPr>
        <p:spPr bwMode="auto">
          <a:xfrm flipV="1">
            <a:off x="3848100" y="1752600"/>
            <a:ext cx="1524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7" name="Line 5"/>
          <p:cNvSpPr>
            <a:spLocks noChangeShapeType="1"/>
          </p:cNvSpPr>
          <p:nvPr/>
        </p:nvSpPr>
        <p:spPr bwMode="auto">
          <a:xfrm>
            <a:off x="4000500" y="1752600"/>
            <a:ext cx="1524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8" name="Text Box 6"/>
          <p:cNvSpPr txBox="1">
            <a:spLocks noChangeArrowheads="1"/>
          </p:cNvSpPr>
          <p:nvPr/>
        </p:nvSpPr>
        <p:spPr bwMode="auto">
          <a:xfrm>
            <a:off x="3619500" y="1295400"/>
            <a:ext cx="369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D</a:t>
            </a:r>
            <a:endParaRPr lang="en-US" sz="2000" baseline="-25000"/>
          </a:p>
        </p:txBody>
      </p:sp>
      <p:sp>
        <p:nvSpPr>
          <p:cNvPr id="18439" name="Text Box 7"/>
          <p:cNvSpPr txBox="1">
            <a:spLocks noChangeArrowheads="1"/>
          </p:cNvSpPr>
          <p:nvPr/>
        </p:nvSpPr>
        <p:spPr bwMode="auto">
          <a:xfrm>
            <a:off x="4000500" y="1295400"/>
            <a:ext cx="369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Q</a:t>
            </a:r>
            <a:endParaRPr lang="en-US" sz="2000" baseline="-25000"/>
          </a:p>
        </p:txBody>
      </p:sp>
      <p:sp>
        <p:nvSpPr>
          <p:cNvPr id="18440" name="Text Box 8"/>
          <p:cNvSpPr txBox="1">
            <a:spLocks noChangeArrowheads="1"/>
          </p:cNvSpPr>
          <p:nvPr/>
        </p:nvSpPr>
        <p:spPr bwMode="auto">
          <a:xfrm>
            <a:off x="3771900" y="838200"/>
            <a:ext cx="4841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R1</a:t>
            </a:r>
            <a:endParaRPr lang="en-US" sz="2000" baseline="-25000"/>
          </a:p>
        </p:txBody>
      </p:sp>
      <p:sp>
        <p:nvSpPr>
          <p:cNvPr id="18441" name="Line 9"/>
          <p:cNvSpPr>
            <a:spLocks noChangeShapeType="1"/>
          </p:cNvSpPr>
          <p:nvPr/>
        </p:nvSpPr>
        <p:spPr bwMode="auto">
          <a:xfrm>
            <a:off x="3162300" y="1447800"/>
            <a:ext cx="5334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2" name="Line 10"/>
          <p:cNvSpPr>
            <a:spLocks noChangeShapeType="1"/>
          </p:cNvSpPr>
          <p:nvPr/>
        </p:nvSpPr>
        <p:spPr bwMode="auto">
          <a:xfrm>
            <a:off x="4305300" y="1447800"/>
            <a:ext cx="5334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3" name="AutoShape 11"/>
          <p:cNvSpPr>
            <a:spLocks noChangeArrowheads="1"/>
          </p:cNvSpPr>
          <p:nvPr/>
        </p:nvSpPr>
        <p:spPr bwMode="auto">
          <a:xfrm>
            <a:off x="4838700" y="914400"/>
            <a:ext cx="1981200" cy="1066800"/>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4" name="Text Box 12"/>
          <p:cNvSpPr txBox="1">
            <a:spLocks noChangeArrowheads="1"/>
          </p:cNvSpPr>
          <p:nvPr/>
        </p:nvSpPr>
        <p:spPr bwMode="auto">
          <a:xfrm>
            <a:off x="4967288" y="1143000"/>
            <a:ext cx="17049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t>Combinational</a:t>
            </a:r>
          </a:p>
          <a:p>
            <a:pPr algn="ctr" eaLnBrk="1" hangingPunct="1"/>
            <a:r>
              <a:rPr lang="en-US" sz="2000"/>
              <a:t>logic</a:t>
            </a:r>
            <a:endParaRPr lang="en-US" sz="2000" baseline="-25000"/>
          </a:p>
        </p:txBody>
      </p:sp>
      <p:sp>
        <p:nvSpPr>
          <p:cNvPr id="18445" name="Rectangle 13"/>
          <p:cNvSpPr>
            <a:spLocks noChangeArrowheads="1"/>
          </p:cNvSpPr>
          <p:nvPr/>
        </p:nvSpPr>
        <p:spPr bwMode="auto">
          <a:xfrm>
            <a:off x="7353300" y="914400"/>
            <a:ext cx="609600" cy="1066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6" name="Line 14"/>
          <p:cNvSpPr>
            <a:spLocks noChangeShapeType="1"/>
          </p:cNvSpPr>
          <p:nvPr/>
        </p:nvSpPr>
        <p:spPr bwMode="auto">
          <a:xfrm flipV="1">
            <a:off x="7505700" y="1752600"/>
            <a:ext cx="1524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7" name="Line 15"/>
          <p:cNvSpPr>
            <a:spLocks noChangeShapeType="1"/>
          </p:cNvSpPr>
          <p:nvPr/>
        </p:nvSpPr>
        <p:spPr bwMode="auto">
          <a:xfrm>
            <a:off x="7658100" y="1752600"/>
            <a:ext cx="1524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8" name="Text Box 16"/>
          <p:cNvSpPr txBox="1">
            <a:spLocks noChangeArrowheads="1"/>
          </p:cNvSpPr>
          <p:nvPr/>
        </p:nvSpPr>
        <p:spPr bwMode="auto">
          <a:xfrm>
            <a:off x="7277100" y="1295400"/>
            <a:ext cx="369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D</a:t>
            </a:r>
            <a:endParaRPr lang="en-US" sz="2000" baseline="-25000"/>
          </a:p>
        </p:txBody>
      </p:sp>
      <p:sp>
        <p:nvSpPr>
          <p:cNvPr id="18449" name="Text Box 17"/>
          <p:cNvSpPr txBox="1">
            <a:spLocks noChangeArrowheads="1"/>
          </p:cNvSpPr>
          <p:nvPr/>
        </p:nvSpPr>
        <p:spPr bwMode="auto">
          <a:xfrm>
            <a:off x="7658100" y="1295400"/>
            <a:ext cx="369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Q</a:t>
            </a:r>
            <a:endParaRPr lang="en-US" sz="2000" baseline="-25000"/>
          </a:p>
        </p:txBody>
      </p:sp>
      <p:sp>
        <p:nvSpPr>
          <p:cNvPr id="18450" name="Text Box 18"/>
          <p:cNvSpPr txBox="1">
            <a:spLocks noChangeArrowheads="1"/>
          </p:cNvSpPr>
          <p:nvPr/>
        </p:nvSpPr>
        <p:spPr bwMode="auto">
          <a:xfrm>
            <a:off x="7429500" y="838200"/>
            <a:ext cx="4841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R2</a:t>
            </a:r>
            <a:endParaRPr lang="en-US" sz="2000" baseline="-25000"/>
          </a:p>
        </p:txBody>
      </p:sp>
      <p:sp>
        <p:nvSpPr>
          <p:cNvPr id="18451" name="Line 19"/>
          <p:cNvSpPr>
            <a:spLocks noChangeShapeType="1"/>
          </p:cNvSpPr>
          <p:nvPr/>
        </p:nvSpPr>
        <p:spPr bwMode="auto">
          <a:xfrm>
            <a:off x="6819900" y="1447800"/>
            <a:ext cx="5334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2" name="Line 20"/>
          <p:cNvSpPr>
            <a:spLocks noChangeShapeType="1"/>
          </p:cNvSpPr>
          <p:nvPr/>
        </p:nvSpPr>
        <p:spPr bwMode="auto">
          <a:xfrm>
            <a:off x="7962900" y="1447800"/>
            <a:ext cx="5334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3" name="Line 21"/>
          <p:cNvSpPr>
            <a:spLocks noChangeShapeType="1"/>
          </p:cNvSpPr>
          <p:nvPr/>
        </p:nvSpPr>
        <p:spPr bwMode="auto">
          <a:xfrm>
            <a:off x="4000500" y="2286000"/>
            <a:ext cx="441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4" name="Line 22"/>
          <p:cNvSpPr>
            <a:spLocks noChangeShapeType="1"/>
          </p:cNvSpPr>
          <p:nvPr/>
        </p:nvSpPr>
        <p:spPr bwMode="auto">
          <a:xfrm flipV="1">
            <a:off x="4000500" y="1981200"/>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5" name="Line 23"/>
          <p:cNvSpPr>
            <a:spLocks noChangeShapeType="1"/>
          </p:cNvSpPr>
          <p:nvPr/>
        </p:nvSpPr>
        <p:spPr bwMode="auto">
          <a:xfrm flipV="1">
            <a:off x="7658100" y="1981200"/>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6" name="Text Box 24"/>
          <p:cNvSpPr txBox="1">
            <a:spLocks noChangeArrowheads="1"/>
          </p:cNvSpPr>
          <p:nvPr/>
        </p:nvSpPr>
        <p:spPr bwMode="auto">
          <a:xfrm>
            <a:off x="8343900" y="2057400"/>
            <a:ext cx="496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clk</a:t>
            </a:r>
            <a:endParaRPr lang="en-US" sz="2000" baseline="-25000"/>
          </a:p>
        </p:txBody>
      </p:sp>
      <p:sp>
        <p:nvSpPr>
          <p:cNvPr id="18457" name="Text Box 25"/>
          <p:cNvSpPr txBox="1">
            <a:spLocks noChangeArrowheads="1"/>
          </p:cNvSpPr>
          <p:nvPr/>
        </p:nvSpPr>
        <p:spPr bwMode="auto">
          <a:xfrm>
            <a:off x="2781300" y="1219200"/>
            <a:ext cx="3984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In</a:t>
            </a:r>
            <a:endParaRPr lang="en-US" sz="2000" baseline="-25000"/>
          </a:p>
        </p:txBody>
      </p:sp>
      <p:sp>
        <p:nvSpPr>
          <p:cNvPr id="18458" name="Text Box 26"/>
          <p:cNvSpPr txBox="1">
            <a:spLocks noChangeArrowheads="1"/>
          </p:cNvSpPr>
          <p:nvPr/>
        </p:nvSpPr>
        <p:spPr bwMode="auto">
          <a:xfrm>
            <a:off x="4076700" y="1905000"/>
            <a:ext cx="3397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t</a:t>
            </a:r>
            <a:r>
              <a:rPr lang="en-US" sz="2000" baseline="-25000"/>
              <a:t>1</a:t>
            </a:r>
          </a:p>
        </p:txBody>
      </p:sp>
      <p:sp>
        <p:nvSpPr>
          <p:cNvPr id="18459" name="Text Box 27"/>
          <p:cNvSpPr txBox="1">
            <a:spLocks noChangeArrowheads="1"/>
          </p:cNvSpPr>
          <p:nvPr/>
        </p:nvSpPr>
        <p:spPr bwMode="auto">
          <a:xfrm>
            <a:off x="7658100" y="1905000"/>
            <a:ext cx="3397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t</a:t>
            </a:r>
            <a:r>
              <a:rPr lang="en-US" sz="2000" baseline="-25000"/>
              <a:t>2</a:t>
            </a:r>
          </a:p>
        </p:txBody>
      </p:sp>
      <p:sp>
        <p:nvSpPr>
          <p:cNvPr id="18460" name="Oval 28"/>
          <p:cNvSpPr>
            <a:spLocks noChangeArrowheads="1"/>
          </p:cNvSpPr>
          <p:nvPr/>
        </p:nvSpPr>
        <p:spPr bwMode="auto">
          <a:xfrm>
            <a:off x="5295900" y="2225675"/>
            <a:ext cx="1066800" cy="152400"/>
          </a:xfrm>
          <a:prstGeom prst="ellipse">
            <a:avLst/>
          </a:prstGeom>
          <a:solidFill>
            <a:schemeClr val="tx1"/>
          </a:solidFill>
          <a:ln w="12700">
            <a:solidFill>
              <a:schemeClr val="accent2"/>
            </a:solidFill>
            <a:round/>
            <a:headEnd/>
            <a:tailEnd/>
          </a:ln>
        </p:spPr>
        <p:txBody>
          <a:bodyPr wrap="none" anchor="ctr"/>
          <a:lstStyle/>
          <a:p>
            <a:endParaRPr lang="en-GB"/>
          </a:p>
        </p:txBody>
      </p:sp>
      <p:sp>
        <p:nvSpPr>
          <p:cNvPr id="18461" name="Text Box 29"/>
          <p:cNvSpPr txBox="1">
            <a:spLocks noChangeArrowheads="1"/>
          </p:cNvSpPr>
          <p:nvPr/>
        </p:nvSpPr>
        <p:spPr bwMode="auto">
          <a:xfrm>
            <a:off x="5448300" y="2286000"/>
            <a:ext cx="7397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delay</a:t>
            </a:r>
            <a:endParaRPr lang="en-US" sz="2000" baseline="-25000"/>
          </a:p>
        </p:txBody>
      </p:sp>
      <p:sp>
        <p:nvSpPr>
          <p:cNvPr id="18462" name="Line 30"/>
          <p:cNvSpPr>
            <a:spLocks noChangeShapeType="1"/>
          </p:cNvSpPr>
          <p:nvPr/>
        </p:nvSpPr>
        <p:spPr bwMode="auto">
          <a:xfrm>
            <a:off x="4533900" y="2301875"/>
            <a:ext cx="457200" cy="0"/>
          </a:xfrm>
          <a:prstGeom prst="line">
            <a:avLst/>
          </a:prstGeom>
          <a:noFill/>
          <a:ln w="28575">
            <a:solidFill>
              <a:schemeClr val="tx1"/>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3" name="Line 31"/>
          <p:cNvSpPr>
            <a:spLocks noChangeShapeType="1"/>
          </p:cNvSpPr>
          <p:nvPr/>
        </p:nvSpPr>
        <p:spPr bwMode="auto">
          <a:xfrm>
            <a:off x="6667500" y="2301875"/>
            <a:ext cx="457200" cy="0"/>
          </a:xfrm>
          <a:prstGeom prst="line">
            <a:avLst/>
          </a:prstGeom>
          <a:noFill/>
          <a:ln w="28575">
            <a:solidFill>
              <a:schemeClr val="tx1"/>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4" name="Rectangle 32"/>
          <p:cNvSpPr>
            <a:spLocks noGrp="1" noChangeArrowheads="1"/>
          </p:cNvSpPr>
          <p:nvPr>
            <p:ph type="body" idx="1"/>
          </p:nvPr>
        </p:nvSpPr>
        <p:spPr>
          <a:xfrm>
            <a:off x="533400" y="844550"/>
            <a:ext cx="2286000" cy="1365250"/>
          </a:xfrm>
        </p:spPr>
        <p:txBody>
          <a:bodyPr/>
          <a:lstStyle/>
          <a:p>
            <a:pPr eaLnBrk="1" hangingPunct="1"/>
            <a:r>
              <a:rPr lang="en-US" smtClean="0"/>
              <a:t>Clock and data flow in opposite directions</a:t>
            </a:r>
          </a:p>
        </p:txBody>
      </p:sp>
      <p:sp>
        <p:nvSpPr>
          <p:cNvPr id="18465" name="Line 33"/>
          <p:cNvSpPr>
            <a:spLocks noChangeShapeType="1"/>
          </p:cNvSpPr>
          <p:nvPr/>
        </p:nvSpPr>
        <p:spPr bwMode="auto">
          <a:xfrm>
            <a:off x="3124200" y="3505200"/>
            <a:ext cx="99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6" name="Line 34"/>
          <p:cNvSpPr>
            <a:spLocks noChangeShapeType="1"/>
          </p:cNvSpPr>
          <p:nvPr/>
        </p:nvSpPr>
        <p:spPr bwMode="auto">
          <a:xfrm>
            <a:off x="4114800" y="3124200"/>
            <a:ext cx="0" cy="3810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7" name="Line 35"/>
          <p:cNvSpPr>
            <a:spLocks noChangeShapeType="1"/>
          </p:cNvSpPr>
          <p:nvPr/>
        </p:nvSpPr>
        <p:spPr bwMode="auto">
          <a:xfrm>
            <a:off x="4114800" y="3124200"/>
            <a:ext cx="99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8" name="Line 36"/>
          <p:cNvSpPr>
            <a:spLocks noChangeShapeType="1"/>
          </p:cNvSpPr>
          <p:nvPr/>
        </p:nvSpPr>
        <p:spPr bwMode="auto">
          <a:xfrm>
            <a:off x="5105400" y="3124200"/>
            <a:ext cx="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9" name="Line 37"/>
          <p:cNvSpPr>
            <a:spLocks noChangeShapeType="1"/>
          </p:cNvSpPr>
          <p:nvPr/>
        </p:nvSpPr>
        <p:spPr bwMode="auto">
          <a:xfrm>
            <a:off x="5105400" y="3505200"/>
            <a:ext cx="99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0" name="Line 38"/>
          <p:cNvSpPr>
            <a:spLocks noChangeShapeType="1"/>
          </p:cNvSpPr>
          <p:nvPr/>
        </p:nvSpPr>
        <p:spPr bwMode="auto">
          <a:xfrm>
            <a:off x="6096000" y="3124200"/>
            <a:ext cx="0" cy="3810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1" name="Line 39"/>
          <p:cNvSpPr>
            <a:spLocks noChangeShapeType="1"/>
          </p:cNvSpPr>
          <p:nvPr/>
        </p:nvSpPr>
        <p:spPr bwMode="auto">
          <a:xfrm>
            <a:off x="6096000" y="3124200"/>
            <a:ext cx="99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2" name="Line 40"/>
          <p:cNvSpPr>
            <a:spLocks noChangeShapeType="1"/>
          </p:cNvSpPr>
          <p:nvPr/>
        </p:nvSpPr>
        <p:spPr bwMode="auto">
          <a:xfrm>
            <a:off x="7086600" y="3124200"/>
            <a:ext cx="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3" name="Line 41"/>
          <p:cNvSpPr>
            <a:spLocks noChangeShapeType="1"/>
          </p:cNvSpPr>
          <p:nvPr/>
        </p:nvSpPr>
        <p:spPr bwMode="auto">
          <a:xfrm>
            <a:off x="7086600" y="3505200"/>
            <a:ext cx="99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4" name="Line 42"/>
          <p:cNvSpPr>
            <a:spLocks noChangeShapeType="1"/>
          </p:cNvSpPr>
          <p:nvPr/>
        </p:nvSpPr>
        <p:spPr bwMode="auto">
          <a:xfrm>
            <a:off x="2895600" y="4114800"/>
            <a:ext cx="99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5" name="Line 43"/>
          <p:cNvSpPr>
            <a:spLocks noChangeShapeType="1"/>
          </p:cNvSpPr>
          <p:nvPr/>
        </p:nvSpPr>
        <p:spPr bwMode="auto">
          <a:xfrm>
            <a:off x="3886200" y="3733800"/>
            <a:ext cx="0" cy="3810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6" name="Line 44"/>
          <p:cNvSpPr>
            <a:spLocks noChangeShapeType="1"/>
          </p:cNvSpPr>
          <p:nvPr/>
        </p:nvSpPr>
        <p:spPr bwMode="auto">
          <a:xfrm>
            <a:off x="3886200" y="3733800"/>
            <a:ext cx="99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7" name="Line 45"/>
          <p:cNvSpPr>
            <a:spLocks noChangeShapeType="1"/>
          </p:cNvSpPr>
          <p:nvPr/>
        </p:nvSpPr>
        <p:spPr bwMode="auto">
          <a:xfrm>
            <a:off x="4876800" y="3733800"/>
            <a:ext cx="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8" name="Line 46"/>
          <p:cNvSpPr>
            <a:spLocks noChangeShapeType="1"/>
          </p:cNvSpPr>
          <p:nvPr/>
        </p:nvSpPr>
        <p:spPr bwMode="auto">
          <a:xfrm>
            <a:off x="4876800" y="4114800"/>
            <a:ext cx="99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9" name="Line 47"/>
          <p:cNvSpPr>
            <a:spLocks noChangeShapeType="1"/>
          </p:cNvSpPr>
          <p:nvPr/>
        </p:nvSpPr>
        <p:spPr bwMode="auto">
          <a:xfrm>
            <a:off x="5867400" y="3733800"/>
            <a:ext cx="0" cy="3810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0" name="Line 48"/>
          <p:cNvSpPr>
            <a:spLocks noChangeShapeType="1"/>
          </p:cNvSpPr>
          <p:nvPr/>
        </p:nvSpPr>
        <p:spPr bwMode="auto">
          <a:xfrm>
            <a:off x="5867400" y="3733800"/>
            <a:ext cx="99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1" name="Line 49"/>
          <p:cNvSpPr>
            <a:spLocks noChangeShapeType="1"/>
          </p:cNvSpPr>
          <p:nvPr/>
        </p:nvSpPr>
        <p:spPr bwMode="auto">
          <a:xfrm>
            <a:off x="6858000" y="3733800"/>
            <a:ext cx="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2" name="Line 50"/>
          <p:cNvSpPr>
            <a:spLocks noChangeShapeType="1"/>
          </p:cNvSpPr>
          <p:nvPr/>
        </p:nvSpPr>
        <p:spPr bwMode="auto">
          <a:xfrm>
            <a:off x="6858000" y="4114800"/>
            <a:ext cx="99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571" name="Line 51"/>
          <p:cNvSpPr>
            <a:spLocks noChangeShapeType="1"/>
          </p:cNvSpPr>
          <p:nvPr/>
        </p:nvSpPr>
        <p:spPr bwMode="auto">
          <a:xfrm>
            <a:off x="3886200" y="2819400"/>
            <a:ext cx="0" cy="1447800"/>
          </a:xfrm>
          <a:prstGeom prst="line">
            <a:avLst/>
          </a:prstGeom>
          <a:noFill/>
          <a:ln w="2857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572" name="Line 52"/>
          <p:cNvSpPr>
            <a:spLocks noChangeShapeType="1"/>
          </p:cNvSpPr>
          <p:nvPr/>
        </p:nvSpPr>
        <p:spPr bwMode="auto">
          <a:xfrm>
            <a:off x="5867400" y="2819400"/>
            <a:ext cx="0" cy="1447800"/>
          </a:xfrm>
          <a:prstGeom prst="line">
            <a:avLst/>
          </a:prstGeom>
          <a:noFill/>
          <a:ln w="2857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573" name="Line 53"/>
          <p:cNvSpPr>
            <a:spLocks noChangeShapeType="1"/>
          </p:cNvSpPr>
          <p:nvPr/>
        </p:nvSpPr>
        <p:spPr bwMode="auto">
          <a:xfrm>
            <a:off x="6096000" y="2819400"/>
            <a:ext cx="0" cy="1447800"/>
          </a:xfrm>
          <a:prstGeom prst="line">
            <a:avLst/>
          </a:prstGeom>
          <a:noFill/>
          <a:ln w="2857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574" name="Line 54"/>
          <p:cNvSpPr>
            <a:spLocks noChangeShapeType="1"/>
          </p:cNvSpPr>
          <p:nvPr/>
        </p:nvSpPr>
        <p:spPr bwMode="auto">
          <a:xfrm>
            <a:off x="4114800" y="2819400"/>
            <a:ext cx="0" cy="1447800"/>
          </a:xfrm>
          <a:prstGeom prst="line">
            <a:avLst/>
          </a:prstGeom>
          <a:noFill/>
          <a:ln w="2857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575" name="Line 55"/>
          <p:cNvSpPr>
            <a:spLocks noChangeShapeType="1"/>
          </p:cNvSpPr>
          <p:nvPr/>
        </p:nvSpPr>
        <p:spPr bwMode="auto">
          <a:xfrm>
            <a:off x="4114800" y="2895600"/>
            <a:ext cx="19812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576" name="Text Box 56"/>
          <p:cNvSpPr txBox="1">
            <a:spLocks noChangeArrowheads="1"/>
          </p:cNvSpPr>
          <p:nvPr/>
        </p:nvSpPr>
        <p:spPr bwMode="auto">
          <a:xfrm>
            <a:off x="4876800" y="2590800"/>
            <a:ext cx="498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T</a:t>
            </a:r>
            <a:r>
              <a:rPr lang="en-US" sz="1800" baseline="-25000"/>
              <a:t>clk</a:t>
            </a:r>
          </a:p>
        </p:txBody>
      </p:sp>
      <p:sp>
        <p:nvSpPr>
          <p:cNvPr id="1771577" name="Text Box 57"/>
          <p:cNvSpPr txBox="1">
            <a:spLocks noChangeArrowheads="1"/>
          </p:cNvSpPr>
          <p:nvPr/>
        </p:nvSpPr>
        <p:spPr bwMode="auto">
          <a:xfrm>
            <a:off x="4625975" y="3192463"/>
            <a:ext cx="1816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T</a:t>
            </a:r>
            <a:r>
              <a:rPr lang="en-US" sz="1800" baseline="-25000"/>
              <a:t>clk</a:t>
            </a:r>
            <a:r>
              <a:rPr lang="en-US" sz="1800"/>
              <a:t>+ </a:t>
            </a:r>
            <a:r>
              <a:rPr lang="en-US" sz="1800">
                <a:sym typeface="Symbol" pitchFamily="18" charset="2"/>
              </a:rPr>
              <a:t>skew</a:t>
            </a:r>
            <a:endParaRPr lang="en-US" sz="1800" baseline="-25000">
              <a:sym typeface="Symbol" pitchFamily="18" charset="2"/>
            </a:endParaRPr>
          </a:p>
        </p:txBody>
      </p:sp>
      <p:sp>
        <p:nvSpPr>
          <p:cNvPr id="1771578" name="Line 58"/>
          <p:cNvSpPr>
            <a:spLocks noChangeShapeType="1"/>
          </p:cNvSpPr>
          <p:nvPr/>
        </p:nvSpPr>
        <p:spPr bwMode="auto">
          <a:xfrm>
            <a:off x="4114800" y="3048000"/>
            <a:ext cx="17526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579" name="Line 59"/>
          <p:cNvSpPr>
            <a:spLocks noChangeShapeType="1"/>
          </p:cNvSpPr>
          <p:nvPr/>
        </p:nvSpPr>
        <p:spPr bwMode="auto">
          <a:xfrm>
            <a:off x="3886200" y="3810000"/>
            <a:ext cx="2286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580" name="Text Box 60"/>
          <p:cNvSpPr txBox="1">
            <a:spLocks noChangeArrowheads="1"/>
          </p:cNvSpPr>
          <p:nvPr/>
        </p:nvSpPr>
        <p:spPr bwMode="auto">
          <a:xfrm>
            <a:off x="3886200" y="3886200"/>
            <a:ext cx="11049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ym typeface="Symbol" pitchFamily="18" charset="2"/>
              </a:rPr>
              <a:t>skew &lt; 0</a:t>
            </a:r>
            <a:endParaRPr lang="en-US" sz="1800" baseline="-25000">
              <a:sym typeface="Symbol" pitchFamily="18" charset="2"/>
            </a:endParaRPr>
          </a:p>
        </p:txBody>
      </p:sp>
      <p:grpSp>
        <p:nvGrpSpPr>
          <p:cNvPr id="18493" name="Group 62"/>
          <p:cNvGrpSpPr>
            <a:grpSpLocks/>
          </p:cNvGrpSpPr>
          <p:nvPr/>
        </p:nvGrpSpPr>
        <p:grpSpPr bwMode="auto">
          <a:xfrm>
            <a:off x="4114800" y="3200400"/>
            <a:ext cx="304800" cy="328613"/>
            <a:chOff x="864" y="1968"/>
            <a:chExt cx="192" cy="207"/>
          </a:xfrm>
        </p:grpSpPr>
        <p:sp>
          <p:nvSpPr>
            <p:cNvPr id="18506" name="Text Box 63"/>
            <p:cNvSpPr txBox="1">
              <a:spLocks noChangeArrowheads="1"/>
            </p:cNvSpPr>
            <p:nvPr/>
          </p:nvSpPr>
          <p:spPr bwMode="auto">
            <a:xfrm>
              <a:off x="864" y="1983"/>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1</a:t>
              </a:r>
              <a:endParaRPr lang="en-US" sz="1400" baseline="-25000"/>
            </a:p>
          </p:txBody>
        </p:sp>
        <p:sp>
          <p:nvSpPr>
            <p:cNvPr id="18507" name="Oval 64"/>
            <p:cNvSpPr>
              <a:spLocks noChangeArrowheads="1"/>
            </p:cNvSpPr>
            <p:nvPr/>
          </p:nvSpPr>
          <p:spPr bwMode="auto">
            <a:xfrm>
              <a:off x="864" y="1968"/>
              <a:ext cx="144" cy="19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8494" name="Group 65"/>
          <p:cNvGrpSpPr>
            <a:grpSpLocks/>
          </p:cNvGrpSpPr>
          <p:nvPr/>
        </p:nvGrpSpPr>
        <p:grpSpPr bwMode="auto">
          <a:xfrm>
            <a:off x="3657600" y="3733800"/>
            <a:ext cx="304800" cy="328613"/>
            <a:chOff x="864" y="1968"/>
            <a:chExt cx="192" cy="207"/>
          </a:xfrm>
        </p:grpSpPr>
        <p:sp>
          <p:nvSpPr>
            <p:cNvPr id="18504" name="Text Box 66"/>
            <p:cNvSpPr txBox="1">
              <a:spLocks noChangeArrowheads="1"/>
            </p:cNvSpPr>
            <p:nvPr/>
          </p:nvSpPr>
          <p:spPr bwMode="auto">
            <a:xfrm>
              <a:off x="864" y="1983"/>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2</a:t>
              </a:r>
              <a:endParaRPr lang="en-US" sz="1400" baseline="-25000"/>
            </a:p>
          </p:txBody>
        </p:sp>
        <p:sp>
          <p:nvSpPr>
            <p:cNvPr id="18505" name="Oval 67"/>
            <p:cNvSpPr>
              <a:spLocks noChangeArrowheads="1"/>
            </p:cNvSpPr>
            <p:nvPr/>
          </p:nvSpPr>
          <p:spPr bwMode="auto">
            <a:xfrm>
              <a:off x="864" y="1968"/>
              <a:ext cx="144" cy="19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8495" name="Group 68"/>
          <p:cNvGrpSpPr>
            <a:grpSpLocks/>
          </p:cNvGrpSpPr>
          <p:nvPr/>
        </p:nvGrpSpPr>
        <p:grpSpPr bwMode="auto">
          <a:xfrm>
            <a:off x="6096000" y="3200400"/>
            <a:ext cx="304800" cy="328613"/>
            <a:chOff x="864" y="1968"/>
            <a:chExt cx="192" cy="207"/>
          </a:xfrm>
        </p:grpSpPr>
        <p:sp>
          <p:nvSpPr>
            <p:cNvPr id="18502" name="Text Box 69"/>
            <p:cNvSpPr txBox="1">
              <a:spLocks noChangeArrowheads="1"/>
            </p:cNvSpPr>
            <p:nvPr/>
          </p:nvSpPr>
          <p:spPr bwMode="auto">
            <a:xfrm>
              <a:off x="864" y="1983"/>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3</a:t>
              </a:r>
              <a:endParaRPr lang="en-US" sz="1400" baseline="-25000"/>
            </a:p>
          </p:txBody>
        </p:sp>
        <p:sp>
          <p:nvSpPr>
            <p:cNvPr id="18503" name="Oval 70"/>
            <p:cNvSpPr>
              <a:spLocks noChangeArrowheads="1"/>
            </p:cNvSpPr>
            <p:nvPr/>
          </p:nvSpPr>
          <p:spPr bwMode="auto">
            <a:xfrm>
              <a:off x="864" y="1968"/>
              <a:ext cx="144" cy="19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8496" name="Group 71"/>
          <p:cNvGrpSpPr>
            <a:grpSpLocks/>
          </p:cNvGrpSpPr>
          <p:nvPr/>
        </p:nvGrpSpPr>
        <p:grpSpPr bwMode="auto">
          <a:xfrm>
            <a:off x="5638800" y="3733800"/>
            <a:ext cx="304800" cy="328613"/>
            <a:chOff x="864" y="1968"/>
            <a:chExt cx="192" cy="207"/>
          </a:xfrm>
        </p:grpSpPr>
        <p:sp>
          <p:nvSpPr>
            <p:cNvPr id="18500" name="Text Box 72"/>
            <p:cNvSpPr txBox="1">
              <a:spLocks noChangeArrowheads="1"/>
            </p:cNvSpPr>
            <p:nvPr/>
          </p:nvSpPr>
          <p:spPr bwMode="auto">
            <a:xfrm>
              <a:off x="864" y="1983"/>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4</a:t>
              </a:r>
              <a:endParaRPr lang="en-US" sz="1400" baseline="-25000"/>
            </a:p>
          </p:txBody>
        </p:sp>
        <p:sp>
          <p:nvSpPr>
            <p:cNvPr id="18501" name="Oval 73"/>
            <p:cNvSpPr>
              <a:spLocks noChangeArrowheads="1"/>
            </p:cNvSpPr>
            <p:nvPr/>
          </p:nvSpPr>
          <p:spPr bwMode="auto">
            <a:xfrm>
              <a:off x="864" y="1968"/>
              <a:ext cx="144" cy="19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771594" name="Rectangle 74"/>
          <p:cNvSpPr>
            <a:spLocks noChangeArrowheads="1"/>
          </p:cNvSpPr>
          <p:nvPr/>
        </p:nvSpPr>
        <p:spPr bwMode="auto">
          <a:xfrm>
            <a:off x="609600" y="5715000"/>
            <a:ext cx="8153400" cy="38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342900" indent="-342900">
              <a:lnSpc>
                <a:spcPct val="90000"/>
              </a:lnSpc>
              <a:spcBef>
                <a:spcPct val="65000"/>
              </a:spcBef>
              <a:buClr>
                <a:schemeClr val="accent1"/>
              </a:buClr>
              <a:buSzPct val="75000"/>
              <a:buFont typeface="Wingdings" pitchFamily="2" charset="2"/>
              <a:buChar char="q"/>
            </a:pPr>
            <a:r>
              <a:rPr lang="en-US" sz="2200" dirty="0">
                <a:sym typeface="Symbol" pitchFamily="18" charset="2"/>
              </a:rPr>
              <a:t>Skew</a:t>
            </a:r>
            <a:r>
              <a:rPr lang="en-US" dirty="0"/>
              <a:t> &lt; 0: Degrades </a:t>
            </a:r>
            <a:r>
              <a:rPr lang="en-US" dirty="0" smtClean="0"/>
              <a:t>performance</a:t>
            </a:r>
            <a:endParaRPr lang="en-US" dirty="0"/>
          </a:p>
        </p:txBody>
      </p:sp>
      <mc:AlternateContent xmlns:mc="http://schemas.openxmlformats.org/markup-compatibility/2006" xmlns:a14="http://schemas.microsoft.com/office/drawing/2010/main">
        <mc:Choice Requires="a14">
          <p:sp>
            <p:nvSpPr>
              <p:cNvPr id="78" name="Rectangle 77"/>
              <p:cNvSpPr/>
              <p:nvPr/>
            </p:nvSpPr>
            <p:spPr>
              <a:xfrm>
                <a:off x="1315871" y="4499035"/>
                <a:ext cx="756877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a:rPr>
                          </m:ctrlPr>
                        </m:sSubPr>
                        <m:e>
                          <m:r>
                            <a:rPr lang="en-GB" b="1" i="1">
                              <a:latin typeface="Cambria Math"/>
                            </a:rPr>
                            <m:t>𝑻</m:t>
                          </m:r>
                        </m:e>
                        <m:sub>
                          <m:r>
                            <a:rPr lang="en-GB" b="1" i="1">
                              <a:latin typeface="Cambria Math"/>
                            </a:rPr>
                            <m:t>𝑪𝑳𝑲</m:t>
                          </m:r>
                          <m:r>
                            <a:rPr lang="en-GB" b="1" i="1">
                              <a:latin typeface="Cambria Math"/>
                            </a:rPr>
                            <m:t>−</m:t>
                          </m:r>
                          <m:r>
                            <a:rPr lang="en-GB" b="1" i="1">
                              <a:latin typeface="Cambria Math"/>
                            </a:rPr>
                            <m:t>𝑴𝑰𝑵</m:t>
                          </m:r>
                        </m:sub>
                      </m:sSub>
                      <m:r>
                        <a:rPr lang="en-GB" b="1" i="1">
                          <a:latin typeface="Cambria Math"/>
                          <a:ea typeface="Cambria Math"/>
                        </a:rPr>
                        <m:t>≥</m:t>
                      </m:r>
                      <m:sSub>
                        <m:sSubPr>
                          <m:ctrlPr>
                            <a:rPr lang="en-GB" b="1" i="1">
                              <a:latin typeface="Cambria Math"/>
                              <a:ea typeface="Cambria Math"/>
                            </a:rPr>
                          </m:ctrlPr>
                        </m:sSubPr>
                        <m:e>
                          <m:r>
                            <a:rPr lang="en-GB" b="1" i="1">
                              <a:latin typeface="Cambria Math"/>
                              <a:ea typeface="Cambria Math"/>
                            </a:rPr>
                            <m:t>𝑻</m:t>
                          </m:r>
                        </m:e>
                        <m:sub>
                          <m:r>
                            <a:rPr lang="en-GB" b="1" i="1">
                              <a:latin typeface="Cambria Math"/>
                              <a:ea typeface="Cambria Math"/>
                            </a:rPr>
                            <m:t>𝑫</m:t>
                          </m:r>
                        </m:sub>
                      </m:sSub>
                      <m:r>
                        <a:rPr lang="en-GB" b="1" i="1">
                          <a:latin typeface="Cambria Math"/>
                          <a:ea typeface="Cambria Math"/>
                        </a:rPr>
                        <m:t>+</m:t>
                      </m:r>
                      <m:sSub>
                        <m:sSubPr>
                          <m:ctrlPr>
                            <a:rPr lang="en-GB" b="1" i="1">
                              <a:latin typeface="Cambria Math"/>
                              <a:ea typeface="Cambria Math"/>
                            </a:rPr>
                          </m:ctrlPr>
                        </m:sSubPr>
                        <m:e>
                          <m:r>
                            <a:rPr lang="en-GB" b="1" i="1">
                              <a:latin typeface="Cambria Math"/>
                              <a:ea typeface="Cambria Math"/>
                            </a:rPr>
                            <m:t>𝑻</m:t>
                          </m:r>
                        </m:e>
                        <m:sub>
                          <m:r>
                            <a:rPr lang="en-GB" b="1" i="1">
                              <a:latin typeface="Cambria Math"/>
                              <a:ea typeface="Cambria Math"/>
                            </a:rPr>
                            <m:t>𝑰𝑪</m:t>
                          </m:r>
                          <m:r>
                            <a:rPr lang="en-GB" b="1" i="1">
                              <a:latin typeface="Cambria Math"/>
                              <a:ea typeface="Cambria Math"/>
                            </a:rPr>
                            <m:t>−</m:t>
                          </m:r>
                          <m:r>
                            <a:rPr lang="en-GB" b="1" i="1">
                              <a:latin typeface="Cambria Math"/>
                              <a:ea typeface="Cambria Math"/>
                            </a:rPr>
                            <m:t>𝑴𝑨𝑿</m:t>
                          </m:r>
                        </m:sub>
                      </m:sSub>
                      <m:r>
                        <a:rPr lang="en-GB" b="1" i="1">
                          <a:latin typeface="Cambria Math"/>
                          <a:ea typeface="Cambria Math"/>
                        </a:rPr>
                        <m:t>+</m:t>
                      </m:r>
                      <m:sSub>
                        <m:sSubPr>
                          <m:ctrlPr>
                            <a:rPr lang="en-GB" b="1" i="1">
                              <a:latin typeface="Cambria Math"/>
                              <a:ea typeface="Cambria Math"/>
                            </a:rPr>
                          </m:ctrlPr>
                        </m:sSubPr>
                        <m:e>
                          <m:r>
                            <a:rPr lang="en-GB" b="1" i="1">
                              <a:latin typeface="Cambria Math"/>
                              <a:ea typeface="Cambria Math"/>
                            </a:rPr>
                            <m:t>𝑻</m:t>
                          </m:r>
                        </m:e>
                        <m:sub>
                          <m:r>
                            <a:rPr lang="en-GB" b="1" i="1">
                              <a:latin typeface="Cambria Math"/>
                              <a:ea typeface="Cambria Math"/>
                            </a:rPr>
                            <m:t>𝑺𝑬𝑻𝑼𝑷</m:t>
                          </m:r>
                        </m:sub>
                      </m:sSub>
                      <m:r>
                        <a:rPr lang="en-GB" b="0" i="0" smtClean="0">
                          <a:latin typeface="Cambria Math"/>
                          <a:ea typeface="Cambria Math"/>
                        </a:rPr>
                        <m:t>−</m:t>
                      </m:r>
                      <m:r>
                        <m:rPr>
                          <m:sty m:val="p"/>
                        </m:rPr>
                        <a:rPr lang="en-GB" b="0" i="0" smtClean="0">
                          <a:latin typeface="Cambria Math"/>
                          <a:ea typeface="Cambria Math"/>
                        </a:rPr>
                        <m:t>Skew</m:t>
                      </m:r>
                    </m:oMath>
                  </m:oMathPara>
                </a14:m>
                <a:endParaRPr lang="en-GB" dirty="0"/>
              </a:p>
            </p:txBody>
          </p:sp>
        </mc:Choice>
        <mc:Fallback xmlns="">
          <p:sp>
            <p:nvSpPr>
              <p:cNvPr id="78" name="Rectangle 77"/>
              <p:cNvSpPr>
                <a:spLocks noRot="1" noChangeAspect="1" noMove="1" noResize="1" noEditPoints="1" noAdjustHandles="1" noChangeArrowheads="1" noChangeShapeType="1" noTextEdit="1"/>
              </p:cNvSpPr>
              <p:nvPr/>
            </p:nvSpPr>
            <p:spPr>
              <a:xfrm>
                <a:off x="1315871" y="4499035"/>
                <a:ext cx="7568774" cy="461665"/>
              </a:xfrm>
              <a:prstGeom prst="rect">
                <a:avLst/>
              </a:prstGeom>
              <a:blipFill rotWithShape="1">
                <a:blip r:embed="rId3"/>
                <a:stretch>
                  <a:fillRect b="-26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1798720" y="5031930"/>
                <a:ext cx="45067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solidFill>
                                <a:schemeClr val="tx1"/>
                              </a:solidFill>
                              <a:latin typeface="Cambria Math"/>
                            </a:rPr>
                          </m:ctrlPr>
                        </m:sSubPr>
                        <m:e>
                          <m:r>
                            <a:rPr lang="en-GB" b="1" i="1" smtClean="0">
                              <a:solidFill>
                                <a:schemeClr val="tx1"/>
                              </a:solidFill>
                              <a:latin typeface="Cambria Math"/>
                            </a:rPr>
                            <m:t>𝑻</m:t>
                          </m:r>
                        </m:e>
                        <m:sub>
                          <m:r>
                            <a:rPr lang="en-GB" b="1" i="1" smtClean="0">
                              <a:solidFill>
                                <a:schemeClr val="tx1"/>
                              </a:solidFill>
                              <a:latin typeface="Cambria Math"/>
                            </a:rPr>
                            <m:t>𝑯𝑶𝑳𝑫</m:t>
                          </m:r>
                        </m:sub>
                      </m:sSub>
                      <m:r>
                        <a:rPr lang="en-GB" b="1" i="1" smtClean="0">
                          <a:solidFill>
                            <a:schemeClr val="tx1"/>
                          </a:solidFill>
                          <a:latin typeface="Cambria Math"/>
                          <a:ea typeface="Cambria Math"/>
                        </a:rPr>
                        <m:t>≤</m:t>
                      </m:r>
                      <m:sSub>
                        <m:sSubPr>
                          <m:ctrlPr>
                            <a:rPr lang="en-GB" b="1" i="1" smtClean="0">
                              <a:solidFill>
                                <a:schemeClr val="tx1"/>
                              </a:solidFill>
                              <a:latin typeface="Cambria Math"/>
                              <a:ea typeface="Cambria Math"/>
                            </a:rPr>
                          </m:ctrlPr>
                        </m:sSubPr>
                        <m:e>
                          <m:r>
                            <a:rPr lang="en-GB" b="1" i="1" smtClean="0">
                              <a:solidFill>
                                <a:schemeClr val="tx1"/>
                              </a:solidFill>
                              <a:latin typeface="Cambria Math"/>
                              <a:ea typeface="Cambria Math"/>
                            </a:rPr>
                            <m:t>𝑻</m:t>
                          </m:r>
                        </m:e>
                        <m:sub>
                          <m:r>
                            <a:rPr lang="en-GB" b="1" i="1" smtClean="0">
                              <a:solidFill>
                                <a:schemeClr val="tx1"/>
                              </a:solidFill>
                              <a:latin typeface="Cambria Math"/>
                              <a:ea typeface="Cambria Math"/>
                            </a:rPr>
                            <m:t>𝑫</m:t>
                          </m:r>
                        </m:sub>
                      </m:sSub>
                      <m:r>
                        <a:rPr lang="en-GB" b="1" i="1" smtClean="0">
                          <a:solidFill>
                            <a:schemeClr val="tx1"/>
                          </a:solidFill>
                          <a:latin typeface="Cambria Math"/>
                          <a:ea typeface="Cambria Math"/>
                        </a:rPr>
                        <m:t>+</m:t>
                      </m:r>
                      <m:sSub>
                        <m:sSubPr>
                          <m:ctrlPr>
                            <a:rPr lang="en-GB" b="1" i="1" smtClean="0">
                              <a:solidFill>
                                <a:schemeClr val="tx1"/>
                              </a:solidFill>
                              <a:latin typeface="Cambria Math"/>
                              <a:ea typeface="Cambria Math"/>
                            </a:rPr>
                          </m:ctrlPr>
                        </m:sSubPr>
                        <m:e>
                          <m:r>
                            <a:rPr lang="en-GB" b="1" i="1" smtClean="0">
                              <a:solidFill>
                                <a:schemeClr val="tx1"/>
                              </a:solidFill>
                              <a:latin typeface="Cambria Math"/>
                              <a:ea typeface="Cambria Math"/>
                            </a:rPr>
                            <m:t>𝑻</m:t>
                          </m:r>
                        </m:e>
                        <m:sub>
                          <m:r>
                            <a:rPr lang="en-GB" b="1" i="1" smtClean="0">
                              <a:solidFill>
                                <a:schemeClr val="tx1"/>
                              </a:solidFill>
                              <a:latin typeface="Cambria Math"/>
                              <a:ea typeface="Cambria Math"/>
                            </a:rPr>
                            <m:t>𝑰𝑪</m:t>
                          </m:r>
                          <m:r>
                            <a:rPr lang="en-GB" b="1" i="1" smtClean="0">
                              <a:solidFill>
                                <a:schemeClr val="tx1"/>
                              </a:solidFill>
                              <a:latin typeface="Cambria Math"/>
                              <a:ea typeface="Cambria Math"/>
                            </a:rPr>
                            <m:t>−</m:t>
                          </m:r>
                          <m:r>
                            <a:rPr lang="en-GB" b="1" i="1" smtClean="0">
                              <a:solidFill>
                                <a:schemeClr val="tx1"/>
                              </a:solidFill>
                              <a:latin typeface="Cambria Math"/>
                              <a:ea typeface="Cambria Math"/>
                            </a:rPr>
                            <m:t>𝑴𝑰𝑵</m:t>
                          </m:r>
                          <m:r>
                            <a:rPr lang="en-GB" b="1" i="1" smtClean="0">
                              <a:solidFill>
                                <a:schemeClr val="tx1"/>
                              </a:solidFill>
                              <a:latin typeface="Cambria Math"/>
                              <a:ea typeface="Cambria Math"/>
                            </a:rPr>
                            <m:t> </m:t>
                          </m:r>
                        </m:sub>
                      </m:sSub>
                      <m:r>
                        <a:rPr lang="en-GB" b="1" i="0" smtClean="0">
                          <a:solidFill>
                            <a:schemeClr val="tx1"/>
                          </a:solidFill>
                          <a:latin typeface="Cambria Math"/>
                          <a:ea typeface="Cambria Math"/>
                        </a:rPr>
                        <m:t>−</m:t>
                      </m:r>
                      <m:r>
                        <a:rPr lang="en-GB" b="1" i="0" smtClean="0">
                          <a:solidFill>
                            <a:schemeClr val="tx1"/>
                          </a:solidFill>
                          <a:latin typeface="Cambria Math"/>
                          <a:ea typeface="Cambria Math"/>
                        </a:rPr>
                        <m:t>𝐒𝐤𝐞𝐰</m:t>
                      </m:r>
                    </m:oMath>
                  </m:oMathPara>
                </a14:m>
                <a:endParaRPr lang="en-GB" b="1" dirty="0">
                  <a:solidFill>
                    <a:schemeClr val="tx1"/>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1798720" y="5031930"/>
                <a:ext cx="4506747" cy="461665"/>
              </a:xfrm>
              <a:prstGeom prst="rect">
                <a:avLst/>
              </a:prstGeom>
              <a:blipFill rotWithShape="1">
                <a:blip r:embed="rId4"/>
                <a:stretch>
                  <a:fillRect b="-2632"/>
                </a:stretch>
              </a:blipFill>
            </p:spPr>
            <p:txBody>
              <a:bodyPr/>
              <a:lstStyle/>
              <a:p>
                <a:r>
                  <a:rPr lang="en-GB">
                    <a:noFill/>
                  </a:rPr>
                  <a:t> </a:t>
                </a:r>
              </a:p>
            </p:txBody>
          </p:sp>
        </mc:Fallback>
      </mc:AlternateContent>
    </p:spTree>
    <p:extLst>
      <p:ext uri="{BB962C8B-B14F-4D97-AF65-F5344CB8AC3E}">
        <p14:creationId xmlns:p14="http://schemas.microsoft.com/office/powerpoint/2010/main" val="18917584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en-US" sz="2400" dirty="0" smtClean="0"/>
              <a:t>What is a realistic skew to </a:t>
            </a:r>
            <a:r>
              <a:rPr lang="en-US" altLang="en-US" sz="2400" dirty="0" err="1" smtClean="0"/>
              <a:t>achive</a:t>
            </a:r>
            <a:r>
              <a:rPr lang="en-US" altLang="en-US" sz="2400" dirty="0" smtClean="0"/>
              <a:t> </a:t>
            </a:r>
            <a:endParaRPr lang="en-US" altLang="en-US" sz="2400" dirty="0"/>
          </a:p>
        </p:txBody>
      </p:sp>
      <p:sp>
        <p:nvSpPr>
          <p:cNvPr id="229379" name="Rectangle 3"/>
          <p:cNvSpPr>
            <a:spLocks noGrp="1" noChangeArrowheads="1"/>
          </p:cNvSpPr>
          <p:nvPr>
            <p:ph type="body" idx="1"/>
          </p:nvPr>
        </p:nvSpPr>
        <p:spPr/>
        <p:txBody>
          <a:bodyPr/>
          <a:lstStyle/>
          <a:p>
            <a:r>
              <a:rPr lang="en-US" altLang="en-US" dirty="0" smtClean="0"/>
              <a:t>Setting </a:t>
            </a:r>
            <a:r>
              <a:rPr lang="en-US" altLang="en-US" dirty="0"/>
              <a:t>a skew constraint = 0 </a:t>
            </a:r>
            <a:r>
              <a:rPr lang="en-US" altLang="en-US" dirty="0" err="1"/>
              <a:t>ps</a:t>
            </a:r>
            <a:endParaRPr lang="en-US" altLang="en-US" dirty="0"/>
          </a:p>
          <a:p>
            <a:pPr lvl="1"/>
            <a:r>
              <a:rPr lang="en-US" altLang="en-US" dirty="0"/>
              <a:t>Makes no sense</a:t>
            </a:r>
          </a:p>
          <a:p>
            <a:pPr lvl="1"/>
            <a:r>
              <a:rPr lang="en-US" altLang="en-US" dirty="0"/>
              <a:t>Insertion delay (latency) will increase</a:t>
            </a:r>
          </a:p>
          <a:p>
            <a:pPr lvl="1"/>
            <a:r>
              <a:rPr lang="en-US" altLang="en-US" dirty="0"/>
              <a:t>Power consumption will increase</a:t>
            </a:r>
          </a:p>
          <a:p>
            <a:pPr lvl="1"/>
            <a:r>
              <a:rPr lang="en-US" altLang="en-US" dirty="0"/>
              <a:t>Area will increase</a:t>
            </a:r>
          </a:p>
          <a:p>
            <a:pPr lvl="1"/>
            <a:r>
              <a:rPr lang="en-US" altLang="en-US" dirty="0"/>
              <a:t>Rule of thumb : skew values : 100 – 150 </a:t>
            </a:r>
            <a:r>
              <a:rPr lang="en-US" altLang="en-US" dirty="0" err="1"/>
              <a:t>ps</a:t>
            </a:r>
            <a:r>
              <a:rPr lang="en-US" altLang="en-US" dirty="0"/>
              <a:t> for 90 nm</a:t>
            </a:r>
          </a:p>
        </p:txBody>
      </p:sp>
    </p:spTree>
    <p:extLst>
      <p:ext uri="{BB962C8B-B14F-4D97-AF65-F5344CB8AC3E}">
        <p14:creationId xmlns:p14="http://schemas.microsoft.com/office/powerpoint/2010/main" val="3594365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t>At the end of this lecture you should be able to:</a:t>
            </a:r>
            <a:endParaRPr lang="en-GB" dirty="0"/>
          </a:p>
          <a:p>
            <a:pPr marL="457200" indent="-457200">
              <a:buFont typeface="+mj-lt"/>
              <a:buAutoNum type="arabicPeriod"/>
            </a:pPr>
            <a:r>
              <a:rPr lang="en-GB" sz="2000" dirty="0" smtClean="0">
                <a:solidFill>
                  <a:srgbClr val="FF0000"/>
                </a:solidFill>
              </a:rPr>
              <a:t>Describe the basic principles of design planning</a:t>
            </a:r>
          </a:p>
          <a:p>
            <a:pPr marL="457200" indent="-457200">
              <a:buFont typeface="+mj-lt"/>
              <a:buAutoNum type="arabicPeriod"/>
            </a:pPr>
            <a:r>
              <a:rPr lang="en-GB" sz="2000" dirty="0" smtClean="0"/>
              <a:t>Outline the different options of placement </a:t>
            </a:r>
            <a:r>
              <a:rPr lang="en-GB" sz="2000" dirty="0"/>
              <a:t>and </a:t>
            </a:r>
            <a:r>
              <a:rPr lang="en-GB" sz="2000" dirty="0" smtClean="0"/>
              <a:t>CTS</a:t>
            </a:r>
          </a:p>
          <a:p>
            <a:pPr marL="457200" indent="-457200">
              <a:buFont typeface="+mj-lt"/>
              <a:buAutoNum type="arabicPeriod"/>
            </a:pPr>
            <a:r>
              <a:rPr lang="en-GB" sz="2000" dirty="0" smtClean="0"/>
              <a:t>Describe the main stages of routing</a:t>
            </a:r>
          </a:p>
          <a:p>
            <a:pPr marL="457200" indent="-457200">
              <a:buFont typeface="+mj-lt"/>
              <a:buAutoNum type="arabicPeriod"/>
            </a:pPr>
            <a:r>
              <a:rPr lang="en-GB" sz="2000" dirty="0" smtClean="0"/>
              <a:t>Explain the additional routing challenges in 90nm technologies and beyond  </a:t>
            </a:r>
          </a:p>
          <a:p>
            <a:pPr marL="0" indent="0">
              <a:buNone/>
            </a:pPr>
            <a:endParaRPr lang="en-GB" dirty="0"/>
          </a:p>
        </p:txBody>
      </p:sp>
    </p:spTree>
    <p:extLst>
      <p:ext uri="{BB962C8B-B14F-4D97-AF65-F5344CB8AC3E}">
        <p14:creationId xmlns:p14="http://schemas.microsoft.com/office/powerpoint/2010/main" val="259698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1068" y="6274"/>
            <a:ext cx="9142932" cy="793826"/>
          </a:xfrm>
        </p:spPr>
        <p:txBody>
          <a:bodyPr/>
          <a:lstStyle/>
          <a:p>
            <a:r>
              <a:rPr lang="en-US" altLang="en-US" dirty="0"/>
              <a:t>Clock Tree Optimization</a:t>
            </a:r>
          </a:p>
        </p:txBody>
      </p:sp>
      <p:grpSp>
        <p:nvGrpSpPr>
          <p:cNvPr id="164867" name="Group 3"/>
          <p:cNvGrpSpPr>
            <a:grpSpLocks/>
          </p:cNvGrpSpPr>
          <p:nvPr/>
        </p:nvGrpSpPr>
        <p:grpSpPr bwMode="auto">
          <a:xfrm>
            <a:off x="358775" y="1196975"/>
            <a:ext cx="2576513" cy="2338388"/>
            <a:chOff x="167" y="774"/>
            <a:chExt cx="1623" cy="1473"/>
          </a:xfrm>
        </p:grpSpPr>
        <p:sp>
          <p:nvSpPr>
            <p:cNvPr id="164868" name="Rectangle 4"/>
            <p:cNvSpPr>
              <a:spLocks noChangeArrowheads="1"/>
            </p:cNvSpPr>
            <p:nvPr/>
          </p:nvSpPr>
          <p:spPr bwMode="gray">
            <a:xfrm>
              <a:off x="167" y="774"/>
              <a:ext cx="1623" cy="1473"/>
            </a:xfrm>
            <a:prstGeom prst="rect">
              <a:avLst/>
            </a:prstGeom>
            <a:solidFill>
              <a:srgbClr val="00CC99"/>
            </a:solidFill>
            <a:ln w="9525">
              <a:solidFill>
                <a:schemeClr val="tx1"/>
              </a:solidFill>
              <a:miter lim="800000"/>
              <a:headEnd/>
              <a:tailEnd/>
            </a:ln>
          </p:spPr>
          <p:txBody>
            <a:bodyPr wrap="none" lIns="92075" tIns="46038" rIns="92075" bIns="46038" anchor="b"/>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r>
                <a:rPr lang="en-US" altLang="en-US" b="1"/>
                <a:t>After</a:t>
              </a:r>
            </a:p>
          </p:txBody>
        </p:sp>
        <p:sp>
          <p:nvSpPr>
            <p:cNvPr id="164869" name="Line 5"/>
            <p:cNvSpPr>
              <a:spLocks noChangeShapeType="1"/>
            </p:cNvSpPr>
            <p:nvPr/>
          </p:nvSpPr>
          <p:spPr bwMode="gray">
            <a:xfrm flipV="1">
              <a:off x="998" y="1424"/>
              <a:ext cx="1" cy="35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4870" name="Freeform 6"/>
            <p:cNvSpPr>
              <a:spLocks noChangeAspect="1"/>
            </p:cNvSpPr>
            <p:nvPr/>
          </p:nvSpPr>
          <p:spPr bwMode="gray">
            <a:xfrm rot="-5400000">
              <a:off x="1407" y="1059"/>
              <a:ext cx="101" cy="124"/>
            </a:xfrm>
            <a:custGeom>
              <a:avLst/>
              <a:gdLst>
                <a:gd name="T0" fmla="*/ 80 w 108"/>
                <a:gd name="T1" fmla="*/ 0 h 123"/>
                <a:gd name="T2" fmla="*/ 0 w 108"/>
                <a:gd name="T3" fmla="*/ 0 h 123"/>
                <a:gd name="T4" fmla="*/ 0 w 108"/>
                <a:gd name="T5" fmla="*/ 127 h 123"/>
                <a:gd name="T6" fmla="*/ 82 w 108"/>
                <a:gd name="T7" fmla="*/ 127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71" name="Freeform 7"/>
            <p:cNvSpPr>
              <a:spLocks noChangeAspect="1"/>
            </p:cNvSpPr>
            <p:nvPr/>
          </p:nvSpPr>
          <p:spPr bwMode="gray">
            <a:xfrm rot="-5400000">
              <a:off x="1523" y="1053"/>
              <a:ext cx="103" cy="134"/>
            </a:xfrm>
            <a:custGeom>
              <a:avLst/>
              <a:gdLst>
                <a:gd name="T0" fmla="*/ 0 w 111"/>
                <a:gd name="T1" fmla="*/ 0 h 132"/>
                <a:gd name="T2" fmla="*/ 0 w 111"/>
                <a:gd name="T3" fmla="*/ 140 h 132"/>
                <a:gd name="T4" fmla="*/ 83 w 111"/>
                <a:gd name="T5" fmla="*/ 140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72" name="Line 8"/>
            <p:cNvSpPr>
              <a:spLocks noChangeAspect="1" noChangeShapeType="1"/>
            </p:cNvSpPr>
            <p:nvPr/>
          </p:nvSpPr>
          <p:spPr bwMode="gray">
            <a:xfrm rot="-5400000">
              <a:off x="1468" y="1224"/>
              <a:ext cx="100" cy="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164873" name="Group 9"/>
            <p:cNvGrpSpPr>
              <a:grpSpLocks noChangeAspect="1"/>
            </p:cNvGrpSpPr>
            <p:nvPr/>
          </p:nvGrpSpPr>
          <p:grpSpPr bwMode="auto">
            <a:xfrm rot="-5400000">
              <a:off x="951" y="2107"/>
              <a:ext cx="107" cy="55"/>
              <a:chOff x="540" y="2544"/>
              <a:chExt cx="336" cy="156"/>
            </a:xfrm>
          </p:grpSpPr>
          <p:sp>
            <p:nvSpPr>
              <p:cNvPr id="164874" name="AutoShape 10"/>
              <p:cNvSpPr>
                <a:spLocks noChangeAspect="1" noChangeArrowheads="1"/>
              </p:cNvSpPr>
              <p:nvPr/>
            </p:nvSpPr>
            <p:spPr bwMode="gray">
              <a:xfrm>
                <a:off x="540" y="2544"/>
                <a:ext cx="243" cy="156"/>
              </a:xfrm>
              <a:prstGeom prst="homePlate">
                <a:avLst>
                  <a:gd name="adj" fmla="val 38942"/>
                </a:avLst>
              </a:prstGeom>
              <a:solidFill>
                <a:srgbClr val="3333FF"/>
              </a:solidFill>
              <a:ln w="12700">
                <a:solidFill>
                  <a:schemeClr val="tx1"/>
                </a:solidFill>
                <a:miter lim="800000"/>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75" name="Line 11"/>
              <p:cNvSpPr>
                <a:spLocks noChangeAspect="1" noChangeShapeType="1"/>
              </p:cNvSpPr>
              <p:nvPr/>
            </p:nvSpPr>
            <p:spPr bwMode="gray">
              <a:xfrm>
                <a:off x="780" y="2628"/>
                <a:ext cx="9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sp>
          <p:nvSpPr>
            <p:cNvPr id="164876" name="AutoShape 12"/>
            <p:cNvSpPr>
              <a:spLocks noChangeAspect="1" noChangeArrowheads="1"/>
            </p:cNvSpPr>
            <p:nvPr/>
          </p:nvSpPr>
          <p:spPr bwMode="gray">
            <a:xfrm>
              <a:off x="388" y="1259"/>
              <a:ext cx="215" cy="182"/>
            </a:xfrm>
            <a:prstGeom prst="triangle">
              <a:avLst>
                <a:gd name="adj" fmla="val 50287"/>
              </a:avLst>
            </a:prstGeom>
            <a:solidFill>
              <a:srgbClr val="B2B2B2"/>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77" name="AutoShape 13"/>
            <p:cNvSpPr>
              <a:spLocks noChangeAspect="1" noChangeArrowheads="1"/>
            </p:cNvSpPr>
            <p:nvPr/>
          </p:nvSpPr>
          <p:spPr bwMode="gray">
            <a:xfrm>
              <a:off x="875" y="1867"/>
              <a:ext cx="248" cy="211"/>
            </a:xfrm>
            <a:prstGeom prst="triangle">
              <a:avLst>
                <a:gd name="adj" fmla="val 50287"/>
              </a:avLst>
            </a:prstGeom>
            <a:solidFill>
              <a:schemeClr val="bg1"/>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nvGrpSpPr>
            <p:cNvPr id="164878" name="Group 14"/>
            <p:cNvGrpSpPr>
              <a:grpSpLocks noChangeAspect="1"/>
            </p:cNvGrpSpPr>
            <p:nvPr/>
          </p:nvGrpSpPr>
          <p:grpSpPr bwMode="auto">
            <a:xfrm rot="-5400000">
              <a:off x="198" y="917"/>
              <a:ext cx="228" cy="76"/>
              <a:chOff x="3877" y="2366"/>
              <a:chExt cx="245" cy="75"/>
            </a:xfrm>
          </p:grpSpPr>
          <p:sp>
            <p:nvSpPr>
              <p:cNvPr id="164879" name="Rectangle 15"/>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80" name="AutoShape 16"/>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881" name="Freeform 17"/>
            <p:cNvSpPr>
              <a:spLocks noChangeAspect="1"/>
            </p:cNvSpPr>
            <p:nvPr/>
          </p:nvSpPr>
          <p:spPr bwMode="gray">
            <a:xfrm rot="-5400000">
              <a:off x="323" y="1060"/>
              <a:ext cx="100" cy="125"/>
            </a:xfrm>
            <a:custGeom>
              <a:avLst/>
              <a:gdLst>
                <a:gd name="T0" fmla="*/ 77 w 108"/>
                <a:gd name="T1" fmla="*/ 0 h 123"/>
                <a:gd name="T2" fmla="*/ 0 w 108"/>
                <a:gd name="T3" fmla="*/ 0 h 123"/>
                <a:gd name="T4" fmla="*/ 0 w 108"/>
                <a:gd name="T5" fmla="*/ 131 h 123"/>
                <a:gd name="T6" fmla="*/ 80 w 108"/>
                <a:gd name="T7" fmla="*/ 131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82" name="Freeform 18"/>
            <p:cNvSpPr>
              <a:spLocks noChangeAspect="1"/>
            </p:cNvSpPr>
            <p:nvPr/>
          </p:nvSpPr>
          <p:spPr bwMode="gray">
            <a:xfrm rot="-5400000">
              <a:off x="438" y="1053"/>
              <a:ext cx="103" cy="135"/>
            </a:xfrm>
            <a:custGeom>
              <a:avLst/>
              <a:gdLst>
                <a:gd name="T0" fmla="*/ 0 w 111"/>
                <a:gd name="T1" fmla="*/ 0 h 132"/>
                <a:gd name="T2" fmla="*/ 0 w 111"/>
                <a:gd name="T3" fmla="*/ 144 h 132"/>
                <a:gd name="T4" fmla="*/ 83 w 111"/>
                <a:gd name="T5" fmla="*/ 144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83" name="Freeform 19"/>
            <p:cNvSpPr>
              <a:spLocks noChangeAspect="1"/>
            </p:cNvSpPr>
            <p:nvPr/>
          </p:nvSpPr>
          <p:spPr bwMode="gray">
            <a:xfrm rot="-5400000">
              <a:off x="564" y="1065"/>
              <a:ext cx="103" cy="112"/>
            </a:xfrm>
            <a:custGeom>
              <a:avLst/>
              <a:gdLst>
                <a:gd name="T0" fmla="*/ 0 w 111"/>
                <a:gd name="T1" fmla="*/ 0 h 111"/>
                <a:gd name="T2" fmla="*/ 0 w 111"/>
                <a:gd name="T3" fmla="*/ 115 h 111"/>
                <a:gd name="T4" fmla="*/ 83 w 111"/>
                <a:gd name="T5" fmla="*/ 115 h 111"/>
                <a:gd name="T6" fmla="*/ 0 60000 65536"/>
                <a:gd name="T7" fmla="*/ 0 60000 65536"/>
                <a:gd name="T8" fmla="*/ 0 60000 65536"/>
                <a:gd name="T9" fmla="*/ 0 w 111"/>
                <a:gd name="T10" fmla="*/ 0 h 111"/>
                <a:gd name="T11" fmla="*/ 111 w 111"/>
                <a:gd name="T12" fmla="*/ 111 h 111"/>
              </a:gdLst>
              <a:ahLst/>
              <a:cxnLst>
                <a:cxn ang="T6">
                  <a:pos x="T0" y="T1"/>
                </a:cxn>
                <a:cxn ang="T7">
                  <a:pos x="T2" y="T3"/>
                </a:cxn>
                <a:cxn ang="T8">
                  <a:pos x="T4" y="T5"/>
                </a:cxn>
              </a:cxnLst>
              <a:rect l="T9" t="T10" r="T11" b="T12"/>
              <a:pathLst>
                <a:path w="111" h="111">
                  <a:moveTo>
                    <a:pt x="0" y="0"/>
                  </a:moveTo>
                  <a:lnTo>
                    <a:pt x="0" y="111"/>
                  </a:lnTo>
                  <a:lnTo>
                    <a:pt x="111" y="111"/>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84" name="Line 20"/>
            <p:cNvSpPr>
              <a:spLocks noChangeAspect="1" noChangeShapeType="1"/>
            </p:cNvSpPr>
            <p:nvPr/>
          </p:nvSpPr>
          <p:spPr bwMode="gray">
            <a:xfrm rot="-5400000">
              <a:off x="450" y="1224"/>
              <a:ext cx="9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4885" name="Text Box 21"/>
            <p:cNvSpPr txBox="1">
              <a:spLocks noChangeAspect="1" noChangeArrowheads="1"/>
            </p:cNvSpPr>
            <p:nvPr/>
          </p:nvSpPr>
          <p:spPr bwMode="gray">
            <a:xfrm>
              <a:off x="847" y="1929"/>
              <a:ext cx="30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4X</a:t>
              </a:r>
            </a:p>
          </p:txBody>
        </p:sp>
        <p:sp>
          <p:nvSpPr>
            <p:cNvPr id="164886" name="Text Box 22"/>
            <p:cNvSpPr txBox="1">
              <a:spLocks noChangeAspect="1" noChangeArrowheads="1"/>
            </p:cNvSpPr>
            <p:nvPr/>
          </p:nvSpPr>
          <p:spPr bwMode="gray">
            <a:xfrm>
              <a:off x="344" y="1312"/>
              <a:ext cx="3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3X</a:t>
              </a:r>
            </a:p>
          </p:txBody>
        </p:sp>
        <p:sp>
          <p:nvSpPr>
            <p:cNvPr id="164887" name="Text Box 23"/>
            <p:cNvSpPr txBox="1">
              <a:spLocks noChangeArrowheads="1"/>
            </p:cNvSpPr>
            <p:nvPr/>
          </p:nvSpPr>
          <p:spPr bwMode="gray">
            <a:xfrm rot="-5400000">
              <a:off x="211" y="888"/>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sp>
          <p:nvSpPr>
            <p:cNvPr id="164888" name="Freeform 24"/>
            <p:cNvSpPr>
              <a:spLocks noChangeAspect="1"/>
            </p:cNvSpPr>
            <p:nvPr/>
          </p:nvSpPr>
          <p:spPr bwMode="gray">
            <a:xfrm rot="-5400000">
              <a:off x="886" y="1059"/>
              <a:ext cx="100" cy="125"/>
            </a:xfrm>
            <a:custGeom>
              <a:avLst/>
              <a:gdLst>
                <a:gd name="T0" fmla="*/ 77 w 108"/>
                <a:gd name="T1" fmla="*/ 0 h 123"/>
                <a:gd name="T2" fmla="*/ 0 w 108"/>
                <a:gd name="T3" fmla="*/ 0 h 123"/>
                <a:gd name="T4" fmla="*/ 0 w 108"/>
                <a:gd name="T5" fmla="*/ 131 h 123"/>
                <a:gd name="T6" fmla="*/ 80 w 108"/>
                <a:gd name="T7" fmla="*/ 131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89" name="Freeform 25"/>
            <p:cNvSpPr>
              <a:spLocks noChangeAspect="1"/>
            </p:cNvSpPr>
            <p:nvPr/>
          </p:nvSpPr>
          <p:spPr bwMode="gray">
            <a:xfrm rot="-5400000">
              <a:off x="1001" y="1053"/>
              <a:ext cx="103" cy="134"/>
            </a:xfrm>
            <a:custGeom>
              <a:avLst/>
              <a:gdLst>
                <a:gd name="T0" fmla="*/ 0 w 111"/>
                <a:gd name="T1" fmla="*/ 0 h 132"/>
                <a:gd name="T2" fmla="*/ 0 w 111"/>
                <a:gd name="T3" fmla="*/ 140 h 132"/>
                <a:gd name="T4" fmla="*/ 83 w 111"/>
                <a:gd name="T5" fmla="*/ 140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90" name="Line 26"/>
            <p:cNvSpPr>
              <a:spLocks noChangeAspect="1" noChangeShapeType="1"/>
            </p:cNvSpPr>
            <p:nvPr/>
          </p:nvSpPr>
          <p:spPr bwMode="gray">
            <a:xfrm rot="-5400000">
              <a:off x="946" y="1224"/>
              <a:ext cx="100" cy="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4891" name="Freeform 27"/>
            <p:cNvSpPr>
              <a:spLocks/>
            </p:cNvSpPr>
            <p:nvPr/>
          </p:nvSpPr>
          <p:spPr bwMode="gray">
            <a:xfrm>
              <a:off x="493" y="1439"/>
              <a:ext cx="505" cy="430"/>
            </a:xfrm>
            <a:custGeom>
              <a:avLst/>
              <a:gdLst>
                <a:gd name="T0" fmla="*/ 193 w 696"/>
                <a:gd name="T1" fmla="*/ 125 h 648"/>
                <a:gd name="T2" fmla="*/ 193 w 696"/>
                <a:gd name="T3" fmla="*/ 100 h 648"/>
                <a:gd name="T4" fmla="*/ 0 w 696"/>
                <a:gd name="T5" fmla="*/ 100 h 648"/>
                <a:gd name="T6" fmla="*/ 0 w 696"/>
                <a:gd name="T7" fmla="*/ 0 h 648"/>
                <a:gd name="T8" fmla="*/ 0 60000 65536"/>
                <a:gd name="T9" fmla="*/ 0 60000 65536"/>
                <a:gd name="T10" fmla="*/ 0 60000 65536"/>
                <a:gd name="T11" fmla="*/ 0 60000 65536"/>
                <a:gd name="T12" fmla="*/ 0 w 696"/>
                <a:gd name="T13" fmla="*/ 0 h 648"/>
                <a:gd name="T14" fmla="*/ 696 w 696"/>
                <a:gd name="T15" fmla="*/ 648 h 648"/>
              </a:gdLst>
              <a:ahLst/>
              <a:cxnLst>
                <a:cxn ang="T8">
                  <a:pos x="T0" y="T1"/>
                </a:cxn>
                <a:cxn ang="T9">
                  <a:pos x="T2" y="T3"/>
                </a:cxn>
                <a:cxn ang="T10">
                  <a:pos x="T4" y="T5"/>
                </a:cxn>
                <a:cxn ang="T11">
                  <a:pos x="T6" y="T7"/>
                </a:cxn>
              </a:cxnLst>
              <a:rect l="T12" t="T13" r="T14" b="T15"/>
              <a:pathLst>
                <a:path w="696" h="648">
                  <a:moveTo>
                    <a:pt x="696" y="648"/>
                  </a:moveTo>
                  <a:lnTo>
                    <a:pt x="696" y="516"/>
                  </a:lnTo>
                  <a:lnTo>
                    <a:pt x="0" y="516"/>
                  </a:lnTo>
                  <a:lnTo>
                    <a:pt x="0"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92" name="Freeform 28"/>
            <p:cNvSpPr>
              <a:spLocks/>
            </p:cNvSpPr>
            <p:nvPr/>
          </p:nvSpPr>
          <p:spPr bwMode="gray">
            <a:xfrm>
              <a:off x="998" y="1435"/>
              <a:ext cx="531" cy="346"/>
            </a:xfrm>
            <a:custGeom>
              <a:avLst/>
              <a:gdLst>
                <a:gd name="T0" fmla="*/ 0 w 732"/>
                <a:gd name="T1" fmla="*/ 101 h 522"/>
                <a:gd name="T2" fmla="*/ 202 w 732"/>
                <a:gd name="T3" fmla="*/ 101 h 522"/>
                <a:gd name="T4" fmla="*/ 202 w 732"/>
                <a:gd name="T5" fmla="*/ 0 h 522"/>
                <a:gd name="T6" fmla="*/ 0 60000 65536"/>
                <a:gd name="T7" fmla="*/ 0 60000 65536"/>
                <a:gd name="T8" fmla="*/ 0 60000 65536"/>
                <a:gd name="T9" fmla="*/ 0 w 732"/>
                <a:gd name="T10" fmla="*/ 0 h 522"/>
                <a:gd name="T11" fmla="*/ 732 w 732"/>
                <a:gd name="T12" fmla="*/ 522 h 522"/>
              </a:gdLst>
              <a:ahLst/>
              <a:cxnLst>
                <a:cxn ang="T6">
                  <a:pos x="T0" y="T1"/>
                </a:cxn>
                <a:cxn ang="T7">
                  <a:pos x="T2" y="T3"/>
                </a:cxn>
                <a:cxn ang="T8">
                  <a:pos x="T4" y="T5"/>
                </a:cxn>
              </a:cxnLst>
              <a:rect l="T9" t="T10" r="T11" b="T12"/>
              <a:pathLst>
                <a:path w="732" h="522">
                  <a:moveTo>
                    <a:pt x="0" y="522"/>
                  </a:moveTo>
                  <a:lnTo>
                    <a:pt x="732" y="522"/>
                  </a:lnTo>
                  <a:lnTo>
                    <a:pt x="732"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93" name="Rectangle 29"/>
            <p:cNvSpPr>
              <a:spLocks noChangeArrowheads="1"/>
            </p:cNvSpPr>
            <p:nvPr/>
          </p:nvSpPr>
          <p:spPr bwMode="gray">
            <a:xfrm>
              <a:off x="862" y="1236"/>
              <a:ext cx="265" cy="242"/>
            </a:xfrm>
            <a:prstGeom prst="rect">
              <a:avLst/>
            </a:prstGeom>
            <a:noFill/>
            <a:ln w="19050">
              <a:solidFill>
                <a:schemeClr val="bg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nvGrpSpPr>
            <p:cNvPr id="164894" name="Group 30"/>
            <p:cNvGrpSpPr>
              <a:grpSpLocks/>
            </p:cNvGrpSpPr>
            <p:nvPr/>
          </p:nvGrpSpPr>
          <p:grpSpPr bwMode="auto">
            <a:xfrm>
              <a:off x="1422" y="1263"/>
              <a:ext cx="198" cy="196"/>
              <a:chOff x="2121" y="1390"/>
              <a:chExt cx="274" cy="295"/>
            </a:xfrm>
          </p:grpSpPr>
          <p:sp>
            <p:nvSpPr>
              <p:cNvPr id="164895" name="Oval 31"/>
              <p:cNvSpPr>
                <a:spLocks noChangeAspect="1" noChangeArrowheads="1"/>
              </p:cNvSpPr>
              <p:nvPr/>
            </p:nvSpPr>
            <p:spPr bwMode="gray">
              <a:xfrm rot="-5400000">
                <a:off x="2137" y="1374"/>
                <a:ext cx="241" cy="274"/>
              </a:xfrm>
              <a:prstGeom prst="ellipse">
                <a:avLst/>
              </a:prstGeom>
              <a:solidFill>
                <a:srgbClr val="DDDDDD"/>
              </a:solidFill>
              <a:ln w="12700">
                <a:solidFill>
                  <a:srgbClr val="DDDDDD"/>
                </a:solidFill>
                <a:round/>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896" name="Rectangle 32"/>
              <p:cNvSpPr>
                <a:spLocks noChangeAspect="1" noChangeArrowheads="1"/>
              </p:cNvSpPr>
              <p:nvPr/>
            </p:nvSpPr>
            <p:spPr bwMode="gray">
              <a:xfrm rot="-5400000">
                <a:off x="2172" y="1462"/>
                <a:ext cx="172" cy="274"/>
              </a:xfrm>
              <a:prstGeom prst="rect">
                <a:avLst/>
              </a:prstGeom>
              <a:solidFill>
                <a:srgbClr val="DDDDDD"/>
              </a:solidFill>
              <a:ln w="12700">
                <a:solidFill>
                  <a:srgbClr val="DDDDDD"/>
                </a:solidFill>
                <a:miter lim="800000"/>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897" name="Text Box 33"/>
            <p:cNvSpPr txBox="1">
              <a:spLocks noChangeAspect="1" noChangeArrowheads="1"/>
            </p:cNvSpPr>
            <p:nvPr/>
          </p:nvSpPr>
          <p:spPr bwMode="gray">
            <a:xfrm>
              <a:off x="1362" y="1303"/>
              <a:ext cx="30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4X</a:t>
              </a:r>
            </a:p>
          </p:txBody>
        </p:sp>
        <p:grpSp>
          <p:nvGrpSpPr>
            <p:cNvPr id="164898" name="Group 34"/>
            <p:cNvGrpSpPr>
              <a:grpSpLocks noChangeAspect="1"/>
            </p:cNvGrpSpPr>
            <p:nvPr/>
          </p:nvGrpSpPr>
          <p:grpSpPr bwMode="auto">
            <a:xfrm rot="-5400000">
              <a:off x="319" y="917"/>
              <a:ext cx="228" cy="76"/>
              <a:chOff x="3877" y="2366"/>
              <a:chExt cx="245" cy="75"/>
            </a:xfrm>
          </p:grpSpPr>
          <p:sp>
            <p:nvSpPr>
              <p:cNvPr id="164899" name="Rectangle 35"/>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00" name="AutoShape 36"/>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01" name="Text Box 37"/>
            <p:cNvSpPr txBox="1">
              <a:spLocks noChangeArrowheads="1"/>
            </p:cNvSpPr>
            <p:nvPr/>
          </p:nvSpPr>
          <p:spPr bwMode="gray">
            <a:xfrm rot="-5400000">
              <a:off x="332" y="888"/>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02" name="Group 38"/>
            <p:cNvGrpSpPr>
              <a:grpSpLocks noChangeAspect="1"/>
            </p:cNvGrpSpPr>
            <p:nvPr/>
          </p:nvGrpSpPr>
          <p:grpSpPr bwMode="auto">
            <a:xfrm rot="-5400000">
              <a:off x="442" y="917"/>
              <a:ext cx="228" cy="76"/>
              <a:chOff x="3877" y="2366"/>
              <a:chExt cx="245" cy="75"/>
            </a:xfrm>
          </p:grpSpPr>
          <p:sp>
            <p:nvSpPr>
              <p:cNvPr id="164903" name="Rectangle 39"/>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04" name="AutoShape 40"/>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05" name="Text Box 41"/>
            <p:cNvSpPr txBox="1">
              <a:spLocks noChangeArrowheads="1"/>
            </p:cNvSpPr>
            <p:nvPr/>
          </p:nvSpPr>
          <p:spPr bwMode="gray">
            <a:xfrm rot="-5400000">
              <a:off x="455" y="888"/>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06" name="Group 42"/>
            <p:cNvGrpSpPr>
              <a:grpSpLocks noChangeAspect="1"/>
            </p:cNvGrpSpPr>
            <p:nvPr/>
          </p:nvGrpSpPr>
          <p:grpSpPr bwMode="auto">
            <a:xfrm rot="-5400000">
              <a:off x="554" y="917"/>
              <a:ext cx="228" cy="76"/>
              <a:chOff x="3877" y="2366"/>
              <a:chExt cx="245" cy="75"/>
            </a:xfrm>
          </p:grpSpPr>
          <p:sp>
            <p:nvSpPr>
              <p:cNvPr id="164907" name="Rectangle 43"/>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08" name="AutoShape 44"/>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09" name="Text Box 45"/>
            <p:cNvSpPr txBox="1">
              <a:spLocks noChangeArrowheads="1"/>
            </p:cNvSpPr>
            <p:nvPr/>
          </p:nvSpPr>
          <p:spPr bwMode="gray">
            <a:xfrm rot="-5400000">
              <a:off x="567" y="888"/>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10" name="Group 46"/>
            <p:cNvGrpSpPr>
              <a:grpSpLocks noChangeAspect="1"/>
            </p:cNvGrpSpPr>
            <p:nvPr/>
          </p:nvGrpSpPr>
          <p:grpSpPr bwMode="auto">
            <a:xfrm rot="-5400000">
              <a:off x="760" y="919"/>
              <a:ext cx="228" cy="76"/>
              <a:chOff x="3877" y="2366"/>
              <a:chExt cx="245" cy="75"/>
            </a:xfrm>
          </p:grpSpPr>
          <p:sp>
            <p:nvSpPr>
              <p:cNvPr id="164911" name="Rectangle 47"/>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12" name="AutoShape 48"/>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13" name="Text Box 49"/>
            <p:cNvSpPr txBox="1">
              <a:spLocks noChangeArrowheads="1"/>
            </p:cNvSpPr>
            <p:nvPr/>
          </p:nvSpPr>
          <p:spPr bwMode="gray">
            <a:xfrm rot="-5400000">
              <a:off x="773" y="89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14" name="Group 50"/>
            <p:cNvGrpSpPr>
              <a:grpSpLocks noChangeAspect="1"/>
            </p:cNvGrpSpPr>
            <p:nvPr/>
          </p:nvGrpSpPr>
          <p:grpSpPr bwMode="auto">
            <a:xfrm rot="-5400000">
              <a:off x="881" y="919"/>
              <a:ext cx="228" cy="76"/>
              <a:chOff x="3877" y="2366"/>
              <a:chExt cx="245" cy="75"/>
            </a:xfrm>
          </p:grpSpPr>
          <p:sp>
            <p:nvSpPr>
              <p:cNvPr id="164915" name="Rectangle 51"/>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16" name="AutoShape 52"/>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17" name="Text Box 53"/>
            <p:cNvSpPr txBox="1">
              <a:spLocks noChangeArrowheads="1"/>
            </p:cNvSpPr>
            <p:nvPr/>
          </p:nvSpPr>
          <p:spPr bwMode="gray">
            <a:xfrm rot="-5400000">
              <a:off x="894" y="89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18" name="Group 54"/>
            <p:cNvGrpSpPr>
              <a:grpSpLocks noChangeAspect="1"/>
            </p:cNvGrpSpPr>
            <p:nvPr/>
          </p:nvGrpSpPr>
          <p:grpSpPr bwMode="auto">
            <a:xfrm rot="-5400000">
              <a:off x="1004" y="919"/>
              <a:ext cx="228" cy="76"/>
              <a:chOff x="3877" y="2366"/>
              <a:chExt cx="245" cy="75"/>
            </a:xfrm>
          </p:grpSpPr>
          <p:sp>
            <p:nvSpPr>
              <p:cNvPr id="164919" name="Rectangle 55"/>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20" name="AutoShape 56"/>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21" name="Text Box 57"/>
            <p:cNvSpPr txBox="1">
              <a:spLocks noChangeArrowheads="1"/>
            </p:cNvSpPr>
            <p:nvPr/>
          </p:nvSpPr>
          <p:spPr bwMode="gray">
            <a:xfrm rot="-5400000">
              <a:off x="1017" y="89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22" name="Group 58"/>
            <p:cNvGrpSpPr>
              <a:grpSpLocks noChangeAspect="1"/>
            </p:cNvGrpSpPr>
            <p:nvPr/>
          </p:nvGrpSpPr>
          <p:grpSpPr bwMode="auto">
            <a:xfrm rot="-5400000">
              <a:off x="1283" y="919"/>
              <a:ext cx="228" cy="76"/>
              <a:chOff x="3877" y="2366"/>
              <a:chExt cx="245" cy="75"/>
            </a:xfrm>
          </p:grpSpPr>
          <p:sp>
            <p:nvSpPr>
              <p:cNvPr id="164923" name="Rectangle 59"/>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24" name="AutoShape 60"/>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25" name="Text Box 61"/>
            <p:cNvSpPr txBox="1">
              <a:spLocks noChangeArrowheads="1"/>
            </p:cNvSpPr>
            <p:nvPr/>
          </p:nvSpPr>
          <p:spPr bwMode="gray">
            <a:xfrm rot="-5400000">
              <a:off x="1296" y="89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26" name="Group 62"/>
            <p:cNvGrpSpPr>
              <a:grpSpLocks noChangeAspect="1"/>
            </p:cNvGrpSpPr>
            <p:nvPr/>
          </p:nvGrpSpPr>
          <p:grpSpPr bwMode="auto">
            <a:xfrm rot="-5400000">
              <a:off x="1404" y="919"/>
              <a:ext cx="228" cy="76"/>
              <a:chOff x="3877" y="2366"/>
              <a:chExt cx="245" cy="75"/>
            </a:xfrm>
          </p:grpSpPr>
          <p:sp>
            <p:nvSpPr>
              <p:cNvPr id="164927" name="Rectangle 63"/>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28" name="AutoShape 64"/>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29" name="Text Box 65"/>
            <p:cNvSpPr txBox="1">
              <a:spLocks noChangeArrowheads="1"/>
            </p:cNvSpPr>
            <p:nvPr/>
          </p:nvSpPr>
          <p:spPr bwMode="gray">
            <a:xfrm rot="-5400000">
              <a:off x="1417" y="89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30" name="Group 66"/>
            <p:cNvGrpSpPr>
              <a:grpSpLocks noChangeAspect="1"/>
            </p:cNvGrpSpPr>
            <p:nvPr/>
          </p:nvGrpSpPr>
          <p:grpSpPr bwMode="auto">
            <a:xfrm rot="-5400000">
              <a:off x="1527" y="919"/>
              <a:ext cx="228" cy="76"/>
              <a:chOff x="3877" y="2366"/>
              <a:chExt cx="245" cy="75"/>
            </a:xfrm>
          </p:grpSpPr>
          <p:sp>
            <p:nvSpPr>
              <p:cNvPr id="164931" name="Rectangle 67"/>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32" name="AutoShape 68"/>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33" name="Text Box 69"/>
            <p:cNvSpPr txBox="1">
              <a:spLocks noChangeArrowheads="1"/>
            </p:cNvSpPr>
            <p:nvPr/>
          </p:nvSpPr>
          <p:spPr bwMode="gray">
            <a:xfrm rot="-5400000">
              <a:off x="1540" y="89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sp>
          <p:nvSpPr>
            <p:cNvPr id="164934" name="AutoShape 70"/>
            <p:cNvSpPr>
              <a:spLocks noChangeAspect="1" noChangeArrowheads="1"/>
            </p:cNvSpPr>
            <p:nvPr/>
          </p:nvSpPr>
          <p:spPr bwMode="gray">
            <a:xfrm>
              <a:off x="884" y="1253"/>
              <a:ext cx="214" cy="182"/>
            </a:xfrm>
            <a:prstGeom prst="triangle">
              <a:avLst>
                <a:gd name="adj" fmla="val 50287"/>
              </a:avLst>
            </a:prstGeom>
            <a:solidFill>
              <a:srgbClr val="B2B2B2"/>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35" name="Text Box 71"/>
            <p:cNvSpPr txBox="1">
              <a:spLocks noChangeAspect="1" noChangeArrowheads="1"/>
            </p:cNvSpPr>
            <p:nvPr/>
          </p:nvSpPr>
          <p:spPr bwMode="gray">
            <a:xfrm>
              <a:off x="837" y="1309"/>
              <a:ext cx="3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3X</a:t>
              </a:r>
            </a:p>
          </p:txBody>
        </p:sp>
      </p:grpSp>
      <p:grpSp>
        <p:nvGrpSpPr>
          <p:cNvPr id="164936" name="Group 72"/>
          <p:cNvGrpSpPr>
            <a:grpSpLocks/>
          </p:cNvGrpSpPr>
          <p:nvPr/>
        </p:nvGrpSpPr>
        <p:grpSpPr bwMode="auto">
          <a:xfrm>
            <a:off x="6011863" y="3500438"/>
            <a:ext cx="2576512" cy="2338387"/>
            <a:chOff x="2028" y="777"/>
            <a:chExt cx="1623" cy="1473"/>
          </a:xfrm>
        </p:grpSpPr>
        <p:sp>
          <p:nvSpPr>
            <p:cNvPr id="164937" name="Rectangle 73"/>
            <p:cNvSpPr>
              <a:spLocks noChangeArrowheads="1"/>
            </p:cNvSpPr>
            <p:nvPr/>
          </p:nvSpPr>
          <p:spPr bwMode="gray">
            <a:xfrm>
              <a:off x="2028" y="777"/>
              <a:ext cx="1623" cy="1473"/>
            </a:xfrm>
            <a:prstGeom prst="rect">
              <a:avLst/>
            </a:prstGeom>
            <a:solidFill>
              <a:srgbClr val="0099FF"/>
            </a:solidFill>
            <a:ln w="9525">
              <a:solidFill>
                <a:schemeClr val="tx1"/>
              </a:solidFill>
              <a:miter lim="800000"/>
              <a:headEnd/>
              <a:tailEnd/>
            </a:ln>
          </p:spPr>
          <p:txBody>
            <a:bodyPr wrap="none" lIns="92075" tIns="46038" rIns="92075" bIns="46038" anchor="b"/>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r>
                <a:rPr lang="en-US" altLang="en-US" b="1"/>
                <a:t>Before</a:t>
              </a:r>
            </a:p>
          </p:txBody>
        </p:sp>
        <p:sp>
          <p:nvSpPr>
            <p:cNvPr id="164938" name="Line 74"/>
            <p:cNvSpPr>
              <a:spLocks noChangeShapeType="1"/>
            </p:cNvSpPr>
            <p:nvPr/>
          </p:nvSpPr>
          <p:spPr bwMode="gray">
            <a:xfrm flipV="1">
              <a:off x="2859" y="1427"/>
              <a:ext cx="1" cy="35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4939" name="Freeform 75"/>
            <p:cNvSpPr>
              <a:spLocks noChangeAspect="1"/>
            </p:cNvSpPr>
            <p:nvPr/>
          </p:nvSpPr>
          <p:spPr bwMode="gray">
            <a:xfrm rot="-5400000">
              <a:off x="3268" y="1062"/>
              <a:ext cx="101" cy="124"/>
            </a:xfrm>
            <a:custGeom>
              <a:avLst/>
              <a:gdLst>
                <a:gd name="T0" fmla="*/ 80 w 108"/>
                <a:gd name="T1" fmla="*/ 0 h 123"/>
                <a:gd name="T2" fmla="*/ 0 w 108"/>
                <a:gd name="T3" fmla="*/ 0 h 123"/>
                <a:gd name="T4" fmla="*/ 0 w 108"/>
                <a:gd name="T5" fmla="*/ 127 h 123"/>
                <a:gd name="T6" fmla="*/ 82 w 108"/>
                <a:gd name="T7" fmla="*/ 127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40" name="Freeform 76"/>
            <p:cNvSpPr>
              <a:spLocks noChangeAspect="1"/>
            </p:cNvSpPr>
            <p:nvPr/>
          </p:nvSpPr>
          <p:spPr bwMode="gray">
            <a:xfrm rot="-5400000">
              <a:off x="3384" y="1056"/>
              <a:ext cx="103" cy="134"/>
            </a:xfrm>
            <a:custGeom>
              <a:avLst/>
              <a:gdLst>
                <a:gd name="T0" fmla="*/ 0 w 111"/>
                <a:gd name="T1" fmla="*/ 0 h 132"/>
                <a:gd name="T2" fmla="*/ 0 w 111"/>
                <a:gd name="T3" fmla="*/ 140 h 132"/>
                <a:gd name="T4" fmla="*/ 83 w 111"/>
                <a:gd name="T5" fmla="*/ 140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41" name="Line 77"/>
            <p:cNvSpPr>
              <a:spLocks noChangeAspect="1" noChangeShapeType="1"/>
            </p:cNvSpPr>
            <p:nvPr/>
          </p:nvSpPr>
          <p:spPr bwMode="gray">
            <a:xfrm rot="-5400000">
              <a:off x="3329" y="1227"/>
              <a:ext cx="100" cy="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164942" name="Group 78"/>
            <p:cNvGrpSpPr>
              <a:grpSpLocks noChangeAspect="1"/>
            </p:cNvGrpSpPr>
            <p:nvPr/>
          </p:nvGrpSpPr>
          <p:grpSpPr bwMode="auto">
            <a:xfrm rot="-5400000">
              <a:off x="2812" y="2110"/>
              <a:ext cx="107" cy="55"/>
              <a:chOff x="540" y="2544"/>
              <a:chExt cx="336" cy="156"/>
            </a:xfrm>
          </p:grpSpPr>
          <p:sp>
            <p:nvSpPr>
              <p:cNvPr id="164943" name="AutoShape 79"/>
              <p:cNvSpPr>
                <a:spLocks noChangeAspect="1" noChangeArrowheads="1"/>
              </p:cNvSpPr>
              <p:nvPr/>
            </p:nvSpPr>
            <p:spPr bwMode="gray">
              <a:xfrm>
                <a:off x="540" y="2544"/>
                <a:ext cx="243" cy="156"/>
              </a:xfrm>
              <a:prstGeom prst="homePlate">
                <a:avLst>
                  <a:gd name="adj" fmla="val 38942"/>
                </a:avLst>
              </a:prstGeom>
              <a:solidFill>
                <a:srgbClr val="3333FF"/>
              </a:solidFill>
              <a:ln w="12700">
                <a:solidFill>
                  <a:schemeClr val="tx1"/>
                </a:solidFill>
                <a:miter lim="800000"/>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44" name="Line 80"/>
              <p:cNvSpPr>
                <a:spLocks noChangeAspect="1" noChangeShapeType="1"/>
              </p:cNvSpPr>
              <p:nvPr/>
            </p:nvSpPr>
            <p:spPr bwMode="gray">
              <a:xfrm>
                <a:off x="780" y="2628"/>
                <a:ext cx="9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sp>
          <p:nvSpPr>
            <p:cNvPr id="164945" name="AutoShape 81"/>
            <p:cNvSpPr>
              <a:spLocks noChangeAspect="1" noChangeArrowheads="1"/>
            </p:cNvSpPr>
            <p:nvPr/>
          </p:nvSpPr>
          <p:spPr bwMode="gray">
            <a:xfrm>
              <a:off x="2249" y="1262"/>
              <a:ext cx="215" cy="182"/>
            </a:xfrm>
            <a:prstGeom prst="triangle">
              <a:avLst>
                <a:gd name="adj" fmla="val 50287"/>
              </a:avLst>
            </a:prstGeom>
            <a:solidFill>
              <a:srgbClr val="B2B2B2"/>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46" name="AutoShape 82"/>
            <p:cNvSpPr>
              <a:spLocks noChangeAspect="1" noChangeArrowheads="1"/>
            </p:cNvSpPr>
            <p:nvPr/>
          </p:nvSpPr>
          <p:spPr bwMode="gray">
            <a:xfrm>
              <a:off x="2736" y="1870"/>
              <a:ext cx="248" cy="211"/>
            </a:xfrm>
            <a:prstGeom prst="triangle">
              <a:avLst>
                <a:gd name="adj" fmla="val 50287"/>
              </a:avLst>
            </a:prstGeom>
            <a:solidFill>
              <a:schemeClr val="bg1"/>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nvGrpSpPr>
            <p:cNvPr id="164947" name="Group 83"/>
            <p:cNvGrpSpPr>
              <a:grpSpLocks noChangeAspect="1"/>
            </p:cNvGrpSpPr>
            <p:nvPr/>
          </p:nvGrpSpPr>
          <p:grpSpPr bwMode="auto">
            <a:xfrm rot="-5400000">
              <a:off x="2059" y="920"/>
              <a:ext cx="228" cy="76"/>
              <a:chOff x="3877" y="2366"/>
              <a:chExt cx="245" cy="75"/>
            </a:xfrm>
          </p:grpSpPr>
          <p:sp>
            <p:nvSpPr>
              <p:cNvPr id="164948" name="Rectangle 84"/>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49" name="AutoShape 85"/>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50" name="Freeform 86"/>
            <p:cNvSpPr>
              <a:spLocks noChangeAspect="1"/>
            </p:cNvSpPr>
            <p:nvPr/>
          </p:nvSpPr>
          <p:spPr bwMode="gray">
            <a:xfrm rot="-5400000">
              <a:off x="2184" y="1057"/>
              <a:ext cx="100" cy="125"/>
            </a:xfrm>
            <a:custGeom>
              <a:avLst/>
              <a:gdLst>
                <a:gd name="T0" fmla="*/ 77 w 108"/>
                <a:gd name="T1" fmla="*/ 0 h 123"/>
                <a:gd name="T2" fmla="*/ 0 w 108"/>
                <a:gd name="T3" fmla="*/ 0 h 123"/>
                <a:gd name="T4" fmla="*/ 0 w 108"/>
                <a:gd name="T5" fmla="*/ 131 h 123"/>
                <a:gd name="T6" fmla="*/ 80 w 108"/>
                <a:gd name="T7" fmla="*/ 131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51" name="Freeform 87"/>
            <p:cNvSpPr>
              <a:spLocks noChangeAspect="1"/>
            </p:cNvSpPr>
            <p:nvPr/>
          </p:nvSpPr>
          <p:spPr bwMode="gray">
            <a:xfrm rot="-5400000">
              <a:off x="2299" y="1056"/>
              <a:ext cx="103" cy="135"/>
            </a:xfrm>
            <a:custGeom>
              <a:avLst/>
              <a:gdLst>
                <a:gd name="T0" fmla="*/ 0 w 111"/>
                <a:gd name="T1" fmla="*/ 0 h 132"/>
                <a:gd name="T2" fmla="*/ 0 w 111"/>
                <a:gd name="T3" fmla="*/ 144 h 132"/>
                <a:gd name="T4" fmla="*/ 83 w 111"/>
                <a:gd name="T5" fmla="*/ 144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52" name="Freeform 88"/>
            <p:cNvSpPr>
              <a:spLocks noChangeAspect="1"/>
            </p:cNvSpPr>
            <p:nvPr/>
          </p:nvSpPr>
          <p:spPr bwMode="gray">
            <a:xfrm rot="-5400000">
              <a:off x="2425" y="1068"/>
              <a:ext cx="103" cy="112"/>
            </a:xfrm>
            <a:custGeom>
              <a:avLst/>
              <a:gdLst>
                <a:gd name="T0" fmla="*/ 0 w 111"/>
                <a:gd name="T1" fmla="*/ 0 h 111"/>
                <a:gd name="T2" fmla="*/ 0 w 111"/>
                <a:gd name="T3" fmla="*/ 115 h 111"/>
                <a:gd name="T4" fmla="*/ 83 w 111"/>
                <a:gd name="T5" fmla="*/ 115 h 111"/>
                <a:gd name="T6" fmla="*/ 0 60000 65536"/>
                <a:gd name="T7" fmla="*/ 0 60000 65536"/>
                <a:gd name="T8" fmla="*/ 0 60000 65536"/>
                <a:gd name="T9" fmla="*/ 0 w 111"/>
                <a:gd name="T10" fmla="*/ 0 h 111"/>
                <a:gd name="T11" fmla="*/ 111 w 111"/>
                <a:gd name="T12" fmla="*/ 111 h 111"/>
              </a:gdLst>
              <a:ahLst/>
              <a:cxnLst>
                <a:cxn ang="T6">
                  <a:pos x="T0" y="T1"/>
                </a:cxn>
                <a:cxn ang="T7">
                  <a:pos x="T2" y="T3"/>
                </a:cxn>
                <a:cxn ang="T8">
                  <a:pos x="T4" y="T5"/>
                </a:cxn>
              </a:cxnLst>
              <a:rect l="T9" t="T10" r="T11" b="T12"/>
              <a:pathLst>
                <a:path w="111" h="111">
                  <a:moveTo>
                    <a:pt x="0" y="0"/>
                  </a:moveTo>
                  <a:lnTo>
                    <a:pt x="0" y="111"/>
                  </a:lnTo>
                  <a:lnTo>
                    <a:pt x="111" y="111"/>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53" name="Line 89"/>
            <p:cNvSpPr>
              <a:spLocks noChangeAspect="1" noChangeShapeType="1"/>
            </p:cNvSpPr>
            <p:nvPr/>
          </p:nvSpPr>
          <p:spPr bwMode="gray">
            <a:xfrm rot="-5400000">
              <a:off x="2311" y="1227"/>
              <a:ext cx="9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4954" name="Text Box 90"/>
            <p:cNvSpPr txBox="1">
              <a:spLocks noChangeAspect="1" noChangeArrowheads="1"/>
            </p:cNvSpPr>
            <p:nvPr/>
          </p:nvSpPr>
          <p:spPr bwMode="gray">
            <a:xfrm>
              <a:off x="2708" y="1932"/>
              <a:ext cx="30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4X</a:t>
              </a:r>
            </a:p>
          </p:txBody>
        </p:sp>
        <p:sp>
          <p:nvSpPr>
            <p:cNvPr id="164955" name="Text Box 91"/>
            <p:cNvSpPr txBox="1">
              <a:spLocks noChangeAspect="1" noChangeArrowheads="1"/>
            </p:cNvSpPr>
            <p:nvPr/>
          </p:nvSpPr>
          <p:spPr bwMode="gray">
            <a:xfrm>
              <a:off x="2205" y="1315"/>
              <a:ext cx="3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3X</a:t>
              </a:r>
            </a:p>
          </p:txBody>
        </p:sp>
        <p:sp>
          <p:nvSpPr>
            <p:cNvPr id="164956" name="Text Box 92"/>
            <p:cNvSpPr txBox="1">
              <a:spLocks noChangeArrowheads="1"/>
            </p:cNvSpPr>
            <p:nvPr/>
          </p:nvSpPr>
          <p:spPr bwMode="gray">
            <a:xfrm rot="-5400000">
              <a:off x="2072" y="891"/>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sp>
          <p:nvSpPr>
            <p:cNvPr id="164957" name="Freeform 93"/>
            <p:cNvSpPr>
              <a:spLocks noChangeAspect="1"/>
            </p:cNvSpPr>
            <p:nvPr/>
          </p:nvSpPr>
          <p:spPr bwMode="gray">
            <a:xfrm rot="-5400000">
              <a:off x="2747" y="1062"/>
              <a:ext cx="100" cy="125"/>
            </a:xfrm>
            <a:custGeom>
              <a:avLst/>
              <a:gdLst>
                <a:gd name="T0" fmla="*/ 77 w 108"/>
                <a:gd name="T1" fmla="*/ 0 h 123"/>
                <a:gd name="T2" fmla="*/ 0 w 108"/>
                <a:gd name="T3" fmla="*/ 0 h 123"/>
                <a:gd name="T4" fmla="*/ 0 w 108"/>
                <a:gd name="T5" fmla="*/ 131 h 123"/>
                <a:gd name="T6" fmla="*/ 80 w 108"/>
                <a:gd name="T7" fmla="*/ 131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58" name="Freeform 94"/>
            <p:cNvSpPr>
              <a:spLocks noChangeAspect="1"/>
            </p:cNvSpPr>
            <p:nvPr/>
          </p:nvSpPr>
          <p:spPr bwMode="gray">
            <a:xfrm rot="-5400000">
              <a:off x="2862" y="1056"/>
              <a:ext cx="103" cy="134"/>
            </a:xfrm>
            <a:custGeom>
              <a:avLst/>
              <a:gdLst>
                <a:gd name="T0" fmla="*/ 0 w 111"/>
                <a:gd name="T1" fmla="*/ 0 h 132"/>
                <a:gd name="T2" fmla="*/ 0 w 111"/>
                <a:gd name="T3" fmla="*/ 140 h 132"/>
                <a:gd name="T4" fmla="*/ 83 w 111"/>
                <a:gd name="T5" fmla="*/ 140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59" name="Line 95"/>
            <p:cNvSpPr>
              <a:spLocks noChangeAspect="1" noChangeShapeType="1"/>
            </p:cNvSpPr>
            <p:nvPr/>
          </p:nvSpPr>
          <p:spPr bwMode="gray">
            <a:xfrm rot="-5400000">
              <a:off x="2807" y="1227"/>
              <a:ext cx="100" cy="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4960" name="Freeform 96"/>
            <p:cNvSpPr>
              <a:spLocks/>
            </p:cNvSpPr>
            <p:nvPr/>
          </p:nvSpPr>
          <p:spPr bwMode="gray">
            <a:xfrm>
              <a:off x="2354" y="1442"/>
              <a:ext cx="505" cy="430"/>
            </a:xfrm>
            <a:custGeom>
              <a:avLst/>
              <a:gdLst>
                <a:gd name="T0" fmla="*/ 193 w 696"/>
                <a:gd name="T1" fmla="*/ 125 h 648"/>
                <a:gd name="T2" fmla="*/ 193 w 696"/>
                <a:gd name="T3" fmla="*/ 100 h 648"/>
                <a:gd name="T4" fmla="*/ 0 w 696"/>
                <a:gd name="T5" fmla="*/ 100 h 648"/>
                <a:gd name="T6" fmla="*/ 0 w 696"/>
                <a:gd name="T7" fmla="*/ 0 h 648"/>
                <a:gd name="T8" fmla="*/ 0 60000 65536"/>
                <a:gd name="T9" fmla="*/ 0 60000 65536"/>
                <a:gd name="T10" fmla="*/ 0 60000 65536"/>
                <a:gd name="T11" fmla="*/ 0 60000 65536"/>
                <a:gd name="T12" fmla="*/ 0 w 696"/>
                <a:gd name="T13" fmla="*/ 0 h 648"/>
                <a:gd name="T14" fmla="*/ 696 w 696"/>
                <a:gd name="T15" fmla="*/ 648 h 648"/>
              </a:gdLst>
              <a:ahLst/>
              <a:cxnLst>
                <a:cxn ang="T8">
                  <a:pos x="T0" y="T1"/>
                </a:cxn>
                <a:cxn ang="T9">
                  <a:pos x="T2" y="T3"/>
                </a:cxn>
                <a:cxn ang="T10">
                  <a:pos x="T4" y="T5"/>
                </a:cxn>
                <a:cxn ang="T11">
                  <a:pos x="T6" y="T7"/>
                </a:cxn>
              </a:cxnLst>
              <a:rect l="T12" t="T13" r="T14" b="T15"/>
              <a:pathLst>
                <a:path w="696" h="648">
                  <a:moveTo>
                    <a:pt x="696" y="648"/>
                  </a:moveTo>
                  <a:lnTo>
                    <a:pt x="696" y="516"/>
                  </a:lnTo>
                  <a:lnTo>
                    <a:pt x="0" y="516"/>
                  </a:lnTo>
                  <a:lnTo>
                    <a:pt x="0"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61" name="Freeform 97"/>
            <p:cNvSpPr>
              <a:spLocks/>
            </p:cNvSpPr>
            <p:nvPr/>
          </p:nvSpPr>
          <p:spPr bwMode="gray">
            <a:xfrm>
              <a:off x="2859" y="1438"/>
              <a:ext cx="531" cy="346"/>
            </a:xfrm>
            <a:custGeom>
              <a:avLst/>
              <a:gdLst>
                <a:gd name="T0" fmla="*/ 0 w 732"/>
                <a:gd name="T1" fmla="*/ 101 h 522"/>
                <a:gd name="T2" fmla="*/ 202 w 732"/>
                <a:gd name="T3" fmla="*/ 101 h 522"/>
                <a:gd name="T4" fmla="*/ 202 w 732"/>
                <a:gd name="T5" fmla="*/ 0 h 522"/>
                <a:gd name="T6" fmla="*/ 0 60000 65536"/>
                <a:gd name="T7" fmla="*/ 0 60000 65536"/>
                <a:gd name="T8" fmla="*/ 0 60000 65536"/>
                <a:gd name="T9" fmla="*/ 0 w 732"/>
                <a:gd name="T10" fmla="*/ 0 h 522"/>
                <a:gd name="T11" fmla="*/ 732 w 732"/>
                <a:gd name="T12" fmla="*/ 522 h 522"/>
              </a:gdLst>
              <a:ahLst/>
              <a:cxnLst>
                <a:cxn ang="T6">
                  <a:pos x="T0" y="T1"/>
                </a:cxn>
                <a:cxn ang="T7">
                  <a:pos x="T2" y="T3"/>
                </a:cxn>
                <a:cxn ang="T8">
                  <a:pos x="T4" y="T5"/>
                </a:cxn>
              </a:cxnLst>
              <a:rect l="T9" t="T10" r="T11" b="T12"/>
              <a:pathLst>
                <a:path w="732" h="522">
                  <a:moveTo>
                    <a:pt x="0" y="522"/>
                  </a:moveTo>
                  <a:lnTo>
                    <a:pt x="732" y="522"/>
                  </a:lnTo>
                  <a:lnTo>
                    <a:pt x="732"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62" name="Rectangle 98"/>
            <p:cNvSpPr>
              <a:spLocks noChangeArrowheads="1"/>
            </p:cNvSpPr>
            <p:nvPr/>
          </p:nvSpPr>
          <p:spPr bwMode="gray">
            <a:xfrm>
              <a:off x="2723" y="1239"/>
              <a:ext cx="2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type="none" w="sm" len="sm"/>
                  <a:tailEnd type="none" w="sm" len="sm"/>
                </a14:hiddenLine>
              </a:ext>
            </a:extLst>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nvGrpSpPr>
            <p:cNvPr id="164963" name="Group 99"/>
            <p:cNvGrpSpPr>
              <a:grpSpLocks/>
            </p:cNvGrpSpPr>
            <p:nvPr/>
          </p:nvGrpSpPr>
          <p:grpSpPr bwMode="auto">
            <a:xfrm>
              <a:off x="3283" y="1266"/>
              <a:ext cx="198" cy="196"/>
              <a:chOff x="2121" y="1390"/>
              <a:chExt cx="274" cy="295"/>
            </a:xfrm>
          </p:grpSpPr>
          <p:sp>
            <p:nvSpPr>
              <p:cNvPr id="164964" name="Oval 100"/>
              <p:cNvSpPr>
                <a:spLocks noChangeAspect="1" noChangeArrowheads="1"/>
              </p:cNvSpPr>
              <p:nvPr/>
            </p:nvSpPr>
            <p:spPr bwMode="gray">
              <a:xfrm rot="-5400000">
                <a:off x="2137" y="1374"/>
                <a:ext cx="241" cy="274"/>
              </a:xfrm>
              <a:prstGeom prst="ellipse">
                <a:avLst/>
              </a:prstGeom>
              <a:solidFill>
                <a:srgbClr val="DDDDDD"/>
              </a:solidFill>
              <a:ln w="12700">
                <a:solidFill>
                  <a:srgbClr val="DDDDDD"/>
                </a:solidFill>
                <a:round/>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65" name="Rectangle 101"/>
              <p:cNvSpPr>
                <a:spLocks noChangeAspect="1" noChangeArrowheads="1"/>
              </p:cNvSpPr>
              <p:nvPr/>
            </p:nvSpPr>
            <p:spPr bwMode="gray">
              <a:xfrm rot="-5400000">
                <a:off x="2172" y="1462"/>
                <a:ext cx="172" cy="274"/>
              </a:xfrm>
              <a:prstGeom prst="rect">
                <a:avLst/>
              </a:prstGeom>
              <a:solidFill>
                <a:srgbClr val="DDDDDD"/>
              </a:solidFill>
              <a:ln w="12700">
                <a:solidFill>
                  <a:srgbClr val="DDDDDD"/>
                </a:solidFill>
                <a:miter lim="800000"/>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66" name="Text Box 102"/>
            <p:cNvSpPr txBox="1">
              <a:spLocks noChangeAspect="1" noChangeArrowheads="1"/>
            </p:cNvSpPr>
            <p:nvPr/>
          </p:nvSpPr>
          <p:spPr bwMode="gray">
            <a:xfrm>
              <a:off x="3223" y="1306"/>
              <a:ext cx="30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4X</a:t>
              </a:r>
            </a:p>
          </p:txBody>
        </p:sp>
        <p:grpSp>
          <p:nvGrpSpPr>
            <p:cNvPr id="164967" name="Group 103"/>
            <p:cNvGrpSpPr>
              <a:grpSpLocks noChangeAspect="1"/>
            </p:cNvGrpSpPr>
            <p:nvPr/>
          </p:nvGrpSpPr>
          <p:grpSpPr bwMode="auto">
            <a:xfrm rot="-5400000">
              <a:off x="2180" y="920"/>
              <a:ext cx="228" cy="76"/>
              <a:chOff x="3877" y="2366"/>
              <a:chExt cx="245" cy="75"/>
            </a:xfrm>
          </p:grpSpPr>
          <p:sp>
            <p:nvSpPr>
              <p:cNvPr id="164968" name="Rectangle 104"/>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69" name="AutoShape 105"/>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70" name="Text Box 106"/>
            <p:cNvSpPr txBox="1">
              <a:spLocks noChangeArrowheads="1"/>
            </p:cNvSpPr>
            <p:nvPr/>
          </p:nvSpPr>
          <p:spPr bwMode="gray">
            <a:xfrm rot="-5400000">
              <a:off x="2193" y="891"/>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71" name="Group 107"/>
            <p:cNvGrpSpPr>
              <a:grpSpLocks noChangeAspect="1"/>
            </p:cNvGrpSpPr>
            <p:nvPr/>
          </p:nvGrpSpPr>
          <p:grpSpPr bwMode="auto">
            <a:xfrm rot="-5400000">
              <a:off x="2303" y="920"/>
              <a:ext cx="228" cy="76"/>
              <a:chOff x="3877" y="2366"/>
              <a:chExt cx="245" cy="75"/>
            </a:xfrm>
          </p:grpSpPr>
          <p:sp>
            <p:nvSpPr>
              <p:cNvPr id="164972" name="Rectangle 108"/>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73" name="AutoShape 109"/>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74" name="Text Box 110"/>
            <p:cNvSpPr txBox="1">
              <a:spLocks noChangeArrowheads="1"/>
            </p:cNvSpPr>
            <p:nvPr/>
          </p:nvSpPr>
          <p:spPr bwMode="gray">
            <a:xfrm rot="-5400000">
              <a:off x="2316" y="891"/>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75" name="Group 111"/>
            <p:cNvGrpSpPr>
              <a:grpSpLocks noChangeAspect="1"/>
            </p:cNvGrpSpPr>
            <p:nvPr/>
          </p:nvGrpSpPr>
          <p:grpSpPr bwMode="auto">
            <a:xfrm rot="-5400000">
              <a:off x="2415" y="920"/>
              <a:ext cx="228" cy="76"/>
              <a:chOff x="3877" y="2366"/>
              <a:chExt cx="245" cy="75"/>
            </a:xfrm>
          </p:grpSpPr>
          <p:sp>
            <p:nvSpPr>
              <p:cNvPr id="164976" name="Rectangle 112"/>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77" name="AutoShape 113"/>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78" name="Text Box 114"/>
            <p:cNvSpPr txBox="1">
              <a:spLocks noChangeArrowheads="1"/>
            </p:cNvSpPr>
            <p:nvPr/>
          </p:nvSpPr>
          <p:spPr bwMode="gray">
            <a:xfrm rot="-5400000">
              <a:off x="2428" y="891"/>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79" name="Group 115"/>
            <p:cNvGrpSpPr>
              <a:grpSpLocks noChangeAspect="1"/>
            </p:cNvGrpSpPr>
            <p:nvPr/>
          </p:nvGrpSpPr>
          <p:grpSpPr bwMode="auto">
            <a:xfrm rot="-5400000">
              <a:off x="2621" y="922"/>
              <a:ext cx="228" cy="76"/>
              <a:chOff x="3877" y="2366"/>
              <a:chExt cx="245" cy="75"/>
            </a:xfrm>
          </p:grpSpPr>
          <p:sp>
            <p:nvSpPr>
              <p:cNvPr id="164980" name="Rectangle 116"/>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81" name="AutoShape 117"/>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82" name="Text Box 118"/>
            <p:cNvSpPr txBox="1">
              <a:spLocks noChangeArrowheads="1"/>
            </p:cNvSpPr>
            <p:nvPr/>
          </p:nvSpPr>
          <p:spPr bwMode="gray">
            <a:xfrm rot="-5400000">
              <a:off x="2634"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83" name="Group 119"/>
            <p:cNvGrpSpPr>
              <a:grpSpLocks noChangeAspect="1"/>
            </p:cNvGrpSpPr>
            <p:nvPr/>
          </p:nvGrpSpPr>
          <p:grpSpPr bwMode="auto">
            <a:xfrm rot="-5400000">
              <a:off x="2742" y="922"/>
              <a:ext cx="228" cy="76"/>
              <a:chOff x="3877" y="2366"/>
              <a:chExt cx="245" cy="75"/>
            </a:xfrm>
          </p:grpSpPr>
          <p:sp>
            <p:nvSpPr>
              <p:cNvPr id="164984" name="Rectangle 120"/>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85" name="AutoShape 121"/>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86" name="Text Box 122"/>
            <p:cNvSpPr txBox="1">
              <a:spLocks noChangeArrowheads="1"/>
            </p:cNvSpPr>
            <p:nvPr/>
          </p:nvSpPr>
          <p:spPr bwMode="gray">
            <a:xfrm rot="-5400000">
              <a:off x="2755"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87" name="Group 123"/>
            <p:cNvGrpSpPr>
              <a:grpSpLocks noChangeAspect="1"/>
            </p:cNvGrpSpPr>
            <p:nvPr/>
          </p:nvGrpSpPr>
          <p:grpSpPr bwMode="auto">
            <a:xfrm rot="-5400000">
              <a:off x="2865" y="922"/>
              <a:ext cx="228" cy="76"/>
              <a:chOff x="3877" y="2366"/>
              <a:chExt cx="245" cy="75"/>
            </a:xfrm>
          </p:grpSpPr>
          <p:sp>
            <p:nvSpPr>
              <p:cNvPr id="164988" name="Rectangle 124"/>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89" name="AutoShape 125"/>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90" name="Text Box 126"/>
            <p:cNvSpPr txBox="1">
              <a:spLocks noChangeArrowheads="1"/>
            </p:cNvSpPr>
            <p:nvPr/>
          </p:nvSpPr>
          <p:spPr bwMode="gray">
            <a:xfrm rot="-5400000">
              <a:off x="2878"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91" name="Group 127"/>
            <p:cNvGrpSpPr>
              <a:grpSpLocks noChangeAspect="1"/>
            </p:cNvGrpSpPr>
            <p:nvPr/>
          </p:nvGrpSpPr>
          <p:grpSpPr bwMode="auto">
            <a:xfrm rot="-5400000">
              <a:off x="3144" y="922"/>
              <a:ext cx="228" cy="76"/>
              <a:chOff x="3877" y="2366"/>
              <a:chExt cx="245" cy="75"/>
            </a:xfrm>
          </p:grpSpPr>
          <p:sp>
            <p:nvSpPr>
              <p:cNvPr id="164992" name="Rectangle 128"/>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93" name="AutoShape 129"/>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94" name="Text Box 130"/>
            <p:cNvSpPr txBox="1">
              <a:spLocks noChangeArrowheads="1"/>
            </p:cNvSpPr>
            <p:nvPr/>
          </p:nvSpPr>
          <p:spPr bwMode="gray">
            <a:xfrm rot="-5400000">
              <a:off x="3157"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95" name="Group 131"/>
            <p:cNvGrpSpPr>
              <a:grpSpLocks noChangeAspect="1"/>
            </p:cNvGrpSpPr>
            <p:nvPr/>
          </p:nvGrpSpPr>
          <p:grpSpPr bwMode="auto">
            <a:xfrm rot="-5400000">
              <a:off x="3265" y="922"/>
              <a:ext cx="228" cy="76"/>
              <a:chOff x="3877" y="2366"/>
              <a:chExt cx="245" cy="75"/>
            </a:xfrm>
          </p:grpSpPr>
          <p:sp>
            <p:nvSpPr>
              <p:cNvPr id="164996" name="Rectangle 132"/>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4997" name="AutoShape 133"/>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4998" name="Text Box 134"/>
            <p:cNvSpPr txBox="1">
              <a:spLocks noChangeArrowheads="1"/>
            </p:cNvSpPr>
            <p:nvPr/>
          </p:nvSpPr>
          <p:spPr bwMode="gray">
            <a:xfrm rot="-5400000">
              <a:off x="3278"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4999" name="Group 135"/>
            <p:cNvGrpSpPr>
              <a:grpSpLocks noChangeAspect="1"/>
            </p:cNvGrpSpPr>
            <p:nvPr/>
          </p:nvGrpSpPr>
          <p:grpSpPr bwMode="auto">
            <a:xfrm rot="-5400000">
              <a:off x="3388" y="922"/>
              <a:ext cx="228" cy="76"/>
              <a:chOff x="3877" y="2366"/>
              <a:chExt cx="245" cy="75"/>
            </a:xfrm>
          </p:grpSpPr>
          <p:sp>
            <p:nvSpPr>
              <p:cNvPr id="165000" name="Rectangle 136"/>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01" name="AutoShape 137"/>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02" name="Text Box 138"/>
            <p:cNvSpPr txBox="1">
              <a:spLocks noChangeArrowheads="1"/>
            </p:cNvSpPr>
            <p:nvPr/>
          </p:nvSpPr>
          <p:spPr bwMode="gray">
            <a:xfrm rot="-5400000">
              <a:off x="3401"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sp>
          <p:nvSpPr>
            <p:cNvPr id="165003" name="AutoShape 139"/>
            <p:cNvSpPr>
              <a:spLocks noChangeAspect="1" noChangeArrowheads="1"/>
            </p:cNvSpPr>
            <p:nvPr/>
          </p:nvSpPr>
          <p:spPr bwMode="gray">
            <a:xfrm>
              <a:off x="2745" y="1256"/>
              <a:ext cx="214" cy="182"/>
            </a:xfrm>
            <a:prstGeom prst="triangle">
              <a:avLst>
                <a:gd name="adj" fmla="val 50287"/>
              </a:avLst>
            </a:prstGeom>
            <a:solidFill>
              <a:schemeClr val="bg1"/>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04" name="Text Box 140"/>
            <p:cNvSpPr txBox="1">
              <a:spLocks noChangeAspect="1" noChangeArrowheads="1"/>
            </p:cNvSpPr>
            <p:nvPr/>
          </p:nvSpPr>
          <p:spPr bwMode="gray">
            <a:xfrm>
              <a:off x="2698" y="1312"/>
              <a:ext cx="3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2X</a:t>
              </a:r>
            </a:p>
          </p:txBody>
        </p:sp>
      </p:grpSp>
      <p:grpSp>
        <p:nvGrpSpPr>
          <p:cNvPr id="165005" name="Group 141"/>
          <p:cNvGrpSpPr>
            <a:grpSpLocks/>
          </p:cNvGrpSpPr>
          <p:nvPr/>
        </p:nvGrpSpPr>
        <p:grpSpPr bwMode="auto">
          <a:xfrm>
            <a:off x="5940425" y="800100"/>
            <a:ext cx="2576513" cy="2338388"/>
            <a:chOff x="3878" y="777"/>
            <a:chExt cx="1623" cy="1473"/>
          </a:xfrm>
        </p:grpSpPr>
        <p:sp>
          <p:nvSpPr>
            <p:cNvPr id="165006" name="Rectangle 142"/>
            <p:cNvSpPr>
              <a:spLocks noChangeArrowheads="1"/>
            </p:cNvSpPr>
            <p:nvPr/>
          </p:nvSpPr>
          <p:spPr bwMode="gray">
            <a:xfrm>
              <a:off x="3878" y="777"/>
              <a:ext cx="1623" cy="1473"/>
            </a:xfrm>
            <a:prstGeom prst="rect">
              <a:avLst/>
            </a:prstGeom>
            <a:solidFill>
              <a:srgbClr val="00CC99"/>
            </a:solidFill>
            <a:ln w="9525">
              <a:solidFill>
                <a:schemeClr val="tx1"/>
              </a:solidFill>
              <a:miter lim="800000"/>
              <a:headEnd/>
              <a:tailEnd/>
            </a:ln>
          </p:spPr>
          <p:txBody>
            <a:bodyPr wrap="none" lIns="92075" tIns="46038" rIns="92075" bIns="46038" anchor="b"/>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r>
                <a:rPr lang="en-US" altLang="en-US" b="1"/>
                <a:t>After</a:t>
              </a:r>
            </a:p>
          </p:txBody>
        </p:sp>
        <p:sp>
          <p:nvSpPr>
            <p:cNvPr id="165007" name="Line 143"/>
            <p:cNvSpPr>
              <a:spLocks noChangeShapeType="1"/>
            </p:cNvSpPr>
            <p:nvPr/>
          </p:nvSpPr>
          <p:spPr bwMode="gray">
            <a:xfrm flipV="1">
              <a:off x="4709" y="1427"/>
              <a:ext cx="1" cy="35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5008" name="Freeform 144"/>
            <p:cNvSpPr>
              <a:spLocks noChangeAspect="1"/>
            </p:cNvSpPr>
            <p:nvPr/>
          </p:nvSpPr>
          <p:spPr bwMode="gray">
            <a:xfrm rot="-5400000">
              <a:off x="5118" y="1062"/>
              <a:ext cx="101" cy="124"/>
            </a:xfrm>
            <a:custGeom>
              <a:avLst/>
              <a:gdLst>
                <a:gd name="T0" fmla="*/ 80 w 108"/>
                <a:gd name="T1" fmla="*/ 0 h 123"/>
                <a:gd name="T2" fmla="*/ 0 w 108"/>
                <a:gd name="T3" fmla="*/ 0 h 123"/>
                <a:gd name="T4" fmla="*/ 0 w 108"/>
                <a:gd name="T5" fmla="*/ 127 h 123"/>
                <a:gd name="T6" fmla="*/ 82 w 108"/>
                <a:gd name="T7" fmla="*/ 127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09" name="Freeform 145"/>
            <p:cNvSpPr>
              <a:spLocks noChangeAspect="1"/>
            </p:cNvSpPr>
            <p:nvPr/>
          </p:nvSpPr>
          <p:spPr bwMode="gray">
            <a:xfrm rot="-5400000">
              <a:off x="5234" y="1056"/>
              <a:ext cx="103" cy="134"/>
            </a:xfrm>
            <a:custGeom>
              <a:avLst/>
              <a:gdLst>
                <a:gd name="T0" fmla="*/ 0 w 111"/>
                <a:gd name="T1" fmla="*/ 0 h 132"/>
                <a:gd name="T2" fmla="*/ 0 w 111"/>
                <a:gd name="T3" fmla="*/ 140 h 132"/>
                <a:gd name="T4" fmla="*/ 83 w 111"/>
                <a:gd name="T5" fmla="*/ 140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10" name="Line 146"/>
            <p:cNvSpPr>
              <a:spLocks noChangeAspect="1" noChangeShapeType="1"/>
            </p:cNvSpPr>
            <p:nvPr/>
          </p:nvSpPr>
          <p:spPr bwMode="gray">
            <a:xfrm rot="-5400000">
              <a:off x="5179" y="1227"/>
              <a:ext cx="100" cy="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165011" name="Group 147"/>
            <p:cNvGrpSpPr>
              <a:grpSpLocks noChangeAspect="1"/>
            </p:cNvGrpSpPr>
            <p:nvPr/>
          </p:nvGrpSpPr>
          <p:grpSpPr bwMode="auto">
            <a:xfrm rot="-5400000">
              <a:off x="4662" y="2110"/>
              <a:ext cx="107" cy="55"/>
              <a:chOff x="540" y="2544"/>
              <a:chExt cx="336" cy="156"/>
            </a:xfrm>
          </p:grpSpPr>
          <p:sp>
            <p:nvSpPr>
              <p:cNvPr id="165012" name="AutoShape 148"/>
              <p:cNvSpPr>
                <a:spLocks noChangeAspect="1" noChangeArrowheads="1"/>
              </p:cNvSpPr>
              <p:nvPr/>
            </p:nvSpPr>
            <p:spPr bwMode="gray">
              <a:xfrm>
                <a:off x="540" y="2544"/>
                <a:ext cx="243" cy="156"/>
              </a:xfrm>
              <a:prstGeom prst="homePlate">
                <a:avLst>
                  <a:gd name="adj" fmla="val 38942"/>
                </a:avLst>
              </a:prstGeom>
              <a:solidFill>
                <a:srgbClr val="3333FF"/>
              </a:solidFill>
              <a:ln w="12700">
                <a:solidFill>
                  <a:schemeClr val="tx1"/>
                </a:solidFill>
                <a:miter lim="800000"/>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13" name="Line 149"/>
              <p:cNvSpPr>
                <a:spLocks noChangeAspect="1" noChangeShapeType="1"/>
              </p:cNvSpPr>
              <p:nvPr/>
            </p:nvSpPr>
            <p:spPr bwMode="gray">
              <a:xfrm>
                <a:off x="780" y="2628"/>
                <a:ext cx="9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sp>
          <p:nvSpPr>
            <p:cNvPr id="165014" name="AutoShape 150"/>
            <p:cNvSpPr>
              <a:spLocks noChangeAspect="1" noChangeArrowheads="1"/>
            </p:cNvSpPr>
            <p:nvPr/>
          </p:nvSpPr>
          <p:spPr bwMode="gray">
            <a:xfrm>
              <a:off x="4099" y="1262"/>
              <a:ext cx="215" cy="182"/>
            </a:xfrm>
            <a:prstGeom prst="triangle">
              <a:avLst>
                <a:gd name="adj" fmla="val 50287"/>
              </a:avLst>
            </a:prstGeom>
            <a:solidFill>
              <a:srgbClr val="B2B2B2"/>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15" name="AutoShape 151"/>
            <p:cNvSpPr>
              <a:spLocks noChangeAspect="1" noChangeArrowheads="1"/>
            </p:cNvSpPr>
            <p:nvPr/>
          </p:nvSpPr>
          <p:spPr bwMode="gray">
            <a:xfrm>
              <a:off x="4586" y="1870"/>
              <a:ext cx="248" cy="211"/>
            </a:xfrm>
            <a:prstGeom prst="triangle">
              <a:avLst>
                <a:gd name="adj" fmla="val 50287"/>
              </a:avLst>
            </a:prstGeom>
            <a:solidFill>
              <a:schemeClr val="bg1"/>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nvGrpSpPr>
            <p:cNvPr id="165016" name="Group 152"/>
            <p:cNvGrpSpPr>
              <a:grpSpLocks noChangeAspect="1"/>
            </p:cNvGrpSpPr>
            <p:nvPr/>
          </p:nvGrpSpPr>
          <p:grpSpPr bwMode="auto">
            <a:xfrm rot="-5400000">
              <a:off x="3909" y="920"/>
              <a:ext cx="228" cy="76"/>
              <a:chOff x="3877" y="2366"/>
              <a:chExt cx="245" cy="75"/>
            </a:xfrm>
          </p:grpSpPr>
          <p:sp>
            <p:nvSpPr>
              <p:cNvPr id="165017" name="Rectangle 153"/>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18" name="AutoShape 154"/>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19" name="Freeform 155"/>
            <p:cNvSpPr>
              <a:spLocks noChangeAspect="1"/>
            </p:cNvSpPr>
            <p:nvPr/>
          </p:nvSpPr>
          <p:spPr bwMode="gray">
            <a:xfrm rot="-5400000">
              <a:off x="4034" y="1057"/>
              <a:ext cx="100" cy="125"/>
            </a:xfrm>
            <a:custGeom>
              <a:avLst/>
              <a:gdLst>
                <a:gd name="T0" fmla="*/ 77 w 108"/>
                <a:gd name="T1" fmla="*/ 0 h 123"/>
                <a:gd name="T2" fmla="*/ 0 w 108"/>
                <a:gd name="T3" fmla="*/ 0 h 123"/>
                <a:gd name="T4" fmla="*/ 0 w 108"/>
                <a:gd name="T5" fmla="*/ 131 h 123"/>
                <a:gd name="T6" fmla="*/ 80 w 108"/>
                <a:gd name="T7" fmla="*/ 131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20" name="Freeform 156"/>
            <p:cNvSpPr>
              <a:spLocks noChangeAspect="1"/>
            </p:cNvSpPr>
            <p:nvPr/>
          </p:nvSpPr>
          <p:spPr bwMode="gray">
            <a:xfrm rot="-5400000">
              <a:off x="4149" y="1056"/>
              <a:ext cx="103" cy="135"/>
            </a:xfrm>
            <a:custGeom>
              <a:avLst/>
              <a:gdLst>
                <a:gd name="T0" fmla="*/ 0 w 111"/>
                <a:gd name="T1" fmla="*/ 0 h 132"/>
                <a:gd name="T2" fmla="*/ 0 w 111"/>
                <a:gd name="T3" fmla="*/ 144 h 132"/>
                <a:gd name="T4" fmla="*/ 83 w 111"/>
                <a:gd name="T5" fmla="*/ 144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21" name="Freeform 157"/>
            <p:cNvSpPr>
              <a:spLocks noChangeAspect="1"/>
            </p:cNvSpPr>
            <p:nvPr/>
          </p:nvSpPr>
          <p:spPr bwMode="gray">
            <a:xfrm rot="-5400000">
              <a:off x="4275" y="1068"/>
              <a:ext cx="103" cy="112"/>
            </a:xfrm>
            <a:custGeom>
              <a:avLst/>
              <a:gdLst>
                <a:gd name="T0" fmla="*/ 0 w 111"/>
                <a:gd name="T1" fmla="*/ 0 h 111"/>
                <a:gd name="T2" fmla="*/ 0 w 111"/>
                <a:gd name="T3" fmla="*/ 115 h 111"/>
                <a:gd name="T4" fmla="*/ 83 w 111"/>
                <a:gd name="T5" fmla="*/ 115 h 111"/>
                <a:gd name="T6" fmla="*/ 0 60000 65536"/>
                <a:gd name="T7" fmla="*/ 0 60000 65536"/>
                <a:gd name="T8" fmla="*/ 0 60000 65536"/>
                <a:gd name="T9" fmla="*/ 0 w 111"/>
                <a:gd name="T10" fmla="*/ 0 h 111"/>
                <a:gd name="T11" fmla="*/ 111 w 111"/>
                <a:gd name="T12" fmla="*/ 111 h 111"/>
              </a:gdLst>
              <a:ahLst/>
              <a:cxnLst>
                <a:cxn ang="T6">
                  <a:pos x="T0" y="T1"/>
                </a:cxn>
                <a:cxn ang="T7">
                  <a:pos x="T2" y="T3"/>
                </a:cxn>
                <a:cxn ang="T8">
                  <a:pos x="T4" y="T5"/>
                </a:cxn>
              </a:cxnLst>
              <a:rect l="T9" t="T10" r="T11" b="T12"/>
              <a:pathLst>
                <a:path w="111" h="111">
                  <a:moveTo>
                    <a:pt x="0" y="0"/>
                  </a:moveTo>
                  <a:lnTo>
                    <a:pt x="0" y="111"/>
                  </a:lnTo>
                  <a:lnTo>
                    <a:pt x="111" y="111"/>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22" name="Line 158"/>
            <p:cNvSpPr>
              <a:spLocks noChangeAspect="1" noChangeShapeType="1"/>
            </p:cNvSpPr>
            <p:nvPr/>
          </p:nvSpPr>
          <p:spPr bwMode="gray">
            <a:xfrm rot="-5400000">
              <a:off x="4161" y="1227"/>
              <a:ext cx="9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5023" name="Text Box 159"/>
            <p:cNvSpPr txBox="1">
              <a:spLocks noChangeAspect="1" noChangeArrowheads="1"/>
            </p:cNvSpPr>
            <p:nvPr/>
          </p:nvSpPr>
          <p:spPr bwMode="gray">
            <a:xfrm>
              <a:off x="4558" y="1932"/>
              <a:ext cx="30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4X</a:t>
              </a:r>
            </a:p>
          </p:txBody>
        </p:sp>
        <p:sp>
          <p:nvSpPr>
            <p:cNvPr id="165024" name="Text Box 160"/>
            <p:cNvSpPr txBox="1">
              <a:spLocks noChangeAspect="1" noChangeArrowheads="1"/>
            </p:cNvSpPr>
            <p:nvPr/>
          </p:nvSpPr>
          <p:spPr bwMode="gray">
            <a:xfrm>
              <a:off x="4055" y="1315"/>
              <a:ext cx="3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3X</a:t>
              </a:r>
            </a:p>
          </p:txBody>
        </p:sp>
        <p:sp>
          <p:nvSpPr>
            <p:cNvPr id="165025" name="Text Box 161"/>
            <p:cNvSpPr txBox="1">
              <a:spLocks noChangeArrowheads="1"/>
            </p:cNvSpPr>
            <p:nvPr/>
          </p:nvSpPr>
          <p:spPr bwMode="gray">
            <a:xfrm rot="-5400000">
              <a:off x="3922" y="891"/>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sp>
          <p:nvSpPr>
            <p:cNvPr id="165026" name="Freeform 162"/>
            <p:cNvSpPr>
              <a:spLocks noChangeAspect="1"/>
            </p:cNvSpPr>
            <p:nvPr/>
          </p:nvSpPr>
          <p:spPr bwMode="gray">
            <a:xfrm rot="-5400000">
              <a:off x="4597" y="1062"/>
              <a:ext cx="100" cy="125"/>
            </a:xfrm>
            <a:custGeom>
              <a:avLst/>
              <a:gdLst>
                <a:gd name="T0" fmla="*/ 77 w 108"/>
                <a:gd name="T1" fmla="*/ 0 h 123"/>
                <a:gd name="T2" fmla="*/ 0 w 108"/>
                <a:gd name="T3" fmla="*/ 0 h 123"/>
                <a:gd name="T4" fmla="*/ 0 w 108"/>
                <a:gd name="T5" fmla="*/ 131 h 123"/>
                <a:gd name="T6" fmla="*/ 80 w 108"/>
                <a:gd name="T7" fmla="*/ 131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27" name="Freeform 163"/>
            <p:cNvSpPr>
              <a:spLocks noChangeAspect="1"/>
            </p:cNvSpPr>
            <p:nvPr/>
          </p:nvSpPr>
          <p:spPr bwMode="gray">
            <a:xfrm rot="-5400000">
              <a:off x="4712" y="1056"/>
              <a:ext cx="103" cy="134"/>
            </a:xfrm>
            <a:custGeom>
              <a:avLst/>
              <a:gdLst>
                <a:gd name="T0" fmla="*/ 0 w 111"/>
                <a:gd name="T1" fmla="*/ 0 h 132"/>
                <a:gd name="T2" fmla="*/ 0 w 111"/>
                <a:gd name="T3" fmla="*/ 140 h 132"/>
                <a:gd name="T4" fmla="*/ 83 w 111"/>
                <a:gd name="T5" fmla="*/ 140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28" name="Line 164"/>
            <p:cNvSpPr>
              <a:spLocks noChangeAspect="1" noChangeShapeType="1"/>
            </p:cNvSpPr>
            <p:nvPr/>
          </p:nvSpPr>
          <p:spPr bwMode="gray">
            <a:xfrm rot="-5400000">
              <a:off x="4657" y="1227"/>
              <a:ext cx="100" cy="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5029" name="Freeform 165"/>
            <p:cNvSpPr>
              <a:spLocks/>
            </p:cNvSpPr>
            <p:nvPr/>
          </p:nvSpPr>
          <p:spPr bwMode="gray">
            <a:xfrm>
              <a:off x="4204" y="1442"/>
              <a:ext cx="505" cy="430"/>
            </a:xfrm>
            <a:custGeom>
              <a:avLst/>
              <a:gdLst>
                <a:gd name="T0" fmla="*/ 193 w 696"/>
                <a:gd name="T1" fmla="*/ 125 h 648"/>
                <a:gd name="T2" fmla="*/ 193 w 696"/>
                <a:gd name="T3" fmla="*/ 100 h 648"/>
                <a:gd name="T4" fmla="*/ 0 w 696"/>
                <a:gd name="T5" fmla="*/ 100 h 648"/>
                <a:gd name="T6" fmla="*/ 0 w 696"/>
                <a:gd name="T7" fmla="*/ 0 h 648"/>
                <a:gd name="T8" fmla="*/ 0 60000 65536"/>
                <a:gd name="T9" fmla="*/ 0 60000 65536"/>
                <a:gd name="T10" fmla="*/ 0 60000 65536"/>
                <a:gd name="T11" fmla="*/ 0 60000 65536"/>
                <a:gd name="T12" fmla="*/ 0 w 696"/>
                <a:gd name="T13" fmla="*/ 0 h 648"/>
                <a:gd name="T14" fmla="*/ 696 w 696"/>
                <a:gd name="T15" fmla="*/ 648 h 648"/>
              </a:gdLst>
              <a:ahLst/>
              <a:cxnLst>
                <a:cxn ang="T8">
                  <a:pos x="T0" y="T1"/>
                </a:cxn>
                <a:cxn ang="T9">
                  <a:pos x="T2" y="T3"/>
                </a:cxn>
                <a:cxn ang="T10">
                  <a:pos x="T4" y="T5"/>
                </a:cxn>
                <a:cxn ang="T11">
                  <a:pos x="T6" y="T7"/>
                </a:cxn>
              </a:cxnLst>
              <a:rect l="T12" t="T13" r="T14" b="T15"/>
              <a:pathLst>
                <a:path w="696" h="648">
                  <a:moveTo>
                    <a:pt x="696" y="648"/>
                  </a:moveTo>
                  <a:lnTo>
                    <a:pt x="696" y="516"/>
                  </a:lnTo>
                  <a:lnTo>
                    <a:pt x="0" y="516"/>
                  </a:lnTo>
                  <a:lnTo>
                    <a:pt x="0"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30" name="Freeform 166"/>
            <p:cNvSpPr>
              <a:spLocks/>
            </p:cNvSpPr>
            <p:nvPr/>
          </p:nvSpPr>
          <p:spPr bwMode="gray">
            <a:xfrm>
              <a:off x="4709" y="1438"/>
              <a:ext cx="531" cy="346"/>
            </a:xfrm>
            <a:custGeom>
              <a:avLst/>
              <a:gdLst>
                <a:gd name="T0" fmla="*/ 0 w 732"/>
                <a:gd name="T1" fmla="*/ 101 h 522"/>
                <a:gd name="T2" fmla="*/ 202 w 732"/>
                <a:gd name="T3" fmla="*/ 101 h 522"/>
                <a:gd name="T4" fmla="*/ 202 w 732"/>
                <a:gd name="T5" fmla="*/ 0 h 522"/>
                <a:gd name="T6" fmla="*/ 0 60000 65536"/>
                <a:gd name="T7" fmla="*/ 0 60000 65536"/>
                <a:gd name="T8" fmla="*/ 0 60000 65536"/>
                <a:gd name="T9" fmla="*/ 0 w 732"/>
                <a:gd name="T10" fmla="*/ 0 h 522"/>
                <a:gd name="T11" fmla="*/ 732 w 732"/>
                <a:gd name="T12" fmla="*/ 522 h 522"/>
              </a:gdLst>
              <a:ahLst/>
              <a:cxnLst>
                <a:cxn ang="T6">
                  <a:pos x="T0" y="T1"/>
                </a:cxn>
                <a:cxn ang="T7">
                  <a:pos x="T2" y="T3"/>
                </a:cxn>
                <a:cxn ang="T8">
                  <a:pos x="T4" y="T5"/>
                </a:cxn>
              </a:cxnLst>
              <a:rect l="T9" t="T10" r="T11" b="T12"/>
              <a:pathLst>
                <a:path w="732" h="522">
                  <a:moveTo>
                    <a:pt x="0" y="522"/>
                  </a:moveTo>
                  <a:lnTo>
                    <a:pt x="732" y="522"/>
                  </a:lnTo>
                  <a:lnTo>
                    <a:pt x="732"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31" name="Rectangle 167"/>
            <p:cNvSpPr>
              <a:spLocks noChangeArrowheads="1"/>
            </p:cNvSpPr>
            <p:nvPr/>
          </p:nvSpPr>
          <p:spPr bwMode="gray">
            <a:xfrm>
              <a:off x="4076" y="1230"/>
              <a:ext cx="265" cy="242"/>
            </a:xfrm>
            <a:prstGeom prst="rect">
              <a:avLst/>
            </a:prstGeom>
            <a:noFill/>
            <a:ln w="19050">
              <a:solidFill>
                <a:schemeClr val="bg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nvGrpSpPr>
            <p:cNvPr id="165032" name="Group 168"/>
            <p:cNvGrpSpPr>
              <a:grpSpLocks/>
            </p:cNvGrpSpPr>
            <p:nvPr/>
          </p:nvGrpSpPr>
          <p:grpSpPr bwMode="auto">
            <a:xfrm>
              <a:off x="5133" y="1266"/>
              <a:ext cx="198" cy="196"/>
              <a:chOff x="2121" y="1390"/>
              <a:chExt cx="274" cy="295"/>
            </a:xfrm>
          </p:grpSpPr>
          <p:sp>
            <p:nvSpPr>
              <p:cNvPr id="165033" name="Oval 169"/>
              <p:cNvSpPr>
                <a:spLocks noChangeAspect="1" noChangeArrowheads="1"/>
              </p:cNvSpPr>
              <p:nvPr/>
            </p:nvSpPr>
            <p:spPr bwMode="gray">
              <a:xfrm rot="-5400000">
                <a:off x="2137" y="1374"/>
                <a:ext cx="241" cy="274"/>
              </a:xfrm>
              <a:prstGeom prst="ellipse">
                <a:avLst/>
              </a:prstGeom>
              <a:solidFill>
                <a:srgbClr val="DDDDDD"/>
              </a:solidFill>
              <a:ln w="12700">
                <a:solidFill>
                  <a:srgbClr val="DDDDDD"/>
                </a:solidFill>
                <a:round/>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34" name="Rectangle 170"/>
              <p:cNvSpPr>
                <a:spLocks noChangeAspect="1" noChangeArrowheads="1"/>
              </p:cNvSpPr>
              <p:nvPr/>
            </p:nvSpPr>
            <p:spPr bwMode="gray">
              <a:xfrm rot="-5400000">
                <a:off x="2172" y="1462"/>
                <a:ext cx="172" cy="274"/>
              </a:xfrm>
              <a:prstGeom prst="rect">
                <a:avLst/>
              </a:prstGeom>
              <a:solidFill>
                <a:srgbClr val="DDDDDD"/>
              </a:solidFill>
              <a:ln w="12700">
                <a:solidFill>
                  <a:srgbClr val="DDDDDD"/>
                </a:solidFill>
                <a:miter lim="800000"/>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35" name="Text Box 171"/>
            <p:cNvSpPr txBox="1">
              <a:spLocks noChangeAspect="1" noChangeArrowheads="1"/>
            </p:cNvSpPr>
            <p:nvPr/>
          </p:nvSpPr>
          <p:spPr bwMode="gray">
            <a:xfrm>
              <a:off x="5073" y="1306"/>
              <a:ext cx="30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4X</a:t>
              </a:r>
            </a:p>
          </p:txBody>
        </p:sp>
        <p:grpSp>
          <p:nvGrpSpPr>
            <p:cNvPr id="165036" name="Group 172"/>
            <p:cNvGrpSpPr>
              <a:grpSpLocks noChangeAspect="1"/>
            </p:cNvGrpSpPr>
            <p:nvPr/>
          </p:nvGrpSpPr>
          <p:grpSpPr bwMode="auto">
            <a:xfrm rot="-5400000">
              <a:off x="4030" y="920"/>
              <a:ext cx="228" cy="76"/>
              <a:chOff x="3877" y="2366"/>
              <a:chExt cx="245" cy="75"/>
            </a:xfrm>
          </p:grpSpPr>
          <p:sp>
            <p:nvSpPr>
              <p:cNvPr id="165037" name="Rectangle 173"/>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38" name="AutoShape 174"/>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39" name="Text Box 175"/>
            <p:cNvSpPr txBox="1">
              <a:spLocks noChangeArrowheads="1"/>
            </p:cNvSpPr>
            <p:nvPr/>
          </p:nvSpPr>
          <p:spPr bwMode="gray">
            <a:xfrm rot="-5400000">
              <a:off x="4043" y="891"/>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040" name="Group 176"/>
            <p:cNvGrpSpPr>
              <a:grpSpLocks noChangeAspect="1"/>
            </p:cNvGrpSpPr>
            <p:nvPr/>
          </p:nvGrpSpPr>
          <p:grpSpPr bwMode="auto">
            <a:xfrm rot="-5400000">
              <a:off x="4153" y="920"/>
              <a:ext cx="228" cy="76"/>
              <a:chOff x="3877" y="2366"/>
              <a:chExt cx="245" cy="75"/>
            </a:xfrm>
          </p:grpSpPr>
          <p:sp>
            <p:nvSpPr>
              <p:cNvPr id="165041" name="Rectangle 177"/>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42" name="AutoShape 178"/>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43" name="Text Box 179"/>
            <p:cNvSpPr txBox="1">
              <a:spLocks noChangeArrowheads="1"/>
            </p:cNvSpPr>
            <p:nvPr/>
          </p:nvSpPr>
          <p:spPr bwMode="gray">
            <a:xfrm rot="-5400000">
              <a:off x="4166" y="891"/>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044" name="Group 180"/>
            <p:cNvGrpSpPr>
              <a:grpSpLocks noChangeAspect="1"/>
            </p:cNvGrpSpPr>
            <p:nvPr/>
          </p:nvGrpSpPr>
          <p:grpSpPr bwMode="auto">
            <a:xfrm rot="-5400000">
              <a:off x="4265" y="920"/>
              <a:ext cx="228" cy="76"/>
              <a:chOff x="3877" y="2366"/>
              <a:chExt cx="245" cy="75"/>
            </a:xfrm>
          </p:grpSpPr>
          <p:sp>
            <p:nvSpPr>
              <p:cNvPr id="165045" name="Rectangle 181"/>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46" name="AutoShape 182"/>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47" name="Text Box 183"/>
            <p:cNvSpPr txBox="1">
              <a:spLocks noChangeArrowheads="1"/>
            </p:cNvSpPr>
            <p:nvPr/>
          </p:nvSpPr>
          <p:spPr bwMode="gray">
            <a:xfrm rot="-5400000">
              <a:off x="4278" y="891"/>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048" name="Group 184"/>
            <p:cNvGrpSpPr>
              <a:grpSpLocks noChangeAspect="1"/>
            </p:cNvGrpSpPr>
            <p:nvPr/>
          </p:nvGrpSpPr>
          <p:grpSpPr bwMode="auto">
            <a:xfrm rot="-5400000">
              <a:off x="4471" y="922"/>
              <a:ext cx="228" cy="76"/>
              <a:chOff x="3877" y="2366"/>
              <a:chExt cx="245" cy="75"/>
            </a:xfrm>
          </p:grpSpPr>
          <p:sp>
            <p:nvSpPr>
              <p:cNvPr id="165049" name="Rectangle 185"/>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50" name="AutoShape 186"/>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51" name="Text Box 187"/>
            <p:cNvSpPr txBox="1">
              <a:spLocks noChangeArrowheads="1"/>
            </p:cNvSpPr>
            <p:nvPr/>
          </p:nvSpPr>
          <p:spPr bwMode="gray">
            <a:xfrm rot="-5400000">
              <a:off x="4484"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052" name="Group 188"/>
            <p:cNvGrpSpPr>
              <a:grpSpLocks noChangeAspect="1"/>
            </p:cNvGrpSpPr>
            <p:nvPr/>
          </p:nvGrpSpPr>
          <p:grpSpPr bwMode="auto">
            <a:xfrm rot="-5400000">
              <a:off x="4592" y="922"/>
              <a:ext cx="228" cy="76"/>
              <a:chOff x="3877" y="2366"/>
              <a:chExt cx="245" cy="75"/>
            </a:xfrm>
          </p:grpSpPr>
          <p:sp>
            <p:nvSpPr>
              <p:cNvPr id="165053" name="Rectangle 189"/>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54" name="AutoShape 190"/>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55" name="Text Box 191"/>
            <p:cNvSpPr txBox="1">
              <a:spLocks noChangeArrowheads="1"/>
            </p:cNvSpPr>
            <p:nvPr/>
          </p:nvSpPr>
          <p:spPr bwMode="gray">
            <a:xfrm rot="-5400000">
              <a:off x="4605"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056" name="Group 192"/>
            <p:cNvGrpSpPr>
              <a:grpSpLocks noChangeAspect="1"/>
            </p:cNvGrpSpPr>
            <p:nvPr/>
          </p:nvGrpSpPr>
          <p:grpSpPr bwMode="auto">
            <a:xfrm rot="-5400000">
              <a:off x="4715" y="922"/>
              <a:ext cx="228" cy="76"/>
              <a:chOff x="3877" y="2366"/>
              <a:chExt cx="245" cy="75"/>
            </a:xfrm>
          </p:grpSpPr>
          <p:sp>
            <p:nvSpPr>
              <p:cNvPr id="165057" name="Rectangle 193"/>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58" name="AutoShape 194"/>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59" name="Text Box 195"/>
            <p:cNvSpPr txBox="1">
              <a:spLocks noChangeArrowheads="1"/>
            </p:cNvSpPr>
            <p:nvPr/>
          </p:nvSpPr>
          <p:spPr bwMode="gray">
            <a:xfrm rot="-5400000">
              <a:off x="4728"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060" name="Group 196"/>
            <p:cNvGrpSpPr>
              <a:grpSpLocks noChangeAspect="1"/>
            </p:cNvGrpSpPr>
            <p:nvPr/>
          </p:nvGrpSpPr>
          <p:grpSpPr bwMode="auto">
            <a:xfrm rot="-5400000">
              <a:off x="4994" y="922"/>
              <a:ext cx="228" cy="76"/>
              <a:chOff x="3877" y="2366"/>
              <a:chExt cx="245" cy="75"/>
            </a:xfrm>
          </p:grpSpPr>
          <p:sp>
            <p:nvSpPr>
              <p:cNvPr id="165061" name="Rectangle 197"/>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62" name="AutoShape 198"/>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63" name="Text Box 199"/>
            <p:cNvSpPr txBox="1">
              <a:spLocks noChangeArrowheads="1"/>
            </p:cNvSpPr>
            <p:nvPr/>
          </p:nvSpPr>
          <p:spPr bwMode="gray">
            <a:xfrm rot="-5400000">
              <a:off x="5007"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064" name="Group 200"/>
            <p:cNvGrpSpPr>
              <a:grpSpLocks noChangeAspect="1"/>
            </p:cNvGrpSpPr>
            <p:nvPr/>
          </p:nvGrpSpPr>
          <p:grpSpPr bwMode="auto">
            <a:xfrm rot="-5400000">
              <a:off x="5115" y="922"/>
              <a:ext cx="228" cy="76"/>
              <a:chOff x="3877" y="2366"/>
              <a:chExt cx="245" cy="75"/>
            </a:xfrm>
          </p:grpSpPr>
          <p:sp>
            <p:nvSpPr>
              <p:cNvPr id="165065" name="Rectangle 201"/>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66" name="AutoShape 202"/>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67" name="Text Box 203"/>
            <p:cNvSpPr txBox="1">
              <a:spLocks noChangeArrowheads="1"/>
            </p:cNvSpPr>
            <p:nvPr/>
          </p:nvSpPr>
          <p:spPr bwMode="gray">
            <a:xfrm rot="-5400000">
              <a:off x="5128"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068" name="Group 204"/>
            <p:cNvGrpSpPr>
              <a:grpSpLocks noChangeAspect="1"/>
            </p:cNvGrpSpPr>
            <p:nvPr/>
          </p:nvGrpSpPr>
          <p:grpSpPr bwMode="auto">
            <a:xfrm rot="-5400000">
              <a:off x="5238" y="922"/>
              <a:ext cx="228" cy="76"/>
              <a:chOff x="3877" y="2366"/>
              <a:chExt cx="245" cy="75"/>
            </a:xfrm>
          </p:grpSpPr>
          <p:sp>
            <p:nvSpPr>
              <p:cNvPr id="165069" name="Rectangle 205"/>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70" name="AutoShape 206"/>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71" name="Text Box 207"/>
            <p:cNvSpPr txBox="1">
              <a:spLocks noChangeArrowheads="1"/>
            </p:cNvSpPr>
            <p:nvPr/>
          </p:nvSpPr>
          <p:spPr bwMode="gray">
            <a:xfrm rot="-5400000">
              <a:off x="5251" y="893"/>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sp>
          <p:nvSpPr>
            <p:cNvPr id="165072" name="AutoShape 208"/>
            <p:cNvSpPr>
              <a:spLocks noChangeAspect="1" noChangeArrowheads="1"/>
            </p:cNvSpPr>
            <p:nvPr/>
          </p:nvSpPr>
          <p:spPr bwMode="gray">
            <a:xfrm>
              <a:off x="4595" y="1256"/>
              <a:ext cx="214" cy="182"/>
            </a:xfrm>
            <a:prstGeom prst="triangle">
              <a:avLst>
                <a:gd name="adj" fmla="val 50287"/>
              </a:avLst>
            </a:prstGeom>
            <a:solidFill>
              <a:schemeClr val="bg1"/>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73" name="Text Box 209"/>
            <p:cNvSpPr txBox="1">
              <a:spLocks noChangeAspect="1" noChangeArrowheads="1"/>
            </p:cNvSpPr>
            <p:nvPr/>
          </p:nvSpPr>
          <p:spPr bwMode="gray">
            <a:xfrm>
              <a:off x="4558" y="1321"/>
              <a:ext cx="3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2X</a:t>
              </a:r>
            </a:p>
          </p:txBody>
        </p:sp>
        <p:sp>
          <p:nvSpPr>
            <p:cNvPr id="165074" name="Rectangle 210"/>
            <p:cNvSpPr>
              <a:spLocks noChangeArrowheads="1"/>
            </p:cNvSpPr>
            <p:nvPr/>
          </p:nvSpPr>
          <p:spPr bwMode="gray">
            <a:xfrm>
              <a:off x="5104" y="1242"/>
              <a:ext cx="265" cy="242"/>
            </a:xfrm>
            <a:prstGeom prst="rect">
              <a:avLst/>
            </a:prstGeom>
            <a:noFill/>
            <a:ln w="19050">
              <a:solidFill>
                <a:schemeClr val="bg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grpSp>
        <p:nvGrpSpPr>
          <p:cNvPr id="165075" name="Group 211"/>
          <p:cNvGrpSpPr>
            <a:grpSpLocks/>
          </p:cNvGrpSpPr>
          <p:nvPr/>
        </p:nvGrpSpPr>
        <p:grpSpPr bwMode="auto">
          <a:xfrm>
            <a:off x="395288" y="3681413"/>
            <a:ext cx="2576512" cy="2338387"/>
            <a:chOff x="2024" y="2364"/>
            <a:chExt cx="1623" cy="1473"/>
          </a:xfrm>
        </p:grpSpPr>
        <p:sp>
          <p:nvSpPr>
            <p:cNvPr id="165076" name="Rectangle 212"/>
            <p:cNvSpPr>
              <a:spLocks noChangeArrowheads="1"/>
            </p:cNvSpPr>
            <p:nvPr/>
          </p:nvSpPr>
          <p:spPr bwMode="gray">
            <a:xfrm>
              <a:off x="2024" y="2364"/>
              <a:ext cx="1623" cy="1473"/>
            </a:xfrm>
            <a:prstGeom prst="rect">
              <a:avLst/>
            </a:prstGeom>
            <a:solidFill>
              <a:srgbClr val="00CC99"/>
            </a:solidFill>
            <a:ln w="9525">
              <a:solidFill>
                <a:schemeClr val="tx1"/>
              </a:solidFill>
              <a:miter lim="800000"/>
              <a:headEnd/>
              <a:tailEnd/>
            </a:ln>
          </p:spPr>
          <p:txBody>
            <a:bodyPr wrap="none" lIns="92075" tIns="46038" rIns="92075" bIns="46038" anchor="b"/>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r>
                <a:rPr lang="en-US" altLang="en-US" b="1"/>
                <a:t>After</a:t>
              </a:r>
            </a:p>
          </p:txBody>
        </p:sp>
        <p:sp>
          <p:nvSpPr>
            <p:cNvPr id="165077" name="Line 213"/>
            <p:cNvSpPr>
              <a:spLocks noChangeShapeType="1"/>
            </p:cNvSpPr>
            <p:nvPr/>
          </p:nvSpPr>
          <p:spPr bwMode="gray">
            <a:xfrm flipV="1">
              <a:off x="2855" y="3014"/>
              <a:ext cx="1" cy="35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5078" name="Freeform 214"/>
            <p:cNvSpPr>
              <a:spLocks noChangeAspect="1"/>
            </p:cNvSpPr>
            <p:nvPr/>
          </p:nvSpPr>
          <p:spPr bwMode="gray">
            <a:xfrm rot="-5400000">
              <a:off x="3264" y="2649"/>
              <a:ext cx="101" cy="124"/>
            </a:xfrm>
            <a:custGeom>
              <a:avLst/>
              <a:gdLst>
                <a:gd name="T0" fmla="*/ 80 w 108"/>
                <a:gd name="T1" fmla="*/ 0 h 123"/>
                <a:gd name="T2" fmla="*/ 0 w 108"/>
                <a:gd name="T3" fmla="*/ 0 h 123"/>
                <a:gd name="T4" fmla="*/ 0 w 108"/>
                <a:gd name="T5" fmla="*/ 127 h 123"/>
                <a:gd name="T6" fmla="*/ 82 w 108"/>
                <a:gd name="T7" fmla="*/ 127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79" name="Freeform 215"/>
            <p:cNvSpPr>
              <a:spLocks noChangeAspect="1"/>
            </p:cNvSpPr>
            <p:nvPr/>
          </p:nvSpPr>
          <p:spPr bwMode="gray">
            <a:xfrm rot="-5400000">
              <a:off x="3380" y="2643"/>
              <a:ext cx="103" cy="134"/>
            </a:xfrm>
            <a:custGeom>
              <a:avLst/>
              <a:gdLst>
                <a:gd name="T0" fmla="*/ 0 w 111"/>
                <a:gd name="T1" fmla="*/ 0 h 132"/>
                <a:gd name="T2" fmla="*/ 0 w 111"/>
                <a:gd name="T3" fmla="*/ 140 h 132"/>
                <a:gd name="T4" fmla="*/ 83 w 111"/>
                <a:gd name="T5" fmla="*/ 140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80" name="Line 216"/>
            <p:cNvSpPr>
              <a:spLocks noChangeAspect="1" noChangeShapeType="1"/>
            </p:cNvSpPr>
            <p:nvPr/>
          </p:nvSpPr>
          <p:spPr bwMode="gray">
            <a:xfrm rot="-5400000">
              <a:off x="3325" y="2814"/>
              <a:ext cx="100" cy="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165081" name="Group 217"/>
            <p:cNvGrpSpPr>
              <a:grpSpLocks noChangeAspect="1"/>
            </p:cNvGrpSpPr>
            <p:nvPr/>
          </p:nvGrpSpPr>
          <p:grpSpPr bwMode="auto">
            <a:xfrm rot="-5400000">
              <a:off x="2808" y="3697"/>
              <a:ext cx="107" cy="55"/>
              <a:chOff x="540" y="2544"/>
              <a:chExt cx="336" cy="156"/>
            </a:xfrm>
          </p:grpSpPr>
          <p:sp>
            <p:nvSpPr>
              <p:cNvPr id="165082" name="AutoShape 218"/>
              <p:cNvSpPr>
                <a:spLocks noChangeAspect="1" noChangeArrowheads="1"/>
              </p:cNvSpPr>
              <p:nvPr/>
            </p:nvSpPr>
            <p:spPr bwMode="gray">
              <a:xfrm>
                <a:off x="540" y="2544"/>
                <a:ext cx="243" cy="156"/>
              </a:xfrm>
              <a:prstGeom prst="homePlate">
                <a:avLst>
                  <a:gd name="adj" fmla="val 38942"/>
                </a:avLst>
              </a:prstGeom>
              <a:solidFill>
                <a:srgbClr val="3333FF"/>
              </a:solidFill>
              <a:ln w="12700">
                <a:solidFill>
                  <a:schemeClr val="tx1"/>
                </a:solidFill>
                <a:miter lim="800000"/>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83" name="Line 219"/>
              <p:cNvSpPr>
                <a:spLocks noChangeAspect="1" noChangeShapeType="1"/>
              </p:cNvSpPr>
              <p:nvPr/>
            </p:nvSpPr>
            <p:spPr bwMode="gray">
              <a:xfrm>
                <a:off x="780" y="2628"/>
                <a:ext cx="9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sp>
          <p:nvSpPr>
            <p:cNvPr id="165084" name="AutoShape 220"/>
            <p:cNvSpPr>
              <a:spLocks noChangeAspect="1" noChangeArrowheads="1"/>
            </p:cNvSpPr>
            <p:nvPr/>
          </p:nvSpPr>
          <p:spPr bwMode="gray">
            <a:xfrm>
              <a:off x="2732" y="3457"/>
              <a:ext cx="248" cy="211"/>
            </a:xfrm>
            <a:prstGeom prst="triangle">
              <a:avLst>
                <a:gd name="adj" fmla="val 50287"/>
              </a:avLst>
            </a:prstGeom>
            <a:solidFill>
              <a:schemeClr val="bg1"/>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nvGrpSpPr>
            <p:cNvPr id="165085" name="Group 221"/>
            <p:cNvGrpSpPr>
              <a:grpSpLocks noChangeAspect="1"/>
            </p:cNvGrpSpPr>
            <p:nvPr/>
          </p:nvGrpSpPr>
          <p:grpSpPr bwMode="auto">
            <a:xfrm rot="-5400000">
              <a:off x="2055" y="2507"/>
              <a:ext cx="228" cy="76"/>
              <a:chOff x="3877" y="2366"/>
              <a:chExt cx="245" cy="75"/>
            </a:xfrm>
          </p:grpSpPr>
          <p:sp>
            <p:nvSpPr>
              <p:cNvPr id="165086" name="Rectangle 222"/>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87" name="AutoShape 223"/>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088" name="Freeform 224"/>
            <p:cNvSpPr>
              <a:spLocks noChangeAspect="1"/>
            </p:cNvSpPr>
            <p:nvPr/>
          </p:nvSpPr>
          <p:spPr bwMode="gray">
            <a:xfrm rot="-5400000">
              <a:off x="2180" y="2650"/>
              <a:ext cx="100" cy="125"/>
            </a:xfrm>
            <a:custGeom>
              <a:avLst/>
              <a:gdLst>
                <a:gd name="T0" fmla="*/ 77 w 108"/>
                <a:gd name="T1" fmla="*/ 0 h 123"/>
                <a:gd name="T2" fmla="*/ 0 w 108"/>
                <a:gd name="T3" fmla="*/ 0 h 123"/>
                <a:gd name="T4" fmla="*/ 0 w 108"/>
                <a:gd name="T5" fmla="*/ 131 h 123"/>
                <a:gd name="T6" fmla="*/ 80 w 108"/>
                <a:gd name="T7" fmla="*/ 131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89" name="Freeform 225"/>
            <p:cNvSpPr>
              <a:spLocks noChangeAspect="1"/>
            </p:cNvSpPr>
            <p:nvPr/>
          </p:nvSpPr>
          <p:spPr bwMode="gray">
            <a:xfrm rot="-5400000">
              <a:off x="2295" y="2643"/>
              <a:ext cx="103" cy="135"/>
            </a:xfrm>
            <a:custGeom>
              <a:avLst/>
              <a:gdLst>
                <a:gd name="T0" fmla="*/ 0 w 111"/>
                <a:gd name="T1" fmla="*/ 0 h 132"/>
                <a:gd name="T2" fmla="*/ 0 w 111"/>
                <a:gd name="T3" fmla="*/ 144 h 132"/>
                <a:gd name="T4" fmla="*/ 83 w 111"/>
                <a:gd name="T5" fmla="*/ 144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90" name="Freeform 226"/>
            <p:cNvSpPr>
              <a:spLocks noChangeAspect="1"/>
            </p:cNvSpPr>
            <p:nvPr/>
          </p:nvSpPr>
          <p:spPr bwMode="gray">
            <a:xfrm rot="-5400000">
              <a:off x="2421" y="2655"/>
              <a:ext cx="103" cy="112"/>
            </a:xfrm>
            <a:custGeom>
              <a:avLst/>
              <a:gdLst>
                <a:gd name="T0" fmla="*/ 0 w 111"/>
                <a:gd name="T1" fmla="*/ 0 h 111"/>
                <a:gd name="T2" fmla="*/ 0 w 111"/>
                <a:gd name="T3" fmla="*/ 115 h 111"/>
                <a:gd name="T4" fmla="*/ 83 w 111"/>
                <a:gd name="T5" fmla="*/ 115 h 111"/>
                <a:gd name="T6" fmla="*/ 0 60000 65536"/>
                <a:gd name="T7" fmla="*/ 0 60000 65536"/>
                <a:gd name="T8" fmla="*/ 0 60000 65536"/>
                <a:gd name="T9" fmla="*/ 0 w 111"/>
                <a:gd name="T10" fmla="*/ 0 h 111"/>
                <a:gd name="T11" fmla="*/ 111 w 111"/>
                <a:gd name="T12" fmla="*/ 111 h 111"/>
              </a:gdLst>
              <a:ahLst/>
              <a:cxnLst>
                <a:cxn ang="T6">
                  <a:pos x="T0" y="T1"/>
                </a:cxn>
                <a:cxn ang="T7">
                  <a:pos x="T2" y="T3"/>
                </a:cxn>
                <a:cxn ang="T8">
                  <a:pos x="T4" y="T5"/>
                </a:cxn>
              </a:cxnLst>
              <a:rect l="T9" t="T10" r="T11" b="T12"/>
              <a:pathLst>
                <a:path w="111" h="111">
                  <a:moveTo>
                    <a:pt x="0" y="0"/>
                  </a:moveTo>
                  <a:lnTo>
                    <a:pt x="0" y="111"/>
                  </a:lnTo>
                  <a:lnTo>
                    <a:pt x="111" y="111"/>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91" name="Line 227"/>
            <p:cNvSpPr>
              <a:spLocks noChangeAspect="1" noChangeShapeType="1"/>
            </p:cNvSpPr>
            <p:nvPr/>
          </p:nvSpPr>
          <p:spPr bwMode="gray">
            <a:xfrm rot="-5400000">
              <a:off x="2307" y="2814"/>
              <a:ext cx="9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5092" name="Text Box 228"/>
            <p:cNvSpPr txBox="1">
              <a:spLocks noChangeAspect="1" noChangeArrowheads="1"/>
            </p:cNvSpPr>
            <p:nvPr/>
          </p:nvSpPr>
          <p:spPr bwMode="gray">
            <a:xfrm>
              <a:off x="2704" y="3519"/>
              <a:ext cx="30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4X</a:t>
              </a:r>
            </a:p>
          </p:txBody>
        </p:sp>
        <p:sp>
          <p:nvSpPr>
            <p:cNvPr id="165093" name="Text Box 229"/>
            <p:cNvSpPr txBox="1">
              <a:spLocks noChangeArrowheads="1"/>
            </p:cNvSpPr>
            <p:nvPr/>
          </p:nvSpPr>
          <p:spPr bwMode="gray">
            <a:xfrm rot="-5400000">
              <a:off x="2068" y="2478"/>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sp>
          <p:nvSpPr>
            <p:cNvPr id="165094" name="Freeform 230"/>
            <p:cNvSpPr>
              <a:spLocks noChangeAspect="1"/>
            </p:cNvSpPr>
            <p:nvPr/>
          </p:nvSpPr>
          <p:spPr bwMode="gray">
            <a:xfrm rot="-5400000">
              <a:off x="2743" y="2649"/>
              <a:ext cx="100" cy="125"/>
            </a:xfrm>
            <a:custGeom>
              <a:avLst/>
              <a:gdLst>
                <a:gd name="T0" fmla="*/ 77 w 108"/>
                <a:gd name="T1" fmla="*/ 0 h 123"/>
                <a:gd name="T2" fmla="*/ 0 w 108"/>
                <a:gd name="T3" fmla="*/ 0 h 123"/>
                <a:gd name="T4" fmla="*/ 0 w 108"/>
                <a:gd name="T5" fmla="*/ 131 h 123"/>
                <a:gd name="T6" fmla="*/ 80 w 108"/>
                <a:gd name="T7" fmla="*/ 131 h 123"/>
                <a:gd name="T8" fmla="*/ 0 60000 65536"/>
                <a:gd name="T9" fmla="*/ 0 60000 65536"/>
                <a:gd name="T10" fmla="*/ 0 60000 65536"/>
                <a:gd name="T11" fmla="*/ 0 60000 65536"/>
                <a:gd name="T12" fmla="*/ 0 w 108"/>
                <a:gd name="T13" fmla="*/ 0 h 123"/>
                <a:gd name="T14" fmla="*/ 108 w 108"/>
                <a:gd name="T15" fmla="*/ 123 h 123"/>
              </a:gdLst>
              <a:ahLst/>
              <a:cxnLst>
                <a:cxn ang="T8">
                  <a:pos x="T0" y="T1"/>
                </a:cxn>
                <a:cxn ang="T9">
                  <a:pos x="T2" y="T3"/>
                </a:cxn>
                <a:cxn ang="T10">
                  <a:pos x="T4" y="T5"/>
                </a:cxn>
                <a:cxn ang="T11">
                  <a:pos x="T6" y="T7"/>
                </a:cxn>
              </a:cxnLst>
              <a:rect l="T12" t="T13" r="T14" b="T15"/>
              <a:pathLst>
                <a:path w="108" h="123">
                  <a:moveTo>
                    <a:pt x="105" y="0"/>
                  </a:moveTo>
                  <a:lnTo>
                    <a:pt x="0" y="0"/>
                  </a:lnTo>
                  <a:lnTo>
                    <a:pt x="0" y="123"/>
                  </a:lnTo>
                  <a:lnTo>
                    <a:pt x="108" y="123"/>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95" name="Freeform 231"/>
            <p:cNvSpPr>
              <a:spLocks noChangeAspect="1"/>
            </p:cNvSpPr>
            <p:nvPr/>
          </p:nvSpPr>
          <p:spPr bwMode="gray">
            <a:xfrm rot="-5400000">
              <a:off x="2858" y="2643"/>
              <a:ext cx="103" cy="134"/>
            </a:xfrm>
            <a:custGeom>
              <a:avLst/>
              <a:gdLst>
                <a:gd name="T0" fmla="*/ 0 w 111"/>
                <a:gd name="T1" fmla="*/ 0 h 132"/>
                <a:gd name="T2" fmla="*/ 0 w 111"/>
                <a:gd name="T3" fmla="*/ 140 h 132"/>
                <a:gd name="T4" fmla="*/ 83 w 111"/>
                <a:gd name="T5" fmla="*/ 140 h 132"/>
                <a:gd name="T6" fmla="*/ 0 60000 65536"/>
                <a:gd name="T7" fmla="*/ 0 60000 65536"/>
                <a:gd name="T8" fmla="*/ 0 60000 65536"/>
                <a:gd name="T9" fmla="*/ 0 w 111"/>
                <a:gd name="T10" fmla="*/ 0 h 132"/>
                <a:gd name="T11" fmla="*/ 111 w 111"/>
                <a:gd name="T12" fmla="*/ 132 h 132"/>
              </a:gdLst>
              <a:ahLst/>
              <a:cxnLst>
                <a:cxn ang="T6">
                  <a:pos x="T0" y="T1"/>
                </a:cxn>
                <a:cxn ang="T7">
                  <a:pos x="T2" y="T3"/>
                </a:cxn>
                <a:cxn ang="T8">
                  <a:pos x="T4" y="T5"/>
                </a:cxn>
              </a:cxnLst>
              <a:rect l="T9" t="T10" r="T11" b="T12"/>
              <a:pathLst>
                <a:path w="111" h="132">
                  <a:moveTo>
                    <a:pt x="0" y="0"/>
                  </a:moveTo>
                  <a:lnTo>
                    <a:pt x="0" y="132"/>
                  </a:lnTo>
                  <a:lnTo>
                    <a:pt x="111" y="13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96" name="Line 232"/>
            <p:cNvSpPr>
              <a:spLocks noChangeAspect="1" noChangeShapeType="1"/>
            </p:cNvSpPr>
            <p:nvPr/>
          </p:nvSpPr>
          <p:spPr bwMode="gray">
            <a:xfrm rot="-5400000">
              <a:off x="2803" y="2814"/>
              <a:ext cx="100" cy="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65097" name="Freeform 233"/>
            <p:cNvSpPr>
              <a:spLocks/>
            </p:cNvSpPr>
            <p:nvPr/>
          </p:nvSpPr>
          <p:spPr bwMode="gray">
            <a:xfrm>
              <a:off x="2350" y="3029"/>
              <a:ext cx="505" cy="430"/>
            </a:xfrm>
            <a:custGeom>
              <a:avLst/>
              <a:gdLst>
                <a:gd name="T0" fmla="*/ 193 w 696"/>
                <a:gd name="T1" fmla="*/ 125 h 648"/>
                <a:gd name="T2" fmla="*/ 193 w 696"/>
                <a:gd name="T3" fmla="*/ 100 h 648"/>
                <a:gd name="T4" fmla="*/ 0 w 696"/>
                <a:gd name="T5" fmla="*/ 100 h 648"/>
                <a:gd name="T6" fmla="*/ 0 w 696"/>
                <a:gd name="T7" fmla="*/ 0 h 648"/>
                <a:gd name="T8" fmla="*/ 0 60000 65536"/>
                <a:gd name="T9" fmla="*/ 0 60000 65536"/>
                <a:gd name="T10" fmla="*/ 0 60000 65536"/>
                <a:gd name="T11" fmla="*/ 0 60000 65536"/>
                <a:gd name="T12" fmla="*/ 0 w 696"/>
                <a:gd name="T13" fmla="*/ 0 h 648"/>
                <a:gd name="T14" fmla="*/ 696 w 696"/>
                <a:gd name="T15" fmla="*/ 648 h 648"/>
              </a:gdLst>
              <a:ahLst/>
              <a:cxnLst>
                <a:cxn ang="T8">
                  <a:pos x="T0" y="T1"/>
                </a:cxn>
                <a:cxn ang="T9">
                  <a:pos x="T2" y="T3"/>
                </a:cxn>
                <a:cxn ang="T10">
                  <a:pos x="T4" y="T5"/>
                </a:cxn>
                <a:cxn ang="T11">
                  <a:pos x="T6" y="T7"/>
                </a:cxn>
              </a:cxnLst>
              <a:rect l="T12" t="T13" r="T14" b="T15"/>
              <a:pathLst>
                <a:path w="696" h="648">
                  <a:moveTo>
                    <a:pt x="696" y="648"/>
                  </a:moveTo>
                  <a:lnTo>
                    <a:pt x="696" y="516"/>
                  </a:lnTo>
                  <a:lnTo>
                    <a:pt x="0" y="516"/>
                  </a:lnTo>
                  <a:lnTo>
                    <a:pt x="0"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098" name="Freeform 234"/>
            <p:cNvSpPr>
              <a:spLocks/>
            </p:cNvSpPr>
            <p:nvPr/>
          </p:nvSpPr>
          <p:spPr bwMode="gray">
            <a:xfrm>
              <a:off x="2855" y="3025"/>
              <a:ext cx="531" cy="346"/>
            </a:xfrm>
            <a:custGeom>
              <a:avLst/>
              <a:gdLst>
                <a:gd name="T0" fmla="*/ 0 w 732"/>
                <a:gd name="T1" fmla="*/ 101 h 522"/>
                <a:gd name="T2" fmla="*/ 202 w 732"/>
                <a:gd name="T3" fmla="*/ 101 h 522"/>
                <a:gd name="T4" fmla="*/ 202 w 732"/>
                <a:gd name="T5" fmla="*/ 0 h 522"/>
                <a:gd name="T6" fmla="*/ 0 60000 65536"/>
                <a:gd name="T7" fmla="*/ 0 60000 65536"/>
                <a:gd name="T8" fmla="*/ 0 60000 65536"/>
                <a:gd name="T9" fmla="*/ 0 w 732"/>
                <a:gd name="T10" fmla="*/ 0 h 522"/>
                <a:gd name="T11" fmla="*/ 732 w 732"/>
                <a:gd name="T12" fmla="*/ 522 h 522"/>
              </a:gdLst>
              <a:ahLst/>
              <a:cxnLst>
                <a:cxn ang="T6">
                  <a:pos x="T0" y="T1"/>
                </a:cxn>
                <a:cxn ang="T7">
                  <a:pos x="T2" y="T3"/>
                </a:cxn>
                <a:cxn ang="T8">
                  <a:pos x="T4" y="T5"/>
                </a:cxn>
              </a:cxnLst>
              <a:rect l="T9" t="T10" r="T11" b="T12"/>
              <a:pathLst>
                <a:path w="732" h="522">
                  <a:moveTo>
                    <a:pt x="0" y="522"/>
                  </a:moveTo>
                  <a:lnTo>
                    <a:pt x="732" y="522"/>
                  </a:lnTo>
                  <a:lnTo>
                    <a:pt x="732"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nvGrpSpPr>
            <p:cNvPr id="165099" name="Group 235"/>
            <p:cNvGrpSpPr>
              <a:grpSpLocks/>
            </p:cNvGrpSpPr>
            <p:nvPr/>
          </p:nvGrpSpPr>
          <p:grpSpPr bwMode="auto">
            <a:xfrm>
              <a:off x="3279" y="2853"/>
              <a:ext cx="198" cy="196"/>
              <a:chOff x="2121" y="1390"/>
              <a:chExt cx="274" cy="295"/>
            </a:xfrm>
          </p:grpSpPr>
          <p:sp>
            <p:nvSpPr>
              <p:cNvPr id="165100" name="Oval 236"/>
              <p:cNvSpPr>
                <a:spLocks noChangeAspect="1" noChangeArrowheads="1"/>
              </p:cNvSpPr>
              <p:nvPr/>
            </p:nvSpPr>
            <p:spPr bwMode="gray">
              <a:xfrm rot="-5400000">
                <a:off x="2137" y="1374"/>
                <a:ext cx="241" cy="274"/>
              </a:xfrm>
              <a:prstGeom prst="ellipse">
                <a:avLst/>
              </a:prstGeom>
              <a:solidFill>
                <a:srgbClr val="DDDDDD"/>
              </a:solidFill>
              <a:ln w="12700">
                <a:solidFill>
                  <a:srgbClr val="DDDDDD"/>
                </a:solidFill>
                <a:round/>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01" name="Rectangle 237"/>
              <p:cNvSpPr>
                <a:spLocks noChangeAspect="1" noChangeArrowheads="1"/>
              </p:cNvSpPr>
              <p:nvPr/>
            </p:nvSpPr>
            <p:spPr bwMode="gray">
              <a:xfrm rot="-5400000">
                <a:off x="2172" y="1462"/>
                <a:ext cx="172" cy="274"/>
              </a:xfrm>
              <a:prstGeom prst="rect">
                <a:avLst/>
              </a:prstGeom>
              <a:solidFill>
                <a:srgbClr val="DDDDDD"/>
              </a:solidFill>
              <a:ln w="12700">
                <a:solidFill>
                  <a:srgbClr val="DDDDDD"/>
                </a:solidFill>
                <a:miter lim="800000"/>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02" name="Text Box 238"/>
            <p:cNvSpPr txBox="1">
              <a:spLocks noChangeAspect="1" noChangeArrowheads="1"/>
            </p:cNvSpPr>
            <p:nvPr/>
          </p:nvSpPr>
          <p:spPr bwMode="gray">
            <a:xfrm>
              <a:off x="3219" y="2893"/>
              <a:ext cx="30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5X</a:t>
              </a:r>
            </a:p>
          </p:txBody>
        </p:sp>
        <p:grpSp>
          <p:nvGrpSpPr>
            <p:cNvPr id="165103" name="Group 239"/>
            <p:cNvGrpSpPr>
              <a:grpSpLocks noChangeAspect="1"/>
            </p:cNvGrpSpPr>
            <p:nvPr/>
          </p:nvGrpSpPr>
          <p:grpSpPr bwMode="auto">
            <a:xfrm rot="-5400000">
              <a:off x="2176" y="2507"/>
              <a:ext cx="228" cy="76"/>
              <a:chOff x="3877" y="2366"/>
              <a:chExt cx="245" cy="75"/>
            </a:xfrm>
          </p:grpSpPr>
          <p:sp>
            <p:nvSpPr>
              <p:cNvPr id="165104" name="Rectangle 240"/>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05" name="AutoShape 241"/>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06" name="Text Box 242"/>
            <p:cNvSpPr txBox="1">
              <a:spLocks noChangeArrowheads="1"/>
            </p:cNvSpPr>
            <p:nvPr/>
          </p:nvSpPr>
          <p:spPr bwMode="gray">
            <a:xfrm rot="-5400000">
              <a:off x="2189" y="2478"/>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107" name="Group 243"/>
            <p:cNvGrpSpPr>
              <a:grpSpLocks noChangeAspect="1"/>
            </p:cNvGrpSpPr>
            <p:nvPr/>
          </p:nvGrpSpPr>
          <p:grpSpPr bwMode="auto">
            <a:xfrm rot="-5400000">
              <a:off x="2299" y="2507"/>
              <a:ext cx="228" cy="76"/>
              <a:chOff x="3877" y="2366"/>
              <a:chExt cx="245" cy="75"/>
            </a:xfrm>
          </p:grpSpPr>
          <p:sp>
            <p:nvSpPr>
              <p:cNvPr id="165108" name="Rectangle 244"/>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09" name="AutoShape 245"/>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10" name="Text Box 246"/>
            <p:cNvSpPr txBox="1">
              <a:spLocks noChangeArrowheads="1"/>
            </p:cNvSpPr>
            <p:nvPr/>
          </p:nvSpPr>
          <p:spPr bwMode="gray">
            <a:xfrm rot="-5400000">
              <a:off x="2312" y="2478"/>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111" name="Group 247"/>
            <p:cNvGrpSpPr>
              <a:grpSpLocks noChangeAspect="1"/>
            </p:cNvGrpSpPr>
            <p:nvPr/>
          </p:nvGrpSpPr>
          <p:grpSpPr bwMode="auto">
            <a:xfrm rot="-5400000">
              <a:off x="2411" y="2507"/>
              <a:ext cx="228" cy="76"/>
              <a:chOff x="3877" y="2366"/>
              <a:chExt cx="245" cy="75"/>
            </a:xfrm>
          </p:grpSpPr>
          <p:sp>
            <p:nvSpPr>
              <p:cNvPr id="165112" name="Rectangle 248"/>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13" name="AutoShape 249"/>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14" name="Text Box 250"/>
            <p:cNvSpPr txBox="1">
              <a:spLocks noChangeArrowheads="1"/>
            </p:cNvSpPr>
            <p:nvPr/>
          </p:nvSpPr>
          <p:spPr bwMode="gray">
            <a:xfrm rot="-5400000">
              <a:off x="2424" y="2478"/>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115" name="Group 251"/>
            <p:cNvGrpSpPr>
              <a:grpSpLocks noChangeAspect="1"/>
            </p:cNvGrpSpPr>
            <p:nvPr/>
          </p:nvGrpSpPr>
          <p:grpSpPr bwMode="auto">
            <a:xfrm rot="-5400000">
              <a:off x="2617" y="2509"/>
              <a:ext cx="228" cy="76"/>
              <a:chOff x="3877" y="2366"/>
              <a:chExt cx="245" cy="75"/>
            </a:xfrm>
          </p:grpSpPr>
          <p:sp>
            <p:nvSpPr>
              <p:cNvPr id="165116" name="Rectangle 252"/>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17" name="AutoShape 253"/>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18" name="Text Box 254"/>
            <p:cNvSpPr txBox="1">
              <a:spLocks noChangeArrowheads="1"/>
            </p:cNvSpPr>
            <p:nvPr/>
          </p:nvSpPr>
          <p:spPr bwMode="gray">
            <a:xfrm rot="-5400000">
              <a:off x="2630" y="248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119" name="Group 255"/>
            <p:cNvGrpSpPr>
              <a:grpSpLocks noChangeAspect="1"/>
            </p:cNvGrpSpPr>
            <p:nvPr/>
          </p:nvGrpSpPr>
          <p:grpSpPr bwMode="auto">
            <a:xfrm rot="-5400000">
              <a:off x="2738" y="2509"/>
              <a:ext cx="228" cy="76"/>
              <a:chOff x="3877" y="2366"/>
              <a:chExt cx="245" cy="75"/>
            </a:xfrm>
          </p:grpSpPr>
          <p:sp>
            <p:nvSpPr>
              <p:cNvPr id="165120" name="Rectangle 256"/>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21" name="AutoShape 257"/>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22" name="Text Box 258"/>
            <p:cNvSpPr txBox="1">
              <a:spLocks noChangeArrowheads="1"/>
            </p:cNvSpPr>
            <p:nvPr/>
          </p:nvSpPr>
          <p:spPr bwMode="gray">
            <a:xfrm rot="-5400000">
              <a:off x="2751" y="248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123" name="Group 259"/>
            <p:cNvGrpSpPr>
              <a:grpSpLocks noChangeAspect="1"/>
            </p:cNvGrpSpPr>
            <p:nvPr/>
          </p:nvGrpSpPr>
          <p:grpSpPr bwMode="auto">
            <a:xfrm rot="-5400000">
              <a:off x="2861" y="2509"/>
              <a:ext cx="228" cy="76"/>
              <a:chOff x="3877" y="2366"/>
              <a:chExt cx="245" cy="75"/>
            </a:xfrm>
          </p:grpSpPr>
          <p:sp>
            <p:nvSpPr>
              <p:cNvPr id="165124" name="Rectangle 260"/>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25" name="AutoShape 261"/>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26" name="Text Box 262"/>
            <p:cNvSpPr txBox="1">
              <a:spLocks noChangeArrowheads="1"/>
            </p:cNvSpPr>
            <p:nvPr/>
          </p:nvSpPr>
          <p:spPr bwMode="gray">
            <a:xfrm rot="-5400000">
              <a:off x="2874" y="248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127" name="Group 263"/>
            <p:cNvGrpSpPr>
              <a:grpSpLocks noChangeAspect="1"/>
            </p:cNvGrpSpPr>
            <p:nvPr/>
          </p:nvGrpSpPr>
          <p:grpSpPr bwMode="auto">
            <a:xfrm rot="-5400000">
              <a:off x="3140" y="2509"/>
              <a:ext cx="228" cy="76"/>
              <a:chOff x="3877" y="2366"/>
              <a:chExt cx="245" cy="75"/>
            </a:xfrm>
          </p:grpSpPr>
          <p:sp>
            <p:nvSpPr>
              <p:cNvPr id="165128" name="Rectangle 264"/>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29" name="AutoShape 265"/>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30" name="Text Box 266"/>
            <p:cNvSpPr txBox="1">
              <a:spLocks noChangeArrowheads="1"/>
            </p:cNvSpPr>
            <p:nvPr/>
          </p:nvSpPr>
          <p:spPr bwMode="gray">
            <a:xfrm rot="-5400000">
              <a:off x="3153" y="248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131" name="Group 267"/>
            <p:cNvGrpSpPr>
              <a:grpSpLocks noChangeAspect="1"/>
            </p:cNvGrpSpPr>
            <p:nvPr/>
          </p:nvGrpSpPr>
          <p:grpSpPr bwMode="auto">
            <a:xfrm rot="-5400000">
              <a:off x="3261" y="2509"/>
              <a:ext cx="228" cy="76"/>
              <a:chOff x="3877" y="2366"/>
              <a:chExt cx="245" cy="75"/>
            </a:xfrm>
          </p:grpSpPr>
          <p:sp>
            <p:nvSpPr>
              <p:cNvPr id="165132" name="Rectangle 268"/>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33" name="AutoShape 269"/>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34" name="Text Box 270"/>
            <p:cNvSpPr txBox="1">
              <a:spLocks noChangeArrowheads="1"/>
            </p:cNvSpPr>
            <p:nvPr/>
          </p:nvSpPr>
          <p:spPr bwMode="gray">
            <a:xfrm rot="-5400000">
              <a:off x="3274" y="248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grpSp>
          <p:nvGrpSpPr>
            <p:cNvPr id="165135" name="Group 271"/>
            <p:cNvGrpSpPr>
              <a:grpSpLocks noChangeAspect="1"/>
            </p:cNvGrpSpPr>
            <p:nvPr/>
          </p:nvGrpSpPr>
          <p:grpSpPr bwMode="auto">
            <a:xfrm rot="-5400000">
              <a:off x="3384" y="2509"/>
              <a:ext cx="228" cy="76"/>
              <a:chOff x="3877" y="2366"/>
              <a:chExt cx="245" cy="75"/>
            </a:xfrm>
          </p:grpSpPr>
          <p:sp>
            <p:nvSpPr>
              <p:cNvPr id="165136" name="Rectangle 272"/>
              <p:cNvSpPr>
                <a:spLocks noChangeAspect="1" noChangeArrowheads="1"/>
              </p:cNvSpPr>
              <p:nvPr/>
            </p:nvSpPr>
            <p:spPr bwMode="gray">
              <a:xfrm rot="-5400000">
                <a:off x="3962" y="2281"/>
                <a:ext cx="75" cy="245"/>
              </a:xfrm>
              <a:prstGeom prst="rect">
                <a:avLst/>
              </a:prstGeom>
              <a:solidFill>
                <a:srgbClr val="B2B2B2"/>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37" name="AutoShape 273"/>
              <p:cNvSpPr>
                <a:spLocks noChangeAspect="1" noChangeArrowheads="1"/>
              </p:cNvSpPr>
              <p:nvPr/>
            </p:nvSpPr>
            <p:spPr bwMode="gray">
              <a:xfrm rot="5400000">
                <a:off x="3874" y="2389"/>
                <a:ext cx="36" cy="29"/>
              </a:xfrm>
              <a:prstGeom prst="triangle">
                <a:avLst>
                  <a:gd name="adj" fmla="val 50000"/>
                </a:avLst>
              </a:prstGeom>
              <a:solidFill>
                <a:schemeClr val="bg1"/>
              </a:solidFill>
              <a:ln w="19050" algn="ctr">
                <a:solidFill>
                  <a:schemeClr val="tx1"/>
                </a:solidFill>
                <a:miter lim="800000"/>
                <a:headEnd/>
                <a:tailEnd/>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38" name="Text Box 274"/>
            <p:cNvSpPr txBox="1">
              <a:spLocks noChangeArrowheads="1"/>
            </p:cNvSpPr>
            <p:nvPr/>
          </p:nvSpPr>
          <p:spPr bwMode="gray">
            <a:xfrm rot="-5400000">
              <a:off x="3397" y="2480"/>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800"/>
                <a:t>FF</a:t>
              </a:r>
            </a:p>
          </p:txBody>
        </p:sp>
        <p:sp>
          <p:nvSpPr>
            <p:cNvPr id="165139" name="Rectangle 275"/>
            <p:cNvSpPr>
              <a:spLocks noChangeArrowheads="1"/>
            </p:cNvSpPr>
            <p:nvPr/>
          </p:nvSpPr>
          <p:spPr bwMode="gray">
            <a:xfrm>
              <a:off x="3250" y="2829"/>
              <a:ext cx="265" cy="242"/>
            </a:xfrm>
            <a:prstGeom prst="rect">
              <a:avLst/>
            </a:prstGeom>
            <a:noFill/>
            <a:ln w="19050">
              <a:solidFill>
                <a:schemeClr val="bg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40" name="AutoShape 276"/>
            <p:cNvSpPr>
              <a:spLocks noChangeAspect="1" noChangeArrowheads="1"/>
            </p:cNvSpPr>
            <p:nvPr/>
          </p:nvSpPr>
          <p:spPr bwMode="gray">
            <a:xfrm rot="5400000">
              <a:off x="2958" y="3283"/>
              <a:ext cx="161" cy="164"/>
            </a:xfrm>
            <a:prstGeom prst="triangle">
              <a:avLst>
                <a:gd name="adj" fmla="val 50287"/>
              </a:avLst>
            </a:prstGeom>
            <a:solidFill>
              <a:srgbClr val="0099FF"/>
            </a:solidFill>
            <a:ln w="12700">
              <a:solidFill>
                <a:schemeClr val="tx1"/>
              </a:solidFill>
              <a:miter lim="800000"/>
              <a:headEnd type="none" w="sm" len="sm"/>
              <a:tailEnd type="none" w="sm" len="sm"/>
            </a:ln>
          </p:spPr>
          <p:txBody>
            <a:bodyPr wrap="none"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41" name="AutoShape 277"/>
            <p:cNvSpPr>
              <a:spLocks noChangeAspect="1" noChangeArrowheads="1"/>
            </p:cNvSpPr>
            <p:nvPr/>
          </p:nvSpPr>
          <p:spPr bwMode="gray">
            <a:xfrm rot="5400000">
              <a:off x="3171" y="3283"/>
              <a:ext cx="161" cy="164"/>
            </a:xfrm>
            <a:prstGeom prst="triangle">
              <a:avLst>
                <a:gd name="adj" fmla="val 50287"/>
              </a:avLst>
            </a:prstGeom>
            <a:solidFill>
              <a:srgbClr val="0099FF"/>
            </a:solidFill>
            <a:ln w="12700">
              <a:solidFill>
                <a:schemeClr val="tx1"/>
              </a:solidFill>
              <a:miter lim="800000"/>
              <a:headEnd type="none" w="sm" len="sm"/>
              <a:tailEnd type="none" w="sm" len="sm"/>
            </a:ln>
          </p:spPr>
          <p:txBody>
            <a:bodyPr wrap="none"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42" name="Line 278"/>
            <p:cNvSpPr>
              <a:spLocks noChangeAspect="1" noChangeShapeType="1"/>
            </p:cNvSpPr>
            <p:nvPr/>
          </p:nvSpPr>
          <p:spPr bwMode="gray">
            <a:xfrm rot="-5400000">
              <a:off x="2805" y="3056"/>
              <a:ext cx="100" cy="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165143" name="Group 279"/>
            <p:cNvGrpSpPr>
              <a:grpSpLocks/>
            </p:cNvGrpSpPr>
            <p:nvPr/>
          </p:nvGrpSpPr>
          <p:grpSpPr bwMode="auto">
            <a:xfrm>
              <a:off x="2753" y="3077"/>
              <a:ext cx="198" cy="196"/>
              <a:chOff x="2121" y="1390"/>
              <a:chExt cx="274" cy="295"/>
            </a:xfrm>
          </p:grpSpPr>
          <p:sp>
            <p:nvSpPr>
              <p:cNvPr id="165144" name="Oval 280"/>
              <p:cNvSpPr>
                <a:spLocks noChangeAspect="1" noChangeArrowheads="1"/>
              </p:cNvSpPr>
              <p:nvPr/>
            </p:nvSpPr>
            <p:spPr bwMode="gray">
              <a:xfrm rot="-5400000">
                <a:off x="2137" y="1374"/>
                <a:ext cx="241" cy="274"/>
              </a:xfrm>
              <a:prstGeom prst="ellipse">
                <a:avLst/>
              </a:prstGeom>
              <a:solidFill>
                <a:srgbClr val="DDDDDD"/>
              </a:solidFill>
              <a:ln w="12700">
                <a:solidFill>
                  <a:srgbClr val="DDDDDD"/>
                </a:solidFill>
                <a:round/>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45" name="Rectangle 281"/>
              <p:cNvSpPr>
                <a:spLocks noChangeAspect="1" noChangeArrowheads="1"/>
              </p:cNvSpPr>
              <p:nvPr/>
            </p:nvSpPr>
            <p:spPr bwMode="gray">
              <a:xfrm rot="-5400000">
                <a:off x="2172" y="1462"/>
                <a:ext cx="172" cy="274"/>
              </a:xfrm>
              <a:prstGeom prst="rect">
                <a:avLst/>
              </a:prstGeom>
              <a:solidFill>
                <a:srgbClr val="DDDDDD"/>
              </a:solidFill>
              <a:ln w="12700">
                <a:solidFill>
                  <a:srgbClr val="DDDDDD"/>
                </a:solidFill>
                <a:miter lim="800000"/>
                <a:headEnd type="none" w="sm" len="sm"/>
                <a:tailEnd type="none" w="sm" len="sm"/>
              </a:ln>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grpSp>
        <p:sp>
          <p:nvSpPr>
            <p:cNvPr id="165146" name="Text Box 282"/>
            <p:cNvSpPr txBox="1">
              <a:spLocks noChangeAspect="1" noChangeArrowheads="1"/>
            </p:cNvSpPr>
            <p:nvPr/>
          </p:nvSpPr>
          <p:spPr bwMode="gray">
            <a:xfrm>
              <a:off x="2693" y="3117"/>
              <a:ext cx="30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4X</a:t>
              </a:r>
            </a:p>
          </p:txBody>
        </p:sp>
        <p:sp>
          <p:nvSpPr>
            <p:cNvPr id="165147" name="AutoShape 283"/>
            <p:cNvSpPr>
              <a:spLocks noChangeAspect="1" noChangeArrowheads="1"/>
            </p:cNvSpPr>
            <p:nvPr/>
          </p:nvSpPr>
          <p:spPr bwMode="gray">
            <a:xfrm>
              <a:off x="2741" y="2843"/>
              <a:ext cx="214" cy="182"/>
            </a:xfrm>
            <a:prstGeom prst="triangle">
              <a:avLst>
                <a:gd name="adj" fmla="val 50287"/>
              </a:avLst>
            </a:prstGeom>
            <a:solidFill>
              <a:schemeClr val="bg1"/>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48" name="Text Box 284"/>
            <p:cNvSpPr txBox="1">
              <a:spLocks noChangeAspect="1" noChangeArrowheads="1"/>
            </p:cNvSpPr>
            <p:nvPr/>
          </p:nvSpPr>
          <p:spPr bwMode="gray">
            <a:xfrm>
              <a:off x="2704" y="2908"/>
              <a:ext cx="3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2X</a:t>
              </a:r>
            </a:p>
          </p:txBody>
        </p:sp>
        <p:sp>
          <p:nvSpPr>
            <p:cNvPr id="165149" name="Rectangle 285"/>
            <p:cNvSpPr>
              <a:spLocks noChangeArrowheads="1"/>
            </p:cNvSpPr>
            <p:nvPr/>
          </p:nvSpPr>
          <p:spPr bwMode="gray">
            <a:xfrm>
              <a:off x="2911" y="3265"/>
              <a:ext cx="509" cy="206"/>
            </a:xfrm>
            <a:prstGeom prst="rect">
              <a:avLst/>
            </a:prstGeom>
            <a:noFill/>
            <a:ln w="19050">
              <a:solidFill>
                <a:srgbClr val="FF0000"/>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50" name="AutoShape 286"/>
            <p:cNvSpPr>
              <a:spLocks noChangeAspect="1" noChangeArrowheads="1"/>
            </p:cNvSpPr>
            <p:nvPr/>
          </p:nvSpPr>
          <p:spPr bwMode="gray">
            <a:xfrm>
              <a:off x="2245" y="2849"/>
              <a:ext cx="215" cy="182"/>
            </a:xfrm>
            <a:prstGeom prst="triangle">
              <a:avLst>
                <a:gd name="adj" fmla="val 50287"/>
              </a:avLst>
            </a:prstGeom>
            <a:solidFill>
              <a:srgbClr val="B2B2B2"/>
            </a:solidFill>
            <a:ln w="12700">
              <a:solidFill>
                <a:schemeClr val="tx1"/>
              </a:solidFill>
              <a:miter lim="800000"/>
              <a:headEnd type="none" w="sm" len="sm"/>
              <a:tailEnd type="none" w="sm" len="sm"/>
            </a:ln>
          </p:spPr>
          <p:txBody>
            <a:bodyPr anchor="ct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endParaRPr lang="ru-RU" altLang="en-US" sz="1800"/>
            </a:p>
          </p:txBody>
        </p:sp>
        <p:sp>
          <p:nvSpPr>
            <p:cNvPr id="165151" name="Text Box 287"/>
            <p:cNvSpPr txBox="1">
              <a:spLocks noChangeAspect="1" noChangeArrowheads="1"/>
            </p:cNvSpPr>
            <p:nvPr/>
          </p:nvSpPr>
          <p:spPr bwMode="gray">
            <a:xfrm>
              <a:off x="2201" y="2902"/>
              <a:ext cx="3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n-US" sz="800"/>
                <a:t>3X</a:t>
              </a:r>
            </a:p>
          </p:txBody>
        </p:sp>
      </p:grpSp>
      <p:sp>
        <p:nvSpPr>
          <p:cNvPr id="165152" name="Text Box 288"/>
          <p:cNvSpPr txBox="1">
            <a:spLocks noChangeArrowheads="1"/>
          </p:cNvSpPr>
          <p:nvPr/>
        </p:nvSpPr>
        <p:spPr bwMode="auto">
          <a:xfrm>
            <a:off x="3167063" y="2349500"/>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r>
              <a:rPr lang="en-US" altLang="en-US" sz="1800"/>
              <a:t>Buffer sizing</a:t>
            </a:r>
            <a:endParaRPr lang="ru-RU" altLang="en-US" sz="1800"/>
          </a:p>
        </p:txBody>
      </p:sp>
      <p:sp>
        <p:nvSpPr>
          <p:cNvPr id="165153" name="Text Box 289"/>
          <p:cNvSpPr txBox="1">
            <a:spLocks noChangeArrowheads="1"/>
          </p:cNvSpPr>
          <p:nvPr/>
        </p:nvSpPr>
        <p:spPr bwMode="auto">
          <a:xfrm>
            <a:off x="3600450" y="1592263"/>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r>
              <a:rPr lang="en-US" altLang="en-US" sz="1800"/>
              <a:t>Buffer relocation</a:t>
            </a:r>
            <a:endParaRPr lang="ru-RU" altLang="en-US" sz="1800"/>
          </a:p>
        </p:txBody>
      </p:sp>
      <p:sp>
        <p:nvSpPr>
          <p:cNvPr id="165154" name="Text Box 290"/>
          <p:cNvSpPr txBox="1">
            <a:spLocks noChangeArrowheads="1"/>
          </p:cNvSpPr>
          <p:nvPr/>
        </p:nvSpPr>
        <p:spPr bwMode="auto">
          <a:xfrm>
            <a:off x="3492500" y="4616450"/>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r>
              <a:rPr lang="en-US" altLang="en-US" sz="1800"/>
              <a:t>Gate sizing</a:t>
            </a:r>
            <a:endParaRPr lang="ru-RU" altLang="en-US" sz="1800"/>
          </a:p>
        </p:txBody>
      </p:sp>
      <p:sp>
        <p:nvSpPr>
          <p:cNvPr id="165155" name="Text Box 291"/>
          <p:cNvSpPr txBox="1">
            <a:spLocks noChangeArrowheads="1"/>
          </p:cNvSpPr>
          <p:nvPr/>
        </p:nvSpPr>
        <p:spPr bwMode="auto">
          <a:xfrm>
            <a:off x="3743325" y="3105150"/>
            <a:ext cx="173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r>
              <a:rPr lang="en-US" altLang="en-US" sz="1800"/>
              <a:t>Gate relocation</a:t>
            </a:r>
            <a:endParaRPr lang="ru-RU" altLang="en-US" sz="1800"/>
          </a:p>
        </p:txBody>
      </p:sp>
      <p:sp>
        <p:nvSpPr>
          <p:cNvPr id="165156" name="Text Box 292"/>
          <p:cNvSpPr txBox="1">
            <a:spLocks noChangeArrowheads="1"/>
          </p:cNvSpPr>
          <p:nvPr/>
        </p:nvSpPr>
        <p:spPr bwMode="auto">
          <a:xfrm>
            <a:off x="3419475" y="533717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r>
              <a:rPr lang="en-US" altLang="en-US" sz="1800"/>
              <a:t>Delay insertion</a:t>
            </a:r>
            <a:endParaRPr lang="ru-RU" altLang="en-US" sz="1800"/>
          </a:p>
        </p:txBody>
      </p:sp>
      <p:sp>
        <p:nvSpPr>
          <p:cNvPr id="165157" name="Line 293"/>
          <p:cNvSpPr>
            <a:spLocks noChangeShapeType="1"/>
          </p:cNvSpPr>
          <p:nvPr/>
        </p:nvSpPr>
        <p:spPr bwMode="auto">
          <a:xfrm flipH="1" flipV="1">
            <a:off x="1908175" y="2276475"/>
            <a:ext cx="1295400" cy="2524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5158" name="Line 294"/>
          <p:cNvSpPr>
            <a:spLocks noChangeShapeType="1"/>
          </p:cNvSpPr>
          <p:nvPr/>
        </p:nvSpPr>
        <p:spPr bwMode="auto">
          <a:xfrm flipH="1" flipV="1">
            <a:off x="2771775" y="4689475"/>
            <a:ext cx="7207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5159" name="Line 295"/>
          <p:cNvSpPr>
            <a:spLocks noChangeShapeType="1"/>
          </p:cNvSpPr>
          <p:nvPr/>
        </p:nvSpPr>
        <p:spPr bwMode="auto">
          <a:xfrm flipH="1" flipV="1">
            <a:off x="2663825" y="5373688"/>
            <a:ext cx="7207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5160" name="Line 296"/>
          <p:cNvSpPr>
            <a:spLocks noChangeShapeType="1"/>
          </p:cNvSpPr>
          <p:nvPr/>
        </p:nvSpPr>
        <p:spPr bwMode="auto">
          <a:xfrm flipV="1">
            <a:off x="5400675" y="1700213"/>
            <a:ext cx="827088"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5161" name="Line 297"/>
          <p:cNvSpPr>
            <a:spLocks noChangeShapeType="1"/>
          </p:cNvSpPr>
          <p:nvPr/>
        </p:nvSpPr>
        <p:spPr bwMode="auto">
          <a:xfrm flipV="1">
            <a:off x="5400675" y="1916113"/>
            <a:ext cx="2484438" cy="1260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3642995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106"/>
          <p:cNvSpPr>
            <a:spLocks noChangeArrowheads="1"/>
          </p:cNvSpPr>
          <p:nvPr/>
        </p:nvSpPr>
        <p:spPr bwMode="auto">
          <a:xfrm>
            <a:off x="4679950" y="1484313"/>
            <a:ext cx="4321175" cy="3781425"/>
          </a:xfrm>
          <a:prstGeom prst="roundRect">
            <a:avLst>
              <a:gd name="adj" fmla="val 5218"/>
            </a:avLst>
          </a:prstGeom>
          <a:solidFill>
            <a:srgbClr val="00CC99"/>
          </a:solidFill>
          <a:ln w="9525" algn="ctr">
            <a:solidFill>
              <a:schemeClr val="tx1"/>
            </a:solidFill>
            <a:round/>
            <a:headEnd/>
            <a:tailEnd/>
          </a:ln>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0963" name="Rectangle 2"/>
          <p:cNvSpPr>
            <a:spLocks noGrp="1" noChangeArrowheads="1"/>
          </p:cNvSpPr>
          <p:nvPr>
            <p:ph type="title" idx="4294967295"/>
          </p:nvPr>
        </p:nvSpPr>
        <p:spPr>
          <a:xfrm>
            <a:off x="1" y="0"/>
            <a:ext cx="9144000" cy="833780"/>
          </a:xfrm>
        </p:spPr>
        <p:txBody>
          <a:bodyPr/>
          <a:lstStyle/>
          <a:p>
            <a:pPr eaLnBrk="1" hangingPunct="1"/>
            <a:r>
              <a:rPr lang="en-US" altLang="en-US" dirty="0" smtClean="0"/>
              <a:t>Effects of Clock Tree Synthesis</a:t>
            </a:r>
          </a:p>
        </p:txBody>
      </p:sp>
      <p:pic>
        <p:nvPicPr>
          <p:cNvPr id="590851" name="Picture 3"/>
          <p:cNvPicPr>
            <a:picLocks noChangeAspect="1" noChangeArrowheads="1"/>
          </p:cNvPicPr>
          <p:nvPr/>
        </p:nvPicPr>
        <p:blipFill>
          <a:blip r:embed="rId3">
            <a:lum bright="50000"/>
            <a:grayscl/>
          </a:blip>
          <a:srcRect l="14221" t="4080" r="7921" b="4721"/>
          <a:stretch>
            <a:fillRect/>
          </a:stretch>
        </p:blipFill>
        <p:spPr bwMode="auto">
          <a:xfrm>
            <a:off x="4826000" y="1592263"/>
            <a:ext cx="4030663" cy="3540125"/>
          </a:xfrm>
          <a:prstGeom prst="rect">
            <a:avLst/>
          </a:prstGeom>
          <a:noFill/>
          <a:ln w="19050">
            <a:noFill/>
            <a:miter lim="800000"/>
            <a:headEnd/>
            <a:tailEnd/>
          </a:ln>
          <a:effectLst>
            <a:outerShdw dist="35921" dir="2700000" algn="ctr" rotWithShape="0">
              <a:srgbClr val="808080"/>
            </a:outerShdw>
          </a:effectLst>
        </p:spPr>
      </p:pic>
      <p:grpSp>
        <p:nvGrpSpPr>
          <p:cNvPr id="40965" name="Group 4"/>
          <p:cNvGrpSpPr>
            <a:grpSpLocks/>
          </p:cNvGrpSpPr>
          <p:nvPr/>
        </p:nvGrpSpPr>
        <p:grpSpPr bwMode="auto">
          <a:xfrm>
            <a:off x="5205413" y="4778375"/>
            <a:ext cx="252412" cy="268288"/>
            <a:chOff x="1754" y="3394"/>
            <a:chExt cx="334" cy="352"/>
          </a:xfrm>
        </p:grpSpPr>
        <p:sp>
          <p:nvSpPr>
            <p:cNvPr id="41062" name="Rectangle 5"/>
            <p:cNvSpPr>
              <a:spLocks noChangeArrowheads="1"/>
            </p:cNvSpPr>
            <p:nvPr/>
          </p:nvSpPr>
          <p:spPr bwMode="auto">
            <a:xfrm>
              <a:off x="1754" y="3394"/>
              <a:ext cx="251" cy="352"/>
            </a:xfrm>
            <a:prstGeom prst="rect">
              <a:avLst/>
            </a:prstGeom>
            <a:solidFill>
              <a:schemeClr val="bg1"/>
            </a:solidFill>
            <a:ln w="19050">
              <a:solidFill>
                <a:srgbClr val="00FF00"/>
              </a:solidFill>
              <a:miter lim="800000"/>
              <a:headEnd/>
              <a:tailEnd/>
            </a:ln>
          </p:spPr>
          <p:txBody>
            <a:bodyPr wrap="none"/>
            <a:lstStyle>
              <a:lvl1pPr marL="339725" indent="-339725"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buClr>
                  <a:srgbClr val="000099"/>
                </a:buClr>
                <a:buSzPct val="80000"/>
                <a:buFont typeface="Wingdings" pitchFamily="2" charset="2"/>
                <a:buNone/>
              </a:pPr>
              <a:endParaRPr lang="ru-RU" altLang="en-US" sz="1000" b="1">
                <a:solidFill>
                  <a:srgbClr val="000000"/>
                </a:solidFill>
              </a:endParaRPr>
            </a:p>
          </p:txBody>
        </p:sp>
        <p:sp>
          <p:nvSpPr>
            <p:cNvPr id="41063" name="AutoShape 6"/>
            <p:cNvSpPr>
              <a:spLocks noChangeArrowheads="1"/>
            </p:cNvSpPr>
            <p:nvPr/>
          </p:nvSpPr>
          <p:spPr bwMode="auto">
            <a:xfrm rot="5400000">
              <a:off x="1750" y="3654"/>
              <a:ext cx="65" cy="56"/>
            </a:xfrm>
            <a:prstGeom prst="triangle">
              <a:avLst>
                <a:gd name="adj" fmla="val 50000"/>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64" name="Line 7"/>
            <p:cNvSpPr>
              <a:spLocks noChangeShapeType="1"/>
            </p:cNvSpPr>
            <p:nvPr/>
          </p:nvSpPr>
          <p:spPr bwMode="auto">
            <a:xfrm>
              <a:off x="2008" y="3460"/>
              <a:ext cx="8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a:p>
          </p:txBody>
        </p:sp>
      </p:grpSp>
      <p:cxnSp>
        <p:nvCxnSpPr>
          <p:cNvPr id="40966" name="AutoShape 8"/>
          <p:cNvCxnSpPr>
            <a:cxnSpLocks noChangeShapeType="1"/>
            <a:stCxn id="41055" idx="6"/>
            <a:endCxn id="40974" idx="2"/>
          </p:cNvCxnSpPr>
          <p:nvPr/>
        </p:nvCxnSpPr>
        <p:spPr bwMode="auto">
          <a:xfrm flipV="1">
            <a:off x="5862638" y="4159250"/>
            <a:ext cx="373062" cy="309563"/>
          </a:xfrm>
          <a:prstGeom prst="bentConnector3">
            <a:avLst>
              <a:gd name="adj1" fmla="val 48509"/>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grpSp>
        <p:nvGrpSpPr>
          <p:cNvPr id="40967" name="Group 9"/>
          <p:cNvGrpSpPr>
            <a:grpSpLocks/>
          </p:cNvGrpSpPr>
          <p:nvPr/>
        </p:nvGrpSpPr>
        <p:grpSpPr bwMode="auto">
          <a:xfrm>
            <a:off x="6242050" y="4503738"/>
            <a:ext cx="254000" cy="180975"/>
            <a:chOff x="1344" y="3288"/>
            <a:chExt cx="160" cy="114"/>
          </a:xfrm>
        </p:grpSpPr>
        <p:sp>
          <p:nvSpPr>
            <p:cNvPr id="41060" name="AutoShape 10"/>
            <p:cNvSpPr>
              <a:spLocks noChangeArrowheads="1"/>
            </p:cNvSpPr>
            <p:nvPr/>
          </p:nvSpPr>
          <p:spPr bwMode="auto">
            <a:xfrm rot="-5400000">
              <a:off x="1344" y="3288"/>
              <a:ext cx="114" cy="114"/>
            </a:xfrm>
            <a:prstGeom prst="flowChartMerge">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61" name="AutoShape 11"/>
            <p:cNvSpPr>
              <a:spLocks noChangeArrowheads="1"/>
            </p:cNvSpPr>
            <p:nvPr/>
          </p:nvSpPr>
          <p:spPr bwMode="auto">
            <a:xfrm>
              <a:off x="1456" y="3321"/>
              <a:ext cx="48" cy="48"/>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cxnSp>
        <p:nvCxnSpPr>
          <p:cNvPr id="40968" name="AutoShape 12"/>
          <p:cNvCxnSpPr>
            <a:cxnSpLocks noChangeShapeType="1"/>
            <a:stCxn id="41061" idx="6"/>
            <a:endCxn id="41050" idx="2"/>
          </p:cNvCxnSpPr>
          <p:nvPr/>
        </p:nvCxnSpPr>
        <p:spPr bwMode="auto">
          <a:xfrm>
            <a:off x="6505575" y="4594225"/>
            <a:ext cx="230188" cy="0"/>
          </a:xfrm>
          <a:prstGeom prst="straightConnector1">
            <a:avLst/>
          </a:prstGeom>
          <a:noFill/>
          <a:ln w="19050">
            <a:solidFill>
              <a:srgbClr val="00FF00"/>
            </a:solidFill>
            <a:prstDash val="sysDot"/>
            <a:round/>
            <a:headEnd/>
            <a:tailEnd/>
          </a:ln>
          <a:extLst>
            <a:ext uri="{909E8E84-426E-40DD-AFC4-6F175D3DCCD1}">
              <a14:hiddenFill xmlns:a14="http://schemas.microsoft.com/office/drawing/2010/main">
                <a:noFill/>
              </a14:hiddenFill>
            </a:ext>
          </a:extLst>
        </p:spPr>
      </p:cxnSp>
      <p:cxnSp>
        <p:nvCxnSpPr>
          <p:cNvPr id="40969" name="AutoShape 13"/>
          <p:cNvCxnSpPr>
            <a:cxnSpLocks noChangeShapeType="1"/>
            <a:stCxn id="41055" idx="6"/>
            <a:endCxn id="41060" idx="0"/>
          </p:cNvCxnSpPr>
          <p:nvPr/>
        </p:nvCxnSpPr>
        <p:spPr bwMode="auto">
          <a:xfrm>
            <a:off x="5862638" y="4468813"/>
            <a:ext cx="369887" cy="125412"/>
          </a:xfrm>
          <a:prstGeom prst="bentConnector3">
            <a:avLst>
              <a:gd name="adj1" fmla="val 49787"/>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cxnSp>
        <p:nvCxnSpPr>
          <p:cNvPr id="40970" name="AutoShape 14"/>
          <p:cNvCxnSpPr>
            <a:cxnSpLocks noChangeShapeType="1"/>
            <a:stCxn id="41064" idx="1"/>
            <a:endCxn id="41057" idx="2"/>
          </p:cNvCxnSpPr>
          <p:nvPr/>
        </p:nvCxnSpPr>
        <p:spPr bwMode="auto">
          <a:xfrm rot="5400000" flipH="1" flipV="1">
            <a:off x="5322094" y="4566444"/>
            <a:ext cx="407987" cy="136525"/>
          </a:xfrm>
          <a:prstGeom prst="bentConnector4">
            <a:avLst>
              <a:gd name="adj1" fmla="val -53694"/>
              <a:gd name="adj2" fmla="val 50000"/>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cxnSp>
        <p:nvCxnSpPr>
          <p:cNvPr id="40971" name="AutoShape 15"/>
          <p:cNvCxnSpPr>
            <a:cxnSpLocks noChangeShapeType="1"/>
            <a:stCxn id="41055" idx="6"/>
            <a:endCxn id="40978" idx="2"/>
          </p:cNvCxnSpPr>
          <p:nvPr/>
        </p:nvCxnSpPr>
        <p:spPr bwMode="auto">
          <a:xfrm>
            <a:off x="5862638" y="4468813"/>
            <a:ext cx="373062" cy="409575"/>
          </a:xfrm>
          <a:prstGeom prst="bentConnector3">
            <a:avLst>
              <a:gd name="adj1" fmla="val 48509"/>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cxnSp>
        <p:nvCxnSpPr>
          <p:cNvPr id="40972" name="AutoShape 16"/>
          <p:cNvCxnSpPr>
            <a:cxnSpLocks noChangeShapeType="1"/>
            <a:endCxn id="40973" idx="2"/>
          </p:cNvCxnSpPr>
          <p:nvPr/>
        </p:nvCxnSpPr>
        <p:spPr bwMode="auto">
          <a:xfrm>
            <a:off x="5975350" y="4008438"/>
            <a:ext cx="260350" cy="73025"/>
          </a:xfrm>
          <a:prstGeom prst="bentConnector3">
            <a:avLst>
              <a:gd name="adj1" fmla="val 48171"/>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sp>
        <p:nvSpPr>
          <p:cNvPr id="40973" name="AutoShape 17"/>
          <p:cNvSpPr>
            <a:spLocks noChangeArrowheads="1"/>
          </p:cNvSpPr>
          <p:nvPr/>
        </p:nvSpPr>
        <p:spPr bwMode="auto">
          <a:xfrm>
            <a:off x="6235700" y="4051300"/>
            <a:ext cx="58738" cy="60325"/>
          </a:xfrm>
          <a:prstGeom prst="flowChartConnector">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0974" name="AutoShape 18"/>
          <p:cNvSpPr>
            <a:spLocks noChangeArrowheads="1"/>
          </p:cNvSpPr>
          <p:nvPr/>
        </p:nvSpPr>
        <p:spPr bwMode="auto">
          <a:xfrm>
            <a:off x="6235700" y="4129088"/>
            <a:ext cx="58738" cy="58737"/>
          </a:xfrm>
          <a:prstGeom prst="flowChartConnector">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0975" name="AutoShape 19"/>
          <p:cNvSpPr>
            <a:spLocks noChangeArrowheads="1"/>
          </p:cNvSpPr>
          <p:nvPr/>
        </p:nvSpPr>
        <p:spPr bwMode="auto">
          <a:xfrm>
            <a:off x="6418263" y="4081463"/>
            <a:ext cx="76200" cy="76200"/>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0976" name="Line 20"/>
          <p:cNvSpPr>
            <a:spLocks noChangeShapeType="1"/>
          </p:cNvSpPr>
          <p:nvPr/>
        </p:nvSpPr>
        <p:spPr bwMode="auto">
          <a:xfrm>
            <a:off x="6503988" y="4119563"/>
            <a:ext cx="60325"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a:p>
        </p:txBody>
      </p:sp>
      <p:cxnSp>
        <p:nvCxnSpPr>
          <p:cNvPr id="40977" name="AutoShape 21"/>
          <p:cNvCxnSpPr>
            <a:cxnSpLocks noChangeShapeType="1"/>
            <a:endCxn id="40979" idx="2"/>
          </p:cNvCxnSpPr>
          <p:nvPr/>
        </p:nvCxnSpPr>
        <p:spPr bwMode="auto">
          <a:xfrm rot="5400000" flipH="1" flipV="1">
            <a:off x="6161088" y="4938712"/>
            <a:ext cx="57150" cy="92075"/>
          </a:xfrm>
          <a:prstGeom prst="bentConnector4">
            <a:avLst>
              <a:gd name="adj1" fmla="val 11319"/>
              <a:gd name="adj2" fmla="val 50574"/>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sp>
        <p:nvSpPr>
          <p:cNvPr id="40978" name="AutoShape 22"/>
          <p:cNvSpPr>
            <a:spLocks noChangeArrowheads="1"/>
          </p:cNvSpPr>
          <p:nvPr/>
        </p:nvSpPr>
        <p:spPr bwMode="auto">
          <a:xfrm>
            <a:off x="6235700" y="4848225"/>
            <a:ext cx="58738" cy="60325"/>
          </a:xfrm>
          <a:prstGeom prst="flowChartConnector">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0979" name="AutoShape 23"/>
          <p:cNvSpPr>
            <a:spLocks noChangeArrowheads="1"/>
          </p:cNvSpPr>
          <p:nvPr/>
        </p:nvSpPr>
        <p:spPr bwMode="auto">
          <a:xfrm>
            <a:off x="6235700" y="4926013"/>
            <a:ext cx="58738" cy="58737"/>
          </a:xfrm>
          <a:prstGeom prst="flowChartConnector">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0980" name="Line 24"/>
          <p:cNvSpPr>
            <a:spLocks noChangeShapeType="1"/>
          </p:cNvSpPr>
          <p:nvPr/>
        </p:nvSpPr>
        <p:spPr bwMode="auto">
          <a:xfrm>
            <a:off x="6423025" y="4914900"/>
            <a:ext cx="60325"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a:p>
        </p:txBody>
      </p:sp>
      <p:grpSp>
        <p:nvGrpSpPr>
          <p:cNvPr id="40981" name="Group 25"/>
          <p:cNvGrpSpPr>
            <a:grpSpLocks/>
          </p:cNvGrpSpPr>
          <p:nvPr/>
        </p:nvGrpSpPr>
        <p:grpSpPr bwMode="auto">
          <a:xfrm>
            <a:off x="5588000" y="4373563"/>
            <a:ext cx="265113" cy="188912"/>
            <a:chOff x="3188" y="3553"/>
            <a:chExt cx="167" cy="119"/>
          </a:xfrm>
        </p:grpSpPr>
        <p:sp>
          <p:nvSpPr>
            <p:cNvPr id="41055" name="AutoShape 26"/>
            <p:cNvSpPr>
              <a:spLocks noChangeArrowheads="1"/>
            </p:cNvSpPr>
            <p:nvPr/>
          </p:nvSpPr>
          <p:spPr bwMode="auto">
            <a:xfrm>
              <a:off x="3307" y="3589"/>
              <a:ext cx="48" cy="48"/>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nvGrpSpPr>
            <p:cNvPr id="41056" name="Group 27"/>
            <p:cNvGrpSpPr>
              <a:grpSpLocks/>
            </p:cNvGrpSpPr>
            <p:nvPr/>
          </p:nvGrpSpPr>
          <p:grpSpPr bwMode="auto">
            <a:xfrm>
              <a:off x="3188" y="3553"/>
              <a:ext cx="119" cy="119"/>
              <a:chOff x="3188" y="3553"/>
              <a:chExt cx="119" cy="119"/>
            </a:xfrm>
          </p:grpSpPr>
          <p:sp>
            <p:nvSpPr>
              <p:cNvPr id="41057" name="AutoShape 28"/>
              <p:cNvSpPr>
                <a:spLocks noChangeArrowheads="1"/>
              </p:cNvSpPr>
              <p:nvPr/>
            </p:nvSpPr>
            <p:spPr bwMode="auto">
              <a:xfrm>
                <a:off x="3192" y="3570"/>
                <a:ext cx="37" cy="38"/>
              </a:xfrm>
              <a:prstGeom prst="flowChartConnector">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58" name="AutoShape 29"/>
              <p:cNvSpPr>
                <a:spLocks noChangeArrowheads="1"/>
              </p:cNvSpPr>
              <p:nvPr/>
            </p:nvSpPr>
            <p:spPr bwMode="auto">
              <a:xfrm>
                <a:off x="3192" y="3619"/>
                <a:ext cx="37" cy="37"/>
              </a:xfrm>
              <a:prstGeom prst="flowChartConnector">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59" name="AutoShape 30"/>
              <p:cNvSpPr>
                <a:spLocks noChangeArrowheads="1"/>
              </p:cNvSpPr>
              <p:nvPr/>
            </p:nvSpPr>
            <p:spPr bwMode="auto">
              <a:xfrm>
                <a:off x="3188" y="3553"/>
                <a:ext cx="119" cy="119"/>
              </a:xfrm>
              <a:prstGeom prst="flowChartDelay">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grpSp>
      <p:sp>
        <p:nvSpPr>
          <p:cNvPr id="40982" name="AutoShape 31"/>
          <p:cNvSpPr>
            <a:spLocks noChangeArrowheads="1"/>
          </p:cNvSpPr>
          <p:nvPr/>
        </p:nvSpPr>
        <p:spPr bwMode="auto">
          <a:xfrm>
            <a:off x="6229350" y="4821238"/>
            <a:ext cx="188913" cy="188912"/>
          </a:xfrm>
          <a:prstGeom prst="flowChartDelay">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0983" name="AutoShape 32"/>
          <p:cNvSpPr>
            <a:spLocks noChangeArrowheads="1"/>
          </p:cNvSpPr>
          <p:nvPr/>
        </p:nvSpPr>
        <p:spPr bwMode="auto">
          <a:xfrm>
            <a:off x="6229350" y="4024313"/>
            <a:ext cx="188913" cy="188912"/>
          </a:xfrm>
          <a:prstGeom prst="flowChartDelay">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nvGrpSpPr>
          <p:cNvPr id="40984" name="Group 33"/>
          <p:cNvGrpSpPr>
            <a:grpSpLocks/>
          </p:cNvGrpSpPr>
          <p:nvPr/>
        </p:nvGrpSpPr>
        <p:grpSpPr bwMode="auto">
          <a:xfrm>
            <a:off x="6719888" y="4537075"/>
            <a:ext cx="252412" cy="268288"/>
            <a:chOff x="2659" y="3524"/>
            <a:chExt cx="159" cy="169"/>
          </a:xfrm>
        </p:grpSpPr>
        <p:sp>
          <p:nvSpPr>
            <p:cNvPr id="41050" name="AutoShape 34"/>
            <p:cNvSpPr>
              <a:spLocks noChangeArrowheads="1"/>
            </p:cNvSpPr>
            <p:nvPr/>
          </p:nvSpPr>
          <p:spPr bwMode="auto">
            <a:xfrm>
              <a:off x="2669" y="3532"/>
              <a:ext cx="56" cy="56"/>
            </a:xfrm>
            <a:prstGeom prst="flowChartConnector">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nvGrpSpPr>
            <p:cNvPr id="41051" name="Group 35"/>
            <p:cNvGrpSpPr>
              <a:grpSpLocks/>
            </p:cNvGrpSpPr>
            <p:nvPr/>
          </p:nvGrpSpPr>
          <p:grpSpPr bwMode="auto">
            <a:xfrm>
              <a:off x="2659" y="3524"/>
              <a:ext cx="159" cy="169"/>
              <a:chOff x="1754" y="3394"/>
              <a:chExt cx="334" cy="352"/>
            </a:xfrm>
          </p:grpSpPr>
          <p:sp>
            <p:nvSpPr>
              <p:cNvPr id="41052" name="Rectangle 36"/>
              <p:cNvSpPr>
                <a:spLocks noChangeArrowheads="1"/>
              </p:cNvSpPr>
              <p:nvPr/>
            </p:nvSpPr>
            <p:spPr bwMode="auto">
              <a:xfrm>
                <a:off x="1754" y="3394"/>
                <a:ext cx="251" cy="352"/>
              </a:xfrm>
              <a:prstGeom prst="rect">
                <a:avLst/>
              </a:prstGeom>
              <a:solidFill>
                <a:schemeClr val="bg1"/>
              </a:solidFill>
              <a:ln w="19050">
                <a:solidFill>
                  <a:srgbClr val="00FF00"/>
                </a:solidFill>
                <a:miter lim="800000"/>
                <a:headEnd/>
                <a:tailEnd/>
              </a:ln>
            </p:spPr>
            <p:txBody>
              <a:bodyPr wrap="none"/>
              <a:lstStyle>
                <a:lvl1pPr marL="339725" indent="-339725"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buClr>
                    <a:srgbClr val="000099"/>
                  </a:buClr>
                  <a:buSzPct val="80000"/>
                  <a:buFont typeface="Wingdings" pitchFamily="2" charset="2"/>
                  <a:buNone/>
                </a:pPr>
                <a:endParaRPr lang="ru-RU" altLang="en-US" sz="1000" b="1">
                  <a:solidFill>
                    <a:srgbClr val="000000"/>
                  </a:solidFill>
                </a:endParaRPr>
              </a:p>
            </p:txBody>
          </p:sp>
          <p:sp>
            <p:nvSpPr>
              <p:cNvPr id="41053" name="AutoShape 37"/>
              <p:cNvSpPr>
                <a:spLocks noChangeArrowheads="1"/>
              </p:cNvSpPr>
              <p:nvPr/>
            </p:nvSpPr>
            <p:spPr bwMode="auto">
              <a:xfrm rot="5400000">
                <a:off x="1750" y="3654"/>
                <a:ext cx="65" cy="56"/>
              </a:xfrm>
              <a:prstGeom prst="triangle">
                <a:avLst>
                  <a:gd name="adj" fmla="val 50000"/>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54" name="Line 38"/>
              <p:cNvSpPr>
                <a:spLocks noChangeShapeType="1"/>
              </p:cNvSpPr>
              <p:nvPr/>
            </p:nvSpPr>
            <p:spPr bwMode="auto">
              <a:xfrm>
                <a:off x="2008" y="3460"/>
                <a:ext cx="8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a:p>
            </p:txBody>
          </p:sp>
        </p:grpSp>
      </p:grpSp>
      <p:grpSp>
        <p:nvGrpSpPr>
          <p:cNvPr id="40985" name="Group 39"/>
          <p:cNvGrpSpPr>
            <a:grpSpLocks/>
          </p:cNvGrpSpPr>
          <p:nvPr/>
        </p:nvGrpSpPr>
        <p:grpSpPr bwMode="auto">
          <a:xfrm>
            <a:off x="5218113" y="1852613"/>
            <a:ext cx="3605212" cy="1754187"/>
            <a:chOff x="2224" y="2132"/>
            <a:chExt cx="2271" cy="1105"/>
          </a:xfrm>
        </p:grpSpPr>
        <p:grpSp>
          <p:nvGrpSpPr>
            <p:cNvPr id="41011" name="Group 40"/>
            <p:cNvGrpSpPr>
              <a:grpSpLocks/>
            </p:cNvGrpSpPr>
            <p:nvPr/>
          </p:nvGrpSpPr>
          <p:grpSpPr bwMode="auto">
            <a:xfrm>
              <a:off x="2224" y="2300"/>
              <a:ext cx="159" cy="169"/>
              <a:chOff x="1713" y="2001"/>
              <a:chExt cx="159" cy="169"/>
            </a:xfrm>
          </p:grpSpPr>
          <p:sp>
            <p:nvSpPr>
              <p:cNvPr id="41047" name="Rectangle 41"/>
              <p:cNvSpPr>
                <a:spLocks noChangeArrowheads="1"/>
              </p:cNvSpPr>
              <p:nvPr/>
            </p:nvSpPr>
            <p:spPr bwMode="auto">
              <a:xfrm>
                <a:off x="1713" y="2001"/>
                <a:ext cx="119" cy="169"/>
              </a:xfrm>
              <a:prstGeom prst="rect">
                <a:avLst/>
              </a:prstGeom>
              <a:solidFill>
                <a:schemeClr val="bg1"/>
              </a:solidFill>
              <a:ln w="19050">
                <a:solidFill>
                  <a:srgbClr val="00FF00"/>
                </a:solidFill>
                <a:miter lim="800000"/>
                <a:headEnd/>
                <a:tailEnd/>
              </a:ln>
            </p:spPr>
            <p:txBody>
              <a:bodyPr wrap="none"/>
              <a:lstStyle>
                <a:lvl1pPr marL="339725" indent="-339725"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buClr>
                    <a:srgbClr val="000099"/>
                  </a:buClr>
                  <a:buSzPct val="80000"/>
                  <a:buFont typeface="Wingdings" pitchFamily="2" charset="2"/>
                  <a:buNone/>
                </a:pPr>
                <a:endParaRPr lang="ru-RU" altLang="en-US" sz="1000" b="1">
                  <a:solidFill>
                    <a:srgbClr val="000000"/>
                  </a:solidFill>
                </a:endParaRPr>
              </a:p>
            </p:txBody>
          </p:sp>
          <p:sp>
            <p:nvSpPr>
              <p:cNvPr id="41048" name="AutoShape 42"/>
              <p:cNvSpPr>
                <a:spLocks noChangeArrowheads="1"/>
              </p:cNvSpPr>
              <p:nvPr/>
            </p:nvSpPr>
            <p:spPr bwMode="auto">
              <a:xfrm rot="5400000">
                <a:off x="1711" y="2125"/>
                <a:ext cx="32" cy="27"/>
              </a:xfrm>
              <a:prstGeom prst="triangle">
                <a:avLst>
                  <a:gd name="adj" fmla="val 50000"/>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49" name="Line 43"/>
              <p:cNvSpPr>
                <a:spLocks noChangeShapeType="1"/>
              </p:cNvSpPr>
              <p:nvPr/>
            </p:nvSpPr>
            <p:spPr bwMode="auto">
              <a:xfrm>
                <a:off x="1834" y="2033"/>
                <a:ext cx="38"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a:p>
            </p:txBody>
          </p:sp>
        </p:grpSp>
        <p:cxnSp>
          <p:nvCxnSpPr>
            <p:cNvPr id="41012" name="AutoShape 44"/>
            <p:cNvCxnSpPr>
              <a:cxnSpLocks noChangeShapeType="1"/>
              <a:stCxn id="41028" idx="6"/>
              <a:endCxn id="41044" idx="2"/>
            </p:cNvCxnSpPr>
            <p:nvPr/>
          </p:nvCxnSpPr>
          <p:spPr bwMode="auto">
            <a:xfrm flipH="1" flipV="1">
              <a:off x="2771" y="2216"/>
              <a:ext cx="139" cy="544"/>
            </a:xfrm>
            <a:prstGeom prst="bentConnector3">
              <a:avLst>
                <a:gd name="adj1" fmla="val -99282"/>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grpSp>
          <p:nvGrpSpPr>
            <p:cNvPr id="41013" name="Group 45"/>
            <p:cNvGrpSpPr>
              <a:grpSpLocks/>
            </p:cNvGrpSpPr>
            <p:nvPr/>
          </p:nvGrpSpPr>
          <p:grpSpPr bwMode="auto">
            <a:xfrm>
              <a:off x="3838" y="3044"/>
              <a:ext cx="160" cy="114"/>
              <a:chOff x="1344" y="3288"/>
              <a:chExt cx="160" cy="114"/>
            </a:xfrm>
          </p:grpSpPr>
          <p:sp>
            <p:nvSpPr>
              <p:cNvPr id="41045" name="AutoShape 46"/>
              <p:cNvSpPr>
                <a:spLocks noChangeArrowheads="1"/>
              </p:cNvSpPr>
              <p:nvPr/>
            </p:nvSpPr>
            <p:spPr bwMode="auto">
              <a:xfrm rot="-5400000">
                <a:off x="1344" y="3288"/>
                <a:ext cx="114" cy="114"/>
              </a:xfrm>
              <a:prstGeom prst="flowChartMerge">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46" name="AutoShape 47"/>
              <p:cNvSpPr>
                <a:spLocks noChangeArrowheads="1"/>
              </p:cNvSpPr>
              <p:nvPr/>
            </p:nvSpPr>
            <p:spPr bwMode="auto">
              <a:xfrm>
                <a:off x="1456" y="3321"/>
                <a:ext cx="48" cy="48"/>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cxnSp>
          <p:nvCxnSpPr>
            <p:cNvPr id="41014" name="AutoShape 48"/>
            <p:cNvCxnSpPr>
              <a:cxnSpLocks noChangeShapeType="1"/>
              <a:stCxn id="41046" idx="6"/>
              <a:endCxn id="41024" idx="2"/>
            </p:cNvCxnSpPr>
            <p:nvPr/>
          </p:nvCxnSpPr>
          <p:spPr bwMode="auto">
            <a:xfrm>
              <a:off x="4004" y="3101"/>
              <a:ext cx="326" cy="0"/>
            </a:xfrm>
            <a:prstGeom prst="straightConnector1">
              <a:avLst/>
            </a:prstGeom>
            <a:noFill/>
            <a:ln w="19050">
              <a:solidFill>
                <a:srgbClr val="00FF00"/>
              </a:solidFill>
              <a:prstDash val="sysDot"/>
              <a:round/>
              <a:headEnd/>
              <a:tailEnd/>
            </a:ln>
            <a:extLst>
              <a:ext uri="{909E8E84-426E-40DD-AFC4-6F175D3DCCD1}">
                <a14:hiddenFill xmlns:a14="http://schemas.microsoft.com/office/drawing/2010/main">
                  <a:noFill/>
                </a14:hiddenFill>
              </a:ext>
            </a:extLst>
          </p:spPr>
        </p:cxnSp>
        <p:cxnSp>
          <p:nvCxnSpPr>
            <p:cNvPr id="41015" name="AutoShape 49"/>
            <p:cNvCxnSpPr>
              <a:cxnSpLocks noChangeShapeType="1"/>
              <a:stCxn id="41049" idx="1"/>
              <a:endCxn id="41030" idx="2"/>
            </p:cNvCxnSpPr>
            <p:nvPr/>
          </p:nvCxnSpPr>
          <p:spPr bwMode="auto">
            <a:xfrm rot="16200000" flipH="1">
              <a:off x="2360" y="2361"/>
              <a:ext cx="398" cy="352"/>
            </a:xfrm>
            <a:prstGeom prst="bentConnector2">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cxnSp>
          <p:nvCxnSpPr>
            <p:cNvPr id="41016" name="AutoShape 50"/>
            <p:cNvCxnSpPr>
              <a:cxnSpLocks noChangeShapeType="1"/>
              <a:stCxn id="41020" idx="2"/>
              <a:endCxn id="41034" idx="2"/>
            </p:cNvCxnSpPr>
            <p:nvPr/>
          </p:nvCxnSpPr>
          <p:spPr bwMode="auto">
            <a:xfrm flipV="1">
              <a:off x="3371" y="2603"/>
              <a:ext cx="532" cy="155"/>
            </a:xfrm>
            <a:prstGeom prst="bentConnector3">
              <a:avLst>
                <a:gd name="adj1" fmla="val 50000"/>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grpSp>
          <p:nvGrpSpPr>
            <p:cNvPr id="41017" name="Group 51"/>
            <p:cNvGrpSpPr>
              <a:grpSpLocks/>
            </p:cNvGrpSpPr>
            <p:nvPr/>
          </p:nvGrpSpPr>
          <p:grpSpPr bwMode="auto">
            <a:xfrm>
              <a:off x="2557" y="2132"/>
              <a:ext cx="250" cy="119"/>
              <a:chOff x="4196" y="2217"/>
              <a:chExt cx="250" cy="119"/>
            </a:xfrm>
          </p:grpSpPr>
          <p:grpSp>
            <p:nvGrpSpPr>
              <p:cNvPr id="41038" name="Group 52"/>
              <p:cNvGrpSpPr>
                <a:grpSpLocks/>
              </p:cNvGrpSpPr>
              <p:nvPr/>
            </p:nvGrpSpPr>
            <p:grpSpPr bwMode="auto">
              <a:xfrm flipH="1">
                <a:off x="4366" y="2234"/>
                <a:ext cx="37" cy="86"/>
                <a:chOff x="1372" y="2810"/>
                <a:chExt cx="37" cy="86"/>
              </a:xfrm>
            </p:grpSpPr>
            <p:sp>
              <p:nvSpPr>
                <p:cNvPr id="41043" name="AutoShape 53"/>
                <p:cNvSpPr>
                  <a:spLocks noChangeArrowheads="1"/>
                </p:cNvSpPr>
                <p:nvPr/>
              </p:nvSpPr>
              <p:spPr bwMode="auto">
                <a:xfrm>
                  <a:off x="1372" y="2810"/>
                  <a:ext cx="37" cy="38"/>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44" name="AutoShape 54"/>
                <p:cNvSpPr>
                  <a:spLocks noChangeArrowheads="1"/>
                </p:cNvSpPr>
                <p:nvPr/>
              </p:nvSpPr>
              <p:spPr bwMode="auto">
                <a:xfrm>
                  <a:off x="1372" y="2859"/>
                  <a:ext cx="37" cy="37"/>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sp>
            <p:nvSpPr>
              <p:cNvPr id="41039" name="AutoShape 55"/>
              <p:cNvSpPr>
                <a:spLocks noChangeArrowheads="1"/>
              </p:cNvSpPr>
              <p:nvPr/>
            </p:nvSpPr>
            <p:spPr bwMode="auto">
              <a:xfrm flipH="1">
                <a:off x="4288" y="2217"/>
                <a:ext cx="119" cy="119"/>
              </a:xfrm>
              <a:prstGeom prst="flowChartDelay">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40" name="AutoShape 56"/>
              <p:cNvSpPr>
                <a:spLocks noChangeArrowheads="1"/>
              </p:cNvSpPr>
              <p:nvPr/>
            </p:nvSpPr>
            <p:spPr bwMode="auto">
              <a:xfrm flipH="1">
                <a:off x="4240" y="2253"/>
                <a:ext cx="48" cy="48"/>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41" name="Line 57"/>
              <p:cNvSpPr>
                <a:spLocks noChangeShapeType="1"/>
              </p:cNvSpPr>
              <p:nvPr/>
            </p:nvSpPr>
            <p:spPr bwMode="auto">
              <a:xfrm flipH="1">
                <a:off x="4196" y="2277"/>
                <a:ext cx="38"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a:p>
            </p:txBody>
          </p:sp>
          <p:sp>
            <p:nvSpPr>
              <p:cNvPr id="41042" name="Line 58"/>
              <p:cNvSpPr>
                <a:spLocks noChangeShapeType="1"/>
              </p:cNvSpPr>
              <p:nvPr/>
            </p:nvSpPr>
            <p:spPr bwMode="auto">
              <a:xfrm flipH="1">
                <a:off x="4408" y="2257"/>
                <a:ext cx="38"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a:p>
            </p:txBody>
          </p:sp>
        </p:grpSp>
        <p:grpSp>
          <p:nvGrpSpPr>
            <p:cNvPr id="41018" name="Group 59"/>
            <p:cNvGrpSpPr>
              <a:grpSpLocks/>
            </p:cNvGrpSpPr>
            <p:nvPr/>
          </p:nvGrpSpPr>
          <p:grpSpPr bwMode="auto">
            <a:xfrm>
              <a:off x="3851" y="2512"/>
              <a:ext cx="214" cy="130"/>
              <a:chOff x="4582" y="2345"/>
              <a:chExt cx="214" cy="130"/>
            </a:xfrm>
          </p:grpSpPr>
          <p:cxnSp>
            <p:nvCxnSpPr>
              <p:cNvPr id="41033" name="AutoShape 60"/>
              <p:cNvCxnSpPr>
                <a:cxnSpLocks noChangeShapeType="1"/>
                <a:endCxn id="41035" idx="2"/>
              </p:cNvCxnSpPr>
              <p:nvPr/>
            </p:nvCxnSpPr>
            <p:spPr bwMode="auto">
              <a:xfrm rot="16200000" flipH="1">
                <a:off x="4591" y="2336"/>
                <a:ext cx="39" cy="58"/>
              </a:xfrm>
              <a:prstGeom prst="bentConnector4">
                <a:avLst>
                  <a:gd name="adj1" fmla="val 11319"/>
                  <a:gd name="adj2" fmla="val 50574"/>
                </a:avLst>
              </a:prstGeom>
              <a:noFill/>
              <a:ln w="19050">
                <a:solidFill>
                  <a:srgbClr val="00FF00"/>
                </a:solidFill>
                <a:miter lim="800000"/>
                <a:headEnd/>
                <a:tailEnd/>
              </a:ln>
              <a:extLst>
                <a:ext uri="{909E8E84-426E-40DD-AFC4-6F175D3DCCD1}">
                  <a14:hiddenFill xmlns:a14="http://schemas.microsoft.com/office/drawing/2010/main">
                    <a:noFill/>
                  </a14:hiddenFill>
                </a:ext>
              </a:extLst>
            </p:spPr>
          </p:cxnSp>
          <p:sp>
            <p:nvSpPr>
              <p:cNvPr id="41034" name="AutoShape 61"/>
              <p:cNvSpPr>
                <a:spLocks noChangeArrowheads="1"/>
              </p:cNvSpPr>
              <p:nvPr/>
            </p:nvSpPr>
            <p:spPr bwMode="auto">
              <a:xfrm flipV="1">
                <a:off x="4640" y="2415"/>
                <a:ext cx="37" cy="42"/>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35" name="AutoShape 62"/>
              <p:cNvSpPr>
                <a:spLocks noChangeArrowheads="1"/>
              </p:cNvSpPr>
              <p:nvPr/>
            </p:nvSpPr>
            <p:spPr bwMode="auto">
              <a:xfrm flipV="1">
                <a:off x="4640" y="2363"/>
                <a:ext cx="37" cy="41"/>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36" name="Line 63"/>
              <p:cNvSpPr>
                <a:spLocks noChangeShapeType="1"/>
              </p:cNvSpPr>
              <p:nvPr/>
            </p:nvSpPr>
            <p:spPr bwMode="auto">
              <a:xfrm flipV="1">
                <a:off x="4758" y="2411"/>
                <a:ext cx="38"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a:p>
            </p:txBody>
          </p:sp>
          <p:sp>
            <p:nvSpPr>
              <p:cNvPr id="41037" name="AutoShape 64"/>
              <p:cNvSpPr>
                <a:spLocks noChangeArrowheads="1"/>
              </p:cNvSpPr>
              <p:nvPr/>
            </p:nvSpPr>
            <p:spPr bwMode="auto">
              <a:xfrm flipV="1">
                <a:off x="4636" y="2346"/>
                <a:ext cx="119" cy="129"/>
              </a:xfrm>
              <a:prstGeom prst="flowChartDelay">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grpSp>
          <p:nvGrpSpPr>
            <p:cNvPr id="41019" name="Group 65"/>
            <p:cNvGrpSpPr>
              <a:grpSpLocks/>
            </p:cNvGrpSpPr>
            <p:nvPr/>
          </p:nvGrpSpPr>
          <p:grpSpPr bwMode="auto">
            <a:xfrm>
              <a:off x="2737" y="2700"/>
              <a:ext cx="167" cy="119"/>
              <a:chOff x="3468" y="2533"/>
              <a:chExt cx="167" cy="119"/>
            </a:xfrm>
          </p:grpSpPr>
          <p:sp>
            <p:nvSpPr>
              <p:cNvPr id="41028" name="AutoShape 66"/>
              <p:cNvSpPr>
                <a:spLocks noChangeArrowheads="1"/>
              </p:cNvSpPr>
              <p:nvPr/>
            </p:nvSpPr>
            <p:spPr bwMode="auto">
              <a:xfrm>
                <a:off x="3587" y="2569"/>
                <a:ext cx="48" cy="48"/>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nvGrpSpPr>
              <p:cNvPr id="41029" name="Group 67"/>
              <p:cNvGrpSpPr>
                <a:grpSpLocks/>
              </p:cNvGrpSpPr>
              <p:nvPr/>
            </p:nvGrpSpPr>
            <p:grpSpPr bwMode="auto">
              <a:xfrm>
                <a:off x="3468" y="2533"/>
                <a:ext cx="119" cy="119"/>
                <a:chOff x="3468" y="2533"/>
                <a:chExt cx="119" cy="119"/>
              </a:xfrm>
            </p:grpSpPr>
            <p:sp>
              <p:nvSpPr>
                <p:cNvPr id="41030" name="AutoShape 68"/>
                <p:cNvSpPr>
                  <a:spLocks noChangeArrowheads="1"/>
                </p:cNvSpPr>
                <p:nvPr/>
              </p:nvSpPr>
              <p:spPr bwMode="auto">
                <a:xfrm>
                  <a:off x="3472" y="2550"/>
                  <a:ext cx="37" cy="38"/>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31" name="AutoShape 69"/>
                <p:cNvSpPr>
                  <a:spLocks noChangeArrowheads="1"/>
                </p:cNvSpPr>
                <p:nvPr/>
              </p:nvSpPr>
              <p:spPr bwMode="auto">
                <a:xfrm>
                  <a:off x="3472" y="2599"/>
                  <a:ext cx="37" cy="37"/>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32" name="AutoShape 70"/>
                <p:cNvSpPr>
                  <a:spLocks noChangeArrowheads="1"/>
                </p:cNvSpPr>
                <p:nvPr/>
              </p:nvSpPr>
              <p:spPr bwMode="auto">
                <a:xfrm>
                  <a:off x="3468" y="2533"/>
                  <a:ext cx="119" cy="119"/>
                </a:xfrm>
                <a:prstGeom prst="flowChartDelay">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grpSp>
        <p:sp>
          <p:nvSpPr>
            <p:cNvPr id="41020" name="AutoShape 71"/>
            <p:cNvSpPr>
              <a:spLocks noChangeArrowheads="1"/>
            </p:cNvSpPr>
            <p:nvPr/>
          </p:nvSpPr>
          <p:spPr bwMode="auto">
            <a:xfrm rot="-5400000">
              <a:off x="3252" y="2702"/>
              <a:ext cx="114" cy="114"/>
            </a:xfrm>
            <a:prstGeom prst="flowChartMerge">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cxnSp>
          <p:nvCxnSpPr>
            <p:cNvPr id="41021" name="AutoShape 72"/>
            <p:cNvCxnSpPr>
              <a:cxnSpLocks noChangeShapeType="1"/>
              <a:stCxn id="41028" idx="6"/>
              <a:endCxn id="41020" idx="0"/>
            </p:cNvCxnSpPr>
            <p:nvPr/>
          </p:nvCxnSpPr>
          <p:spPr bwMode="auto">
            <a:xfrm flipV="1">
              <a:off x="2910" y="2759"/>
              <a:ext cx="335" cy="1"/>
            </a:xfrm>
            <a:prstGeom prst="bentConnector3">
              <a:avLst>
                <a:gd name="adj1" fmla="val 50148"/>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grpSp>
          <p:nvGrpSpPr>
            <p:cNvPr id="41022" name="Group 73"/>
            <p:cNvGrpSpPr>
              <a:grpSpLocks/>
            </p:cNvGrpSpPr>
            <p:nvPr/>
          </p:nvGrpSpPr>
          <p:grpSpPr bwMode="auto">
            <a:xfrm>
              <a:off x="4336" y="3068"/>
              <a:ext cx="159" cy="169"/>
              <a:chOff x="3993" y="2830"/>
              <a:chExt cx="159" cy="169"/>
            </a:xfrm>
          </p:grpSpPr>
          <p:sp>
            <p:nvSpPr>
              <p:cNvPr id="41024" name="AutoShape 74"/>
              <p:cNvSpPr>
                <a:spLocks noChangeArrowheads="1"/>
              </p:cNvSpPr>
              <p:nvPr/>
            </p:nvSpPr>
            <p:spPr bwMode="auto">
              <a:xfrm>
                <a:off x="3993" y="2835"/>
                <a:ext cx="56" cy="56"/>
              </a:xfrm>
              <a:prstGeom prst="flowChartConnector">
                <a:avLst/>
              </a:prstGeom>
              <a:solidFill>
                <a:schemeClr val="bg1"/>
              </a:solidFill>
              <a:ln w="19050">
                <a:solidFill>
                  <a:srgbClr val="00FF00"/>
                </a:solidFill>
                <a:round/>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25" name="Rectangle 75"/>
              <p:cNvSpPr>
                <a:spLocks noChangeArrowheads="1"/>
              </p:cNvSpPr>
              <p:nvPr/>
            </p:nvSpPr>
            <p:spPr bwMode="auto">
              <a:xfrm>
                <a:off x="3993" y="2830"/>
                <a:ext cx="119" cy="169"/>
              </a:xfrm>
              <a:prstGeom prst="rect">
                <a:avLst/>
              </a:prstGeom>
              <a:solidFill>
                <a:schemeClr val="bg1"/>
              </a:solidFill>
              <a:ln w="19050">
                <a:solidFill>
                  <a:srgbClr val="00FF00"/>
                </a:solidFill>
                <a:miter lim="800000"/>
                <a:headEnd/>
                <a:tailEnd/>
              </a:ln>
            </p:spPr>
            <p:txBody>
              <a:bodyPr wrap="none"/>
              <a:lstStyle>
                <a:lvl1pPr marL="339725" indent="-339725"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buClr>
                    <a:srgbClr val="000099"/>
                  </a:buClr>
                  <a:buSzPct val="80000"/>
                  <a:buFont typeface="Wingdings" pitchFamily="2" charset="2"/>
                  <a:buNone/>
                </a:pPr>
                <a:endParaRPr lang="ru-RU" altLang="en-US" sz="1000" b="1">
                  <a:solidFill>
                    <a:srgbClr val="000000"/>
                  </a:solidFill>
                </a:endParaRPr>
              </a:p>
            </p:txBody>
          </p:sp>
          <p:sp>
            <p:nvSpPr>
              <p:cNvPr id="41026" name="AutoShape 76"/>
              <p:cNvSpPr>
                <a:spLocks noChangeArrowheads="1"/>
              </p:cNvSpPr>
              <p:nvPr/>
            </p:nvSpPr>
            <p:spPr bwMode="auto">
              <a:xfrm rot="5400000">
                <a:off x="3991" y="2954"/>
                <a:ext cx="32" cy="27"/>
              </a:xfrm>
              <a:prstGeom prst="triangle">
                <a:avLst>
                  <a:gd name="adj" fmla="val 50000"/>
                </a:avLst>
              </a:prstGeom>
              <a:solidFill>
                <a:schemeClr val="bg1"/>
              </a:solidFill>
              <a:ln w="19050">
                <a:solidFill>
                  <a:srgbClr val="00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27" name="Line 77"/>
              <p:cNvSpPr>
                <a:spLocks noChangeShapeType="1"/>
              </p:cNvSpPr>
              <p:nvPr/>
            </p:nvSpPr>
            <p:spPr bwMode="auto">
              <a:xfrm>
                <a:off x="4114" y="2862"/>
                <a:ext cx="38"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a:p>
            </p:txBody>
          </p:sp>
        </p:grpSp>
        <p:cxnSp>
          <p:nvCxnSpPr>
            <p:cNvPr id="41023" name="AutoShape 78"/>
            <p:cNvCxnSpPr>
              <a:cxnSpLocks noChangeShapeType="1"/>
              <a:stCxn id="41020" idx="2"/>
              <a:endCxn id="41045" idx="0"/>
            </p:cNvCxnSpPr>
            <p:nvPr/>
          </p:nvCxnSpPr>
          <p:spPr bwMode="auto">
            <a:xfrm>
              <a:off x="3371" y="2758"/>
              <a:ext cx="460" cy="343"/>
            </a:xfrm>
            <a:prstGeom prst="bentConnector3">
              <a:avLst>
                <a:gd name="adj1" fmla="val 58477"/>
              </a:avLst>
            </a:prstGeom>
            <a:noFill/>
            <a:ln w="19050">
              <a:solidFill>
                <a:srgbClr val="00FF00"/>
              </a:solidFill>
              <a:prstDash val="sysDot"/>
              <a:miter lim="800000"/>
              <a:headEnd/>
              <a:tailEnd/>
            </a:ln>
            <a:extLst>
              <a:ext uri="{909E8E84-426E-40DD-AFC4-6F175D3DCCD1}">
                <a14:hiddenFill xmlns:a14="http://schemas.microsoft.com/office/drawing/2010/main">
                  <a:noFill/>
                </a14:hiddenFill>
              </a:ext>
            </a:extLst>
          </p:spPr>
        </p:cxnSp>
      </p:grpSp>
      <p:grpSp>
        <p:nvGrpSpPr>
          <p:cNvPr id="40986" name="Group 79"/>
          <p:cNvGrpSpPr>
            <a:grpSpLocks/>
          </p:cNvGrpSpPr>
          <p:nvPr/>
        </p:nvGrpSpPr>
        <p:grpSpPr bwMode="auto">
          <a:xfrm>
            <a:off x="5172075" y="2338388"/>
            <a:ext cx="3389313" cy="2417762"/>
            <a:chOff x="3001" y="1508"/>
            <a:chExt cx="2135" cy="1523"/>
          </a:xfrm>
        </p:grpSpPr>
        <p:sp>
          <p:nvSpPr>
            <p:cNvPr id="40996" name="AutoShape 80"/>
            <p:cNvSpPr>
              <a:spLocks noChangeArrowheads="1"/>
            </p:cNvSpPr>
            <p:nvPr/>
          </p:nvSpPr>
          <p:spPr bwMode="auto">
            <a:xfrm rot="-5400000">
              <a:off x="3376" y="2179"/>
              <a:ext cx="114" cy="114"/>
            </a:xfrm>
            <a:prstGeom prst="flowChartMerge">
              <a:avLst/>
            </a:prstGeom>
            <a:solidFill>
              <a:schemeClr val="tx1"/>
            </a:solidFill>
            <a:ln w="19050">
              <a:solidFill>
                <a:srgbClr val="FF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0997" name="AutoShape 81"/>
            <p:cNvSpPr>
              <a:spLocks noChangeArrowheads="1"/>
            </p:cNvSpPr>
            <p:nvPr/>
          </p:nvSpPr>
          <p:spPr bwMode="auto">
            <a:xfrm rot="-5400000">
              <a:off x="4433" y="2220"/>
              <a:ext cx="114" cy="114"/>
            </a:xfrm>
            <a:prstGeom prst="flowChartMerge">
              <a:avLst/>
            </a:prstGeom>
            <a:solidFill>
              <a:schemeClr val="tx1"/>
            </a:solidFill>
            <a:ln w="19050">
              <a:solidFill>
                <a:srgbClr val="FF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0998" name="AutoShape 82"/>
            <p:cNvSpPr>
              <a:spLocks noChangeArrowheads="1"/>
            </p:cNvSpPr>
            <p:nvPr/>
          </p:nvSpPr>
          <p:spPr bwMode="auto">
            <a:xfrm rot="5400000" flipH="1">
              <a:off x="3213" y="1904"/>
              <a:ext cx="114" cy="114"/>
            </a:xfrm>
            <a:prstGeom prst="flowChartMerge">
              <a:avLst/>
            </a:prstGeom>
            <a:solidFill>
              <a:schemeClr val="tx1"/>
            </a:solidFill>
            <a:ln w="19050">
              <a:solidFill>
                <a:srgbClr val="FF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0999" name="AutoShape 83"/>
            <p:cNvSpPr>
              <a:spLocks noChangeArrowheads="1"/>
            </p:cNvSpPr>
            <p:nvPr/>
          </p:nvSpPr>
          <p:spPr bwMode="auto">
            <a:xfrm rot="5400000" flipH="1">
              <a:off x="3082" y="2454"/>
              <a:ext cx="114" cy="114"/>
            </a:xfrm>
            <a:prstGeom prst="flowChartMerge">
              <a:avLst/>
            </a:prstGeom>
            <a:solidFill>
              <a:schemeClr val="tx1"/>
            </a:solidFill>
            <a:ln w="19050">
              <a:solidFill>
                <a:srgbClr val="FF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41000" name="AutoShape 84"/>
            <p:cNvSpPr>
              <a:spLocks noChangeArrowheads="1"/>
            </p:cNvSpPr>
            <p:nvPr/>
          </p:nvSpPr>
          <p:spPr bwMode="auto">
            <a:xfrm rot="-5400000">
              <a:off x="3929" y="2421"/>
              <a:ext cx="114" cy="114"/>
            </a:xfrm>
            <a:prstGeom prst="flowChartMerge">
              <a:avLst/>
            </a:prstGeom>
            <a:solidFill>
              <a:schemeClr val="tx1"/>
            </a:solidFill>
            <a:ln w="19050">
              <a:solidFill>
                <a:srgbClr val="FFFF00"/>
              </a:solidFill>
              <a:miter lim="800000"/>
              <a:headEnd/>
              <a:tailEnd/>
            </a:ln>
          </p:spPr>
          <p:txBody>
            <a:bodyPr wrap="none"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cxnSp>
          <p:nvCxnSpPr>
            <p:cNvPr id="41001" name="AutoShape 85"/>
            <p:cNvCxnSpPr>
              <a:cxnSpLocks noChangeShapeType="1"/>
              <a:stCxn id="40996" idx="2"/>
              <a:endCxn id="40998" idx="0"/>
            </p:cNvCxnSpPr>
            <p:nvPr/>
          </p:nvCxnSpPr>
          <p:spPr bwMode="auto">
            <a:xfrm flipH="1" flipV="1">
              <a:off x="3333" y="1961"/>
              <a:ext cx="162" cy="274"/>
            </a:xfrm>
            <a:prstGeom prst="bentConnector3">
              <a:avLst>
                <a:gd name="adj1" fmla="val -85801"/>
              </a:avLst>
            </a:prstGeom>
            <a:noFill/>
            <a:ln w="19050">
              <a:solidFill>
                <a:srgbClr val="FFFF00"/>
              </a:solidFill>
              <a:prstDash val="sysDot"/>
              <a:miter lim="800000"/>
              <a:headEnd/>
              <a:tailEnd/>
            </a:ln>
            <a:extLst>
              <a:ext uri="{909E8E84-426E-40DD-AFC4-6F175D3DCCD1}">
                <a14:hiddenFill xmlns:a14="http://schemas.microsoft.com/office/drawing/2010/main">
                  <a:noFill/>
                </a14:hiddenFill>
              </a:ext>
            </a:extLst>
          </p:spPr>
        </p:cxnSp>
        <p:cxnSp>
          <p:nvCxnSpPr>
            <p:cNvPr id="41002" name="AutoShape 86"/>
            <p:cNvCxnSpPr>
              <a:cxnSpLocks noChangeShapeType="1"/>
              <a:stCxn id="41053" idx="3"/>
              <a:endCxn id="41000" idx="2"/>
            </p:cNvCxnSpPr>
            <p:nvPr/>
          </p:nvCxnSpPr>
          <p:spPr bwMode="auto">
            <a:xfrm rot="10800000" flipH="1">
              <a:off x="3970" y="2477"/>
              <a:ext cx="78" cy="554"/>
            </a:xfrm>
            <a:prstGeom prst="bentConnector5">
              <a:avLst>
                <a:gd name="adj1" fmla="val -87181"/>
                <a:gd name="adj2" fmla="val 46208"/>
                <a:gd name="adj3" fmla="val 215384"/>
              </a:avLst>
            </a:prstGeom>
            <a:noFill/>
            <a:ln w="19050">
              <a:solidFill>
                <a:srgbClr val="FFFF00"/>
              </a:solidFill>
              <a:prstDash val="sysDot"/>
              <a:miter lim="800000"/>
              <a:headEnd/>
              <a:tailEnd/>
            </a:ln>
            <a:extLst>
              <a:ext uri="{909E8E84-426E-40DD-AFC4-6F175D3DCCD1}">
                <a14:hiddenFill xmlns:a14="http://schemas.microsoft.com/office/drawing/2010/main">
                  <a:noFill/>
                </a14:hiddenFill>
              </a:ext>
            </a:extLst>
          </p:spPr>
        </p:cxnSp>
        <p:cxnSp>
          <p:nvCxnSpPr>
            <p:cNvPr id="41003" name="AutoShape 87"/>
            <p:cNvCxnSpPr>
              <a:cxnSpLocks noChangeShapeType="1"/>
              <a:stCxn id="41026" idx="3"/>
              <a:endCxn id="40997" idx="2"/>
            </p:cNvCxnSpPr>
            <p:nvPr/>
          </p:nvCxnSpPr>
          <p:spPr bwMode="auto">
            <a:xfrm rot="10800000">
              <a:off x="4552" y="2276"/>
              <a:ext cx="584" cy="0"/>
            </a:xfrm>
            <a:prstGeom prst="straightConnector1">
              <a:avLst/>
            </a:prstGeom>
            <a:noFill/>
            <a:ln w="19050">
              <a:solidFill>
                <a:srgbClr val="FFFF00"/>
              </a:solidFill>
              <a:prstDash val="sysDot"/>
              <a:round/>
              <a:headEnd/>
              <a:tailEnd/>
            </a:ln>
            <a:extLst>
              <a:ext uri="{909E8E84-426E-40DD-AFC4-6F175D3DCCD1}">
                <a14:hiddenFill xmlns:a14="http://schemas.microsoft.com/office/drawing/2010/main">
                  <a:noFill/>
                </a14:hiddenFill>
              </a:ext>
            </a:extLst>
          </p:spPr>
        </p:cxnSp>
        <p:cxnSp>
          <p:nvCxnSpPr>
            <p:cNvPr id="41004" name="AutoShape 88"/>
            <p:cNvCxnSpPr>
              <a:cxnSpLocks noChangeShapeType="1"/>
              <a:stCxn id="41048" idx="3"/>
              <a:endCxn id="40998" idx="2"/>
            </p:cNvCxnSpPr>
            <p:nvPr/>
          </p:nvCxnSpPr>
          <p:spPr bwMode="auto">
            <a:xfrm rot="10800000" flipH="1" flipV="1">
              <a:off x="3024" y="1508"/>
              <a:ext cx="183" cy="452"/>
            </a:xfrm>
            <a:prstGeom prst="bentConnector3">
              <a:avLst>
                <a:gd name="adj1" fmla="val -22954"/>
              </a:avLst>
            </a:prstGeom>
            <a:noFill/>
            <a:ln w="19050">
              <a:solidFill>
                <a:srgbClr val="FFFF00"/>
              </a:solidFill>
              <a:prstDash val="sysDot"/>
              <a:miter lim="800000"/>
              <a:headEnd/>
              <a:tailEnd/>
            </a:ln>
            <a:extLst>
              <a:ext uri="{909E8E84-426E-40DD-AFC4-6F175D3DCCD1}">
                <a14:hiddenFill xmlns:a14="http://schemas.microsoft.com/office/drawing/2010/main">
                  <a:noFill/>
                </a14:hiddenFill>
              </a:ext>
            </a:extLst>
          </p:spPr>
        </p:cxnSp>
        <p:cxnSp>
          <p:nvCxnSpPr>
            <p:cNvPr id="41005" name="AutoShape 89"/>
            <p:cNvCxnSpPr>
              <a:cxnSpLocks noChangeShapeType="1"/>
              <a:stCxn id="41063" idx="3"/>
              <a:endCxn id="40999" idx="2"/>
            </p:cNvCxnSpPr>
            <p:nvPr/>
          </p:nvCxnSpPr>
          <p:spPr bwMode="auto">
            <a:xfrm rot="10800000" flipH="1">
              <a:off x="3016" y="2510"/>
              <a:ext cx="60" cy="422"/>
            </a:xfrm>
            <a:prstGeom prst="bentConnector3">
              <a:avLst>
                <a:gd name="adj1" fmla="val -91671"/>
              </a:avLst>
            </a:prstGeom>
            <a:noFill/>
            <a:ln w="19050">
              <a:solidFill>
                <a:srgbClr val="FFFF00"/>
              </a:solidFill>
              <a:prstDash val="sysDot"/>
              <a:miter lim="800000"/>
              <a:headEnd/>
              <a:tailEnd/>
            </a:ln>
            <a:extLst>
              <a:ext uri="{909E8E84-426E-40DD-AFC4-6F175D3DCCD1}">
                <a14:hiddenFill xmlns:a14="http://schemas.microsoft.com/office/drawing/2010/main">
                  <a:noFill/>
                </a14:hiddenFill>
              </a:ext>
            </a:extLst>
          </p:spPr>
        </p:cxnSp>
        <p:cxnSp>
          <p:nvCxnSpPr>
            <p:cNvPr id="41006" name="AutoShape 90"/>
            <p:cNvCxnSpPr>
              <a:cxnSpLocks noChangeShapeType="1"/>
              <a:stCxn id="40996" idx="0"/>
            </p:cNvCxnSpPr>
            <p:nvPr/>
          </p:nvCxnSpPr>
          <p:spPr bwMode="auto">
            <a:xfrm rot="10800000">
              <a:off x="3001" y="2234"/>
              <a:ext cx="368" cy="2"/>
            </a:xfrm>
            <a:prstGeom prst="bentConnector3">
              <a:avLst>
                <a:gd name="adj1" fmla="val 48912"/>
              </a:avLst>
            </a:prstGeom>
            <a:noFill/>
            <a:ln w="19050">
              <a:solidFill>
                <a:srgbClr val="FFFF00"/>
              </a:solidFill>
              <a:prstDash val="sysDot"/>
              <a:miter lim="800000"/>
              <a:headEnd/>
              <a:tailEnd/>
            </a:ln>
            <a:extLst>
              <a:ext uri="{909E8E84-426E-40DD-AFC4-6F175D3DCCD1}">
                <a14:hiddenFill xmlns:a14="http://schemas.microsoft.com/office/drawing/2010/main">
                  <a:noFill/>
                </a14:hiddenFill>
              </a:ext>
            </a:extLst>
          </p:spPr>
        </p:cxnSp>
        <p:cxnSp>
          <p:nvCxnSpPr>
            <p:cNvPr id="41007" name="AutoShape 91"/>
            <p:cNvCxnSpPr>
              <a:cxnSpLocks noChangeShapeType="1"/>
              <a:stCxn id="41000" idx="0"/>
              <a:endCxn id="40996" idx="2"/>
            </p:cNvCxnSpPr>
            <p:nvPr/>
          </p:nvCxnSpPr>
          <p:spPr bwMode="auto">
            <a:xfrm rot="10800000">
              <a:off x="3495" y="2235"/>
              <a:ext cx="427" cy="243"/>
            </a:xfrm>
            <a:prstGeom prst="bentConnector3">
              <a:avLst>
                <a:gd name="adj1" fmla="val 26694"/>
              </a:avLst>
            </a:prstGeom>
            <a:noFill/>
            <a:ln w="19050">
              <a:solidFill>
                <a:srgbClr val="FFFF00"/>
              </a:solidFill>
              <a:prstDash val="sysDot"/>
              <a:miter lim="800000"/>
              <a:headEnd/>
              <a:tailEnd/>
            </a:ln>
            <a:extLst>
              <a:ext uri="{909E8E84-426E-40DD-AFC4-6F175D3DCCD1}">
                <a14:hiddenFill xmlns:a14="http://schemas.microsoft.com/office/drawing/2010/main">
                  <a:noFill/>
                </a14:hiddenFill>
              </a:ext>
            </a:extLst>
          </p:spPr>
        </p:cxnSp>
        <p:cxnSp>
          <p:nvCxnSpPr>
            <p:cNvPr id="41008" name="AutoShape 92"/>
            <p:cNvCxnSpPr>
              <a:cxnSpLocks noChangeShapeType="1"/>
              <a:stCxn id="40997" idx="0"/>
              <a:endCxn id="40996" idx="2"/>
            </p:cNvCxnSpPr>
            <p:nvPr/>
          </p:nvCxnSpPr>
          <p:spPr bwMode="auto">
            <a:xfrm rot="10800000">
              <a:off x="3495" y="2235"/>
              <a:ext cx="931" cy="42"/>
            </a:xfrm>
            <a:prstGeom prst="bentConnector3">
              <a:avLst>
                <a:gd name="adj1" fmla="val 49838"/>
              </a:avLst>
            </a:prstGeom>
            <a:noFill/>
            <a:ln w="19050">
              <a:solidFill>
                <a:srgbClr val="FFFF00"/>
              </a:solidFill>
              <a:prstDash val="sysDot"/>
              <a:miter lim="800000"/>
              <a:headEnd/>
              <a:tailEnd/>
            </a:ln>
            <a:extLst>
              <a:ext uri="{909E8E84-426E-40DD-AFC4-6F175D3DCCD1}">
                <a14:hiddenFill xmlns:a14="http://schemas.microsoft.com/office/drawing/2010/main">
                  <a:noFill/>
                </a14:hiddenFill>
              </a:ext>
            </a:extLst>
          </p:spPr>
        </p:cxnSp>
        <p:cxnSp>
          <p:nvCxnSpPr>
            <p:cNvPr id="41009" name="AutoShape 93"/>
            <p:cNvCxnSpPr>
              <a:cxnSpLocks noChangeShapeType="1"/>
              <a:stCxn id="40999" idx="0"/>
              <a:endCxn id="40996" idx="2"/>
            </p:cNvCxnSpPr>
            <p:nvPr/>
          </p:nvCxnSpPr>
          <p:spPr bwMode="auto">
            <a:xfrm flipV="1">
              <a:off x="3202" y="2235"/>
              <a:ext cx="293" cy="276"/>
            </a:xfrm>
            <a:prstGeom prst="bentConnector3">
              <a:avLst>
                <a:gd name="adj1" fmla="val 147440"/>
              </a:avLst>
            </a:prstGeom>
            <a:noFill/>
            <a:ln w="19050">
              <a:solidFill>
                <a:srgbClr val="FFFF00"/>
              </a:solidFill>
              <a:prstDash val="sysDot"/>
              <a:miter lim="800000"/>
              <a:headEnd/>
              <a:tailEnd/>
            </a:ln>
            <a:extLst>
              <a:ext uri="{909E8E84-426E-40DD-AFC4-6F175D3DCCD1}">
                <a14:hiddenFill xmlns:a14="http://schemas.microsoft.com/office/drawing/2010/main">
                  <a:noFill/>
                </a14:hiddenFill>
              </a:ext>
            </a:extLst>
          </p:spPr>
        </p:cxnSp>
        <p:sp>
          <p:nvSpPr>
            <p:cNvPr id="41010" name="WordArt 94"/>
            <p:cNvSpPr>
              <a:spLocks noChangeArrowheads="1" noChangeShapeType="1" noTextEdit="1"/>
            </p:cNvSpPr>
            <p:nvPr/>
          </p:nvSpPr>
          <p:spPr bwMode="auto">
            <a:xfrm>
              <a:off x="3737" y="2065"/>
              <a:ext cx="291" cy="117"/>
            </a:xfrm>
            <a:prstGeom prst="rect">
              <a:avLst/>
            </a:prstGeom>
          </p:spPr>
          <p:txBody>
            <a:bodyPr wrap="none" fromWordArt="1">
              <a:prstTxWarp prst="textPlain">
                <a:avLst>
                  <a:gd name="adj" fmla="val 50000"/>
                </a:avLst>
              </a:prstTxWarp>
            </a:bodyPr>
            <a:lstStyle/>
            <a:p>
              <a:pPr algn="ctr"/>
              <a:r>
                <a:rPr lang="en-GB" sz="1600" kern="10">
                  <a:ln w="12700">
                    <a:solidFill>
                      <a:srgbClr val="FFFF00"/>
                    </a:solidFill>
                    <a:round/>
                    <a:headEnd/>
                    <a:tailEnd/>
                  </a:ln>
                  <a:latin typeface="Arial Black"/>
                </a:rPr>
                <a:t>CTS</a:t>
              </a:r>
            </a:p>
          </p:txBody>
        </p:sp>
      </p:grpSp>
      <p:sp>
        <p:nvSpPr>
          <p:cNvPr id="40987" name="Line 96"/>
          <p:cNvSpPr>
            <a:spLocks noChangeShapeType="1"/>
          </p:cNvSpPr>
          <p:nvPr/>
        </p:nvSpPr>
        <p:spPr bwMode="auto">
          <a:xfrm>
            <a:off x="733425" y="1930400"/>
            <a:ext cx="0"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8" name="Line 98"/>
          <p:cNvSpPr>
            <a:spLocks noChangeShapeType="1"/>
          </p:cNvSpPr>
          <p:nvPr/>
        </p:nvSpPr>
        <p:spPr bwMode="auto">
          <a:xfrm>
            <a:off x="735013" y="1924050"/>
            <a:ext cx="839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9" name="AutoShape 99"/>
          <p:cNvSpPr>
            <a:spLocks noChangeArrowheads="1"/>
          </p:cNvSpPr>
          <p:nvPr/>
        </p:nvSpPr>
        <p:spPr bwMode="auto">
          <a:xfrm>
            <a:off x="1174750" y="1703388"/>
            <a:ext cx="3378200" cy="407987"/>
          </a:xfrm>
          <a:prstGeom prst="roundRect">
            <a:avLst>
              <a:gd name="adj" fmla="val 16667"/>
            </a:avLst>
          </a:prstGeom>
          <a:solidFill>
            <a:srgbClr val="00CC99"/>
          </a:solidFill>
          <a:ln w="9525" algn="ctr">
            <a:solidFill>
              <a:schemeClr val="tx1"/>
            </a:solidFill>
            <a:round/>
            <a:headEnd/>
            <a:tailEnd/>
          </a:ln>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40000"/>
              </a:spcBef>
              <a:buFont typeface="Wingdings" pitchFamily="2" charset="2"/>
              <a:buNone/>
            </a:pPr>
            <a:r>
              <a:rPr lang="en-US" altLang="en-US" sz="1800"/>
              <a:t>Clock buffers added</a:t>
            </a:r>
          </a:p>
        </p:txBody>
      </p:sp>
      <p:sp>
        <p:nvSpPr>
          <p:cNvPr id="40990" name="Line 100"/>
          <p:cNvSpPr>
            <a:spLocks noChangeShapeType="1"/>
          </p:cNvSpPr>
          <p:nvPr/>
        </p:nvSpPr>
        <p:spPr bwMode="auto">
          <a:xfrm>
            <a:off x="731838" y="4106863"/>
            <a:ext cx="839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91" name="AutoShape 101"/>
          <p:cNvSpPr>
            <a:spLocks noChangeArrowheads="1"/>
          </p:cNvSpPr>
          <p:nvPr/>
        </p:nvSpPr>
        <p:spPr bwMode="auto">
          <a:xfrm>
            <a:off x="1143000" y="3678238"/>
            <a:ext cx="3436938" cy="1022350"/>
          </a:xfrm>
          <a:prstGeom prst="roundRect">
            <a:avLst>
              <a:gd name="adj" fmla="val 16667"/>
            </a:avLst>
          </a:prstGeom>
          <a:solidFill>
            <a:srgbClr val="00CC99"/>
          </a:solidFill>
          <a:ln w="9525" algn="ctr">
            <a:solidFill>
              <a:schemeClr val="tx1"/>
            </a:solidFill>
            <a:round/>
            <a:headEnd/>
            <a:tailEnd/>
          </a:ln>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40000"/>
              </a:spcBef>
              <a:buFont typeface="Wingdings" pitchFamily="2" charset="2"/>
              <a:buNone/>
            </a:pPr>
            <a:r>
              <a:rPr lang="en-US" altLang="en-US" sz="1800"/>
              <a:t>Inserting clock trees can introduce new timing and max tran/cap violations</a:t>
            </a:r>
          </a:p>
        </p:txBody>
      </p:sp>
      <p:sp>
        <p:nvSpPr>
          <p:cNvPr id="40992" name="Line 102"/>
          <p:cNvSpPr>
            <a:spLocks noChangeShapeType="1"/>
          </p:cNvSpPr>
          <p:nvPr/>
        </p:nvSpPr>
        <p:spPr bwMode="auto">
          <a:xfrm>
            <a:off x="730250" y="2501900"/>
            <a:ext cx="839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93" name="AutoShape 103"/>
          <p:cNvSpPr>
            <a:spLocks noChangeArrowheads="1"/>
          </p:cNvSpPr>
          <p:nvPr/>
        </p:nvSpPr>
        <p:spPr bwMode="auto">
          <a:xfrm>
            <a:off x="1169988" y="2281238"/>
            <a:ext cx="3378200" cy="407987"/>
          </a:xfrm>
          <a:prstGeom prst="roundRect">
            <a:avLst>
              <a:gd name="adj" fmla="val 16667"/>
            </a:avLst>
          </a:prstGeom>
          <a:solidFill>
            <a:srgbClr val="00CC99"/>
          </a:solidFill>
          <a:ln w="9525" algn="ctr">
            <a:solidFill>
              <a:schemeClr val="tx1"/>
            </a:solidFill>
            <a:round/>
            <a:headEnd/>
            <a:tailEnd/>
          </a:ln>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40000"/>
              </a:spcBef>
              <a:buFont typeface="Wingdings" pitchFamily="2" charset="2"/>
              <a:buNone/>
            </a:pPr>
            <a:r>
              <a:rPr lang="en-US" altLang="en-US" sz="1800" dirty="0"/>
              <a:t>Congestion may increase</a:t>
            </a:r>
          </a:p>
        </p:txBody>
      </p:sp>
      <p:sp>
        <p:nvSpPr>
          <p:cNvPr id="40994" name="Line 104"/>
          <p:cNvSpPr>
            <a:spLocks noChangeShapeType="1"/>
          </p:cNvSpPr>
          <p:nvPr/>
        </p:nvSpPr>
        <p:spPr bwMode="auto">
          <a:xfrm>
            <a:off x="730250" y="3159125"/>
            <a:ext cx="839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95" name="AutoShape 105"/>
          <p:cNvSpPr>
            <a:spLocks noChangeArrowheads="1"/>
          </p:cNvSpPr>
          <p:nvPr/>
        </p:nvSpPr>
        <p:spPr bwMode="auto">
          <a:xfrm>
            <a:off x="1155700" y="2814638"/>
            <a:ext cx="3406775" cy="715962"/>
          </a:xfrm>
          <a:prstGeom prst="roundRect">
            <a:avLst>
              <a:gd name="adj" fmla="val 16667"/>
            </a:avLst>
          </a:prstGeom>
          <a:solidFill>
            <a:srgbClr val="00CC99"/>
          </a:solidFill>
          <a:ln w="9525" algn="ctr">
            <a:solidFill>
              <a:schemeClr val="tx1"/>
            </a:solidFill>
            <a:round/>
            <a:headEnd/>
            <a:tailEnd/>
          </a:ln>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40000"/>
              </a:spcBef>
              <a:buFont typeface="Wingdings" pitchFamily="2" charset="2"/>
              <a:buNone/>
            </a:pPr>
            <a:r>
              <a:rPr lang="en-US" altLang="en-US" sz="1800"/>
              <a:t>Non clock cells may have been moved to less ideal locations</a:t>
            </a:r>
          </a:p>
        </p:txBody>
      </p:sp>
    </p:spTree>
    <p:extLst>
      <p:ext uri="{BB962C8B-B14F-4D97-AF65-F5344CB8AC3E}">
        <p14:creationId xmlns:p14="http://schemas.microsoft.com/office/powerpoint/2010/main" val="1230667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t>At the end of this lecture you should be able to:</a:t>
            </a:r>
            <a:endParaRPr lang="en-GB" dirty="0"/>
          </a:p>
          <a:p>
            <a:pPr marL="457200" indent="-457200">
              <a:buFont typeface="+mj-lt"/>
              <a:buAutoNum type="arabicPeriod"/>
            </a:pPr>
            <a:r>
              <a:rPr lang="en-GB" sz="2000" dirty="0" smtClean="0"/>
              <a:t>Describe the basic principles of design planning</a:t>
            </a:r>
          </a:p>
          <a:p>
            <a:pPr marL="457200" indent="-457200">
              <a:buFont typeface="+mj-lt"/>
              <a:buAutoNum type="arabicPeriod"/>
            </a:pPr>
            <a:r>
              <a:rPr lang="en-GB" sz="2000" dirty="0" smtClean="0"/>
              <a:t>Outline the different options of placement and CTS</a:t>
            </a:r>
          </a:p>
          <a:p>
            <a:pPr marL="457200" indent="-457200">
              <a:buFont typeface="+mj-lt"/>
              <a:buAutoNum type="arabicPeriod"/>
            </a:pPr>
            <a:r>
              <a:rPr lang="en-GB" sz="2000" dirty="0" smtClean="0">
                <a:solidFill>
                  <a:srgbClr val="FF0000"/>
                </a:solidFill>
              </a:rPr>
              <a:t>Describe the main stages of routing</a:t>
            </a:r>
          </a:p>
          <a:p>
            <a:pPr marL="457200" indent="-457200">
              <a:buFont typeface="+mj-lt"/>
              <a:buAutoNum type="arabicPeriod"/>
            </a:pPr>
            <a:r>
              <a:rPr lang="en-GB" sz="2000" dirty="0" smtClean="0"/>
              <a:t>Explain the additional routing challenges in 90nm technologies and beyond  </a:t>
            </a:r>
          </a:p>
          <a:p>
            <a:pPr marL="0" indent="0">
              <a:buNone/>
            </a:pPr>
            <a:endParaRPr lang="en-GB" dirty="0"/>
          </a:p>
        </p:txBody>
      </p:sp>
    </p:spTree>
    <p:extLst>
      <p:ext uri="{BB962C8B-B14F-4D97-AF65-F5344CB8AC3E}">
        <p14:creationId xmlns:p14="http://schemas.microsoft.com/office/powerpoint/2010/main" val="4147958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871663203"/>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3141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0"/>
            <a:ext cx="9144000" cy="745116"/>
          </a:xfrm>
        </p:spPr>
        <p:txBody>
          <a:bodyPr/>
          <a:lstStyle/>
          <a:p>
            <a:r>
              <a:rPr lang="en-US" altLang="en-US" dirty="0"/>
              <a:t>Routing Fundamentals</a:t>
            </a:r>
          </a:p>
        </p:txBody>
      </p:sp>
      <p:sp>
        <p:nvSpPr>
          <p:cNvPr id="100355" name="Rectangle 3"/>
          <p:cNvSpPr>
            <a:spLocks noGrp="1" noChangeArrowheads="1"/>
          </p:cNvSpPr>
          <p:nvPr>
            <p:ph type="body" idx="1"/>
          </p:nvPr>
        </p:nvSpPr>
        <p:spPr>
          <a:xfrm>
            <a:off x="51593" y="925394"/>
            <a:ext cx="7848600" cy="2376488"/>
          </a:xfrm>
        </p:spPr>
        <p:txBody>
          <a:bodyPr/>
          <a:lstStyle/>
          <a:p>
            <a:pPr>
              <a:lnSpc>
                <a:spcPct val="80000"/>
              </a:lnSpc>
            </a:pPr>
            <a:r>
              <a:rPr lang="en-US" altLang="en-US" sz="1800" dirty="0"/>
              <a:t>Goal is to realize the metal/copper connections between the pins of standard cells and macros</a:t>
            </a:r>
          </a:p>
          <a:p>
            <a:pPr lvl="1">
              <a:lnSpc>
                <a:spcPct val="80000"/>
              </a:lnSpc>
            </a:pPr>
            <a:r>
              <a:rPr lang="en-US" altLang="en-US" sz="1800" dirty="0"/>
              <a:t>Input : </a:t>
            </a:r>
          </a:p>
          <a:p>
            <a:pPr lvl="2">
              <a:lnSpc>
                <a:spcPct val="80000"/>
              </a:lnSpc>
            </a:pPr>
            <a:r>
              <a:rPr lang="en-US" altLang="en-US" sz="1800" dirty="0"/>
              <a:t>placed design </a:t>
            </a:r>
          </a:p>
          <a:p>
            <a:pPr lvl="2">
              <a:lnSpc>
                <a:spcPct val="80000"/>
              </a:lnSpc>
            </a:pPr>
            <a:r>
              <a:rPr lang="en-US" altLang="en-US" sz="1800" dirty="0"/>
              <a:t>fixed number of metal/copper layers</a:t>
            </a:r>
          </a:p>
          <a:p>
            <a:pPr lvl="1">
              <a:lnSpc>
                <a:spcPct val="80000"/>
              </a:lnSpc>
            </a:pPr>
            <a:r>
              <a:rPr lang="en-US" altLang="en-US" sz="1800" dirty="0"/>
              <a:t>Goal: </a:t>
            </a:r>
          </a:p>
          <a:p>
            <a:pPr lvl="2">
              <a:lnSpc>
                <a:spcPct val="80000"/>
              </a:lnSpc>
            </a:pPr>
            <a:r>
              <a:rPr lang="en-US" altLang="en-US" sz="1800" dirty="0"/>
              <a:t>routed design that is DRC clean and meets setup/hold timing</a:t>
            </a:r>
          </a:p>
          <a:p>
            <a:pPr lvl="1">
              <a:lnSpc>
                <a:spcPct val="80000"/>
              </a:lnSpc>
              <a:buFontTx/>
              <a:buNone/>
            </a:pPr>
            <a:endParaRPr lang="en-US" altLang="en-US" sz="1800" dirty="0"/>
          </a:p>
          <a:p>
            <a:pPr>
              <a:lnSpc>
                <a:spcPct val="80000"/>
              </a:lnSpc>
            </a:pPr>
            <a:r>
              <a:rPr lang="en-US" altLang="en-US" sz="1800" dirty="0"/>
              <a:t>Consists of two phases</a:t>
            </a:r>
          </a:p>
          <a:p>
            <a:pPr lvl="1">
              <a:lnSpc>
                <a:spcPct val="80000"/>
              </a:lnSpc>
              <a:buFontTx/>
              <a:buNone/>
            </a:pPr>
            <a:r>
              <a:rPr lang="en-US" altLang="en-US" sz="1800" dirty="0"/>
              <a:t>1. Global route</a:t>
            </a:r>
          </a:p>
          <a:p>
            <a:pPr lvl="1">
              <a:lnSpc>
                <a:spcPct val="80000"/>
              </a:lnSpc>
              <a:buFontTx/>
              <a:buNone/>
            </a:pPr>
            <a:r>
              <a:rPr lang="en-US" altLang="en-US" sz="1800" dirty="0"/>
              <a:t>2. Detail route</a:t>
            </a:r>
          </a:p>
        </p:txBody>
      </p:sp>
      <p:sp>
        <p:nvSpPr>
          <p:cNvPr id="100365" name="Rectangle 13"/>
          <p:cNvSpPr>
            <a:spLocks noChangeArrowheads="1"/>
          </p:cNvSpPr>
          <p:nvPr/>
        </p:nvSpPr>
        <p:spPr bwMode="auto">
          <a:xfrm>
            <a:off x="4859338" y="285273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0487" name="Group 135"/>
          <p:cNvGrpSpPr>
            <a:grpSpLocks/>
          </p:cNvGrpSpPr>
          <p:nvPr/>
        </p:nvGrpSpPr>
        <p:grpSpPr bwMode="auto">
          <a:xfrm>
            <a:off x="2055018" y="3946525"/>
            <a:ext cx="6697663" cy="2435225"/>
            <a:chOff x="612" y="2341"/>
            <a:chExt cx="4219" cy="1534"/>
          </a:xfrm>
        </p:grpSpPr>
        <p:grpSp>
          <p:nvGrpSpPr>
            <p:cNvPr id="100374" name="Group 22"/>
            <p:cNvGrpSpPr>
              <a:grpSpLocks/>
            </p:cNvGrpSpPr>
            <p:nvPr/>
          </p:nvGrpSpPr>
          <p:grpSpPr bwMode="auto">
            <a:xfrm>
              <a:off x="748" y="2345"/>
              <a:ext cx="3901" cy="998"/>
              <a:chOff x="1111" y="2568"/>
              <a:chExt cx="3901" cy="998"/>
            </a:xfrm>
          </p:grpSpPr>
          <p:sp>
            <p:nvSpPr>
              <p:cNvPr id="100366" name="AutoShape 14"/>
              <p:cNvSpPr>
                <a:spLocks noChangeArrowheads="1"/>
              </p:cNvSpPr>
              <p:nvPr/>
            </p:nvSpPr>
            <p:spPr bwMode="auto">
              <a:xfrm>
                <a:off x="1111" y="2568"/>
                <a:ext cx="3901" cy="998"/>
              </a:xfrm>
              <a:prstGeom prst="parallelogram">
                <a:avLst>
                  <a:gd name="adj" fmla="val 97720"/>
                </a:avLst>
              </a:prstGeom>
              <a:noFill/>
              <a:ln w="38100" cap="rnd" algn="ctr">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70" name="Line 18"/>
              <p:cNvSpPr>
                <a:spLocks noChangeShapeType="1"/>
              </p:cNvSpPr>
              <p:nvPr/>
            </p:nvSpPr>
            <p:spPr bwMode="auto">
              <a:xfrm>
                <a:off x="1373" y="3309"/>
                <a:ext cx="2903"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372" name="Line 20"/>
              <p:cNvSpPr>
                <a:spLocks noChangeShapeType="1"/>
              </p:cNvSpPr>
              <p:nvPr/>
            </p:nvSpPr>
            <p:spPr bwMode="auto">
              <a:xfrm>
                <a:off x="1877" y="2795"/>
                <a:ext cx="2903"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373" name="Line 21"/>
              <p:cNvSpPr>
                <a:spLocks noChangeShapeType="1"/>
              </p:cNvSpPr>
              <p:nvPr/>
            </p:nvSpPr>
            <p:spPr bwMode="auto">
              <a:xfrm>
                <a:off x="1615" y="3062"/>
                <a:ext cx="2903"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0381" name="AutoShape 29"/>
            <p:cNvSpPr>
              <a:spLocks noChangeArrowheads="1"/>
            </p:cNvSpPr>
            <p:nvPr/>
          </p:nvSpPr>
          <p:spPr bwMode="auto">
            <a:xfrm>
              <a:off x="1247" y="2844"/>
              <a:ext cx="861" cy="227"/>
            </a:xfrm>
            <a:prstGeom prst="parallelogram">
              <a:avLst>
                <a:gd name="adj" fmla="val 94824"/>
              </a:avLst>
            </a:prstGeom>
            <a:solidFill>
              <a:srgbClr val="C0C0C0"/>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83" name="AutoShape 31"/>
            <p:cNvSpPr>
              <a:spLocks noChangeArrowheads="1"/>
            </p:cNvSpPr>
            <p:nvPr/>
          </p:nvSpPr>
          <p:spPr bwMode="auto">
            <a:xfrm>
              <a:off x="1837" y="2592"/>
              <a:ext cx="861" cy="227"/>
            </a:xfrm>
            <a:prstGeom prst="parallelogram">
              <a:avLst>
                <a:gd name="adj" fmla="val 94824"/>
              </a:avLst>
            </a:prstGeom>
            <a:solidFill>
              <a:srgbClr val="C0C0C0"/>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84" name="AutoShape 32"/>
            <p:cNvSpPr>
              <a:spLocks noChangeArrowheads="1"/>
            </p:cNvSpPr>
            <p:nvPr/>
          </p:nvSpPr>
          <p:spPr bwMode="auto">
            <a:xfrm>
              <a:off x="1198" y="3106"/>
              <a:ext cx="861" cy="227"/>
            </a:xfrm>
            <a:prstGeom prst="parallelogram">
              <a:avLst>
                <a:gd name="adj" fmla="val 94824"/>
              </a:avLst>
            </a:prstGeom>
            <a:solidFill>
              <a:srgbClr val="C0C0C0"/>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85" name="AutoShape 33"/>
            <p:cNvSpPr>
              <a:spLocks noChangeArrowheads="1"/>
            </p:cNvSpPr>
            <p:nvPr/>
          </p:nvSpPr>
          <p:spPr bwMode="auto">
            <a:xfrm>
              <a:off x="3243" y="2345"/>
              <a:ext cx="861" cy="227"/>
            </a:xfrm>
            <a:prstGeom prst="parallelogram">
              <a:avLst>
                <a:gd name="adj" fmla="val 94824"/>
              </a:avLst>
            </a:prstGeom>
            <a:solidFill>
              <a:srgbClr val="C0C0C0"/>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86" name="AutoShape 34"/>
            <p:cNvSpPr>
              <a:spLocks noChangeArrowheads="1"/>
            </p:cNvSpPr>
            <p:nvPr/>
          </p:nvSpPr>
          <p:spPr bwMode="auto">
            <a:xfrm>
              <a:off x="2744" y="2592"/>
              <a:ext cx="861" cy="227"/>
            </a:xfrm>
            <a:prstGeom prst="parallelogram">
              <a:avLst>
                <a:gd name="adj" fmla="val 94824"/>
              </a:avLst>
            </a:prstGeom>
            <a:solidFill>
              <a:srgbClr val="C0C0C0"/>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91" name="AutoShape 39" descr="60%"/>
            <p:cNvSpPr>
              <a:spLocks noChangeArrowheads="1"/>
            </p:cNvSpPr>
            <p:nvPr/>
          </p:nvSpPr>
          <p:spPr bwMode="auto">
            <a:xfrm>
              <a:off x="1701" y="3207"/>
              <a:ext cx="408" cy="45"/>
            </a:xfrm>
            <a:prstGeom prst="parallelogram">
              <a:avLst>
                <a:gd name="adj" fmla="val 104435"/>
              </a:avLst>
            </a:prstGeom>
            <a:pattFill prst="pct60">
              <a:fgClr>
                <a:srgbClr val="3366FF"/>
              </a:fgClr>
              <a:bgClr>
                <a:schemeClr val="bg1"/>
              </a:bgClr>
            </a:pattFill>
            <a:ln w="19050"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01" name="AutoShape 49" descr="60%"/>
            <p:cNvSpPr>
              <a:spLocks noChangeArrowheads="1"/>
            </p:cNvSpPr>
            <p:nvPr/>
          </p:nvSpPr>
          <p:spPr bwMode="auto">
            <a:xfrm>
              <a:off x="2336" y="2617"/>
              <a:ext cx="408" cy="45"/>
            </a:xfrm>
            <a:prstGeom prst="parallelogram">
              <a:avLst>
                <a:gd name="adj" fmla="val 104435"/>
              </a:avLst>
            </a:prstGeom>
            <a:pattFill prst="pct60">
              <a:fgClr>
                <a:srgbClr val="3366FF"/>
              </a:fgClr>
              <a:bgClr>
                <a:schemeClr val="bg1"/>
              </a:bgClr>
            </a:pattFill>
            <a:ln w="19050"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98" name="Rectangle 46" descr="90%"/>
            <p:cNvSpPr>
              <a:spLocks noChangeArrowheads="1"/>
            </p:cNvSpPr>
            <p:nvPr/>
          </p:nvSpPr>
          <p:spPr bwMode="auto">
            <a:xfrm>
              <a:off x="2018" y="3162"/>
              <a:ext cx="45" cy="91"/>
            </a:xfrm>
            <a:prstGeom prst="rect">
              <a:avLst/>
            </a:prstGeom>
            <a:pattFill prst="pct90">
              <a:fgClr>
                <a:srgbClr val="339966"/>
              </a:fgClr>
              <a:bgClr>
                <a:schemeClr val="bg1"/>
              </a:bgClr>
            </a:pattFill>
            <a:ln w="9525" algn="ctr">
              <a:pattFill prst="pct90">
                <a:fgClr>
                  <a:srgbClr val="3399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02" name="AutoShape 50" descr="60%"/>
            <p:cNvSpPr>
              <a:spLocks noChangeArrowheads="1"/>
            </p:cNvSpPr>
            <p:nvPr/>
          </p:nvSpPr>
          <p:spPr bwMode="auto">
            <a:xfrm>
              <a:off x="1383" y="2889"/>
              <a:ext cx="181" cy="137"/>
            </a:xfrm>
            <a:prstGeom prst="parallelogram">
              <a:avLst>
                <a:gd name="adj" fmla="val 80628"/>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03" name="AutoShape 51" descr="60%"/>
            <p:cNvSpPr>
              <a:spLocks noChangeArrowheads="1"/>
            </p:cNvSpPr>
            <p:nvPr/>
          </p:nvSpPr>
          <p:spPr bwMode="auto">
            <a:xfrm>
              <a:off x="1791" y="2889"/>
              <a:ext cx="181" cy="91"/>
            </a:xfrm>
            <a:prstGeom prst="parallelogram">
              <a:avLst>
                <a:gd name="adj" fmla="val 91209"/>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04" name="AutoShape 52" descr="60%"/>
            <p:cNvSpPr>
              <a:spLocks noChangeArrowheads="1"/>
            </p:cNvSpPr>
            <p:nvPr/>
          </p:nvSpPr>
          <p:spPr bwMode="auto">
            <a:xfrm>
              <a:off x="1937" y="2698"/>
              <a:ext cx="181" cy="91"/>
            </a:xfrm>
            <a:prstGeom prst="parallelogram">
              <a:avLst>
                <a:gd name="adj" fmla="val 91209"/>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05" name="AutoShape 53" descr="60%"/>
            <p:cNvSpPr>
              <a:spLocks noChangeArrowheads="1"/>
            </p:cNvSpPr>
            <p:nvPr/>
          </p:nvSpPr>
          <p:spPr bwMode="auto">
            <a:xfrm>
              <a:off x="2245" y="2617"/>
              <a:ext cx="181" cy="137"/>
            </a:xfrm>
            <a:prstGeom prst="parallelogram">
              <a:avLst>
                <a:gd name="adj" fmla="val 80628"/>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06" name="AutoShape 54" descr="60%"/>
            <p:cNvSpPr>
              <a:spLocks noChangeArrowheads="1"/>
            </p:cNvSpPr>
            <p:nvPr/>
          </p:nvSpPr>
          <p:spPr bwMode="auto">
            <a:xfrm>
              <a:off x="1610" y="3162"/>
              <a:ext cx="181" cy="137"/>
            </a:xfrm>
            <a:prstGeom prst="parallelogram">
              <a:avLst>
                <a:gd name="adj" fmla="val 80628"/>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07" name="AutoShape 55" descr="60%"/>
            <p:cNvSpPr>
              <a:spLocks noChangeArrowheads="1"/>
            </p:cNvSpPr>
            <p:nvPr/>
          </p:nvSpPr>
          <p:spPr bwMode="auto">
            <a:xfrm>
              <a:off x="1383" y="3162"/>
              <a:ext cx="181" cy="91"/>
            </a:xfrm>
            <a:prstGeom prst="parallelogram">
              <a:avLst>
                <a:gd name="adj" fmla="val 91209"/>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10" name="AutoShape 58" descr="60%"/>
            <p:cNvSpPr>
              <a:spLocks noChangeArrowheads="1"/>
            </p:cNvSpPr>
            <p:nvPr/>
          </p:nvSpPr>
          <p:spPr bwMode="auto">
            <a:xfrm>
              <a:off x="2880" y="2663"/>
              <a:ext cx="181" cy="91"/>
            </a:xfrm>
            <a:prstGeom prst="parallelogram">
              <a:avLst>
                <a:gd name="adj" fmla="val 91209"/>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11" name="AutoShape 59" descr="60%"/>
            <p:cNvSpPr>
              <a:spLocks noChangeArrowheads="1"/>
            </p:cNvSpPr>
            <p:nvPr/>
          </p:nvSpPr>
          <p:spPr bwMode="auto">
            <a:xfrm>
              <a:off x="3061" y="2617"/>
              <a:ext cx="181" cy="137"/>
            </a:xfrm>
            <a:prstGeom prst="parallelogram">
              <a:avLst>
                <a:gd name="adj" fmla="val 80628"/>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12" name="AutoShape 60" descr="60%"/>
            <p:cNvSpPr>
              <a:spLocks noChangeArrowheads="1"/>
            </p:cNvSpPr>
            <p:nvPr/>
          </p:nvSpPr>
          <p:spPr bwMode="auto">
            <a:xfrm>
              <a:off x="3288" y="2617"/>
              <a:ext cx="181" cy="137"/>
            </a:xfrm>
            <a:prstGeom prst="parallelogram">
              <a:avLst>
                <a:gd name="adj" fmla="val 80628"/>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94" name="Rectangle 42" descr="90%"/>
            <p:cNvSpPr>
              <a:spLocks noChangeArrowheads="1"/>
            </p:cNvSpPr>
            <p:nvPr/>
          </p:nvSpPr>
          <p:spPr bwMode="auto">
            <a:xfrm>
              <a:off x="2648" y="2537"/>
              <a:ext cx="45" cy="91"/>
            </a:xfrm>
            <a:prstGeom prst="rect">
              <a:avLst/>
            </a:prstGeom>
            <a:pattFill prst="pct90">
              <a:fgClr>
                <a:srgbClr val="339966"/>
              </a:fgClr>
              <a:bgClr>
                <a:schemeClr val="bg1"/>
              </a:bgClr>
            </a:pattFill>
            <a:ln w="9525" algn="ctr">
              <a:pattFill prst="pct90">
                <a:fgClr>
                  <a:srgbClr val="3399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0413" name="Group 61"/>
            <p:cNvGrpSpPr>
              <a:grpSpLocks/>
            </p:cNvGrpSpPr>
            <p:nvPr/>
          </p:nvGrpSpPr>
          <p:grpSpPr bwMode="auto">
            <a:xfrm>
              <a:off x="1973" y="2481"/>
              <a:ext cx="771" cy="681"/>
              <a:chOff x="2336" y="2568"/>
              <a:chExt cx="771" cy="681"/>
            </a:xfrm>
          </p:grpSpPr>
          <p:sp>
            <p:nvSpPr>
              <p:cNvPr id="100387" name="AutoShape 35" descr="Narrow vertical"/>
              <p:cNvSpPr>
                <a:spLocks noChangeArrowheads="1"/>
              </p:cNvSpPr>
              <p:nvPr/>
            </p:nvSpPr>
            <p:spPr bwMode="auto">
              <a:xfrm>
                <a:off x="2336" y="3022"/>
                <a:ext cx="318" cy="227"/>
              </a:xfrm>
              <a:prstGeom prst="parallelogram">
                <a:avLst>
                  <a:gd name="adj" fmla="val 98600"/>
                </a:avLst>
              </a:prstGeom>
              <a:pattFill prst="narVert">
                <a:fgClr>
                  <a:schemeClr val="accent1"/>
                </a:fgClr>
                <a:bgClr>
                  <a:schemeClr val="bg1"/>
                </a:bgClr>
              </a:pattFill>
              <a:ln w="19050" algn="ctr">
                <a:pattFill prst="narVert">
                  <a:fgClr>
                    <a:srgbClr val="FF33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p>
            </p:txBody>
          </p:sp>
          <p:sp>
            <p:nvSpPr>
              <p:cNvPr id="100388" name="AutoShape 36" descr="Narrow vertical"/>
              <p:cNvSpPr>
                <a:spLocks noChangeArrowheads="1"/>
              </p:cNvSpPr>
              <p:nvPr/>
            </p:nvSpPr>
            <p:spPr bwMode="auto">
              <a:xfrm>
                <a:off x="2562" y="2795"/>
                <a:ext cx="318" cy="227"/>
              </a:xfrm>
              <a:prstGeom prst="parallelogram">
                <a:avLst>
                  <a:gd name="adj" fmla="val 98600"/>
                </a:avLst>
              </a:prstGeom>
              <a:pattFill prst="narVert">
                <a:fgClr>
                  <a:schemeClr val="accent1"/>
                </a:fgClr>
                <a:bgClr>
                  <a:schemeClr val="bg1"/>
                </a:bgClr>
              </a:pattFill>
              <a:ln w="19050" algn="ctr">
                <a:pattFill prst="narVert">
                  <a:fgClr>
                    <a:srgbClr val="FF33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p>
            </p:txBody>
          </p:sp>
          <p:sp>
            <p:nvSpPr>
              <p:cNvPr id="100400" name="AutoShape 48" descr="Narrow vertical"/>
              <p:cNvSpPr>
                <a:spLocks noChangeArrowheads="1"/>
              </p:cNvSpPr>
              <p:nvPr/>
            </p:nvSpPr>
            <p:spPr bwMode="auto">
              <a:xfrm>
                <a:off x="2789" y="2568"/>
                <a:ext cx="318" cy="227"/>
              </a:xfrm>
              <a:prstGeom prst="parallelogram">
                <a:avLst>
                  <a:gd name="adj" fmla="val 98600"/>
                </a:avLst>
              </a:prstGeom>
              <a:pattFill prst="narVert">
                <a:fgClr>
                  <a:schemeClr val="accent1"/>
                </a:fgClr>
                <a:bgClr>
                  <a:schemeClr val="bg1"/>
                </a:bgClr>
              </a:pattFill>
              <a:ln w="19050" algn="ctr">
                <a:pattFill prst="narVert">
                  <a:fgClr>
                    <a:srgbClr val="FF33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p>
            </p:txBody>
          </p:sp>
        </p:grpSp>
        <p:sp>
          <p:nvSpPr>
            <p:cNvPr id="100415" name="Rectangle 63" descr="90%"/>
            <p:cNvSpPr>
              <a:spLocks noChangeArrowheads="1"/>
            </p:cNvSpPr>
            <p:nvPr/>
          </p:nvSpPr>
          <p:spPr bwMode="auto">
            <a:xfrm>
              <a:off x="2018" y="2663"/>
              <a:ext cx="45" cy="91"/>
            </a:xfrm>
            <a:prstGeom prst="rect">
              <a:avLst/>
            </a:prstGeom>
            <a:pattFill prst="pct90">
              <a:fgClr>
                <a:srgbClr val="339966"/>
              </a:fgClr>
              <a:bgClr>
                <a:schemeClr val="bg1"/>
              </a:bgClr>
            </a:pattFill>
            <a:ln w="9525" algn="ctr">
              <a:pattFill prst="pct90">
                <a:fgClr>
                  <a:srgbClr val="3399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97" name="Rectangle 45" descr="90%"/>
            <p:cNvSpPr>
              <a:spLocks noChangeArrowheads="1"/>
            </p:cNvSpPr>
            <p:nvPr/>
          </p:nvSpPr>
          <p:spPr bwMode="auto">
            <a:xfrm>
              <a:off x="1849" y="2844"/>
              <a:ext cx="45" cy="91"/>
            </a:xfrm>
            <a:prstGeom prst="rect">
              <a:avLst/>
            </a:prstGeom>
            <a:pattFill prst="pct90">
              <a:fgClr>
                <a:srgbClr val="339966"/>
              </a:fgClr>
              <a:bgClr>
                <a:schemeClr val="bg1"/>
              </a:bgClr>
            </a:pattFill>
            <a:ln w="9525" algn="ctr">
              <a:pattFill prst="pct90">
                <a:fgClr>
                  <a:srgbClr val="3399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16" name="AutoShape 64" descr="Narrow vertical"/>
            <p:cNvSpPr>
              <a:spLocks noChangeArrowheads="1"/>
            </p:cNvSpPr>
            <p:nvPr/>
          </p:nvSpPr>
          <p:spPr bwMode="auto">
            <a:xfrm>
              <a:off x="1791" y="2617"/>
              <a:ext cx="318" cy="227"/>
            </a:xfrm>
            <a:prstGeom prst="parallelogram">
              <a:avLst>
                <a:gd name="adj" fmla="val 98600"/>
              </a:avLst>
            </a:prstGeom>
            <a:pattFill prst="narVert">
              <a:fgClr>
                <a:schemeClr val="accent1"/>
              </a:fgClr>
              <a:bgClr>
                <a:schemeClr val="bg1"/>
              </a:bgClr>
            </a:pattFill>
            <a:ln w="19050" algn="ctr">
              <a:pattFill prst="narVert">
                <a:fgClr>
                  <a:srgbClr val="FF33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p>
          </p:txBody>
        </p:sp>
        <p:sp>
          <p:nvSpPr>
            <p:cNvPr id="100417" name="Rectangle 65"/>
            <p:cNvSpPr>
              <a:spLocks noChangeArrowheads="1"/>
            </p:cNvSpPr>
            <p:nvPr/>
          </p:nvSpPr>
          <p:spPr bwMode="auto">
            <a:xfrm>
              <a:off x="1847" y="2717"/>
              <a:ext cx="45" cy="91"/>
            </a:xfrm>
            <a:prstGeom prst="rect">
              <a:avLst/>
            </a:prstGeom>
            <a:solidFill>
              <a:srgbClr val="808000"/>
            </a:solidFill>
            <a:ln w="9525" algn="ctr">
              <a:solidFill>
                <a:srgbClr val="8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24" name="Rectangle 72" descr="90%"/>
            <p:cNvSpPr>
              <a:spLocks noChangeArrowheads="1"/>
            </p:cNvSpPr>
            <p:nvPr/>
          </p:nvSpPr>
          <p:spPr bwMode="auto">
            <a:xfrm>
              <a:off x="2953" y="2635"/>
              <a:ext cx="45" cy="91"/>
            </a:xfrm>
            <a:prstGeom prst="rect">
              <a:avLst/>
            </a:prstGeom>
            <a:pattFill prst="pct90">
              <a:fgClr>
                <a:srgbClr val="339966"/>
              </a:fgClr>
              <a:bgClr>
                <a:schemeClr val="bg1"/>
              </a:bgClr>
            </a:pattFill>
            <a:ln w="9525" algn="ctr">
              <a:pattFill prst="pct90">
                <a:fgClr>
                  <a:srgbClr val="3399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25" name="AutoShape 73" descr="Narrow vertical"/>
            <p:cNvSpPr>
              <a:spLocks noChangeArrowheads="1"/>
            </p:cNvSpPr>
            <p:nvPr/>
          </p:nvSpPr>
          <p:spPr bwMode="auto">
            <a:xfrm>
              <a:off x="2709" y="2632"/>
              <a:ext cx="318" cy="227"/>
            </a:xfrm>
            <a:prstGeom prst="parallelogram">
              <a:avLst>
                <a:gd name="adj" fmla="val 98600"/>
              </a:avLst>
            </a:prstGeom>
            <a:pattFill prst="narVert">
              <a:fgClr>
                <a:schemeClr val="accent1"/>
              </a:fgClr>
              <a:bgClr>
                <a:schemeClr val="bg1"/>
              </a:bgClr>
            </a:pattFill>
            <a:ln w="19050" algn="ctr">
              <a:pattFill prst="narVert">
                <a:fgClr>
                  <a:srgbClr val="FF33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p>
          </p:txBody>
        </p:sp>
        <p:sp>
          <p:nvSpPr>
            <p:cNvPr id="100420" name="Rectangle 68"/>
            <p:cNvSpPr>
              <a:spLocks noChangeArrowheads="1"/>
            </p:cNvSpPr>
            <p:nvPr/>
          </p:nvSpPr>
          <p:spPr bwMode="auto">
            <a:xfrm>
              <a:off x="2784" y="2723"/>
              <a:ext cx="45" cy="91"/>
            </a:xfrm>
            <a:prstGeom prst="rect">
              <a:avLst/>
            </a:prstGeom>
            <a:solidFill>
              <a:srgbClr val="808000"/>
            </a:solidFill>
            <a:ln w="9525" algn="ctr">
              <a:solidFill>
                <a:srgbClr val="8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0423" name="Group 71"/>
            <p:cNvGrpSpPr>
              <a:grpSpLocks/>
            </p:cNvGrpSpPr>
            <p:nvPr/>
          </p:nvGrpSpPr>
          <p:grpSpPr bwMode="auto">
            <a:xfrm>
              <a:off x="1822" y="2692"/>
              <a:ext cx="1043" cy="50"/>
              <a:chOff x="2245" y="2709"/>
              <a:chExt cx="1043" cy="50"/>
            </a:xfrm>
          </p:grpSpPr>
          <p:sp>
            <p:nvSpPr>
              <p:cNvPr id="100414" name="AutoShape 62" descr="Narrow horizontal"/>
              <p:cNvSpPr>
                <a:spLocks noChangeArrowheads="1"/>
              </p:cNvSpPr>
              <p:nvPr/>
            </p:nvSpPr>
            <p:spPr bwMode="auto">
              <a:xfrm>
                <a:off x="2245" y="2709"/>
                <a:ext cx="408" cy="45"/>
              </a:xfrm>
              <a:prstGeom prst="parallelogram">
                <a:avLst>
                  <a:gd name="adj" fmla="val 104435"/>
                </a:avLst>
              </a:prstGeom>
              <a:pattFill prst="narHorz">
                <a:fgClr>
                  <a:srgbClr val="99CC00"/>
                </a:fgClr>
                <a:bgClr>
                  <a:schemeClr val="bg1"/>
                </a:bgClr>
              </a:pattFill>
              <a:ln w="19050" algn="ctr">
                <a:pattFill prst="narHorz">
                  <a:fgClr>
                    <a:srgbClr val="99CC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18" name="AutoShape 66" descr="Narrow horizontal"/>
              <p:cNvSpPr>
                <a:spLocks noChangeArrowheads="1"/>
              </p:cNvSpPr>
              <p:nvPr/>
            </p:nvSpPr>
            <p:spPr bwMode="auto">
              <a:xfrm>
                <a:off x="2608" y="2709"/>
                <a:ext cx="408" cy="45"/>
              </a:xfrm>
              <a:prstGeom prst="parallelogram">
                <a:avLst>
                  <a:gd name="adj" fmla="val 104435"/>
                </a:avLst>
              </a:prstGeom>
              <a:pattFill prst="narHorz">
                <a:fgClr>
                  <a:srgbClr val="99CC00"/>
                </a:fgClr>
                <a:bgClr>
                  <a:schemeClr val="bg1"/>
                </a:bgClr>
              </a:pattFill>
              <a:ln w="19050" algn="ctr">
                <a:pattFill prst="narHorz">
                  <a:fgClr>
                    <a:srgbClr val="99CC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22" name="AutoShape 70" descr="Narrow horizontal"/>
              <p:cNvSpPr>
                <a:spLocks noChangeArrowheads="1"/>
              </p:cNvSpPr>
              <p:nvPr/>
            </p:nvSpPr>
            <p:spPr bwMode="auto">
              <a:xfrm>
                <a:off x="2880" y="2714"/>
                <a:ext cx="408" cy="45"/>
              </a:xfrm>
              <a:prstGeom prst="parallelogram">
                <a:avLst>
                  <a:gd name="adj" fmla="val 104435"/>
                </a:avLst>
              </a:prstGeom>
              <a:pattFill prst="narHorz">
                <a:fgClr>
                  <a:srgbClr val="99CC00"/>
                </a:fgClr>
                <a:bgClr>
                  <a:schemeClr val="bg1"/>
                </a:bgClr>
              </a:pattFill>
              <a:ln w="19050" algn="ctr">
                <a:pattFill prst="narHorz">
                  <a:fgClr>
                    <a:srgbClr val="99CC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0426" name="AutoShape 74" descr="60%"/>
            <p:cNvSpPr>
              <a:spLocks noChangeArrowheads="1"/>
            </p:cNvSpPr>
            <p:nvPr/>
          </p:nvSpPr>
          <p:spPr bwMode="auto">
            <a:xfrm>
              <a:off x="3424" y="2391"/>
              <a:ext cx="181" cy="137"/>
            </a:xfrm>
            <a:prstGeom prst="parallelogram">
              <a:avLst>
                <a:gd name="adj" fmla="val 80628"/>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27" name="AutoShape 75" descr="60%"/>
            <p:cNvSpPr>
              <a:spLocks noChangeArrowheads="1"/>
            </p:cNvSpPr>
            <p:nvPr/>
          </p:nvSpPr>
          <p:spPr bwMode="auto">
            <a:xfrm>
              <a:off x="3515" y="2391"/>
              <a:ext cx="181" cy="91"/>
            </a:xfrm>
            <a:prstGeom prst="parallelogram">
              <a:avLst>
                <a:gd name="adj" fmla="val 91209"/>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28" name="AutoShape 76" descr="60%"/>
            <p:cNvSpPr>
              <a:spLocks noChangeArrowheads="1"/>
            </p:cNvSpPr>
            <p:nvPr/>
          </p:nvSpPr>
          <p:spPr bwMode="auto">
            <a:xfrm>
              <a:off x="3243" y="2617"/>
              <a:ext cx="181" cy="91"/>
            </a:xfrm>
            <a:prstGeom prst="parallelogram">
              <a:avLst>
                <a:gd name="adj" fmla="val 91209"/>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29" name="AutoShape 77" descr="60%"/>
            <p:cNvSpPr>
              <a:spLocks noChangeArrowheads="1"/>
            </p:cNvSpPr>
            <p:nvPr/>
          </p:nvSpPr>
          <p:spPr bwMode="auto">
            <a:xfrm>
              <a:off x="3152" y="2617"/>
              <a:ext cx="181" cy="91"/>
            </a:xfrm>
            <a:prstGeom prst="parallelogram">
              <a:avLst>
                <a:gd name="adj" fmla="val 91209"/>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30" name="AutoShape 78" descr="60%"/>
            <p:cNvSpPr>
              <a:spLocks noChangeArrowheads="1"/>
            </p:cNvSpPr>
            <p:nvPr/>
          </p:nvSpPr>
          <p:spPr bwMode="auto">
            <a:xfrm>
              <a:off x="1474" y="2889"/>
              <a:ext cx="181" cy="91"/>
            </a:xfrm>
            <a:prstGeom prst="parallelogram">
              <a:avLst>
                <a:gd name="adj" fmla="val 91209"/>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38" name="Rectangle 86" descr="90%"/>
            <p:cNvSpPr>
              <a:spLocks noChangeArrowheads="1"/>
            </p:cNvSpPr>
            <p:nvPr/>
          </p:nvSpPr>
          <p:spPr bwMode="auto">
            <a:xfrm>
              <a:off x="3319" y="2567"/>
              <a:ext cx="45" cy="91"/>
            </a:xfrm>
            <a:prstGeom prst="rect">
              <a:avLst/>
            </a:prstGeom>
            <a:pattFill prst="pct90">
              <a:fgClr>
                <a:srgbClr val="339966"/>
              </a:fgClr>
              <a:bgClr>
                <a:schemeClr val="bg1"/>
              </a:bgClr>
            </a:pattFill>
            <a:ln w="9525" algn="ctr">
              <a:pattFill prst="pct90">
                <a:fgClr>
                  <a:srgbClr val="3399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40" name="Rectangle 88" descr="90%"/>
            <p:cNvSpPr>
              <a:spLocks noChangeArrowheads="1"/>
            </p:cNvSpPr>
            <p:nvPr/>
          </p:nvSpPr>
          <p:spPr bwMode="auto">
            <a:xfrm>
              <a:off x="3540" y="2341"/>
              <a:ext cx="45" cy="91"/>
            </a:xfrm>
            <a:prstGeom prst="rect">
              <a:avLst/>
            </a:prstGeom>
            <a:pattFill prst="pct90">
              <a:fgClr>
                <a:srgbClr val="339966"/>
              </a:fgClr>
              <a:bgClr>
                <a:schemeClr val="bg1"/>
              </a:bgClr>
            </a:pattFill>
            <a:ln w="9525" algn="ctr">
              <a:pattFill prst="pct90">
                <a:fgClr>
                  <a:srgbClr val="3399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39" name="AutoShape 87" descr="Narrow vertical"/>
            <p:cNvSpPr>
              <a:spLocks noChangeArrowheads="1"/>
            </p:cNvSpPr>
            <p:nvPr/>
          </p:nvSpPr>
          <p:spPr bwMode="auto">
            <a:xfrm>
              <a:off x="3288" y="2345"/>
              <a:ext cx="318" cy="227"/>
            </a:xfrm>
            <a:prstGeom prst="parallelogram">
              <a:avLst>
                <a:gd name="adj" fmla="val 98600"/>
              </a:avLst>
            </a:prstGeom>
            <a:pattFill prst="narVert">
              <a:fgClr>
                <a:schemeClr val="accent1"/>
              </a:fgClr>
              <a:bgClr>
                <a:schemeClr val="bg1"/>
              </a:bgClr>
            </a:pattFill>
            <a:ln w="19050" algn="ctr">
              <a:pattFill prst="narVert">
                <a:fgClr>
                  <a:srgbClr val="FF33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p>
          </p:txBody>
        </p:sp>
        <p:sp>
          <p:nvSpPr>
            <p:cNvPr id="100441" name="AutoShape 89" descr="60%"/>
            <p:cNvSpPr>
              <a:spLocks noChangeArrowheads="1"/>
            </p:cNvSpPr>
            <p:nvPr/>
          </p:nvSpPr>
          <p:spPr bwMode="auto">
            <a:xfrm>
              <a:off x="3696" y="2436"/>
              <a:ext cx="181" cy="91"/>
            </a:xfrm>
            <a:prstGeom prst="parallelogram">
              <a:avLst>
                <a:gd name="adj" fmla="val 91209"/>
              </a:avLst>
            </a:prstGeom>
            <a:pattFill prst="pct60">
              <a:fgClr>
                <a:srgbClr val="3366FF"/>
              </a:fgClr>
              <a:bgClr>
                <a:schemeClr val="bg1"/>
              </a:bgClr>
            </a:pattFill>
            <a:ln w="9525" algn="ctr">
              <a:pattFill prst="pct60">
                <a:fgClr>
                  <a:srgbClr val="3366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455" name="Line 103"/>
            <p:cNvSpPr>
              <a:spLocks noChangeShapeType="1"/>
            </p:cNvSpPr>
            <p:nvPr/>
          </p:nvSpPr>
          <p:spPr bwMode="auto">
            <a:xfrm>
              <a:off x="3337" y="3167"/>
              <a:ext cx="494" cy="1"/>
            </a:xfrm>
            <a:prstGeom prst="line">
              <a:avLst/>
            </a:prstGeom>
            <a:noFill/>
            <a:ln w="12700" cap="rnd">
              <a:solidFill>
                <a:srgbClr val="99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57" name="Line 105"/>
            <p:cNvSpPr>
              <a:spLocks noChangeShapeType="1"/>
            </p:cNvSpPr>
            <p:nvPr/>
          </p:nvSpPr>
          <p:spPr bwMode="auto">
            <a:xfrm>
              <a:off x="3292" y="3212"/>
              <a:ext cx="494" cy="1"/>
            </a:xfrm>
            <a:prstGeom prst="line">
              <a:avLst/>
            </a:prstGeom>
            <a:noFill/>
            <a:ln w="12700" cap="rnd">
              <a:solidFill>
                <a:srgbClr val="99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58" name="Line 106"/>
            <p:cNvSpPr>
              <a:spLocks noChangeShapeType="1"/>
            </p:cNvSpPr>
            <p:nvPr/>
          </p:nvSpPr>
          <p:spPr bwMode="auto">
            <a:xfrm>
              <a:off x="3252" y="3258"/>
              <a:ext cx="494" cy="1"/>
            </a:xfrm>
            <a:prstGeom prst="line">
              <a:avLst/>
            </a:prstGeom>
            <a:noFill/>
            <a:ln w="12700" cap="rnd">
              <a:solidFill>
                <a:srgbClr val="99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59" name="Line 107"/>
            <p:cNvSpPr>
              <a:spLocks noChangeShapeType="1"/>
            </p:cNvSpPr>
            <p:nvPr/>
          </p:nvSpPr>
          <p:spPr bwMode="auto">
            <a:xfrm>
              <a:off x="3200" y="3303"/>
              <a:ext cx="494" cy="1"/>
            </a:xfrm>
            <a:prstGeom prst="line">
              <a:avLst/>
            </a:prstGeom>
            <a:noFill/>
            <a:ln w="12700" cap="rnd">
              <a:solidFill>
                <a:srgbClr val="99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60" name="Line 108"/>
            <p:cNvSpPr>
              <a:spLocks noChangeShapeType="1"/>
            </p:cNvSpPr>
            <p:nvPr/>
          </p:nvSpPr>
          <p:spPr bwMode="auto">
            <a:xfrm>
              <a:off x="3379" y="3128"/>
              <a:ext cx="494" cy="1"/>
            </a:xfrm>
            <a:prstGeom prst="line">
              <a:avLst/>
            </a:prstGeom>
            <a:noFill/>
            <a:ln w="12700" cap="rnd">
              <a:solidFill>
                <a:srgbClr val="99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61" name="Line 109"/>
            <p:cNvSpPr>
              <a:spLocks noChangeShapeType="1"/>
            </p:cNvSpPr>
            <p:nvPr/>
          </p:nvSpPr>
          <p:spPr bwMode="auto">
            <a:xfrm flipV="1">
              <a:off x="3198" y="3071"/>
              <a:ext cx="272" cy="272"/>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62" name="Line 110"/>
            <p:cNvSpPr>
              <a:spLocks noChangeShapeType="1"/>
            </p:cNvSpPr>
            <p:nvPr/>
          </p:nvSpPr>
          <p:spPr bwMode="auto">
            <a:xfrm flipV="1">
              <a:off x="3243" y="3071"/>
              <a:ext cx="272" cy="272"/>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63" name="Line 111"/>
            <p:cNvSpPr>
              <a:spLocks noChangeShapeType="1"/>
            </p:cNvSpPr>
            <p:nvPr/>
          </p:nvSpPr>
          <p:spPr bwMode="auto">
            <a:xfrm flipV="1">
              <a:off x="3288" y="3071"/>
              <a:ext cx="272" cy="272"/>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64" name="Line 112"/>
            <p:cNvSpPr>
              <a:spLocks noChangeShapeType="1"/>
            </p:cNvSpPr>
            <p:nvPr/>
          </p:nvSpPr>
          <p:spPr bwMode="auto">
            <a:xfrm flipV="1">
              <a:off x="3334" y="3071"/>
              <a:ext cx="272" cy="272"/>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65" name="Line 113"/>
            <p:cNvSpPr>
              <a:spLocks noChangeShapeType="1"/>
            </p:cNvSpPr>
            <p:nvPr/>
          </p:nvSpPr>
          <p:spPr bwMode="auto">
            <a:xfrm flipV="1">
              <a:off x="3379" y="3071"/>
              <a:ext cx="272" cy="272"/>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66" name="Line 114"/>
            <p:cNvSpPr>
              <a:spLocks noChangeShapeType="1"/>
            </p:cNvSpPr>
            <p:nvPr/>
          </p:nvSpPr>
          <p:spPr bwMode="auto">
            <a:xfrm flipV="1">
              <a:off x="3424" y="3071"/>
              <a:ext cx="272" cy="272"/>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67" name="Line 115"/>
            <p:cNvSpPr>
              <a:spLocks noChangeShapeType="1"/>
            </p:cNvSpPr>
            <p:nvPr/>
          </p:nvSpPr>
          <p:spPr bwMode="auto">
            <a:xfrm flipV="1">
              <a:off x="3470" y="3071"/>
              <a:ext cx="272" cy="272"/>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68" name="Line 116"/>
            <p:cNvSpPr>
              <a:spLocks noChangeShapeType="1"/>
            </p:cNvSpPr>
            <p:nvPr/>
          </p:nvSpPr>
          <p:spPr bwMode="auto">
            <a:xfrm flipV="1">
              <a:off x="3515" y="3071"/>
              <a:ext cx="272" cy="272"/>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69" name="Line 117"/>
            <p:cNvSpPr>
              <a:spLocks noChangeShapeType="1"/>
            </p:cNvSpPr>
            <p:nvPr/>
          </p:nvSpPr>
          <p:spPr bwMode="auto">
            <a:xfrm flipV="1">
              <a:off x="3561" y="3071"/>
              <a:ext cx="272" cy="272"/>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70" name="Line 118"/>
            <p:cNvSpPr>
              <a:spLocks noChangeShapeType="1"/>
            </p:cNvSpPr>
            <p:nvPr/>
          </p:nvSpPr>
          <p:spPr bwMode="auto">
            <a:xfrm flipV="1">
              <a:off x="3606" y="3071"/>
              <a:ext cx="272" cy="272"/>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71" name="Line 119"/>
            <p:cNvSpPr>
              <a:spLocks noChangeShapeType="1"/>
            </p:cNvSpPr>
            <p:nvPr/>
          </p:nvSpPr>
          <p:spPr bwMode="auto">
            <a:xfrm flipH="1" flipV="1">
              <a:off x="3784" y="3264"/>
              <a:ext cx="453" cy="9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73" name="Line 121"/>
            <p:cNvSpPr>
              <a:spLocks noChangeShapeType="1"/>
            </p:cNvSpPr>
            <p:nvPr/>
          </p:nvSpPr>
          <p:spPr bwMode="auto">
            <a:xfrm flipH="1" flipV="1">
              <a:off x="3833" y="3207"/>
              <a:ext cx="136" cy="9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74" name="Line 122"/>
            <p:cNvSpPr>
              <a:spLocks noChangeShapeType="1"/>
            </p:cNvSpPr>
            <p:nvPr/>
          </p:nvSpPr>
          <p:spPr bwMode="auto">
            <a:xfrm flipH="1" flipV="1">
              <a:off x="3732" y="3304"/>
              <a:ext cx="22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75" name="Text Box 123"/>
            <p:cNvSpPr txBox="1">
              <a:spLocks noChangeArrowheads="1"/>
            </p:cNvSpPr>
            <p:nvPr/>
          </p:nvSpPr>
          <p:spPr bwMode="auto">
            <a:xfrm>
              <a:off x="4241" y="3161"/>
              <a:ext cx="59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200" b="0"/>
                <a:t>Horizontal routing tracks</a:t>
              </a:r>
            </a:p>
          </p:txBody>
        </p:sp>
        <p:sp>
          <p:nvSpPr>
            <p:cNvPr id="100479" name="Text Box 127"/>
            <p:cNvSpPr txBox="1">
              <a:spLocks noChangeArrowheads="1"/>
            </p:cNvSpPr>
            <p:nvPr/>
          </p:nvSpPr>
          <p:spPr bwMode="auto">
            <a:xfrm>
              <a:off x="2608" y="3472"/>
              <a:ext cx="59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200" b="0"/>
                <a:t>Vertical routing tracks</a:t>
              </a:r>
            </a:p>
          </p:txBody>
        </p:sp>
        <p:sp>
          <p:nvSpPr>
            <p:cNvPr id="100481" name="Line 129"/>
            <p:cNvSpPr>
              <a:spLocks noChangeShapeType="1"/>
            </p:cNvSpPr>
            <p:nvPr/>
          </p:nvSpPr>
          <p:spPr bwMode="auto">
            <a:xfrm flipV="1">
              <a:off x="3043" y="3388"/>
              <a:ext cx="318" cy="2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82" name="Line 130"/>
            <p:cNvSpPr>
              <a:spLocks noChangeShapeType="1"/>
            </p:cNvSpPr>
            <p:nvPr/>
          </p:nvSpPr>
          <p:spPr bwMode="auto">
            <a:xfrm flipV="1">
              <a:off x="3198" y="3388"/>
              <a:ext cx="91" cy="1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83" name="Line 131"/>
            <p:cNvSpPr>
              <a:spLocks noChangeShapeType="1"/>
            </p:cNvSpPr>
            <p:nvPr/>
          </p:nvSpPr>
          <p:spPr bwMode="auto">
            <a:xfrm flipV="1">
              <a:off x="3198" y="3388"/>
              <a:ext cx="272" cy="1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84" name="Line 132"/>
            <p:cNvSpPr>
              <a:spLocks noChangeShapeType="1"/>
            </p:cNvSpPr>
            <p:nvPr/>
          </p:nvSpPr>
          <p:spPr bwMode="auto">
            <a:xfrm>
              <a:off x="1066" y="2708"/>
              <a:ext cx="453"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486" name="Text Box 134"/>
            <p:cNvSpPr txBox="1">
              <a:spLocks noChangeArrowheads="1"/>
            </p:cNvSpPr>
            <p:nvPr/>
          </p:nvSpPr>
          <p:spPr bwMode="auto">
            <a:xfrm>
              <a:off x="612" y="2436"/>
              <a:ext cx="5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200" b="0"/>
                <a:t>Standard cell pin</a:t>
              </a:r>
            </a:p>
          </p:txBody>
        </p:sp>
      </p:grpSp>
    </p:spTree>
    <p:extLst>
      <p:ext uri="{BB962C8B-B14F-4D97-AF65-F5344CB8AC3E}">
        <p14:creationId xmlns:p14="http://schemas.microsoft.com/office/powerpoint/2010/main" val="2713335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ounded Rectangle 87"/>
          <p:cNvSpPr>
            <a:spLocks noChangeArrowheads="1"/>
          </p:cNvSpPr>
          <p:nvPr/>
        </p:nvSpPr>
        <p:spPr bwMode="auto">
          <a:xfrm>
            <a:off x="4660900" y="3714750"/>
            <a:ext cx="3214688" cy="2143125"/>
          </a:xfrm>
          <a:prstGeom prst="roundRect">
            <a:avLst>
              <a:gd name="adj" fmla="val 8880"/>
            </a:avLst>
          </a:prstGeom>
          <a:solidFill>
            <a:srgbClr val="00CC99"/>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14339" name="Rounded Rectangle 86"/>
          <p:cNvSpPr>
            <a:spLocks noChangeArrowheads="1"/>
          </p:cNvSpPr>
          <p:nvPr/>
        </p:nvSpPr>
        <p:spPr bwMode="auto">
          <a:xfrm>
            <a:off x="1357313" y="3714750"/>
            <a:ext cx="2857500" cy="2143125"/>
          </a:xfrm>
          <a:prstGeom prst="roundRect">
            <a:avLst>
              <a:gd name="adj" fmla="val 8880"/>
            </a:avLst>
          </a:prstGeom>
          <a:solidFill>
            <a:srgbClr val="00CC99"/>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14340" name="Rectangle 2"/>
          <p:cNvSpPr>
            <a:spLocks noGrp="1" noChangeArrowheads="1"/>
          </p:cNvSpPr>
          <p:nvPr>
            <p:ph type="title"/>
          </p:nvPr>
        </p:nvSpPr>
        <p:spPr>
          <a:xfrm>
            <a:off x="0" y="0"/>
            <a:ext cx="9144000" cy="871946"/>
          </a:xfrm>
        </p:spPr>
        <p:txBody>
          <a:bodyPr/>
          <a:lstStyle/>
          <a:p>
            <a:pPr eaLnBrk="1" hangingPunct="1"/>
            <a:r>
              <a:rPr lang="en-US" altLang="en-US" dirty="0" smtClean="0"/>
              <a:t>Routing Fundamentals: </a:t>
            </a:r>
            <a:r>
              <a:rPr lang="en-US" altLang="zh-TW" dirty="0" smtClean="0"/>
              <a:t>Constraints</a:t>
            </a:r>
          </a:p>
        </p:txBody>
      </p:sp>
      <p:sp>
        <p:nvSpPr>
          <p:cNvPr id="14341" name="Rectangle 3"/>
          <p:cNvSpPr>
            <a:spLocks noGrp="1" noChangeArrowheads="1"/>
          </p:cNvSpPr>
          <p:nvPr>
            <p:ph idx="4294967295"/>
          </p:nvPr>
        </p:nvSpPr>
        <p:spPr>
          <a:xfrm>
            <a:off x="931863" y="1281113"/>
            <a:ext cx="7848600" cy="2457450"/>
          </a:xfrm>
        </p:spPr>
        <p:txBody>
          <a:bodyPr/>
          <a:lstStyle/>
          <a:p>
            <a:pPr eaLnBrk="1" hangingPunct="1">
              <a:spcBef>
                <a:spcPct val="0"/>
              </a:spcBef>
            </a:pPr>
            <a:r>
              <a:rPr lang="en-US" altLang="zh-TW" sz="2000" dirty="0" smtClean="0"/>
              <a:t>Placement constraint</a:t>
            </a:r>
          </a:p>
          <a:p>
            <a:pPr eaLnBrk="1" hangingPunct="1">
              <a:spcBef>
                <a:spcPct val="0"/>
              </a:spcBef>
            </a:pPr>
            <a:r>
              <a:rPr lang="en-US" altLang="zh-TW" sz="2000" dirty="0" smtClean="0"/>
              <a:t>Number of routing layers</a:t>
            </a:r>
          </a:p>
          <a:p>
            <a:pPr eaLnBrk="1" hangingPunct="1">
              <a:spcBef>
                <a:spcPct val="0"/>
              </a:spcBef>
            </a:pPr>
            <a:r>
              <a:rPr lang="en-US" altLang="zh-TW" sz="2000" dirty="0" smtClean="0"/>
              <a:t>Delay constraint</a:t>
            </a:r>
          </a:p>
          <a:p>
            <a:pPr eaLnBrk="1" hangingPunct="1">
              <a:spcBef>
                <a:spcPct val="0"/>
              </a:spcBef>
            </a:pPr>
            <a:r>
              <a:rPr lang="en-US" altLang="zh-TW" sz="2000" dirty="0" smtClean="0"/>
              <a:t>Meeting all geometrical constraints (design rules)</a:t>
            </a:r>
          </a:p>
          <a:p>
            <a:pPr eaLnBrk="1" hangingPunct="1">
              <a:spcBef>
                <a:spcPct val="0"/>
              </a:spcBef>
            </a:pPr>
            <a:r>
              <a:rPr lang="en-US" altLang="zh-TW" sz="2000" dirty="0" smtClean="0"/>
              <a:t>Physical/Electrical/Manufacturing constraints</a:t>
            </a:r>
          </a:p>
        </p:txBody>
      </p:sp>
      <p:pic>
        <p:nvPicPr>
          <p:cNvPr id="143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3286125"/>
            <a:ext cx="30162" cy="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grpSp>
        <p:nvGrpSpPr>
          <p:cNvPr id="14343" name="Group 84"/>
          <p:cNvGrpSpPr>
            <a:grpSpLocks/>
          </p:cNvGrpSpPr>
          <p:nvPr/>
        </p:nvGrpSpPr>
        <p:grpSpPr bwMode="auto">
          <a:xfrm>
            <a:off x="1608138" y="3914775"/>
            <a:ext cx="2338387" cy="1793875"/>
            <a:chOff x="1608538" y="4000504"/>
            <a:chExt cx="2337772" cy="1794576"/>
          </a:xfrm>
        </p:grpSpPr>
        <p:sp>
          <p:nvSpPr>
            <p:cNvPr id="14369" name="Rectangle 7"/>
            <p:cNvSpPr>
              <a:spLocks noChangeArrowheads="1"/>
            </p:cNvSpPr>
            <p:nvPr/>
          </p:nvSpPr>
          <p:spPr bwMode="auto">
            <a:xfrm>
              <a:off x="1857356" y="4286256"/>
              <a:ext cx="571504" cy="214314"/>
            </a:xfrm>
            <a:prstGeom prst="rect">
              <a:avLst/>
            </a:prstGeom>
            <a:solidFill>
              <a:srgbClr val="0099FF"/>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14370" name="Rectangle 8"/>
            <p:cNvSpPr>
              <a:spLocks noChangeArrowheads="1"/>
            </p:cNvSpPr>
            <p:nvPr/>
          </p:nvSpPr>
          <p:spPr bwMode="auto">
            <a:xfrm>
              <a:off x="1608538" y="5437890"/>
              <a:ext cx="785818" cy="214314"/>
            </a:xfrm>
            <a:prstGeom prst="rect">
              <a:avLst/>
            </a:prstGeom>
            <a:solidFill>
              <a:srgbClr val="0099FF"/>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14371" name="Rectangle 9"/>
            <p:cNvSpPr>
              <a:spLocks noChangeArrowheads="1"/>
            </p:cNvSpPr>
            <p:nvPr/>
          </p:nvSpPr>
          <p:spPr bwMode="auto">
            <a:xfrm rot="5400000">
              <a:off x="3159277" y="4393413"/>
              <a:ext cx="571504" cy="214314"/>
            </a:xfrm>
            <a:prstGeom prst="rect">
              <a:avLst/>
            </a:prstGeom>
            <a:solidFill>
              <a:srgbClr val="0099FF"/>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14372" name="Rectangle 10"/>
            <p:cNvSpPr>
              <a:spLocks noChangeArrowheads="1"/>
            </p:cNvSpPr>
            <p:nvPr/>
          </p:nvSpPr>
          <p:spPr bwMode="auto">
            <a:xfrm rot="5400000">
              <a:off x="3159277" y="4990795"/>
              <a:ext cx="571504" cy="214314"/>
            </a:xfrm>
            <a:prstGeom prst="rect">
              <a:avLst/>
            </a:prstGeom>
            <a:solidFill>
              <a:srgbClr val="0099FF"/>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12" name="Rectangle 11"/>
            <p:cNvSpPr/>
            <p:nvPr/>
          </p:nvSpPr>
          <p:spPr bwMode="auto">
            <a:xfrm>
              <a:off x="1929129" y="4143435"/>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13" name="Rectangle 12"/>
            <p:cNvSpPr/>
            <p:nvPr/>
          </p:nvSpPr>
          <p:spPr bwMode="auto">
            <a:xfrm>
              <a:off x="2214804" y="4143435"/>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14" name="Rectangle 13"/>
            <p:cNvSpPr/>
            <p:nvPr/>
          </p:nvSpPr>
          <p:spPr bwMode="auto">
            <a:xfrm>
              <a:off x="1929129" y="4500762"/>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15" name="Rectangle 14"/>
            <p:cNvSpPr/>
            <p:nvPr/>
          </p:nvSpPr>
          <p:spPr bwMode="auto">
            <a:xfrm>
              <a:off x="2214804" y="4500762"/>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16" name="Rectangle 15"/>
            <p:cNvSpPr/>
            <p:nvPr/>
          </p:nvSpPr>
          <p:spPr bwMode="auto">
            <a:xfrm>
              <a:off x="1654563" y="5294823"/>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17" name="Rectangle 16"/>
            <p:cNvSpPr/>
            <p:nvPr/>
          </p:nvSpPr>
          <p:spPr bwMode="auto">
            <a:xfrm>
              <a:off x="1930715" y="5294823"/>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18" name="Rectangle 17"/>
            <p:cNvSpPr/>
            <p:nvPr/>
          </p:nvSpPr>
          <p:spPr bwMode="auto">
            <a:xfrm>
              <a:off x="1654563" y="5652149"/>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19" name="Rectangle 18"/>
            <p:cNvSpPr/>
            <p:nvPr/>
          </p:nvSpPr>
          <p:spPr bwMode="auto">
            <a:xfrm>
              <a:off x="1930715" y="5652149"/>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0" name="Rectangle 19"/>
            <p:cNvSpPr/>
            <p:nvPr/>
          </p:nvSpPr>
          <p:spPr bwMode="auto">
            <a:xfrm>
              <a:off x="2216390" y="5294823"/>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1" name="Rectangle 20"/>
            <p:cNvSpPr/>
            <p:nvPr/>
          </p:nvSpPr>
          <p:spPr bwMode="auto">
            <a:xfrm>
              <a:off x="2216390" y="5652149"/>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2" name="Rectangle 21"/>
            <p:cNvSpPr/>
            <p:nvPr/>
          </p:nvSpPr>
          <p:spPr bwMode="auto">
            <a:xfrm>
              <a:off x="3197207" y="4286366"/>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3" name="Rectangle 22"/>
            <p:cNvSpPr/>
            <p:nvPr/>
          </p:nvSpPr>
          <p:spPr bwMode="auto">
            <a:xfrm>
              <a:off x="3197207" y="4591285"/>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4" name="Rectangle 23"/>
            <p:cNvSpPr/>
            <p:nvPr/>
          </p:nvSpPr>
          <p:spPr bwMode="auto">
            <a:xfrm>
              <a:off x="3554301" y="4286366"/>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5" name="Rectangle 24"/>
            <p:cNvSpPr/>
            <p:nvPr/>
          </p:nvSpPr>
          <p:spPr bwMode="auto">
            <a:xfrm>
              <a:off x="3554301" y="4591285"/>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6" name="Rectangle 25"/>
            <p:cNvSpPr/>
            <p:nvPr/>
          </p:nvSpPr>
          <p:spPr bwMode="auto">
            <a:xfrm>
              <a:off x="3197207" y="4883499"/>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7" name="Rectangle 26"/>
            <p:cNvSpPr/>
            <p:nvPr/>
          </p:nvSpPr>
          <p:spPr bwMode="auto">
            <a:xfrm>
              <a:off x="3197207" y="5172537"/>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8" name="Rectangle 27"/>
            <p:cNvSpPr/>
            <p:nvPr/>
          </p:nvSpPr>
          <p:spPr bwMode="auto">
            <a:xfrm>
              <a:off x="3554301" y="4883499"/>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9" name="Rectangle 28"/>
            <p:cNvSpPr/>
            <p:nvPr/>
          </p:nvSpPr>
          <p:spPr bwMode="auto">
            <a:xfrm>
              <a:off x="3554301" y="5172537"/>
              <a:ext cx="142837" cy="14293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cxnSp>
          <p:nvCxnSpPr>
            <p:cNvPr id="14391" name="Straight Connector 30"/>
            <p:cNvCxnSpPr>
              <a:cxnSpLocks noChangeShapeType="1"/>
            </p:cNvCxnSpPr>
            <p:nvPr/>
          </p:nvCxnSpPr>
          <p:spPr bwMode="auto">
            <a:xfrm rot="5400000">
              <a:off x="1083388" y="4642652"/>
              <a:ext cx="1285884" cy="1588"/>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4392" name="Straight Connector 31"/>
            <p:cNvCxnSpPr>
              <a:cxnSpLocks noChangeShapeType="1"/>
            </p:cNvCxnSpPr>
            <p:nvPr/>
          </p:nvCxnSpPr>
          <p:spPr bwMode="auto">
            <a:xfrm rot="5400000">
              <a:off x="1690214" y="4973146"/>
              <a:ext cx="642942" cy="794"/>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4393" name="Straight Connector 33"/>
            <p:cNvCxnSpPr>
              <a:cxnSpLocks noChangeShapeType="1"/>
            </p:cNvCxnSpPr>
            <p:nvPr/>
          </p:nvCxnSpPr>
          <p:spPr bwMode="auto">
            <a:xfrm rot="5400000">
              <a:off x="1973536" y="4973146"/>
              <a:ext cx="642942" cy="794"/>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4394" name="Straight Connector 34"/>
            <p:cNvCxnSpPr>
              <a:cxnSpLocks noChangeShapeType="1"/>
            </p:cNvCxnSpPr>
            <p:nvPr/>
          </p:nvCxnSpPr>
          <p:spPr bwMode="auto">
            <a:xfrm rot="5400000">
              <a:off x="3465505" y="4481309"/>
              <a:ext cx="928694" cy="1588"/>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4395" name="Straight Connector 38"/>
            <p:cNvCxnSpPr>
              <a:cxnSpLocks noChangeShapeType="1"/>
            </p:cNvCxnSpPr>
            <p:nvPr/>
          </p:nvCxnSpPr>
          <p:spPr bwMode="auto">
            <a:xfrm rot="10800000">
              <a:off x="1714480" y="4000504"/>
              <a:ext cx="2214578" cy="1588"/>
            </a:xfrm>
            <a:prstGeom prst="line">
              <a:avLst/>
            </a:prstGeom>
            <a:noFill/>
            <a:ln w="19050" algn="ctr">
              <a:solidFill>
                <a:srgbClr val="0000FF"/>
              </a:solidFill>
              <a:prstDash val="dash"/>
              <a:round/>
              <a:headEnd/>
              <a:tailEnd/>
            </a:ln>
            <a:extLst>
              <a:ext uri="{909E8E84-426E-40DD-AFC4-6F175D3DCCD1}">
                <a14:hiddenFill xmlns:a14="http://schemas.microsoft.com/office/drawing/2010/main">
                  <a:noFill/>
                </a14:hiddenFill>
              </a:ext>
            </a:extLst>
          </p:spPr>
        </p:cxnSp>
        <p:cxnSp>
          <p:nvCxnSpPr>
            <p:cNvPr id="14396" name="Straight Connector 40"/>
            <p:cNvCxnSpPr>
              <a:cxnSpLocks noChangeShapeType="1"/>
            </p:cNvCxnSpPr>
            <p:nvPr/>
          </p:nvCxnSpPr>
          <p:spPr bwMode="auto">
            <a:xfrm rot="10800000">
              <a:off x="2277358" y="4695202"/>
              <a:ext cx="928694" cy="1588"/>
            </a:xfrm>
            <a:prstGeom prst="line">
              <a:avLst/>
            </a:prstGeom>
            <a:noFill/>
            <a:ln w="19050" algn="ctr">
              <a:solidFill>
                <a:srgbClr val="0000FF"/>
              </a:solidFill>
              <a:prstDash val="dash"/>
              <a:round/>
              <a:headEnd/>
              <a:tailEnd/>
            </a:ln>
            <a:extLst>
              <a:ext uri="{909E8E84-426E-40DD-AFC4-6F175D3DCCD1}">
                <a14:hiddenFill xmlns:a14="http://schemas.microsoft.com/office/drawing/2010/main">
                  <a:noFill/>
                </a14:hiddenFill>
              </a:ext>
            </a:extLst>
          </p:spPr>
        </p:cxnSp>
        <p:cxnSp>
          <p:nvCxnSpPr>
            <p:cNvPr id="14397" name="Straight Connector 44"/>
            <p:cNvCxnSpPr>
              <a:cxnSpLocks noChangeShapeType="1"/>
            </p:cNvCxnSpPr>
            <p:nvPr/>
          </p:nvCxnSpPr>
          <p:spPr bwMode="auto">
            <a:xfrm rot="10800000">
              <a:off x="2277358" y="5240828"/>
              <a:ext cx="928694" cy="1588"/>
            </a:xfrm>
            <a:prstGeom prst="line">
              <a:avLst/>
            </a:prstGeom>
            <a:noFill/>
            <a:ln w="19050" algn="ctr">
              <a:solidFill>
                <a:srgbClr val="0000FF"/>
              </a:solidFill>
              <a:prstDash val="dash"/>
              <a:round/>
              <a:headEnd/>
              <a:tailEnd/>
            </a:ln>
            <a:extLst>
              <a:ext uri="{909E8E84-426E-40DD-AFC4-6F175D3DCCD1}">
                <a14:hiddenFill xmlns:a14="http://schemas.microsoft.com/office/drawing/2010/main">
                  <a:noFill/>
                </a14:hiddenFill>
              </a:ext>
            </a:extLst>
          </p:spPr>
        </p:cxnSp>
        <p:cxnSp>
          <p:nvCxnSpPr>
            <p:cNvPr id="14398" name="Straight Connector 45"/>
            <p:cNvCxnSpPr>
              <a:cxnSpLocks noChangeShapeType="1"/>
            </p:cNvCxnSpPr>
            <p:nvPr/>
          </p:nvCxnSpPr>
          <p:spPr bwMode="auto">
            <a:xfrm rot="10800000">
              <a:off x="1760040" y="4957506"/>
              <a:ext cx="1428760" cy="1588"/>
            </a:xfrm>
            <a:prstGeom prst="line">
              <a:avLst/>
            </a:prstGeom>
            <a:noFill/>
            <a:ln w="19050" algn="ctr">
              <a:solidFill>
                <a:srgbClr val="0000FF"/>
              </a:solidFill>
              <a:prstDash val="dash"/>
              <a:round/>
              <a:headEnd/>
              <a:tailEnd/>
            </a:ln>
            <a:extLst>
              <a:ext uri="{909E8E84-426E-40DD-AFC4-6F175D3DCCD1}">
                <a14:hiddenFill xmlns:a14="http://schemas.microsoft.com/office/drawing/2010/main">
                  <a:noFill/>
                </a14:hiddenFill>
              </a:ext>
            </a:extLst>
          </p:spPr>
        </p:cxnSp>
        <p:cxnSp>
          <p:nvCxnSpPr>
            <p:cNvPr id="14399" name="Straight Connector 48"/>
            <p:cNvCxnSpPr>
              <a:cxnSpLocks noChangeShapeType="1"/>
            </p:cNvCxnSpPr>
            <p:nvPr/>
          </p:nvCxnSpPr>
          <p:spPr bwMode="auto">
            <a:xfrm rot="10800000">
              <a:off x="3714744" y="4368750"/>
              <a:ext cx="214314" cy="15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400" name="Straight Connector 50"/>
            <p:cNvCxnSpPr>
              <a:cxnSpLocks noChangeShapeType="1"/>
            </p:cNvCxnSpPr>
            <p:nvPr/>
          </p:nvCxnSpPr>
          <p:spPr bwMode="auto">
            <a:xfrm rot="10800000">
              <a:off x="3714744" y="4955076"/>
              <a:ext cx="214314" cy="15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4401" name="Oval 51"/>
            <p:cNvSpPr>
              <a:spLocks noChangeArrowheads="1"/>
            </p:cNvSpPr>
            <p:nvPr/>
          </p:nvSpPr>
          <p:spPr bwMode="auto">
            <a:xfrm>
              <a:off x="1691032" y="4923002"/>
              <a:ext cx="71438" cy="71438"/>
            </a:xfrm>
            <a:prstGeom prst="ellipse">
              <a:avLst/>
            </a:prstGeom>
            <a:solidFill>
              <a:schemeClr val="tx1"/>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14402" name="Oval 52"/>
            <p:cNvSpPr>
              <a:spLocks noChangeArrowheads="1"/>
            </p:cNvSpPr>
            <p:nvPr/>
          </p:nvSpPr>
          <p:spPr bwMode="auto">
            <a:xfrm>
              <a:off x="2249050" y="4660698"/>
              <a:ext cx="71438" cy="71438"/>
            </a:xfrm>
            <a:prstGeom prst="ellipse">
              <a:avLst/>
            </a:prstGeom>
            <a:solidFill>
              <a:schemeClr val="tx1"/>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14403" name="Oval 53"/>
            <p:cNvSpPr>
              <a:spLocks noChangeArrowheads="1"/>
            </p:cNvSpPr>
            <p:nvPr/>
          </p:nvSpPr>
          <p:spPr bwMode="auto">
            <a:xfrm>
              <a:off x="2257676" y="5195268"/>
              <a:ext cx="71438" cy="71438"/>
            </a:xfrm>
            <a:prstGeom prst="ellipse">
              <a:avLst/>
            </a:prstGeom>
            <a:solidFill>
              <a:schemeClr val="tx1"/>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14404" name="Oval 54"/>
            <p:cNvSpPr>
              <a:spLocks noChangeArrowheads="1"/>
            </p:cNvSpPr>
            <p:nvPr/>
          </p:nvSpPr>
          <p:spPr bwMode="auto">
            <a:xfrm>
              <a:off x="3874872" y="4329386"/>
              <a:ext cx="71438" cy="71438"/>
            </a:xfrm>
            <a:prstGeom prst="ellipse">
              <a:avLst/>
            </a:prstGeom>
            <a:solidFill>
              <a:schemeClr val="tx1"/>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sp>
        <p:nvSpPr>
          <p:cNvPr id="14344" name="TextBox 82"/>
          <p:cNvSpPr txBox="1">
            <a:spLocks noChangeArrowheads="1"/>
          </p:cNvSpPr>
          <p:nvPr/>
        </p:nvSpPr>
        <p:spPr bwMode="auto">
          <a:xfrm>
            <a:off x="1885950" y="5821363"/>
            <a:ext cx="1757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altLang="en-US" sz="1600">
                <a:sym typeface="Symbol" pitchFamily="18" charset="2"/>
              </a:rPr>
              <a:t>Two-layer routing</a:t>
            </a:r>
            <a:endParaRPr lang="en-US" altLang="en-US" sz="1600"/>
          </a:p>
        </p:txBody>
      </p:sp>
      <p:sp>
        <p:nvSpPr>
          <p:cNvPr id="14345" name="TextBox 83"/>
          <p:cNvSpPr txBox="1">
            <a:spLocks noChangeArrowheads="1"/>
          </p:cNvSpPr>
          <p:nvPr/>
        </p:nvSpPr>
        <p:spPr bwMode="auto">
          <a:xfrm>
            <a:off x="5143500" y="5821363"/>
            <a:ext cx="2238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altLang="en-US" sz="1600">
                <a:sym typeface="Symbol" pitchFamily="18" charset="2"/>
              </a:rPr>
              <a:t>Geometrical constraint</a:t>
            </a:r>
            <a:endParaRPr lang="en-US" altLang="en-US" sz="1600"/>
          </a:p>
        </p:txBody>
      </p:sp>
      <p:grpSp>
        <p:nvGrpSpPr>
          <p:cNvPr id="14346" name="Group 85"/>
          <p:cNvGrpSpPr>
            <a:grpSpLocks/>
          </p:cNvGrpSpPr>
          <p:nvPr/>
        </p:nvGrpSpPr>
        <p:grpSpPr bwMode="auto">
          <a:xfrm>
            <a:off x="4768850" y="3771900"/>
            <a:ext cx="2986088" cy="2060575"/>
            <a:chOff x="4769062" y="3857628"/>
            <a:chExt cx="2986188" cy="2060093"/>
          </a:xfrm>
        </p:grpSpPr>
        <p:sp>
          <p:nvSpPr>
            <p:cNvPr id="14347" name="Rectangle 55"/>
            <p:cNvSpPr>
              <a:spLocks noChangeArrowheads="1"/>
            </p:cNvSpPr>
            <p:nvPr/>
          </p:nvSpPr>
          <p:spPr bwMode="auto">
            <a:xfrm>
              <a:off x="5214942" y="3857628"/>
              <a:ext cx="1857388" cy="1928826"/>
            </a:xfrm>
            <a:prstGeom prst="rect">
              <a:avLst/>
            </a:prstGeom>
            <a:solidFill>
              <a:schemeClr val="bg1"/>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cxnSp>
          <p:nvCxnSpPr>
            <p:cNvPr id="14348" name="Straight Connector 57"/>
            <p:cNvCxnSpPr>
              <a:cxnSpLocks noChangeShapeType="1"/>
            </p:cNvCxnSpPr>
            <p:nvPr/>
          </p:nvCxnSpPr>
          <p:spPr bwMode="auto">
            <a:xfrm>
              <a:off x="5214942" y="4357694"/>
              <a:ext cx="185738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49" name="Straight Connector 58"/>
            <p:cNvCxnSpPr>
              <a:cxnSpLocks noChangeShapeType="1"/>
            </p:cNvCxnSpPr>
            <p:nvPr/>
          </p:nvCxnSpPr>
          <p:spPr bwMode="auto">
            <a:xfrm>
              <a:off x="5214942" y="4840508"/>
              <a:ext cx="185738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0" name="Straight Connector 59"/>
            <p:cNvCxnSpPr>
              <a:cxnSpLocks noChangeShapeType="1"/>
            </p:cNvCxnSpPr>
            <p:nvPr/>
          </p:nvCxnSpPr>
          <p:spPr bwMode="auto">
            <a:xfrm>
              <a:off x="5214942" y="5314696"/>
              <a:ext cx="185738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1" name="Straight Connector 60"/>
            <p:cNvCxnSpPr>
              <a:cxnSpLocks noChangeShapeType="1"/>
            </p:cNvCxnSpPr>
            <p:nvPr/>
          </p:nvCxnSpPr>
          <p:spPr bwMode="auto">
            <a:xfrm rot="5400000" flipH="1" flipV="1">
              <a:off x="4679982" y="4821216"/>
              <a:ext cx="1928826" cy="164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2" name="Straight Connector 62"/>
            <p:cNvCxnSpPr>
              <a:cxnSpLocks noChangeShapeType="1"/>
            </p:cNvCxnSpPr>
            <p:nvPr/>
          </p:nvCxnSpPr>
          <p:spPr bwMode="auto">
            <a:xfrm rot="5400000" flipH="1" flipV="1">
              <a:off x="5180048" y="4821216"/>
              <a:ext cx="1928826" cy="164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3" name="Straight Connector 63"/>
            <p:cNvCxnSpPr>
              <a:cxnSpLocks noChangeShapeType="1"/>
            </p:cNvCxnSpPr>
            <p:nvPr/>
          </p:nvCxnSpPr>
          <p:spPr bwMode="auto">
            <a:xfrm rot="5400000" flipH="1" flipV="1">
              <a:off x="5680114" y="4821216"/>
              <a:ext cx="1928826" cy="164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4" name="Straight Connector 66"/>
            <p:cNvCxnSpPr>
              <a:cxnSpLocks noChangeShapeType="1"/>
            </p:cNvCxnSpPr>
            <p:nvPr/>
          </p:nvCxnSpPr>
          <p:spPr bwMode="auto">
            <a:xfrm>
              <a:off x="4840500" y="4474692"/>
              <a:ext cx="107157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355" name="Straight Connector 68"/>
            <p:cNvCxnSpPr>
              <a:cxnSpLocks noChangeShapeType="1"/>
            </p:cNvCxnSpPr>
            <p:nvPr/>
          </p:nvCxnSpPr>
          <p:spPr bwMode="auto">
            <a:xfrm>
              <a:off x="4857752" y="4695202"/>
              <a:ext cx="107157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356" name="Straight Connector 69"/>
            <p:cNvCxnSpPr>
              <a:cxnSpLocks noChangeShapeType="1"/>
            </p:cNvCxnSpPr>
            <p:nvPr/>
          </p:nvCxnSpPr>
          <p:spPr bwMode="auto">
            <a:xfrm>
              <a:off x="4857752" y="4963702"/>
              <a:ext cx="107157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357" name="Straight Connector 70"/>
            <p:cNvCxnSpPr>
              <a:cxnSpLocks noChangeShapeType="1"/>
            </p:cNvCxnSpPr>
            <p:nvPr/>
          </p:nvCxnSpPr>
          <p:spPr bwMode="auto">
            <a:xfrm>
              <a:off x="7000892" y="5072074"/>
              <a:ext cx="500066"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358" name="Straight Connector 72"/>
            <p:cNvCxnSpPr>
              <a:cxnSpLocks noChangeShapeType="1"/>
            </p:cNvCxnSpPr>
            <p:nvPr/>
          </p:nvCxnSpPr>
          <p:spPr bwMode="auto">
            <a:xfrm>
              <a:off x="7000892" y="4572008"/>
              <a:ext cx="500066"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359" name="Straight Connector 73"/>
            <p:cNvCxnSpPr>
              <a:cxnSpLocks noChangeShapeType="1"/>
            </p:cNvCxnSpPr>
            <p:nvPr/>
          </p:nvCxnSpPr>
          <p:spPr bwMode="auto">
            <a:xfrm>
              <a:off x="7000892" y="4357694"/>
              <a:ext cx="500066"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360" name="Straight Connector 74"/>
            <p:cNvCxnSpPr>
              <a:cxnSpLocks noChangeShapeType="1"/>
            </p:cNvCxnSpPr>
            <p:nvPr/>
          </p:nvCxnSpPr>
          <p:spPr bwMode="auto">
            <a:xfrm>
              <a:off x="7000892" y="3857628"/>
              <a:ext cx="500066"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361" name="Straight Arrow Connector 76"/>
            <p:cNvCxnSpPr>
              <a:cxnSpLocks noChangeShapeType="1"/>
            </p:cNvCxnSpPr>
            <p:nvPr/>
          </p:nvCxnSpPr>
          <p:spPr bwMode="auto">
            <a:xfrm rot="5400000">
              <a:off x="7199963" y="4106867"/>
              <a:ext cx="500066" cy="1588"/>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362" name="Straight Arrow Connector 77"/>
            <p:cNvCxnSpPr>
              <a:cxnSpLocks noChangeShapeType="1"/>
            </p:cNvCxnSpPr>
            <p:nvPr/>
          </p:nvCxnSpPr>
          <p:spPr bwMode="auto">
            <a:xfrm rot="5400000">
              <a:off x="7199963" y="4821247"/>
              <a:ext cx="500066" cy="1588"/>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4363" name="TextBox 78"/>
            <p:cNvSpPr txBox="1">
              <a:spLocks noChangeArrowheads="1"/>
            </p:cNvSpPr>
            <p:nvPr/>
          </p:nvSpPr>
          <p:spPr bwMode="auto">
            <a:xfrm>
              <a:off x="7429520" y="392906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a:sym typeface="Symbol" pitchFamily="18" charset="2"/>
                </a:rPr>
                <a:t></a:t>
              </a:r>
              <a:endParaRPr lang="en-US" altLang="en-US"/>
            </a:p>
          </p:txBody>
        </p:sp>
        <p:sp>
          <p:nvSpPr>
            <p:cNvPr id="14364" name="TextBox 79"/>
            <p:cNvSpPr txBox="1">
              <a:spLocks noChangeArrowheads="1"/>
            </p:cNvSpPr>
            <p:nvPr/>
          </p:nvSpPr>
          <p:spPr bwMode="auto">
            <a:xfrm>
              <a:off x="7429520" y="463239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a:sym typeface="Symbol" pitchFamily="18" charset="2"/>
                </a:rPr>
                <a:t></a:t>
              </a:r>
              <a:endParaRPr lang="en-US" altLang="en-US"/>
            </a:p>
          </p:txBody>
        </p:sp>
        <p:sp>
          <p:nvSpPr>
            <p:cNvPr id="14365" name="TextBox 80"/>
            <p:cNvSpPr txBox="1">
              <a:spLocks noChangeArrowheads="1"/>
            </p:cNvSpPr>
            <p:nvPr/>
          </p:nvSpPr>
          <p:spPr bwMode="auto">
            <a:xfrm>
              <a:off x="4769062" y="4391112"/>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a:sym typeface="Symbol" pitchFamily="18" charset="2"/>
                </a:rPr>
                <a:t>w</a:t>
              </a:r>
              <a:endParaRPr lang="en-US" altLang="en-US"/>
            </a:p>
          </p:txBody>
        </p:sp>
        <p:sp>
          <p:nvSpPr>
            <p:cNvPr id="14366" name="TextBox 81"/>
            <p:cNvSpPr txBox="1">
              <a:spLocks noChangeArrowheads="1"/>
            </p:cNvSpPr>
            <p:nvPr/>
          </p:nvSpPr>
          <p:spPr bwMode="auto">
            <a:xfrm>
              <a:off x="4786314" y="460894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a:sym typeface="Symbol" pitchFamily="18" charset="2"/>
                </a:rPr>
                <a:t>s</a:t>
              </a:r>
              <a:endParaRPr lang="en-US" altLang="en-US"/>
            </a:p>
          </p:txBody>
        </p:sp>
        <p:sp>
          <p:nvSpPr>
            <p:cNvPr id="14367" name="Rectangle 64"/>
            <p:cNvSpPr>
              <a:spLocks noChangeArrowheads="1"/>
            </p:cNvSpPr>
            <p:nvPr/>
          </p:nvSpPr>
          <p:spPr bwMode="auto">
            <a:xfrm>
              <a:off x="5786446" y="4474692"/>
              <a:ext cx="1428760" cy="214314"/>
            </a:xfrm>
            <a:prstGeom prst="rect">
              <a:avLst/>
            </a:prstGeom>
            <a:solidFill>
              <a:srgbClr val="0099FF"/>
            </a:solidFill>
            <a:ln w="9525" algn="ctr">
              <a:solidFill>
                <a:schemeClr val="tx1"/>
              </a:solidFill>
              <a:round/>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14368" name="Freeform 65"/>
            <p:cNvSpPr>
              <a:spLocks noChangeArrowheads="1"/>
            </p:cNvSpPr>
            <p:nvPr/>
          </p:nvSpPr>
          <p:spPr bwMode="auto">
            <a:xfrm>
              <a:off x="5796951" y="4960189"/>
              <a:ext cx="1414732" cy="957532"/>
            </a:xfrm>
            <a:custGeom>
              <a:avLst/>
              <a:gdLst>
                <a:gd name="T0" fmla="*/ 0 w 1414732"/>
                <a:gd name="T1" fmla="*/ 0 h 957532"/>
                <a:gd name="T2" fmla="*/ 1414732 w 1414732"/>
                <a:gd name="T3" fmla="*/ 0 h 957532"/>
                <a:gd name="T4" fmla="*/ 1414732 w 1414732"/>
                <a:gd name="T5" fmla="*/ 215660 h 957532"/>
                <a:gd name="T6" fmla="*/ 215660 w 1414732"/>
                <a:gd name="T7" fmla="*/ 215660 h 957532"/>
                <a:gd name="T8" fmla="*/ 215660 w 1414732"/>
                <a:gd name="T9" fmla="*/ 957532 h 957532"/>
                <a:gd name="T10" fmla="*/ 0 w 1414732"/>
                <a:gd name="T11" fmla="*/ 957532 h 957532"/>
                <a:gd name="T12" fmla="*/ 0 w 1414732"/>
                <a:gd name="T13" fmla="*/ 0 h 957532"/>
                <a:gd name="T14" fmla="*/ 0 60000 65536"/>
                <a:gd name="T15" fmla="*/ 0 60000 65536"/>
                <a:gd name="T16" fmla="*/ 0 60000 65536"/>
                <a:gd name="T17" fmla="*/ 0 60000 65536"/>
                <a:gd name="T18" fmla="*/ 0 60000 65536"/>
                <a:gd name="T19" fmla="*/ 0 60000 65536"/>
                <a:gd name="T20" fmla="*/ 0 60000 65536"/>
                <a:gd name="T21" fmla="*/ 0 w 1414732"/>
                <a:gd name="T22" fmla="*/ 0 h 957532"/>
                <a:gd name="T23" fmla="*/ 1414732 w 1414732"/>
                <a:gd name="T24" fmla="*/ 957532 h 957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4732" h="957532">
                  <a:moveTo>
                    <a:pt x="0" y="0"/>
                  </a:moveTo>
                  <a:lnTo>
                    <a:pt x="1414732" y="0"/>
                  </a:lnTo>
                  <a:lnTo>
                    <a:pt x="1414732" y="215660"/>
                  </a:lnTo>
                  <a:lnTo>
                    <a:pt x="215660" y="215660"/>
                  </a:lnTo>
                  <a:lnTo>
                    <a:pt x="215660" y="957532"/>
                  </a:lnTo>
                  <a:lnTo>
                    <a:pt x="0" y="957532"/>
                  </a:lnTo>
                  <a:lnTo>
                    <a:pt x="0" y="0"/>
                  </a:lnTo>
                  <a:close/>
                </a:path>
              </a:pathLst>
            </a:custGeom>
            <a:solidFill>
              <a:srgbClr val="0099FF"/>
            </a:solidFill>
            <a:ln w="9525" algn="ctr">
              <a:solidFill>
                <a:schemeClr val="tx1"/>
              </a:solidFill>
              <a:round/>
              <a:headEnd/>
              <a:tailEnd/>
            </a:ln>
          </p:spPr>
          <p:txBody>
            <a:bodyPr/>
            <a:lstStyle/>
            <a:p>
              <a:endParaRPr lang="en-GB"/>
            </a:p>
          </p:txBody>
        </p:sp>
      </p:grpSp>
    </p:spTree>
    <p:extLst>
      <p:ext uri="{BB962C8B-B14F-4D97-AF65-F5344CB8AC3E}">
        <p14:creationId xmlns:p14="http://schemas.microsoft.com/office/powerpoint/2010/main" val="1883060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Design Styles and Routing: Types of Routers</a:t>
            </a:r>
          </a:p>
        </p:txBody>
      </p:sp>
      <p:sp>
        <p:nvSpPr>
          <p:cNvPr id="20483" name="Rectangle 3"/>
          <p:cNvSpPr>
            <a:spLocks noGrp="1" noChangeArrowheads="1"/>
          </p:cNvSpPr>
          <p:nvPr>
            <p:ph sz="half" idx="1"/>
          </p:nvPr>
        </p:nvSpPr>
        <p:spPr>
          <a:xfrm>
            <a:off x="490538" y="1236663"/>
            <a:ext cx="5837237" cy="4824412"/>
          </a:xfrm>
        </p:spPr>
        <p:txBody>
          <a:bodyPr/>
          <a:lstStyle/>
          <a:p>
            <a:pPr eaLnBrk="1" hangingPunct="1">
              <a:spcBef>
                <a:spcPct val="0"/>
              </a:spcBef>
            </a:pPr>
            <a:r>
              <a:rPr lang="en-US" altLang="en-US" sz="2400" smtClean="0"/>
              <a:t>Global routers</a:t>
            </a:r>
          </a:p>
          <a:p>
            <a:pPr lvl="1" eaLnBrk="1" hangingPunct="1">
              <a:spcBef>
                <a:spcPct val="0"/>
              </a:spcBef>
            </a:pPr>
            <a:r>
              <a:rPr lang="en-US" altLang="en-US" sz="2000" smtClean="0"/>
              <a:t>function</a:t>
            </a:r>
          </a:p>
          <a:p>
            <a:pPr lvl="2" eaLnBrk="1" hangingPunct="1">
              <a:spcBef>
                <a:spcPct val="0"/>
              </a:spcBef>
            </a:pPr>
            <a:r>
              <a:rPr lang="en-US" altLang="en-US" sz="1800" smtClean="0"/>
              <a:t>determining routing areas</a:t>
            </a:r>
          </a:p>
          <a:p>
            <a:pPr lvl="2" eaLnBrk="1" hangingPunct="1">
              <a:spcBef>
                <a:spcPct val="0"/>
              </a:spcBef>
            </a:pPr>
            <a:r>
              <a:rPr lang="en-US" altLang="en-US" sz="1800" smtClean="0"/>
              <a:t>assigning net to routing areas</a:t>
            </a:r>
          </a:p>
          <a:p>
            <a:pPr lvl="2" eaLnBrk="1" hangingPunct="1">
              <a:spcBef>
                <a:spcPct val="0"/>
              </a:spcBef>
            </a:pPr>
            <a:r>
              <a:rPr lang="en-US" altLang="en-US" sz="1800" smtClean="0"/>
              <a:t>minimizing global routing area, path lengths</a:t>
            </a:r>
          </a:p>
          <a:p>
            <a:pPr lvl="1" eaLnBrk="1" hangingPunct="1">
              <a:spcBef>
                <a:spcPct val="0"/>
              </a:spcBef>
            </a:pPr>
            <a:r>
              <a:rPr lang="en-US" altLang="en-US" sz="2000" smtClean="0"/>
              <a:t>congestion, approximate path length</a:t>
            </a:r>
          </a:p>
          <a:p>
            <a:pPr eaLnBrk="1" hangingPunct="1">
              <a:spcBef>
                <a:spcPct val="0"/>
              </a:spcBef>
            </a:pPr>
            <a:r>
              <a:rPr lang="en-US" altLang="en-US" sz="2400" smtClean="0"/>
              <a:t>Detail routers</a:t>
            </a:r>
          </a:p>
          <a:p>
            <a:pPr lvl="1" eaLnBrk="1" hangingPunct="1">
              <a:spcBef>
                <a:spcPct val="0"/>
              </a:spcBef>
            </a:pPr>
            <a:r>
              <a:rPr lang="en-US" altLang="en-US" sz="2000" smtClean="0"/>
              <a:t>goal</a:t>
            </a:r>
          </a:p>
          <a:p>
            <a:pPr lvl="2" eaLnBrk="1" hangingPunct="1">
              <a:spcBef>
                <a:spcPct val="0"/>
              </a:spcBef>
            </a:pPr>
            <a:r>
              <a:rPr lang="en-US" altLang="en-US" sz="1800" smtClean="0"/>
              <a:t>routing actual wires</a:t>
            </a:r>
          </a:p>
          <a:p>
            <a:pPr lvl="2" eaLnBrk="1" hangingPunct="1">
              <a:spcBef>
                <a:spcPct val="0"/>
              </a:spcBef>
            </a:pPr>
            <a:r>
              <a:rPr lang="en-US" altLang="en-US" sz="1800" smtClean="0"/>
              <a:t>minimizing routing area, path lengths</a:t>
            </a:r>
          </a:p>
          <a:p>
            <a:pPr lvl="1" eaLnBrk="1" hangingPunct="1">
              <a:spcBef>
                <a:spcPct val="0"/>
              </a:spcBef>
            </a:pPr>
            <a:r>
              <a:rPr lang="en-US" altLang="en-US" sz="2000" smtClean="0"/>
              <a:t>general-purpose - maze, line probe</a:t>
            </a:r>
          </a:p>
          <a:p>
            <a:pPr lvl="1" eaLnBrk="1" hangingPunct="1">
              <a:spcBef>
                <a:spcPct val="0"/>
              </a:spcBef>
            </a:pPr>
            <a:r>
              <a:rPr lang="en-US" altLang="en-US" sz="2000" smtClean="0"/>
              <a:t>restricted -channel, switchbox, river routers</a:t>
            </a:r>
          </a:p>
          <a:p>
            <a:pPr eaLnBrk="1" hangingPunct="1">
              <a:spcBef>
                <a:spcPct val="0"/>
              </a:spcBef>
            </a:pPr>
            <a:r>
              <a:rPr lang="en-US" altLang="en-US" sz="2400" smtClean="0"/>
              <a:t>Specialized</a:t>
            </a:r>
          </a:p>
          <a:p>
            <a:pPr lvl="1" eaLnBrk="1" hangingPunct="1">
              <a:spcBef>
                <a:spcPct val="0"/>
              </a:spcBef>
            </a:pPr>
            <a:r>
              <a:rPr lang="en-US" altLang="en-US" sz="2000" smtClean="0"/>
              <a:t>power, clock routers</a:t>
            </a:r>
          </a:p>
        </p:txBody>
      </p:sp>
      <p:grpSp>
        <p:nvGrpSpPr>
          <p:cNvPr id="20484" name="Group 4"/>
          <p:cNvGrpSpPr>
            <a:grpSpLocks/>
          </p:cNvGrpSpPr>
          <p:nvPr/>
        </p:nvGrpSpPr>
        <p:grpSpPr bwMode="auto">
          <a:xfrm>
            <a:off x="6591300" y="1143000"/>
            <a:ext cx="2400300" cy="2162175"/>
            <a:chOff x="1214" y="1445"/>
            <a:chExt cx="1512" cy="1362"/>
          </a:xfrm>
        </p:grpSpPr>
        <p:sp>
          <p:nvSpPr>
            <p:cNvPr id="20521" name="Rectangle 5"/>
            <p:cNvSpPr>
              <a:spLocks noChangeArrowheads="1"/>
            </p:cNvSpPr>
            <p:nvPr/>
          </p:nvSpPr>
          <p:spPr bwMode="auto">
            <a:xfrm rot="5400000">
              <a:off x="2351" y="2241"/>
              <a:ext cx="222" cy="72"/>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22" name="Rectangle 6"/>
            <p:cNvSpPr>
              <a:spLocks noChangeArrowheads="1"/>
            </p:cNvSpPr>
            <p:nvPr/>
          </p:nvSpPr>
          <p:spPr bwMode="auto">
            <a:xfrm rot="5400000">
              <a:off x="2370" y="2337"/>
              <a:ext cx="72" cy="184"/>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23" name="Rectangle 7"/>
            <p:cNvSpPr>
              <a:spLocks noChangeArrowheads="1"/>
            </p:cNvSpPr>
            <p:nvPr/>
          </p:nvSpPr>
          <p:spPr bwMode="auto">
            <a:xfrm rot="5400000">
              <a:off x="2123" y="2276"/>
              <a:ext cx="300" cy="78"/>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24" name="Rectangle 8"/>
            <p:cNvSpPr>
              <a:spLocks noChangeArrowheads="1"/>
            </p:cNvSpPr>
            <p:nvPr/>
          </p:nvSpPr>
          <p:spPr bwMode="auto">
            <a:xfrm rot="5400000">
              <a:off x="2327" y="1994"/>
              <a:ext cx="78" cy="264"/>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25" name="Rectangle 9"/>
            <p:cNvSpPr>
              <a:spLocks noChangeArrowheads="1"/>
            </p:cNvSpPr>
            <p:nvPr/>
          </p:nvSpPr>
          <p:spPr bwMode="auto">
            <a:xfrm rot="5400000">
              <a:off x="2327" y="1994"/>
              <a:ext cx="78" cy="264"/>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26" name="Freeform 10"/>
            <p:cNvSpPr>
              <a:spLocks/>
            </p:cNvSpPr>
            <p:nvPr/>
          </p:nvSpPr>
          <p:spPr bwMode="auto">
            <a:xfrm rot="5400000">
              <a:off x="2309" y="2240"/>
              <a:ext cx="120" cy="114"/>
            </a:xfrm>
            <a:custGeom>
              <a:avLst/>
              <a:gdLst>
                <a:gd name="T0" fmla="*/ 2147483647 w 20"/>
                <a:gd name="T1" fmla="*/ 2147483647 h 19"/>
                <a:gd name="T2" fmla="*/ 2147483647 w 20"/>
                <a:gd name="T3" fmla="*/ 2147483647 h 19"/>
                <a:gd name="T4" fmla="*/ 2147483647 w 20"/>
                <a:gd name="T5" fmla="*/ 2147483647 h 19"/>
                <a:gd name="T6" fmla="*/ 2147483647 w 20"/>
                <a:gd name="T7" fmla="*/ 2147483647 h 19"/>
                <a:gd name="T8" fmla="*/ 2147483647 w 20"/>
                <a:gd name="T9" fmla="*/ 2147483647 h 19"/>
                <a:gd name="T10" fmla="*/ 2147483647 w 20"/>
                <a:gd name="T11" fmla="*/ 2147483647 h 19"/>
                <a:gd name="T12" fmla="*/ 2147483647 w 20"/>
                <a:gd name="T13" fmla="*/ 2147483647 h 19"/>
                <a:gd name="T14" fmla="*/ 2147483647 w 20"/>
                <a:gd name="T15" fmla="*/ 2147483647 h 19"/>
                <a:gd name="T16" fmla="*/ 2147483647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0 w 20"/>
                <a:gd name="T27" fmla="*/ 2147483647 h 19"/>
                <a:gd name="T28" fmla="*/ 0 w 20"/>
                <a:gd name="T29" fmla="*/ 2147483647 h 19"/>
                <a:gd name="T30" fmla="*/ 0 w 20"/>
                <a:gd name="T31" fmla="*/ 2147483647 h 19"/>
                <a:gd name="T32" fmla="*/ 2147483647 w 2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20" y="19"/>
                  </a:moveTo>
                  <a:lnTo>
                    <a:pt x="18" y="14"/>
                  </a:lnTo>
                  <a:lnTo>
                    <a:pt x="17" y="11"/>
                  </a:lnTo>
                  <a:lnTo>
                    <a:pt x="15" y="8"/>
                  </a:lnTo>
                  <a:lnTo>
                    <a:pt x="13" y="7"/>
                  </a:lnTo>
                  <a:lnTo>
                    <a:pt x="12" y="6"/>
                  </a:lnTo>
                  <a:lnTo>
                    <a:pt x="10" y="6"/>
                  </a:lnTo>
                  <a:lnTo>
                    <a:pt x="9" y="7"/>
                  </a:lnTo>
                  <a:lnTo>
                    <a:pt x="7" y="7"/>
                  </a:lnTo>
                  <a:lnTo>
                    <a:pt x="5" y="8"/>
                  </a:lnTo>
                  <a:lnTo>
                    <a:pt x="4" y="8"/>
                  </a:lnTo>
                  <a:lnTo>
                    <a:pt x="2" y="7"/>
                  </a:lnTo>
                  <a:lnTo>
                    <a:pt x="1" y="7"/>
                  </a:lnTo>
                  <a:lnTo>
                    <a:pt x="0" y="5"/>
                  </a:lnTo>
                  <a:lnTo>
                    <a:pt x="0" y="4"/>
                  </a:lnTo>
                  <a:lnTo>
                    <a:pt x="0" y="2"/>
                  </a:lnTo>
                  <a:lnTo>
                    <a:pt x="1"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27" name="Line 11"/>
            <p:cNvSpPr>
              <a:spLocks noChangeShapeType="1"/>
            </p:cNvSpPr>
            <p:nvPr/>
          </p:nvSpPr>
          <p:spPr bwMode="auto">
            <a:xfrm rot="5400000">
              <a:off x="2272" y="2617"/>
              <a:ext cx="306" cy="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0528" name="Line 12"/>
            <p:cNvSpPr>
              <a:spLocks noChangeShapeType="1"/>
            </p:cNvSpPr>
            <p:nvPr/>
          </p:nvSpPr>
          <p:spPr bwMode="auto">
            <a:xfrm rot="5400000">
              <a:off x="1483" y="2770"/>
              <a:ext cx="72" cy="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0529" name="Line 13"/>
            <p:cNvSpPr>
              <a:spLocks noChangeShapeType="1"/>
            </p:cNvSpPr>
            <p:nvPr/>
          </p:nvSpPr>
          <p:spPr bwMode="auto">
            <a:xfrm rot="5400000" flipV="1">
              <a:off x="2593" y="1620"/>
              <a:ext cx="1" cy="264"/>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0530" name="Line 14"/>
            <p:cNvSpPr>
              <a:spLocks noChangeShapeType="1"/>
            </p:cNvSpPr>
            <p:nvPr/>
          </p:nvSpPr>
          <p:spPr bwMode="auto">
            <a:xfrm rot="5400000">
              <a:off x="2347" y="1522"/>
              <a:ext cx="156" cy="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0531" name="Line 15"/>
            <p:cNvSpPr>
              <a:spLocks noChangeShapeType="1"/>
            </p:cNvSpPr>
            <p:nvPr/>
          </p:nvSpPr>
          <p:spPr bwMode="auto">
            <a:xfrm rot="5400000">
              <a:off x="1441" y="1522"/>
              <a:ext cx="156" cy="1"/>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0532" name="Line 16"/>
            <p:cNvSpPr>
              <a:spLocks noChangeShapeType="1"/>
            </p:cNvSpPr>
            <p:nvPr/>
          </p:nvSpPr>
          <p:spPr bwMode="auto">
            <a:xfrm rot="5400000" flipV="1">
              <a:off x="1288" y="1677"/>
              <a:ext cx="1" cy="15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0533" name="Rectangle 17"/>
            <p:cNvSpPr>
              <a:spLocks noChangeArrowheads="1"/>
            </p:cNvSpPr>
            <p:nvPr/>
          </p:nvSpPr>
          <p:spPr bwMode="auto">
            <a:xfrm rot="5400000">
              <a:off x="1289" y="1370"/>
              <a:ext cx="1362" cy="15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34" name="Rectangle 18"/>
            <p:cNvSpPr>
              <a:spLocks noChangeArrowheads="1"/>
            </p:cNvSpPr>
            <p:nvPr/>
          </p:nvSpPr>
          <p:spPr bwMode="auto">
            <a:xfrm rot="5400000">
              <a:off x="1403" y="1562"/>
              <a:ext cx="264" cy="342"/>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35" name="Rectangle 19"/>
            <p:cNvSpPr>
              <a:spLocks noChangeArrowheads="1"/>
            </p:cNvSpPr>
            <p:nvPr/>
          </p:nvSpPr>
          <p:spPr bwMode="auto">
            <a:xfrm rot="5400000">
              <a:off x="1766" y="1733"/>
              <a:ext cx="450" cy="186"/>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36" name="Rectangle 20"/>
            <p:cNvSpPr>
              <a:spLocks noChangeArrowheads="1"/>
            </p:cNvSpPr>
            <p:nvPr/>
          </p:nvSpPr>
          <p:spPr bwMode="auto">
            <a:xfrm rot="5400000">
              <a:off x="1439" y="1976"/>
              <a:ext cx="192" cy="342"/>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37" name="Rectangle 21"/>
            <p:cNvSpPr>
              <a:spLocks noChangeArrowheads="1"/>
            </p:cNvSpPr>
            <p:nvPr/>
          </p:nvSpPr>
          <p:spPr bwMode="auto">
            <a:xfrm rot="5400000">
              <a:off x="1781" y="2240"/>
              <a:ext cx="264" cy="186"/>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38" name="Rectangle 22"/>
            <p:cNvSpPr>
              <a:spLocks noChangeArrowheads="1"/>
            </p:cNvSpPr>
            <p:nvPr/>
          </p:nvSpPr>
          <p:spPr bwMode="auto">
            <a:xfrm rot="5400000">
              <a:off x="2198" y="1637"/>
              <a:ext cx="300" cy="228"/>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39" name="Rectangle 23"/>
            <p:cNvSpPr>
              <a:spLocks noChangeArrowheads="1"/>
            </p:cNvSpPr>
            <p:nvPr/>
          </p:nvSpPr>
          <p:spPr bwMode="auto">
            <a:xfrm rot="5400000">
              <a:off x="1589" y="2354"/>
              <a:ext cx="156" cy="606"/>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40" name="Freeform 24"/>
            <p:cNvSpPr>
              <a:spLocks/>
            </p:cNvSpPr>
            <p:nvPr/>
          </p:nvSpPr>
          <p:spPr bwMode="auto">
            <a:xfrm rot="5400000">
              <a:off x="2123" y="1748"/>
              <a:ext cx="300" cy="378"/>
            </a:xfrm>
            <a:custGeom>
              <a:avLst/>
              <a:gdLst>
                <a:gd name="T0" fmla="*/ 0 w 50"/>
                <a:gd name="T1" fmla="*/ 2147483647 h 63"/>
                <a:gd name="T2" fmla="*/ 2147483647 w 50"/>
                <a:gd name="T3" fmla="*/ 2147483647 h 63"/>
                <a:gd name="T4" fmla="*/ 2147483647 w 50"/>
                <a:gd name="T5" fmla="*/ 2147483647 h 63"/>
                <a:gd name="T6" fmla="*/ 2147483647 w 50"/>
                <a:gd name="T7" fmla="*/ 2147483647 h 63"/>
                <a:gd name="T8" fmla="*/ 2147483647 w 50"/>
                <a:gd name="T9" fmla="*/ 2147483647 h 63"/>
                <a:gd name="T10" fmla="*/ 2147483647 w 50"/>
                <a:gd name="T11" fmla="*/ 2147483647 h 63"/>
                <a:gd name="T12" fmla="*/ 2147483647 w 50"/>
                <a:gd name="T13" fmla="*/ 2147483647 h 63"/>
                <a:gd name="T14" fmla="*/ 2147483647 w 50"/>
                <a:gd name="T15" fmla="*/ 2147483647 h 63"/>
                <a:gd name="T16" fmla="*/ 2147483647 w 50"/>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63"/>
                <a:gd name="T29" fmla="*/ 50 w 50"/>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63">
                  <a:moveTo>
                    <a:pt x="0" y="63"/>
                  </a:moveTo>
                  <a:lnTo>
                    <a:pt x="12" y="60"/>
                  </a:lnTo>
                  <a:lnTo>
                    <a:pt x="21" y="57"/>
                  </a:lnTo>
                  <a:lnTo>
                    <a:pt x="27" y="54"/>
                  </a:lnTo>
                  <a:lnTo>
                    <a:pt x="32" y="50"/>
                  </a:lnTo>
                  <a:lnTo>
                    <a:pt x="37" y="43"/>
                  </a:lnTo>
                  <a:lnTo>
                    <a:pt x="42" y="33"/>
                  </a:lnTo>
                  <a:lnTo>
                    <a:pt x="46" y="19"/>
                  </a:lnTo>
                  <a:lnTo>
                    <a:pt x="50"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1" name="Freeform 25"/>
            <p:cNvSpPr>
              <a:spLocks/>
            </p:cNvSpPr>
            <p:nvPr/>
          </p:nvSpPr>
          <p:spPr bwMode="auto">
            <a:xfrm rot="5400000">
              <a:off x="2021" y="2036"/>
              <a:ext cx="198" cy="228"/>
            </a:xfrm>
            <a:custGeom>
              <a:avLst/>
              <a:gdLst>
                <a:gd name="T0" fmla="*/ 0 w 33"/>
                <a:gd name="T1" fmla="*/ 2147483647 h 38"/>
                <a:gd name="T2" fmla="*/ 2147483647 w 33"/>
                <a:gd name="T3" fmla="*/ 2147483647 h 38"/>
                <a:gd name="T4" fmla="*/ 2147483647 w 33"/>
                <a:gd name="T5" fmla="*/ 2147483647 h 38"/>
                <a:gd name="T6" fmla="*/ 2147483647 w 33"/>
                <a:gd name="T7" fmla="*/ 2147483647 h 38"/>
                <a:gd name="T8" fmla="*/ 2147483647 w 33"/>
                <a:gd name="T9" fmla="*/ 2147483647 h 38"/>
                <a:gd name="T10" fmla="*/ 2147483647 w 33"/>
                <a:gd name="T11" fmla="*/ 2147483647 h 38"/>
                <a:gd name="T12" fmla="*/ 2147483647 w 33"/>
                <a:gd name="T13" fmla="*/ 2147483647 h 38"/>
                <a:gd name="T14" fmla="*/ 2147483647 w 33"/>
                <a:gd name="T15" fmla="*/ 2147483647 h 38"/>
                <a:gd name="T16" fmla="*/ 2147483647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0" y="38"/>
                  </a:moveTo>
                  <a:lnTo>
                    <a:pt x="13" y="33"/>
                  </a:lnTo>
                  <a:lnTo>
                    <a:pt x="22" y="28"/>
                  </a:lnTo>
                  <a:lnTo>
                    <a:pt x="28" y="24"/>
                  </a:lnTo>
                  <a:lnTo>
                    <a:pt x="32" y="19"/>
                  </a:lnTo>
                  <a:lnTo>
                    <a:pt x="33" y="16"/>
                  </a:lnTo>
                  <a:lnTo>
                    <a:pt x="33" y="12"/>
                  </a:lnTo>
                  <a:lnTo>
                    <a:pt x="33" y="7"/>
                  </a:lnTo>
                  <a:lnTo>
                    <a:pt x="32"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2" name="Freeform 26"/>
            <p:cNvSpPr>
              <a:spLocks/>
            </p:cNvSpPr>
            <p:nvPr/>
          </p:nvSpPr>
          <p:spPr bwMode="auto">
            <a:xfrm rot="5400000">
              <a:off x="1670" y="2429"/>
              <a:ext cx="186" cy="114"/>
            </a:xfrm>
            <a:custGeom>
              <a:avLst/>
              <a:gdLst>
                <a:gd name="T0" fmla="*/ 0 w 31"/>
                <a:gd name="T1" fmla="*/ 0 h 19"/>
                <a:gd name="T2" fmla="*/ 2147483647 w 31"/>
                <a:gd name="T3" fmla="*/ 2147483647 h 19"/>
                <a:gd name="T4" fmla="*/ 2147483647 w 31"/>
                <a:gd name="T5" fmla="*/ 2147483647 h 19"/>
                <a:gd name="T6" fmla="*/ 2147483647 w 31"/>
                <a:gd name="T7" fmla="*/ 2147483647 h 19"/>
                <a:gd name="T8" fmla="*/ 2147483647 w 31"/>
                <a:gd name="T9" fmla="*/ 2147483647 h 19"/>
                <a:gd name="T10" fmla="*/ 2147483647 w 31"/>
                <a:gd name="T11" fmla="*/ 2147483647 h 19"/>
                <a:gd name="T12" fmla="*/ 2147483647 w 31"/>
                <a:gd name="T13" fmla="*/ 2147483647 h 19"/>
                <a:gd name="T14" fmla="*/ 2147483647 w 31"/>
                <a:gd name="T15" fmla="*/ 2147483647 h 19"/>
                <a:gd name="T16" fmla="*/ 2147483647 w 31"/>
                <a:gd name="T17" fmla="*/ 2147483647 h 19"/>
                <a:gd name="T18" fmla="*/ 2147483647 w 31"/>
                <a:gd name="T19" fmla="*/ 2147483647 h 19"/>
                <a:gd name="T20" fmla="*/ 2147483647 w 31"/>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19"/>
                <a:gd name="T35" fmla="*/ 31 w 3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19">
                  <a:moveTo>
                    <a:pt x="0" y="0"/>
                  </a:moveTo>
                  <a:lnTo>
                    <a:pt x="2" y="5"/>
                  </a:lnTo>
                  <a:lnTo>
                    <a:pt x="3" y="8"/>
                  </a:lnTo>
                  <a:lnTo>
                    <a:pt x="5" y="11"/>
                  </a:lnTo>
                  <a:lnTo>
                    <a:pt x="6" y="13"/>
                  </a:lnTo>
                  <a:lnTo>
                    <a:pt x="10" y="15"/>
                  </a:lnTo>
                  <a:lnTo>
                    <a:pt x="15" y="17"/>
                  </a:lnTo>
                  <a:lnTo>
                    <a:pt x="21" y="18"/>
                  </a:lnTo>
                  <a:lnTo>
                    <a:pt x="25" y="19"/>
                  </a:lnTo>
                  <a:lnTo>
                    <a:pt x="27" y="19"/>
                  </a:lnTo>
                  <a:lnTo>
                    <a:pt x="31" y="19"/>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3" name="Freeform 27"/>
            <p:cNvSpPr>
              <a:spLocks/>
            </p:cNvSpPr>
            <p:nvPr/>
          </p:nvSpPr>
          <p:spPr bwMode="auto">
            <a:xfrm rot="5400000">
              <a:off x="1571" y="2114"/>
              <a:ext cx="120" cy="378"/>
            </a:xfrm>
            <a:custGeom>
              <a:avLst/>
              <a:gdLst>
                <a:gd name="T0" fmla="*/ 0 w 20"/>
                <a:gd name="T1" fmla="*/ 2147483647 h 63"/>
                <a:gd name="T2" fmla="*/ 2147483647 w 20"/>
                <a:gd name="T3" fmla="*/ 2147483647 h 63"/>
                <a:gd name="T4" fmla="*/ 2147483647 w 20"/>
                <a:gd name="T5" fmla="*/ 2147483647 h 63"/>
                <a:gd name="T6" fmla="*/ 2147483647 w 20"/>
                <a:gd name="T7" fmla="*/ 2147483647 h 63"/>
                <a:gd name="T8" fmla="*/ 2147483647 w 20"/>
                <a:gd name="T9" fmla="*/ 2147483647 h 63"/>
                <a:gd name="T10" fmla="*/ 2147483647 w 20"/>
                <a:gd name="T11" fmla="*/ 2147483647 h 63"/>
                <a:gd name="T12" fmla="*/ 2147483647 w 20"/>
                <a:gd name="T13" fmla="*/ 2147483647 h 63"/>
                <a:gd name="T14" fmla="*/ 2147483647 w 20"/>
                <a:gd name="T15" fmla="*/ 2147483647 h 63"/>
                <a:gd name="T16" fmla="*/ 2147483647 w 20"/>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63"/>
                <a:gd name="T29" fmla="*/ 20 w 20"/>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63">
                  <a:moveTo>
                    <a:pt x="0" y="63"/>
                  </a:moveTo>
                  <a:lnTo>
                    <a:pt x="8" y="54"/>
                  </a:lnTo>
                  <a:lnTo>
                    <a:pt x="13" y="48"/>
                  </a:lnTo>
                  <a:lnTo>
                    <a:pt x="17" y="42"/>
                  </a:lnTo>
                  <a:lnTo>
                    <a:pt x="19" y="38"/>
                  </a:lnTo>
                  <a:lnTo>
                    <a:pt x="20" y="32"/>
                  </a:lnTo>
                  <a:lnTo>
                    <a:pt x="20" y="24"/>
                  </a:lnTo>
                  <a:lnTo>
                    <a:pt x="20" y="14"/>
                  </a:lnTo>
                  <a:lnTo>
                    <a:pt x="19"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4" name="Freeform 28"/>
            <p:cNvSpPr>
              <a:spLocks/>
            </p:cNvSpPr>
            <p:nvPr/>
          </p:nvSpPr>
          <p:spPr bwMode="auto">
            <a:xfrm rot="5400000">
              <a:off x="1355" y="2342"/>
              <a:ext cx="336" cy="138"/>
            </a:xfrm>
            <a:custGeom>
              <a:avLst/>
              <a:gdLst>
                <a:gd name="T0" fmla="*/ 0 w 56"/>
                <a:gd name="T1" fmla="*/ 0 h 23"/>
                <a:gd name="T2" fmla="*/ 2147483647 w 56"/>
                <a:gd name="T3" fmla="*/ 2147483647 h 23"/>
                <a:gd name="T4" fmla="*/ 2147483647 w 56"/>
                <a:gd name="T5" fmla="*/ 2147483647 h 23"/>
                <a:gd name="T6" fmla="*/ 2147483647 w 56"/>
                <a:gd name="T7" fmla="*/ 2147483647 h 23"/>
                <a:gd name="T8" fmla="*/ 2147483647 w 56"/>
                <a:gd name="T9" fmla="*/ 2147483647 h 23"/>
                <a:gd name="T10" fmla="*/ 2147483647 w 56"/>
                <a:gd name="T11" fmla="*/ 2147483647 h 23"/>
                <a:gd name="T12" fmla="*/ 2147483647 w 56"/>
                <a:gd name="T13" fmla="*/ 2147483647 h 23"/>
                <a:gd name="T14" fmla="*/ 2147483647 w 56"/>
                <a:gd name="T15" fmla="*/ 2147483647 h 23"/>
                <a:gd name="T16" fmla="*/ 2147483647 w 56"/>
                <a:gd name="T17" fmla="*/ 2147483647 h 23"/>
                <a:gd name="T18" fmla="*/ 2147483647 w 56"/>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3"/>
                <a:gd name="T32" fmla="*/ 56 w 5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3">
                  <a:moveTo>
                    <a:pt x="0" y="0"/>
                  </a:moveTo>
                  <a:lnTo>
                    <a:pt x="10" y="7"/>
                  </a:lnTo>
                  <a:lnTo>
                    <a:pt x="20" y="14"/>
                  </a:lnTo>
                  <a:lnTo>
                    <a:pt x="28" y="18"/>
                  </a:lnTo>
                  <a:lnTo>
                    <a:pt x="35" y="21"/>
                  </a:lnTo>
                  <a:lnTo>
                    <a:pt x="41" y="22"/>
                  </a:lnTo>
                  <a:lnTo>
                    <a:pt x="47" y="23"/>
                  </a:lnTo>
                  <a:lnTo>
                    <a:pt x="52" y="21"/>
                  </a:lnTo>
                  <a:lnTo>
                    <a:pt x="56" y="19"/>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5" name="Freeform 29"/>
            <p:cNvSpPr>
              <a:spLocks/>
            </p:cNvSpPr>
            <p:nvPr/>
          </p:nvSpPr>
          <p:spPr bwMode="auto">
            <a:xfrm rot="5400000">
              <a:off x="1550" y="1817"/>
              <a:ext cx="504" cy="192"/>
            </a:xfrm>
            <a:custGeom>
              <a:avLst/>
              <a:gdLst>
                <a:gd name="T0" fmla="*/ 2147483647 w 84"/>
                <a:gd name="T1" fmla="*/ 2147483647 h 32"/>
                <a:gd name="T2" fmla="*/ 2147483647 w 84"/>
                <a:gd name="T3" fmla="*/ 2147483647 h 32"/>
                <a:gd name="T4" fmla="*/ 2147483647 w 84"/>
                <a:gd name="T5" fmla="*/ 2147483647 h 32"/>
                <a:gd name="T6" fmla="*/ 2147483647 w 84"/>
                <a:gd name="T7" fmla="*/ 2147483647 h 32"/>
                <a:gd name="T8" fmla="*/ 2147483647 w 84"/>
                <a:gd name="T9" fmla="*/ 2147483647 h 32"/>
                <a:gd name="T10" fmla="*/ 2147483647 w 84"/>
                <a:gd name="T11" fmla="*/ 2147483647 h 32"/>
                <a:gd name="T12" fmla="*/ 2147483647 w 84"/>
                <a:gd name="T13" fmla="*/ 2147483647 h 32"/>
                <a:gd name="T14" fmla="*/ 2147483647 w 84"/>
                <a:gd name="T15" fmla="*/ 2147483647 h 32"/>
                <a:gd name="T16" fmla="*/ 2147483647 w 84"/>
                <a:gd name="T17" fmla="*/ 2147483647 h 32"/>
                <a:gd name="T18" fmla="*/ 2147483647 w 84"/>
                <a:gd name="T19" fmla="*/ 2147483647 h 32"/>
                <a:gd name="T20" fmla="*/ 2147483647 w 84"/>
                <a:gd name="T21" fmla="*/ 2147483647 h 32"/>
                <a:gd name="T22" fmla="*/ 2147483647 w 84"/>
                <a:gd name="T23" fmla="*/ 2147483647 h 32"/>
                <a:gd name="T24" fmla="*/ 2147483647 w 84"/>
                <a:gd name="T25" fmla="*/ 2147483647 h 32"/>
                <a:gd name="T26" fmla="*/ 2147483647 w 84"/>
                <a:gd name="T27" fmla="*/ 2147483647 h 32"/>
                <a:gd name="T28" fmla="*/ 0 w 84"/>
                <a:gd name="T29" fmla="*/ 2147483647 h 32"/>
                <a:gd name="T30" fmla="*/ 2147483647 w 84"/>
                <a:gd name="T31" fmla="*/ 2147483647 h 32"/>
                <a:gd name="T32" fmla="*/ 2147483647 w 8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32"/>
                <a:gd name="T53" fmla="*/ 84 w 8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32">
                  <a:moveTo>
                    <a:pt x="84" y="32"/>
                  </a:moveTo>
                  <a:lnTo>
                    <a:pt x="77" y="27"/>
                  </a:lnTo>
                  <a:lnTo>
                    <a:pt x="72" y="23"/>
                  </a:lnTo>
                  <a:lnTo>
                    <a:pt x="68" y="21"/>
                  </a:lnTo>
                  <a:lnTo>
                    <a:pt x="65" y="19"/>
                  </a:lnTo>
                  <a:lnTo>
                    <a:pt x="59" y="18"/>
                  </a:lnTo>
                  <a:lnTo>
                    <a:pt x="51" y="19"/>
                  </a:lnTo>
                  <a:lnTo>
                    <a:pt x="43" y="20"/>
                  </a:lnTo>
                  <a:lnTo>
                    <a:pt x="34" y="21"/>
                  </a:lnTo>
                  <a:lnTo>
                    <a:pt x="25" y="21"/>
                  </a:lnTo>
                  <a:lnTo>
                    <a:pt x="17" y="21"/>
                  </a:lnTo>
                  <a:lnTo>
                    <a:pt x="9" y="18"/>
                  </a:lnTo>
                  <a:lnTo>
                    <a:pt x="2" y="13"/>
                  </a:lnTo>
                  <a:lnTo>
                    <a:pt x="1" y="11"/>
                  </a:lnTo>
                  <a:lnTo>
                    <a:pt x="0" y="8"/>
                  </a:lnTo>
                  <a:lnTo>
                    <a:pt x="1" y="5"/>
                  </a:lnTo>
                  <a:lnTo>
                    <a:pt x="2"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6" name="Freeform 30"/>
            <p:cNvSpPr>
              <a:spLocks/>
            </p:cNvSpPr>
            <p:nvPr/>
          </p:nvSpPr>
          <p:spPr bwMode="auto">
            <a:xfrm rot="5400000">
              <a:off x="1484" y="1787"/>
              <a:ext cx="336" cy="492"/>
            </a:xfrm>
            <a:custGeom>
              <a:avLst/>
              <a:gdLst>
                <a:gd name="T0" fmla="*/ 0 w 56"/>
                <a:gd name="T1" fmla="*/ 2147483647 h 82"/>
                <a:gd name="T2" fmla="*/ 2147483647 w 56"/>
                <a:gd name="T3" fmla="*/ 2147483647 h 82"/>
                <a:gd name="T4" fmla="*/ 2147483647 w 56"/>
                <a:gd name="T5" fmla="*/ 2147483647 h 82"/>
                <a:gd name="T6" fmla="*/ 2147483647 w 56"/>
                <a:gd name="T7" fmla="*/ 2147483647 h 82"/>
                <a:gd name="T8" fmla="*/ 2147483647 w 56"/>
                <a:gd name="T9" fmla="*/ 2147483647 h 82"/>
                <a:gd name="T10" fmla="*/ 2147483647 w 56"/>
                <a:gd name="T11" fmla="*/ 2147483647 h 82"/>
                <a:gd name="T12" fmla="*/ 2147483647 w 56"/>
                <a:gd name="T13" fmla="*/ 2147483647 h 82"/>
                <a:gd name="T14" fmla="*/ 2147483647 w 56"/>
                <a:gd name="T15" fmla="*/ 2147483647 h 82"/>
                <a:gd name="T16" fmla="*/ 2147483647 w 56"/>
                <a:gd name="T17" fmla="*/ 2147483647 h 82"/>
                <a:gd name="T18" fmla="*/ 2147483647 w 56"/>
                <a:gd name="T19" fmla="*/ 2147483647 h 82"/>
                <a:gd name="T20" fmla="*/ 2147483647 w 56"/>
                <a:gd name="T21" fmla="*/ 2147483647 h 82"/>
                <a:gd name="T22" fmla="*/ 2147483647 w 56"/>
                <a:gd name="T23" fmla="*/ 2147483647 h 82"/>
                <a:gd name="T24" fmla="*/ 2147483647 w 56"/>
                <a:gd name="T25" fmla="*/ 2147483647 h 82"/>
                <a:gd name="T26" fmla="*/ 2147483647 w 56"/>
                <a:gd name="T27" fmla="*/ 2147483647 h 82"/>
                <a:gd name="T28" fmla="*/ 2147483647 w 56"/>
                <a:gd name="T29" fmla="*/ 2147483647 h 82"/>
                <a:gd name="T30" fmla="*/ 2147483647 w 56"/>
                <a:gd name="T31" fmla="*/ 2147483647 h 82"/>
                <a:gd name="T32" fmla="*/ 2147483647 w 56"/>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82"/>
                <a:gd name="T53" fmla="*/ 56 w 56"/>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82">
                  <a:moveTo>
                    <a:pt x="0" y="82"/>
                  </a:moveTo>
                  <a:lnTo>
                    <a:pt x="7" y="76"/>
                  </a:lnTo>
                  <a:lnTo>
                    <a:pt x="13" y="71"/>
                  </a:lnTo>
                  <a:lnTo>
                    <a:pt x="16" y="67"/>
                  </a:lnTo>
                  <a:lnTo>
                    <a:pt x="19" y="63"/>
                  </a:lnTo>
                  <a:lnTo>
                    <a:pt x="20" y="58"/>
                  </a:lnTo>
                  <a:lnTo>
                    <a:pt x="19" y="52"/>
                  </a:lnTo>
                  <a:lnTo>
                    <a:pt x="18" y="46"/>
                  </a:lnTo>
                  <a:lnTo>
                    <a:pt x="17" y="39"/>
                  </a:lnTo>
                  <a:lnTo>
                    <a:pt x="16" y="32"/>
                  </a:lnTo>
                  <a:lnTo>
                    <a:pt x="15" y="25"/>
                  </a:lnTo>
                  <a:lnTo>
                    <a:pt x="16" y="19"/>
                  </a:lnTo>
                  <a:lnTo>
                    <a:pt x="19" y="13"/>
                  </a:lnTo>
                  <a:lnTo>
                    <a:pt x="24" y="8"/>
                  </a:lnTo>
                  <a:lnTo>
                    <a:pt x="31" y="4"/>
                  </a:lnTo>
                  <a:lnTo>
                    <a:pt x="42" y="2"/>
                  </a:lnTo>
                  <a:lnTo>
                    <a:pt x="56"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7" name="Freeform 31"/>
            <p:cNvSpPr>
              <a:spLocks/>
            </p:cNvSpPr>
            <p:nvPr/>
          </p:nvSpPr>
          <p:spPr bwMode="auto">
            <a:xfrm rot="5400000">
              <a:off x="1499" y="1922"/>
              <a:ext cx="186" cy="72"/>
            </a:xfrm>
            <a:custGeom>
              <a:avLst/>
              <a:gdLst>
                <a:gd name="T0" fmla="*/ 0 w 31"/>
                <a:gd name="T1" fmla="*/ 2147483647 h 12"/>
                <a:gd name="T2" fmla="*/ 2147483647 w 31"/>
                <a:gd name="T3" fmla="*/ 2147483647 h 12"/>
                <a:gd name="T4" fmla="*/ 2147483647 w 31"/>
                <a:gd name="T5" fmla="*/ 2147483647 h 12"/>
                <a:gd name="T6" fmla="*/ 2147483647 w 31"/>
                <a:gd name="T7" fmla="*/ 2147483647 h 12"/>
                <a:gd name="T8" fmla="*/ 2147483647 w 31"/>
                <a:gd name="T9" fmla="*/ 0 h 12"/>
                <a:gd name="T10" fmla="*/ 2147483647 w 31"/>
                <a:gd name="T11" fmla="*/ 0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12"/>
                  </a:moveTo>
                  <a:lnTo>
                    <a:pt x="12" y="10"/>
                  </a:lnTo>
                  <a:lnTo>
                    <a:pt x="21" y="7"/>
                  </a:lnTo>
                  <a:lnTo>
                    <a:pt x="27" y="4"/>
                  </a:lnTo>
                  <a:lnTo>
                    <a:pt x="31"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8" name="Freeform 32"/>
            <p:cNvSpPr>
              <a:spLocks/>
            </p:cNvSpPr>
            <p:nvPr/>
          </p:nvSpPr>
          <p:spPr bwMode="auto">
            <a:xfrm rot="5400000">
              <a:off x="2123" y="1598"/>
              <a:ext cx="72" cy="150"/>
            </a:xfrm>
            <a:custGeom>
              <a:avLst/>
              <a:gdLst>
                <a:gd name="T0" fmla="*/ 0 w 12"/>
                <a:gd name="T1" fmla="*/ 2147483647 h 25"/>
                <a:gd name="T2" fmla="*/ 2147483647 w 12"/>
                <a:gd name="T3" fmla="*/ 2147483647 h 25"/>
                <a:gd name="T4" fmla="*/ 2147483647 w 12"/>
                <a:gd name="T5" fmla="*/ 2147483647 h 25"/>
                <a:gd name="T6" fmla="*/ 2147483647 w 12"/>
                <a:gd name="T7" fmla="*/ 2147483647 h 25"/>
                <a:gd name="T8" fmla="*/ 2147483647 w 12"/>
                <a:gd name="T9" fmla="*/ 0 h 25"/>
                <a:gd name="T10" fmla="*/ 2147483647 w 12"/>
                <a:gd name="T11" fmla="*/ 0 h 25"/>
                <a:gd name="T12" fmla="*/ 0 60000 65536"/>
                <a:gd name="T13" fmla="*/ 0 60000 65536"/>
                <a:gd name="T14" fmla="*/ 0 60000 65536"/>
                <a:gd name="T15" fmla="*/ 0 60000 65536"/>
                <a:gd name="T16" fmla="*/ 0 60000 65536"/>
                <a:gd name="T17" fmla="*/ 0 60000 65536"/>
                <a:gd name="T18" fmla="*/ 0 w 12"/>
                <a:gd name="T19" fmla="*/ 0 h 25"/>
                <a:gd name="T20" fmla="*/ 12 w 1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2" h="25">
                  <a:moveTo>
                    <a:pt x="0" y="25"/>
                  </a:moveTo>
                  <a:lnTo>
                    <a:pt x="5" y="16"/>
                  </a:lnTo>
                  <a:lnTo>
                    <a:pt x="9" y="9"/>
                  </a:lnTo>
                  <a:lnTo>
                    <a:pt x="11" y="4"/>
                  </a:lnTo>
                  <a:lnTo>
                    <a:pt x="12"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9" name="Freeform 33"/>
            <p:cNvSpPr>
              <a:spLocks/>
            </p:cNvSpPr>
            <p:nvPr/>
          </p:nvSpPr>
          <p:spPr bwMode="auto">
            <a:xfrm rot="5400000">
              <a:off x="2119" y="2244"/>
              <a:ext cx="1" cy="228"/>
            </a:xfrm>
            <a:custGeom>
              <a:avLst/>
              <a:gdLst>
                <a:gd name="T0" fmla="*/ 0 w 1"/>
                <a:gd name="T1" fmla="*/ 2147483647 h 38"/>
                <a:gd name="T2" fmla="*/ 0 w 1"/>
                <a:gd name="T3" fmla="*/ 2147483647 h 38"/>
                <a:gd name="T4" fmla="*/ 0 w 1"/>
                <a:gd name="T5" fmla="*/ 2147483647 h 38"/>
                <a:gd name="T6" fmla="*/ 0 w 1"/>
                <a:gd name="T7" fmla="*/ 0 h 38"/>
                <a:gd name="T8" fmla="*/ 0 w 1"/>
                <a:gd name="T9" fmla="*/ 0 h 38"/>
                <a:gd name="T10" fmla="*/ 0 60000 65536"/>
                <a:gd name="T11" fmla="*/ 0 60000 65536"/>
                <a:gd name="T12" fmla="*/ 0 60000 65536"/>
                <a:gd name="T13" fmla="*/ 0 60000 65536"/>
                <a:gd name="T14" fmla="*/ 0 60000 65536"/>
                <a:gd name="T15" fmla="*/ 0 w 1"/>
                <a:gd name="T16" fmla="*/ 0 h 38"/>
                <a:gd name="T17" fmla="*/ 1 w 1"/>
                <a:gd name="T18" fmla="*/ 38 h 38"/>
              </a:gdLst>
              <a:ahLst/>
              <a:cxnLst>
                <a:cxn ang="T10">
                  <a:pos x="T0" y="T1"/>
                </a:cxn>
                <a:cxn ang="T11">
                  <a:pos x="T2" y="T3"/>
                </a:cxn>
                <a:cxn ang="T12">
                  <a:pos x="T4" y="T5"/>
                </a:cxn>
                <a:cxn ang="T13">
                  <a:pos x="T6" y="T7"/>
                </a:cxn>
                <a:cxn ang="T14">
                  <a:pos x="T8" y="T9"/>
                </a:cxn>
              </a:cxnLst>
              <a:rect l="T15" t="T16" r="T17" b="T18"/>
              <a:pathLst>
                <a:path w="1" h="38">
                  <a:moveTo>
                    <a:pt x="0" y="38"/>
                  </a:moveTo>
                  <a:lnTo>
                    <a:pt x="0" y="23"/>
                  </a:lnTo>
                  <a:lnTo>
                    <a:pt x="0" y="5"/>
                  </a:lnTo>
                  <a:lnTo>
                    <a:pt x="0"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50" name="Freeform 34"/>
            <p:cNvSpPr>
              <a:spLocks/>
            </p:cNvSpPr>
            <p:nvPr/>
          </p:nvSpPr>
          <p:spPr bwMode="auto">
            <a:xfrm rot="5400000">
              <a:off x="1088" y="2243"/>
              <a:ext cx="402" cy="150"/>
            </a:xfrm>
            <a:custGeom>
              <a:avLst/>
              <a:gdLst>
                <a:gd name="T0" fmla="*/ 2147483647 w 67"/>
                <a:gd name="T1" fmla="*/ 2147483647 h 25"/>
                <a:gd name="T2" fmla="*/ 2147483647 w 67"/>
                <a:gd name="T3" fmla="*/ 2147483647 h 25"/>
                <a:gd name="T4" fmla="*/ 2147483647 w 67"/>
                <a:gd name="T5" fmla="*/ 2147483647 h 25"/>
                <a:gd name="T6" fmla="*/ 2147483647 w 67"/>
                <a:gd name="T7" fmla="*/ 2147483647 h 25"/>
                <a:gd name="T8" fmla="*/ 2147483647 w 67"/>
                <a:gd name="T9" fmla="*/ 2147483647 h 25"/>
                <a:gd name="T10" fmla="*/ 2147483647 w 67"/>
                <a:gd name="T11" fmla="*/ 2147483647 h 25"/>
                <a:gd name="T12" fmla="*/ 2147483647 w 67"/>
                <a:gd name="T13" fmla="*/ 2147483647 h 25"/>
                <a:gd name="T14" fmla="*/ 2147483647 w 67"/>
                <a:gd name="T15" fmla="*/ 2147483647 h 25"/>
                <a:gd name="T16" fmla="*/ 2147483647 w 67"/>
                <a:gd name="T17" fmla="*/ 2147483647 h 25"/>
                <a:gd name="T18" fmla="*/ 2147483647 w 67"/>
                <a:gd name="T19" fmla="*/ 2147483647 h 25"/>
                <a:gd name="T20" fmla="*/ 2147483647 w 67"/>
                <a:gd name="T21" fmla="*/ 2147483647 h 25"/>
                <a:gd name="T22" fmla="*/ 2147483647 w 67"/>
                <a:gd name="T23" fmla="*/ 2147483647 h 25"/>
                <a:gd name="T24" fmla="*/ 2147483647 w 67"/>
                <a:gd name="T25" fmla="*/ 2147483647 h 25"/>
                <a:gd name="T26" fmla="*/ 0 w 67"/>
                <a:gd name="T27" fmla="*/ 2147483647 h 25"/>
                <a:gd name="T28" fmla="*/ 0 w 67"/>
                <a:gd name="T29" fmla="*/ 2147483647 h 25"/>
                <a:gd name="T30" fmla="*/ 0 w 67"/>
                <a:gd name="T31" fmla="*/ 2147483647 h 25"/>
                <a:gd name="T32" fmla="*/ 2147483647 w 67"/>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25"/>
                <a:gd name="T53" fmla="*/ 67 w 6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25">
                  <a:moveTo>
                    <a:pt x="65" y="25"/>
                  </a:moveTo>
                  <a:lnTo>
                    <a:pt x="66" y="20"/>
                  </a:lnTo>
                  <a:lnTo>
                    <a:pt x="67" y="17"/>
                  </a:lnTo>
                  <a:lnTo>
                    <a:pt x="66" y="14"/>
                  </a:lnTo>
                  <a:lnTo>
                    <a:pt x="65" y="12"/>
                  </a:lnTo>
                  <a:lnTo>
                    <a:pt x="58" y="8"/>
                  </a:lnTo>
                  <a:lnTo>
                    <a:pt x="50" y="7"/>
                  </a:lnTo>
                  <a:lnTo>
                    <a:pt x="42" y="9"/>
                  </a:lnTo>
                  <a:lnTo>
                    <a:pt x="33" y="12"/>
                  </a:lnTo>
                  <a:lnTo>
                    <a:pt x="25" y="15"/>
                  </a:lnTo>
                  <a:lnTo>
                    <a:pt x="16" y="17"/>
                  </a:lnTo>
                  <a:lnTo>
                    <a:pt x="9" y="17"/>
                  </a:lnTo>
                  <a:lnTo>
                    <a:pt x="2" y="12"/>
                  </a:lnTo>
                  <a:lnTo>
                    <a:pt x="0" y="10"/>
                  </a:lnTo>
                  <a:lnTo>
                    <a:pt x="0" y="8"/>
                  </a:lnTo>
                  <a:lnTo>
                    <a:pt x="0" y="4"/>
                  </a:lnTo>
                  <a:lnTo>
                    <a:pt x="2"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51" name="Freeform 35"/>
            <p:cNvSpPr>
              <a:spLocks/>
            </p:cNvSpPr>
            <p:nvPr/>
          </p:nvSpPr>
          <p:spPr bwMode="auto">
            <a:xfrm rot="5400000">
              <a:off x="2033" y="2402"/>
              <a:ext cx="246" cy="372"/>
            </a:xfrm>
            <a:custGeom>
              <a:avLst/>
              <a:gdLst>
                <a:gd name="T0" fmla="*/ 2147483647 w 41"/>
                <a:gd name="T1" fmla="*/ 2147483647 h 62"/>
                <a:gd name="T2" fmla="*/ 2147483647 w 41"/>
                <a:gd name="T3" fmla="*/ 2147483647 h 62"/>
                <a:gd name="T4" fmla="*/ 2147483647 w 41"/>
                <a:gd name="T5" fmla="*/ 2147483647 h 62"/>
                <a:gd name="T6" fmla="*/ 2147483647 w 41"/>
                <a:gd name="T7" fmla="*/ 2147483647 h 62"/>
                <a:gd name="T8" fmla="*/ 2147483647 w 41"/>
                <a:gd name="T9" fmla="*/ 2147483647 h 62"/>
                <a:gd name="T10" fmla="*/ 2147483647 w 41"/>
                <a:gd name="T11" fmla="*/ 2147483647 h 62"/>
                <a:gd name="T12" fmla="*/ 2147483647 w 41"/>
                <a:gd name="T13" fmla="*/ 2147483647 h 62"/>
                <a:gd name="T14" fmla="*/ 2147483647 w 41"/>
                <a:gd name="T15" fmla="*/ 2147483647 h 62"/>
                <a:gd name="T16" fmla="*/ 2147483647 w 41"/>
                <a:gd name="T17" fmla="*/ 2147483647 h 62"/>
                <a:gd name="T18" fmla="*/ 2147483647 w 41"/>
                <a:gd name="T19" fmla="*/ 2147483647 h 62"/>
                <a:gd name="T20" fmla="*/ 2147483647 w 41"/>
                <a:gd name="T21" fmla="*/ 0 h 62"/>
                <a:gd name="T22" fmla="*/ 2147483647 w 41"/>
                <a:gd name="T23" fmla="*/ 2147483647 h 62"/>
                <a:gd name="T24" fmla="*/ 0 w 41"/>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2"/>
                <a:gd name="T41" fmla="*/ 41 w 4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2">
                  <a:moveTo>
                    <a:pt x="32" y="62"/>
                  </a:moveTo>
                  <a:lnTo>
                    <a:pt x="36" y="51"/>
                  </a:lnTo>
                  <a:lnTo>
                    <a:pt x="39" y="42"/>
                  </a:lnTo>
                  <a:lnTo>
                    <a:pt x="40" y="33"/>
                  </a:lnTo>
                  <a:lnTo>
                    <a:pt x="41" y="26"/>
                  </a:lnTo>
                  <a:lnTo>
                    <a:pt x="40" y="20"/>
                  </a:lnTo>
                  <a:lnTo>
                    <a:pt x="39" y="15"/>
                  </a:lnTo>
                  <a:lnTo>
                    <a:pt x="36" y="10"/>
                  </a:lnTo>
                  <a:lnTo>
                    <a:pt x="32" y="5"/>
                  </a:lnTo>
                  <a:lnTo>
                    <a:pt x="27" y="1"/>
                  </a:lnTo>
                  <a:lnTo>
                    <a:pt x="20" y="0"/>
                  </a:lnTo>
                  <a:lnTo>
                    <a:pt x="12" y="1"/>
                  </a:lnTo>
                  <a:lnTo>
                    <a:pt x="0" y="5"/>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52" name="Freeform 36"/>
            <p:cNvSpPr>
              <a:spLocks/>
            </p:cNvSpPr>
            <p:nvPr/>
          </p:nvSpPr>
          <p:spPr bwMode="auto">
            <a:xfrm rot="5400000">
              <a:off x="2519" y="2312"/>
              <a:ext cx="186" cy="228"/>
            </a:xfrm>
            <a:custGeom>
              <a:avLst/>
              <a:gdLst>
                <a:gd name="T0" fmla="*/ 2147483647 w 31"/>
                <a:gd name="T1" fmla="*/ 2147483647 h 38"/>
                <a:gd name="T2" fmla="*/ 2147483647 w 31"/>
                <a:gd name="T3" fmla="*/ 2147483647 h 38"/>
                <a:gd name="T4" fmla="*/ 0 w 31"/>
                <a:gd name="T5" fmla="*/ 2147483647 h 38"/>
                <a:gd name="T6" fmla="*/ 2147483647 w 31"/>
                <a:gd name="T7" fmla="*/ 2147483647 h 38"/>
                <a:gd name="T8" fmla="*/ 2147483647 w 31"/>
                <a:gd name="T9" fmla="*/ 2147483647 h 38"/>
                <a:gd name="T10" fmla="*/ 2147483647 w 31"/>
                <a:gd name="T11" fmla="*/ 2147483647 h 38"/>
                <a:gd name="T12" fmla="*/ 2147483647 w 31"/>
                <a:gd name="T13" fmla="*/ 2147483647 h 38"/>
                <a:gd name="T14" fmla="*/ 2147483647 w 31"/>
                <a:gd name="T15" fmla="*/ 2147483647 h 38"/>
                <a:gd name="T16" fmla="*/ 2147483647 w 31"/>
                <a:gd name="T17" fmla="*/ 2147483647 h 38"/>
                <a:gd name="T18" fmla="*/ 2147483647 w 31"/>
                <a:gd name="T19" fmla="*/ 2147483647 h 38"/>
                <a:gd name="T20" fmla="*/ 2147483647 w 31"/>
                <a:gd name="T21" fmla="*/ 2147483647 h 38"/>
                <a:gd name="T22" fmla="*/ 2147483647 w 31"/>
                <a:gd name="T23" fmla="*/ 2147483647 h 38"/>
                <a:gd name="T24" fmla="*/ 2147483647 w 31"/>
                <a:gd name="T25" fmla="*/ 2147483647 h 38"/>
                <a:gd name="T26" fmla="*/ 2147483647 w 31"/>
                <a:gd name="T27" fmla="*/ 2147483647 h 38"/>
                <a:gd name="T28" fmla="*/ 2147483647 w 31"/>
                <a:gd name="T29" fmla="*/ 2147483647 h 38"/>
                <a:gd name="T30" fmla="*/ 2147483647 w 31"/>
                <a:gd name="T31" fmla="*/ 2147483647 h 38"/>
                <a:gd name="T32" fmla="*/ 2147483647 w 31"/>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8"/>
                <a:gd name="T53" fmla="*/ 31 w 31"/>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8">
                  <a:moveTo>
                    <a:pt x="4" y="38"/>
                  </a:moveTo>
                  <a:lnTo>
                    <a:pt x="1" y="29"/>
                  </a:lnTo>
                  <a:lnTo>
                    <a:pt x="0" y="22"/>
                  </a:lnTo>
                  <a:lnTo>
                    <a:pt x="1" y="17"/>
                  </a:lnTo>
                  <a:lnTo>
                    <a:pt x="4" y="12"/>
                  </a:lnTo>
                  <a:lnTo>
                    <a:pt x="6" y="11"/>
                  </a:lnTo>
                  <a:lnTo>
                    <a:pt x="9" y="10"/>
                  </a:lnTo>
                  <a:lnTo>
                    <a:pt x="13" y="11"/>
                  </a:lnTo>
                  <a:lnTo>
                    <a:pt x="16" y="12"/>
                  </a:lnTo>
                  <a:lnTo>
                    <a:pt x="20" y="14"/>
                  </a:lnTo>
                  <a:lnTo>
                    <a:pt x="23" y="14"/>
                  </a:lnTo>
                  <a:lnTo>
                    <a:pt x="26" y="14"/>
                  </a:lnTo>
                  <a:lnTo>
                    <a:pt x="29" y="12"/>
                  </a:lnTo>
                  <a:lnTo>
                    <a:pt x="30" y="10"/>
                  </a:lnTo>
                  <a:lnTo>
                    <a:pt x="31" y="8"/>
                  </a:lnTo>
                  <a:lnTo>
                    <a:pt x="30" y="4"/>
                  </a:lnTo>
                  <a:lnTo>
                    <a:pt x="29"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53" name="Freeform 37"/>
            <p:cNvSpPr>
              <a:spLocks/>
            </p:cNvSpPr>
            <p:nvPr/>
          </p:nvSpPr>
          <p:spPr bwMode="auto">
            <a:xfrm rot="5400000">
              <a:off x="2330" y="1913"/>
              <a:ext cx="312" cy="288"/>
            </a:xfrm>
            <a:custGeom>
              <a:avLst/>
              <a:gdLst>
                <a:gd name="T0" fmla="*/ 2147483647 w 52"/>
                <a:gd name="T1" fmla="*/ 2147483647 h 48"/>
                <a:gd name="T2" fmla="*/ 2147483647 w 52"/>
                <a:gd name="T3" fmla="*/ 2147483647 h 48"/>
                <a:gd name="T4" fmla="*/ 2147483647 w 52"/>
                <a:gd name="T5" fmla="*/ 2147483647 h 48"/>
                <a:gd name="T6" fmla="*/ 2147483647 w 52"/>
                <a:gd name="T7" fmla="*/ 2147483647 h 48"/>
                <a:gd name="T8" fmla="*/ 2147483647 w 52"/>
                <a:gd name="T9" fmla="*/ 2147483647 h 48"/>
                <a:gd name="T10" fmla="*/ 2147483647 w 52"/>
                <a:gd name="T11" fmla="*/ 2147483647 h 48"/>
                <a:gd name="T12" fmla="*/ 2147483647 w 52"/>
                <a:gd name="T13" fmla="*/ 0 h 48"/>
                <a:gd name="T14" fmla="*/ 2147483647 w 52"/>
                <a:gd name="T15" fmla="*/ 2147483647 h 48"/>
                <a:gd name="T16" fmla="*/ 2147483647 w 52"/>
                <a:gd name="T17" fmla="*/ 2147483647 h 48"/>
                <a:gd name="T18" fmla="*/ 2147483647 w 52"/>
                <a:gd name="T19" fmla="*/ 2147483647 h 48"/>
                <a:gd name="T20" fmla="*/ 2147483647 w 52"/>
                <a:gd name="T21" fmla="*/ 2147483647 h 48"/>
                <a:gd name="T22" fmla="*/ 2147483647 w 52"/>
                <a:gd name="T23" fmla="*/ 2147483647 h 48"/>
                <a:gd name="T24" fmla="*/ 2147483647 w 52"/>
                <a:gd name="T25" fmla="*/ 2147483647 h 48"/>
                <a:gd name="T26" fmla="*/ 2147483647 w 52"/>
                <a:gd name="T27" fmla="*/ 2147483647 h 48"/>
                <a:gd name="T28" fmla="*/ 2147483647 w 52"/>
                <a:gd name="T29" fmla="*/ 2147483647 h 48"/>
                <a:gd name="T30" fmla="*/ 2147483647 w 52"/>
                <a:gd name="T31" fmla="*/ 2147483647 h 48"/>
                <a:gd name="T32" fmla="*/ 2147483647 w 52"/>
                <a:gd name="T33" fmla="*/ 2147483647 h 48"/>
                <a:gd name="T34" fmla="*/ 2147483647 w 52"/>
                <a:gd name="T35" fmla="*/ 2147483647 h 48"/>
                <a:gd name="T36" fmla="*/ 2147483647 w 52"/>
                <a:gd name="T37" fmla="*/ 2147483647 h 48"/>
                <a:gd name="T38" fmla="*/ 2147483647 w 52"/>
                <a:gd name="T39" fmla="*/ 2147483647 h 48"/>
                <a:gd name="T40" fmla="*/ 0 w 52"/>
                <a:gd name="T41" fmla="*/ 214748364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8"/>
                <a:gd name="T65" fmla="*/ 52 w 52"/>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8">
                  <a:moveTo>
                    <a:pt x="50" y="22"/>
                  </a:moveTo>
                  <a:lnTo>
                    <a:pt x="52" y="17"/>
                  </a:lnTo>
                  <a:lnTo>
                    <a:pt x="52" y="14"/>
                  </a:lnTo>
                  <a:lnTo>
                    <a:pt x="52" y="11"/>
                  </a:lnTo>
                  <a:lnTo>
                    <a:pt x="50" y="9"/>
                  </a:lnTo>
                  <a:lnTo>
                    <a:pt x="40" y="2"/>
                  </a:lnTo>
                  <a:lnTo>
                    <a:pt x="28" y="0"/>
                  </a:lnTo>
                  <a:lnTo>
                    <a:pt x="17" y="2"/>
                  </a:lnTo>
                  <a:lnTo>
                    <a:pt x="6" y="9"/>
                  </a:lnTo>
                  <a:lnTo>
                    <a:pt x="4" y="13"/>
                  </a:lnTo>
                  <a:lnTo>
                    <a:pt x="3" y="18"/>
                  </a:lnTo>
                  <a:lnTo>
                    <a:pt x="4" y="23"/>
                  </a:lnTo>
                  <a:lnTo>
                    <a:pt x="6" y="28"/>
                  </a:lnTo>
                  <a:lnTo>
                    <a:pt x="8" y="33"/>
                  </a:lnTo>
                  <a:lnTo>
                    <a:pt x="9" y="38"/>
                  </a:lnTo>
                  <a:lnTo>
                    <a:pt x="9" y="43"/>
                  </a:lnTo>
                  <a:lnTo>
                    <a:pt x="6" y="47"/>
                  </a:lnTo>
                  <a:lnTo>
                    <a:pt x="5" y="48"/>
                  </a:lnTo>
                  <a:lnTo>
                    <a:pt x="4" y="48"/>
                  </a:lnTo>
                  <a:lnTo>
                    <a:pt x="2" y="48"/>
                  </a:lnTo>
                  <a:lnTo>
                    <a:pt x="0" y="47"/>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20485" name="Group 38"/>
          <p:cNvGrpSpPr>
            <a:grpSpLocks/>
          </p:cNvGrpSpPr>
          <p:nvPr/>
        </p:nvGrpSpPr>
        <p:grpSpPr bwMode="auto">
          <a:xfrm>
            <a:off x="6591300" y="3781425"/>
            <a:ext cx="2400300" cy="2162175"/>
            <a:chOff x="3032" y="1445"/>
            <a:chExt cx="1512" cy="1362"/>
          </a:xfrm>
        </p:grpSpPr>
        <p:sp>
          <p:nvSpPr>
            <p:cNvPr id="20486" name="Freeform 39"/>
            <p:cNvSpPr>
              <a:spLocks/>
            </p:cNvSpPr>
            <p:nvPr/>
          </p:nvSpPr>
          <p:spPr bwMode="auto">
            <a:xfrm rot="5400000">
              <a:off x="4145" y="2222"/>
              <a:ext cx="72" cy="114"/>
            </a:xfrm>
            <a:custGeom>
              <a:avLst/>
              <a:gdLst>
                <a:gd name="T0" fmla="*/ 2147483647 w 12"/>
                <a:gd name="T1" fmla="*/ 2147483647 h 19"/>
                <a:gd name="T2" fmla="*/ 2147483647 w 12"/>
                <a:gd name="T3" fmla="*/ 2147483647 h 19"/>
                <a:gd name="T4" fmla="*/ 0 w 12"/>
                <a:gd name="T5" fmla="*/ 2147483647 h 19"/>
                <a:gd name="T6" fmla="*/ 0 w 12"/>
                <a:gd name="T7" fmla="*/ 0 h 19"/>
                <a:gd name="T8" fmla="*/ 0 60000 65536"/>
                <a:gd name="T9" fmla="*/ 0 60000 65536"/>
                <a:gd name="T10" fmla="*/ 0 60000 65536"/>
                <a:gd name="T11" fmla="*/ 0 60000 65536"/>
                <a:gd name="T12" fmla="*/ 0 w 12"/>
                <a:gd name="T13" fmla="*/ 0 h 19"/>
                <a:gd name="T14" fmla="*/ 12 w 12"/>
                <a:gd name="T15" fmla="*/ 19 h 19"/>
              </a:gdLst>
              <a:ahLst/>
              <a:cxnLst>
                <a:cxn ang="T8">
                  <a:pos x="T0" y="T1"/>
                </a:cxn>
                <a:cxn ang="T9">
                  <a:pos x="T2" y="T3"/>
                </a:cxn>
                <a:cxn ang="T10">
                  <a:pos x="T4" y="T5"/>
                </a:cxn>
                <a:cxn ang="T11">
                  <a:pos x="T6" y="T7"/>
                </a:cxn>
              </a:cxnLst>
              <a:rect l="T12" t="T13" r="T14" b="T15"/>
              <a:pathLst>
                <a:path w="12" h="19">
                  <a:moveTo>
                    <a:pt x="12" y="19"/>
                  </a:moveTo>
                  <a:lnTo>
                    <a:pt x="12" y="6"/>
                  </a:lnTo>
                  <a:lnTo>
                    <a:pt x="0" y="6"/>
                  </a:lnTo>
                  <a:lnTo>
                    <a:pt x="0"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87" name="Rectangle 40"/>
            <p:cNvSpPr>
              <a:spLocks noChangeArrowheads="1"/>
            </p:cNvSpPr>
            <p:nvPr/>
          </p:nvSpPr>
          <p:spPr bwMode="auto">
            <a:xfrm rot="5400000">
              <a:off x="3107" y="1370"/>
              <a:ext cx="1362" cy="15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488" name="Freeform 41"/>
            <p:cNvSpPr>
              <a:spLocks/>
            </p:cNvSpPr>
            <p:nvPr/>
          </p:nvSpPr>
          <p:spPr bwMode="auto">
            <a:xfrm rot="5400000">
              <a:off x="3350" y="1883"/>
              <a:ext cx="114" cy="78"/>
            </a:xfrm>
            <a:custGeom>
              <a:avLst/>
              <a:gdLst>
                <a:gd name="T0" fmla="*/ 0 w 19"/>
                <a:gd name="T1" fmla="*/ 2147483647 h 13"/>
                <a:gd name="T2" fmla="*/ 2147483647 w 19"/>
                <a:gd name="T3" fmla="*/ 2147483647 h 13"/>
                <a:gd name="T4" fmla="*/ 2147483647 w 19"/>
                <a:gd name="T5" fmla="*/ 0 h 13"/>
                <a:gd name="T6" fmla="*/ 0 60000 65536"/>
                <a:gd name="T7" fmla="*/ 0 60000 65536"/>
                <a:gd name="T8" fmla="*/ 0 60000 65536"/>
                <a:gd name="T9" fmla="*/ 0 w 19"/>
                <a:gd name="T10" fmla="*/ 0 h 13"/>
                <a:gd name="T11" fmla="*/ 19 w 19"/>
                <a:gd name="T12" fmla="*/ 13 h 13"/>
              </a:gdLst>
              <a:ahLst/>
              <a:cxnLst>
                <a:cxn ang="T6">
                  <a:pos x="T0" y="T1"/>
                </a:cxn>
                <a:cxn ang="T7">
                  <a:pos x="T2" y="T3"/>
                </a:cxn>
                <a:cxn ang="T8">
                  <a:pos x="T4" y="T5"/>
                </a:cxn>
              </a:cxnLst>
              <a:rect l="T9" t="T10" r="T11" b="T12"/>
              <a:pathLst>
                <a:path w="19" h="13">
                  <a:moveTo>
                    <a:pt x="0" y="13"/>
                  </a:moveTo>
                  <a:lnTo>
                    <a:pt x="19" y="13"/>
                  </a:lnTo>
                  <a:lnTo>
                    <a:pt x="19"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89" name="Line 42"/>
            <p:cNvSpPr>
              <a:spLocks noChangeShapeType="1"/>
            </p:cNvSpPr>
            <p:nvPr/>
          </p:nvSpPr>
          <p:spPr bwMode="auto">
            <a:xfrm rot="5400000">
              <a:off x="3409" y="2014"/>
              <a:ext cx="7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0" name="Freeform 43"/>
            <p:cNvSpPr>
              <a:spLocks/>
            </p:cNvSpPr>
            <p:nvPr/>
          </p:nvSpPr>
          <p:spPr bwMode="auto">
            <a:xfrm rot="5400000">
              <a:off x="3386" y="1805"/>
              <a:ext cx="456" cy="192"/>
            </a:xfrm>
            <a:custGeom>
              <a:avLst/>
              <a:gdLst>
                <a:gd name="T0" fmla="*/ 2147483647 w 76"/>
                <a:gd name="T1" fmla="*/ 2147483647 h 32"/>
                <a:gd name="T2" fmla="*/ 2147483647 w 76"/>
                <a:gd name="T3" fmla="*/ 2147483647 h 32"/>
                <a:gd name="T4" fmla="*/ 0 w 76"/>
                <a:gd name="T5" fmla="*/ 2147483647 h 32"/>
                <a:gd name="T6" fmla="*/ 0 w 76"/>
                <a:gd name="T7" fmla="*/ 0 h 32"/>
                <a:gd name="T8" fmla="*/ 0 60000 65536"/>
                <a:gd name="T9" fmla="*/ 0 60000 65536"/>
                <a:gd name="T10" fmla="*/ 0 60000 65536"/>
                <a:gd name="T11" fmla="*/ 0 60000 65536"/>
                <a:gd name="T12" fmla="*/ 0 w 76"/>
                <a:gd name="T13" fmla="*/ 0 h 32"/>
                <a:gd name="T14" fmla="*/ 76 w 76"/>
                <a:gd name="T15" fmla="*/ 32 h 32"/>
              </a:gdLst>
              <a:ahLst/>
              <a:cxnLst>
                <a:cxn ang="T8">
                  <a:pos x="T0" y="T1"/>
                </a:cxn>
                <a:cxn ang="T9">
                  <a:pos x="T2" y="T3"/>
                </a:cxn>
                <a:cxn ang="T10">
                  <a:pos x="T4" y="T5"/>
                </a:cxn>
                <a:cxn ang="T11">
                  <a:pos x="T6" y="T7"/>
                </a:cxn>
              </a:cxnLst>
              <a:rect l="T12" t="T13" r="T14" b="T15"/>
              <a:pathLst>
                <a:path w="76" h="32">
                  <a:moveTo>
                    <a:pt x="76" y="32"/>
                  </a:moveTo>
                  <a:lnTo>
                    <a:pt x="76" y="13"/>
                  </a:lnTo>
                  <a:lnTo>
                    <a:pt x="0" y="13"/>
                  </a:lnTo>
                  <a:lnTo>
                    <a:pt x="0"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1" name="Freeform 44"/>
            <p:cNvSpPr>
              <a:spLocks/>
            </p:cNvSpPr>
            <p:nvPr/>
          </p:nvSpPr>
          <p:spPr bwMode="auto">
            <a:xfrm rot="5400000">
              <a:off x="3221" y="2354"/>
              <a:ext cx="336" cy="114"/>
            </a:xfrm>
            <a:custGeom>
              <a:avLst/>
              <a:gdLst>
                <a:gd name="T0" fmla="*/ 0 w 56"/>
                <a:gd name="T1" fmla="*/ 0 h 19"/>
                <a:gd name="T2" fmla="*/ 2147483647 w 56"/>
                <a:gd name="T3" fmla="*/ 0 h 19"/>
                <a:gd name="T4" fmla="*/ 2147483647 w 56"/>
                <a:gd name="T5" fmla="*/ 2147483647 h 19"/>
                <a:gd name="T6" fmla="*/ 2147483647 w 56"/>
                <a:gd name="T7" fmla="*/ 2147483647 h 19"/>
                <a:gd name="T8" fmla="*/ 0 60000 65536"/>
                <a:gd name="T9" fmla="*/ 0 60000 65536"/>
                <a:gd name="T10" fmla="*/ 0 60000 65536"/>
                <a:gd name="T11" fmla="*/ 0 60000 65536"/>
                <a:gd name="T12" fmla="*/ 0 w 56"/>
                <a:gd name="T13" fmla="*/ 0 h 19"/>
                <a:gd name="T14" fmla="*/ 56 w 56"/>
                <a:gd name="T15" fmla="*/ 19 h 19"/>
              </a:gdLst>
              <a:ahLst/>
              <a:cxnLst>
                <a:cxn ang="T8">
                  <a:pos x="T0" y="T1"/>
                </a:cxn>
                <a:cxn ang="T9">
                  <a:pos x="T2" y="T3"/>
                </a:cxn>
                <a:cxn ang="T10">
                  <a:pos x="T4" y="T5"/>
                </a:cxn>
                <a:cxn ang="T11">
                  <a:pos x="T6" y="T7"/>
                </a:cxn>
              </a:cxnLst>
              <a:rect l="T12" t="T13" r="T14" b="T15"/>
              <a:pathLst>
                <a:path w="56" h="19">
                  <a:moveTo>
                    <a:pt x="0" y="0"/>
                  </a:moveTo>
                  <a:lnTo>
                    <a:pt x="37" y="0"/>
                  </a:lnTo>
                  <a:lnTo>
                    <a:pt x="37" y="19"/>
                  </a:lnTo>
                  <a:lnTo>
                    <a:pt x="56" y="19"/>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2" name="Freeform 45"/>
            <p:cNvSpPr>
              <a:spLocks/>
            </p:cNvSpPr>
            <p:nvPr/>
          </p:nvSpPr>
          <p:spPr bwMode="auto">
            <a:xfrm rot="5400000">
              <a:off x="3482" y="2429"/>
              <a:ext cx="186" cy="114"/>
            </a:xfrm>
            <a:custGeom>
              <a:avLst/>
              <a:gdLst>
                <a:gd name="T0" fmla="*/ 0 w 31"/>
                <a:gd name="T1" fmla="*/ 0 h 19"/>
                <a:gd name="T2" fmla="*/ 0 w 31"/>
                <a:gd name="T3" fmla="*/ 2147483647 h 19"/>
                <a:gd name="T4" fmla="*/ 2147483647 w 31"/>
                <a:gd name="T5" fmla="*/ 2147483647 h 19"/>
                <a:gd name="T6" fmla="*/ 0 60000 65536"/>
                <a:gd name="T7" fmla="*/ 0 60000 65536"/>
                <a:gd name="T8" fmla="*/ 0 60000 65536"/>
                <a:gd name="T9" fmla="*/ 0 w 31"/>
                <a:gd name="T10" fmla="*/ 0 h 19"/>
                <a:gd name="T11" fmla="*/ 31 w 31"/>
                <a:gd name="T12" fmla="*/ 19 h 19"/>
              </a:gdLst>
              <a:ahLst/>
              <a:cxnLst>
                <a:cxn ang="T6">
                  <a:pos x="T0" y="T1"/>
                </a:cxn>
                <a:cxn ang="T7">
                  <a:pos x="T2" y="T3"/>
                </a:cxn>
                <a:cxn ang="T8">
                  <a:pos x="T4" y="T5"/>
                </a:cxn>
              </a:cxnLst>
              <a:rect l="T9" t="T10" r="T11" b="T12"/>
              <a:pathLst>
                <a:path w="31" h="19">
                  <a:moveTo>
                    <a:pt x="0" y="0"/>
                  </a:moveTo>
                  <a:lnTo>
                    <a:pt x="0" y="19"/>
                  </a:lnTo>
                  <a:lnTo>
                    <a:pt x="31" y="19"/>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3" name="Line 46"/>
            <p:cNvSpPr>
              <a:spLocks noChangeShapeType="1"/>
            </p:cNvSpPr>
            <p:nvPr/>
          </p:nvSpPr>
          <p:spPr bwMode="auto">
            <a:xfrm rot="5400000" flipV="1">
              <a:off x="3937" y="2244"/>
              <a:ext cx="1" cy="22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4" name="Freeform 47"/>
            <p:cNvSpPr>
              <a:spLocks/>
            </p:cNvSpPr>
            <p:nvPr/>
          </p:nvSpPr>
          <p:spPr bwMode="auto">
            <a:xfrm rot="5400000">
              <a:off x="3842" y="2033"/>
              <a:ext cx="192" cy="228"/>
            </a:xfrm>
            <a:custGeom>
              <a:avLst/>
              <a:gdLst>
                <a:gd name="T0" fmla="*/ 0 w 32"/>
                <a:gd name="T1" fmla="*/ 2147483647 h 38"/>
                <a:gd name="T2" fmla="*/ 2147483647 w 32"/>
                <a:gd name="T3" fmla="*/ 2147483647 h 38"/>
                <a:gd name="T4" fmla="*/ 2147483647 w 32"/>
                <a:gd name="T5" fmla="*/ 2147483647 h 38"/>
                <a:gd name="T6" fmla="*/ 2147483647 w 32"/>
                <a:gd name="T7" fmla="*/ 2147483647 h 38"/>
                <a:gd name="T8" fmla="*/ 2147483647 w 32"/>
                <a:gd name="T9" fmla="*/ 0 h 38"/>
                <a:gd name="T10" fmla="*/ 0 60000 65536"/>
                <a:gd name="T11" fmla="*/ 0 60000 65536"/>
                <a:gd name="T12" fmla="*/ 0 60000 65536"/>
                <a:gd name="T13" fmla="*/ 0 60000 65536"/>
                <a:gd name="T14" fmla="*/ 0 60000 65536"/>
                <a:gd name="T15" fmla="*/ 0 w 32"/>
                <a:gd name="T16" fmla="*/ 0 h 38"/>
                <a:gd name="T17" fmla="*/ 32 w 32"/>
                <a:gd name="T18" fmla="*/ 38 h 38"/>
              </a:gdLst>
              <a:ahLst/>
              <a:cxnLst>
                <a:cxn ang="T10">
                  <a:pos x="T0" y="T1"/>
                </a:cxn>
                <a:cxn ang="T11">
                  <a:pos x="T2" y="T3"/>
                </a:cxn>
                <a:cxn ang="T12">
                  <a:pos x="T4" y="T5"/>
                </a:cxn>
                <a:cxn ang="T13">
                  <a:pos x="T6" y="T7"/>
                </a:cxn>
                <a:cxn ang="T14">
                  <a:pos x="T8" y="T9"/>
                </a:cxn>
              </a:cxnLst>
              <a:rect l="T15" t="T16" r="T17" b="T18"/>
              <a:pathLst>
                <a:path w="32" h="38">
                  <a:moveTo>
                    <a:pt x="0" y="38"/>
                  </a:moveTo>
                  <a:lnTo>
                    <a:pt x="13" y="38"/>
                  </a:lnTo>
                  <a:lnTo>
                    <a:pt x="13" y="13"/>
                  </a:lnTo>
                  <a:lnTo>
                    <a:pt x="32" y="13"/>
                  </a:lnTo>
                  <a:lnTo>
                    <a:pt x="32"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5" name="Line 48"/>
            <p:cNvSpPr>
              <a:spLocks noChangeShapeType="1"/>
            </p:cNvSpPr>
            <p:nvPr/>
          </p:nvSpPr>
          <p:spPr bwMode="auto">
            <a:xfrm rot="5400000" flipV="1">
              <a:off x="3934" y="1599"/>
              <a:ext cx="1" cy="7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6" name="Freeform 49"/>
            <p:cNvSpPr>
              <a:spLocks/>
            </p:cNvSpPr>
            <p:nvPr/>
          </p:nvSpPr>
          <p:spPr bwMode="auto">
            <a:xfrm rot="5400000">
              <a:off x="3977" y="1634"/>
              <a:ext cx="72" cy="78"/>
            </a:xfrm>
            <a:custGeom>
              <a:avLst/>
              <a:gdLst>
                <a:gd name="T0" fmla="*/ 0 w 12"/>
                <a:gd name="T1" fmla="*/ 2147483647 h 13"/>
                <a:gd name="T2" fmla="*/ 2147483647 w 12"/>
                <a:gd name="T3" fmla="*/ 2147483647 h 13"/>
                <a:gd name="T4" fmla="*/ 2147483647 w 12"/>
                <a:gd name="T5" fmla="*/ 0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0" y="13"/>
                  </a:moveTo>
                  <a:lnTo>
                    <a:pt x="12" y="13"/>
                  </a:lnTo>
                  <a:lnTo>
                    <a:pt x="12"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7" name="Freeform 50"/>
            <p:cNvSpPr>
              <a:spLocks/>
            </p:cNvSpPr>
            <p:nvPr/>
          </p:nvSpPr>
          <p:spPr bwMode="auto">
            <a:xfrm rot="5400000">
              <a:off x="3935" y="1784"/>
              <a:ext cx="264" cy="342"/>
            </a:xfrm>
            <a:custGeom>
              <a:avLst/>
              <a:gdLst>
                <a:gd name="T0" fmla="*/ 0 w 44"/>
                <a:gd name="T1" fmla="*/ 2147483647 h 57"/>
                <a:gd name="T2" fmla="*/ 0 w 44"/>
                <a:gd name="T3" fmla="*/ 2147483647 h 57"/>
                <a:gd name="T4" fmla="*/ 2147483647 w 44"/>
                <a:gd name="T5" fmla="*/ 2147483647 h 57"/>
                <a:gd name="T6" fmla="*/ 2147483647 w 44"/>
                <a:gd name="T7" fmla="*/ 0 h 57"/>
                <a:gd name="T8" fmla="*/ 2147483647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0" y="57"/>
                  </a:moveTo>
                  <a:lnTo>
                    <a:pt x="0" y="44"/>
                  </a:lnTo>
                  <a:lnTo>
                    <a:pt x="32" y="44"/>
                  </a:lnTo>
                  <a:lnTo>
                    <a:pt x="32" y="0"/>
                  </a:lnTo>
                  <a:lnTo>
                    <a:pt x="44"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8" name="Rectangle 51"/>
            <p:cNvSpPr>
              <a:spLocks noChangeArrowheads="1"/>
            </p:cNvSpPr>
            <p:nvPr/>
          </p:nvSpPr>
          <p:spPr bwMode="auto">
            <a:xfrm rot="5400000">
              <a:off x="3218" y="1565"/>
              <a:ext cx="264" cy="336"/>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499" name="Rectangle 52"/>
            <p:cNvSpPr>
              <a:spLocks noChangeArrowheads="1"/>
            </p:cNvSpPr>
            <p:nvPr/>
          </p:nvSpPr>
          <p:spPr bwMode="auto">
            <a:xfrm rot="5400000">
              <a:off x="3578" y="1733"/>
              <a:ext cx="450" cy="186"/>
            </a:xfrm>
            <a:prstGeom prst="rect">
              <a:avLst/>
            </a:prstGeom>
            <a:solidFill>
              <a:srgbClr val="00CC99"/>
            </a:solidFill>
            <a:ln w="28575">
              <a:solidFill>
                <a:schemeClr val="tx1"/>
              </a:solidFill>
              <a:miter lim="800000"/>
              <a:headEnd/>
              <a:tailEnd/>
            </a:ln>
          </p:spPr>
          <p:txBody>
            <a:bodyPr rot="10800000" vert="eaVert"/>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endParaRPr lang="ru-RU" altLang="en-US">
                <a:latin typeface="Lucida Sans Unicode" pitchFamily="34" charset="0"/>
              </a:endParaRPr>
            </a:p>
          </p:txBody>
        </p:sp>
        <p:sp>
          <p:nvSpPr>
            <p:cNvPr id="20500" name="Rectangle 53"/>
            <p:cNvSpPr>
              <a:spLocks noChangeArrowheads="1"/>
            </p:cNvSpPr>
            <p:nvPr/>
          </p:nvSpPr>
          <p:spPr bwMode="auto">
            <a:xfrm rot="5400000">
              <a:off x="3254" y="1979"/>
              <a:ext cx="192" cy="336"/>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01" name="Rectangle 54"/>
            <p:cNvSpPr>
              <a:spLocks noChangeArrowheads="1"/>
            </p:cNvSpPr>
            <p:nvPr/>
          </p:nvSpPr>
          <p:spPr bwMode="auto">
            <a:xfrm rot="5400000">
              <a:off x="3596" y="2237"/>
              <a:ext cx="264" cy="192"/>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02" name="Rectangle 55"/>
            <p:cNvSpPr>
              <a:spLocks noChangeArrowheads="1"/>
            </p:cNvSpPr>
            <p:nvPr/>
          </p:nvSpPr>
          <p:spPr bwMode="auto">
            <a:xfrm rot="5400000">
              <a:off x="4013" y="1640"/>
              <a:ext cx="300" cy="222"/>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03" name="Rectangle 56"/>
            <p:cNvSpPr>
              <a:spLocks noChangeArrowheads="1"/>
            </p:cNvSpPr>
            <p:nvPr/>
          </p:nvSpPr>
          <p:spPr bwMode="auto">
            <a:xfrm rot="5400000">
              <a:off x="3407" y="2354"/>
              <a:ext cx="156" cy="606"/>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04" name="Freeform 57"/>
            <p:cNvSpPr>
              <a:spLocks/>
            </p:cNvSpPr>
            <p:nvPr/>
          </p:nvSpPr>
          <p:spPr bwMode="auto">
            <a:xfrm rot="5400000">
              <a:off x="3314" y="1805"/>
              <a:ext cx="336" cy="456"/>
            </a:xfrm>
            <a:custGeom>
              <a:avLst/>
              <a:gdLst>
                <a:gd name="T0" fmla="*/ 0 w 56"/>
                <a:gd name="T1" fmla="*/ 2147483647 h 76"/>
                <a:gd name="T2" fmla="*/ 2147483647 w 56"/>
                <a:gd name="T3" fmla="*/ 2147483647 h 76"/>
                <a:gd name="T4" fmla="*/ 2147483647 w 56"/>
                <a:gd name="T5" fmla="*/ 2147483647 h 76"/>
                <a:gd name="T6" fmla="*/ 2147483647 w 56"/>
                <a:gd name="T7" fmla="*/ 2147483647 h 76"/>
                <a:gd name="T8" fmla="*/ 2147483647 w 56"/>
                <a:gd name="T9" fmla="*/ 0 h 76"/>
                <a:gd name="T10" fmla="*/ 2147483647 w 56"/>
                <a:gd name="T11" fmla="*/ 0 h 76"/>
                <a:gd name="T12" fmla="*/ 0 60000 65536"/>
                <a:gd name="T13" fmla="*/ 0 60000 65536"/>
                <a:gd name="T14" fmla="*/ 0 60000 65536"/>
                <a:gd name="T15" fmla="*/ 0 60000 65536"/>
                <a:gd name="T16" fmla="*/ 0 60000 65536"/>
                <a:gd name="T17" fmla="*/ 0 60000 65536"/>
                <a:gd name="T18" fmla="*/ 0 w 56"/>
                <a:gd name="T19" fmla="*/ 0 h 76"/>
                <a:gd name="T20" fmla="*/ 56 w 5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56" h="76">
                  <a:moveTo>
                    <a:pt x="0" y="76"/>
                  </a:moveTo>
                  <a:lnTo>
                    <a:pt x="6" y="76"/>
                  </a:lnTo>
                  <a:lnTo>
                    <a:pt x="6" y="25"/>
                  </a:lnTo>
                  <a:lnTo>
                    <a:pt x="37" y="25"/>
                  </a:lnTo>
                  <a:lnTo>
                    <a:pt x="37" y="0"/>
                  </a:lnTo>
                  <a:lnTo>
                    <a:pt x="56"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05" name="Freeform 58"/>
            <p:cNvSpPr>
              <a:spLocks/>
            </p:cNvSpPr>
            <p:nvPr/>
          </p:nvSpPr>
          <p:spPr bwMode="auto">
            <a:xfrm rot="5400000">
              <a:off x="3368" y="2093"/>
              <a:ext cx="114" cy="414"/>
            </a:xfrm>
            <a:custGeom>
              <a:avLst/>
              <a:gdLst>
                <a:gd name="T0" fmla="*/ 0 w 19"/>
                <a:gd name="T1" fmla="*/ 2147483647 h 69"/>
                <a:gd name="T2" fmla="*/ 2147483647 w 19"/>
                <a:gd name="T3" fmla="*/ 2147483647 h 69"/>
                <a:gd name="T4" fmla="*/ 2147483647 w 19"/>
                <a:gd name="T5" fmla="*/ 0 h 69"/>
                <a:gd name="T6" fmla="*/ 0 60000 65536"/>
                <a:gd name="T7" fmla="*/ 0 60000 65536"/>
                <a:gd name="T8" fmla="*/ 0 60000 65536"/>
                <a:gd name="T9" fmla="*/ 0 w 19"/>
                <a:gd name="T10" fmla="*/ 0 h 69"/>
                <a:gd name="T11" fmla="*/ 19 w 19"/>
                <a:gd name="T12" fmla="*/ 69 h 69"/>
              </a:gdLst>
              <a:ahLst/>
              <a:cxnLst>
                <a:cxn ang="T6">
                  <a:pos x="T0" y="T1"/>
                </a:cxn>
                <a:cxn ang="T7">
                  <a:pos x="T2" y="T3"/>
                </a:cxn>
                <a:cxn ang="T8">
                  <a:pos x="T4" y="T5"/>
                </a:cxn>
              </a:cxnLst>
              <a:rect l="T9" t="T10" r="T11" b="T12"/>
              <a:pathLst>
                <a:path w="19" h="69">
                  <a:moveTo>
                    <a:pt x="0" y="69"/>
                  </a:moveTo>
                  <a:lnTo>
                    <a:pt x="19" y="69"/>
                  </a:lnTo>
                  <a:lnTo>
                    <a:pt x="19"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06" name="Freeform 59"/>
            <p:cNvSpPr>
              <a:spLocks/>
            </p:cNvSpPr>
            <p:nvPr/>
          </p:nvSpPr>
          <p:spPr bwMode="auto">
            <a:xfrm rot="5400000">
              <a:off x="3860" y="2393"/>
              <a:ext cx="192" cy="336"/>
            </a:xfrm>
            <a:custGeom>
              <a:avLst/>
              <a:gdLst>
                <a:gd name="T0" fmla="*/ 2147483647 w 32"/>
                <a:gd name="T1" fmla="*/ 2147483647 h 56"/>
                <a:gd name="T2" fmla="*/ 2147483647 w 32"/>
                <a:gd name="T3" fmla="*/ 0 h 56"/>
                <a:gd name="T4" fmla="*/ 0 w 32"/>
                <a:gd name="T5" fmla="*/ 0 h 56"/>
                <a:gd name="T6" fmla="*/ 0 60000 65536"/>
                <a:gd name="T7" fmla="*/ 0 60000 65536"/>
                <a:gd name="T8" fmla="*/ 0 60000 65536"/>
                <a:gd name="T9" fmla="*/ 0 w 32"/>
                <a:gd name="T10" fmla="*/ 0 h 56"/>
                <a:gd name="T11" fmla="*/ 32 w 32"/>
                <a:gd name="T12" fmla="*/ 56 h 56"/>
              </a:gdLst>
              <a:ahLst/>
              <a:cxnLst>
                <a:cxn ang="T6">
                  <a:pos x="T0" y="T1"/>
                </a:cxn>
                <a:cxn ang="T7">
                  <a:pos x="T2" y="T3"/>
                </a:cxn>
                <a:cxn ang="T8">
                  <a:pos x="T4" y="T5"/>
                </a:cxn>
              </a:cxnLst>
              <a:rect l="T9" t="T10" r="T11" b="T12"/>
              <a:pathLst>
                <a:path w="32" h="56">
                  <a:moveTo>
                    <a:pt x="32" y="56"/>
                  </a:moveTo>
                  <a:lnTo>
                    <a:pt x="32" y="0"/>
                  </a:lnTo>
                  <a:lnTo>
                    <a:pt x="0"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07" name="Line 60"/>
            <p:cNvSpPr>
              <a:spLocks noChangeShapeType="1"/>
            </p:cNvSpPr>
            <p:nvPr/>
          </p:nvSpPr>
          <p:spPr bwMode="auto">
            <a:xfrm rot="5400000" flipH="1">
              <a:off x="4066" y="2635"/>
              <a:ext cx="3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8" name="Line 61"/>
            <p:cNvSpPr>
              <a:spLocks noChangeShapeType="1"/>
            </p:cNvSpPr>
            <p:nvPr/>
          </p:nvSpPr>
          <p:spPr bwMode="auto">
            <a:xfrm rot="5400000" flipH="1">
              <a:off x="3295" y="2770"/>
              <a:ext cx="7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9" name="Freeform 62"/>
            <p:cNvSpPr>
              <a:spLocks/>
            </p:cNvSpPr>
            <p:nvPr/>
          </p:nvSpPr>
          <p:spPr bwMode="auto">
            <a:xfrm rot="5400000">
              <a:off x="4127" y="1940"/>
              <a:ext cx="300" cy="222"/>
            </a:xfrm>
            <a:custGeom>
              <a:avLst/>
              <a:gdLst>
                <a:gd name="T0" fmla="*/ 2147483647 w 50"/>
                <a:gd name="T1" fmla="*/ 2147483647 h 37"/>
                <a:gd name="T2" fmla="*/ 2147483647 w 50"/>
                <a:gd name="T3" fmla="*/ 0 h 37"/>
                <a:gd name="T4" fmla="*/ 2147483647 w 50"/>
                <a:gd name="T5" fmla="*/ 0 h 37"/>
                <a:gd name="T6" fmla="*/ 2147483647 w 50"/>
                <a:gd name="T7" fmla="*/ 2147483647 h 37"/>
                <a:gd name="T8" fmla="*/ 0 w 50"/>
                <a:gd name="T9" fmla="*/ 2147483647 h 37"/>
                <a:gd name="T10" fmla="*/ 0 60000 65536"/>
                <a:gd name="T11" fmla="*/ 0 60000 65536"/>
                <a:gd name="T12" fmla="*/ 0 60000 65536"/>
                <a:gd name="T13" fmla="*/ 0 60000 65536"/>
                <a:gd name="T14" fmla="*/ 0 60000 65536"/>
                <a:gd name="T15" fmla="*/ 0 w 50"/>
                <a:gd name="T16" fmla="*/ 0 h 37"/>
                <a:gd name="T17" fmla="*/ 50 w 50"/>
                <a:gd name="T18" fmla="*/ 37 h 37"/>
              </a:gdLst>
              <a:ahLst/>
              <a:cxnLst>
                <a:cxn ang="T10">
                  <a:pos x="T0" y="T1"/>
                </a:cxn>
                <a:cxn ang="T11">
                  <a:pos x="T2" y="T3"/>
                </a:cxn>
                <a:cxn ang="T12">
                  <a:pos x="T4" y="T5"/>
                </a:cxn>
                <a:cxn ang="T13">
                  <a:pos x="T6" y="T7"/>
                </a:cxn>
                <a:cxn ang="T14">
                  <a:pos x="T8" y="T9"/>
                </a:cxn>
              </a:cxnLst>
              <a:rect l="T15" t="T16" r="T17" b="T18"/>
              <a:pathLst>
                <a:path w="50" h="37">
                  <a:moveTo>
                    <a:pt x="50" y="12"/>
                  </a:moveTo>
                  <a:lnTo>
                    <a:pt x="50" y="0"/>
                  </a:lnTo>
                  <a:lnTo>
                    <a:pt x="6" y="0"/>
                  </a:lnTo>
                  <a:lnTo>
                    <a:pt x="6" y="37"/>
                  </a:lnTo>
                  <a:lnTo>
                    <a:pt x="0" y="37"/>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10" name="Freeform 63"/>
            <p:cNvSpPr>
              <a:spLocks/>
            </p:cNvSpPr>
            <p:nvPr/>
          </p:nvSpPr>
          <p:spPr bwMode="auto">
            <a:xfrm rot="5400000">
              <a:off x="4355" y="2318"/>
              <a:ext cx="150" cy="228"/>
            </a:xfrm>
            <a:custGeom>
              <a:avLst/>
              <a:gdLst>
                <a:gd name="T0" fmla="*/ 0 w 25"/>
                <a:gd name="T1" fmla="*/ 2147483647 h 38"/>
                <a:gd name="T2" fmla="*/ 0 w 25"/>
                <a:gd name="T3" fmla="*/ 2147483647 h 38"/>
                <a:gd name="T4" fmla="*/ 2147483647 w 25"/>
                <a:gd name="T5" fmla="*/ 2147483647 h 38"/>
                <a:gd name="T6" fmla="*/ 2147483647 w 25"/>
                <a:gd name="T7" fmla="*/ 0 h 38"/>
                <a:gd name="T8" fmla="*/ 0 60000 65536"/>
                <a:gd name="T9" fmla="*/ 0 60000 65536"/>
                <a:gd name="T10" fmla="*/ 0 60000 65536"/>
                <a:gd name="T11" fmla="*/ 0 60000 65536"/>
                <a:gd name="T12" fmla="*/ 0 w 25"/>
                <a:gd name="T13" fmla="*/ 0 h 38"/>
                <a:gd name="T14" fmla="*/ 25 w 25"/>
                <a:gd name="T15" fmla="*/ 38 h 38"/>
              </a:gdLst>
              <a:ahLst/>
              <a:cxnLst>
                <a:cxn ang="T8">
                  <a:pos x="T0" y="T1"/>
                </a:cxn>
                <a:cxn ang="T9">
                  <a:pos x="T2" y="T3"/>
                </a:cxn>
                <a:cxn ang="T10">
                  <a:pos x="T4" y="T5"/>
                </a:cxn>
                <a:cxn ang="T11">
                  <a:pos x="T6" y="T7"/>
                </a:cxn>
              </a:cxnLst>
              <a:rect l="T12" t="T13" r="T14" b="T15"/>
              <a:pathLst>
                <a:path w="25" h="38">
                  <a:moveTo>
                    <a:pt x="0" y="38"/>
                  </a:moveTo>
                  <a:lnTo>
                    <a:pt x="0" y="13"/>
                  </a:lnTo>
                  <a:lnTo>
                    <a:pt x="25" y="13"/>
                  </a:lnTo>
                  <a:lnTo>
                    <a:pt x="25"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11" name="Line 64"/>
            <p:cNvSpPr>
              <a:spLocks noChangeShapeType="1"/>
            </p:cNvSpPr>
            <p:nvPr/>
          </p:nvSpPr>
          <p:spPr bwMode="auto">
            <a:xfrm rot="5400000" flipV="1">
              <a:off x="4408" y="1617"/>
              <a:ext cx="1" cy="27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2" name="Line 65"/>
            <p:cNvSpPr>
              <a:spLocks noChangeShapeType="1"/>
            </p:cNvSpPr>
            <p:nvPr/>
          </p:nvSpPr>
          <p:spPr bwMode="auto">
            <a:xfrm rot="5400000" flipV="1">
              <a:off x="3106" y="1677"/>
              <a:ext cx="1" cy="1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3" name="Line 66"/>
            <p:cNvSpPr>
              <a:spLocks noChangeShapeType="1"/>
            </p:cNvSpPr>
            <p:nvPr/>
          </p:nvSpPr>
          <p:spPr bwMode="auto">
            <a:xfrm rot="5400000">
              <a:off x="3253" y="1522"/>
              <a:ext cx="156"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4" name="Line 67"/>
            <p:cNvSpPr>
              <a:spLocks noChangeShapeType="1"/>
            </p:cNvSpPr>
            <p:nvPr/>
          </p:nvSpPr>
          <p:spPr bwMode="auto">
            <a:xfrm rot="5400000">
              <a:off x="4159" y="1522"/>
              <a:ext cx="156"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5" name="Freeform 68"/>
            <p:cNvSpPr>
              <a:spLocks/>
            </p:cNvSpPr>
            <p:nvPr/>
          </p:nvSpPr>
          <p:spPr bwMode="auto">
            <a:xfrm rot="5400000">
              <a:off x="2918" y="2243"/>
              <a:ext cx="378" cy="150"/>
            </a:xfrm>
            <a:custGeom>
              <a:avLst/>
              <a:gdLst>
                <a:gd name="T0" fmla="*/ 2147483647 w 63"/>
                <a:gd name="T1" fmla="*/ 2147483647 h 25"/>
                <a:gd name="T2" fmla="*/ 2147483647 w 63"/>
                <a:gd name="T3" fmla="*/ 2147483647 h 25"/>
                <a:gd name="T4" fmla="*/ 0 w 63"/>
                <a:gd name="T5" fmla="*/ 2147483647 h 25"/>
                <a:gd name="T6" fmla="*/ 0 w 63"/>
                <a:gd name="T7" fmla="*/ 0 h 25"/>
                <a:gd name="T8" fmla="*/ 0 60000 65536"/>
                <a:gd name="T9" fmla="*/ 0 60000 65536"/>
                <a:gd name="T10" fmla="*/ 0 60000 65536"/>
                <a:gd name="T11" fmla="*/ 0 60000 65536"/>
                <a:gd name="T12" fmla="*/ 0 w 63"/>
                <a:gd name="T13" fmla="*/ 0 h 25"/>
                <a:gd name="T14" fmla="*/ 63 w 63"/>
                <a:gd name="T15" fmla="*/ 25 h 25"/>
              </a:gdLst>
              <a:ahLst/>
              <a:cxnLst>
                <a:cxn ang="T8">
                  <a:pos x="T0" y="T1"/>
                </a:cxn>
                <a:cxn ang="T9">
                  <a:pos x="T2" y="T3"/>
                </a:cxn>
                <a:cxn ang="T10">
                  <a:pos x="T4" y="T5"/>
                </a:cxn>
                <a:cxn ang="T11">
                  <a:pos x="T6" y="T7"/>
                </a:cxn>
              </a:cxnLst>
              <a:rect l="T12" t="T13" r="T14" b="T15"/>
              <a:pathLst>
                <a:path w="63" h="25">
                  <a:moveTo>
                    <a:pt x="63" y="25"/>
                  </a:moveTo>
                  <a:lnTo>
                    <a:pt x="63" y="13"/>
                  </a:lnTo>
                  <a:lnTo>
                    <a:pt x="0" y="13"/>
                  </a:lnTo>
                  <a:lnTo>
                    <a:pt x="0" y="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20516" name="Group 69"/>
            <p:cNvGrpSpPr>
              <a:grpSpLocks/>
            </p:cNvGrpSpPr>
            <p:nvPr/>
          </p:nvGrpSpPr>
          <p:grpSpPr bwMode="auto">
            <a:xfrm>
              <a:off x="4050" y="2089"/>
              <a:ext cx="264" cy="378"/>
              <a:chOff x="2330" y="2183"/>
              <a:chExt cx="264" cy="378"/>
            </a:xfrm>
          </p:grpSpPr>
          <p:sp>
            <p:nvSpPr>
              <p:cNvPr id="20517" name="Rectangle 70"/>
              <p:cNvSpPr>
                <a:spLocks noChangeArrowheads="1"/>
              </p:cNvSpPr>
              <p:nvPr/>
            </p:nvSpPr>
            <p:spPr bwMode="auto">
              <a:xfrm rot="5400000">
                <a:off x="2447" y="2337"/>
                <a:ext cx="222" cy="72"/>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18" name="Rectangle 71"/>
              <p:cNvSpPr>
                <a:spLocks noChangeArrowheads="1"/>
              </p:cNvSpPr>
              <p:nvPr/>
            </p:nvSpPr>
            <p:spPr bwMode="auto">
              <a:xfrm rot="5400000">
                <a:off x="2466" y="2433"/>
                <a:ext cx="72" cy="184"/>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19" name="Rectangle 72"/>
              <p:cNvSpPr>
                <a:spLocks noChangeArrowheads="1"/>
              </p:cNvSpPr>
              <p:nvPr/>
            </p:nvSpPr>
            <p:spPr bwMode="auto">
              <a:xfrm rot="5400000">
                <a:off x="2219" y="2372"/>
                <a:ext cx="300" cy="78"/>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sp>
            <p:nvSpPr>
              <p:cNvPr id="20520" name="Rectangle 73"/>
              <p:cNvSpPr>
                <a:spLocks noChangeArrowheads="1"/>
              </p:cNvSpPr>
              <p:nvPr/>
            </p:nvSpPr>
            <p:spPr bwMode="auto">
              <a:xfrm rot="5400000">
                <a:off x="2423" y="2090"/>
                <a:ext cx="78" cy="264"/>
              </a:xfrm>
              <a:prstGeom prst="rect">
                <a:avLst/>
              </a:prstGeom>
              <a:solidFill>
                <a:srgbClr val="00CC99"/>
              </a:solidFill>
              <a:ln w="28575">
                <a:solidFill>
                  <a:schemeClr val="tx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ru-RU" altLang="en-US"/>
              </a:p>
            </p:txBody>
          </p:sp>
        </p:grpSp>
      </p:grpSp>
    </p:spTree>
    <p:extLst>
      <p:ext uri="{BB962C8B-B14F-4D97-AF65-F5344CB8AC3E}">
        <p14:creationId xmlns:p14="http://schemas.microsoft.com/office/powerpoint/2010/main" val="1162847071"/>
      </p:ext>
    </p:extLst>
  </p:cSld>
  <p:clrMapOvr>
    <a:masterClrMapping/>
  </p:clrMapOvr>
  <p:transition spd="med">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18256" y="6274"/>
            <a:ext cx="9125744" cy="827506"/>
          </a:xfrm>
          <a:solidFill>
            <a:schemeClr val="accent1"/>
          </a:solidFill>
        </p:spPr>
        <p:txBody>
          <a:bodyPr/>
          <a:lstStyle/>
          <a:p>
            <a:r>
              <a:rPr lang="en-US" altLang="en-US" sz="2400" dirty="0"/>
              <a:t>Global Route</a:t>
            </a:r>
            <a:endParaRPr lang="ru-RU" altLang="en-US" sz="2400" dirty="0"/>
          </a:p>
        </p:txBody>
      </p:sp>
      <p:sp>
        <p:nvSpPr>
          <p:cNvPr id="196745" name="Text Box 137"/>
          <p:cNvSpPr txBox="1">
            <a:spLocks noChangeArrowheads="1"/>
          </p:cNvSpPr>
          <p:nvPr/>
        </p:nvSpPr>
        <p:spPr bwMode="auto">
          <a:xfrm rot="16200000">
            <a:off x="2654300" y="2338415"/>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200" b="0" dirty="0"/>
              <a:t>Horizontal routing capacity = 9 tracks</a:t>
            </a:r>
          </a:p>
        </p:txBody>
      </p:sp>
      <p:sp>
        <p:nvSpPr>
          <p:cNvPr id="196746" name="Text Box 138"/>
          <p:cNvSpPr txBox="1">
            <a:spLocks noChangeArrowheads="1"/>
          </p:cNvSpPr>
          <p:nvPr/>
        </p:nvSpPr>
        <p:spPr bwMode="auto">
          <a:xfrm>
            <a:off x="4359275" y="923897"/>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200" b="0"/>
              <a:t>Vertical routing capacity = 9 tracks</a:t>
            </a:r>
          </a:p>
        </p:txBody>
      </p:sp>
      <p:grpSp>
        <p:nvGrpSpPr>
          <p:cNvPr id="196759" name="Group 151"/>
          <p:cNvGrpSpPr>
            <a:grpSpLocks/>
          </p:cNvGrpSpPr>
          <p:nvPr/>
        </p:nvGrpSpPr>
        <p:grpSpPr bwMode="auto">
          <a:xfrm>
            <a:off x="3854450" y="1643034"/>
            <a:ext cx="5184775" cy="3529013"/>
            <a:chOff x="1428" y="1298"/>
            <a:chExt cx="3266" cy="2223"/>
          </a:xfrm>
        </p:grpSpPr>
        <p:sp>
          <p:nvSpPr>
            <p:cNvPr id="196631" name="Line 23"/>
            <p:cNvSpPr>
              <a:spLocks noChangeShapeType="1"/>
            </p:cNvSpPr>
            <p:nvPr/>
          </p:nvSpPr>
          <p:spPr bwMode="auto">
            <a:xfrm>
              <a:off x="1428" y="1298"/>
              <a:ext cx="0" cy="2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32" name="Line 24"/>
            <p:cNvSpPr>
              <a:spLocks noChangeShapeType="1"/>
            </p:cNvSpPr>
            <p:nvPr/>
          </p:nvSpPr>
          <p:spPr bwMode="auto">
            <a:xfrm>
              <a:off x="1428" y="1298"/>
              <a:ext cx="32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34" name="Line 26"/>
            <p:cNvSpPr>
              <a:spLocks noChangeShapeType="1"/>
            </p:cNvSpPr>
            <p:nvPr/>
          </p:nvSpPr>
          <p:spPr bwMode="auto">
            <a:xfrm>
              <a:off x="4694" y="1298"/>
              <a:ext cx="0" cy="2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38" name="Line 30"/>
            <p:cNvSpPr>
              <a:spLocks noChangeShapeType="1"/>
            </p:cNvSpPr>
            <p:nvPr/>
          </p:nvSpPr>
          <p:spPr bwMode="auto">
            <a:xfrm>
              <a:off x="1836" y="1298"/>
              <a:ext cx="0" cy="2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40" name="Line 32"/>
            <p:cNvSpPr>
              <a:spLocks noChangeShapeType="1"/>
            </p:cNvSpPr>
            <p:nvPr/>
          </p:nvSpPr>
          <p:spPr bwMode="auto">
            <a:xfrm>
              <a:off x="2245" y="1298"/>
              <a:ext cx="0" cy="2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41" name="Line 33"/>
            <p:cNvSpPr>
              <a:spLocks noChangeShapeType="1"/>
            </p:cNvSpPr>
            <p:nvPr/>
          </p:nvSpPr>
          <p:spPr bwMode="auto">
            <a:xfrm>
              <a:off x="2653" y="1298"/>
              <a:ext cx="0" cy="2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43" name="Line 35"/>
            <p:cNvSpPr>
              <a:spLocks noChangeShapeType="1"/>
            </p:cNvSpPr>
            <p:nvPr/>
          </p:nvSpPr>
          <p:spPr bwMode="auto">
            <a:xfrm>
              <a:off x="3061" y="1298"/>
              <a:ext cx="0" cy="2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44" name="Line 36"/>
            <p:cNvSpPr>
              <a:spLocks noChangeShapeType="1"/>
            </p:cNvSpPr>
            <p:nvPr/>
          </p:nvSpPr>
          <p:spPr bwMode="auto">
            <a:xfrm>
              <a:off x="3469" y="1298"/>
              <a:ext cx="0" cy="2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45" name="Line 37"/>
            <p:cNvSpPr>
              <a:spLocks noChangeShapeType="1"/>
            </p:cNvSpPr>
            <p:nvPr/>
          </p:nvSpPr>
          <p:spPr bwMode="auto">
            <a:xfrm>
              <a:off x="3878" y="1298"/>
              <a:ext cx="0" cy="2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46" name="Line 38"/>
            <p:cNvSpPr>
              <a:spLocks noChangeShapeType="1"/>
            </p:cNvSpPr>
            <p:nvPr/>
          </p:nvSpPr>
          <p:spPr bwMode="auto">
            <a:xfrm>
              <a:off x="4286" y="1298"/>
              <a:ext cx="0" cy="2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48" name="Line 40"/>
            <p:cNvSpPr>
              <a:spLocks noChangeShapeType="1"/>
            </p:cNvSpPr>
            <p:nvPr/>
          </p:nvSpPr>
          <p:spPr bwMode="auto">
            <a:xfrm>
              <a:off x="1428" y="1706"/>
              <a:ext cx="32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49" name="Line 41"/>
            <p:cNvSpPr>
              <a:spLocks noChangeShapeType="1"/>
            </p:cNvSpPr>
            <p:nvPr/>
          </p:nvSpPr>
          <p:spPr bwMode="auto">
            <a:xfrm>
              <a:off x="1428" y="2115"/>
              <a:ext cx="32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50" name="Line 42"/>
            <p:cNvSpPr>
              <a:spLocks noChangeShapeType="1"/>
            </p:cNvSpPr>
            <p:nvPr/>
          </p:nvSpPr>
          <p:spPr bwMode="auto">
            <a:xfrm>
              <a:off x="1428" y="2523"/>
              <a:ext cx="32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51" name="Line 43"/>
            <p:cNvSpPr>
              <a:spLocks noChangeShapeType="1"/>
            </p:cNvSpPr>
            <p:nvPr/>
          </p:nvSpPr>
          <p:spPr bwMode="auto">
            <a:xfrm>
              <a:off x="1428" y="2931"/>
              <a:ext cx="32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52" name="Line 44"/>
            <p:cNvSpPr>
              <a:spLocks noChangeShapeType="1"/>
            </p:cNvSpPr>
            <p:nvPr/>
          </p:nvSpPr>
          <p:spPr bwMode="auto">
            <a:xfrm>
              <a:off x="1428" y="3339"/>
              <a:ext cx="32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54" name="Line 46"/>
            <p:cNvSpPr>
              <a:spLocks noChangeShapeType="1"/>
            </p:cNvSpPr>
            <p:nvPr/>
          </p:nvSpPr>
          <p:spPr bwMode="auto">
            <a:xfrm>
              <a:off x="1881" y="1298"/>
              <a:ext cx="0" cy="22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56" name="Line 48"/>
            <p:cNvSpPr>
              <a:spLocks noChangeShapeType="1"/>
            </p:cNvSpPr>
            <p:nvPr/>
          </p:nvSpPr>
          <p:spPr bwMode="auto">
            <a:xfrm>
              <a:off x="1927" y="1298"/>
              <a:ext cx="0" cy="22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57" name="Line 49"/>
            <p:cNvSpPr>
              <a:spLocks noChangeShapeType="1"/>
            </p:cNvSpPr>
            <p:nvPr/>
          </p:nvSpPr>
          <p:spPr bwMode="auto">
            <a:xfrm>
              <a:off x="1972" y="1298"/>
              <a:ext cx="0" cy="22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58" name="Line 50"/>
            <p:cNvSpPr>
              <a:spLocks noChangeShapeType="1"/>
            </p:cNvSpPr>
            <p:nvPr/>
          </p:nvSpPr>
          <p:spPr bwMode="auto">
            <a:xfrm>
              <a:off x="2017" y="1298"/>
              <a:ext cx="0" cy="22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59" name="Line 51"/>
            <p:cNvSpPr>
              <a:spLocks noChangeShapeType="1"/>
            </p:cNvSpPr>
            <p:nvPr/>
          </p:nvSpPr>
          <p:spPr bwMode="auto">
            <a:xfrm>
              <a:off x="2063" y="1298"/>
              <a:ext cx="0" cy="22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60" name="Line 52"/>
            <p:cNvSpPr>
              <a:spLocks noChangeShapeType="1"/>
            </p:cNvSpPr>
            <p:nvPr/>
          </p:nvSpPr>
          <p:spPr bwMode="auto">
            <a:xfrm>
              <a:off x="2108" y="1298"/>
              <a:ext cx="0" cy="22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61" name="Line 53"/>
            <p:cNvSpPr>
              <a:spLocks noChangeShapeType="1"/>
            </p:cNvSpPr>
            <p:nvPr/>
          </p:nvSpPr>
          <p:spPr bwMode="auto">
            <a:xfrm>
              <a:off x="2153" y="1298"/>
              <a:ext cx="0" cy="22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62" name="Line 54"/>
            <p:cNvSpPr>
              <a:spLocks noChangeShapeType="1"/>
            </p:cNvSpPr>
            <p:nvPr/>
          </p:nvSpPr>
          <p:spPr bwMode="auto">
            <a:xfrm>
              <a:off x="2199" y="1298"/>
              <a:ext cx="0" cy="22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63" name="Line 55"/>
            <p:cNvSpPr>
              <a:spLocks noChangeShapeType="1"/>
            </p:cNvSpPr>
            <p:nvPr/>
          </p:nvSpPr>
          <p:spPr bwMode="auto">
            <a:xfrm>
              <a:off x="1428" y="1752"/>
              <a:ext cx="3265" cy="0"/>
            </a:xfrm>
            <a:prstGeom prst="line">
              <a:avLst/>
            </a:prstGeom>
            <a:noFill/>
            <a:ln w="12700">
              <a:solidFill>
                <a:srgbClr val="40E04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64" name="Line 56"/>
            <p:cNvSpPr>
              <a:spLocks noChangeShapeType="1"/>
            </p:cNvSpPr>
            <p:nvPr/>
          </p:nvSpPr>
          <p:spPr bwMode="auto">
            <a:xfrm>
              <a:off x="1428" y="1797"/>
              <a:ext cx="3265" cy="0"/>
            </a:xfrm>
            <a:prstGeom prst="line">
              <a:avLst/>
            </a:prstGeom>
            <a:noFill/>
            <a:ln w="12700">
              <a:solidFill>
                <a:srgbClr val="40E04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65" name="Line 57"/>
            <p:cNvSpPr>
              <a:spLocks noChangeShapeType="1"/>
            </p:cNvSpPr>
            <p:nvPr/>
          </p:nvSpPr>
          <p:spPr bwMode="auto">
            <a:xfrm>
              <a:off x="1429" y="1842"/>
              <a:ext cx="3265" cy="0"/>
            </a:xfrm>
            <a:prstGeom prst="line">
              <a:avLst/>
            </a:prstGeom>
            <a:noFill/>
            <a:ln w="12700">
              <a:solidFill>
                <a:srgbClr val="40E04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66" name="Line 58"/>
            <p:cNvSpPr>
              <a:spLocks noChangeShapeType="1"/>
            </p:cNvSpPr>
            <p:nvPr/>
          </p:nvSpPr>
          <p:spPr bwMode="auto">
            <a:xfrm>
              <a:off x="1428" y="1888"/>
              <a:ext cx="3265" cy="0"/>
            </a:xfrm>
            <a:prstGeom prst="line">
              <a:avLst/>
            </a:prstGeom>
            <a:noFill/>
            <a:ln w="12700">
              <a:solidFill>
                <a:srgbClr val="40E04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67" name="Line 59"/>
            <p:cNvSpPr>
              <a:spLocks noChangeShapeType="1"/>
            </p:cNvSpPr>
            <p:nvPr/>
          </p:nvSpPr>
          <p:spPr bwMode="auto">
            <a:xfrm>
              <a:off x="1428" y="1933"/>
              <a:ext cx="3265" cy="0"/>
            </a:xfrm>
            <a:prstGeom prst="line">
              <a:avLst/>
            </a:prstGeom>
            <a:noFill/>
            <a:ln w="12700">
              <a:solidFill>
                <a:srgbClr val="40E04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68" name="Line 60"/>
            <p:cNvSpPr>
              <a:spLocks noChangeShapeType="1"/>
            </p:cNvSpPr>
            <p:nvPr/>
          </p:nvSpPr>
          <p:spPr bwMode="auto">
            <a:xfrm>
              <a:off x="1428" y="1978"/>
              <a:ext cx="3265" cy="0"/>
            </a:xfrm>
            <a:prstGeom prst="line">
              <a:avLst/>
            </a:prstGeom>
            <a:noFill/>
            <a:ln w="12700">
              <a:solidFill>
                <a:srgbClr val="40E04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69" name="Line 61"/>
            <p:cNvSpPr>
              <a:spLocks noChangeShapeType="1"/>
            </p:cNvSpPr>
            <p:nvPr/>
          </p:nvSpPr>
          <p:spPr bwMode="auto">
            <a:xfrm>
              <a:off x="1429" y="2024"/>
              <a:ext cx="3265" cy="0"/>
            </a:xfrm>
            <a:prstGeom prst="line">
              <a:avLst/>
            </a:prstGeom>
            <a:noFill/>
            <a:ln w="12700">
              <a:solidFill>
                <a:srgbClr val="40E04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670" name="Line 62"/>
            <p:cNvSpPr>
              <a:spLocks noChangeShapeType="1"/>
            </p:cNvSpPr>
            <p:nvPr/>
          </p:nvSpPr>
          <p:spPr bwMode="auto">
            <a:xfrm>
              <a:off x="1429" y="2069"/>
              <a:ext cx="3265" cy="0"/>
            </a:xfrm>
            <a:prstGeom prst="line">
              <a:avLst/>
            </a:prstGeom>
            <a:noFill/>
            <a:ln w="12700">
              <a:solidFill>
                <a:srgbClr val="40E04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750" name="Text Box 142"/>
            <p:cNvSpPr txBox="1">
              <a:spLocks noChangeArrowheads="1"/>
            </p:cNvSpPr>
            <p:nvPr/>
          </p:nvSpPr>
          <p:spPr bwMode="auto">
            <a:xfrm>
              <a:off x="2290" y="3022"/>
              <a:ext cx="2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200"/>
                <a:t>X</a:t>
              </a:r>
            </a:p>
          </p:txBody>
        </p:sp>
        <p:sp>
          <p:nvSpPr>
            <p:cNvPr id="196751" name="Text Box 143"/>
            <p:cNvSpPr txBox="1">
              <a:spLocks noChangeArrowheads="1"/>
            </p:cNvSpPr>
            <p:nvPr/>
          </p:nvSpPr>
          <p:spPr bwMode="auto">
            <a:xfrm>
              <a:off x="4013" y="2296"/>
              <a:ext cx="2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200"/>
                <a:t>X</a:t>
              </a:r>
            </a:p>
          </p:txBody>
        </p:sp>
        <p:sp>
          <p:nvSpPr>
            <p:cNvPr id="196752" name="Line 144"/>
            <p:cNvSpPr>
              <a:spLocks noChangeShapeType="1"/>
            </p:cNvSpPr>
            <p:nvPr/>
          </p:nvSpPr>
          <p:spPr bwMode="auto">
            <a:xfrm>
              <a:off x="2471" y="3112"/>
              <a:ext cx="72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753" name="Line 145"/>
            <p:cNvSpPr>
              <a:spLocks noChangeShapeType="1"/>
            </p:cNvSpPr>
            <p:nvPr/>
          </p:nvSpPr>
          <p:spPr bwMode="auto">
            <a:xfrm>
              <a:off x="3197" y="2387"/>
              <a:ext cx="81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754" name="Line 146"/>
            <p:cNvSpPr>
              <a:spLocks noChangeShapeType="1"/>
            </p:cNvSpPr>
            <p:nvPr/>
          </p:nvSpPr>
          <p:spPr bwMode="auto">
            <a:xfrm>
              <a:off x="3197" y="2387"/>
              <a:ext cx="0" cy="7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755" name="Text Box 147"/>
            <p:cNvSpPr txBox="1">
              <a:spLocks noChangeArrowheads="1"/>
            </p:cNvSpPr>
            <p:nvPr/>
          </p:nvSpPr>
          <p:spPr bwMode="auto">
            <a:xfrm>
              <a:off x="2426" y="3158"/>
              <a:ext cx="2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200"/>
                <a:t>Y</a:t>
              </a:r>
            </a:p>
          </p:txBody>
        </p:sp>
        <p:sp>
          <p:nvSpPr>
            <p:cNvPr id="196756" name="Text Box 148"/>
            <p:cNvSpPr txBox="1">
              <a:spLocks noChangeArrowheads="1"/>
            </p:cNvSpPr>
            <p:nvPr/>
          </p:nvSpPr>
          <p:spPr bwMode="auto">
            <a:xfrm>
              <a:off x="3242" y="1389"/>
              <a:ext cx="1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200"/>
                <a:t>Y</a:t>
              </a:r>
            </a:p>
          </p:txBody>
        </p:sp>
        <p:sp>
          <p:nvSpPr>
            <p:cNvPr id="196757" name="Line 149"/>
            <p:cNvSpPr>
              <a:spLocks noChangeShapeType="1"/>
            </p:cNvSpPr>
            <p:nvPr/>
          </p:nvSpPr>
          <p:spPr bwMode="auto">
            <a:xfrm>
              <a:off x="2607" y="3248"/>
              <a:ext cx="72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6758" name="Line 150"/>
            <p:cNvSpPr>
              <a:spLocks noChangeShapeType="1"/>
            </p:cNvSpPr>
            <p:nvPr/>
          </p:nvSpPr>
          <p:spPr bwMode="auto">
            <a:xfrm>
              <a:off x="3333" y="1570"/>
              <a:ext cx="0" cy="167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6760" name="AutoShape 152"/>
          <p:cNvSpPr>
            <a:spLocks/>
          </p:cNvSpPr>
          <p:nvPr/>
        </p:nvSpPr>
        <p:spPr bwMode="auto">
          <a:xfrm>
            <a:off x="3638550" y="2290734"/>
            <a:ext cx="73025" cy="576263"/>
          </a:xfrm>
          <a:prstGeom prst="leftBrace">
            <a:avLst>
              <a:gd name="adj1" fmla="val 6576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762" name="AutoShape 154"/>
          <p:cNvSpPr>
            <a:spLocks/>
          </p:cNvSpPr>
          <p:nvPr/>
        </p:nvSpPr>
        <p:spPr bwMode="auto">
          <a:xfrm rot="5400000">
            <a:off x="4740275" y="1228697"/>
            <a:ext cx="179388" cy="576262"/>
          </a:xfrm>
          <a:prstGeom prst="leftBrace">
            <a:avLst>
              <a:gd name="adj1" fmla="val 2677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Rectangle 1"/>
          <p:cNvSpPr/>
          <p:nvPr/>
        </p:nvSpPr>
        <p:spPr>
          <a:xfrm>
            <a:off x="146049" y="960716"/>
            <a:ext cx="2784855" cy="5078313"/>
          </a:xfrm>
          <a:prstGeom prst="rect">
            <a:avLst/>
          </a:prstGeom>
        </p:spPr>
        <p:txBody>
          <a:bodyPr wrap="square">
            <a:spAutoFit/>
          </a:bodyPr>
          <a:lstStyle/>
          <a:p>
            <a:pPr marL="342900" indent="-342900" algn="just">
              <a:buFont typeface="Wingdings" panose="05000000000000000000" pitchFamily="2" charset="2"/>
              <a:buChar char="§"/>
            </a:pPr>
            <a:r>
              <a:rPr lang="en-US" sz="1800" dirty="0"/>
              <a:t>In the global route stage we divide the routing area into an array of rectangular sub-regions called global cells (</a:t>
            </a:r>
            <a:r>
              <a:rPr lang="en-US" sz="1800" dirty="0" err="1"/>
              <a:t>Gcells</a:t>
            </a:r>
            <a:r>
              <a:rPr lang="en-US" sz="1800" dirty="0"/>
              <a:t>) and assign a routing capacity to each layer/direction of each </a:t>
            </a:r>
            <a:r>
              <a:rPr lang="en-US" sz="1800" dirty="0" err="1"/>
              <a:t>Gcell</a:t>
            </a:r>
            <a:r>
              <a:rPr lang="en-US" sz="1800" dirty="0"/>
              <a:t> based of the available routing tracks (typically 10 or so p</a:t>
            </a:r>
            <a:r>
              <a:rPr lang="en-US" sz="1800" dirty="0" smtClean="0"/>
              <a:t>er </a:t>
            </a:r>
            <a:r>
              <a:rPr lang="en-US" sz="1800" dirty="0" err="1"/>
              <a:t>Gcell</a:t>
            </a:r>
            <a:r>
              <a:rPr lang="en-US" sz="1800" dirty="0"/>
              <a:t>).  Then we ignore the specifics of locally attaching the nets to the cell pins, but instead simply try to assign a path through specific </a:t>
            </a:r>
            <a:r>
              <a:rPr lang="en-US" sz="1800" dirty="0" err="1"/>
              <a:t>Gcells</a:t>
            </a:r>
            <a:r>
              <a:rPr lang="en-US" sz="1800" dirty="0"/>
              <a:t> for each </a:t>
            </a:r>
            <a:r>
              <a:rPr lang="en-US" sz="1800" dirty="0" smtClean="0"/>
              <a:t>net.</a:t>
            </a:r>
            <a:endParaRPr lang="en-GB" sz="1800" dirty="0"/>
          </a:p>
        </p:txBody>
      </p:sp>
    </p:spTree>
    <p:extLst>
      <p:ext uri="{BB962C8B-B14F-4D97-AF65-F5344CB8AC3E}">
        <p14:creationId xmlns:p14="http://schemas.microsoft.com/office/powerpoint/2010/main" val="224850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AutoShape 2"/>
          <p:cNvSpPr>
            <a:spLocks noChangeArrowheads="1"/>
          </p:cNvSpPr>
          <p:nvPr/>
        </p:nvSpPr>
        <p:spPr bwMode="auto">
          <a:xfrm>
            <a:off x="4117975" y="1052513"/>
            <a:ext cx="4752975" cy="5040312"/>
          </a:xfrm>
          <a:prstGeom prst="roundRect">
            <a:avLst>
              <a:gd name="adj" fmla="val 4843"/>
            </a:avLst>
          </a:prstGeom>
          <a:solidFill>
            <a:srgbClr val="00CC99"/>
          </a:solidFill>
          <a:ln w="9525" algn="ctr">
            <a:solidFill>
              <a:schemeClr val="tx1"/>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8677" name="Rectangle 3"/>
          <p:cNvSpPr>
            <a:spLocks noGrp="1" noChangeArrowheads="1"/>
          </p:cNvSpPr>
          <p:nvPr>
            <p:ph type="title" idx="4294967295"/>
          </p:nvPr>
        </p:nvSpPr>
        <p:spPr/>
        <p:txBody>
          <a:bodyPr/>
          <a:lstStyle/>
          <a:p>
            <a:r>
              <a:rPr lang="en-US" altLang="en-US" sz="2400"/>
              <a:t>Detail Route: Track Assignment</a:t>
            </a:r>
          </a:p>
        </p:txBody>
      </p:sp>
      <p:sp>
        <p:nvSpPr>
          <p:cNvPr id="208901" name="Content Placeholder 24"/>
          <p:cNvSpPr>
            <a:spLocks noGrp="1"/>
          </p:cNvSpPr>
          <p:nvPr>
            <p:ph sz="half" idx="4294967295"/>
          </p:nvPr>
        </p:nvSpPr>
        <p:spPr>
          <a:xfrm>
            <a:off x="611188" y="1196975"/>
            <a:ext cx="3317875" cy="3832225"/>
          </a:xfrm>
        </p:spPr>
        <p:txBody>
          <a:bodyPr/>
          <a:lstStyle/>
          <a:p>
            <a:r>
              <a:rPr lang="en-US" altLang="en-US" sz="2000"/>
              <a:t>For nets that traverse multiple GCells</a:t>
            </a:r>
          </a:p>
          <a:p>
            <a:r>
              <a:rPr lang="en-US" altLang="en-US" sz="2000"/>
              <a:t>Assigns each net to a specific track and lays down the actual metal traces</a:t>
            </a:r>
          </a:p>
          <a:p>
            <a:r>
              <a:rPr lang="en-US" altLang="en-US" sz="2000"/>
              <a:t>Makes long, straight traces and </a:t>
            </a:r>
          </a:p>
          <a:p>
            <a:r>
              <a:rPr lang="en-US" altLang="en-US" sz="2000"/>
              <a:t>Reduces the number of vias</a:t>
            </a:r>
          </a:p>
        </p:txBody>
      </p:sp>
      <p:sp>
        <p:nvSpPr>
          <p:cNvPr id="208902" name="Content Placeholder 25"/>
          <p:cNvSpPr>
            <a:spLocks noGrp="1"/>
          </p:cNvSpPr>
          <p:nvPr>
            <p:ph sz="half" idx="4294967295"/>
          </p:nvPr>
        </p:nvSpPr>
        <p:spPr>
          <a:xfrm>
            <a:off x="4611688" y="1196975"/>
            <a:ext cx="3848100" cy="4824413"/>
          </a:xfrm>
        </p:spPr>
        <p:txBody>
          <a:bodyPr/>
          <a:lstStyle/>
          <a:p>
            <a:endParaRPr lang="en-US" altLang="en-US" sz="2800"/>
          </a:p>
        </p:txBody>
      </p:sp>
      <p:grpSp>
        <p:nvGrpSpPr>
          <p:cNvPr id="208903" name="Group 4"/>
          <p:cNvGrpSpPr>
            <a:grpSpLocks/>
          </p:cNvGrpSpPr>
          <p:nvPr/>
        </p:nvGrpSpPr>
        <p:grpSpPr bwMode="auto">
          <a:xfrm>
            <a:off x="4176713" y="1163638"/>
            <a:ext cx="4643437" cy="4906962"/>
            <a:chOff x="2631" y="702"/>
            <a:chExt cx="2925" cy="3091"/>
          </a:xfrm>
        </p:grpSpPr>
        <p:pic>
          <p:nvPicPr>
            <p:cNvPr id="2089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2676" y="702"/>
              <a:ext cx="2833" cy="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5" name="Rectangle 6"/>
            <p:cNvSpPr>
              <a:spLocks noChangeArrowheads="1"/>
            </p:cNvSpPr>
            <p:nvPr/>
          </p:nvSpPr>
          <p:spPr bwMode="auto">
            <a:xfrm>
              <a:off x="2631" y="3581"/>
              <a:ext cx="6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Tx/>
                <a:buNone/>
              </a:pPr>
              <a:r>
                <a:rPr lang="en-US" altLang="en-US" sz="1600" b="0"/>
                <a:t>Preroute</a:t>
              </a:r>
              <a:endParaRPr lang="ru-RU" altLang="en-US" sz="1600" b="0"/>
            </a:p>
          </p:txBody>
        </p:sp>
        <p:sp>
          <p:nvSpPr>
            <p:cNvPr id="208906" name="Rectangle 7"/>
            <p:cNvSpPr>
              <a:spLocks noChangeArrowheads="1"/>
            </p:cNvSpPr>
            <p:nvPr/>
          </p:nvSpPr>
          <p:spPr bwMode="auto">
            <a:xfrm>
              <a:off x="3220" y="3581"/>
              <a:ext cx="10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None/>
              </a:pPr>
              <a:r>
                <a:rPr lang="en-US" altLang="en-US" sz="1600" b="0"/>
                <a:t>TA metal traces</a:t>
              </a:r>
              <a:endParaRPr lang="ru-RU" altLang="en-US" sz="1600" b="0"/>
            </a:p>
          </p:txBody>
        </p:sp>
        <p:sp>
          <p:nvSpPr>
            <p:cNvPr id="208907" name="Rectangle 8"/>
            <p:cNvSpPr>
              <a:spLocks noChangeArrowheads="1"/>
            </p:cNvSpPr>
            <p:nvPr/>
          </p:nvSpPr>
          <p:spPr bwMode="auto">
            <a:xfrm>
              <a:off x="4195" y="3581"/>
              <a:ext cx="1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None/>
              </a:pPr>
              <a:r>
                <a:rPr lang="en-US" altLang="en-US" sz="1600" b="0"/>
                <a:t>Jog reduces via count</a:t>
              </a:r>
              <a:endParaRPr lang="ru-RU" altLang="en-US" sz="1600" b="0"/>
            </a:p>
          </p:txBody>
        </p:sp>
        <p:sp>
          <p:nvSpPr>
            <p:cNvPr id="208908" name="Line 9"/>
            <p:cNvSpPr>
              <a:spLocks noChangeShapeType="1"/>
            </p:cNvSpPr>
            <p:nvPr/>
          </p:nvSpPr>
          <p:spPr bwMode="auto">
            <a:xfrm flipV="1">
              <a:off x="2939" y="2795"/>
              <a:ext cx="0" cy="8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8909" name="Line 10"/>
            <p:cNvSpPr>
              <a:spLocks noChangeShapeType="1"/>
            </p:cNvSpPr>
            <p:nvPr/>
          </p:nvSpPr>
          <p:spPr bwMode="auto">
            <a:xfrm flipV="1">
              <a:off x="2948" y="2455"/>
              <a:ext cx="386" cy="115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8910" name="Line 11"/>
            <p:cNvSpPr>
              <a:spLocks noChangeShapeType="1"/>
            </p:cNvSpPr>
            <p:nvPr/>
          </p:nvSpPr>
          <p:spPr bwMode="auto">
            <a:xfrm flipV="1">
              <a:off x="3719" y="1974"/>
              <a:ext cx="885" cy="163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8911" name="Line 12"/>
            <p:cNvSpPr>
              <a:spLocks noChangeShapeType="1"/>
            </p:cNvSpPr>
            <p:nvPr/>
          </p:nvSpPr>
          <p:spPr bwMode="auto">
            <a:xfrm flipV="1">
              <a:off x="3719" y="2999"/>
              <a:ext cx="1293" cy="61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8912" name="Line 13"/>
            <p:cNvSpPr>
              <a:spLocks noChangeShapeType="1"/>
            </p:cNvSpPr>
            <p:nvPr/>
          </p:nvSpPr>
          <p:spPr bwMode="auto">
            <a:xfrm flipH="1" flipV="1">
              <a:off x="4649" y="1842"/>
              <a:ext cx="748" cy="177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08913" name="AutoShape 30"/>
          <p:cNvSpPr>
            <a:spLocks noChangeArrowheads="1"/>
          </p:cNvSpPr>
          <p:nvPr/>
        </p:nvSpPr>
        <p:spPr bwMode="auto">
          <a:xfrm>
            <a:off x="533400" y="4953000"/>
            <a:ext cx="3362325" cy="709613"/>
          </a:xfrm>
          <a:prstGeom prst="roundRect">
            <a:avLst>
              <a:gd name="adj" fmla="val 16667"/>
            </a:avLst>
          </a:prstGeom>
          <a:solidFill>
            <a:srgbClr val="F05E30"/>
          </a:solidFill>
          <a:ln w="9525" algn="ctr">
            <a:solidFill>
              <a:schemeClr val="tx1"/>
            </a:solidFill>
            <a:round/>
            <a:headEnd/>
            <a:tailEnd/>
          </a:ln>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90000"/>
              </a:lnSpc>
              <a:spcBef>
                <a:spcPct val="40000"/>
              </a:spcBef>
              <a:buFont typeface="Wingdings" pitchFamily="2" charset="2"/>
              <a:buNone/>
            </a:pPr>
            <a:r>
              <a:rPr lang="en-US" altLang="en-US" sz="2000" b="0"/>
              <a:t>TA does not check or follow physical DRC rules</a:t>
            </a:r>
          </a:p>
        </p:txBody>
      </p:sp>
    </p:spTree>
    <p:extLst>
      <p:ext uri="{BB962C8B-B14F-4D97-AF65-F5344CB8AC3E}">
        <p14:creationId xmlns:p14="http://schemas.microsoft.com/office/powerpoint/2010/main" val="2624469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4"/>
          <p:cNvSpPr>
            <a:spLocks noGrp="1" noChangeArrowheads="1"/>
          </p:cNvSpPr>
          <p:nvPr>
            <p:ph type="title" idx="4294967295"/>
          </p:nvPr>
        </p:nvSpPr>
        <p:spPr>
          <a:xfrm>
            <a:off x="0" y="-1"/>
            <a:ext cx="9144000" cy="795615"/>
          </a:xfrm>
        </p:spPr>
        <p:txBody>
          <a:bodyPr/>
          <a:lstStyle/>
          <a:p>
            <a:r>
              <a:rPr lang="en-US" altLang="en-US" sz="2400" dirty="0"/>
              <a:t>Detail route : Solve DRC Violations</a:t>
            </a:r>
          </a:p>
        </p:txBody>
      </p:sp>
      <p:sp>
        <p:nvSpPr>
          <p:cNvPr id="217092" name="AutoShape 2"/>
          <p:cNvSpPr>
            <a:spLocks noChangeArrowheads="1"/>
          </p:cNvSpPr>
          <p:nvPr/>
        </p:nvSpPr>
        <p:spPr bwMode="auto">
          <a:xfrm>
            <a:off x="4932363" y="1754188"/>
            <a:ext cx="3563937" cy="3600450"/>
          </a:xfrm>
          <a:prstGeom prst="roundRect">
            <a:avLst>
              <a:gd name="adj" fmla="val 5704"/>
            </a:avLst>
          </a:prstGeom>
          <a:solidFill>
            <a:srgbClr val="00CC99"/>
          </a:solidFill>
          <a:ln w="9525" algn="ctr">
            <a:solidFill>
              <a:schemeClr val="tx1"/>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093" name="AutoShape 3"/>
          <p:cNvSpPr>
            <a:spLocks noChangeArrowheads="1"/>
          </p:cNvSpPr>
          <p:nvPr/>
        </p:nvSpPr>
        <p:spPr bwMode="auto">
          <a:xfrm>
            <a:off x="755650" y="1484313"/>
            <a:ext cx="3563938" cy="4249737"/>
          </a:xfrm>
          <a:prstGeom prst="roundRect">
            <a:avLst>
              <a:gd name="adj" fmla="val 5704"/>
            </a:avLst>
          </a:prstGeom>
          <a:solidFill>
            <a:srgbClr val="00CC99"/>
          </a:solidFill>
          <a:ln w="9525" algn="ctr">
            <a:solidFill>
              <a:schemeClr val="tx1"/>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17094" name="Group 5"/>
          <p:cNvGrpSpPr>
            <a:grpSpLocks/>
          </p:cNvGrpSpPr>
          <p:nvPr/>
        </p:nvGrpSpPr>
        <p:grpSpPr bwMode="auto">
          <a:xfrm>
            <a:off x="5148263" y="2095500"/>
            <a:ext cx="3128962" cy="3025775"/>
            <a:chOff x="3171" y="1268"/>
            <a:chExt cx="2224" cy="2152"/>
          </a:xfrm>
        </p:grpSpPr>
        <p:grpSp>
          <p:nvGrpSpPr>
            <p:cNvPr id="217095" name="Group 6"/>
            <p:cNvGrpSpPr>
              <a:grpSpLocks/>
            </p:cNvGrpSpPr>
            <p:nvPr/>
          </p:nvGrpSpPr>
          <p:grpSpPr bwMode="auto">
            <a:xfrm>
              <a:off x="3179" y="1268"/>
              <a:ext cx="2216" cy="2152"/>
              <a:chOff x="3179" y="1268"/>
              <a:chExt cx="2216" cy="2152"/>
            </a:xfrm>
          </p:grpSpPr>
          <p:pic>
            <p:nvPicPr>
              <p:cNvPr id="2170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4448" y="1268"/>
                <a:ext cx="947"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4448" y="2316"/>
                <a:ext cx="947"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3179" y="2311"/>
                <a:ext cx="1278" cy="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3181" y="1270"/>
                <a:ext cx="1270"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7100" name="Group 11"/>
            <p:cNvGrpSpPr>
              <a:grpSpLocks/>
            </p:cNvGrpSpPr>
            <p:nvPr/>
          </p:nvGrpSpPr>
          <p:grpSpPr bwMode="auto">
            <a:xfrm>
              <a:off x="3171" y="1272"/>
              <a:ext cx="2211" cy="2145"/>
              <a:chOff x="3204" y="1276"/>
              <a:chExt cx="2211" cy="2145"/>
            </a:xfrm>
          </p:grpSpPr>
          <p:sp>
            <p:nvSpPr>
              <p:cNvPr id="217101" name="Rectangle 12"/>
              <p:cNvSpPr>
                <a:spLocks noChangeAspect="1" noChangeArrowheads="1"/>
              </p:cNvSpPr>
              <p:nvPr/>
            </p:nvSpPr>
            <p:spPr bwMode="auto">
              <a:xfrm>
                <a:off x="3204" y="1276"/>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02" name="Rectangle 13"/>
              <p:cNvSpPr>
                <a:spLocks noChangeAspect="1" noChangeArrowheads="1"/>
              </p:cNvSpPr>
              <p:nvPr/>
            </p:nvSpPr>
            <p:spPr bwMode="auto">
              <a:xfrm>
                <a:off x="3204" y="1812"/>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03" name="Rectangle 14"/>
              <p:cNvSpPr>
                <a:spLocks noChangeAspect="1" noChangeArrowheads="1"/>
              </p:cNvSpPr>
              <p:nvPr/>
            </p:nvSpPr>
            <p:spPr bwMode="auto">
              <a:xfrm>
                <a:off x="3204" y="2348"/>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04" name="Rectangle 15"/>
              <p:cNvSpPr>
                <a:spLocks noChangeAspect="1" noChangeArrowheads="1"/>
              </p:cNvSpPr>
              <p:nvPr/>
            </p:nvSpPr>
            <p:spPr bwMode="auto">
              <a:xfrm>
                <a:off x="3204" y="2884"/>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05" name="Rectangle 16"/>
              <p:cNvSpPr>
                <a:spLocks noChangeAspect="1" noChangeArrowheads="1"/>
              </p:cNvSpPr>
              <p:nvPr/>
            </p:nvSpPr>
            <p:spPr bwMode="auto">
              <a:xfrm>
                <a:off x="3754" y="1276"/>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06" name="Rectangle 17"/>
              <p:cNvSpPr>
                <a:spLocks noChangeAspect="1" noChangeArrowheads="1"/>
              </p:cNvSpPr>
              <p:nvPr/>
            </p:nvSpPr>
            <p:spPr bwMode="auto">
              <a:xfrm>
                <a:off x="3754" y="1812"/>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07" name="Rectangle 18"/>
              <p:cNvSpPr>
                <a:spLocks noChangeAspect="1" noChangeArrowheads="1"/>
              </p:cNvSpPr>
              <p:nvPr/>
            </p:nvSpPr>
            <p:spPr bwMode="auto">
              <a:xfrm>
                <a:off x="3754" y="2348"/>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08" name="Rectangle 19"/>
              <p:cNvSpPr>
                <a:spLocks noChangeAspect="1" noChangeArrowheads="1"/>
              </p:cNvSpPr>
              <p:nvPr/>
            </p:nvSpPr>
            <p:spPr bwMode="auto">
              <a:xfrm>
                <a:off x="3754" y="2884"/>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09" name="Rectangle 20"/>
              <p:cNvSpPr>
                <a:spLocks noChangeAspect="1" noChangeArrowheads="1"/>
              </p:cNvSpPr>
              <p:nvPr/>
            </p:nvSpPr>
            <p:spPr bwMode="auto">
              <a:xfrm>
                <a:off x="4308" y="1276"/>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10" name="Rectangle 21"/>
              <p:cNvSpPr>
                <a:spLocks noChangeAspect="1" noChangeArrowheads="1"/>
              </p:cNvSpPr>
              <p:nvPr/>
            </p:nvSpPr>
            <p:spPr bwMode="auto">
              <a:xfrm>
                <a:off x="4308" y="1812"/>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11" name="Rectangle 22"/>
              <p:cNvSpPr>
                <a:spLocks noChangeAspect="1" noChangeArrowheads="1"/>
              </p:cNvSpPr>
              <p:nvPr/>
            </p:nvSpPr>
            <p:spPr bwMode="auto">
              <a:xfrm>
                <a:off x="4308" y="2348"/>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12" name="Rectangle 23"/>
              <p:cNvSpPr>
                <a:spLocks noChangeAspect="1" noChangeArrowheads="1"/>
              </p:cNvSpPr>
              <p:nvPr/>
            </p:nvSpPr>
            <p:spPr bwMode="auto">
              <a:xfrm>
                <a:off x="4308" y="2884"/>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13" name="Rectangle 24"/>
              <p:cNvSpPr>
                <a:spLocks noChangeAspect="1" noChangeArrowheads="1"/>
              </p:cNvSpPr>
              <p:nvPr/>
            </p:nvSpPr>
            <p:spPr bwMode="auto">
              <a:xfrm>
                <a:off x="4862" y="1276"/>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14" name="Rectangle 25"/>
              <p:cNvSpPr>
                <a:spLocks noChangeAspect="1" noChangeArrowheads="1"/>
              </p:cNvSpPr>
              <p:nvPr/>
            </p:nvSpPr>
            <p:spPr bwMode="auto">
              <a:xfrm>
                <a:off x="4862" y="1812"/>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15" name="Rectangle 26"/>
              <p:cNvSpPr>
                <a:spLocks noChangeAspect="1" noChangeArrowheads="1"/>
              </p:cNvSpPr>
              <p:nvPr/>
            </p:nvSpPr>
            <p:spPr bwMode="auto">
              <a:xfrm>
                <a:off x="4862" y="2348"/>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16" name="Rectangle 27"/>
              <p:cNvSpPr>
                <a:spLocks noChangeAspect="1" noChangeArrowheads="1"/>
              </p:cNvSpPr>
              <p:nvPr/>
            </p:nvSpPr>
            <p:spPr bwMode="auto">
              <a:xfrm>
                <a:off x="4862" y="2884"/>
                <a:ext cx="553" cy="5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grpSp>
      <p:sp>
        <p:nvSpPr>
          <p:cNvPr id="217117" name="Rectangle 29"/>
          <p:cNvSpPr>
            <a:spLocks noChangeArrowheads="1"/>
          </p:cNvSpPr>
          <p:nvPr/>
        </p:nvSpPr>
        <p:spPr bwMode="auto">
          <a:xfrm>
            <a:off x="1725613" y="2227263"/>
            <a:ext cx="146050" cy="468312"/>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18" name="Rectangle 30"/>
          <p:cNvSpPr>
            <a:spLocks noChangeArrowheads="1"/>
          </p:cNvSpPr>
          <p:nvPr/>
        </p:nvSpPr>
        <p:spPr bwMode="auto">
          <a:xfrm>
            <a:off x="1727200" y="2546350"/>
            <a:ext cx="601663" cy="150813"/>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19" name="Rectangle 31"/>
          <p:cNvSpPr>
            <a:spLocks noChangeArrowheads="1"/>
          </p:cNvSpPr>
          <p:nvPr/>
        </p:nvSpPr>
        <p:spPr bwMode="auto">
          <a:xfrm>
            <a:off x="2008188" y="2466975"/>
            <a:ext cx="361950" cy="309563"/>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17120" name="Group 32"/>
          <p:cNvGrpSpPr>
            <a:grpSpLocks/>
          </p:cNvGrpSpPr>
          <p:nvPr/>
        </p:nvGrpSpPr>
        <p:grpSpPr bwMode="auto">
          <a:xfrm>
            <a:off x="2109788" y="2540000"/>
            <a:ext cx="165100" cy="155575"/>
            <a:chOff x="1251" y="1463"/>
            <a:chExt cx="122" cy="115"/>
          </a:xfrm>
        </p:grpSpPr>
        <p:sp>
          <p:nvSpPr>
            <p:cNvPr id="217121" name="Rectangle 33"/>
            <p:cNvSpPr>
              <a:spLocks noChangeArrowheads="1"/>
            </p:cNvSpPr>
            <p:nvPr/>
          </p:nvSpPr>
          <p:spPr bwMode="auto">
            <a:xfrm>
              <a:off x="1253" y="1464"/>
              <a:ext cx="120" cy="113"/>
            </a:xfrm>
            <a:prstGeom prst="rect">
              <a:avLst/>
            </a:prstGeom>
            <a:solidFill>
              <a:schemeClr val="bg2"/>
            </a:solidFill>
            <a:ln w="9525" algn="ctr">
              <a:solidFill>
                <a:schemeClr val="tx1"/>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22" name="Line 34"/>
            <p:cNvSpPr>
              <a:spLocks noChangeShapeType="1"/>
            </p:cNvSpPr>
            <p:nvPr/>
          </p:nvSpPr>
          <p:spPr bwMode="auto">
            <a:xfrm flipV="1">
              <a:off x="1253" y="1464"/>
              <a:ext cx="118" cy="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23" name="Line 35"/>
            <p:cNvSpPr>
              <a:spLocks noChangeShapeType="1"/>
            </p:cNvSpPr>
            <p:nvPr/>
          </p:nvSpPr>
          <p:spPr bwMode="auto">
            <a:xfrm>
              <a:off x="1251" y="1463"/>
              <a:ext cx="12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7124" name="AutoShape 36"/>
          <p:cNvSpPr>
            <a:spLocks noChangeArrowheads="1"/>
          </p:cNvSpPr>
          <p:nvPr/>
        </p:nvSpPr>
        <p:spPr bwMode="auto">
          <a:xfrm>
            <a:off x="2487613" y="2476500"/>
            <a:ext cx="536575" cy="266700"/>
          </a:xfrm>
          <a:prstGeom prst="rightArrow">
            <a:avLst>
              <a:gd name="adj1" fmla="val 50000"/>
              <a:gd name="adj2" fmla="val 50298"/>
            </a:avLst>
          </a:prstGeom>
          <a:solidFill>
            <a:srgbClr val="0099FF"/>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25" name="Rectangle 37"/>
          <p:cNvSpPr>
            <a:spLocks noChangeArrowheads="1"/>
          </p:cNvSpPr>
          <p:nvPr/>
        </p:nvSpPr>
        <p:spPr bwMode="auto">
          <a:xfrm>
            <a:off x="820738" y="4797425"/>
            <a:ext cx="676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000"/>
              <a:t>Min</a:t>
            </a:r>
            <a:br>
              <a:rPr lang="en-US" altLang="en-US" sz="1000"/>
            </a:br>
            <a:r>
              <a:rPr lang="en-US" altLang="en-US" sz="1000"/>
              <a:t>Spacing</a:t>
            </a:r>
          </a:p>
        </p:txBody>
      </p:sp>
      <p:sp>
        <p:nvSpPr>
          <p:cNvPr id="217126" name="Rectangle 38"/>
          <p:cNvSpPr>
            <a:spLocks noChangeArrowheads="1"/>
          </p:cNvSpPr>
          <p:nvPr/>
        </p:nvSpPr>
        <p:spPr bwMode="auto">
          <a:xfrm>
            <a:off x="3238500" y="2227263"/>
            <a:ext cx="144463" cy="468312"/>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27" name="Rectangle 39"/>
          <p:cNvSpPr>
            <a:spLocks noChangeArrowheads="1"/>
          </p:cNvSpPr>
          <p:nvPr/>
        </p:nvSpPr>
        <p:spPr bwMode="auto">
          <a:xfrm>
            <a:off x="3117850" y="2466975"/>
            <a:ext cx="361950" cy="309563"/>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17128" name="Group 40"/>
          <p:cNvGrpSpPr>
            <a:grpSpLocks/>
          </p:cNvGrpSpPr>
          <p:nvPr/>
        </p:nvGrpSpPr>
        <p:grpSpPr bwMode="auto">
          <a:xfrm>
            <a:off x="3222625" y="2540000"/>
            <a:ext cx="165100" cy="155575"/>
            <a:chOff x="1251" y="1463"/>
            <a:chExt cx="122" cy="115"/>
          </a:xfrm>
        </p:grpSpPr>
        <p:sp>
          <p:nvSpPr>
            <p:cNvPr id="217129" name="Rectangle 41"/>
            <p:cNvSpPr>
              <a:spLocks noChangeArrowheads="1"/>
            </p:cNvSpPr>
            <p:nvPr/>
          </p:nvSpPr>
          <p:spPr bwMode="auto">
            <a:xfrm>
              <a:off x="1253" y="1464"/>
              <a:ext cx="120" cy="113"/>
            </a:xfrm>
            <a:prstGeom prst="rect">
              <a:avLst/>
            </a:prstGeom>
            <a:solidFill>
              <a:schemeClr val="bg2"/>
            </a:solidFill>
            <a:ln w="9525" algn="ctr">
              <a:solidFill>
                <a:schemeClr val="tx1"/>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30" name="Line 42"/>
            <p:cNvSpPr>
              <a:spLocks noChangeShapeType="1"/>
            </p:cNvSpPr>
            <p:nvPr/>
          </p:nvSpPr>
          <p:spPr bwMode="auto">
            <a:xfrm flipV="1">
              <a:off x="1253" y="1464"/>
              <a:ext cx="118" cy="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31" name="Line 43"/>
            <p:cNvSpPr>
              <a:spLocks noChangeShapeType="1"/>
            </p:cNvSpPr>
            <p:nvPr/>
          </p:nvSpPr>
          <p:spPr bwMode="auto">
            <a:xfrm>
              <a:off x="1251" y="1463"/>
              <a:ext cx="12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7132" name="Rectangle 44"/>
          <p:cNvSpPr>
            <a:spLocks noChangeArrowheads="1"/>
          </p:cNvSpPr>
          <p:nvPr/>
        </p:nvSpPr>
        <p:spPr bwMode="auto">
          <a:xfrm>
            <a:off x="1419225" y="3024188"/>
            <a:ext cx="368300" cy="150812"/>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33" name="Rectangle 45"/>
          <p:cNvSpPr>
            <a:spLocks noChangeArrowheads="1"/>
          </p:cNvSpPr>
          <p:nvPr/>
        </p:nvSpPr>
        <p:spPr bwMode="auto">
          <a:xfrm>
            <a:off x="1962150" y="3533775"/>
            <a:ext cx="407988" cy="150813"/>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34" name="Rectangle 46"/>
          <p:cNvSpPr>
            <a:spLocks noChangeArrowheads="1"/>
          </p:cNvSpPr>
          <p:nvPr/>
        </p:nvSpPr>
        <p:spPr bwMode="auto">
          <a:xfrm>
            <a:off x="1816100" y="3214688"/>
            <a:ext cx="146050" cy="468312"/>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35" name="Rectangle 47"/>
          <p:cNvSpPr>
            <a:spLocks noChangeArrowheads="1"/>
          </p:cNvSpPr>
          <p:nvPr/>
        </p:nvSpPr>
        <p:spPr bwMode="auto">
          <a:xfrm>
            <a:off x="1709738" y="3459163"/>
            <a:ext cx="361950" cy="309562"/>
          </a:xfrm>
          <a:prstGeom prst="rect">
            <a:avLst/>
          </a:prstGeom>
          <a:solidFill>
            <a:schemeClr val="bg1"/>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17136" name="Group 48"/>
          <p:cNvGrpSpPr>
            <a:grpSpLocks/>
          </p:cNvGrpSpPr>
          <p:nvPr/>
        </p:nvGrpSpPr>
        <p:grpSpPr bwMode="auto">
          <a:xfrm>
            <a:off x="1803400" y="3530600"/>
            <a:ext cx="165100" cy="153988"/>
            <a:chOff x="1251" y="1463"/>
            <a:chExt cx="122" cy="115"/>
          </a:xfrm>
        </p:grpSpPr>
        <p:sp>
          <p:nvSpPr>
            <p:cNvPr id="217137" name="Rectangle 49"/>
            <p:cNvSpPr>
              <a:spLocks noChangeArrowheads="1"/>
            </p:cNvSpPr>
            <p:nvPr/>
          </p:nvSpPr>
          <p:spPr bwMode="auto">
            <a:xfrm>
              <a:off x="1253" y="1464"/>
              <a:ext cx="120" cy="113"/>
            </a:xfrm>
            <a:prstGeom prst="rect">
              <a:avLst/>
            </a:prstGeom>
            <a:solidFill>
              <a:schemeClr val="bg2"/>
            </a:solidFill>
            <a:ln w="9525" algn="ctr">
              <a:solidFill>
                <a:schemeClr val="tx1"/>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38" name="Line 50"/>
            <p:cNvSpPr>
              <a:spLocks noChangeShapeType="1"/>
            </p:cNvSpPr>
            <p:nvPr/>
          </p:nvSpPr>
          <p:spPr bwMode="auto">
            <a:xfrm flipV="1">
              <a:off x="1253" y="1464"/>
              <a:ext cx="118" cy="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39" name="Line 51"/>
            <p:cNvSpPr>
              <a:spLocks noChangeShapeType="1"/>
            </p:cNvSpPr>
            <p:nvPr/>
          </p:nvSpPr>
          <p:spPr bwMode="auto">
            <a:xfrm>
              <a:off x="1251" y="1463"/>
              <a:ext cx="12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7140" name="Rectangle 52"/>
          <p:cNvSpPr>
            <a:spLocks noChangeArrowheads="1"/>
          </p:cNvSpPr>
          <p:nvPr/>
        </p:nvSpPr>
        <p:spPr bwMode="auto">
          <a:xfrm>
            <a:off x="1709738" y="2949575"/>
            <a:ext cx="361950" cy="309563"/>
          </a:xfrm>
          <a:prstGeom prst="rect">
            <a:avLst/>
          </a:prstGeom>
          <a:solidFill>
            <a:schemeClr val="bg1"/>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17141" name="Group 53"/>
          <p:cNvGrpSpPr>
            <a:grpSpLocks/>
          </p:cNvGrpSpPr>
          <p:nvPr/>
        </p:nvGrpSpPr>
        <p:grpSpPr bwMode="auto">
          <a:xfrm>
            <a:off x="1803400" y="3021013"/>
            <a:ext cx="165100" cy="155575"/>
            <a:chOff x="1251" y="1463"/>
            <a:chExt cx="122" cy="115"/>
          </a:xfrm>
        </p:grpSpPr>
        <p:sp>
          <p:nvSpPr>
            <p:cNvPr id="217142" name="Rectangle 54"/>
            <p:cNvSpPr>
              <a:spLocks noChangeArrowheads="1"/>
            </p:cNvSpPr>
            <p:nvPr/>
          </p:nvSpPr>
          <p:spPr bwMode="auto">
            <a:xfrm>
              <a:off x="1253" y="1464"/>
              <a:ext cx="120" cy="113"/>
            </a:xfrm>
            <a:prstGeom prst="rect">
              <a:avLst/>
            </a:prstGeom>
            <a:solidFill>
              <a:schemeClr val="bg2"/>
            </a:solidFill>
            <a:ln w="9525" algn="ctr">
              <a:solidFill>
                <a:schemeClr val="tx1"/>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43" name="Line 55"/>
            <p:cNvSpPr>
              <a:spLocks noChangeShapeType="1"/>
            </p:cNvSpPr>
            <p:nvPr/>
          </p:nvSpPr>
          <p:spPr bwMode="auto">
            <a:xfrm flipV="1">
              <a:off x="1253" y="1464"/>
              <a:ext cx="118" cy="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44" name="Line 56"/>
            <p:cNvSpPr>
              <a:spLocks noChangeShapeType="1"/>
            </p:cNvSpPr>
            <p:nvPr/>
          </p:nvSpPr>
          <p:spPr bwMode="auto">
            <a:xfrm>
              <a:off x="1251" y="1463"/>
              <a:ext cx="12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7145" name="Rectangle 57"/>
          <p:cNvSpPr>
            <a:spLocks noChangeArrowheads="1"/>
          </p:cNvSpPr>
          <p:nvPr/>
        </p:nvSpPr>
        <p:spPr bwMode="auto">
          <a:xfrm>
            <a:off x="3117850" y="3028950"/>
            <a:ext cx="371475" cy="150813"/>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46" name="Rectangle 58"/>
          <p:cNvSpPr>
            <a:spLocks noChangeArrowheads="1"/>
          </p:cNvSpPr>
          <p:nvPr/>
        </p:nvSpPr>
        <p:spPr bwMode="auto">
          <a:xfrm>
            <a:off x="3344863" y="3179763"/>
            <a:ext cx="144462" cy="468312"/>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47" name="Rectangle 59"/>
          <p:cNvSpPr>
            <a:spLocks noChangeArrowheads="1"/>
          </p:cNvSpPr>
          <p:nvPr/>
        </p:nvSpPr>
        <p:spPr bwMode="auto">
          <a:xfrm>
            <a:off x="3344863" y="3538538"/>
            <a:ext cx="403225" cy="150812"/>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48" name="Rectangle 60"/>
          <p:cNvSpPr>
            <a:spLocks noChangeArrowheads="1"/>
          </p:cNvSpPr>
          <p:nvPr/>
        </p:nvSpPr>
        <p:spPr bwMode="auto">
          <a:xfrm>
            <a:off x="2030413" y="3914775"/>
            <a:ext cx="146050" cy="636588"/>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49" name="Rectangle 61"/>
          <p:cNvSpPr>
            <a:spLocks noChangeArrowheads="1"/>
          </p:cNvSpPr>
          <p:nvPr/>
        </p:nvSpPr>
        <p:spPr bwMode="auto">
          <a:xfrm>
            <a:off x="1622425" y="3914775"/>
            <a:ext cx="358775" cy="636588"/>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50" name="Rectangle 62"/>
          <p:cNvSpPr>
            <a:spLocks noChangeArrowheads="1"/>
          </p:cNvSpPr>
          <p:nvPr/>
        </p:nvSpPr>
        <p:spPr bwMode="auto">
          <a:xfrm>
            <a:off x="2224088" y="3914775"/>
            <a:ext cx="146050" cy="636588"/>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51" name="Rectangle 63"/>
          <p:cNvSpPr>
            <a:spLocks noChangeArrowheads="1"/>
          </p:cNvSpPr>
          <p:nvPr/>
        </p:nvSpPr>
        <p:spPr bwMode="auto">
          <a:xfrm>
            <a:off x="3687763" y="3916363"/>
            <a:ext cx="146050" cy="636587"/>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52" name="Rectangle 64"/>
          <p:cNvSpPr>
            <a:spLocks noChangeArrowheads="1"/>
          </p:cNvSpPr>
          <p:nvPr/>
        </p:nvSpPr>
        <p:spPr bwMode="auto">
          <a:xfrm>
            <a:off x="3117850" y="3916363"/>
            <a:ext cx="360363" cy="636587"/>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53" name="Rectangle 65"/>
          <p:cNvSpPr>
            <a:spLocks noChangeArrowheads="1"/>
          </p:cNvSpPr>
          <p:nvPr/>
        </p:nvSpPr>
        <p:spPr bwMode="auto">
          <a:xfrm>
            <a:off x="3881438" y="3916363"/>
            <a:ext cx="146050" cy="636587"/>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54" name="Rectangle 66"/>
          <p:cNvSpPr>
            <a:spLocks noChangeArrowheads="1"/>
          </p:cNvSpPr>
          <p:nvPr/>
        </p:nvSpPr>
        <p:spPr bwMode="auto">
          <a:xfrm>
            <a:off x="2019300" y="5178425"/>
            <a:ext cx="350838" cy="150813"/>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55" name="Rectangle 67"/>
          <p:cNvSpPr>
            <a:spLocks noChangeArrowheads="1"/>
          </p:cNvSpPr>
          <p:nvPr/>
        </p:nvSpPr>
        <p:spPr bwMode="auto">
          <a:xfrm>
            <a:off x="1954213" y="4859338"/>
            <a:ext cx="146050" cy="468312"/>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56" name="Rectangle 68"/>
          <p:cNvSpPr>
            <a:spLocks noChangeArrowheads="1"/>
          </p:cNvSpPr>
          <p:nvPr/>
        </p:nvSpPr>
        <p:spPr bwMode="auto">
          <a:xfrm>
            <a:off x="1847850" y="5103813"/>
            <a:ext cx="363538" cy="309562"/>
          </a:xfrm>
          <a:prstGeom prst="rect">
            <a:avLst/>
          </a:prstGeom>
          <a:solidFill>
            <a:schemeClr val="bg1"/>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17157" name="Group 69"/>
          <p:cNvGrpSpPr>
            <a:grpSpLocks/>
          </p:cNvGrpSpPr>
          <p:nvPr/>
        </p:nvGrpSpPr>
        <p:grpSpPr bwMode="auto">
          <a:xfrm>
            <a:off x="1943100" y="5175250"/>
            <a:ext cx="163513" cy="153988"/>
            <a:chOff x="1251" y="1463"/>
            <a:chExt cx="122" cy="115"/>
          </a:xfrm>
        </p:grpSpPr>
        <p:sp>
          <p:nvSpPr>
            <p:cNvPr id="217158" name="Rectangle 70"/>
            <p:cNvSpPr>
              <a:spLocks noChangeArrowheads="1"/>
            </p:cNvSpPr>
            <p:nvPr/>
          </p:nvSpPr>
          <p:spPr bwMode="auto">
            <a:xfrm>
              <a:off x="1253" y="1464"/>
              <a:ext cx="120" cy="113"/>
            </a:xfrm>
            <a:prstGeom prst="rect">
              <a:avLst/>
            </a:prstGeom>
            <a:solidFill>
              <a:schemeClr val="bg2"/>
            </a:solidFill>
            <a:ln w="9525" algn="ctr">
              <a:solidFill>
                <a:schemeClr val="tx1"/>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59" name="Line 71"/>
            <p:cNvSpPr>
              <a:spLocks noChangeShapeType="1"/>
            </p:cNvSpPr>
            <p:nvPr/>
          </p:nvSpPr>
          <p:spPr bwMode="auto">
            <a:xfrm flipV="1">
              <a:off x="1253" y="1464"/>
              <a:ext cx="118" cy="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60" name="Line 72"/>
            <p:cNvSpPr>
              <a:spLocks noChangeShapeType="1"/>
            </p:cNvSpPr>
            <p:nvPr/>
          </p:nvSpPr>
          <p:spPr bwMode="auto">
            <a:xfrm>
              <a:off x="1251" y="1463"/>
              <a:ext cx="12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7161" name="Rectangle 73"/>
          <p:cNvSpPr>
            <a:spLocks noChangeArrowheads="1"/>
          </p:cNvSpPr>
          <p:nvPr/>
        </p:nvSpPr>
        <p:spPr bwMode="auto">
          <a:xfrm>
            <a:off x="1254125" y="5178425"/>
            <a:ext cx="350838" cy="150813"/>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62" name="Rectangle 74"/>
          <p:cNvSpPr>
            <a:spLocks noChangeArrowheads="1"/>
          </p:cNvSpPr>
          <p:nvPr/>
        </p:nvSpPr>
        <p:spPr bwMode="auto">
          <a:xfrm>
            <a:off x="1536700" y="4859338"/>
            <a:ext cx="146050" cy="468312"/>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63" name="Rectangle 75"/>
          <p:cNvSpPr>
            <a:spLocks noChangeArrowheads="1"/>
          </p:cNvSpPr>
          <p:nvPr/>
        </p:nvSpPr>
        <p:spPr bwMode="auto">
          <a:xfrm>
            <a:off x="1430338" y="5103813"/>
            <a:ext cx="363537" cy="309562"/>
          </a:xfrm>
          <a:prstGeom prst="rect">
            <a:avLst/>
          </a:prstGeom>
          <a:solidFill>
            <a:schemeClr val="bg1"/>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17164" name="Group 76"/>
          <p:cNvGrpSpPr>
            <a:grpSpLocks/>
          </p:cNvGrpSpPr>
          <p:nvPr/>
        </p:nvGrpSpPr>
        <p:grpSpPr bwMode="auto">
          <a:xfrm>
            <a:off x="1525588" y="5175250"/>
            <a:ext cx="163512" cy="153988"/>
            <a:chOff x="1251" y="1463"/>
            <a:chExt cx="122" cy="115"/>
          </a:xfrm>
        </p:grpSpPr>
        <p:sp>
          <p:nvSpPr>
            <p:cNvPr id="217165" name="Rectangle 77"/>
            <p:cNvSpPr>
              <a:spLocks noChangeArrowheads="1"/>
            </p:cNvSpPr>
            <p:nvPr/>
          </p:nvSpPr>
          <p:spPr bwMode="auto">
            <a:xfrm>
              <a:off x="1253" y="1464"/>
              <a:ext cx="120" cy="113"/>
            </a:xfrm>
            <a:prstGeom prst="rect">
              <a:avLst/>
            </a:prstGeom>
            <a:solidFill>
              <a:schemeClr val="bg2"/>
            </a:solidFill>
            <a:ln w="9525" algn="ctr">
              <a:solidFill>
                <a:schemeClr val="tx1"/>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66" name="Line 78"/>
            <p:cNvSpPr>
              <a:spLocks noChangeShapeType="1"/>
            </p:cNvSpPr>
            <p:nvPr/>
          </p:nvSpPr>
          <p:spPr bwMode="auto">
            <a:xfrm flipV="1">
              <a:off x="1253" y="1464"/>
              <a:ext cx="118" cy="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67" name="Line 79"/>
            <p:cNvSpPr>
              <a:spLocks noChangeShapeType="1"/>
            </p:cNvSpPr>
            <p:nvPr/>
          </p:nvSpPr>
          <p:spPr bwMode="auto">
            <a:xfrm>
              <a:off x="1251" y="1463"/>
              <a:ext cx="12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7168" name="Rectangle 80"/>
          <p:cNvSpPr>
            <a:spLocks noChangeArrowheads="1"/>
          </p:cNvSpPr>
          <p:nvPr/>
        </p:nvSpPr>
        <p:spPr bwMode="auto">
          <a:xfrm>
            <a:off x="3556000" y="4787900"/>
            <a:ext cx="146050" cy="392113"/>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69" name="Rectangle 81"/>
          <p:cNvSpPr>
            <a:spLocks noChangeArrowheads="1"/>
          </p:cNvSpPr>
          <p:nvPr/>
        </p:nvSpPr>
        <p:spPr bwMode="auto">
          <a:xfrm rot="5400000">
            <a:off x="3326607" y="5201443"/>
            <a:ext cx="603250" cy="150813"/>
          </a:xfrm>
          <a:prstGeom prst="rect">
            <a:avLst/>
          </a:prstGeom>
          <a:solidFill>
            <a:srgbClr val="B2B2B2"/>
          </a:solidFill>
          <a:ln w="9525" algn="ctr">
            <a:solidFill>
              <a:schemeClr val="tx1"/>
            </a:solidFill>
            <a:miter lim="800000"/>
            <a:headEnd/>
            <a:tailEnd/>
          </a:ln>
        </p:spPr>
        <p:txBody>
          <a:bodyPr rot="10800000"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70" name="Rectangle 82"/>
          <p:cNvSpPr>
            <a:spLocks noChangeArrowheads="1"/>
          </p:cNvSpPr>
          <p:nvPr/>
        </p:nvSpPr>
        <p:spPr bwMode="auto">
          <a:xfrm>
            <a:off x="3552825" y="5429250"/>
            <a:ext cx="350838" cy="150813"/>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71" name="Rectangle 83"/>
          <p:cNvSpPr>
            <a:spLocks noChangeArrowheads="1"/>
          </p:cNvSpPr>
          <p:nvPr/>
        </p:nvSpPr>
        <p:spPr bwMode="auto">
          <a:xfrm>
            <a:off x="3454400" y="4876800"/>
            <a:ext cx="363538" cy="309563"/>
          </a:xfrm>
          <a:prstGeom prst="rect">
            <a:avLst/>
          </a:prstGeom>
          <a:solidFill>
            <a:schemeClr val="bg1"/>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17172" name="Group 84"/>
          <p:cNvGrpSpPr>
            <a:grpSpLocks/>
          </p:cNvGrpSpPr>
          <p:nvPr/>
        </p:nvGrpSpPr>
        <p:grpSpPr bwMode="auto">
          <a:xfrm>
            <a:off x="3549650" y="4946650"/>
            <a:ext cx="163513" cy="155575"/>
            <a:chOff x="1251" y="1463"/>
            <a:chExt cx="122" cy="115"/>
          </a:xfrm>
        </p:grpSpPr>
        <p:sp>
          <p:nvSpPr>
            <p:cNvPr id="217173" name="Rectangle 85"/>
            <p:cNvSpPr>
              <a:spLocks noChangeArrowheads="1"/>
            </p:cNvSpPr>
            <p:nvPr/>
          </p:nvSpPr>
          <p:spPr bwMode="auto">
            <a:xfrm>
              <a:off x="1253" y="1464"/>
              <a:ext cx="120" cy="113"/>
            </a:xfrm>
            <a:prstGeom prst="rect">
              <a:avLst/>
            </a:prstGeom>
            <a:solidFill>
              <a:schemeClr val="bg2"/>
            </a:solidFill>
            <a:ln w="9525" algn="ctr">
              <a:solidFill>
                <a:schemeClr val="tx1"/>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74" name="Line 86"/>
            <p:cNvSpPr>
              <a:spLocks noChangeShapeType="1"/>
            </p:cNvSpPr>
            <p:nvPr/>
          </p:nvSpPr>
          <p:spPr bwMode="auto">
            <a:xfrm flipV="1">
              <a:off x="1253" y="1464"/>
              <a:ext cx="118" cy="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75" name="Line 87"/>
            <p:cNvSpPr>
              <a:spLocks noChangeShapeType="1"/>
            </p:cNvSpPr>
            <p:nvPr/>
          </p:nvSpPr>
          <p:spPr bwMode="auto">
            <a:xfrm>
              <a:off x="1251" y="1463"/>
              <a:ext cx="12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7176" name="Rectangle 88"/>
          <p:cNvSpPr>
            <a:spLocks noChangeArrowheads="1"/>
          </p:cNvSpPr>
          <p:nvPr/>
        </p:nvSpPr>
        <p:spPr bwMode="auto">
          <a:xfrm>
            <a:off x="2851150" y="5429250"/>
            <a:ext cx="350838" cy="150813"/>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77" name="Rectangle 89"/>
          <p:cNvSpPr>
            <a:spLocks noChangeArrowheads="1"/>
          </p:cNvSpPr>
          <p:nvPr/>
        </p:nvSpPr>
        <p:spPr bwMode="auto">
          <a:xfrm>
            <a:off x="3133725" y="4787900"/>
            <a:ext cx="146050" cy="622300"/>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78" name="Rectangle 90"/>
          <p:cNvSpPr>
            <a:spLocks noChangeArrowheads="1"/>
          </p:cNvSpPr>
          <p:nvPr/>
        </p:nvSpPr>
        <p:spPr bwMode="auto">
          <a:xfrm>
            <a:off x="3027363" y="5356225"/>
            <a:ext cx="363537" cy="309563"/>
          </a:xfrm>
          <a:prstGeom prst="rect">
            <a:avLst/>
          </a:prstGeom>
          <a:solidFill>
            <a:schemeClr val="bg1"/>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17179" name="Group 91"/>
          <p:cNvGrpSpPr>
            <a:grpSpLocks/>
          </p:cNvGrpSpPr>
          <p:nvPr/>
        </p:nvGrpSpPr>
        <p:grpSpPr bwMode="auto">
          <a:xfrm>
            <a:off x="3122613" y="5427663"/>
            <a:ext cx="163512" cy="153987"/>
            <a:chOff x="1251" y="1463"/>
            <a:chExt cx="122" cy="115"/>
          </a:xfrm>
        </p:grpSpPr>
        <p:sp>
          <p:nvSpPr>
            <p:cNvPr id="217180" name="Rectangle 92"/>
            <p:cNvSpPr>
              <a:spLocks noChangeArrowheads="1"/>
            </p:cNvSpPr>
            <p:nvPr/>
          </p:nvSpPr>
          <p:spPr bwMode="auto">
            <a:xfrm>
              <a:off x="1253" y="1464"/>
              <a:ext cx="120" cy="113"/>
            </a:xfrm>
            <a:prstGeom prst="rect">
              <a:avLst/>
            </a:prstGeom>
            <a:solidFill>
              <a:schemeClr val="bg2"/>
            </a:solidFill>
            <a:ln w="9525" algn="ctr">
              <a:solidFill>
                <a:schemeClr val="tx1"/>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81" name="Line 93"/>
            <p:cNvSpPr>
              <a:spLocks noChangeShapeType="1"/>
            </p:cNvSpPr>
            <p:nvPr/>
          </p:nvSpPr>
          <p:spPr bwMode="auto">
            <a:xfrm flipV="1">
              <a:off x="1253" y="1464"/>
              <a:ext cx="118" cy="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82" name="Line 94"/>
            <p:cNvSpPr>
              <a:spLocks noChangeShapeType="1"/>
            </p:cNvSpPr>
            <p:nvPr/>
          </p:nvSpPr>
          <p:spPr bwMode="auto">
            <a:xfrm>
              <a:off x="1251" y="1463"/>
              <a:ext cx="12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7183" name="AutoShape 95"/>
          <p:cNvSpPr>
            <a:spLocks noChangeArrowheads="1"/>
          </p:cNvSpPr>
          <p:nvPr/>
        </p:nvSpPr>
        <p:spPr bwMode="auto">
          <a:xfrm>
            <a:off x="2487613" y="3194050"/>
            <a:ext cx="536575" cy="266700"/>
          </a:xfrm>
          <a:prstGeom prst="rightArrow">
            <a:avLst>
              <a:gd name="adj1" fmla="val 50000"/>
              <a:gd name="adj2" fmla="val 50298"/>
            </a:avLst>
          </a:prstGeom>
          <a:solidFill>
            <a:srgbClr val="0099FF"/>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84" name="AutoShape 96"/>
          <p:cNvSpPr>
            <a:spLocks noChangeArrowheads="1"/>
          </p:cNvSpPr>
          <p:nvPr/>
        </p:nvSpPr>
        <p:spPr bwMode="auto">
          <a:xfrm>
            <a:off x="2487613" y="4110038"/>
            <a:ext cx="536575" cy="266700"/>
          </a:xfrm>
          <a:prstGeom prst="rightArrow">
            <a:avLst>
              <a:gd name="adj1" fmla="val 50000"/>
              <a:gd name="adj2" fmla="val 50298"/>
            </a:avLst>
          </a:prstGeom>
          <a:solidFill>
            <a:srgbClr val="0099FF"/>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85" name="AutoShape 97"/>
          <p:cNvSpPr>
            <a:spLocks noChangeArrowheads="1"/>
          </p:cNvSpPr>
          <p:nvPr/>
        </p:nvSpPr>
        <p:spPr bwMode="auto">
          <a:xfrm>
            <a:off x="2487613" y="4822825"/>
            <a:ext cx="536575" cy="266700"/>
          </a:xfrm>
          <a:prstGeom prst="rightArrow">
            <a:avLst>
              <a:gd name="adj1" fmla="val 50000"/>
              <a:gd name="adj2" fmla="val 50298"/>
            </a:avLst>
          </a:prstGeom>
          <a:solidFill>
            <a:srgbClr val="0099FF"/>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86" name="Rectangle 98"/>
          <p:cNvSpPr>
            <a:spLocks noChangeArrowheads="1"/>
          </p:cNvSpPr>
          <p:nvPr/>
        </p:nvSpPr>
        <p:spPr bwMode="auto">
          <a:xfrm>
            <a:off x="820738" y="3984625"/>
            <a:ext cx="919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000"/>
              <a:t>Thin&amp;Fat</a:t>
            </a:r>
          </a:p>
          <a:p>
            <a:pPr>
              <a:buFontTx/>
              <a:buNone/>
            </a:pPr>
            <a:r>
              <a:rPr lang="en-US" altLang="en-US" sz="1000"/>
              <a:t>Spacing</a:t>
            </a:r>
          </a:p>
        </p:txBody>
      </p:sp>
      <p:sp>
        <p:nvSpPr>
          <p:cNvPr id="217187" name="Rectangle 99"/>
          <p:cNvSpPr>
            <a:spLocks noChangeArrowheads="1"/>
          </p:cNvSpPr>
          <p:nvPr/>
        </p:nvSpPr>
        <p:spPr bwMode="auto">
          <a:xfrm>
            <a:off x="820738" y="2457450"/>
            <a:ext cx="676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000"/>
              <a:t>Notch</a:t>
            </a:r>
          </a:p>
          <a:p>
            <a:pPr>
              <a:buFontTx/>
              <a:buNone/>
            </a:pPr>
            <a:r>
              <a:rPr lang="en-US" altLang="en-US" sz="1000"/>
              <a:t>Spacing</a:t>
            </a:r>
          </a:p>
        </p:txBody>
      </p:sp>
      <p:sp>
        <p:nvSpPr>
          <p:cNvPr id="217188" name="Rectangle 100"/>
          <p:cNvSpPr>
            <a:spLocks noChangeArrowheads="1"/>
          </p:cNvSpPr>
          <p:nvPr/>
        </p:nvSpPr>
        <p:spPr bwMode="auto">
          <a:xfrm>
            <a:off x="820738" y="3281363"/>
            <a:ext cx="676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000"/>
              <a:t>Notch</a:t>
            </a:r>
          </a:p>
          <a:p>
            <a:pPr>
              <a:buFontTx/>
              <a:buNone/>
            </a:pPr>
            <a:r>
              <a:rPr lang="en-US" altLang="en-US" sz="1000"/>
              <a:t>Spacing</a:t>
            </a:r>
          </a:p>
        </p:txBody>
      </p:sp>
      <p:sp>
        <p:nvSpPr>
          <p:cNvPr id="217189" name="Oval 101"/>
          <p:cNvSpPr>
            <a:spLocks noChangeArrowheads="1"/>
          </p:cNvSpPr>
          <p:nvPr/>
        </p:nvSpPr>
        <p:spPr bwMode="auto">
          <a:xfrm>
            <a:off x="1712913" y="2417763"/>
            <a:ext cx="454025" cy="1905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90" name="Oval 102"/>
          <p:cNvSpPr>
            <a:spLocks noChangeArrowheads="1"/>
          </p:cNvSpPr>
          <p:nvPr/>
        </p:nvSpPr>
        <p:spPr bwMode="auto">
          <a:xfrm>
            <a:off x="1704975" y="3165475"/>
            <a:ext cx="360363" cy="395288"/>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91" name="Oval 103"/>
          <p:cNvSpPr>
            <a:spLocks noChangeArrowheads="1"/>
          </p:cNvSpPr>
          <p:nvPr/>
        </p:nvSpPr>
        <p:spPr bwMode="auto">
          <a:xfrm>
            <a:off x="1917700" y="3844925"/>
            <a:ext cx="179388" cy="773113"/>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92" name="Oval 104"/>
          <p:cNvSpPr>
            <a:spLocks noChangeArrowheads="1"/>
          </p:cNvSpPr>
          <p:nvPr/>
        </p:nvSpPr>
        <p:spPr bwMode="auto">
          <a:xfrm>
            <a:off x="1731963" y="5037138"/>
            <a:ext cx="179387" cy="46355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93" name="Rectangle 107"/>
          <p:cNvSpPr>
            <a:spLocks noChangeArrowheads="1"/>
          </p:cNvSpPr>
          <p:nvPr/>
        </p:nvSpPr>
        <p:spPr bwMode="auto">
          <a:xfrm>
            <a:off x="5668963" y="1747838"/>
            <a:ext cx="213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Tx/>
              <a:buNone/>
            </a:pPr>
            <a:r>
              <a:rPr lang="en-US" altLang="en-US" b="0"/>
              <a:t>Detail Route Boxes</a:t>
            </a:r>
            <a:endParaRPr lang="ru-RU" altLang="en-US" b="0"/>
          </a:p>
        </p:txBody>
      </p:sp>
      <p:sp>
        <p:nvSpPr>
          <p:cNvPr id="217194" name="Rectangle 99"/>
          <p:cNvSpPr>
            <a:spLocks noChangeArrowheads="1"/>
          </p:cNvSpPr>
          <p:nvPr/>
        </p:nvSpPr>
        <p:spPr bwMode="auto">
          <a:xfrm>
            <a:off x="827088" y="1701800"/>
            <a:ext cx="57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altLang="en-US" sz="1000"/>
              <a:t>Solve</a:t>
            </a:r>
          </a:p>
          <a:p>
            <a:pPr>
              <a:buFontTx/>
              <a:buNone/>
            </a:pPr>
            <a:r>
              <a:rPr lang="en-US" altLang="en-US" sz="1000"/>
              <a:t>shorts</a:t>
            </a:r>
          </a:p>
        </p:txBody>
      </p:sp>
      <p:sp>
        <p:nvSpPr>
          <p:cNvPr id="217195" name="Rectangle 63"/>
          <p:cNvSpPr>
            <a:spLocks noChangeArrowheads="1"/>
          </p:cNvSpPr>
          <p:nvPr/>
        </p:nvSpPr>
        <p:spPr bwMode="auto">
          <a:xfrm>
            <a:off x="1692275" y="1484313"/>
            <a:ext cx="146050" cy="636587"/>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96" name="Rectangle 65"/>
          <p:cNvSpPr>
            <a:spLocks noChangeArrowheads="1"/>
          </p:cNvSpPr>
          <p:nvPr/>
        </p:nvSpPr>
        <p:spPr bwMode="auto">
          <a:xfrm>
            <a:off x="1692275" y="1484313"/>
            <a:ext cx="146050" cy="636587"/>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97" name="Rectangle 63"/>
          <p:cNvSpPr>
            <a:spLocks noChangeArrowheads="1"/>
          </p:cNvSpPr>
          <p:nvPr/>
        </p:nvSpPr>
        <p:spPr bwMode="auto">
          <a:xfrm>
            <a:off x="3154363" y="1484313"/>
            <a:ext cx="146050" cy="636587"/>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98" name="Rectangle 65"/>
          <p:cNvSpPr>
            <a:spLocks noChangeArrowheads="1"/>
          </p:cNvSpPr>
          <p:nvPr/>
        </p:nvSpPr>
        <p:spPr bwMode="auto">
          <a:xfrm>
            <a:off x="3348038" y="1484313"/>
            <a:ext cx="146050" cy="636587"/>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17199" name="AutoShape 36"/>
          <p:cNvSpPr>
            <a:spLocks noChangeArrowheads="1"/>
          </p:cNvSpPr>
          <p:nvPr/>
        </p:nvSpPr>
        <p:spPr bwMode="auto">
          <a:xfrm>
            <a:off x="2484438" y="1651000"/>
            <a:ext cx="536575" cy="266700"/>
          </a:xfrm>
          <a:prstGeom prst="rightArrow">
            <a:avLst>
              <a:gd name="adj1" fmla="val 50000"/>
              <a:gd name="adj2" fmla="val 50298"/>
            </a:avLst>
          </a:prstGeom>
          <a:solidFill>
            <a:srgbClr val="0099FF"/>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Tree>
    <p:extLst>
      <p:ext uri="{BB962C8B-B14F-4D97-AF65-F5344CB8AC3E}">
        <p14:creationId xmlns:p14="http://schemas.microsoft.com/office/powerpoint/2010/main" val="2136660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3281363" y="3500438"/>
            <a:ext cx="1676400" cy="31908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Logic Synthesis</a:t>
            </a:r>
          </a:p>
        </p:txBody>
      </p:sp>
      <p:sp>
        <p:nvSpPr>
          <p:cNvPr id="72" name="Diamond 71"/>
          <p:cNvSpPr/>
          <p:nvPr/>
        </p:nvSpPr>
        <p:spPr bwMode="auto">
          <a:xfrm>
            <a:off x="3471863" y="3922713"/>
            <a:ext cx="1295400" cy="533400"/>
          </a:xfrm>
          <a:prstGeom prst="diamon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chemeClr val="tx1"/>
              </a:solidFill>
            </a:endParaRPr>
          </a:p>
        </p:txBody>
      </p:sp>
      <p:sp>
        <p:nvSpPr>
          <p:cNvPr id="73" name="Rectangle 72"/>
          <p:cNvSpPr/>
          <p:nvPr/>
        </p:nvSpPr>
        <p:spPr bwMode="auto">
          <a:xfrm>
            <a:off x="3275013" y="4589463"/>
            <a:ext cx="16891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Floorplanning,</a:t>
            </a:r>
          </a:p>
          <a:p>
            <a:pPr algn="ctr">
              <a:defRPr/>
            </a:pPr>
            <a:r>
              <a:rPr lang="en-US" sz="1200" dirty="0">
                <a:solidFill>
                  <a:schemeClr val="tx1"/>
                </a:solidFill>
              </a:rPr>
              <a:t>Placement &amp; Routing</a:t>
            </a:r>
          </a:p>
        </p:txBody>
      </p:sp>
      <p:sp>
        <p:nvSpPr>
          <p:cNvPr id="80" name="Diamond 79"/>
          <p:cNvSpPr/>
          <p:nvPr/>
        </p:nvSpPr>
        <p:spPr bwMode="auto">
          <a:xfrm>
            <a:off x="3471863" y="5076825"/>
            <a:ext cx="1295400" cy="533400"/>
          </a:xfrm>
          <a:prstGeom prst="diamon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chemeClr val="tx1"/>
              </a:solidFill>
            </a:endParaRPr>
          </a:p>
        </p:txBody>
      </p:sp>
      <p:sp>
        <p:nvSpPr>
          <p:cNvPr id="81" name="Rectangle 80"/>
          <p:cNvSpPr/>
          <p:nvPr/>
        </p:nvSpPr>
        <p:spPr bwMode="auto">
          <a:xfrm>
            <a:off x="3313113" y="5829300"/>
            <a:ext cx="1624012" cy="296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Finished design</a:t>
            </a:r>
          </a:p>
        </p:txBody>
      </p:sp>
      <p:cxnSp>
        <p:nvCxnSpPr>
          <p:cNvPr id="90" name="Straight Arrow Connector 89"/>
          <p:cNvCxnSpPr>
            <a:stCxn id="72" idx="2"/>
            <a:endCxn id="73" idx="0"/>
          </p:cNvCxnSpPr>
          <p:nvPr/>
        </p:nvCxnSpPr>
        <p:spPr bwMode="auto">
          <a:xfrm rot="5400000">
            <a:off x="4055269" y="4521994"/>
            <a:ext cx="131763"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p:cNvCxnSpPr>
            <a:endCxn id="72" idx="0"/>
          </p:cNvCxnSpPr>
          <p:nvPr/>
        </p:nvCxnSpPr>
        <p:spPr bwMode="auto">
          <a:xfrm rot="5400000">
            <a:off x="4067176" y="3868737"/>
            <a:ext cx="107950"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a:endCxn id="80" idx="0"/>
          </p:cNvCxnSpPr>
          <p:nvPr/>
        </p:nvCxnSpPr>
        <p:spPr bwMode="auto">
          <a:xfrm rot="5400000">
            <a:off x="4060826" y="5016500"/>
            <a:ext cx="120650"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30" name="TextBox 50"/>
          <p:cNvSpPr txBox="1">
            <a:spLocks noChangeArrowheads="1"/>
          </p:cNvSpPr>
          <p:nvPr/>
        </p:nvSpPr>
        <p:spPr bwMode="auto">
          <a:xfrm>
            <a:off x="4652963" y="5048250"/>
            <a:ext cx="48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yes</a:t>
            </a:r>
          </a:p>
        </p:txBody>
      </p:sp>
      <p:sp>
        <p:nvSpPr>
          <p:cNvPr id="5131" name="TextBox 51"/>
          <p:cNvSpPr txBox="1">
            <a:spLocks noChangeArrowheads="1"/>
          </p:cNvSpPr>
          <p:nvPr/>
        </p:nvSpPr>
        <p:spPr bwMode="auto">
          <a:xfrm>
            <a:off x="4211638" y="4381500"/>
            <a:ext cx="485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yes</a:t>
            </a:r>
          </a:p>
        </p:txBody>
      </p:sp>
      <p:sp>
        <p:nvSpPr>
          <p:cNvPr id="5132" name="TextBox 52"/>
          <p:cNvSpPr txBox="1">
            <a:spLocks noChangeArrowheads="1"/>
          </p:cNvSpPr>
          <p:nvPr/>
        </p:nvSpPr>
        <p:spPr bwMode="auto">
          <a:xfrm>
            <a:off x="3103563" y="4240213"/>
            <a:ext cx="485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no</a:t>
            </a:r>
          </a:p>
        </p:txBody>
      </p:sp>
      <p:sp>
        <p:nvSpPr>
          <p:cNvPr id="5133" name="TextBox 54"/>
          <p:cNvSpPr txBox="1">
            <a:spLocks noChangeArrowheads="1"/>
          </p:cNvSpPr>
          <p:nvPr/>
        </p:nvSpPr>
        <p:spPr bwMode="auto">
          <a:xfrm>
            <a:off x="3090863" y="5097463"/>
            <a:ext cx="485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no</a:t>
            </a:r>
          </a:p>
        </p:txBody>
      </p:sp>
      <p:sp>
        <p:nvSpPr>
          <p:cNvPr id="5134" name="Title 62"/>
          <p:cNvSpPr>
            <a:spLocks noGrp="1"/>
          </p:cNvSpPr>
          <p:nvPr>
            <p:ph type="title"/>
          </p:nvPr>
        </p:nvSpPr>
        <p:spPr>
          <a:xfrm>
            <a:off x="0" y="7938"/>
            <a:ext cx="9144000" cy="787400"/>
          </a:xfrm>
        </p:spPr>
        <p:txBody>
          <a:bodyPr/>
          <a:lstStyle/>
          <a:p>
            <a:r>
              <a:rPr lang="sv-SE" altLang="en-US" smtClean="0"/>
              <a:t>Digital Design Flow</a:t>
            </a:r>
            <a:endParaRPr lang="en-US" altLang="en-US" smtClean="0"/>
          </a:p>
        </p:txBody>
      </p:sp>
      <p:cxnSp>
        <p:nvCxnSpPr>
          <p:cNvPr id="155" name="Elbow Connector 154"/>
          <p:cNvCxnSpPr>
            <a:stCxn id="72" idx="1"/>
            <a:endCxn id="69" idx="1"/>
          </p:cNvCxnSpPr>
          <p:nvPr/>
        </p:nvCxnSpPr>
        <p:spPr>
          <a:xfrm rot="10800000">
            <a:off x="3281363" y="3659188"/>
            <a:ext cx="190500" cy="530225"/>
          </a:xfrm>
          <a:prstGeom prst="bentConnector3">
            <a:avLst>
              <a:gd name="adj1" fmla="val 22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80" idx="1"/>
            <a:endCxn id="73" idx="1"/>
          </p:cNvCxnSpPr>
          <p:nvPr/>
        </p:nvCxnSpPr>
        <p:spPr>
          <a:xfrm rot="10800000">
            <a:off x="3275013" y="4779963"/>
            <a:ext cx="196850" cy="563562"/>
          </a:xfrm>
          <a:prstGeom prst="bentConnector3">
            <a:avLst>
              <a:gd name="adj1" fmla="val 216129"/>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80" idx="2"/>
            <a:endCxn id="81" idx="0"/>
          </p:cNvCxnSpPr>
          <p:nvPr/>
        </p:nvCxnSpPr>
        <p:spPr>
          <a:xfrm>
            <a:off x="4119563" y="5610225"/>
            <a:ext cx="4762" cy="2190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8" name="Rectangle 1"/>
          <p:cNvSpPr>
            <a:spLocks noChangeArrowheads="1"/>
          </p:cNvSpPr>
          <p:nvPr/>
        </p:nvSpPr>
        <p:spPr bwMode="auto">
          <a:xfrm>
            <a:off x="3700463" y="4049713"/>
            <a:ext cx="933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Verification</a:t>
            </a:r>
          </a:p>
        </p:txBody>
      </p:sp>
      <p:sp>
        <p:nvSpPr>
          <p:cNvPr id="5139" name="Rectangle 34"/>
          <p:cNvSpPr>
            <a:spLocks noChangeArrowheads="1"/>
          </p:cNvSpPr>
          <p:nvPr/>
        </p:nvSpPr>
        <p:spPr bwMode="auto">
          <a:xfrm>
            <a:off x="3656013" y="5207000"/>
            <a:ext cx="93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dirty="0"/>
              <a:t>Verification</a:t>
            </a:r>
          </a:p>
        </p:txBody>
      </p:sp>
      <p:sp>
        <p:nvSpPr>
          <p:cNvPr id="43" name="Diamond 42"/>
          <p:cNvSpPr/>
          <p:nvPr/>
        </p:nvSpPr>
        <p:spPr bwMode="auto">
          <a:xfrm>
            <a:off x="3471863" y="2066925"/>
            <a:ext cx="1295400" cy="533400"/>
          </a:xfrm>
          <a:prstGeom prst="diamon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chemeClr val="tx1"/>
              </a:solidFill>
            </a:endParaRPr>
          </a:p>
        </p:txBody>
      </p:sp>
      <p:cxnSp>
        <p:nvCxnSpPr>
          <p:cNvPr id="45" name="Straight Arrow Connector 44"/>
          <p:cNvCxnSpPr>
            <a:endCxn id="43" idx="0"/>
          </p:cNvCxnSpPr>
          <p:nvPr/>
        </p:nvCxnSpPr>
        <p:spPr bwMode="auto">
          <a:xfrm rot="5400000">
            <a:off x="4067176" y="2012950"/>
            <a:ext cx="107950"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Elbow Connector 45"/>
          <p:cNvCxnSpPr>
            <a:stCxn id="43" idx="1"/>
          </p:cNvCxnSpPr>
          <p:nvPr/>
        </p:nvCxnSpPr>
        <p:spPr>
          <a:xfrm rot="10800000">
            <a:off x="3281363" y="1804988"/>
            <a:ext cx="190500" cy="528637"/>
          </a:xfrm>
          <a:prstGeom prst="bentConnector3">
            <a:avLst>
              <a:gd name="adj1" fmla="val 22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43" name="Rectangle 46"/>
          <p:cNvSpPr>
            <a:spLocks noChangeArrowheads="1"/>
          </p:cNvSpPr>
          <p:nvPr/>
        </p:nvSpPr>
        <p:spPr bwMode="auto">
          <a:xfrm>
            <a:off x="3700463" y="2195513"/>
            <a:ext cx="93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Verification</a:t>
            </a:r>
          </a:p>
        </p:txBody>
      </p:sp>
      <p:sp>
        <p:nvSpPr>
          <p:cNvPr id="48" name="Rectangle 47"/>
          <p:cNvSpPr/>
          <p:nvPr/>
        </p:nvSpPr>
        <p:spPr bwMode="auto">
          <a:xfrm>
            <a:off x="3281363" y="1627188"/>
            <a:ext cx="1676400" cy="31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Architecture design</a:t>
            </a:r>
          </a:p>
        </p:txBody>
      </p:sp>
      <p:cxnSp>
        <p:nvCxnSpPr>
          <p:cNvPr id="49" name="Straight Arrow Connector 48"/>
          <p:cNvCxnSpPr>
            <a:endCxn id="69" idx="0"/>
          </p:cNvCxnSpPr>
          <p:nvPr/>
        </p:nvCxnSpPr>
        <p:spPr bwMode="auto">
          <a:xfrm>
            <a:off x="4103688" y="2600325"/>
            <a:ext cx="15875" cy="900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bwMode="auto">
          <a:xfrm>
            <a:off x="3289300" y="1023938"/>
            <a:ext cx="1676400" cy="31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Design Specification</a:t>
            </a:r>
          </a:p>
        </p:txBody>
      </p:sp>
      <p:cxnSp>
        <p:nvCxnSpPr>
          <p:cNvPr id="37" name="Straight Arrow Connector 36"/>
          <p:cNvCxnSpPr>
            <a:endCxn id="48" idx="0"/>
          </p:cNvCxnSpPr>
          <p:nvPr/>
        </p:nvCxnSpPr>
        <p:spPr bwMode="auto">
          <a:xfrm>
            <a:off x="4116388" y="1368425"/>
            <a:ext cx="3175" cy="2587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032903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t>At the end of this lecture you should be able to:</a:t>
            </a:r>
            <a:endParaRPr lang="en-GB" dirty="0"/>
          </a:p>
          <a:p>
            <a:pPr marL="457200" indent="-457200">
              <a:buFont typeface="+mj-lt"/>
              <a:buAutoNum type="arabicPeriod"/>
            </a:pPr>
            <a:r>
              <a:rPr lang="en-GB" sz="2000" dirty="0" smtClean="0"/>
              <a:t>Describe the basic principles of design planning</a:t>
            </a:r>
          </a:p>
          <a:p>
            <a:pPr marL="457200" indent="-457200">
              <a:buFont typeface="+mj-lt"/>
              <a:buAutoNum type="arabicPeriod"/>
            </a:pPr>
            <a:r>
              <a:rPr lang="en-GB" sz="2000" dirty="0" smtClean="0"/>
              <a:t>Outline the different options of placement and CTS</a:t>
            </a:r>
          </a:p>
          <a:p>
            <a:pPr marL="457200" indent="-457200">
              <a:buFont typeface="+mj-lt"/>
              <a:buAutoNum type="arabicPeriod"/>
            </a:pPr>
            <a:r>
              <a:rPr lang="en-GB" sz="2000" dirty="0" smtClean="0"/>
              <a:t>Describe the main stages of routing</a:t>
            </a:r>
          </a:p>
          <a:p>
            <a:pPr marL="457200" indent="-457200">
              <a:buFont typeface="+mj-lt"/>
              <a:buAutoNum type="arabicPeriod"/>
            </a:pPr>
            <a:r>
              <a:rPr lang="en-GB" sz="2000" dirty="0" smtClean="0">
                <a:solidFill>
                  <a:srgbClr val="FF0000"/>
                </a:solidFill>
              </a:rPr>
              <a:t>Explain the additional routing challenges in 90nm technologies and beyond  </a:t>
            </a:r>
          </a:p>
          <a:p>
            <a:pPr marL="0" indent="0">
              <a:buNone/>
            </a:pPr>
            <a:endParaRPr lang="en-GB" dirty="0">
              <a:solidFill>
                <a:srgbClr val="FF0000"/>
              </a:solidFill>
            </a:endParaRPr>
          </a:p>
        </p:txBody>
      </p:sp>
    </p:spTree>
    <p:extLst>
      <p:ext uri="{BB962C8B-B14F-4D97-AF65-F5344CB8AC3E}">
        <p14:creationId xmlns:p14="http://schemas.microsoft.com/office/powerpoint/2010/main" val="453568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581" y="7351"/>
            <a:ext cx="9141419" cy="788263"/>
          </a:xfrm>
        </p:spPr>
        <p:txBody>
          <a:bodyPr/>
          <a:lstStyle/>
          <a:p>
            <a:r>
              <a:rPr lang="en-US" altLang="en-US" sz="2400" dirty="0"/>
              <a:t>Routing Fundamentals : Advanced Issues</a:t>
            </a:r>
          </a:p>
        </p:txBody>
      </p:sp>
      <p:sp>
        <p:nvSpPr>
          <p:cNvPr id="191491" name="Rectangle 3"/>
          <p:cNvSpPr>
            <a:spLocks noGrp="1" noChangeArrowheads="1"/>
          </p:cNvSpPr>
          <p:nvPr>
            <p:ph type="body" idx="1"/>
          </p:nvPr>
        </p:nvSpPr>
        <p:spPr>
          <a:xfrm>
            <a:off x="611188" y="1196975"/>
            <a:ext cx="8353425" cy="4824413"/>
          </a:xfrm>
        </p:spPr>
        <p:txBody>
          <a:bodyPr/>
          <a:lstStyle/>
          <a:p>
            <a:r>
              <a:rPr lang="en-US" altLang="en-US" dirty="0"/>
              <a:t>Timing driven routing</a:t>
            </a:r>
          </a:p>
          <a:p>
            <a:pPr lvl="1"/>
            <a:r>
              <a:rPr lang="en-US" altLang="en-US" dirty="0"/>
              <a:t>Timing budget for each net</a:t>
            </a:r>
          </a:p>
          <a:p>
            <a:pPr lvl="1"/>
            <a:r>
              <a:rPr lang="en-US" altLang="en-US" dirty="0"/>
              <a:t>Minimize critical paths</a:t>
            </a:r>
          </a:p>
          <a:p>
            <a:r>
              <a:rPr lang="en-US" altLang="en-US" dirty="0"/>
              <a:t>Signal integrity aware : 90nm and below !!!!</a:t>
            </a:r>
          </a:p>
          <a:p>
            <a:pPr lvl="1"/>
            <a:r>
              <a:rPr lang="en-US" altLang="en-US" dirty="0"/>
              <a:t>Minimize </a:t>
            </a:r>
            <a:r>
              <a:rPr lang="en-US" altLang="en-US" dirty="0" smtClean="0"/>
              <a:t>crosstalk</a:t>
            </a:r>
            <a:endParaRPr lang="en-US" altLang="en-US" dirty="0"/>
          </a:p>
        </p:txBody>
      </p:sp>
    </p:spTree>
    <p:extLst>
      <p:ext uri="{BB962C8B-B14F-4D97-AF65-F5344CB8AC3E}">
        <p14:creationId xmlns:p14="http://schemas.microsoft.com/office/powerpoint/2010/main" val="3723722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026"/>
          <p:cNvSpPr>
            <a:spLocks noGrp="1" noChangeArrowheads="1"/>
          </p:cNvSpPr>
          <p:nvPr>
            <p:ph type="title"/>
          </p:nvPr>
        </p:nvSpPr>
        <p:spPr>
          <a:xfrm>
            <a:off x="0" y="0"/>
            <a:ext cx="9126120" cy="871945"/>
          </a:xfrm>
        </p:spPr>
        <p:txBody>
          <a:bodyPr/>
          <a:lstStyle/>
          <a:p>
            <a:r>
              <a:rPr lang="en-US" altLang="en-US" sz="2400" dirty="0"/>
              <a:t>Timing Driven Routing</a:t>
            </a:r>
            <a:br>
              <a:rPr lang="en-US" altLang="en-US" sz="2400" dirty="0"/>
            </a:br>
            <a:endParaRPr lang="en-US" altLang="en-US" sz="2400" dirty="0"/>
          </a:p>
        </p:txBody>
      </p:sp>
      <p:sp>
        <p:nvSpPr>
          <p:cNvPr id="256003" name="Rectangle 1027"/>
          <p:cNvSpPr>
            <a:spLocks noGrp="1" noChangeArrowheads="1"/>
          </p:cNvSpPr>
          <p:nvPr>
            <p:ph type="body" idx="1"/>
          </p:nvPr>
        </p:nvSpPr>
        <p:spPr>
          <a:xfrm>
            <a:off x="488345" y="1024605"/>
            <a:ext cx="8077200" cy="4724400"/>
          </a:xfrm>
        </p:spPr>
        <p:txBody>
          <a:bodyPr/>
          <a:lstStyle/>
          <a:p>
            <a:pPr>
              <a:lnSpc>
                <a:spcPct val="90000"/>
              </a:lnSpc>
            </a:pPr>
            <a:r>
              <a:rPr lang="en-US" altLang="en-US" sz="1600" dirty="0"/>
              <a:t>At 90nm net delay becomes significant</a:t>
            </a:r>
          </a:p>
          <a:p>
            <a:pPr lvl="1">
              <a:lnSpc>
                <a:spcPct val="90000"/>
              </a:lnSpc>
            </a:pPr>
            <a:r>
              <a:rPr lang="en-US" altLang="en-US" sz="1600" dirty="0"/>
              <a:t>Quality of route can effect timing</a:t>
            </a:r>
          </a:p>
          <a:p>
            <a:pPr>
              <a:lnSpc>
                <a:spcPct val="90000"/>
              </a:lnSpc>
              <a:buFontTx/>
              <a:buNone/>
            </a:pPr>
            <a:endParaRPr lang="en-US" altLang="en-US" sz="1600" dirty="0"/>
          </a:p>
          <a:p>
            <a:pPr>
              <a:lnSpc>
                <a:spcPct val="90000"/>
              </a:lnSpc>
            </a:pPr>
            <a:r>
              <a:rPr lang="en-US" altLang="en-US" sz="1600" dirty="0"/>
              <a:t>Optimize critical paths </a:t>
            </a:r>
          </a:p>
          <a:p>
            <a:pPr>
              <a:lnSpc>
                <a:spcPct val="90000"/>
              </a:lnSpc>
            </a:pPr>
            <a:r>
              <a:rPr lang="en-US" altLang="en-US" sz="1600" dirty="0"/>
              <a:t>Route some nets first</a:t>
            </a:r>
          </a:p>
          <a:p>
            <a:pPr lvl="1">
              <a:lnSpc>
                <a:spcPct val="90000"/>
              </a:lnSpc>
            </a:pPr>
            <a:r>
              <a:rPr lang="en-US" altLang="en-US" sz="1600" dirty="0"/>
              <a:t>Most routing freedom at start</a:t>
            </a:r>
          </a:p>
          <a:p>
            <a:pPr lvl="1">
              <a:lnSpc>
                <a:spcPct val="90000"/>
              </a:lnSpc>
            </a:pPr>
            <a:r>
              <a:rPr lang="en-US" altLang="en-US" sz="1600" dirty="0">
                <a:sym typeface="Wingdings" pitchFamily="2" charset="2"/>
              </a:rPr>
              <a:t>Use shortest paths possible</a:t>
            </a:r>
            <a:endParaRPr lang="en-US" altLang="en-US" sz="1600" dirty="0"/>
          </a:p>
          <a:p>
            <a:pPr>
              <a:lnSpc>
                <a:spcPct val="90000"/>
              </a:lnSpc>
            </a:pPr>
            <a:r>
              <a:rPr lang="en-US" altLang="en-US" sz="1600" dirty="0"/>
              <a:t>Net weights </a:t>
            </a:r>
          </a:p>
          <a:p>
            <a:pPr lvl="1">
              <a:lnSpc>
                <a:spcPct val="90000"/>
              </a:lnSpc>
            </a:pPr>
            <a:r>
              <a:rPr lang="en-US" altLang="en-US" sz="1600" dirty="0"/>
              <a:t>Order of routing (priorities : </a:t>
            </a:r>
            <a:r>
              <a:rPr lang="en-US" altLang="en-US" sz="1600" dirty="0" err="1"/>
              <a:t>eg</a:t>
            </a:r>
            <a:r>
              <a:rPr lang="en-US" altLang="en-US" sz="1600" dirty="0"/>
              <a:t>. Default : Clocks 50, others 2)</a:t>
            </a:r>
          </a:p>
          <a:p>
            <a:pPr>
              <a:lnSpc>
                <a:spcPct val="90000"/>
              </a:lnSpc>
            </a:pPr>
            <a:r>
              <a:rPr lang="en-US" altLang="en-US" sz="1600" dirty="0"/>
              <a:t>Wire widening</a:t>
            </a:r>
          </a:p>
          <a:p>
            <a:pPr lvl="1">
              <a:lnSpc>
                <a:spcPct val="90000"/>
              </a:lnSpc>
            </a:pPr>
            <a:r>
              <a:rPr lang="en-US" altLang="en-US" sz="1600" dirty="0"/>
              <a:t>Reduce resistance</a:t>
            </a:r>
          </a:p>
          <a:p>
            <a:pPr lvl="1">
              <a:lnSpc>
                <a:spcPct val="90000"/>
              </a:lnSpc>
            </a:pPr>
            <a:endParaRPr lang="en-US" altLang="en-US" sz="1600" dirty="0"/>
          </a:p>
          <a:p>
            <a:pPr>
              <a:lnSpc>
                <a:spcPct val="90000"/>
              </a:lnSpc>
            </a:pPr>
            <a:r>
              <a:rPr lang="en-US" altLang="en-US" sz="1600" dirty="0"/>
              <a:t>If you have a congested design you may need to set the timing driven effort to “low”</a:t>
            </a:r>
          </a:p>
          <a:p>
            <a:pPr>
              <a:lnSpc>
                <a:spcPct val="90000"/>
              </a:lnSpc>
            </a:pPr>
            <a:r>
              <a:rPr lang="en-US" altLang="en-US" sz="1600" dirty="0">
                <a:ea typeface="Arial Unicode MS" pitchFamily="34" charset="-128"/>
                <a:cs typeface="Arial Unicode MS" pitchFamily="34" charset="-128"/>
              </a:rPr>
              <a:t>Beware when changing default options</a:t>
            </a:r>
          </a:p>
        </p:txBody>
      </p:sp>
    </p:spTree>
    <p:extLst>
      <p:ext uri="{BB962C8B-B14F-4D97-AF65-F5344CB8AC3E}">
        <p14:creationId xmlns:p14="http://schemas.microsoft.com/office/powerpoint/2010/main" val="3075035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795338"/>
          </a:xfrm>
        </p:spPr>
        <p:txBody>
          <a:bodyPr/>
          <a:lstStyle/>
          <a:p>
            <a:pPr eaLnBrk="1" hangingPunct="1"/>
            <a:r>
              <a:rPr lang="en-US" dirty="0" smtClean="0"/>
              <a:t>Signal Integrity: Crosstalk </a:t>
            </a:r>
          </a:p>
        </p:txBody>
      </p:sp>
      <p:sp>
        <p:nvSpPr>
          <p:cNvPr id="45059" name="Content Placeholder 2"/>
          <p:cNvSpPr>
            <a:spLocks noGrp="1"/>
          </p:cNvSpPr>
          <p:nvPr>
            <p:ph idx="1"/>
          </p:nvPr>
        </p:nvSpPr>
        <p:spPr>
          <a:xfrm>
            <a:off x="258763" y="795338"/>
            <a:ext cx="7708900" cy="5105400"/>
          </a:xfrm>
        </p:spPr>
        <p:txBody>
          <a:bodyPr/>
          <a:lstStyle/>
          <a:p>
            <a:pPr marL="0" indent="0">
              <a:lnSpc>
                <a:spcPct val="80000"/>
              </a:lnSpc>
              <a:buNone/>
              <a:defRPr/>
            </a:pPr>
            <a:r>
              <a:rPr lang="en-US" sz="1800" dirty="0" smtClean="0">
                <a:cs typeface="Arial" pitchFamily="34" charset="0"/>
              </a:rPr>
              <a:t>Crosstalk is one of the main </a:t>
            </a:r>
            <a:r>
              <a:rPr lang="en-US" sz="1800" dirty="0">
                <a:cs typeface="Arial" pitchFamily="34" charset="0"/>
              </a:rPr>
              <a:t>source of errors on </a:t>
            </a:r>
            <a:r>
              <a:rPr lang="en-US" sz="1800" dirty="0" smtClean="0">
                <a:cs typeface="Arial" pitchFamily="34" charset="0"/>
              </a:rPr>
              <a:t>buses</a:t>
            </a:r>
          </a:p>
          <a:p>
            <a:pPr>
              <a:spcBef>
                <a:spcPct val="20000"/>
              </a:spcBef>
              <a:buSzPct val="120000"/>
              <a:buFont typeface="Wingdings" pitchFamily="2" charset="2"/>
              <a:buChar char="§"/>
              <a:defRPr/>
            </a:pPr>
            <a:r>
              <a:rPr lang="en-US" sz="1800" b="0" dirty="0">
                <a:cs typeface="Arial" pitchFamily="34" charset="0"/>
              </a:rPr>
              <a:t>Crosstalk is the coupling of energy from one line to another via:</a:t>
            </a:r>
          </a:p>
          <a:p>
            <a:pPr lvl="1">
              <a:spcBef>
                <a:spcPct val="20000"/>
              </a:spcBef>
              <a:buClr>
                <a:schemeClr val="tx2"/>
              </a:buClr>
              <a:buSzPct val="60000"/>
              <a:buFont typeface="Wingdings" pitchFamily="2" charset="2"/>
              <a:buChar char="§"/>
              <a:defRPr/>
            </a:pPr>
            <a:r>
              <a:rPr lang="en-US" sz="1800" dirty="0" smtClean="0">
                <a:cs typeface="Arial" pitchFamily="34" charset="0"/>
              </a:rPr>
              <a:t>Mutual capacitance (electric field) (this is called capacitive crosstalk)</a:t>
            </a:r>
          </a:p>
          <a:p>
            <a:pPr lvl="1">
              <a:spcBef>
                <a:spcPct val="20000"/>
              </a:spcBef>
              <a:buClr>
                <a:schemeClr val="tx2"/>
              </a:buClr>
              <a:buSzPct val="60000"/>
              <a:buFont typeface="Wingdings" pitchFamily="2" charset="2"/>
              <a:buChar char="§"/>
              <a:defRPr/>
            </a:pPr>
            <a:r>
              <a:rPr lang="en-US" sz="1800" dirty="0" smtClean="0">
                <a:cs typeface="Arial" pitchFamily="34" charset="0"/>
              </a:rPr>
              <a:t>Mutual inductance (magnetic field)(this is called inductive crosstalk)</a:t>
            </a:r>
          </a:p>
          <a:p>
            <a:pPr lvl="1">
              <a:spcBef>
                <a:spcPct val="20000"/>
              </a:spcBef>
              <a:buClr>
                <a:schemeClr val="tx2"/>
              </a:buClr>
              <a:buSzPct val="60000"/>
              <a:buFont typeface="Wingdings" pitchFamily="2" charset="2"/>
              <a:buChar char="§"/>
              <a:defRPr/>
            </a:pPr>
            <a:endParaRPr lang="en-US" sz="1800" dirty="0" smtClean="0">
              <a:cs typeface="Arial" pitchFamily="34" charset="0"/>
            </a:endParaRPr>
          </a:p>
          <a:p>
            <a:pPr marL="0" indent="0">
              <a:lnSpc>
                <a:spcPct val="80000"/>
              </a:lnSpc>
              <a:buFont typeface="Wingdings" pitchFamily="2" charset="2"/>
              <a:buNone/>
              <a:defRPr/>
            </a:pPr>
            <a:endParaRPr lang="en-US" sz="2000" dirty="0" smtClean="0"/>
          </a:p>
          <a:p>
            <a:pPr marL="0" indent="0">
              <a:lnSpc>
                <a:spcPct val="80000"/>
              </a:lnSpc>
              <a:buFont typeface="Wingdings" pitchFamily="2" charset="2"/>
              <a:buNone/>
              <a:defRPr/>
            </a:pPr>
            <a:endParaRPr lang="en-US" sz="2000" dirty="0"/>
          </a:p>
          <a:p>
            <a:pPr marL="0" indent="0">
              <a:lnSpc>
                <a:spcPct val="80000"/>
              </a:lnSpc>
              <a:buFont typeface="Wingdings" pitchFamily="2" charset="2"/>
              <a:buNone/>
              <a:defRPr/>
            </a:pPr>
            <a:endParaRPr lang="en-US" sz="2000" dirty="0" smtClean="0"/>
          </a:p>
          <a:p>
            <a:pPr marL="0" indent="0">
              <a:lnSpc>
                <a:spcPct val="80000"/>
              </a:lnSpc>
              <a:buFont typeface="Wingdings" pitchFamily="2" charset="2"/>
              <a:buNone/>
              <a:defRPr/>
            </a:pPr>
            <a:endParaRPr lang="en-US" sz="2000" dirty="0"/>
          </a:p>
          <a:p>
            <a:pPr marL="0" indent="0">
              <a:lnSpc>
                <a:spcPct val="80000"/>
              </a:lnSpc>
              <a:buFont typeface="Wingdings" pitchFamily="2" charset="2"/>
              <a:buNone/>
              <a:defRPr/>
            </a:pPr>
            <a:endParaRPr lang="en-US" sz="2000" dirty="0" smtClean="0"/>
          </a:p>
          <a:p>
            <a:pPr marL="0" indent="0">
              <a:lnSpc>
                <a:spcPct val="80000"/>
              </a:lnSpc>
              <a:buFont typeface="Wingdings" pitchFamily="2" charset="2"/>
              <a:buNone/>
              <a:defRPr/>
            </a:pPr>
            <a:endParaRPr lang="en-US" sz="2000" dirty="0"/>
          </a:p>
          <a:p>
            <a:pPr marL="0" indent="0">
              <a:lnSpc>
                <a:spcPct val="80000"/>
              </a:lnSpc>
              <a:buFont typeface="Wingdings" pitchFamily="2" charset="2"/>
              <a:buNone/>
              <a:defRPr/>
            </a:pPr>
            <a:endParaRPr lang="en-US" sz="2000" dirty="0" smtClean="0"/>
          </a:p>
          <a:p>
            <a:pPr marL="0" indent="0">
              <a:lnSpc>
                <a:spcPct val="80000"/>
              </a:lnSpc>
              <a:buFont typeface="Wingdings" pitchFamily="2" charset="2"/>
              <a:buNone/>
              <a:defRPr/>
            </a:pPr>
            <a:endParaRPr lang="en-US" sz="2000" dirty="0"/>
          </a:p>
          <a:p>
            <a:pPr marL="0" indent="0">
              <a:lnSpc>
                <a:spcPct val="80000"/>
              </a:lnSpc>
              <a:buFont typeface="Wingdings" pitchFamily="2" charset="2"/>
              <a:buNone/>
              <a:defRPr/>
            </a:pPr>
            <a:endParaRPr lang="en-US" sz="2000" dirty="0" smtClean="0"/>
          </a:p>
          <a:p>
            <a:pPr marL="0" indent="0">
              <a:lnSpc>
                <a:spcPct val="80000"/>
              </a:lnSpc>
              <a:buFont typeface="Wingdings" pitchFamily="2" charset="2"/>
              <a:buNone/>
              <a:defRPr/>
            </a:pPr>
            <a:endParaRPr lang="en-US" sz="2000" dirty="0"/>
          </a:p>
          <a:p>
            <a:pPr marL="0" indent="0">
              <a:lnSpc>
                <a:spcPct val="80000"/>
              </a:lnSpc>
              <a:buFont typeface="Wingdings" pitchFamily="2" charset="2"/>
              <a:buNone/>
              <a:defRPr/>
            </a:pPr>
            <a:endParaRPr lang="en-US" sz="2000" dirty="0"/>
          </a:p>
        </p:txBody>
      </p:sp>
      <p:sp>
        <p:nvSpPr>
          <p:cNvPr id="23556" name="AutoShape 4"/>
          <p:cNvSpPr>
            <a:spLocks noChangeArrowheads="1"/>
          </p:cNvSpPr>
          <p:nvPr/>
        </p:nvSpPr>
        <p:spPr bwMode="auto">
          <a:xfrm>
            <a:off x="1985963" y="3944144"/>
            <a:ext cx="1524000" cy="1366838"/>
          </a:xfrm>
          <a:prstGeom prst="cube">
            <a:avLst>
              <a:gd name="adj" fmla="val 92449"/>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57" name="AutoShape 5"/>
          <p:cNvSpPr>
            <a:spLocks noChangeArrowheads="1"/>
          </p:cNvSpPr>
          <p:nvPr/>
        </p:nvSpPr>
        <p:spPr bwMode="auto">
          <a:xfrm>
            <a:off x="2805113" y="3810000"/>
            <a:ext cx="1524000" cy="1366838"/>
          </a:xfrm>
          <a:prstGeom prst="cube">
            <a:avLst>
              <a:gd name="adj" fmla="val 92449"/>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58" name="Line 6"/>
          <p:cNvSpPr>
            <a:spLocks noChangeShapeType="1"/>
          </p:cNvSpPr>
          <p:nvPr/>
        </p:nvSpPr>
        <p:spPr bwMode="auto">
          <a:xfrm flipH="1">
            <a:off x="1814513" y="5105400"/>
            <a:ext cx="3048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59" name="Line 7"/>
          <p:cNvSpPr>
            <a:spLocks noChangeShapeType="1"/>
          </p:cNvSpPr>
          <p:nvPr/>
        </p:nvSpPr>
        <p:spPr bwMode="auto">
          <a:xfrm flipH="1">
            <a:off x="2652713" y="5105400"/>
            <a:ext cx="3048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pic>
        <p:nvPicPr>
          <p:cNvPr id="2356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713" y="52578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4913" y="5686425"/>
            <a:ext cx="3349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7913" y="52578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3" name="Text Box 11"/>
          <p:cNvSpPr txBox="1">
            <a:spLocks noChangeArrowheads="1"/>
          </p:cNvSpPr>
          <p:nvPr/>
        </p:nvSpPr>
        <p:spPr bwMode="auto">
          <a:xfrm>
            <a:off x="1433513" y="5257800"/>
            <a:ext cx="3619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Zs</a:t>
            </a:r>
          </a:p>
        </p:txBody>
      </p:sp>
      <p:sp>
        <p:nvSpPr>
          <p:cNvPr id="23564" name="Line 12"/>
          <p:cNvSpPr>
            <a:spLocks noChangeShapeType="1"/>
          </p:cNvSpPr>
          <p:nvPr/>
        </p:nvSpPr>
        <p:spPr bwMode="auto">
          <a:xfrm>
            <a:off x="2359025" y="5694363"/>
            <a:ext cx="0" cy="1825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65" name="Text Box 13"/>
          <p:cNvSpPr txBox="1">
            <a:spLocks noChangeArrowheads="1"/>
          </p:cNvSpPr>
          <p:nvPr/>
        </p:nvSpPr>
        <p:spPr bwMode="auto">
          <a:xfrm>
            <a:off x="2574925" y="5500688"/>
            <a:ext cx="3714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Zo</a:t>
            </a:r>
          </a:p>
        </p:txBody>
      </p:sp>
      <p:pic>
        <p:nvPicPr>
          <p:cNvPr id="2356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700" y="335438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7" name="Line 15"/>
          <p:cNvSpPr>
            <a:spLocks noChangeShapeType="1"/>
          </p:cNvSpPr>
          <p:nvPr/>
        </p:nvSpPr>
        <p:spPr bwMode="auto">
          <a:xfrm>
            <a:off x="4651375" y="3373438"/>
            <a:ext cx="0" cy="1825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pic>
        <p:nvPicPr>
          <p:cNvPr id="23568"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3655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9" name="Line 17"/>
          <p:cNvSpPr>
            <a:spLocks noChangeShapeType="1"/>
          </p:cNvSpPr>
          <p:nvPr/>
        </p:nvSpPr>
        <p:spPr bwMode="auto">
          <a:xfrm>
            <a:off x="3800475" y="3384550"/>
            <a:ext cx="0" cy="1825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70" name="Text Box 18"/>
          <p:cNvSpPr txBox="1">
            <a:spLocks noChangeArrowheads="1"/>
          </p:cNvSpPr>
          <p:nvPr/>
        </p:nvSpPr>
        <p:spPr bwMode="auto">
          <a:xfrm>
            <a:off x="4419600" y="3595688"/>
            <a:ext cx="3714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Zo</a:t>
            </a:r>
          </a:p>
        </p:txBody>
      </p:sp>
      <p:sp>
        <p:nvSpPr>
          <p:cNvPr id="23571" name="Text Box 19"/>
          <p:cNvSpPr txBox="1">
            <a:spLocks noChangeArrowheads="1"/>
          </p:cNvSpPr>
          <p:nvPr/>
        </p:nvSpPr>
        <p:spPr bwMode="auto">
          <a:xfrm>
            <a:off x="3152775" y="3343275"/>
            <a:ext cx="3714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Zo</a:t>
            </a:r>
          </a:p>
        </p:txBody>
      </p:sp>
      <p:sp>
        <p:nvSpPr>
          <p:cNvPr id="23572" name="Line 20"/>
          <p:cNvSpPr>
            <a:spLocks noChangeShapeType="1"/>
          </p:cNvSpPr>
          <p:nvPr/>
        </p:nvSpPr>
        <p:spPr bwMode="auto">
          <a:xfrm>
            <a:off x="2779713" y="4587875"/>
            <a:ext cx="2111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73" name="Line 21"/>
          <p:cNvSpPr>
            <a:spLocks noChangeShapeType="1"/>
          </p:cNvSpPr>
          <p:nvPr/>
        </p:nvSpPr>
        <p:spPr bwMode="auto">
          <a:xfrm flipV="1">
            <a:off x="2879725" y="4454525"/>
            <a:ext cx="244475" cy="25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74" name="Line 22"/>
          <p:cNvSpPr>
            <a:spLocks noChangeShapeType="1"/>
          </p:cNvSpPr>
          <p:nvPr/>
        </p:nvSpPr>
        <p:spPr bwMode="auto">
          <a:xfrm flipV="1">
            <a:off x="3013075" y="4456113"/>
            <a:ext cx="244475" cy="25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75" name="Line 23"/>
          <p:cNvSpPr>
            <a:spLocks noChangeShapeType="1"/>
          </p:cNvSpPr>
          <p:nvPr/>
        </p:nvSpPr>
        <p:spPr bwMode="auto">
          <a:xfrm flipV="1">
            <a:off x="3122613" y="4578350"/>
            <a:ext cx="173037" cy="9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3576" name="Text Box 24"/>
          <p:cNvSpPr txBox="1">
            <a:spLocks noChangeArrowheads="1"/>
          </p:cNvSpPr>
          <p:nvPr/>
        </p:nvSpPr>
        <p:spPr bwMode="auto">
          <a:xfrm>
            <a:off x="1536700" y="2776538"/>
            <a:ext cx="2757488"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800" b="1" u="sng" dirty="0">
                <a:latin typeface="Arial" charset="0"/>
              </a:rPr>
              <a:t>Mutual Capacitance</a:t>
            </a:r>
            <a:r>
              <a:rPr lang="en-US" sz="1800" b="1" dirty="0">
                <a:latin typeface="Arial" charset="0"/>
              </a:rPr>
              <a:t>, C</a:t>
            </a:r>
            <a:r>
              <a:rPr lang="en-US" sz="1200" b="1" dirty="0">
                <a:latin typeface="Arial" charset="0"/>
              </a:rPr>
              <a:t>m</a:t>
            </a:r>
            <a:endParaRPr lang="en-US" sz="800" b="1" dirty="0">
              <a:latin typeface="Arial" charset="0"/>
            </a:endParaRPr>
          </a:p>
        </p:txBody>
      </p:sp>
      <p:sp>
        <p:nvSpPr>
          <p:cNvPr id="23577" name="Text Box 25"/>
          <p:cNvSpPr txBox="1">
            <a:spLocks noChangeArrowheads="1"/>
          </p:cNvSpPr>
          <p:nvPr/>
        </p:nvSpPr>
        <p:spPr bwMode="auto">
          <a:xfrm>
            <a:off x="5573713" y="2727325"/>
            <a:ext cx="2592387"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800" b="1" u="sng">
                <a:latin typeface="Arial" charset="0"/>
              </a:rPr>
              <a:t>Mutual Inductance</a:t>
            </a:r>
            <a:r>
              <a:rPr lang="en-US" sz="1800" b="1">
                <a:latin typeface="Arial" charset="0"/>
              </a:rPr>
              <a:t>, L</a:t>
            </a:r>
            <a:r>
              <a:rPr lang="en-US" sz="1200" b="1">
                <a:latin typeface="Arial" charset="0"/>
              </a:rPr>
              <a:t>m</a:t>
            </a:r>
            <a:endParaRPr lang="en-US" sz="800" b="1">
              <a:latin typeface="Arial" charset="0"/>
            </a:endParaRPr>
          </a:p>
        </p:txBody>
      </p:sp>
      <p:sp>
        <p:nvSpPr>
          <p:cNvPr id="23578" name="AutoShape 26"/>
          <p:cNvSpPr>
            <a:spLocks noChangeArrowheads="1"/>
          </p:cNvSpPr>
          <p:nvPr/>
        </p:nvSpPr>
        <p:spPr bwMode="auto">
          <a:xfrm>
            <a:off x="5199063" y="3962400"/>
            <a:ext cx="1524000" cy="1366838"/>
          </a:xfrm>
          <a:prstGeom prst="cube">
            <a:avLst>
              <a:gd name="adj" fmla="val 92449"/>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79" name="AutoShape 27"/>
          <p:cNvSpPr>
            <a:spLocks noChangeArrowheads="1"/>
          </p:cNvSpPr>
          <p:nvPr/>
        </p:nvSpPr>
        <p:spPr bwMode="auto">
          <a:xfrm>
            <a:off x="6037263" y="3962400"/>
            <a:ext cx="1524000" cy="1366838"/>
          </a:xfrm>
          <a:prstGeom prst="cube">
            <a:avLst>
              <a:gd name="adj" fmla="val 92449"/>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80" name="Line 28"/>
          <p:cNvSpPr>
            <a:spLocks noChangeShapeType="1"/>
          </p:cNvSpPr>
          <p:nvPr/>
        </p:nvSpPr>
        <p:spPr bwMode="auto">
          <a:xfrm flipH="1">
            <a:off x="5046663" y="5257800"/>
            <a:ext cx="3048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81" name="Line 29"/>
          <p:cNvSpPr>
            <a:spLocks noChangeShapeType="1"/>
          </p:cNvSpPr>
          <p:nvPr/>
        </p:nvSpPr>
        <p:spPr bwMode="auto">
          <a:xfrm flipH="1">
            <a:off x="5884863" y="5257800"/>
            <a:ext cx="3048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pic>
        <p:nvPicPr>
          <p:cNvPr id="23582"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863" y="54102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83"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7063" y="5838825"/>
            <a:ext cx="3349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84"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54102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85" name="Text Box 33"/>
          <p:cNvSpPr txBox="1">
            <a:spLocks noChangeArrowheads="1"/>
          </p:cNvSpPr>
          <p:nvPr/>
        </p:nvSpPr>
        <p:spPr bwMode="auto">
          <a:xfrm>
            <a:off x="4665663" y="5410200"/>
            <a:ext cx="3619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Zs</a:t>
            </a:r>
          </a:p>
        </p:txBody>
      </p:sp>
      <p:sp>
        <p:nvSpPr>
          <p:cNvPr id="23586" name="Line 34"/>
          <p:cNvSpPr>
            <a:spLocks noChangeShapeType="1"/>
          </p:cNvSpPr>
          <p:nvPr/>
        </p:nvSpPr>
        <p:spPr bwMode="auto">
          <a:xfrm>
            <a:off x="5591175" y="5846763"/>
            <a:ext cx="0" cy="1825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87" name="Text Box 35"/>
          <p:cNvSpPr txBox="1">
            <a:spLocks noChangeArrowheads="1"/>
          </p:cNvSpPr>
          <p:nvPr/>
        </p:nvSpPr>
        <p:spPr bwMode="auto">
          <a:xfrm>
            <a:off x="5807075" y="5653088"/>
            <a:ext cx="3714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Zo</a:t>
            </a:r>
          </a:p>
        </p:txBody>
      </p:sp>
      <p:pic>
        <p:nvPicPr>
          <p:cNvPr id="23588"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850" y="350678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89" name="Line 37"/>
          <p:cNvSpPr>
            <a:spLocks noChangeShapeType="1"/>
          </p:cNvSpPr>
          <p:nvPr/>
        </p:nvSpPr>
        <p:spPr bwMode="auto">
          <a:xfrm>
            <a:off x="7883525" y="3525838"/>
            <a:ext cx="0" cy="1825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pic>
        <p:nvPicPr>
          <p:cNvPr id="23590"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950" y="35179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91" name="Line 39"/>
          <p:cNvSpPr>
            <a:spLocks noChangeShapeType="1"/>
          </p:cNvSpPr>
          <p:nvPr/>
        </p:nvSpPr>
        <p:spPr bwMode="auto">
          <a:xfrm>
            <a:off x="7032625" y="3536950"/>
            <a:ext cx="0" cy="1825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592" name="Text Box 40"/>
          <p:cNvSpPr txBox="1">
            <a:spLocks noChangeArrowheads="1"/>
          </p:cNvSpPr>
          <p:nvPr/>
        </p:nvSpPr>
        <p:spPr bwMode="auto">
          <a:xfrm>
            <a:off x="7651750" y="3748088"/>
            <a:ext cx="3714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Zo</a:t>
            </a:r>
          </a:p>
        </p:txBody>
      </p:sp>
      <p:sp>
        <p:nvSpPr>
          <p:cNvPr id="23593" name="Text Box 41"/>
          <p:cNvSpPr txBox="1">
            <a:spLocks noChangeArrowheads="1"/>
          </p:cNvSpPr>
          <p:nvPr/>
        </p:nvSpPr>
        <p:spPr bwMode="auto">
          <a:xfrm>
            <a:off x="6384925" y="3495675"/>
            <a:ext cx="3714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Zo</a:t>
            </a:r>
          </a:p>
        </p:txBody>
      </p:sp>
      <p:grpSp>
        <p:nvGrpSpPr>
          <p:cNvPr id="23594" name="Group 42"/>
          <p:cNvGrpSpPr>
            <a:grpSpLocks/>
          </p:cNvGrpSpPr>
          <p:nvPr/>
        </p:nvGrpSpPr>
        <p:grpSpPr bwMode="auto">
          <a:xfrm>
            <a:off x="6584950" y="4411663"/>
            <a:ext cx="411163" cy="469900"/>
            <a:chOff x="4670" y="3566"/>
            <a:chExt cx="259" cy="296"/>
          </a:xfrm>
        </p:grpSpPr>
        <p:grpSp>
          <p:nvGrpSpPr>
            <p:cNvPr id="23661" name="Group 43"/>
            <p:cNvGrpSpPr>
              <a:grpSpLocks/>
            </p:cNvGrpSpPr>
            <p:nvPr/>
          </p:nvGrpSpPr>
          <p:grpSpPr bwMode="auto">
            <a:xfrm>
              <a:off x="4670" y="3792"/>
              <a:ext cx="60" cy="70"/>
              <a:chOff x="4670" y="3792"/>
              <a:chExt cx="60" cy="70"/>
            </a:xfrm>
          </p:grpSpPr>
          <p:sp>
            <p:nvSpPr>
              <p:cNvPr id="23714" name="Freeform 44"/>
              <p:cNvSpPr>
                <a:spLocks/>
              </p:cNvSpPr>
              <p:nvPr/>
            </p:nvSpPr>
            <p:spPr bwMode="auto">
              <a:xfrm>
                <a:off x="4670" y="3848"/>
                <a:ext cx="9" cy="14"/>
              </a:xfrm>
              <a:custGeom>
                <a:avLst/>
                <a:gdLst>
                  <a:gd name="T0" fmla="*/ 0 w 9"/>
                  <a:gd name="T1" fmla="*/ 4 h 14"/>
                  <a:gd name="T2" fmla="*/ 5 w 9"/>
                  <a:gd name="T3" fmla="*/ 14 h 14"/>
                  <a:gd name="T4" fmla="*/ 9 w 9"/>
                  <a:gd name="T5" fmla="*/ 9 h 14"/>
                  <a:gd name="T6" fmla="*/ 5 w 9"/>
                  <a:gd name="T7" fmla="*/ 0 h 14"/>
                  <a:gd name="T8" fmla="*/ 0 w 9"/>
                  <a:gd name="T9" fmla="*/ 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0" y="4"/>
                    </a:moveTo>
                    <a:lnTo>
                      <a:pt x="5" y="14"/>
                    </a:lnTo>
                    <a:lnTo>
                      <a:pt x="9" y="9"/>
                    </a:lnTo>
                    <a:lnTo>
                      <a:pt x="5" y="0"/>
                    </a:lnTo>
                    <a:lnTo>
                      <a:pt x="0" y="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15" name="Freeform 45"/>
              <p:cNvSpPr>
                <a:spLocks/>
              </p:cNvSpPr>
              <p:nvPr/>
            </p:nvSpPr>
            <p:spPr bwMode="auto">
              <a:xfrm>
                <a:off x="4679" y="3834"/>
                <a:ext cx="14" cy="14"/>
              </a:xfrm>
              <a:custGeom>
                <a:avLst/>
                <a:gdLst>
                  <a:gd name="T0" fmla="*/ 0 w 14"/>
                  <a:gd name="T1" fmla="*/ 5 h 14"/>
                  <a:gd name="T2" fmla="*/ 5 w 14"/>
                  <a:gd name="T3" fmla="*/ 14 h 14"/>
                  <a:gd name="T4" fmla="*/ 14 w 14"/>
                  <a:gd name="T5" fmla="*/ 9 h 14"/>
                  <a:gd name="T6" fmla="*/ 9 w 14"/>
                  <a:gd name="T7" fmla="*/ 0 h 14"/>
                  <a:gd name="T8" fmla="*/ 0 w 14"/>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0" y="5"/>
                    </a:moveTo>
                    <a:lnTo>
                      <a:pt x="5" y="14"/>
                    </a:lnTo>
                    <a:lnTo>
                      <a:pt x="14" y="9"/>
                    </a:lnTo>
                    <a:lnTo>
                      <a:pt x="9" y="0"/>
                    </a:lnTo>
                    <a:lnTo>
                      <a:pt x="0" y="5"/>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16" name="Freeform 46"/>
              <p:cNvSpPr>
                <a:spLocks/>
              </p:cNvSpPr>
              <p:nvPr/>
            </p:nvSpPr>
            <p:spPr bwMode="auto">
              <a:xfrm>
                <a:off x="4693" y="3820"/>
                <a:ext cx="14" cy="14"/>
              </a:xfrm>
              <a:custGeom>
                <a:avLst/>
                <a:gdLst>
                  <a:gd name="T0" fmla="*/ 0 w 14"/>
                  <a:gd name="T1" fmla="*/ 5 h 14"/>
                  <a:gd name="T2" fmla="*/ 5 w 14"/>
                  <a:gd name="T3" fmla="*/ 14 h 14"/>
                  <a:gd name="T4" fmla="*/ 14 w 14"/>
                  <a:gd name="T5" fmla="*/ 9 h 14"/>
                  <a:gd name="T6" fmla="*/ 9 w 14"/>
                  <a:gd name="T7" fmla="*/ 0 h 14"/>
                  <a:gd name="T8" fmla="*/ 0 w 14"/>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0" y="5"/>
                    </a:moveTo>
                    <a:lnTo>
                      <a:pt x="5" y="14"/>
                    </a:lnTo>
                    <a:lnTo>
                      <a:pt x="14" y="9"/>
                    </a:lnTo>
                    <a:lnTo>
                      <a:pt x="9" y="0"/>
                    </a:lnTo>
                    <a:lnTo>
                      <a:pt x="0" y="5"/>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17" name="Freeform 47"/>
              <p:cNvSpPr>
                <a:spLocks/>
              </p:cNvSpPr>
              <p:nvPr/>
            </p:nvSpPr>
            <p:spPr bwMode="auto">
              <a:xfrm>
                <a:off x="4707" y="3806"/>
                <a:ext cx="9" cy="19"/>
              </a:xfrm>
              <a:custGeom>
                <a:avLst/>
                <a:gdLst>
                  <a:gd name="T0" fmla="*/ 0 w 9"/>
                  <a:gd name="T1" fmla="*/ 9 h 19"/>
                  <a:gd name="T2" fmla="*/ 4 w 9"/>
                  <a:gd name="T3" fmla="*/ 19 h 19"/>
                  <a:gd name="T4" fmla="*/ 9 w 9"/>
                  <a:gd name="T5" fmla="*/ 9 h 19"/>
                  <a:gd name="T6" fmla="*/ 4 w 9"/>
                  <a:gd name="T7" fmla="*/ 0 h 19"/>
                  <a:gd name="T8" fmla="*/ 0 w 9"/>
                  <a:gd name="T9" fmla="*/ 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9">
                    <a:moveTo>
                      <a:pt x="0" y="9"/>
                    </a:moveTo>
                    <a:lnTo>
                      <a:pt x="4" y="19"/>
                    </a:lnTo>
                    <a:lnTo>
                      <a:pt x="9" y="9"/>
                    </a:lnTo>
                    <a:lnTo>
                      <a:pt x="4" y="0"/>
                    </a:lnTo>
                    <a:lnTo>
                      <a:pt x="0" y="9"/>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18" name="Freeform 48"/>
              <p:cNvSpPr>
                <a:spLocks/>
              </p:cNvSpPr>
              <p:nvPr/>
            </p:nvSpPr>
            <p:spPr bwMode="auto">
              <a:xfrm>
                <a:off x="4721" y="3792"/>
                <a:ext cx="9" cy="19"/>
              </a:xfrm>
              <a:custGeom>
                <a:avLst/>
                <a:gdLst>
                  <a:gd name="T0" fmla="*/ 0 w 9"/>
                  <a:gd name="T1" fmla="*/ 10 h 19"/>
                  <a:gd name="T2" fmla="*/ 4 w 9"/>
                  <a:gd name="T3" fmla="*/ 19 h 19"/>
                  <a:gd name="T4" fmla="*/ 9 w 9"/>
                  <a:gd name="T5" fmla="*/ 10 h 19"/>
                  <a:gd name="T6" fmla="*/ 4 w 9"/>
                  <a:gd name="T7" fmla="*/ 0 h 19"/>
                  <a:gd name="T8" fmla="*/ 0 w 9"/>
                  <a:gd name="T9" fmla="*/ 1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9">
                    <a:moveTo>
                      <a:pt x="0" y="10"/>
                    </a:moveTo>
                    <a:lnTo>
                      <a:pt x="4" y="19"/>
                    </a:lnTo>
                    <a:lnTo>
                      <a:pt x="9" y="10"/>
                    </a:lnTo>
                    <a:lnTo>
                      <a:pt x="4" y="0"/>
                    </a:lnTo>
                    <a:lnTo>
                      <a:pt x="0" y="10"/>
                    </a:lnTo>
                    <a:close/>
                  </a:path>
                </a:pathLst>
              </a:custGeom>
              <a:solidFill>
                <a:srgbClr val="000000"/>
              </a:solidFill>
              <a:ln w="9525" cap="flat">
                <a:solidFill>
                  <a:srgbClr val="000000"/>
                </a:solidFill>
                <a:prstDash val="solid"/>
                <a:round/>
                <a:headEnd/>
                <a:tailEnd/>
              </a:ln>
            </p:spPr>
            <p:txBody>
              <a:bodyPr/>
              <a:lstStyle/>
              <a:p>
                <a:endParaRPr lang="en-GB"/>
              </a:p>
            </p:txBody>
          </p:sp>
        </p:grpSp>
        <p:grpSp>
          <p:nvGrpSpPr>
            <p:cNvPr id="23662" name="Group 49"/>
            <p:cNvGrpSpPr>
              <a:grpSpLocks/>
            </p:cNvGrpSpPr>
            <p:nvPr/>
          </p:nvGrpSpPr>
          <p:grpSpPr bwMode="auto">
            <a:xfrm>
              <a:off x="4670" y="3732"/>
              <a:ext cx="102" cy="65"/>
              <a:chOff x="4670" y="3732"/>
              <a:chExt cx="102" cy="65"/>
            </a:xfrm>
          </p:grpSpPr>
          <p:sp>
            <p:nvSpPr>
              <p:cNvPr id="23703" name="Freeform 50"/>
              <p:cNvSpPr>
                <a:spLocks/>
              </p:cNvSpPr>
              <p:nvPr/>
            </p:nvSpPr>
            <p:spPr bwMode="auto">
              <a:xfrm>
                <a:off x="4725" y="3783"/>
                <a:ext cx="14" cy="14"/>
              </a:xfrm>
              <a:custGeom>
                <a:avLst/>
                <a:gdLst>
                  <a:gd name="T0" fmla="*/ 10 w 14"/>
                  <a:gd name="T1" fmla="*/ 14 h 14"/>
                  <a:gd name="T2" fmla="*/ 14 w 14"/>
                  <a:gd name="T3" fmla="*/ 5 h 14"/>
                  <a:gd name="T4" fmla="*/ 5 w 14"/>
                  <a:gd name="T5" fmla="*/ 0 h 14"/>
                  <a:gd name="T6" fmla="*/ 0 w 14"/>
                  <a:gd name="T7" fmla="*/ 9 h 14"/>
                  <a:gd name="T8" fmla="*/ 10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0" y="14"/>
                    </a:moveTo>
                    <a:lnTo>
                      <a:pt x="14" y="5"/>
                    </a:lnTo>
                    <a:lnTo>
                      <a:pt x="5" y="0"/>
                    </a:lnTo>
                    <a:lnTo>
                      <a:pt x="0" y="9"/>
                    </a:lnTo>
                    <a:lnTo>
                      <a:pt x="10"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04" name="Freeform 51"/>
              <p:cNvSpPr>
                <a:spLocks/>
              </p:cNvSpPr>
              <p:nvPr/>
            </p:nvSpPr>
            <p:spPr bwMode="auto">
              <a:xfrm>
                <a:off x="4707" y="3774"/>
                <a:ext cx="14" cy="14"/>
              </a:xfrm>
              <a:custGeom>
                <a:avLst/>
                <a:gdLst>
                  <a:gd name="T0" fmla="*/ 9 w 14"/>
                  <a:gd name="T1" fmla="*/ 14 h 14"/>
                  <a:gd name="T2" fmla="*/ 14 w 14"/>
                  <a:gd name="T3" fmla="*/ 4 h 14"/>
                  <a:gd name="T4" fmla="*/ 9 w 14"/>
                  <a:gd name="T5" fmla="*/ 0 h 14"/>
                  <a:gd name="T6" fmla="*/ 4 w 14"/>
                  <a:gd name="T7" fmla="*/ 0 h 14"/>
                  <a:gd name="T8" fmla="*/ 0 w 14"/>
                  <a:gd name="T9" fmla="*/ 9 h 14"/>
                  <a:gd name="T10" fmla="*/ 4 w 14"/>
                  <a:gd name="T11" fmla="*/ 9 h 14"/>
                  <a:gd name="T12" fmla="*/ 9 w 14"/>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9" y="14"/>
                    </a:moveTo>
                    <a:lnTo>
                      <a:pt x="14" y="4"/>
                    </a:lnTo>
                    <a:lnTo>
                      <a:pt x="9" y="0"/>
                    </a:lnTo>
                    <a:lnTo>
                      <a:pt x="4" y="0"/>
                    </a:lnTo>
                    <a:lnTo>
                      <a:pt x="0" y="9"/>
                    </a:lnTo>
                    <a:lnTo>
                      <a:pt x="4" y="9"/>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05" name="Freeform 52"/>
              <p:cNvSpPr>
                <a:spLocks/>
              </p:cNvSpPr>
              <p:nvPr/>
            </p:nvSpPr>
            <p:spPr bwMode="auto">
              <a:xfrm>
                <a:off x="4693" y="3760"/>
                <a:ext cx="14" cy="18"/>
              </a:xfrm>
              <a:custGeom>
                <a:avLst/>
                <a:gdLst>
                  <a:gd name="T0" fmla="*/ 9 w 14"/>
                  <a:gd name="T1" fmla="*/ 18 h 18"/>
                  <a:gd name="T2" fmla="*/ 14 w 14"/>
                  <a:gd name="T3" fmla="*/ 9 h 18"/>
                  <a:gd name="T4" fmla="*/ 5 w 14"/>
                  <a:gd name="T5" fmla="*/ 0 h 18"/>
                  <a:gd name="T6" fmla="*/ 0 w 14"/>
                  <a:gd name="T7" fmla="*/ 9 h 18"/>
                  <a:gd name="T8" fmla="*/ 9 w 1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8">
                    <a:moveTo>
                      <a:pt x="9" y="18"/>
                    </a:moveTo>
                    <a:lnTo>
                      <a:pt x="14" y="9"/>
                    </a:lnTo>
                    <a:lnTo>
                      <a:pt x="5" y="0"/>
                    </a:lnTo>
                    <a:lnTo>
                      <a:pt x="0" y="9"/>
                    </a:lnTo>
                    <a:lnTo>
                      <a:pt x="9" y="18"/>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06" name="Freeform 53"/>
              <p:cNvSpPr>
                <a:spLocks/>
              </p:cNvSpPr>
              <p:nvPr/>
            </p:nvSpPr>
            <p:spPr bwMode="auto">
              <a:xfrm>
                <a:off x="4679" y="3751"/>
                <a:ext cx="14" cy="14"/>
              </a:xfrm>
              <a:custGeom>
                <a:avLst/>
                <a:gdLst>
                  <a:gd name="T0" fmla="*/ 9 w 14"/>
                  <a:gd name="T1" fmla="*/ 14 h 14"/>
                  <a:gd name="T2" fmla="*/ 14 w 14"/>
                  <a:gd name="T3" fmla="*/ 4 h 14"/>
                  <a:gd name="T4" fmla="*/ 5 w 14"/>
                  <a:gd name="T5" fmla="*/ 0 h 14"/>
                  <a:gd name="T6" fmla="*/ 0 w 14"/>
                  <a:gd name="T7" fmla="*/ 9 h 14"/>
                  <a:gd name="T8" fmla="*/ 9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9" y="14"/>
                    </a:moveTo>
                    <a:lnTo>
                      <a:pt x="14" y="4"/>
                    </a:lnTo>
                    <a:lnTo>
                      <a:pt x="5" y="0"/>
                    </a:lnTo>
                    <a:lnTo>
                      <a:pt x="0" y="9"/>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07" name="Freeform 54"/>
              <p:cNvSpPr>
                <a:spLocks/>
              </p:cNvSpPr>
              <p:nvPr/>
            </p:nvSpPr>
            <p:spPr bwMode="auto">
              <a:xfrm>
                <a:off x="4670" y="3737"/>
                <a:ext cx="14" cy="9"/>
              </a:xfrm>
              <a:custGeom>
                <a:avLst/>
                <a:gdLst>
                  <a:gd name="T0" fmla="*/ 5 w 14"/>
                  <a:gd name="T1" fmla="*/ 9 h 9"/>
                  <a:gd name="T2" fmla="*/ 14 w 14"/>
                  <a:gd name="T3" fmla="*/ 9 h 9"/>
                  <a:gd name="T4" fmla="*/ 9 w 14"/>
                  <a:gd name="T5" fmla="*/ 4 h 9"/>
                  <a:gd name="T6" fmla="*/ 9 w 14"/>
                  <a:gd name="T7" fmla="*/ 0 h 9"/>
                  <a:gd name="T8" fmla="*/ 0 w 14"/>
                  <a:gd name="T9" fmla="*/ 0 h 9"/>
                  <a:gd name="T10" fmla="*/ 0 w 14"/>
                  <a:gd name="T11" fmla="*/ 4 h 9"/>
                  <a:gd name="T12" fmla="*/ 5 w 14"/>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5" y="9"/>
                    </a:moveTo>
                    <a:lnTo>
                      <a:pt x="14" y="9"/>
                    </a:lnTo>
                    <a:lnTo>
                      <a:pt x="9" y="4"/>
                    </a:lnTo>
                    <a:lnTo>
                      <a:pt x="9" y="0"/>
                    </a:lnTo>
                    <a:lnTo>
                      <a:pt x="0" y="0"/>
                    </a:lnTo>
                    <a:lnTo>
                      <a:pt x="0" y="4"/>
                    </a:lnTo>
                    <a:lnTo>
                      <a:pt x="5" y="9"/>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08" name="Rectangle 55"/>
              <p:cNvSpPr>
                <a:spLocks noChangeArrowheads="1"/>
              </p:cNvSpPr>
              <p:nvPr/>
            </p:nvSpPr>
            <p:spPr bwMode="auto">
              <a:xfrm>
                <a:off x="4684" y="3732"/>
                <a:ext cx="9" cy="9"/>
              </a:xfrm>
              <a:prstGeom prst="rect">
                <a:avLst/>
              </a:prstGeom>
              <a:solidFill>
                <a:srgbClr val="000000"/>
              </a:solidFill>
              <a:ln w="9525">
                <a:solidFill>
                  <a:srgbClr val="000000"/>
                </a:solidFill>
                <a:miter lim="800000"/>
                <a:headEnd/>
                <a:tailEnd/>
              </a:ln>
            </p:spPr>
            <p:txBody>
              <a:bodyPr/>
              <a:lstStyle/>
              <a:p>
                <a:endParaRPr lang="en-GB"/>
              </a:p>
            </p:txBody>
          </p:sp>
          <p:sp>
            <p:nvSpPr>
              <p:cNvPr id="23709" name="Rectangle 56"/>
              <p:cNvSpPr>
                <a:spLocks noChangeArrowheads="1"/>
              </p:cNvSpPr>
              <p:nvPr/>
            </p:nvSpPr>
            <p:spPr bwMode="auto">
              <a:xfrm>
                <a:off x="4702" y="3732"/>
                <a:ext cx="9" cy="9"/>
              </a:xfrm>
              <a:prstGeom prst="rect">
                <a:avLst/>
              </a:prstGeom>
              <a:solidFill>
                <a:srgbClr val="000000"/>
              </a:solidFill>
              <a:ln w="9525">
                <a:solidFill>
                  <a:srgbClr val="000000"/>
                </a:solidFill>
                <a:miter lim="800000"/>
                <a:headEnd/>
                <a:tailEnd/>
              </a:ln>
            </p:spPr>
            <p:txBody>
              <a:bodyPr/>
              <a:lstStyle/>
              <a:p>
                <a:endParaRPr lang="en-GB"/>
              </a:p>
            </p:txBody>
          </p:sp>
          <p:sp>
            <p:nvSpPr>
              <p:cNvPr id="23710" name="Freeform 57"/>
              <p:cNvSpPr>
                <a:spLocks/>
              </p:cNvSpPr>
              <p:nvPr/>
            </p:nvSpPr>
            <p:spPr bwMode="auto">
              <a:xfrm>
                <a:off x="4721" y="3732"/>
                <a:ext cx="9" cy="9"/>
              </a:xfrm>
              <a:custGeom>
                <a:avLst/>
                <a:gdLst>
                  <a:gd name="T0" fmla="*/ 0 w 9"/>
                  <a:gd name="T1" fmla="*/ 0 h 9"/>
                  <a:gd name="T2" fmla="*/ 0 w 9"/>
                  <a:gd name="T3" fmla="*/ 9 h 9"/>
                  <a:gd name="T4" fmla="*/ 0 w 9"/>
                  <a:gd name="T5" fmla="*/ 9 h 9"/>
                  <a:gd name="T6" fmla="*/ 9 w 9"/>
                  <a:gd name="T7" fmla="*/ 9 h 9"/>
                  <a:gd name="T8" fmla="*/ 9 w 9"/>
                  <a:gd name="T9" fmla="*/ 0 h 9"/>
                  <a:gd name="T10" fmla="*/ 4 w 9"/>
                  <a:gd name="T11" fmla="*/ 0 h 9"/>
                  <a:gd name="T12" fmla="*/ 0 w 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0" y="0"/>
                    </a:moveTo>
                    <a:lnTo>
                      <a:pt x="0" y="9"/>
                    </a:lnTo>
                    <a:lnTo>
                      <a:pt x="9" y="9"/>
                    </a:lnTo>
                    <a:lnTo>
                      <a:pt x="9" y="0"/>
                    </a:lnTo>
                    <a:lnTo>
                      <a:pt x="4" y="0"/>
                    </a:lnTo>
                    <a:lnTo>
                      <a:pt x="0"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11" name="Freeform 58"/>
              <p:cNvSpPr>
                <a:spLocks/>
              </p:cNvSpPr>
              <p:nvPr/>
            </p:nvSpPr>
            <p:spPr bwMode="auto">
              <a:xfrm>
                <a:off x="4739" y="3732"/>
                <a:ext cx="14" cy="14"/>
              </a:xfrm>
              <a:custGeom>
                <a:avLst/>
                <a:gdLst>
                  <a:gd name="T0" fmla="*/ 5 w 14"/>
                  <a:gd name="T1" fmla="*/ 0 h 14"/>
                  <a:gd name="T2" fmla="*/ 0 w 14"/>
                  <a:gd name="T3" fmla="*/ 9 h 14"/>
                  <a:gd name="T4" fmla="*/ 9 w 14"/>
                  <a:gd name="T5" fmla="*/ 14 h 14"/>
                  <a:gd name="T6" fmla="*/ 14 w 14"/>
                  <a:gd name="T7" fmla="*/ 5 h 14"/>
                  <a:gd name="T8" fmla="*/ 5 w 1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5" y="0"/>
                    </a:moveTo>
                    <a:lnTo>
                      <a:pt x="0" y="9"/>
                    </a:lnTo>
                    <a:lnTo>
                      <a:pt x="9" y="14"/>
                    </a:lnTo>
                    <a:lnTo>
                      <a:pt x="14" y="5"/>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12" name="Freeform 59"/>
              <p:cNvSpPr>
                <a:spLocks/>
              </p:cNvSpPr>
              <p:nvPr/>
            </p:nvSpPr>
            <p:spPr bwMode="auto">
              <a:xfrm>
                <a:off x="4753" y="3741"/>
                <a:ext cx="14" cy="14"/>
              </a:xfrm>
              <a:custGeom>
                <a:avLst/>
                <a:gdLst>
                  <a:gd name="T0" fmla="*/ 5 w 14"/>
                  <a:gd name="T1" fmla="*/ 0 h 14"/>
                  <a:gd name="T2" fmla="*/ 0 w 14"/>
                  <a:gd name="T3" fmla="*/ 10 h 14"/>
                  <a:gd name="T4" fmla="*/ 0 w 14"/>
                  <a:gd name="T5" fmla="*/ 10 h 14"/>
                  <a:gd name="T6" fmla="*/ 5 w 14"/>
                  <a:gd name="T7" fmla="*/ 5 h 14"/>
                  <a:gd name="T8" fmla="*/ 0 w 14"/>
                  <a:gd name="T9" fmla="*/ 5 h 14"/>
                  <a:gd name="T10" fmla="*/ 5 w 14"/>
                  <a:gd name="T11" fmla="*/ 14 h 14"/>
                  <a:gd name="T12" fmla="*/ 14 w 14"/>
                  <a:gd name="T13" fmla="*/ 10 h 14"/>
                  <a:gd name="T14" fmla="*/ 9 w 14"/>
                  <a:gd name="T15" fmla="*/ 5 h 14"/>
                  <a:gd name="T16" fmla="*/ 5 w 14"/>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4">
                    <a:moveTo>
                      <a:pt x="5" y="0"/>
                    </a:moveTo>
                    <a:lnTo>
                      <a:pt x="0" y="10"/>
                    </a:lnTo>
                    <a:lnTo>
                      <a:pt x="5" y="5"/>
                    </a:lnTo>
                    <a:lnTo>
                      <a:pt x="0" y="5"/>
                    </a:lnTo>
                    <a:lnTo>
                      <a:pt x="5" y="14"/>
                    </a:lnTo>
                    <a:lnTo>
                      <a:pt x="14" y="10"/>
                    </a:lnTo>
                    <a:lnTo>
                      <a:pt x="9" y="5"/>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13" name="Freeform 60"/>
              <p:cNvSpPr>
                <a:spLocks/>
              </p:cNvSpPr>
              <p:nvPr/>
            </p:nvSpPr>
            <p:spPr bwMode="auto">
              <a:xfrm>
                <a:off x="4762" y="3760"/>
                <a:ext cx="10" cy="9"/>
              </a:xfrm>
              <a:custGeom>
                <a:avLst/>
                <a:gdLst>
                  <a:gd name="T0" fmla="*/ 10 w 10"/>
                  <a:gd name="T1" fmla="*/ 0 h 9"/>
                  <a:gd name="T2" fmla="*/ 0 w 10"/>
                  <a:gd name="T3" fmla="*/ 5 h 9"/>
                  <a:gd name="T4" fmla="*/ 0 w 10"/>
                  <a:gd name="T5" fmla="*/ 9 h 9"/>
                  <a:gd name="T6" fmla="*/ 10 w 10"/>
                  <a:gd name="T7" fmla="*/ 5 h 9"/>
                  <a:gd name="T8" fmla="*/ 10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10" y="0"/>
                    </a:moveTo>
                    <a:lnTo>
                      <a:pt x="0" y="5"/>
                    </a:lnTo>
                    <a:lnTo>
                      <a:pt x="0" y="9"/>
                    </a:lnTo>
                    <a:lnTo>
                      <a:pt x="10" y="5"/>
                    </a:lnTo>
                    <a:lnTo>
                      <a:pt x="10" y="0"/>
                    </a:lnTo>
                    <a:close/>
                  </a:path>
                </a:pathLst>
              </a:custGeom>
              <a:solidFill>
                <a:srgbClr val="000000"/>
              </a:solidFill>
              <a:ln w="9525" cap="flat">
                <a:solidFill>
                  <a:srgbClr val="000000"/>
                </a:solidFill>
                <a:prstDash val="solid"/>
                <a:round/>
                <a:headEnd/>
                <a:tailEnd/>
              </a:ln>
            </p:spPr>
            <p:txBody>
              <a:bodyPr/>
              <a:lstStyle/>
              <a:p>
                <a:endParaRPr lang="en-GB"/>
              </a:p>
            </p:txBody>
          </p:sp>
        </p:grpSp>
        <p:grpSp>
          <p:nvGrpSpPr>
            <p:cNvPr id="23663" name="Group 61"/>
            <p:cNvGrpSpPr>
              <a:grpSpLocks/>
            </p:cNvGrpSpPr>
            <p:nvPr/>
          </p:nvGrpSpPr>
          <p:grpSpPr bwMode="auto">
            <a:xfrm>
              <a:off x="4707" y="3691"/>
              <a:ext cx="97" cy="64"/>
              <a:chOff x="4707" y="3691"/>
              <a:chExt cx="97" cy="64"/>
            </a:xfrm>
          </p:grpSpPr>
          <p:sp>
            <p:nvSpPr>
              <p:cNvPr id="23693" name="Freeform 62"/>
              <p:cNvSpPr>
                <a:spLocks/>
              </p:cNvSpPr>
              <p:nvPr/>
            </p:nvSpPr>
            <p:spPr bwMode="auto">
              <a:xfrm>
                <a:off x="4758" y="3741"/>
                <a:ext cx="14" cy="14"/>
              </a:xfrm>
              <a:custGeom>
                <a:avLst/>
                <a:gdLst>
                  <a:gd name="T0" fmla="*/ 9 w 14"/>
                  <a:gd name="T1" fmla="*/ 14 h 14"/>
                  <a:gd name="T2" fmla="*/ 14 w 14"/>
                  <a:gd name="T3" fmla="*/ 5 h 14"/>
                  <a:gd name="T4" fmla="*/ 4 w 14"/>
                  <a:gd name="T5" fmla="*/ 0 h 14"/>
                  <a:gd name="T6" fmla="*/ 0 w 14"/>
                  <a:gd name="T7" fmla="*/ 10 h 14"/>
                  <a:gd name="T8" fmla="*/ 9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9" y="14"/>
                    </a:moveTo>
                    <a:lnTo>
                      <a:pt x="14" y="5"/>
                    </a:lnTo>
                    <a:lnTo>
                      <a:pt x="4" y="0"/>
                    </a:lnTo>
                    <a:lnTo>
                      <a:pt x="0" y="10"/>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94" name="Freeform 63"/>
              <p:cNvSpPr>
                <a:spLocks/>
              </p:cNvSpPr>
              <p:nvPr/>
            </p:nvSpPr>
            <p:spPr bwMode="auto">
              <a:xfrm>
                <a:off x="4744" y="3732"/>
                <a:ext cx="9" cy="14"/>
              </a:xfrm>
              <a:custGeom>
                <a:avLst/>
                <a:gdLst>
                  <a:gd name="T0" fmla="*/ 4 w 9"/>
                  <a:gd name="T1" fmla="*/ 14 h 14"/>
                  <a:gd name="T2" fmla="*/ 9 w 9"/>
                  <a:gd name="T3" fmla="*/ 5 h 14"/>
                  <a:gd name="T4" fmla="*/ 4 w 9"/>
                  <a:gd name="T5" fmla="*/ 0 h 14"/>
                  <a:gd name="T6" fmla="*/ 4 w 9"/>
                  <a:gd name="T7" fmla="*/ 0 h 14"/>
                  <a:gd name="T8" fmla="*/ 0 w 9"/>
                  <a:gd name="T9" fmla="*/ 9 h 14"/>
                  <a:gd name="T10" fmla="*/ 0 w 9"/>
                  <a:gd name="T11" fmla="*/ 9 h 14"/>
                  <a:gd name="T12" fmla="*/ 4 w 9"/>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4">
                    <a:moveTo>
                      <a:pt x="4" y="14"/>
                    </a:moveTo>
                    <a:lnTo>
                      <a:pt x="9" y="5"/>
                    </a:lnTo>
                    <a:lnTo>
                      <a:pt x="4" y="0"/>
                    </a:lnTo>
                    <a:lnTo>
                      <a:pt x="0" y="9"/>
                    </a:lnTo>
                    <a:lnTo>
                      <a:pt x="4"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95" name="Freeform 64"/>
              <p:cNvSpPr>
                <a:spLocks/>
              </p:cNvSpPr>
              <p:nvPr/>
            </p:nvSpPr>
            <p:spPr bwMode="auto">
              <a:xfrm>
                <a:off x="4725" y="3718"/>
                <a:ext cx="14" cy="14"/>
              </a:xfrm>
              <a:custGeom>
                <a:avLst/>
                <a:gdLst>
                  <a:gd name="T0" fmla="*/ 10 w 14"/>
                  <a:gd name="T1" fmla="*/ 14 h 14"/>
                  <a:gd name="T2" fmla="*/ 14 w 14"/>
                  <a:gd name="T3" fmla="*/ 5 h 14"/>
                  <a:gd name="T4" fmla="*/ 5 w 14"/>
                  <a:gd name="T5" fmla="*/ 0 h 14"/>
                  <a:gd name="T6" fmla="*/ 0 w 14"/>
                  <a:gd name="T7" fmla="*/ 10 h 14"/>
                  <a:gd name="T8" fmla="*/ 10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0" y="14"/>
                    </a:moveTo>
                    <a:lnTo>
                      <a:pt x="14" y="5"/>
                    </a:lnTo>
                    <a:lnTo>
                      <a:pt x="5" y="0"/>
                    </a:lnTo>
                    <a:lnTo>
                      <a:pt x="0" y="10"/>
                    </a:lnTo>
                    <a:lnTo>
                      <a:pt x="10"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96" name="Freeform 65"/>
              <p:cNvSpPr>
                <a:spLocks/>
              </p:cNvSpPr>
              <p:nvPr/>
            </p:nvSpPr>
            <p:spPr bwMode="auto">
              <a:xfrm>
                <a:off x="4711" y="3709"/>
                <a:ext cx="14" cy="14"/>
              </a:xfrm>
              <a:custGeom>
                <a:avLst/>
                <a:gdLst>
                  <a:gd name="T0" fmla="*/ 10 w 14"/>
                  <a:gd name="T1" fmla="*/ 14 h 14"/>
                  <a:gd name="T2" fmla="*/ 14 w 14"/>
                  <a:gd name="T3" fmla="*/ 5 h 14"/>
                  <a:gd name="T4" fmla="*/ 10 w 14"/>
                  <a:gd name="T5" fmla="*/ 0 h 14"/>
                  <a:gd name="T6" fmla="*/ 5 w 14"/>
                  <a:gd name="T7" fmla="*/ 5 h 14"/>
                  <a:gd name="T8" fmla="*/ 10 w 14"/>
                  <a:gd name="T9" fmla="*/ 5 h 14"/>
                  <a:gd name="T10" fmla="*/ 10 w 14"/>
                  <a:gd name="T11" fmla="*/ 5 h 14"/>
                  <a:gd name="T12" fmla="*/ 0 w 14"/>
                  <a:gd name="T13" fmla="*/ 5 h 14"/>
                  <a:gd name="T14" fmla="*/ 0 w 14"/>
                  <a:gd name="T15" fmla="*/ 5 h 14"/>
                  <a:gd name="T16" fmla="*/ 5 w 14"/>
                  <a:gd name="T17" fmla="*/ 9 h 14"/>
                  <a:gd name="T18" fmla="*/ 10 w 1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4">
                    <a:moveTo>
                      <a:pt x="10" y="14"/>
                    </a:moveTo>
                    <a:lnTo>
                      <a:pt x="14" y="5"/>
                    </a:lnTo>
                    <a:lnTo>
                      <a:pt x="10" y="0"/>
                    </a:lnTo>
                    <a:lnTo>
                      <a:pt x="5" y="5"/>
                    </a:lnTo>
                    <a:lnTo>
                      <a:pt x="10" y="5"/>
                    </a:lnTo>
                    <a:lnTo>
                      <a:pt x="0" y="5"/>
                    </a:lnTo>
                    <a:lnTo>
                      <a:pt x="5" y="9"/>
                    </a:lnTo>
                    <a:lnTo>
                      <a:pt x="10"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97" name="Freeform 66"/>
              <p:cNvSpPr>
                <a:spLocks/>
              </p:cNvSpPr>
              <p:nvPr/>
            </p:nvSpPr>
            <p:spPr bwMode="auto">
              <a:xfrm>
                <a:off x="4707" y="3695"/>
                <a:ext cx="18" cy="10"/>
              </a:xfrm>
              <a:custGeom>
                <a:avLst/>
                <a:gdLst>
                  <a:gd name="T0" fmla="*/ 0 w 18"/>
                  <a:gd name="T1" fmla="*/ 10 h 10"/>
                  <a:gd name="T2" fmla="*/ 9 w 18"/>
                  <a:gd name="T3" fmla="*/ 10 h 10"/>
                  <a:gd name="T4" fmla="*/ 18 w 18"/>
                  <a:gd name="T5" fmla="*/ 5 h 10"/>
                  <a:gd name="T6" fmla="*/ 14 w 18"/>
                  <a:gd name="T7" fmla="*/ 5 h 10"/>
                  <a:gd name="T8" fmla="*/ 14 w 18"/>
                  <a:gd name="T9" fmla="*/ 10 h 10"/>
                  <a:gd name="T10" fmla="*/ 14 w 18"/>
                  <a:gd name="T11" fmla="*/ 10 h 10"/>
                  <a:gd name="T12" fmla="*/ 14 w 18"/>
                  <a:gd name="T13" fmla="*/ 0 h 10"/>
                  <a:gd name="T14" fmla="*/ 9 w 18"/>
                  <a:gd name="T15" fmla="*/ 0 h 10"/>
                  <a:gd name="T16" fmla="*/ 9 w 18"/>
                  <a:gd name="T17" fmla="*/ 5 h 10"/>
                  <a:gd name="T18" fmla="*/ 9 w 18"/>
                  <a:gd name="T19" fmla="*/ 5 h 10"/>
                  <a:gd name="T20" fmla="*/ 0 w 18"/>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0">
                    <a:moveTo>
                      <a:pt x="0" y="10"/>
                    </a:moveTo>
                    <a:lnTo>
                      <a:pt x="9" y="10"/>
                    </a:lnTo>
                    <a:lnTo>
                      <a:pt x="18" y="5"/>
                    </a:lnTo>
                    <a:lnTo>
                      <a:pt x="14" y="5"/>
                    </a:lnTo>
                    <a:lnTo>
                      <a:pt x="14" y="10"/>
                    </a:lnTo>
                    <a:lnTo>
                      <a:pt x="14" y="0"/>
                    </a:lnTo>
                    <a:lnTo>
                      <a:pt x="9" y="0"/>
                    </a:lnTo>
                    <a:lnTo>
                      <a:pt x="9" y="5"/>
                    </a:lnTo>
                    <a:lnTo>
                      <a:pt x="0" y="1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98" name="Freeform 67"/>
              <p:cNvSpPr>
                <a:spLocks/>
              </p:cNvSpPr>
              <p:nvPr/>
            </p:nvSpPr>
            <p:spPr bwMode="auto">
              <a:xfrm>
                <a:off x="4730" y="3691"/>
                <a:ext cx="9" cy="14"/>
              </a:xfrm>
              <a:custGeom>
                <a:avLst/>
                <a:gdLst>
                  <a:gd name="T0" fmla="*/ 0 w 9"/>
                  <a:gd name="T1" fmla="*/ 4 h 14"/>
                  <a:gd name="T2" fmla="*/ 0 w 9"/>
                  <a:gd name="T3" fmla="*/ 14 h 14"/>
                  <a:gd name="T4" fmla="*/ 9 w 9"/>
                  <a:gd name="T5" fmla="*/ 9 h 14"/>
                  <a:gd name="T6" fmla="*/ 9 w 9"/>
                  <a:gd name="T7" fmla="*/ 4 h 14"/>
                  <a:gd name="T8" fmla="*/ 5 w 9"/>
                  <a:gd name="T9" fmla="*/ 9 h 14"/>
                  <a:gd name="T10" fmla="*/ 9 w 9"/>
                  <a:gd name="T11" fmla="*/ 9 h 14"/>
                  <a:gd name="T12" fmla="*/ 9 w 9"/>
                  <a:gd name="T13" fmla="*/ 0 h 14"/>
                  <a:gd name="T14" fmla="*/ 9 w 9"/>
                  <a:gd name="T15" fmla="*/ 0 h 14"/>
                  <a:gd name="T16" fmla="*/ 5 w 9"/>
                  <a:gd name="T17" fmla="*/ 0 h 14"/>
                  <a:gd name="T18" fmla="*/ 0 w 9"/>
                  <a:gd name="T19" fmla="*/ 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4">
                    <a:moveTo>
                      <a:pt x="0" y="4"/>
                    </a:moveTo>
                    <a:lnTo>
                      <a:pt x="0" y="14"/>
                    </a:lnTo>
                    <a:lnTo>
                      <a:pt x="9" y="9"/>
                    </a:lnTo>
                    <a:lnTo>
                      <a:pt x="9" y="4"/>
                    </a:lnTo>
                    <a:lnTo>
                      <a:pt x="5" y="9"/>
                    </a:lnTo>
                    <a:lnTo>
                      <a:pt x="9" y="9"/>
                    </a:lnTo>
                    <a:lnTo>
                      <a:pt x="9" y="0"/>
                    </a:lnTo>
                    <a:lnTo>
                      <a:pt x="5" y="0"/>
                    </a:lnTo>
                    <a:lnTo>
                      <a:pt x="0" y="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99" name="Rectangle 68"/>
              <p:cNvSpPr>
                <a:spLocks noChangeArrowheads="1"/>
              </p:cNvSpPr>
              <p:nvPr/>
            </p:nvSpPr>
            <p:spPr bwMode="auto">
              <a:xfrm>
                <a:off x="4748" y="3691"/>
                <a:ext cx="10" cy="9"/>
              </a:xfrm>
              <a:prstGeom prst="rect">
                <a:avLst/>
              </a:prstGeom>
              <a:solidFill>
                <a:srgbClr val="000000"/>
              </a:solidFill>
              <a:ln w="9525">
                <a:solidFill>
                  <a:srgbClr val="000000"/>
                </a:solidFill>
                <a:miter lim="800000"/>
                <a:headEnd/>
                <a:tailEnd/>
              </a:ln>
            </p:spPr>
            <p:txBody>
              <a:bodyPr/>
              <a:lstStyle/>
              <a:p>
                <a:endParaRPr lang="en-GB"/>
              </a:p>
            </p:txBody>
          </p:sp>
          <p:sp>
            <p:nvSpPr>
              <p:cNvPr id="23700" name="Rectangle 69"/>
              <p:cNvSpPr>
                <a:spLocks noChangeArrowheads="1"/>
              </p:cNvSpPr>
              <p:nvPr/>
            </p:nvSpPr>
            <p:spPr bwMode="auto">
              <a:xfrm>
                <a:off x="4767" y="3695"/>
                <a:ext cx="9" cy="10"/>
              </a:xfrm>
              <a:prstGeom prst="rect">
                <a:avLst/>
              </a:prstGeom>
              <a:solidFill>
                <a:srgbClr val="000000"/>
              </a:solidFill>
              <a:ln w="9525">
                <a:solidFill>
                  <a:srgbClr val="000000"/>
                </a:solidFill>
                <a:miter lim="800000"/>
                <a:headEnd/>
                <a:tailEnd/>
              </a:ln>
            </p:spPr>
            <p:txBody>
              <a:bodyPr/>
              <a:lstStyle/>
              <a:p>
                <a:endParaRPr lang="en-GB"/>
              </a:p>
            </p:txBody>
          </p:sp>
          <p:sp>
            <p:nvSpPr>
              <p:cNvPr id="23701" name="Freeform 70"/>
              <p:cNvSpPr>
                <a:spLocks/>
              </p:cNvSpPr>
              <p:nvPr/>
            </p:nvSpPr>
            <p:spPr bwMode="auto">
              <a:xfrm>
                <a:off x="4781" y="3695"/>
                <a:ext cx="14" cy="19"/>
              </a:xfrm>
              <a:custGeom>
                <a:avLst/>
                <a:gdLst>
                  <a:gd name="T0" fmla="*/ 4 w 14"/>
                  <a:gd name="T1" fmla="*/ 0 h 19"/>
                  <a:gd name="T2" fmla="*/ 4 w 14"/>
                  <a:gd name="T3" fmla="*/ 10 h 19"/>
                  <a:gd name="T4" fmla="*/ 0 w 14"/>
                  <a:gd name="T5" fmla="*/ 14 h 19"/>
                  <a:gd name="T6" fmla="*/ 9 w 14"/>
                  <a:gd name="T7" fmla="*/ 19 h 19"/>
                  <a:gd name="T8" fmla="*/ 14 w 14"/>
                  <a:gd name="T9" fmla="*/ 10 h 19"/>
                  <a:gd name="T10" fmla="*/ 4 w 14"/>
                  <a:gd name="T11" fmla="*/ 5 h 19"/>
                  <a:gd name="T12" fmla="*/ 4 w 1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9">
                    <a:moveTo>
                      <a:pt x="4" y="0"/>
                    </a:moveTo>
                    <a:lnTo>
                      <a:pt x="4" y="10"/>
                    </a:lnTo>
                    <a:lnTo>
                      <a:pt x="0" y="14"/>
                    </a:lnTo>
                    <a:lnTo>
                      <a:pt x="9" y="19"/>
                    </a:lnTo>
                    <a:lnTo>
                      <a:pt x="14" y="10"/>
                    </a:lnTo>
                    <a:lnTo>
                      <a:pt x="4" y="5"/>
                    </a:lnTo>
                    <a:lnTo>
                      <a:pt x="4"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702" name="Freeform 71"/>
              <p:cNvSpPr>
                <a:spLocks/>
              </p:cNvSpPr>
              <p:nvPr/>
            </p:nvSpPr>
            <p:spPr bwMode="auto">
              <a:xfrm>
                <a:off x="4795" y="3709"/>
                <a:ext cx="9" cy="19"/>
              </a:xfrm>
              <a:custGeom>
                <a:avLst/>
                <a:gdLst>
                  <a:gd name="T0" fmla="*/ 4 w 9"/>
                  <a:gd name="T1" fmla="*/ 0 h 19"/>
                  <a:gd name="T2" fmla="*/ 0 w 9"/>
                  <a:gd name="T3" fmla="*/ 9 h 19"/>
                  <a:gd name="T4" fmla="*/ 4 w 9"/>
                  <a:gd name="T5" fmla="*/ 19 h 19"/>
                  <a:gd name="T6" fmla="*/ 9 w 9"/>
                  <a:gd name="T7" fmla="*/ 9 h 19"/>
                  <a:gd name="T8" fmla="*/ 4 w 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9">
                    <a:moveTo>
                      <a:pt x="4" y="0"/>
                    </a:moveTo>
                    <a:lnTo>
                      <a:pt x="0" y="9"/>
                    </a:lnTo>
                    <a:lnTo>
                      <a:pt x="4" y="19"/>
                    </a:lnTo>
                    <a:lnTo>
                      <a:pt x="9" y="9"/>
                    </a:lnTo>
                    <a:lnTo>
                      <a:pt x="4" y="0"/>
                    </a:lnTo>
                    <a:close/>
                  </a:path>
                </a:pathLst>
              </a:custGeom>
              <a:solidFill>
                <a:srgbClr val="000000"/>
              </a:solidFill>
              <a:ln w="9525" cap="flat">
                <a:solidFill>
                  <a:srgbClr val="000000"/>
                </a:solidFill>
                <a:prstDash val="solid"/>
                <a:round/>
                <a:headEnd/>
                <a:tailEnd/>
              </a:ln>
            </p:spPr>
            <p:txBody>
              <a:bodyPr/>
              <a:lstStyle/>
              <a:p>
                <a:endParaRPr lang="en-GB"/>
              </a:p>
            </p:txBody>
          </p:sp>
        </p:grpSp>
        <p:grpSp>
          <p:nvGrpSpPr>
            <p:cNvPr id="23664" name="Group 72"/>
            <p:cNvGrpSpPr>
              <a:grpSpLocks/>
            </p:cNvGrpSpPr>
            <p:nvPr/>
          </p:nvGrpSpPr>
          <p:grpSpPr bwMode="auto">
            <a:xfrm>
              <a:off x="4744" y="3654"/>
              <a:ext cx="101" cy="64"/>
              <a:chOff x="4744" y="3654"/>
              <a:chExt cx="101" cy="64"/>
            </a:xfrm>
          </p:grpSpPr>
          <p:sp>
            <p:nvSpPr>
              <p:cNvPr id="23682" name="Freeform 73"/>
              <p:cNvSpPr>
                <a:spLocks/>
              </p:cNvSpPr>
              <p:nvPr/>
            </p:nvSpPr>
            <p:spPr bwMode="auto">
              <a:xfrm>
                <a:off x="4799" y="3705"/>
                <a:ext cx="14" cy="13"/>
              </a:xfrm>
              <a:custGeom>
                <a:avLst/>
                <a:gdLst>
                  <a:gd name="T0" fmla="*/ 10 w 14"/>
                  <a:gd name="T1" fmla="*/ 13 h 13"/>
                  <a:gd name="T2" fmla="*/ 14 w 14"/>
                  <a:gd name="T3" fmla="*/ 4 h 13"/>
                  <a:gd name="T4" fmla="*/ 5 w 14"/>
                  <a:gd name="T5" fmla="*/ 0 h 13"/>
                  <a:gd name="T6" fmla="*/ 0 w 14"/>
                  <a:gd name="T7" fmla="*/ 9 h 13"/>
                  <a:gd name="T8" fmla="*/ 10 w 14"/>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0" y="13"/>
                    </a:moveTo>
                    <a:lnTo>
                      <a:pt x="14" y="4"/>
                    </a:lnTo>
                    <a:lnTo>
                      <a:pt x="5" y="0"/>
                    </a:lnTo>
                    <a:lnTo>
                      <a:pt x="0" y="9"/>
                    </a:lnTo>
                    <a:lnTo>
                      <a:pt x="10" y="13"/>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83" name="Freeform 74"/>
              <p:cNvSpPr>
                <a:spLocks/>
              </p:cNvSpPr>
              <p:nvPr/>
            </p:nvSpPr>
            <p:spPr bwMode="auto">
              <a:xfrm>
                <a:off x="4781" y="3695"/>
                <a:ext cx="14" cy="14"/>
              </a:xfrm>
              <a:custGeom>
                <a:avLst/>
                <a:gdLst>
                  <a:gd name="T0" fmla="*/ 9 w 14"/>
                  <a:gd name="T1" fmla="*/ 14 h 14"/>
                  <a:gd name="T2" fmla="*/ 14 w 14"/>
                  <a:gd name="T3" fmla="*/ 5 h 14"/>
                  <a:gd name="T4" fmla="*/ 9 w 14"/>
                  <a:gd name="T5" fmla="*/ 0 h 14"/>
                  <a:gd name="T6" fmla="*/ 4 w 14"/>
                  <a:gd name="T7" fmla="*/ 0 h 14"/>
                  <a:gd name="T8" fmla="*/ 0 w 14"/>
                  <a:gd name="T9" fmla="*/ 10 h 14"/>
                  <a:gd name="T10" fmla="*/ 4 w 14"/>
                  <a:gd name="T11" fmla="*/ 10 h 14"/>
                  <a:gd name="T12" fmla="*/ 9 w 14"/>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9" y="14"/>
                    </a:moveTo>
                    <a:lnTo>
                      <a:pt x="14" y="5"/>
                    </a:lnTo>
                    <a:lnTo>
                      <a:pt x="9" y="0"/>
                    </a:lnTo>
                    <a:lnTo>
                      <a:pt x="4" y="0"/>
                    </a:lnTo>
                    <a:lnTo>
                      <a:pt x="0" y="10"/>
                    </a:lnTo>
                    <a:lnTo>
                      <a:pt x="4" y="10"/>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84" name="Freeform 75"/>
              <p:cNvSpPr>
                <a:spLocks/>
              </p:cNvSpPr>
              <p:nvPr/>
            </p:nvSpPr>
            <p:spPr bwMode="auto">
              <a:xfrm>
                <a:off x="4767" y="3681"/>
                <a:ext cx="14" cy="19"/>
              </a:xfrm>
              <a:custGeom>
                <a:avLst/>
                <a:gdLst>
                  <a:gd name="T0" fmla="*/ 9 w 14"/>
                  <a:gd name="T1" fmla="*/ 19 h 19"/>
                  <a:gd name="T2" fmla="*/ 14 w 14"/>
                  <a:gd name="T3" fmla="*/ 10 h 19"/>
                  <a:gd name="T4" fmla="*/ 5 w 14"/>
                  <a:gd name="T5" fmla="*/ 0 h 19"/>
                  <a:gd name="T6" fmla="*/ 0 w 14"/>
                  <a:gd name="T7" fmla="*/ 10 h 19"/>
                  <a:gd name="T8" fmla="*/ 9 w 14"/>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9">
                    <a:moveTo>
                      <a:pt x="9" y="19"/>
                    </a:moveTo>
                    <a:lnTo>
                      <a:pt x="14" y="10"/>
                    </a:lnTo>
                    <a:lnTo>
                      <a:pt x="5" y="0"/>
                    </a:lnTo>
                    <a:lnTo>
                      <a:pt x="0" y="10"/>
                    </a:lnTo>
                    <a:lnTo>
                      <a:pt x="9" y="19"/>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85" name="Freeform 76"/>
              <p:cNvSpPr>
                <a:spLocks/>
              </p:cNvSpPr>
              <p:nvPr/>
            </p:nvSpPr>
            <p:spPr bwMode="auto">
              <a:xfrm>
                <a:off x="4753" y="3672"/>
                <a:ext cx="14" cy="14"/>
              </a:xfrm>
              <a:custGeom>
                <a:avLst/>
                <a:gdLst>
                  <a:gd name="T0" fmla="*/ 9 w 14"/>
                  <a:gd name="T1" fmla="*/ 14 h 14"/>
                  <a:gd name="T2" fmla="*/ 14 w 14"/>
                  <a:gd name="T3" fmla="*/ 5 h 14"/>
                  <a:gd name="T4" fmla="*/ 5 w 14"/>
                  <a:gd name="T5" fmla="*/ 0 h 14"/>
                  <a:gd name="T6" fmla="*/ 0 w 14"/>
                  <a:gd name="T7" fmla="*/ 9 h 14"/>
                  <a:gd name="T8" fmla="*/ 9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9" y="14"/>
                    </a:moveTo>
                    <a:lnTo>
                      <a:pt x="14" y="5"/>
                    </a:lnTo>
                    <a:lnTo>
                      <a:pt x="5" y="0"/>
                    </a:lnTo>
                    <a:lnTo>
                      <a:pt x="0" y="9"/>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86" name="Freeform 77"/>
              <p:cNvSpPr>
                <a:spLocks/>
              </p:cNvSpPr>
              <p:nvPr/>
            </p:nvSpPr>
            <p:spPr bwMode="auto">
              <a:xfrm>
                <a:off x="4744" y="3658"/>
                <a:ext cx="14" cy="10"/>
              </a:xfrm>
              <a:custGeom>
                <a:avLst/>
                <a:gdLst>
                  <a:gd name="T0" fmla="*/ 4 w 14"/>
                  <a:gd name="T1" fmla="*/ 10 h 10"/>
                  <a:gd name="T2" fmla="*/ 14 w 14"/>
                  <a:gd name="T3" fmla="*/ 10 h 10"/>
                  <a:gd name="T4" fmla="*/ 9 w 14"/>
                  <a:gd name="T5" fmla="*/ 5 h 10"/>
                  <a:gd name="T6" fmla="*/ 9 w 14"/>
                  <a:gd name="T7" fmla="*/ 0 h 10"/>
                  <a:gd name="T8" fmla="*/ 0 w 14"/>
                  <a:gd name="T9" fmla="*/ 0 h 10"/>
                  <a:gd name="T10" fmla="*/ 0 w 14"/>
                  <a:gd name="T11" fmla="*/ 5 h 10"/>
                  <a:gd name="T12" fmla="*/ 4 w 14"/>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4" y="10"/>
                    </a:moveTo>
                    <a:lnTo>
                      <a:pt x="14" y="10"/>
                    </a:lnTo>
                    <a:lnTo>
                      <a:pt x="9" y="5"/>
                    </a:lnTo>
                    <a:lnTo>
                      <a:pt x="9" y="0"/>
                    </a:lnTo>
                    <a:lnTo>
                      <a:pt x="0" y="0"/>
                    </a:lnTo>
                    <a:lnTo>
                      <a:pt x="0" y="5"/>
                    </a:lnTo>
                    <a:lnTo>
                      <a:pt x="4" y="1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87" name="Rectangle 78"/>
              <p:cNvSpPr>
                <a:spLocks noChangeArrowheads="1"/>
              </p:cNvSpPr>
              <p:nvPr/>
            </p:nvSpPr>
            <p:spPr bwMode="auto">
              <a:xfrm>
                <a:off x="4758" y="3654"/>
                <a:ext cx="9" cy="9"/>
              </a:xfrm>
              <a:prstGeom prst="rect">
                <a:avLst/>
              </a:prstGeom>
              <a:solidFill>
                <a:srgbClr val="000000"/>
              </a:solidFill>
              <a:ln w="9525">
                <a:solidFill>
                  <a:srgbClr val="000000"/>
                </a:solidFill>
                <a:miter lim="800000"/>
                <a:headEnd/>
                <a:tailEnd/>
              </a:ln>
            </p:spPr>
            <p:txBody>
              <a:bodyPr/>
              <a:lstStyle/>
              <a:p>
                <a:endParaRPr lang="en-GB"/>
              </a:p>
            </p:txBody>
          </p:sp>
          <p:sp>
            <p:nvSpPr>
              <p:cNvPr id="23688" name="Rectangle 79"/>
              <p:cNvSpPr>
                <a:spLocks noChangeArrowheads="1"/>
              </p:cNvSpPr>
              <p:nvPr/>
            </p:nvSpPr>
            <p:spPr bwMode="auto">
              <a:xfrm>
                <a:off x="4776" y="3654"/>
                <a:ext cx="9" cy="9"/>
              </a:xfrm>
              <a:prstGeom prst="rect">
                <a:avLst/>
              </a:prstGeom>
              <a:solidFill>
                <a:srgbClr val="000000"/>
              </a:solidFill>
              <a:ln w="9525">
                <a:solidFill>
                  <a:srgbClr val="000000"/>
                </a:solidFill>
                <a:miter lim="800000"/>
                <a:headEnd/>
                <a:tailEnd/>
              </a:ln>
            </p:spPr>
            <p:txBody>
              <a:bodyPr/>
              <a:lstStyle/>
              <a:p>
                <a:endParaRPr lang="en-GB"/>
              </a:p>
            </p:txBody>
          </p:sp>
          <p:sp>
            <p:nvSpPr>
              <p:cNvPr id="23689" name="Freeform 80"/>
              <p:cNvSpPr>
                <a:spLocks/>
              </p:cNvSpPr>
              <p:nvPr/>
            </p:nvSpPr>
            <p:spPr bwMode="auto">
              <a:xfrm>
                <a:off x="4795" y="3654"/>
                <a:ext cx="9" cy="9"/>
              </a:xfrm>
              <a:custGeom>
                <a:avLst/>
                <a:gdLst>
                  <a:gd name="T0" fmla="*/ 0 w 9"/>
                  <a:gd name="T1" fmla="*/ 0 h 9"/>
                  <a:gd name="T2" fmla="*/ 0 w 9"/>
                  <a:gd name="T3" fmla="*/ 9 h 9"/>
                  <a:gd name="T4" fmla="*/ 0 w 9"/>
                  <a:gd name="T5" fmla="*/ 9 h 9"/>
                  <a:gd name="T6" fmla="*/ 9 w 9"/>
                  <a:gd name="T7" fmla="*/ 9 h 9"/>
                  <a:gd name="T8" fmla="*/ 9 w 9"/>
                  <a:gd name="T9" fmla="*/ 0 h 9"/>
                  <a:gd name="T10" fmla="*/ 4 w 9"/>
                  <a:gd name="T11" fmla="*/ 0 h 9"/>
                  <a:gd name="T12" fmla="*/ 0 w 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0" y="0"/>
                    </a:moveTo>
                    <a:lnTo>
                      <a:pt x="0" y="9"/>
                    </a:lnTo>
                    <a:lnTo>
                      <a:pt x="9" y="9"/>
                    </a:lnTo>
                    <a:lnTo>
                      <a:pt x="9" y="0"/>
                    </a:lnTo>
                    <a:lnTo>
                      <a:pt x="4" y="0"/>
                    </a:lnTo>
                    <a:lnTo>
                      <a:pt x="0"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90" name="Freeform 81"/>
              <p:cNvSpPr>
                <a:spLocks/>
              </p:cNvSpPr>
              <p:nvPr/>
            </p:nvSpPr>
            <p:spPr bwMode="auto">
              <a:xfrm>
                <a:off x="4813" y="3654"/>
                <a:ext cx="14" cy="14"/>
              </a:xfrm>
              <a:custGeom>
                <a:avLst/>
                <a:gdLst>
                  <a:gd name="T0" fmla="*/ 5 w 14"/>
                  <a:gd name="T1" fmla="*/ 0 h 14"/>
                  <a:gd name="T2" fmla="*/ 0 w 14"/>
                  <a:gd name="T3" fmla="*/ 9 h 14"/>
                  <a:gd name="T4" fmla="*/ 9 w 14"/>
                  <a:gd name="T5" fmla="*/ 14 h 14"/>
                  <a:gd name="T6" fmla="*/ 14 w 14"/>
                  <a:gd name="T7" fmla="*/ 4 h 14"/>
                  <a:gd name="T8" fmla="*/ 5 w 1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5" y="0"/>
                    </a:moveTo>
                    <a:lnTo>
                      <a:pt x="0" y="9"/>
                    </a:lnTo>
                    <a:lnTo>
                      <a:pt x="9" y="14"/>
                    </a:lnTo>
                    <a:lnTo>
                      <a:pt x="14" y="4"/>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91" name="Freeform 82"/>
              <p:cNvSpPr>
                <a:spLocks/>
              </p:cNvSpPr>
              <p:nvPr/>
            </p:nvSpPr>
            <p:spPr bwMode="auto">
              <a:xfrm>
                <a:off x="4827" y="3663"/>
                <a:ext cx="14" cy="14"/>
              </a:xfrm>
              <a:custGeom>
                <a:avLst/>
                <a:gdLst>
                  <a:gd name="T0" fmla="*/ 5 w 14"/>
                  <a:gd name="T1" fmla="*/ 0 h 14"/>
                  <a:gd name="T2" fmla="*/ 0 w 14"/>
                  <a:gd name="T3" fmla="*/ 9 h 14"/>
                  <a:gd name="T4" fmla="*/ 0 w 14"/>
                  <a:gd name="T5" fmla="*/ 9 h 14"/>
                  <a:gd name="T6" fmla="*/ 5 w 14"/>
                  <a:gd name="T7" fmla="*/ 5 h 14"/>
                  <a:gd name="T8" fmla="*/ 0 w 14"/>
                  <a:gd name="T9" fmla="*/ 5 h 14"/>
                  <a:gd name="T10" fmla="*/ 5 w 14"/>
                  <a:gd name="T11" fmla="*/ 14 h 14"/>
                  <a:gd name="T12" fmla="*/ 14 w 14"/>
                  <a:gd name="T13" fmla="*/ 9 h 14"/>
                  <a:gd name="T14" fmla="*/ 9 w 14"/>
                  <a:gd name="T15" fmla="*/ 5 h 14"/>
                  <a:gd name="T16" fmla="*/ 5 w 14"/>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4">
                    <a:moveTo>
                      <a:pt x="5" y="0"/>
                    </a:moveTo>
                    <a:lnTo>
                      <a:pt x="0" y="9"/>
                    </a:lnTo>
                    <a:lnTo>
                      <a:pt x="5" y="5"/>
                    </a:lnTo>
                    <a:lnTo>
                      <a:pt x="0" y="5"/>
                    </a:lnTo>
                    <a:lnTo>
                      <a:pt x="5" y="14"/>
                    </a:lnTo>
                    <a:lnTo>
                      <a:pt x="14" y="9"/>
                    </a:lnTo>
                    <a:lnTo>
                      <a:pt x="9" y="5"/>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92" name="Freeform 83"/>
              <p:cNvSpPr>
                <a:spLocks/>
              </p:cNvSpPr>
              <p:nvPr/>
            </p:nvSpPr>
            <p:spPr bwMode="auto">
              <a:xfrm>
                <a:off x="4836" y="3681"/>
                <a:ext cx="9" cy="10"/>
              </a:xfrm>
              <a:custGeom>
                <a:avLst/>
                <a:gdLst>
                  <a:gd name="T0" fmla="*/ 9 w 9"/>
                  <a:gd name="T1" fmla="*/ 0 h 10"/>
                  <a:gd name="T2" fmla="*/ 0 w 9"/>
                  <a:gd name="T3" fmla="*/ 5 h 10"/>
                  <a:gd name="T4" fmla="*/ 0 w 9"/>
                  <a:gd name="T5" fmla="*/ 10 h 10"/>
                  <a:gd name="T6" fmla="*/ 9 w 9"/>
                  <a:gd name="T7" fmla="*/ 5 h 10"/>
                  <a:gd name="T8" fmla="*/ 9 w 9"/>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9" y="0"/>
                    </a:moveTo>
                    <a:lnTo>
                      <a:pt x="0" y="5"/>
                    </a:lnTo>
                    <a:lnTo>
                      <a:pt x="0" y="10"/>
                    </a:lnTo>
                    <a:lnTo>
                      <a:pt x="9" y="5"/>
                    </a:lnTo>
                    <a:lnTo>
                      <a:pt x="9" y="0"/>
                    </a:lnTo>
                    <a:close/>
                  </a:path>
                </a:pathLst>
              </a:custGeom>
              <a:solidFill>
                <a:srgbClr val="000000"/>
              </a:solidFill>
              <a:ln w="9525" cap="flat">
                <a:solidFill>
                  <a:srgbClr val="000000"/>
                </a:solidFill>
                <a:prstDash val="solid"/>
                <a:round/>
                <a:headEnd/>
                <a:tailEnd/>
              </a:ln>
            </p:spPr>
            <p:txBody>
              <a:bodyPr/>
              <a:lstStyle/>
              <a:p>
                <a:endParaRPr lang="en-GB"/>
              </a:p>
            </p:txBody>
          </p:sp>
        </p:grpSp>
        <p:grpSp>
          <p:nvGrpSpPr>
            <p:cNvPr id="23665" name="Group 84"/>
            <p:cNvGrpSpPr>
              <a:grpSpLocks/>
            </p:cNvGrpSpPr>
            <p:nvPr/>
          </p:nvGrpSpPr>
          <p:grpSpPr bwMode="auto">
            <a:xfrm>
              <a:off x="4776" y="3617"/>
              <a:ext cx="97" cy="69"/>
              <a:chOff x="4776" y="3617"/>
              <a:chExt cx="97" cy="69"/>
            </a:xfrm>
          </p:grpSpPr>
          <p:sp>
            <p:nvSpPr>
              <p:cNvPr id="23672" name="Freeform 85"/>
              <p:cNvSpPr>
                <a:spLocks/>
              </p:cNvSpPr>
              <p:nvPr/>
            </p:nvSpPr>
            <p:spPr bwMode="auto">
              <a:xfrm>
                <a:off x="4827" y="3672"/>
                <a:ext cx="14" cy="14"/>
              </a:xfrm>
              <a:custGeom>
                <a:avLst/>
                <a:gdLst>
                  <a:gd name="T0" fmla="*/ 9 w 14"/>
                  <a:gd name="T1" fmla="*/ 14 h 14"/>
                  <a:gd name="T2" fmla="*/ 14 w 14"/>
                  <a:gd name="T3" fmla="*/ 5 h 14"/>
                  <a:gd name="T4" fmla="*/ 5 w 14"/>
                  <a:gd name="T5" fmla="*/ 0 h 14"/>
                  <a:gd name="T6" fmla="*/ 0 w 14"/>
                  <a:gd name="T7" fmla="*/ 9 h 14"/>
                  <a:gd name="T8" fmla="*/ 9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9" y="14"/>
                    </a:moveTo>
                    <a:lnTo>
                      <a:pt x="14" y="5"/>
                    </a:lnTo>
                    <a:lnTo>
                      <a:pt x="5" y="0"/>
                    </a:lnTo>
                    <a:lnTo>
                      <a:pt x="0" y="9"/>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73" name="Freeform 86"/>
              <p:cNvSpPr>
                <a:spLocks/>
              </p:cNvSpPr>
              <p:nvPr/>
            </p:nvSpPr>
            <p:spPr bwMode="auto">
              <a:xfrm>
                <a:off x="4813" y="3658"/>
                <a:ext cx="9" cy="14"/>
              </a:xfrm>
              <a:custGeom>
                <a:avLst/>
                <a:gdLst>
                  <a:gd name="T0" fmla="*/ 5 w 9"/>
                  <a:gd name="T1" fmla="*/ 14 h 14"/>
                  <a:gd name="T2" fmla="*/ 9 w 9"/>
                  <a:gd name="T3" fmla="*/ 5 h 14"/>
                  <a:gd name="T4" fmla="*/ 5 w 9"/>
                  <a:gd name="T5" fmla="*/ 0 h 14"/>
                  <a:gd name="T6" fmla="*/ 5 w 9"/>
                  <a:gd name="T7" fmla="*/ 0 h 14"/>
                  <a:gd name="T8" fmla="*/ 0 w 9"/>
                  <a:gd name="T9" fmla="*/ 10 h 14"/>
                  <a:gd name="T10" fmla="*/ 0 w 9"/>
                  <a:gd name="T11" fmla="*/ 10 h 14"/>
                  <a:gd name="T12" fmla="*/ 5 w 9"/>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4">
                    <a:moveTo>
                      <a:pt x="5" y="14"/>
                    </a:moveTo>
                    <a:lnTo>
                      <a:pt x="9" y="5"/>
                    </a:lnTo>
                    <a:lnTo>
                      <a:pt x="5" y="0"/>
                    </a:lnTo>
                    <a:lnTo>
                      <a:pt x="0" y="10"/>
                    </a:lnTo>
                    <a:lnTo>
                      <a:pt x="5"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74" name="Freeform 87"/>
              <p:cNvSpPr>
                <a:spLocks/>
              </p:cNvSpPr>
              <p:nvPr/>
            </p:nvSpPr>
            <p:spPr bwMode="auto">
              <a:xfrm>
                <a:off x="4799" y="3649"/>
                <a:ext cx="10" cy="14"/>
              </a:xfrm>
              <a:custGeom>
                <a:avLst/>
                <a:gdLst>
                  <a:gd name="T0" fmla="*/ 5 w 10"/>
                  <a:gd name="T1" fmla="*/ 14 h 14"/>
                  <a:gd name="T2" fmla="*/ 10 w 10"/>
                  <a:gd name="T3" fmla="*/ 5 h 14"/>
                  <a:gd name="T4" fmla="*/ 5 w 10"/>
                  <a:gd name="T5" fmla="*/ 0 h 14"/>
                  <a:gd name="T6" fmla="*/ 0 w 10"/>
                  <a:gd name="T7" fmla="*/ 9 h 14"/>
                  <a:gd name="T8" fmla="*/ 5 w 10"/>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5" y="14"/>
                    </a:moveTo>
                    <a:lnTo>
                      <a:pt x="10" y="5"/>
                    </a:lnTo>
                    <a:lnTo>
                      <a:pt x="5" y="0"/>
                    </a:lnTo>
                    <a:lnTo>
                      <a:pt x="0" y="9"/>
                    </a:lnTo>
                    <a:lnTo>
                      <a:pt x="5"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75" name="Freeform 88"/>
              <p:cNvSpPr>
                <a:spLocks/>
              </p:cNvSpPr>
              <p:nvPr/>
            </p:nvSpPr>
            <p:spPr bwMode="auto">
              <a:xfrm>
                <a:off x="4785" y="3635"/>
                <a:ext cx="10" cy="14"/>
              </a:xfrm>
              <a:custGeom>
                <a:avLst/>
                <a:gdLst>
                  <a:gd name="T0" fmla="*/ 5 w 10"/>
                  <a:gd name="T1" fmla="*/ 14 h 14"/>
                  <a:gd name="T2" fmla="*/ 10 w 10"/>
                  <a:gd name="T3" fmla="*/ 5 h 14"/>
                  <a:gd name="T4" fmla="*/ 5 w 10"/>
                  <a:gd name="T5" fmla="*/ 0 h 14"/>
                  <a:gd name="T6" fmla="*/ 0 w 10"/>
                  <a:gd name="T7" fmla="*/ 9 h 14"/>
                  <a:gd name="T8" fmla="*/ 5 w 10"/>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5" y="14"/>
                    </a:moveTo>
                    <a:lnTo>
                      <a:pt x="10" y="5"/>
                    </a:lnTo>
                    <a:lnTo>
                      <a:pt x="5" y="0"/>
                    </a:lnTo>
                    <a:lnTo>
                      <a:pt x="0" y="9"/>
                    </a:lnTo>
                    <a:lnTo>
                      <a:pt x="5"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76" name="Freeform 89"/>
              <p:cNvSpPr>
                <a:spLocks/>
              </p:cNvSpPr>
              <p:nvPr/>
            </p:nvSpPr>
            <p:spPr bwMode="auto">
              <a:xfrm>
                <a:off x="4776" y="3626"/>
                <a:ext cx="14" cy="5"/>
              </a:xfrm>
              <a:custGeom>
                <a:avLst/>
                <a:gdLst>
                  <a:gd name="T0" fmla="*/ 0 w 14"/>
                  <a:gd name="T1" fmla="*/ 5 h 5"/>
                  <a:gd name="T2" fmla="*/ 9 w 14"/>
                  <a:gd name="T3" fmla="*/ 5 h 5"/>
                  <a:gd name="T4" fmla="*/ 9 w 14"/>
                  <a:gd name="T5" fmla="*/ 5 h 5"/>
                  <a:gd name="T6" fmla="*/ 14 w 14"/>
                  <a:gd name="T7" fmla="*/ 0 h 5"/>
                  <a:gd name="T8" fmla="*/ 5 w 14"/>
                  <a:gd name="T9" fmla="*/ 0 h 5"/>
                  <a:gd name="T10" fmla="*/ 0 w 14"/>
                  <a:gd name="T11" fmla="*/ 5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
                    <a:moveTo>
                      <a:pt x="0" y="5"/>
                    </a:moveTo>
                    <a:lnTo>
                      <a:pt x="9" y="5"/>
                    </a:lnTo>
                    <a:lnTo>
                      <a:pt x="14" y="0"/>
                    </a:lnTo>
                    <a:lnTo>
                      <a:pt x="5" y="0"/>
                    </a:lnTo>
                    <a:lnTo>
                      <a:pt x="0" y="5"/>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77" name="Freeform 90"/>
              <p:cNvSpPr>
                <a:spLocks/>
              </p:cNvSpPr>
              <p:nvPr/>
            </p:nvSpPr>
            <p:spPr bwMode="auto">
              <a:xfrm>
                <a:off x="4795" y="3617"/>
                <a:ext cx="9" cy="14"/>
              </a:xfrm>
              <a:custGeom>
                <a:avLst/>
                <a:gdLst>
                  <a:gd name="T0" fmla="*/ 0 w 9"/>
                  <a:gd name="T1" fmla="*/ 4 h 14"/>
                  <a:gd name="T2" fmla="*/ 0 w 9"/>
                  <a:gd name="T3" fmla="*/ 14 h 14"/>
                  <a:gd name="T4" fmla="*/ 9 w 9"/>
                  <a:gd name="T5" fmla="*/ 9 h 14"/>
                  <a:gd name="T6" fmla="*/ 9 w 9"/>
                  <a:gd name="T7" fmla="*/ 0 h 14"/>
                  <a:gd name="T8" fmla="*/ 0 w 9"/>
                  <a:gd name="T9" fmla="*/ 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0" y="4"/>
                    </a:moveTo>
                    <a:lnTo>
                      <a:pt x="0" y="14"/>
                    </a:lnTo>
                    <a:lnTo>
                      <a:pt x="9" y="9"/>
                    </a:lnTo>
                    <a:lnTo>
                      <a:pt x="9" y="0"/>
                    </a:lnTo>
                    <a:lnTo>
                      <a:pt x="0" y="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78" name="Rectangle 91"/>
              <p:cNvSpPr>
                <a:spLocks noChangeArrowheads="1"/>
              </p:cNvSpPr>
              <p:nvPr/>
            </p:nvSpPr>
            <p:spPr bwMode="auto">
              <a:xfrm>
                <a:off x="4813" y="3617"/>
                <a:ext cx="9" cy="9"/>
              </a:xfrm>
              <a:prstGeom prst="rect">
                <a:avLst/>
              </a:prstGeom>
              <a:solidFill>
                <a:srgbClr val="000000"/>
              </a:solidFill>
              <a:ln w="9525">
                <a:solidFill>
                  <a:srgbClr val="000000"/>
                </a:solidFill>
                <a:miter lim="800000"/>
                <a:headEnd/>
                <a:tailEnd/>
              </a:ln>
            </p:spPr>
            <p:txBody>
              <a:bodyPr/>
              <a:lstStyle/>
              <a:p>
                <a:endParaRPr lang="en-GB"/>
              </a:p>
            </p:txBody>
          </p:sp>
          <p:sp>
            <p:nvSpPr>
              <p:cNvPr id="23679" name="Rectangle 92"/>
              <p:cNvSpPr>
                <a:spLocks noChangeArrowheads="1"/>
              </p:cNvSpPr>
              <p:nvPr/>
            </p:nvSpPr>
            <p:spPr bwMode="auto">
              <a:xfrm>
                <a:off x="4832" y="3621"/>
                <a:ext cx="9" cy="10"/>
              </a:xfrm>
              <a:prstGeom prst="rect">
                <a:avLst/>
              </a:prstGeom>
              <a:solidFill>
                <a:srgbClr val="000000"/>
              </a:solidFill>
              <a:ln w="9525">
                <a:solidFill>
                  <a:srgbClr val="000000"/>
                </a:solidFill>
                <a:miter lim="800000"/>
                <a:headEnd/>
                <a:tailEnd/>
              </a:ln>
            </p:spPr>
            <p:txBody>
              <a:bodyPr/>
              <a:lstStyle/>
              <a:p>
                <a:endParaRPr lang="en-GB"/>
              </a:p>
            </p:txBody>
          </p:sp>
          <p:sp>
            <p:nvSpPr>
              <p:cNvPr id="23680" name="Freeform 93"/>
              <p:cNvSpPr>
                <a:spLocks/>
              </p:cNvSpPr>
              <p:nvPr/>
            </p:nvSpPr>
            <p:spPr bwMode="auto">
              <a:xfrm>
                <a:off x="4845" y="3626"/>
                <a:ext cx="14" cy="14"/>
              </a:xfrm>
              <a:custGeom>
                <a:avLst/>
                <a:gdLst>
                  <a:gd name="T0" fmla="*/ 5 w 14"/>
                  <a:gd name="T1" fmla="*/ 0 h 14"/>
                  <a:gd name="T2" fmla="*/ 0 w 14"/>
                  <a:gd name="T3" fmla="*/ 9 h 14"/>
                  <a:gd name="T4" fmla="*/ 10 w 14"/>
                  <a:gd name="T5" fmla="*/ 14 h 14"/>
                  <a:gd name="T6" fmla="*/ 14 w 14"/>
                  <a:gd name="T7" fmla="*/ 5 h 14"/>
                  <a:gd name="T8" fmla="*/ 5 w 1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5" y="0"/>
                    </a:moveTo>
                    <a:lnTo>
                      <a:pt x="0" y="9"/>
                    </a:lnTo>
                    <a:lnTo>
                      <a:pt x="10" y="14"/>
                    </a:lnTo>
                    <a:lnTo>
                      <a:pt x="14" y="5"/>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81" name="Freeform 94"/>
              <p:cNvSpPr>
                <a:spLocks/>
              </p:cNvSpPr>
              <p:nvPr/>
            </p:nvSpPr>
            <p:spPr bwMode="auto">
              <a:xfrm>
                <a:off x="4864" y="3635"/>
                <a:ext cx="9" cy="14"/>
              </a:xfrm>
              <a:custGeom>
                <a:avLst/>
                <a:gdLst>
                  <a:gd name="T0" fmla="*/ 5 w 9"/>
                  <a:gd name="T1" fmla="*/ 0 h 14"/>
                  <a:gd name="T2" fmla="*/ 0 w 9"/>
                  <a:gd name="T3" fmla="*/ 9 h 14"/>
                  <a:gd name="T4" fmla="*/ 5 w 9"/>
                  <a:gd name="T5" fmla="*/ 14 h 14"/>
                  <a:gd name="T6" fmla="*/ 9 w 9"/>
                  <a:gd name="T7" fmla="*/ 5 h 14"/>
                  <a:gd name="T8" fmla="*/ 5 w 9"/>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5" y="0"/>
                    </a:moveTo>
                    <a:lnTo>
                      <a:pt x="0" y="9"/>
                    </a:lnTo>
                    <a:lnTo>
                      <a:pt x="5" y="14"/>
                    </a:lnTo>
                    <a:lnTo>
                      <a:pt x="9" y="5"/>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grpSp>
        <p:grpSp>
          <p:nvGrpSpPr>
            <p:cNvPr id="23666" name="Group 95"/>
            <p:cNvGrpSpPr>
              <a:grpSpLocks/>
            </p:cNvGrpSpPr>
            <p:nvPr/>
          </p:nvGrpSpPr>
          <p:grpSpPr bwMode="auto">
            <a:xfrm>
              <a:off x="4873" y="3566"/>
              <a:ext cx="56" cy="74"/>
              <a:chOff x="4873" y="3566"/>
              <a:chExt cx="56" cy="74"/>
            </a:xfrm>
          </p:grpSpPr>
          <p:sp>
            <p:nvSpPr>
              <p:cNvPr id="23667" name="Freeform 96"/>
              <p:cNvSpPr>
                <a:spLocks/>
              </p:cNvSpPr>
              <p:nvPr/>
            </p:nvSpPr>
            <p:spPr bwMode="auto">
              <a:xfrm>
                <a:off x="4873" y="3621"/>
                <a:ext cx="9" cy="19"/>
              </a:xfrm>
              <a:custGeom>
                <a:avLst/>
                <a:gdLst>
                  <a:gd name="T0" fmla="*/ 0 w 9"/>
                  <a:gd name="T1" fmla="*/ 10 h 19"/>
                  <a:gd name="T2" fmla="*/ 5 w 9"/>
                  <a:gd name="T3" fmla="*/ 19 h 19"/>
                  <a:gd name="T4" fmla="*/ 9 w 9"/>
                  <a:gd name="T5" fmla="*/ 10 h 19"/>
                  <a:gd name="T6" fmla="*/ 5 w 9"/>
                  <a:gd name="T7" fmla="*/ 0 h 19"/>
                  <a:gd name="T8" fmla="*/ 0 w 9"/>
                  <a:gd name="T9" fmla="*/ 1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9">
                    <a:moveTo>
                      <a:pt x="0" y="10"/>
                    </a:moveTo>
                    <a:lnTo>
                      <a:pt x="5" y="19"/>
                    </a:lnTo>
                    <a:lnTo>
                      <a:pt x="9" y="10"/>
                    </a:lnTo>
                    <a:lnTo>
                      <a:pt x="5" y="0"/>
                    </a:lnTo>
                    <a:lnTo>
                      <a:pt x="0" y="1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68" name="Freeform 97"/>
              <p:cNvSpPr>
                <a:spLocks/>
              </p:cNvSpPr>
              <p:nvPr/>
            </p:nvSpPr>
            <p:spPr bwMode="auto">
              <a:xfrm>
                <a:off x="4882" y="3607"/>
                <a:ext cx="10" cy="19"/>
              </a:xfrm>
              <a:custGeom>
                <a:avLst/>
                <a:gdLst>
                  <a:gd name="T0" fmla="*/ 0 w 10"/>
                  <a:gd name="T1" fmla="*/ 10 h 19"/>
                  <a:gd name="T2" fmla="*/ 5 w 10"/>
                  <a:gd name="T3" fmla="*/ 19 h 19"/>
                  <a:gd name="T4" fmla="*/ 10 w 10"/>
                  <a:gd name="T5" fmla="*/ 10 h 19"/>
                  <a:gd name="T6" fmla="*/ 5 w 10"/>
                  <a:gd name="T7" fmla="*/ 0 h 19"/>
                  <a:gd name="T8" fmla="*/ 0 w 10"/>
                  <a:gd name="T9" fmla="*/ 1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9">
                    <a:moveTo>
                      <a:pt x="0" y="10"/>
                    </a:moveTo>
                    <a:lnTo>
                      <a:pt x="5" y="19"/>
                    </a:lnTo>
                    <a:lnTo>
                      <a:pt x="10" y="10"/>
                    </a:lnTo>
                    <a:lnTo>
                      <a:pt x="5" y="0"/>
                    </a:lnTo>
                    <a:lnTo>
                      <a:pt x="0" y="1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69" name="Freeform 98"/>
              <p:cNvSpPr>
                <a:spLocks/>
              </p:cNvSpPr>
              <p:nvPr/>
            </p:nvSpPr>
            <p:spPr bwMode="auto">
              <a:xfrm>
                <a:off x="4892" y="3594"/>
                <a:ext cx="14" cy="18"/>
              </a:xfrm>
              <a:custGeom>
                <a:avLst/>
                <a:gdLst>
                  <a:gd name="T0" fmla="*/ 0 w 14"/>
                  <a:gd name="T1" fmla="*/ 9 h 18"/>
                  <a:gd name="T2" fmla="*/ 4 w 14"/>
                  <a:gd name="T3" fmla="*/ 18 h 18"/>
                  <a:gd name="T4" fmla="*/ 14 w 14"/>
                  <a:gd name="T5" fmla="*/ 9 h 18"/>
                  <a:gd name="T6" fmla="*/ 9 w 14"/>
                  <a:gd name="T7" fmla="*/ 0 h 18"/>
                  <a:gd name="T8" fmla="*/ 0 w 14"/>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8">
                    <a:moveTo>
                      <a:pt x="0" y="9"/>
                    </a:moveTo>
                    <a:lnTo>
                      <a:pt x="4" y="18"/>
                    </a:lnTo>
                    <a:lnTo>
                      <a:pt x="14" y="9"/>
                    </a:lnTo>
                    <a:lnTo>
                      <a:pt x="9" y="0"/>
                    </a:lnTo>
                    <a:lnTo>
                      <a:pt x="0" y="9"/>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70" name="Freeform 99"/>
              <p:cNvSpPr>
                <a:spLocks/>
              </p:cNvSpPr>
              <p:nvPr/>
            </p:nvSpPr>
            <p:spPr bwMode="auto">
              <a:xfrm>
                <a:off x="4906" y="3580"/>
                <a:ext cx="9" cy="18"/>
              </a:xfrm>
              <a:custGeom>
                <a:avLst/>
                <a:gdLst>
                  <a:gd name="T0" fmla="*/ 0 w 9"/>
                  <a:gd name="T1" fmla="*/ 9 h 18"/>
                  <a:gd name="T2" fmla="*/ 4 w 9"/>
                  <a:gd name="T3" fmla="*/ 18 h 18"/>
                  <a:gd name="T4" fmla="*/ 9 w 9"/>
                  <a:gd name="T5" fmla="*/ 9 h 18"/>
                  <a:gd name="T6" fmla="*/ 4 w 9"/>
                  <a:gd name="T7" fmla="*/ 0 h 18"/>
                  <a:gd name="T8" fmla="*/ 0 w 9"/>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8">
                    <a:moveTo>
                      <a:pt x="0" y="9"/>
                    </a:moveTo>
                    <a:lnTo>
                      <a:pt x="4" y="18"/>
                    </a:lnTo>
                    <a:lnTo>
                      <a:pt x="9" y="9"/>
                    </a:lnTo>
                    <a:lnTo>
                      <a:pt x="4" y="0"/>
                    </a:lnTo>
                    <a:lnTo>
                      <a:pt x="0" y="9"/>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71" name="Freeform 100"/>
              <p:cNvSpPr>
                <a:spLocks/>
              </p:cNvSpPr>
              <p:nvPr/>
            </p:nvSpPr>
            <p:spPr bwMode="auto">
              <a:xfrm>
                <a:off x="4915" y="3566"/>
                <a:ext cx="14" cy="18"/>
              </a:xfrm>
              <a:custGeom>
                <a:avLst/>
                <a:gdLst>
                  <a:gd name="T0" fmla="*/ 0 w 14"/>
                  <a:gd name="T1" fmla="*/ 9 h 18"/>
                  <a:gd name="T2" fmla="*/ 4 w 14"/>
                  <a:gd name="T3" fmla="*/ 18 h 18"/>
                  <a:gd name="T4" fmla="*/ 14 w 14"/>
                  <a:gd name="T5" fmla="*/ 9 h 18"/>
                  <a:gd name="T6" fmla="*/ 9 w 14"/>
                  <a:gd name="T7" fmla="*/ 0 h 18"/>
                  <a:gd name="T8" fmla="*/ 0 w 14"/>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8">
                    <a:moveTo>
                      <a:pt x="0" y="9"/>
                    </a:moveTo>
                    <a:lnTo>
                      <a:pt x="4" y="18"/>
                    </a:lnTo>
                    <a:lnTo>
                      <a:pt x="14" y="9"/>
                    </a:lnTo>
                    <a:lnTo>
                      <a:pt x="9" y="0"/>
                    </a:lnTo>
                    <a:lnTo>
                      <a:pt x="0" y="9"/>
                    </a:lnTo>
                    <a:close/>
                  </a:path>
                </a:pathLst>
              </a:custGeom>
              <a:solidFill>
                <a:srgbClr val="000000"/>
              </a:solidFill>
              <a:ln w="9525" cap="flat">
                <a:solidFill>
                  <a:srgbClr val="000000"/>
                </a:solidFill>
                <a:prstDash val="solid"/>
                <a:round/>
                <a:headEnd/>
                <a:tailEnd/>
              </a:ln>
            </p:spPr>
            <p:txBody>
              <a:bodyPr/>
              <a:lstStyle/>
              <a:p>
                <a:endParaRPr lang="en-GB"/>
              </a:p>
            </p:txBody>
          </p:sp>
        </p:grpSp>
      </p:grpSp>
      <p:sp>
        <p:nvSpPr>
          <p:cNvPr id="23595" name="Line 101"/>
          <p:cNvSpPr>
            <a:spLocks noChangeShapeType="1"/>
          </p:cNvSpPr>
          <p:nvPr/>
        </p:nvSpPr>
        <p:spPr bwMode="auto">
          <a:xfrm>
            <a:off x="6194425" y="4657725"/>
            <a:ext cx="314325" cy="0"/>
          </a:xfrm>
          <a:prstGeom prst="line">
            <a:avLst/>
          </a:prstGeom>
          <a:noFill/>
          <a:ln w="19050">
            <a:solidFill>
              <a:schemeClr val="tx1"/>
            </a:solidFill>
            <a:prstDash val="sysDot"/>
            <a:round/>
            <a:headEnd type="stealth" w="med" len="sm"/>
            <a:tailEnd type="stealth"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3596" name="Text Box 102"/>
          <p:cNvSpPr txBox="1">
            <a:spLocks noChangeArrowheads="1"/>
          </p:cNvSpPr>
          <p:nvPr/>
        </p:nvSpPr>
        <p:spPr bwMode="auto">
          <a:xfrm>
            <a:off x="3074988" y="4216400"/>
            <a:ext cx="3841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C</a:t>
            </a:r>
            <a:r>
              <a:rPr lang="en-US" sz="800" b="1">
                <a:latin typeface="Arial" charset="0"/>
              </a:rPr>
              <a:t>m</a:t>
            </a:r>
            <a:endParaRPr lang="en-US" sz="1200" b="1">
              <a:latin typeface="Arial" charset="0"/>
            </a:endParaRPr>
          </a:p>
        </p:txBody>
      </p:sp>
      <p:sp>
        <p:nvSpPr>
          <p:cNvPr id="23597" name="Text Box 103"/>
          <p:cNvSpPr txBox="1">
            <a:spLocks noChangeArrowheads="1"/>
          </p:cNvSpPr>
          <p:nvPr/>
        </p:nvSpPr>
        <p:spPr bwMode="auto">
          <a:xfrm>
            <a:off x="6019800" y="4702175"/>
            <a:ext cx="3683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L</a:t>
            </a:r>
            <a:r>
              <a:rPr lang="en-US" sz="800" b="1">
                <a:latin typeface="Arial" charset="0"/>
              </a:rPr>
              <a:t>m</a:t>
            </a:r>
            <a:endParaRPr lang="en-US" sz="1200" b="1">
              <a:latin typeface="Arial" charset="0"/>
            </a:endParaRPr>
          </a:p>
        </p:txBody>
      </p:sp>
      <p:sp>
        <p:nvSpPr>
          <p:cNvPr id="23598" name="Text Box 104"/>
          <p:cNvSpPr txBox="1">
            <a:spLocks noChangeArrowheads="1"/>
          </p:cNvSpPr>
          <p:nvPr/>
        </p:nvSpPr>
        <p:spPr bwMode="auto">
          <a:xfrm>
            <a:off x="3005138" y="5218113"/>
            <a:ext cx="5048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near</a:t>
            </a:r>
          </a:p>
        </p:txBody>
      </p:sp>
      <p:sp>
        <p:nvSpPr>
          <p:cNvPr id="23599" name="Text Box 105"/>
          <p:cNvSpPr txBox="1">
            <a:spLocks noChangeArrowheads="1"/>
          </p:cNvSpPr>
          <p:nvPr/>
        </p:nvSpPr>
        <p:spPr bwMode="auto">
          <a:xfrm>
            <a:off x="4313238" y="3921125"/>
            <a:ext cx="3778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far</a:t>
            </a:r>
          </a:p>
        </p:txBody>
      </p:sp>
      <p:sp>
        <p:nvSpPr>
          <p:cNvPr id="23600" name="Text Box 106"/>
          <p:cNvSpPr txBox="1">
            <a:spLocks noChangeArrowheads="1"/>
          </p:cNvSpPr>
          <p:nvPr/>
        </p:nvSpPr>
        <p:spPr bwMode="auto">
          <a:xfrm>
            <a:off x="6389688" y="5299075"/>
            <a:ext cx="5048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near</a:t>
            </a:r>
          </a:p>
        </p:txBody>
      </p:sp>
      <p:sp>
        <p:nvSpPr>
          <p:cNvPr id="23601" name="Text Box 107"/>
          <p:cNvSpPr txBox="1">
            <a:spLocks noChangeArrowheads="1"/>
          </p:cNvSpPr>
          <p:nvPr/>
        </p:nvSpPr>
        <p:spPr bwMode="auto">
          <a:xfrm>
            <a:off x="7586663" y="3992563"/>
            <a:ext cx="3778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lnSpc>
                <a:spcPct val="90000"/>
              </a:lnSpc>
            </a:pPr>
            <a:r>
              <a:rPr lang="en-US" sz="1200" b="1">
                <a:latin typeface="Arial" charset="0"/>
              </a:rPr>
              <a:t>far</a:t>
            </a:r>
          </a:p>
        </p:txBody>
      </p:sp>
      <p:grpSp>
        <p:nvGrpSpPr>
          <p:cNvPr id="23602" name="Group 108"/>
          <p:cNvGrpSpPr>
            <a:grpSpLocks/>
          </p:cNvGrpSpPr>
          <p:nvPr/>
        </p:nvGrpSpPr>
        <p:grpSpPr bwMode="auto">
          <a:xfrm>
            <a:off x="5853113" y="4335463"/>
            <a:ext cx="411162" cy="469900"/>
            <a:chOff x="4670" y="3566"/>
            <a:chExt cx="259" cy="296"/>
          </a:xfrm>
        </p:grpSpPr>
        <p:grpSp>
          <p:nvGrpSpPr>
            <p:cNvPr id="23603" name="Group 109"/>
            <p:cNvGrpSpPr>
              <a:grpSpLocks/>
            </p:cNvGrpSpPr>
            <p:nvPr/>
          </p:nvGrpSpPr>
          <p:grpSpPr bwMode="auto">
            <a:xfrm>
              <a:off x="4670" y="3792"/>
              <a:ext cx="60" cy="70"/>
              <a:chOff x="4670" y="3792"/>
              <a:chExt cx="60" cy="70"/>
            </a:xfrm>
          </p:grpSpPr>
          <p:sp>
            <p:nvSpPr>
              <p:cNvPr id="23656" name="Freeform 110"/>
              <p:cNvSpPr>
                <a:spLocks/>
              </p:cNvSpPr>
              <p:nvPr/>
            </p:nvSpPr>
            <p:spPr bwMode="auto">
              <a:xfrm>
                <a:off x="4670" y="3848"/>
                <a:ext cx="9" cy="14"/>
              </a:xfrm>
              <a:custGeom>
                <a:avLst/>
                <a:gdLst>
                  <a:gd name="T0" fmla="*/ 0 w 9"/>
                  <a:gd name="T1" fmla="*/ 4 h 14"/>
                  <a:gd name="T2" fmla="*/ 5 w 9"/>
                  <a:gd name="T3" fmla="*/ 14 h 14"/>
                  <a:gd name="T4" fmla="*/ 9 w 9"/>
                  <a:gd name="T5" fmla="*/ 9 h 14"/>
                  <a:gd name="T6" fmla="*/ 5 w 9"/>
                  <a:gd name="T7" fmla="*/ 0 h 14"/>
                  <a:gd name="T8" fmla="*/ 0 w 9"/>
                  <a:gd name="T9" fmla="*/ 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0" y="4"/>
                    </a:moveTo>
                    <a:lnTo>
                      <a:pt x="5" y="14"/>
                    </a:lnTo>
                    <a:lnTo>
                      <a:pt x="9" y="9"/>
                    </a:lnTo>
                    <a:lnTo>
                      <a:pt x="5" y="0"/>
                    </a:lnTo>
                    <a:lnTo>
                      <a:pt x="0" y="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57" name="Freeform 111"/>
              <p:cNvSpPr>
                <a:spLocks/>
              </p:cNvSpPr>
              <p:nvPr/>
            </p:nvSpPr>
            <p:spPr bwMode="auto">
              <a:xfrm>
                <a:off x="4679" y="3834"/>
                <a:ext cx="14" cy="14"/>
              </a:xfrm>
              <a:custGeom>
                <a:avLst/>
                <a:gdLst>
                  <a:gd name="T0" fmla="*/ 0 w 14"/>
                  <a:gd name="T1" fmla="*/ 5 h 14"/>
                  <a:gd name="T2" fmla="*/ 5 w 14"/>
                  <a:gd name="T3" fmla="*/ 14 h 14"/>
                  <a:gd name="T4" fmla="*/ 14 w 14"/>
                  <a:gd name="T5" fmla="*/ 9 h 14"/>
                  <a:gd name="T6" fmla="*/ 9 w 14"/>
                  <a:gd name="T7" fmla="*/ 0 h 14"/>
                  <a:gd name="T8" fmla="*/ 0 w 14"/>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0" y="5"/>
                    </a:moveTo>
                    <a:lnTo>
                      <a:pt x="5" y="14"/>
                    </a:lnTo>
                    <a:lnTo>
                      <a:pt x="14" y="9"/>
                    </a:lnTo>
                    <a:lnTo>
                      <a:pt x="9" y="0"/>
                    </a:lnTo>
                    <a:lnTo>
                      <a:pt x="0" y="5"/>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58" name="Freeform 112"/>
              <p:cNvSpPr>
                <a:spLocks/>
              </p:cNvSpPr>
              <p:nvPr/>
            </p:nvSpPr>
            <p:spPr bwMode="auto">
              <a:xfrm>
                <a:off x="4693" y="3820"/>
                <a:ext cx="14" cy="14"/>
              </a:xfrm>
              <a:custGeom>
                <a:avLst/>
                <a:gdLst>
                  <a:gd name="T0" fmla="*/ 0 w 14"/>
                  <a:gd name="T1" fmla="*/ 5 h 14"/>
                  <a:gd name="T2" fmla="*/ 5 w 14"/>
                  <a:gd name="T3" fmla="*/ 14 h 14"/>
                  <a:gd name="T4" fmla="*/ 14 w 14"/>
                  <a:gd name="T5" fmla="*/ 9 h 14"/>
                  <a:gd name="T6" fmla="*/ 9 w 14"/>
                  <a:gd name="T7" fmla="*/ 0 h 14"/>
                  <a:gd name="T8" fmla="*/ 0 w 14"/>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0" y="5"/>
                    </a:moveTo>
                    <a:lnTo>
                      <a:pt x="5" y="14"/>
                    </a:lnTo>
                    <a:lnTo>
                      <a:pt x="14" y="9"/>
                    </a:lnTo>
                    <a:lnTo>
                      <a:pt x="9" y="0"/>
                    </a:lnTo>
                    <a:lnTo>
                      <a:pt x="0" y="5"/>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59" name="Freeform 113"/>
              <p:cNvSpPr>
                <a:spLocks/>
              </p:cNvSpPr>
              <p:nvPr/>
            </p:nvSpPr>
            <p:spPr bwMode="auto">
              <a:xfrm>
                <a:off x="4707" y="3806"/>
                <a:ext cx="9" cy="19"/>
              </a:xfrm>
              <a:custGeom>
                <a:avLst/>
                <a:gdLst>
                  <a:gd name="T0" fmla="*/ 0 w 9"/>
                  <a:gd name="T1" fmla="*/ 9 h 19"/>
                  <a:gd name="T2" fmla="*/ 4 w 9"/>
                  <a:gd name="T3" fmla="*/ 19 h 19"/>
                  <a:gd name="T4" fmla="*/ 9 w 9"/>
                  <a:gd name="T5" fmla="*/ 9 h 19"/>
                  <a:gd name="T6" fmla="*/ 4 w 9"/>
                  <a:gd name="T7" fmla="*/ 0 h 19"/>
                  <a:gd name="T8" fmla="*/ 0 w 9"/>
                  <a:gd name="T9" fmla="*/ 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9">
                    <a:moveTo>
                      <a:pt x="0" y="9"/>
                    </a:moveTo>
                    <a:lnTo>
                      <a:pt x="4" y="19"/>
                    </a:lnTo>
                    <a:lnTo>
                      <a:pt x="9" y="9"/>
                    </a:lnTo>
                    <a:lnTo>
                      <a:pt x="4" y="0"/>
                    </a:lnTo>
                    <a:lnTo>
                      <a:pt x="0" y="9"/>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60" name="Freeform 114"/>
              <p:cNvSpPr>
                <a:spLocks/>
              </p:cNvSpPr>
              <p:nvPr/>
            </p:nvSpPr>
            <p:spPr bwMode="auto">
              <a:xfrm>
                <a:off x="4721" y="3792"/>
                <a:ext cx="9" cy="19"/>
              </a:xfrm>
              <a:custGeom>
                <a:avLst/>
                <a:gdLst>
                  <a:gd name="T0" fmla="*/ 0 w 9"/>
                  <a:gd name="T1" fmla="*/ 10 h 19"/>
                  <a:gd name="T2" fmla="*/ 4 w 9"/>
                  <a:gd name="T3" fmla="*/ 19 h 19"/>
                  <a:gd name="T4" fmla="*/ 9 w 9"/>
                  <a:gd name="T5" fmla="*/ 10 h 19"/>
                  <a:gd name="T6" fmla="*/ 4 w 9"/>
                  <a:gd name="T7" fmla="*/ 0 h 19"/>
                  <a:gd name="T8" fmla="*/ 0 w 9"/>
                  <a:gd name="T9" fmla="*/ 1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9">
                    <a:moveTo>
                      <a:pt x="0" y="10"/>
                    </a:moveTo>
                    <a:lnTo>
                      <a:pt x="4" y="19"/>
                    </a:lnTo>
                    <a:lnTo>
                      <a:pt x="9" y="10"/>
                    </a:lnTo>
                    <a:lnTo>
                      <a:pt x="4" y="0"/>
                    </a:lnTo>
                    <a:lnTo>
                      <a:pt x="0" y="10"/>
                    </a:lnTo>
                    <a:close/>
                  </a:path>
                </a:pathLst>
              </a:custGeom>
              <a:solidFill>
                <a:srgbClr val="000000"/>
              </a:solidFill>
              <a:ln w="9525" cap="flat">
                <a:solidFill>
                  <a:srgbClr val="000000"/>
                </a:solidFill>
                <a:prstDash val="solid"/>
                <a:round/>
                <a:headEnd/>
                <a:tailEnd/>
              </a:ln>
            </p:spPr>
            <p:txBody>
              <a:bodyPr/>
              <a:lstStyle/>
              <a:p>
                <a:endParaRPr lang="en-GB"/>
              </a:p>
            </p:txBody>
          </p:sp>
        </p:grpSp>
        <p:grpSp>
          <p:nvGrpSpPr>
            <p:cNvPr id="23604" name="Group 115"/>
            <p:cNvGrpSpPr>
              <a:grpSpLocks/>
            </p:cNvGrpSpPr>
            <p:nvPr/>
          </p:nvGrpSpPr>
          <p:grpSpPr bwMode="auto">
            <a:xfrm>
              <a:off x="4670" y="3732"/>
              <a:ext cx="102" cy="65"/>
              <a:chOff x="4670" y="3732"/>
              <a:chExt cx="102" cy="65"/>
            </a:xfrm>
          </p:grpSpPr>
          <p:sp>
            <p:nvSpPr>
              <p:cNvPr id="23645" name="Freeform 116"/>
              <p:cNvSpPr>
                <a:spLocks/>
              </p:cNvSpPr>
              <p:nvPr/>
            </p:nvSpPr>
            <p:spPr bwMode="auto">
              <a:xfrm>
                <a:off x="4725" y="3783"/>
                <a:ext cx="14" cy="14"/>
              </a:xfrm>
              <a:custGeom>
                <a:avLst/>
                <a:gdLst>
                  <a:gd name="T0" fmla="*/ 10 w 14"/>
                  <a:gd name="T1" fmla="*/ 14 h 14"/>
                  <a:gd name="T2" fmla="*/ 14 w 14"/>
                  <a:gd name="T3" fmla="*/ 5 h 14"/>
                  <a:gd name="T4" fmla="*/ 5 w 14"/>
                  <a:gd name="T5" fmla="*/ 0 h 14"/>
                  <a:gd name="T6" fmla="*/ 0 w 14"/>
                  <a:gd name="T7" fmla="*/ 9 h 14"/>
                  <a:gd name="T8" fmla="*/ 10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0" y="14"/>
                    </a:moveTo>
                    <a:lnTo>
                      <a:pt x="14" y="5"/>
                    </a:lnTo>
                    <a:lnTo>
                      <a:pt x="5" y="0"/>
                    </a:lnTo>
                    <a:lnTo>
                      <a:pt x="0" y="9"/>
                    </a:lnTo>
                    <a:lnTo>
                      <a:pt x="10"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46" name="Freeform 117"/>
              <p:cNvSpPr>
                <a:spLocks/>
              </p:cNvSpPr>
              <p:nvPr/>
            </p:nvSpPr>
            <p:spPr bwMode="auto">
              <a:xfrm>
                <a:off x="4707" y="3774"/>
                <a:ext cx="14" cy="14"/>
              </a:xfrm>
              <a:custGeom>
                <a:avLst/>
                <a:gdLst>
                  <a:gd name="T0" fmla="*/ 9 w 14"/>
                  <a:gd name="T1" fmla="*/ 14 h 14"/>
                  <a:gd name="T2" fmla="*/ 14 w 14"/>
                  <a:gd name="T3" fmla="*/ 4 h 14"/>
                  <a:gd name="T4" fmla="*/ 9 w 14"/>
                  <a:gd name="T5" fmla="*/ 0 h 14"/>
                  <a:gd name="T6" fmla="*/ 4 w 14"/>
                  <a:gd name="T7" fmla="*/ 0 h 14"/>
                  <a:gd name="T8" fmla="*/ 0 w 14"/>
                  <a:gd name="T9" fmla="*/ 9 h 14"/>
                  <a:gd name="T10" fmla="*/ 4 w 14"/>
                  <a:gd name="T11" fmla="*/ 9 h 14"/>
                  <a:gd name="T12" fmla="*/ 9 w 14"/>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9" y="14"/>
                    </a:moveTo>
                    <a:lnTo>
                      <a:pt x="14" y="4"/>
                    </a:lnTo>
                    <a:lnTo>
                      <a:pt x="9" y="0"/>
                    </a:lnTo>
                    <a:lnTo>
                      <a:pt x="4" y="0"/>
                    </a:lnTo>
                    <a:lnTo>
                      <a:pt x="0" y="9"/>
                    </a:lnTo>
                    <a:lnTo>
                      <a:pt x="4" y="9"/>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47" name="Freeform 118"/>
              <p:cNvSpPr>
                <a:spLocks/>
              </p:cNvSpPr>
              <p:nvPr/>
            </p:nvSpPr>
            <p:spPr bwMode="auto">
              <a:xfrm>
                <a:off x="4693" y="3760"/>
                <a:ext cx="14" cy="18"/>
              </a:xfrm>
              <a:custGeom>
                <a:avLst/>
                <a:gdLst>
                  <a:gd name="T0" fmla="*/ 9 w 14"/>
                  <a:gd name="T1" fmla="*/ 18 h 18"/>
                  <a:gd name="T2" fmla="*/ 14 w 14"/>
                  <a:gd name="T3" fmla="*/ 9 h 18"/>
                  <a:gd name="T4" fmla="*/ 5 w 14"/>
                  <a:gd name="T5" fmla="*/ 0 h 18"/>
                  <a:gd name="T6" fmla="*/ 0 w 14"/>
                  <a:gd name="T7" fmla="*/ 9 h 18"/>
                  <a:gd name="T8" fmla="*/ 9 w 14"/>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8">
                    <a:moveTo>
                      <a:pt x="9" y="18"/>
                    </a:moveTo>
                    <a:lnTo>
                      <a:pt x="14" y="9"/>
                    </a:lnTo>
                    <a:lnTo>
                      <a:pt x="5" y="0"/>
                    </a:lnTo>
                    <a:lnTo>
                      <a:pt x="0" y="9"/>
                    </a:lnTo>
                    <a:lnTo>
                      <a:pt x="9" y="18"/>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48" name="Freeform 119"/>
              <p:cNvSpPr>
                <a:spLocks/>
              </p:cNvSpPr>
              <p:nvPr/>
            </p:nvSpPr>
            <p:spPr bwMode="auto">
              <a:xfrm>
                <a:off x="4679" y="3751"/>
                <a:ext cx="14" cy="14"/>
              </a:xfrm>
              <a:custGeom>
                <a:avLst/>
                <a:gdLst>
                  <a:gd name="T0" fmla="*/ 9 w 14"/>
                  <a:gd name="T1" fmla="*/ 14 h 14"/>
                  <a:gd name="T2" fmla="*/ 14 w 14"/>
                  <a:gd name="T3" fmla="*/ 4 h 14"/>
                  <a:gd name="T4" fmla="*/ 5 w 14"/>
                  <a:gd name="T5" fmla="*/ 0 h 14"/>
                  <a:gd name="T6" fmla="*/ 0 w 14"/>
                  <a:gd name="T7" fmla="*/ 9 h 14"/>
                  <a:gd name="T8" fmla="*/ 9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9" y="14"/>
                    </a:moveTo>
                    <a:lnTo>
                      <a:pt x="14" y="4"/>
                    </a:lnTo>
                    <a:lnTo>
                      <a:pt x="5" y="0"/>
                    </a:lnTo>
                    <a:lnTo>
                      <a:pt x="0" y="9"/>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49" name="Freeform 120"/>
              <p:cNvSpPr>
                <a:spLocks/>
              </p:cNvSpPr>
              <p:nvPr/>
            </p:nvSpPr>
            <p:spPr bwMode="auto">
              <a:xfrm>
                <a:off x="4670" y="3737"/>
                <a:ext cx="14" cy="9"/>
              </a:xfrm>
              <a:custGeom>
                <a:avLst/>
                <a:gdLst>
                  <a:gd name="T0" fmla="*/ 5 w 14"/>
                  <a:gd name="T1" fmla="*/ 9 h 9"/>
                  <a:gd name="T2" fmla="*/ 14 w 14"/>
                  <a:gd name="T3" fmla="*/ 9 h 9"/>
                  <a:gd name="T4" fmla="*/ 9 w 14"/>
                  <a:gd name="T5" fmla="*/ 4 h 9"/>
                  <a:gd name="T6" fmla="*/ 9 w 14"/>
                  <a:gd name="T7" fmla="*/ 0 h 9"/>
                  <a:gd name="T8" fmla="*/ 0 w 14"/>
                  <a:gd name="T9" fmla="*/ 0 h 9"/>
                  <a:gd name="T10" fmla="*/ 0 w 14"/>
                  <a:gd name="T11" fmla="*/ 4 h 9"/>
                  <a:gd name="T12" fmla="*/ 5 w 14"/>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5" y="9"/>
                    </a:moveTo>
                    <a:lnTo>
                      <a:pt x="14" y="9"/>
                    </a:lnTo>
                    <a:lnTo>
                      <a:pt x="9" y="4"/>
                    </a:lnTo>
                    <a:lnTo>
                      <a:pt x="9" y="0"/>
                    </a:lnTo>
                    <a:lnTo>
                      <a:pt x="0" y="0"/>
                    </a:lnTo>
                    <a:lnTo>
                      <a:pt x="0" y="4"/>
                    </a:lnTo>
                    <a:lnTo>
                      <a:pt x="5" y="9"/>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50" name="Rectangle 121"/>
              <p:cNvSpPr>
                <a:spLocks noChangeArrowheads="1"/>
              </p:cNvSpPr>
              <p:nvPr/>
            </p:nvSpPr>
            <p:spPr bwMode="auto">
              <a:xfrm>
                <a:off x="4684" y="3732"/>
                <a:ext cx="9" cy="9"/>
              </a:xfrm>
              <a:prstGeom prst="rect">
                <a:avLst/>
              </a:prstGeom>
              <a:solidFill>
                <a:srgbClr val="000000"/>
              </a:solidFill>
              <a:ln w="9525">
                <a:solidFill>
                  <a:srgbClr val="000000"/>
                </a:solidFill>
                <a:miter lim="800000"/>
                <a:headEnd/>
                <a:tailEnd/>
              </a:ln>
            </p:spPr>
            <p:txBody>
              <a:bodyPr/>
              <a:lstStyle/>
              <a:p>
                <a:endParaRPr lang="en-GB"/>
              </a:p>
            </p:txBody>
          </p:sp>
          <p:sp>
            <p:nvSpPr>
              <p:cNvPr id="23651" name="Rectangle 122"/>
              <p:cNvSpPr>
                <a:spLocks noChangeArrowheads="1"/>
              </p:cNvSpPr>
              <p:nvPr/>
            </p:nvSpPr>
            <p:spPr bwMode="auto">
              <a:xfrm>
                <a:off x="4702" y="3732"/>
                <a:ext cx="9" cy="9"/>
              </a:xfrm>
              <a:prstGeom prst="rect">
                <a:avLst/>
              </a:prstGeom>
              <a:solidFill>
                <a:srgbClr val="000000"/>
              </a:solidFill>
              <a:ln w="9525">
                <a:solidFill>
                  <a:srgbClr val="000000"/>
                </a:solidFill>
                <a:miter lim="800000"/>
                <a:headEnd/>
                <a:tailEnd/>
              </a:ln>
            </p:spPr>
            <p:txBody>
              <a:bodyPr/>
              <a:lstStyle/>
              <a:p>
                <a:endParaRPr lang="en-GB"/>
              </a:p>
            </p:txBody>
          </p:sp>
          <p:sp>
            <p:nvSpPr>
              <p:cNvPr id="23652" name="Freeform 123"/>
              <p:cNvSpPr>
                <a:spLocks/>
              </p:cNvSpPr>
              <p:nvPr/>
            </p:nvSpPr>
            <p:spPr bwMode="auto">
              <a:xfrm>
                <a:off x="4721" y="3732"/>
                <a:ext cx="9" cy="9"/>
              </a:xfrm>
              <a:custGeom>
                <a:avLst/>
                <a:gdLst>
                  <a:gd name="T0" fmla="*/ 0 w 9"/>
                  <a:gd name="T1" fmla="*/ 0 h 9"/>
                  <a:gd name="T2" fmla="*/ 0 w 9"/>
                  <a:gd name="T3" fmla="*/ 9 h 9"/>
                  <a:gd name="T4" fmla="*/ 0 w 9"/>
                  <a:gd name="T5" fmla="*/ 9 h 9"/>
                  <a:gd name="T6" fmla="*/ 9 w 9"/>
                  <a:gd name="T7" fmla="*/ 9 h 9"/>
                  <a:gd name="T8" fmla="*/ 9 w 9"/>
                  <a:gd name="T9" fmla="*/ 0 h 9"/>
                  <a:gd name="T10" fmla="*/ 4 w 9"/>
                  <a:gd name="T11" fmla="*/ 0 h 9"/>
                  <a:gd name="T12" fmla="*/ 0 w 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0" y="0"/>
                    </a:moveTo>
                    <a:lnTo>
                      <a:pt x="0" y="9"/>
                    </a:lnTo>
                    <a:lnTo>
                      <a:pt x="9" y="9"/>
                    </a:lnTo>
                    <a:lnTo>
                      <a:pt x="9" y="0"/>
                    </a:lnTo>
                    <a:lnTo>
                      <a:pt x="4" y="0"/>
                    </a:lnTo>
                    <a:lnTo>
                      <a:pt x="0"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53" name="Freeform 124"/>
              <p:cNvSpPr>
                <a:spLocks/>
              </p:cNvSpPr>
              <p:nvPr/>
            </p:nvSpPr>
            <p:spPr bwMode="auto">
              <a:xfrm>
                <a:off x="4739" y="3732"/>
                <a:ext cx="14" cy="14"/>
              </a:xfrm>
              <a:custGeom>
                <a:avLst/>
                <a:gdLst>
                  <a:gd name="T0" fmla="*/ 5 w 14"/>
                  <a:gd name="T1" fmla="*/ 0 h 14"/>
                  <a:gd name="T2" fmla="*/ 0 w 14"/>
                  <a:gd name="T3" fmla="*/ 9 h 14"/>
                  <a:gd name="T4" fmla="*/ 9 w 14"/>
                  <a:gd name="T5" fmla="*/ 14 h 14"/>
                  <a:gd name="T6" fmla="*/ 14 w 14"/>
                  <a:gd name="T7" fmla="*/ 5 h 14"/>
                  <a:gd name="T8" fmla="*/ 5 w 1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5" y="0"/>
                    </a:moveTo>
                    <a:lnTo>
                      <a:pt x="0" y="9"/>
                    </a:lnTo>
                    <a:lnTo>
                      <a:pt x="9" y="14"/>
                    </a:lnTo>
                    <a:lnTo>
                      <a:pt x="14" y="5"/>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54" name="Freeform 125"/>
              <p:cNvSpPr>
                <a:spLocks/>
              </p:cNvSpPr>
              <p:nvPr/>
            </p:nvSpPr>
            <p:spPr bwMode="auto">
              <a:xfrm>
                <a:off x="4753" y="3741"/>
                <a:ext cx="14" cy="14"/>
              </a:xfrm>
              <a:custGeom>
                <a:avLst/>
                <a:gdLst>
                  <a:gd name="T0" fmla="*/ 5 w 14"/>
                  <a:gd name="T1" fmla="*/ 0 h 14"/>
                  <a:gd name="T2" fmla="*/ 0 w 14"/>
                  <a:gd name="T3" fmla="*/ 10 h 14"/>
                  <a:gd name="T4" fmla="*/ 0 w 14"/>
                  <a:gd name="T5" fmla="*/ 10 h 14"/>
                  <a:gd name="T6" fmla="*/ 5 w 14"/>
                  <a:gd name="T7" fmla="*/ 5 h 14"/>
                  <a:gd name="T8" fmla="*/ 0 w 14"/>
                  <a:gd name="T9" fmla="*/ 5 h 14"/>
                  <a:gd name="T10" fmla="*/ 5 w 14"/>
                  <a:gd name="T11" fmla="*/ 14 h 14"/>
                  <a:gd name="T12" fmla="*/ 14 w 14"/>
                  <a:gd name="T13" fmla="*/ 10 h 14"/>
                  <a:gd name="T14" fmla="*/ 9 w 14"/>
                  <a:gd name="T15" fmla="*/ 5 h 14"/>
                  <a:gd name="T16" fmla="*/ 5 w 14"/>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4">
                    <a:moveTo>
                      <a:pt x="5" y="0"/>
                    </a:moveTo>
                    <a:lnTo>
                      <a:pt x="0" y="10"/>
                    </a:lnTo>
                    <a:lnTo>
                      <a:pt x="5" y="5"/>
                    </a:lnTo>
                    <a:lnTo>
                      <a:pt x="0" y="5"/>
                    </a:lnTo>
                    <a:lnTo>
                      <a:pt x="5" y="14"/>
                    </a:lnTo>
                    <a:lnTo>
                      <a:pt x="14" y="10"/>
                    </a:lnTo>
                    <a:lnTo>
                      <a:pt x="9" y="5"/>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55" name="Freeform 126"/>
              <p:cNvSpPr>
                <a:spLocks/>
              </p:cNvSpPr>
              <p:nvPr/>
            </p:nvSpPr>
            <p:spPr bwMode="auto">
              <a:xfrm>
                <a:off x="4762" y="3760"/>
                <a:ext cx="10" cy="9"/>
              </a:xfrm>
              <a:custGeom>
                <a:avLst/>
                <a:gdLst>
                  <a:gd name="T0" fmla="*/ 10 w 10"/>
                  <a:gd name="T1" fmla="*/ 0 h 9"/>
                  <a:gd name="T2" fmla="*/ 0 w 10"/>
                  <a:gd name="T3" fmla="*/ 5 h 9"/>
                  <a:gd name="T4" fmla="*/ 0 w 10"/>
                  <a:gd name="T5" fmla="*/ 9 h 9"/>
                  <a:gd name="T6" fmla="*/ 10 w 10"/>
                  <a:gd name="T7" fmla="*/ 5 h 9"/>
                  <a:gd name="T8" fmla="*/ 10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10" y="0"/>
                    </a:moveTo>
                    <a:lnTo>
                      <a:pt x="0" y="5"/>
                    </a:lnTo>
                    <a:lnTo>
                      <a:pt x="0" y="9"/>
                    </a:lnTo>
                    <a:lnTo>
                      <a:pt x="10" y="5"/>
                    </a:lnTo>
                    <a:lnTo>
                      <a:pt x="10" y="0"/>
                    </a:lnTo>
                    <a:close/>
                  </a:path>
                </a:pathLst>
              </a:custGeom>
              <a:solidFill>
                <a:srgbClr val="000000"/>
              </a:solidFill>
              <a:ln w="9525" cap="flat">
                <a:solidFill>
                  <a:srgbClr val="000000"/>
                </a:solidFill>
                <a:prstDash val="solid"/>
                <a:round/>
                <a:headEnd/>
                <a:tailEnd/>
              </a:ln>
            </p:spPr>
            <p:txBody>
              <a:bodyPr/>
              <a:lstStyle/>
              <a:p>
                <a:endParaRPr lang="en-GB"/>
              </a:p>
            </p:txBody>
          </p:sp>
        </p:grpSp>
        <p:grpSp>
          <p:nvGrpSpPr>
            <p:cNvPr id="23605" name="Group 127"/>
            <p:cNvGrpSpPr>
              <a:grpSpLocks/>
            </p:cNvGrpSpPr>
            <p:nvPr/>
          </p:nvGrpSpPr>
          <p:grpSpPr bwMode="auto">
            <a:xfrm>
              <a:off x="4707" y="3691"/>
              <a:ext cx="97" cy="64"/>
              <a:chOff x="4707" y="3691"/>
              <a:chExt cx="97" cy="64"/>
            </a:xfrm>
          </p:grpSpPr>
          <p:sp>
            <p:nvSpPr>
              <p:cNvPr id="23635" name="Freeform 128"/>
              <p:cNvSpPr>
                <a:spLocks/>
              </p:cNvSpPr>
              <p:nvPr/>
            </p:nvSpPr>
            <p:spPr bwMode="auto">
              <a:xfrm>
                <a:off x="4758" y="3741"/>
                <a:ext cx="14" cy="14"/>
              </a:xfrm>
              <a:custGeom>
                <a:avLst/>
                <a:gdLst>
                  <a:gd name="T0" fmla="*/ 9 w 14"/>
                  <a:gd name="T1" fmla="*/ 14 h 14"/>
                  <a:gd name="T2" fmla="*/ 14 w 14"/>
                  <a:gd name="T3" fmla="*/ 5 h 14"/>
                  <a:gd name="T4" fmla="*/ 4 w 14"/>
                  <a:gd name="T5" fmla="*/ 0 h 14"/>
                  <a:gd name="T6" fmla="*/ 0 w 14"/>
                  <a:gd name="T7" fmla="*/ 10 h 14"/>
                  <a:gd name="T8" fmla="*/ 9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9" y="14"/>
                    </a:moveTo>
                    <a:lnTo>
                      <a:pt x="14" y="5"/>
                    </a:lnTo>
                    <a:lnTo>
                      <a:pt x="4" y="0"/>
                    </a:lnTo>
                    <a:lnTo>
                      <a:pt x="0" y="10"/>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36" name="Freeform 129"/>
              <p:cNvSpPr>
                <a:spLocks/>
              </p:cNvSpPr>
              <p:nvPr/>
            </p:nvSpPr>
            <p:spPr bwMode="auto">
              <a:xfrm>
                <a:off x="4744" y="3732"/>
                <a:ext cx="9" cy="14"/>
              </a:xfrm>
              <a:custGeom>
                <a:avLst/>
                <a:gdLst>
                  <a:gd name="T0" fmla="*/ 4 w 9"/>
                  <a:gd name="T1" fmla="*/ 14 h 14"/>
                  <a:gd name="T2" fmla="*/ 9 w 9"/>
                  <a:gd name="T3" fmla="*/ 5 h 14"/>
                  <a:gd name="T4" fmla="*/ 4 w 9"/>
                  <a:gd name="T5" fmla="*/ 0 h 14"/>
                  <a:gd name="T6" fmla="*/ 4 w 9"/>
                  <a:gd name="T7" fmla="*/ 0 h 14"/>
                  <a:gd name="T8" fmla="*/ 0 w 9"/>
                  <a:gd name="T9" fmla="*/ 9 h 14"/>
                  <a:gd name="T10" fmla="*/ 0 w 9"/>
                  <a:gd name="T11" fmla="*/ 9 h 14"/>
                  <a:gd name="T12" fmla="*/ 4 w 9"/>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4">
                    <a:moveTo>
                      <a:pt x="4" y="14"/>
                    </a:moveTo>
                    <a:lnTo>
                      <a:pt x="9" y="5"/>
                    </a:lnTo>
                    <a:lnTo>
                      <a:pt x="4" y="0"/>
                    </a:lnTo>
                    <a:lnTo>
                      <a:pt x="0" y="9"/>
                    </a:lnTo>
                    <a:lnTo>
                      <a:pt x="4"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37" name="Freeform 130"/>
              <p:cNvSpPr>
                <a:spLocks/>
              </p:cNvSpPr>
              <p:nvPr/>
            </p:nvSpPr>
            <p:spPr bwMode="auto">
              <a:xfrm>
                <a:off x="4725" y="3718"/>
                <a:ext cx="14" cy="14"/>
              </a:xfrm>
              <a:custGeom>
                <a:avLst/>
                <a:gdLst>
                  <a:gd name="T0" fmla="*/ 10 w 14"/>
                  <a:gd name="T1" fmla="*/ 14 h 14"/>
                  <a:gd name="T2" fmla="*/ 14 w 14"/>
                  <a:gd name="T3" fmla="*/ 5 h 14"/>
                  <a:gd name="T4" fmla="*/ 5 w 14"/>
                  <a:gd name="T5" fmla="*/ 0 h 14"/>
                  <a:gd name="T6" fmla="*/ 0 w 14"/>
                  <a:gd name="T7" fmla="*/ 10 h 14"/>
                  <a:gd name="T8" fmla="*/ 10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0" y="14"/>
                    </a:moveTo>
                    <a:lnTo>
                      <a:pt x="14" y="5"/>
                    </a:lnTo>
                    <a:lnTo>
                      <a:pt x="5" y="0"/>
                    </a:lnTo>
                    <a:lnTo>
                      <a:pt x="0" y="10"/>
                    </a:lnTo>
                    <a:lnTo>
                      <a:pt x="10"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38" name="Freeform 131"/>
              <p:cNvSpPr>
                <a:spLocks/>
              </p:cNvSpPr>
              <p:nvPr/>
            </p:nvSpPr>
            <p:spPr bwMode="auto">
              <a:xfrm>
                <a:off x="4711" y="3709"/>
                <a:ext cx="14" cy="14"/>
              </a:xfrm>
              <a:custGeom>
                <a:avLst/>
                <a:gdLst>
                  <a:gd name="T0" fmla="*/ 10 w 14"/>
                  <a:gd name="T1" fmla="*/ 14 h 14"/>
                  <a:gd name="T2" fmla="*/ 14 w 14"/>
                  <a:gd name="T3" fmla="*/ 5 h 14"/>
                  <a:gd name="T4" fmla="*/ 10 w 14"/>
                  <a:gd name="T5" fmla="*/ 0 h 14"/>
                  <a:gd name="T6" fmla="*/ 5 w 14"/>
                  <a:gd name="T7" fmla="*/ 5 h 14"/>
                  <a:gd name="T8" fmla="*/ 10 w 14"/>
                  <a:gd name="T9" fmla="*/ 5 h 14"/>
                  <a:gd name="T10" fmla="*/ 10 w 14"/>
                  <a:gd name="T11" fmla="*/ 5 h 14"/>
                  <a:gd name="T12" fmla="*/ 0 w 14"/>
                  <a:gd name="T13" fmla="*/ 5 h 14"/>
                  <a:gd name="T14" fmla="*/ 0 w 14"/>
                  <a:gd name="T15" fmla="*/ 5 h 14"/>
                  <a:gd name="T16" fmla="*/ 5 w 14"/>
                  <a:gd name="T17" fmla="*/ 9 h 14"/>
                  <a:gd name="T18" fmla="*/ 10 w 1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4">
                    <a:moveTo>
                      <a:pt x="10" y="14"/>
                    </a:moveTo>
                    <a:lnTo>
                      <a:pt x="14" y="5"/>
                    </a:lnTo>
                    <a:lnTo>
                      <a:pt x="10" y="0"/>
                    </a:lnTo>
                    <a:lnTo>
                      <a:pt x="5" y="5"/>
                    </a:lnTo>
                    <a:lnTo>
                      <a:pt x="10" y="5"/>
                    </a:lnTo>
                    <a:lnTo>
                      <a:pt x="0" y="5"/>
                    </a:lnTo>
                    <a:lnTo>
                      <a:pt x="5" y="9"/>
                    </a:lnTo>
                    <a:lnTo>
                      <a:pt x="10"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39" name="Freeform 132"/>
              <p:cNvSpPr>
                <a:spLocks/>
              </p:cNvSpPr>
              <p:nvPr/>
            </p:nvSpPr>
            <p:spPr bwMode="auto">
              <a:xfrm>
                <a:off x="4707" y="3695"/>
                <a:ext cx="18" cy="10"/>
              </a:xfrm>
              <a:custGeom>
                <a:avLst/>
                <a:gdLst>
                  <a:gd name="T0" fmla="*/ 0 w 18"/>
                  <a:gd name="T1" fmla="*/ 10 h 10"/>
                  <a:gd name="T2" fmla="*/ 9 w 18"/>
                  <a:gd name="T3" fmla="*/ 10 h 10"/>
                  <a:gd name="T4" fmla="*/ 18 w 18"/>
                  <a:gd name="T5" fmla="*/ 5 h 10"/>
                  <a:gd name="T6" fmla="*/ 14 w 18"/>
                  <a:gd name="T7" fmla="*/ 5 h 10"/>
                  <a:gd name="T8" fmla="*/ 14 w 18"/>
                  <a:gd name="T9" fmla="*/ 10 h 10"/>
                  <a:gd name="T10" fmla="*/ 14 w 18"/>
                  <a:gd name="T11" fmla="*/ 10 h 10"/>
                  <a:gd name="T12" fmla="*/ 14 w 18"/>
                  <a:gd name="T13" fmla="*/ 0 h 10"/>
                  <a:gd name="T14" fmla="*/ 9 w 18"/>
                  <a:gd name="T15" fmla="*/ 0 h 10"/>
                  <a:gd name="T16" fmla="*/ 9 w 18"/>
                  <a:gd name="T17" fmla="*/ 5 h 10"/>
                  <a:gd name="T18" fmla="*/ 9 w 18"/>
                  <a:gd name="T19" fmla="*/ 5 h 10"/>
                  <a:gd name="T20" fmla="*/ 0 w 18"/>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0">
                    <a:moveTo>
                      <a:pt x="0" y="10"/>
                    </a:moveTo>
                    <a:lnTo>
                      <a:pt x="9" y="10"/>
                    </a:lnTo>
                    <a:lnTo>
                      <a:pt x="18" y="5"/>
                    </a:lnTo>
                    <a:lnTo>
                      <a:pt x="14" y="5"/>
                    </a:lnTo>
                    <a:lnTo>
                      <a:pt x="14" y="10"/>
                    </a:lnTo>
                    <a:lnTo>
                      <a:pt x="14" y="0"/>
                    </a:lnTo>
                    <a:lnTo>
                      <a:pt x="9" y="0"/>
                    </a:lnTo>
                    <a:lnTo>
                      <a:pt x="9" y="5"/>
                    </a:lnTo>
                    <a:lnTo>
                      <a:pt x="0" y="1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40" name="Freeform 133"/>
              <p:cNvSpPr>
                <a:spLocks/>
              </p:cNvSpPr>
              <p:nvPr/>
            </p:nvSpPr>
            <p:spPr bwMode="auto">
              <a:xfrm>
                <a:off x="4730" y="3691"/>
                <a:ext cx="9" cy="14"/>
              </a:xfrm>
              <a:custGeom>
                <a:avLst/>
                <a:gdLst>
                  <a:gd name="T0" fmla="*/ 0 w 9"/>
                  <a:gd name="T1" fmla="*/ 4 h 14"/>
                  <a:gd name="T2" fmla="*/ 0 w 9"/>
                  <a:gd name="T3" fmla="*/ 14 h 14"/>
                  <a:gd name="T4" fmla="*/ 9 w 9"/>
                  <a:gd name="T5" fmla="*/ 9 h 14"/>
                  <a:gd name="T6" fmla="*/ 9 w 9"/>
                  <a:gd name="T7" fmla="*/ 4 h 14"/>
                  <a:gd name="T8" fmla="*/ 5 w 9"/>
                  <a:gd name="T9" fmla="*/ 9 h 14"/>
                  <a:gd name="T10" fmla="*/ 9 w 9"/>
                  <a:gd name="T11" fmla="*/ 9 h 14"/>
                  <a:gd name="T12" fmla="*/ 9 w 9"/>
                  <a:gd name="T13" fmla="*/ 0 h 14"/>
                  <a:gd name="T14" fmla="*/ 9 w 9"/>
                  <a:gd name="T15" fmla="*/ 0 h 14"/>
                  <a:gd name="T16" fmla="*/ 5 w 9"/>
                  <a:gd name="T17" fmla="*/ 0 h 14"/>
                  <a:gd name="T18" fmla="*/ 0 w 9"/>
                  <a:gd name="T19" fmla="*/ 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4">
                    <a:moveTo>
                      <a:pt x="0" y="4"/>
                    </a:moveTo>
                    <a:lnTo>
                      <a:pt x="0" y="14"/>
                    </a:lnTo>
                    <a:lnTo>
                      <a:pt x="9" y="9"/>
                    </a:lnTo>
                    <a:lnTo>
                      <a:pt x="9" y="4"/>
                    </a:lnTo>
                    <a:lnTo>
                      <a:pt x="5" y="9"/>
                    </a:lnTo>
                    <a:lnTo>
                      <a:pt x="9" y="9"/>
                    </a:lnTo>
                    <a:lnTo>
                      <a:pt x="9" y="0"/>
                    </a:lnTo>
                    <a:lnTo>
                      <a:pt x="5" y="0"/>
                    </a:lnTo>
                    <a:lnTo>
                      <a:pt x="0" y="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41" name="Rectangle 134"/>
              <p:cNvSpPr>
                <a:spLocks noChangeArrowheads="1"/>
              </p:cNvSpPr>
              <p:nvPr/>
            </p:nvSpPr>
            <p:spPr bwMode="auto">
              <a:xfrm>
                <a:off x="4748" y="3691"/>
                <a:ext cx="10" cy="9"/>
              </a:xfrm>
              <a:prstGeom prst="rect">
                <a:avLst/>
              </a:prstGeom>
              <a:solidFill>
                <a:srgbClr val="000000"/>
              </a:solidFill>
              <a:ln w="9525">
                <a:solidFill>
                  <a:srgbClr val="000000"/>
                </a:solidFill>
                <a:miter lim="800000"/>
                <a:headEnd/>
                <a:tailEnd/>
              </a:ln>
            </p:spPr>
            <p:txBody>
              <a:bodyPr/>
              <a:lstStyle/>
              <a:p>
                <a:endParaRPr lang="en-GB"/>
              </a:p>
            </p:txBody>
          </p:sp>
          <p:sp>
            <p:nvSpPr>
              <p:cNvPr id="23642" name="Rectangle 135"/>
              <p:cNvSpPr>
                <a:spLocks noChangeArrowheads="1"/>
              </p:cNvSpPr>
              <p:nvPr/>
            </p:nvSpPr>
            <p:spPr bwMode="auto">
              <a:xfrm>
                <a:off x="4767" y="3695"/>
                <a:ext cx="9" cy="10"/>
              </a:xfrm>
              <a:prstGeom prst="rect">
                <a:avLst/>
              </a:prstGeom>
              <a:solidFill>
                <a:srgbClr val="000000"/>
              </a:solidFill>
              <a:ln w="9525">
                <a:solidFill>
                  <a:srgbClr val="000000"/>
                </a:solidFill>
                <a:miter lim="800000"/>
                <a:headEnd/>
                <a:tailEnd/>
              </a:ln>
            </p:spPr>
            <p:txBody>
              <a:bodyPr/>
              <a:lstStyle/>
              <a:p>
                <a:endParaRPr lang="en-GB"/>
              </a:p>
            </p:txBody>
          </p:sp>
          <p:sp>
            <p:nvSpPr>
              <p:cNvPr id="23643" name="Freeform 136"/>
              <p:cNvSpPr>
                <a:spLocks/>
              </p:cNvSpPr>
              <p:nvPr/>
            </p:nvSpPr>
            <p:spPr bwMode="auto">
              <a:xfrm>
                <a:off x="4781" y="3695"/>
                <a:ext cx="14" cy="19"/>
              </a:xfrm>
              <a:custGeom>
                <a:avLst/>
                <a:gdLst>
                  <a:gd name="T0" fmla="*/ 4 w 14"/>
                  <a:gd name="T1" fmla="*/ 0 h 19"/>
                  <a:gd name="T2" fmla="*/ 4 w 14"/>
                  <a:gd name="T3" fmla="*/ 10 h 19"/>
                  <a:gd name="T4" fmla="*/ 0 w 14"/>
                  <a:gd name="T5" fmla="*/ 14 h 19"/>
                  <a:gd name="T6" fmla="*/ 9 w 14"/>
                  <a:gd name="T7" fmla="*/ 19 h 19"/>
                  <a:gd name="T8" fmla="*/ 14 w 14"/>
                  <a:gd name="T9" fmla="*/ 10 h 19"/>
                  <a:gd name="T10" fmla="*/ 4 w 14"/>
                  <a:gd name="T11" fmla="*/ 5 h 19"/>
                  <a:gd name="T12" fmla="*/ 4 w 1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9">
                    <a:moveTo>
                      <a:pt x="4" y="0"/>
                    </a:moveTo>
                    <a:lnTo>
                      <a:pt x="4" y="10"/>
                    </a:lnTo>
                    <a:lnTo>
                      <a:pt x="0" y="14"/>
                    </a:lnTo>
                    <a:lnTo>
                      <a:pt x="9" y="19"/>
                    </a:lnTo>
                    <a:lnTo>
                      <a:pt x="14" y="10"/>
                    </a:lnTo>
                    <a:lnTo>
                      <a:pt x="4" y="5"/>
                    </a:lnTo>
                    <a:lnTo>
                      <a:pt x="4"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44" name="Freeform 137"/>
              <p:cNvSpPr>
                <a:spLocks/>
              </p:cNvSpPr>
              <p:nvPr/>
            </p:nvSpPr>
            <p:spPr bwMode="auto">
              <a:xfrm>
                <a:off x="4795" y="3709"/>
                <a:ext cx="9" cy="19"/>
              </a:xfrm>
              <a:custGeom>
                <a:avLst/>
                <a:gdLst>
                  <a:gd name="T0" fmla="*/ 4 w 9"/>
                  <a:gd name="T1" fmla="*/ 0 h 19"/>
                  <a:gd name="T2" fmla="*/ 0 w 9"/>
                  <a:gd name="T3" fmla="*/ 9 h 19"/>
                  <a:gd name="T4" fmla="*/ 4 w 9"/>
                  <a:gd name="T5" fmla="*/ 19 h 19"/>
                  <a:gd name="T6" fmla="*/ 9 w 9"/>
                  <a:gd name="T7" fmla="*/ 9 h 19"/>
                  <a:gd name="T8" fmla="*/ 4 w 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9">
                    <a:moveTo>
                      <a:pt x="4" y="0"/>
                    </a:moveTo>
                    <a:lnTo>
                      <a:pt x="0" y="9"/>
                    </a:lnTo>
                    <a:lnTo>
                      <a:pt x="4" y="19"/>
                    </a:lnTo>
                    <a:lnTo>
                      <a:pt x="9" y="9"/>
                    </a:lnTo>
                    <a:lnTo>
                      <a:pt x="4" y="0"/>
                    </a:lnTo>
                    <a:close/>
                  </a:path>
                </a:pathLst>
              </a:custGeom>
              <a:solidFill>
                <a:srgbClr val="000000"/>
              </a:solidFill>
              <a:ln w="9525" cap="flat">
                <a:solidFill>
                  <a:srgbClr val="000000"/>
                </a:solidFill>
                <a:prstDash val="solid"/>
                <a:round/>
                <a:headEnd/>
                <a:tailEnd/>
              </a:ln>
            </p:spPr>
            <p:txBody>
              <a:bodyPr/>
              <a:lstStyle/>
              <a:p>
                <a:endParaRPr lang="en-GB"/>
              </a:p>
            </p:txBody>
          </p:sp>
        </p:grpSp>
        <p:grpSp>
          <p:nvGrpSpPr>
            <p:cNvPr id="23606" name="Group 138"/>
            <p:cNvGrpSpPr>
              <a:grpSpLocks/>
            </p:cNvGrpSpPr>
            <p:nvPr/>
          </p:nvGrpSpPr>
          <p:grpSpPr bwMode="auto">
            <a:xfrm>
              <a:off x="4744" y="3654"/>
              <a:ext cx="101" cy="64"/>
              <a:chOff x="4744" y="3654"/>
              <a:chExt cx="101" cy="64"/>
            </a:xfrm>
          </p:grpSpPr>
          <p:sp>
            <p:nvSpPr>
              <p:cNvPr id="23624" name="Freeform 139"/>
              <p:cNvSpPr>
                <a:spLocks/>
              </p:cNvSpPr>
              <p:nvPr/>
            </p:nvSpPr>
            <p:spPr bwMode="auto">
              <a:xfrm>
                <a:off x="4799" y="3705"/>
                <a:ext cx="14" cy="13"/>
              </a:xfrm>
              <a:custGeom>
                <a:avLst/>
                <a:gdLst>
                  <a:gd name="T0" fmla="*/ 10 w 14"/>
                  <a:gd name="T1" fmla="*/ 13 h 13"/>
                  <a:gd name="T2" fmla="*/ 14 w 14"/>
                  <a:gd name="T3" fmla="*/ 4 h 13"/>
                  <a:gd name="T4" fmla="*/ 5 w 14"/>
                  <a:gd name="T5" fmla="*/ 0 h 13"/>
                  <a:gd name="T6" fmla="*/ 0 w 14"/>
                  <a:gd name="T7" fmla="*/ 9 h 13"/>
                  <a:gd name="T8" fmla="*/ 10 w 14"/>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0" y="13"/>
                    </a:moveTo>
                    <a:lnTo>
                      <a:pt x="14" y="4"/>
                    </a:lnTo>
                    <a:lnTo>
                      <a:pt x="5" y="0"/>
                    </a:lnTo>
                    <a:lnTo>
                      <a:pt x="0" y="9"/>
                    </a:lnTo>
                    <a:lnTo>
                      <a:pt x="10" y="13"/>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25" name="Freeform 140"/>
              <p:cNvSpPr>
                <a:spLocks/>
              </p:cNvSpPr>
              <p:nvPr/>
            </p:nvSpPr>
            <p:spPr bwMode="auto">
              <a:xfrm>
                <a:off x="4781" y="3695"/>
                <a:ext cx="14" cy="14"/>
              </a:xfrm>
              <a:custGeom>
                <a:avLst/>
                <a:gdLst>
                  <a:gd name="T0" fmla="*/ 9 w 14"/>
                  <a:gd name="T1" fmla="*/ 14 h 14"/>
                  <a:gd name="T2" fmla="*/ 14 w 14"/>
                  <a:gd name="T3" fmla="*/ 5 h 14"/>
                  <a:gd name="T4" fmla="*/ 9 w 14"/>
                  <a:gd name="T5" fmla="*/ 0 h 14"/>
                  <a:gd name="T6" fmla="*/ 4 w 14"/>
                  <a:gd name="T7" fmla="*/ 0 h 14"/>
                  <a:gd name="T8" fmla="*/ 0 w 14"/>
                  <a:gd name="T9" fmla="*/ 10 h 14"/>
                  <a:gd name="T10" fmla="*/ 4 w 14"/>
                  <a:gd name="T11" fmla="*/ 10 h 14"/>
                  <a:gd name="T12" fmla="*/ 9 w 14"/>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9" y="14"/>
                    </a:moveTo>
                    <a:lnTo>
                      <a:pt x="14" y="5"/>
                    </a:lnTo>
                    <a:lnTo>
                      <a:pt x="9" y="0"/>
                    </a:lnTo>
                    <a:lnTo>
                      <a:pt x="4" y="0"/>
                    </a:lnTo>
                    <a:lnTo>
                      <a:pt x="0" y="10"/>
                    </a:lnTo>
                    <a:lnTo>
                      <a:pt x="4" y="10"/>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26" name="Freeform 141"/>
              <p:cNvSpPr>
                <a:spLocks/>
              </p:cNvSpPr>
              <p:nvPr/>
            </p:nvSpPr>
            <p:spPr bwMode="auto">
              <a:xfrm>
                <a:off x="4767" y="3681"/>
                <a:ext cx="14" cy="19"/>
              </a:xfrm>
              <a:custGeom>
                <a:avLst/>
                <a:gdLst>
                  <a:gd name="T0" fmla="*/ 9 w 14"/>
                  <a:gd name="T1" fmla="*/ 19 h 19"/>
                  <a:gd name="T2" fmla="*/ 14 w 14"/>
                  <a:gd name="T3" fmla="*/ 10 h 19"/>
                  <a:gd name="T4" fmla="*/ 5 w 14"/>
                  <a:gd name="T5" fmla="*/ 0 h 19"/>
                  <a:gd name="T6" fmla="*/ 0 w 14"/>
                  <a:gd name="T7" fmla="*/ 10 h 19"/>
                  <a:gd name="T8" fmla="*/ 9 w 14"/>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9">
                    <a:moveTo>
                      <a:pt x="9" y="19"/>
                    </a:moveTo>
                    <a:lnTo>
                      <a:pt x="14" y="10"/>
                    </a:lnTo>
                    <a:lnTo>
                      <a:pt x="5" y="0"/>
                    </a:lnTo>
                    <a:lnTo>
                      <a:pt x="0" y="10"/>
                    </a:lnTo>
                    <a:lnTo>
                      <a:pt x="9" y="19"/>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27" name="Freeform 142"/>
              <p:cNvSpPr>
                <a:spLocks/>
              </p:cNvSpPr>
              <p:nvPr/>
            </p:nvSpPr>
            <p:spPr bwMode="auto">
              <a:xfrm>
                <a:off x="4753" y="3672"/>
                <a:ext cx="14" cy="14"/>
              </a:xfrm>
              <a:custGeom>
                <a:avLst/>
                <a:gdLst>
                  <a:gd name="T0" fmla="*/ 9 w 14"/>
                  <a:gd name="T1" fmla="*/ 14 h 14"/>
                  <a:gd name="T2" fmla="*/ 14 w 14"/>
                  <a:gd name="T3" fmla="*/ 5 h 14"/>
                  <a:gd name="T4" fmla="*/ 5 w 14"/>
                  <a:gd name="T5" fmla="*/ 0 h 14"/>
                  <a:gd name="T6" fmla="*/ 0 w 14"/>
                  <a:gd name="T7" fmla="*/ 9 h 14"/>
                  <a:gd name="T8" fmla="*/ 9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9" y="14"/>
                    </a:moveTo>
                    <a:lnTo>
                      <a:pt x="14" y="5"/>
                    </a:lnTo>
                    <a:lnTo>
                      <a:pt x="5" y="0"/>
                    </a:lnTo>
                    <a:lnTo>
                      <a:pt x="0" y="9"/>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28" name="Freeform 143"/>
              <p:cNvSpPr>
                <a:spLocks/>
              </p:cNvSpPr>
              <p:nvPr/>
            </p:nvSpPr>
            <p:spPr bwMode="auto">
              <a:xfrm>
                <a:off x="4744" y="3658"/>
                <a:ext cx="14" cy="10"/>
              </a:xfrm>
              <a:custGeom>
                <a:avLst/>
                <a:gdLst>
                  <a:gd name="T0" fmla="*/ 4 w 14"/>
                  <a:gd name="T1" fmla="*/ 10 h 10"/>
                  <a:gd name="T2" fmla="*/ 14 w 14"/>
                  <a:gd name="T3" fmla="*/ 10 h 10"/>
                  <a:gd name="T4" fmla="*/ 9 w 14"/>
                  <a:gd name="T5" fmla="*/ 5 h 10"/>
                  <a:gd name="T6" fmla="*/ 9 w 14"/>
                  <a:gd name="T7" fmla="*/ 0 h 10"/>
                  <a:gd name="T8" fmla="*/ 0 w 14"/>
                  <a:gd name="T9" fmla="*/ 0 h 10"/>
                  <a:gd name="T10" fmla="*/ 0 w 14"/>
                  <a:gd name="T11" fmla="*/ 5 h 10"/>
                  <a:gd name="T12" fmla="*/ 4 w 14"/>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4" y="10"/>
                    </a:moveTo>
                    <a:lnTo>
                      <a:pt x="14" y="10"/>
                    </a:lnTo>
                    <a:lnTo>
                      <a:pt x="9" y="5"/>
                    </a:lnTo>
                    <a:lnTo>
                      <a:pt x="9" y="0"/>
                    </a:lnTo>
                    <a:lnTo>
                      <a:pt x="0" y="0"/>
                    </a:lnTo>
                    <a:lnTo>
                      <a:pt x="0" y="5"/>
                    </a:lnTo>
                    <a:lnTo>
                      <a:pt x="4" y="1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29" name="Rectangle 144"/>
              <p:cNvSpPr>
                <a:spLocks noChangeArrowheads="1"/>
              </p:cNvSpPr>
              <p:nvPr/>
            </p:nvSpPr>
            <p:spPr bwMode="auto">
              <a:xfrm>
                <a:off x="4758" y="3654"/>
                <a:ext cx="9" cy="9"/>
              </a:xfrm>
              <a:prstGeom prst="rect">
                <a:avLst/>
              </a:prstGeom>
              <a:solidFill>
                <a:srgbClr val="000000"/>
              </a:solidFill>
              <a:ln w="9525">
                <a:solidFill>
                  <a:srgbClr val="000000"/>
                </a:solidFill>
                <a:miter lim="800000"/>
                <a:headEnd/>
                <a:tailEnd/>
              </a:ln>
            </p:spPr>
            <p:txBody>
              <a:bodyPr/>
              <a:lstStyle/>
              <a:p>
                <a:endParaRPr lang="en-GB"/>
              </a:p>
            </p:txBody>
          </p:sp>
          <p:sp>
            <p:nvSpPr>
              <p:cNvPr id="23630" name="Rectangle 145"/>
              <p:cNvSpPr>
                <a:spLocks noChangeArrowheads="1"/>
              </p:cNvSpPr>
              <p:nvPr/>
            </p:nvSpPr>
            <p:spPr bwMode="auto">
              <a:xfrm>
                <a:off x="4776" y="3654"/>
                <a:ext cx="9" cy="9"/>
              </a:xfrm>
              <a:prstGeom prst="rect">
                <a:avLst/>
              </a:prstGeom>
              <a:solidFill>
                <a:srgbClr val="000000"/>
              </a:solidFill>
              <a:ln w="9525">
                <a:solidFill>
                  <a:srgbClr val="000000"/>
                </a:solidFill>
                <a:miter lim="800000"/>
                <a:headEnd/>
                <a:tailEnd/>
              </a:ln>
            </p:spPr>
            <p:txBody>
              <a:bodyPr/>
              <a:lstStyle/>
              <a:p>
                <a:endParaRPr lang="en-GB"/>
              </a:p>
            </p:txBody>
          </p:sp>
          <p:sp>
            <p:nvSpPr>
              <p:cNvPr id="23631" name="Freeform 146"/>
              <p:cNvSpPr>
                <a:spLocks/>
              </p:cNvSpPr>
              <p:nvPr/>
            </p:nvSpPr>
            <p:spPr bwMode="auto">
              <a:xfrm>
                <a:off x="4795" y="3654"/>
                <a:ext cx="9" cy="9"/>
              </a:xfrm>
              <a:custGeom>
                <a:avLst/>
                <a:gdLst>
                  <a:gd name="T0" fmla="*/ 0 w 9"/>
                  <a:gd name="T1" fmla="*/ 0 h 9"/>
                  <a:gd name="T2" fmla="*/ 0 w 9"/>
                  <a:gd name="T3" fmla="*/ 9 h 9"/>
                  <a:gd name="T4" fmla="*/ 0 w 9"/>
                  <a:gd name="T5" fmla="*/ 9 h 9"/>
                  <a:gd name="T6" fmla="*/ 9 w 9"/>
                  <a:gd name="T7" fmla="*/ 9 h 9"/>
                  <a:gd name="T8" fmla="*/ 9 w 9"/>
                  <a:gd name="T9" fmla="*/ 0 h 9"/>
                  <a:gd name="T10" fmla="*/ 4 w 9"/>
                  <a:gd name="T11" fmla="*/ 0 h 9"/>
                  <a:gd name="T12" fmla="*/ 0 w 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0" y="0"/>
                    </a:moveTo>
                    <a:lnTo>
                      <a:pt x="0" y="9"/>
                    </a:lnTo>
                    <a:lnTo>
                      <a:pt x="9" y="9"/>
                    </a:lnTo>
                    <a:lnTo>
                      <a:pt x="9" y="0"/>
                    </a:lnTo>
                    <a:lnTo>
                      <a:pt x="4" y="0"/>
                    </a:lnTo>
                    <a:lnTo>
                      <a:pt x="0"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32" name="Freeform 147"/>
              <p:cNvSpPr>
                <a:spLocks/>
              </p:cNvSpPr>
              <p:nvPr/>
            </p:nvSpPr>
            <p:spPr bwMode="auto">
              <a:xfrm>
                <a:off x="4813" y="3654"/>
                <a:ext cx="14" cy="14"/>
              </a:xfrm>
              <a:custGeom>
                <a:avLst/>
                <a:gdLst>
                  <a:gd name="T0" fmla="*/ 5 w 14"/>
                  <a:gd name="T1" fmla="*/ 0 h 14"/>
                  <a:gd name="T2" fmla="*/ 0 w 14"/>
                  <a:gd name="T3" fmla="*/ 9 h 14"/>
                  <a:gd name="T4" fmla="*/ 9 w 14"/>
                  <a:gd name="T5" fmla="*/ 14 h 14"/>
                  <a:gd name="T6" fmla="*/ 14 w 14"/>
                  <a:gd name="T7" fmla="*/ 4 h 14"/>
                  <a:gd name="T8" fmla="*/ 5 w 1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5" y="0"/>
                    </a:moveTo>
                    <a:lnTo>
                      <a:pt x="0" y="9"/>
                    </a:lnTo>
                    <a:lnTo>
                      <a:pt x="9" y="14"/>
                    </a:lnTo>
                    <a:lnTo>
                      <a:pt x="14" y="4"/>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33" name="Freeform 148"/>
              <p:cNvSpPr>
                <a:spLocks/>
              </p:cNvSpPr>
              <p:nvPr/>
            </p:nvSpPr>
            <p:spPr bwMode="auto">
              <a:xfrm>
                <a:off x="4827" y="3663"/>
                <a:ext cx="14" cy="14"/>
              </a:xfrm>
              <a:custGeom>
                <a:avLst/>
                <a:gdLst>
                  <a:gd name="T0" fmla="*/ 5 w 14"/>
                  <a:gd name="T1" fmla="*/ 0 h 14"/>
                  <a:gd name="T2" fmla="*/ 0 w 14"/>
                  <a:gd name="T3" fmla="*/ 9 h 14"/>
                  <a:gd name="T4" fmla="*/ 0 w 14"/>
                  <a:gd name="T5" fmla="*/ 9 h 14"/>
                  <a:gd name="T6" fmla="*/ 5 w 14"/>
                  <a:gd name="T7" fmla="*/ 5 h 14"/>
                  <a:gd name="T8" fmla="*/ 0 w 14"/>
                  <a:gd name="T9" fmla="*/ 5 h 14"/>
                  <a:gd name="T10" fmla="*/ 5 w 14"/>
                  <a:gd name="T11" fmla="*/ 14 h 14"/>
                  <a:gd name="T12" fmla="*/ 14 w 14"/>
                  <a:gd name="T13" fmla="*/ 9 h 14"/>
                  <a:gd name="T14" fmla="*/ 9 w 14"/>
                  <a:gd name="T15" fmla="*/ 5 h 14"/>
                  <a:gd name="T16" fmla="*/ 5 w 14"/>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4">
                    <a:moveTo>
                      <a:pt x="5" y="0"/>
                    </a:moveTo>
                    <a:lnTo>
                      <a:pt x="0" y="9"/>
                    </a:lnTo>
                    <a:lnTo>
                      <a:pt x="5" y="5"/>
                    </a:lnTo>
                    <a:lnTo>
                      <a:pt x="0" y="5"/>
                    </a:lnTo>
                    <a:lnTo>
                      <a:pt x="5" y="14"/>
                    </a:lnTo>
                    <a:lnTo>
                      <a:pt x="14" y="9"/>
                    </a:lnTo>
                    <a:lnTo>
                      <a:pt x="9" y="5"/>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34" name="Freeform 149"/>
              <p:cNvSpPr>
                <a:spLocks/>
              </p:cNvSpPr>
              <p:nvPr/>
            </p:nvSpPr>
            <p:spPr bwMode="auto">
              <a:xfrm>
                <a:off x="4836" y="3681"/>
                <a:ext cx="9" cy="10"/>
              </a:xfrm>
              <a:custGeom>
                <a:avLst/>
                <a:gdLst>
                  <a:gd name="T0" fmla="*/ 9 w 9"/>
                  <a:gd name="T1" fmla="*/ 0 h 10"/>
                  <a:gd name="T2" fmla="*/ 0 w 9"/>
                  <a:gd name="T3" fmla="*/ 5 h 10"/>
                  <a:gd name="T4" fmla="*/ 0 w 9"/>
                  <a:gd name="T5" fmla="*/ 10 h 10"/>
                  <a:gd name="T6" fmla="*/ 9 w 9"/>
                  <a:gd name="T7" fmla="*/ 5 h 10"/>
                  <a:gd name="T8" fmla="*/ 9 w 9"/>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9" y="0"/>
                    </a:moveTo>
                    <a:lnTo>
                      <a:pt x="0" y="5"/>
                    </a:lnTo>
                    <a:lnTo>
                      <a:pt x="0" y="10"/>
                    </a:lnTo>
                    <a:lnTo>
                      <a:pt x="9" y="5"/>
                    </a:lnTo>
                    <a:lnTo>
                      <a:pt x="9" y="0"/>
                    </a:lnTo>
                    <a:close/>
                  </a:path>
                </a:pathLst>
              </a:custGeom>
              <a:solidFill>
                <a:srgbClr val="000000"/>
              </a:solidFill>
              <a:ln w="9525" cap="flat">
                <a:solidFill>
                  <a:srgbClr val="000000"/>
                </a:solidFill>
                <a:prstDash val="solid"/>
                <a:round/>
                <a:headEnd/>
                <a:tailEnd/>
              </a:ln>
            </p:spPr>
            <p:txBody>
              <a:bodyPr/>
              <a:lstStyle/>
              <a:p>
                <a:endParaRPr lang="en-GB"/>
              </a:p>
            </p:txBody>
          </p:sp>
        </p:grpSp>
        <p:grpSp>
          <p:nvGrpSpPr>
            <p:cNvPr id="23607" name="Group 150"/>
            <p:cNvGrpSpPr>
              <a:grpSpLocks/>
            </p:cNvGrpSpPr>
            <p:nvPr/>
          </p:nvGrpSpPr>
          <p:grpSpPr bwMode="auto">
            <a:xfrm>
              <a:off x="4776" y="3617"/>
              <a:ext cx="97" cy="69"/>
              <a:chOff x="4776" y="3617"/>
              <a:chExt cx="97" cy="69"/>
            </a:xfrm>
          </p:grpSpPr>
          <p:sp>
            <p:nvSpPr>
              <p:cNvPr id="23614" name="Freeform 151"/>
              <p:cNvSpPr>
                <a:spLocks/>
              </p:cNvSpPr>
              <p:nvPr/>
            </p:nvSpPr>
            <p:spPr bwMode="auto">
              <a:xfrm>
                <a:off x="4827" y="3672"/>
                <a:ext cx="14" cy="14"/>
              </a:xfrm>
              <a:custGeom>
                <a:avLst/>
                <a:gdLst>
                  <a:gd name="T0" fmla="*/ 9 w 14"/>
                  <a:gd name="T1" fmla="*/ 14 h 14"/>
                  <a:gd name="T2" fmla="*/ 14 w 14"/>
                  <a:gd name="T3" fmla="*/ 5 h 14"/>
                  <a:gd name="T4" fmla="*/ 5 w 14"/>
                  <a:gd name="T5" fmla="*/ 0 h 14"/>
                  <a:gd name="T6" fmla="*/ 0 w 14"/>
                  <a:gd name="T7" fmla="*/ 9 h 14"/>
                  <a:gd name="T8" fmla="*/ 9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9" y="14"/>
                    </a:moveTo>
                    <a:lnTo>
                      <a:pt x="14" y="5"/>
                    </a:lnTo>
                    <a:lnTo>
                      <a:pt x="5" y="0"/>
                    </a:lnTo>
                    <a:lnTo>
                      <a:pt x="0" y="9"/>
                    </a:lnTo>
                    <a:lnTo>
                      <a:pt x="9"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15" name="Freeform 152"/>
              <p:cNvSpPr>
                <a:spLocks/>
              </p:cNvSpPr>
              <p:nvPr/>
            </p:nvSpPr>
            <p:spPr bwMode="auto">
              <a:xfrm>
                <a:off x="4813" y="3658"/>
                <a:ext cx="9" cy="14"/>
              </a:xfrm>
              <a:custGeom>
                <a:avLst/>
                <a:gdLst>
                  <a:gd name="T0" fmla="*/ 5 w 9"/>
                  <a:gd name="T1" fmla="*/ 14 h 14"/>
                  <a:gd name="T2" fmla="*/ 9 w 9"/>
                  <a:gd name="T3" fmla="*/ 5 h 14"/>
                  <a:gd name="T4" fmla="*/ 5 w 9"/>
                  <a:gd name="T5" fmla="*/ 0 h 14"/>
                  <a:gd name="T6" fmla="*/ 5 w 9"/>
                  <a:gd name="T7" fmla="*/ 0 h 14"/>
                  <a:gd name="T8" fmla="*/ 0 w 9"/>
                  <a:gd name="T9" fmla="*/ 10 h 14"/>
                  <a:gd name="T10" fmla="*/ 0 w 9"/>
                  <a:gd name="T11" fmla="*/ 10 h 14"/>
                  <a:gd name="T12" fmla="*/ 5 w 9"/>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4">
                    <a:moveTo>
                      <a:pt x="5" y="14"/>
                    </a:moveTo>
                    <a:lnTo>
                      <a:pt x="9" y="5"/>
                    </a:lnTo>
                    <a:lnTo>
                      <a:pt x="5" y="0"/>
                    </a:lnTo>
                    <a:lnTo>
                      <a:pt x="0" y="10"/>
                    </a:lnTo>
                    <a:lnTo>
                      <a:pt x="5"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16" name="Freeform 153"/>
              <p:cNvSpPr>
                <a:spLocks/>
              </p:cNvSpPr>
              <p:nvPr/>
            </p:nvSpPr>
            <p:spPr bwMode="auto">
              <a:xfrm>
                <a:off x="4799" y="3649"/>
                <a:ext cx="10" cy="14"/>
              </a:xfrm>
              <a:custGeom>
                <a:avLst/>
                <a:gdLst>
                  <a:gd name="T0" fmla="*/ 5 w 10"/>
                  <a:gd name="T1" fmla="*/ 14 h 14"/>
                  <a:gd name="T2" fmla="*/ 10 w 10"/>
                  <a:gd name="T3" fmla="*/ 5 h 14"/>
                  <a:gd name="T4" fmla="*/ 5 w 10"/>
                  <a:gd name="T5" fmla="*/ 0 h 14"/>
                  <a:gd name="T6" fmla="*/ 0 w 10"/>
                  <a:gd name="T7" fmla="*/ 9 h 14"/>
                  <a:gd name="T8" fmla="*/ 5 w 10"/>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5" y="14"/>
                    </a:moveTo>
                    <a:lnTo>
                      <a:pt x="10" y="5"/>
                    </a:lnTo>
                    <a:lnTo>
                      <a:pt x="5" y="0"/>
                    </a:lnTo>
                    <a:lnTo>
                      <a:pt x="0" y="9"/>
                    </a:lnTo>
                    <a:lnTo>
                      <a:pt x="5"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17" name="Freeform 154"/>
              <p:cNvSpPr>
                <a:spLocks/>
              </p:cNvSpPr>
              <p:nvPr/>
            </p:nvSpPr>
            <p:spPr bwMode="auto">
              <a:xfrm>
                <a:off x="4785" y="3635"/>
                <a:ext cx="10" cy="14"/>
              </a:xfrm>
              <a:custGeom>
                <a:avLst/>
                <a:gdLst>
                  <a:gd name="T0" fmla="*/ 5 w 10"/>
                  <a:gd name="T1" fmla="*/ 14 h 14"/>
                  <a:gd name="T2" fmla="*/ 10 w 10"/>
                  <a:gd name="T3" fmla="*/ 5 h 14"/>
                  <a:gd name="T4" fmla="*/ 5 w 10"/>
                  <a:gd name="T5" fmla="*/ 0 h 14"/>
                  <a:gd name="T6" fmla="*/ 0 w 10"/>
                  <a:gd name="T7" fmla="*/ 9 h 14"/>
                  <a:gd name="T8" fmla="*/ 5 w 10"/>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5" y="14"/>
                    </a:moveTo>
                    <a:lnTo>
                      <a:pt x="10" y="5"/>
                    </a:lnTo>
                    <a:lnTo>
                      <a:pt x="5" y="0"/>
                    </a:lnTo>
                    <a:lnTo>
                      <a:pt x="0" y="9"/>
                    </a:lnTo>
                    <a:lnTo>
                      <a:pt x="5" y="1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18" name="Freeform 155"/>
              <p:cNvSpPr>
                <a:spLocks/>
              </p:cNvSpPr>
              <p:nvPr/>
            </p:nvSpPr>
            <p:spPr bwMode="auto">
              <a:xfrm>
                <a:off x="4776" y="3626"/>
                <a:ext cx="14" cy="5"/>
              </a:xfrm>
              <a:custGeom>
                <a:avLst/>
                <a:gdLst>
                  <a:gd name="T0" fmla="*/ 0 w 14"/>
                  <a:gd name="T1" fmla="*/ 5 h 5"/>
                  <a:gd name="T2" fmla="*/ 9 w 14"/>
                  <a:gd name="T3" fmla="*/ 5 h 5"/>
                  <a:gd name="T4" fmla="*/ 9 w 14"/>
                  <a:gd name="T5" fmla="*/ 5 h 5"/>
                  <a:gd name="T6" fmla="*/ 14 w 14"/>
                  <a:gd name="T7" fmla="*/ 0 h 5"/>
                  <a:gd name="T8" fmla="*/ 5 w 14"/>
                  <a:gd name="T9" fmla="*/ 0 h 5"/>
                  <a:gd name="T10" fmla="*/ 0 w 14"/>
                  <a:gd name="T11" fmla="*/ 5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
                    <a:moveTo>
                      <a:pt x="0" y="5"/>
                    </a:moveTo>
                    <a:lnTo>
                      <a:pt x="9" y="5"/>
                    </a:lnTo>
                    <a:lnTo>
                      <a:pt x="14" y="0"/>
                    </a:lnTo>
                    <a:lnTo>
                      <a:pt x="5" y="0"/>
                    </a:lnTo>
                    <a:lnTo>
                      <a:pt x="0" y="5"/>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19" name="Freeform 156"/>
              <p:cNvSpPr>
                <a:spLocks/>
              </p:cNvSpPr>
              <p:nvPr/>
            </p:nvSpPr>
            <p:spPr bwMode="auto">
              <a:xfrm>
                <a:off x="4795" y="3617"/>
                <a:ext cx="9" cy="14"/>
              </a:xfrm>
              <a:custGeom>
                <a:avLst/>
                <a:gdLst>
                  <a:gd name="T0" fmla="*/ 0 w 9"/>
                  <a:gd name="T1" fmla="*/ 4 h 14"/>
                  <a:gd name="T2" fmla="*/ 0 w 9"/>
                  <a:gd name="T3" fmla="*/ 14 h 14"/>
                  <a:gd name="T4" fmla="*/ 9 w 9"/>
                  <a:gd name="T5" fmla="*/ 9 h 14"/>
                  <a:gd name="T6" fmla="*/ 9 w 9"/>
                  <a:gd name="T7" fmla="*/ 0 h 14"/>
                  <a:gd name="T8" fmla="*/ 0 w 9"/>
                  <a:gd name="T9" fmla="*/ 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0" y="4"/>
                    </a:moveTo>
                    <a:lnTo>
                      <a:pt x="0" y="14"/>
                    </a:lnTo>
                    <a:lnTo>
                      <a:pt x="9" y="9"/>
                    </a:lnTo>
                    <a:lnTo>
                      <a:pt x="9" y="0"/>
                    </a:lnTo>
                    <a:lnTo>
                      <a:pt x="0" y="4"/>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20" name="Rectangle 157"/>
              <p:cNvSpPr>
                <a:spLocks noChangeArrowheads="1"/>
              </p:cNvSpPr>
              <p:nvPr/>
            </p:nvSpPr>
            <p:spPr bwMode="auto">
              <a:xfrm>
                <a:off x="4813" y="3617"/>
                <a:ext cx="9" cy="9"/>
              </a:xfrm>
              <a:prstGeom prst="rect">
                <a:avLst/>
              </a:prstGeom>
              <a:solidFill>
                <a:srgbClr val="000000"/>
              </a:solidFill>
              <a:ln w="9525">
                <a:solidFill>
                  <a:srgbClr val="000000"/>
                </a:solidFill>
                <a:miter lim="800000"/>
                <a:headEnd/>
                <a:tailEnd/>
              </a:ln>
            </p:spPr>
            <p:txBody>
              <a:bodyPr/>
              <a:lstStyle/>
              <a:p>
                <a:endParaRPr lang="en-GB"/>
              </a:p>
            </p:txBody>
          </p:sp>
          <p:sp>
            <p:nvSpPr>
              <p:cNvPr id="23621" name="Rectangle 158"/>
              <p:cNvSpPr>
                <a:spLocks noChangeArrowheads="1"/>
              </p:cNvSpPr>
              <p:nvPr/>
            </p:nvSpPr>
            <p:spPr bwMode="auto">
              <a:xfrm>
                <a:off x="4832" y="3621"/>
                <a:ext cx="9" cy="10"/>
              </a:xfrm>
              <a:prstGeom prst="rect">
                <a:avLst/>
              </a:prstGeom>
              <a:solidFill>
                <a:srgbClr val="000000"/>
              </a:solidFill>
              <a:ln w="9525">
                <a:solidFill>
                  <a:srgbClr val="000000"/>
                </a:solidFill>
                <a:miter lim="800000"/>
                <a:headEnd/>
                <a:tailEnd/>
              </a:ln>
            </p:spPr>
            <p:txBody>
              <a:bodyPr/>
              <a:lstStyle/>
              <a:p>
                <a:endParaRPr lang="en-GB"/>
              </a:p>
            </p:txBody>
          </p:sp>
          <p:sp>
            <p:nvSpPr>
              <p:cNvPr id="23622" name="Freeform 159"/>
              <p:cNvSpPr>
                <a:spLocks/>
              </p:cNvSpPr>
              <p:nvPr/>
            </p:nvSpPr>
            <p:spPr bwMode="auto">
              <a:xfrm>
                <a:off x="4845" y="3626"/>
                <a:ext cx="14" cy="14"/>
              </a:xfrm>
              <a:custGeom>
                <a:avLst/>
                <a:gdLst>
                  <a:gd name="T0" fmla="*/ 5 w 14"/>
                  <a:gd name="T1" fmla="*/ 0 h 14"/>
                  <a:gd name="T2" fmla="*/ 0 w 14"/>
                  <a:gd name="T3" fmla="*/ 9 h 14"/>
                  <a:gd name="T4" fmla="*/ 10 w 14"/>
                  <a:gd name="T5" fmla="*/ 14 h 14"/>
                  <a:gd name="T6" fmla="*/ 14 w 14"/>
                  <a:gd name="T7" fmla="*/ 5 h 14"/>
                  <a:gd name="T8" fmla="*/ 5 w 1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5" y="0"/>
                    </a:moveTo>
                    <a:lnTo>
                      <a:pt x="0" y="9"/>
                    </a:lnTo>
                    <a:lnTo>
                      <a:pt x="10" y="14"/>
                    </a:lnTo>
                    <a:lnTo>
                      <a:pt x="14" y="5"/>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23" name="Freeform 160"/>
              <p:cNvSpPr>
                <a:spLocks/>
              </p:cNvSpPr>
              <p:nvPr/>
            </p:nvSpPr>
            <p:spPr bwMode="auto">
              <a:xfrm>
                <a:off x="4864" y="3635"/>
                <a:ext cx="9" cy="14"/>
              </a:xfrm>
              <a:custGeom>
                <a:avLst/>
                <a:gdLst>
                  <a:gd name="T0" fmla="*/ 5 w 9"/>
                  <a:gd name="T1" fmla="*/ 0 h 14"/>
                  <a:gd name="T2" fmla="*/ 0 w 9"/>
                  <a:gd name="T3" fmla="*/ 9 h 14"/>
                  <a:gd name="T4" fmla="*/ 5 w 9"/>
                  <a:gd name="T5" fmla="*/ 14 h 14"/>
                  <a:gd name="T6" fmla="*/ 9 w 9"/>
                  <a:gd name="T7" fmla="*/ 5 h 14"/>
                  <a:gd name="T8" fmla="*/ 5 w 9"/>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5" y="0"/>
                    </a:moveTo>
                    <a:lnTo>
                      <a:pt x="0" y="9"/>
                    </a:lnTo>
                    <a:lnTo>
                      <a:pt x="5" y="14"/>
                    </a:lnTo>
                    <a:lnTo>
                      <a:pt x="9" y="5"/>
                    </a:lnTo>
                    <a:lnTo>
                      <a:pt x="5" y="0"/>
                    </a:lnTo>
                    <a:close/>
                  </a:path>
                </a:pathLst>
              </a:custGeom>
              <a:solidFill>
                <a:srgbClr val="000000"/>
              </a:solidFill>
              <a:ln w="9525" cap="flat">
                <a:solidFill>
                  <a:srgbClr val="000000"/>
                </a:solidFill>
                <a:prstDash val="solid"/>
                <a:round/>
                <a:headEnd/>
                <a:tailEnd/>
              </a:ln>
            </p:spPr>
            <p:txBody>
              <a:bodyPr/>
              <a:lstStyle/>
              <a:p>
                <a:endParaRPr lang="en-GB"/>
              </a:p>
            </p:txBody>
          </p:sp>
        </p:grpSp>
        <p:grpSp>
          <p:nvGrpSpPr>
            <p:cNvPr id="23608" name="Group 161"/>
            <p:cNvGrpSpPr>
              <a:grpSpLocks/>
            </p:cNvGrpSpPr>
            <p:nvPr/>
          </p:nvGrpSpPr>
          <p:grpSpPr bwMode="auto">
            <a:xfrm>
              <a:off x="4873" y="3566"/>
              <a:ext cx="56" cy="74"/>
              <a:chOff x="4873" y="3566"/>
              <a:chExt cx="56" cy="74"/>
            </a:xfrm>
          </p:grpSpPr>
          <p:sp>
            <p:nvSpPr>
              <p:cNvPr id="23609" name="Freeform 162"/>
              <p:cNvSpPr>
                <a:spLocks/>
              </p:cNvSpPr>
              <p:nvPr/>
            </p:nvSpPr>
            <p:spPr bwMode="auto">
              <a:xfrm>
                <a:off x="4873" y="3621"/>
                <a:ext cx="9" cy="19"/>
              </a:xfrm>
              <a:custGeom>
                <a:avLst/>
                <a:gdLst>
                  <a:gd name="T0" fmla="*/ 0 w 9"/>
                  <a:gd name="T1" fmla="*/ 10 h 19"/>
                  <a:gd name="T2" fmla="*/ 5 w 9"/>
                  <a:gd name="T3" fmla="*/ 19 h 19"/>
                  <a:gd name="T4" fmla="*/ 9 w 9"/>
                  <a:gd name="T5" fmla="*/ 10 h 19"/>
                  <a:gd name="T6" fmla="*/ 5 w 9"/>
                  <a:gd name="T7" fmla="*/ 0 h 19"/>
                  <a:gd name="T8" fmla="*/ 0 w 9"/>
                  <a:gd name="T9" fmla="*/ 1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9">
                    <a:moveTo>
                      <a:pt x="0" y="10"/>
                    </a:moveTo>
                    <a:lnTo>
                      <a:pt x="5" y="19"/>
                    </a:lnTo>
                    <a:lnTo>
                      <a:pt x="9" y="10"/>
                    </a:lnTo>
                    <a:lnTo>
                      <a:pt x="5" y="0"/>
                    </a:lnTo>
                    <a:lnTo>
                      <a:pt x="0" y="1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10" name="Freeform 163"/>
              <p:cNvSpPr>
                <a:spLocks/>
              </p:cNvSpPr>
              <p:nvPr/>
            </p:nvSpPr>
            <p:spPr bwMode="auto">
              <a:xfrm>
                <a:off x="4882" y="3607"/>
                <a:ext cx="10" cy="19"/>
              </a:xfrm>
              <a:custGeom>
                <a:avLst/>
                <a:gdLst>
                  <a:gd name="T0" fmla="*/ 0 w 10"/>
                  <a:gd name="T1" fmla="*/ 10 h 19"/>
                  <a:gd name="T2" fmla="*/ 5 w 10"/>
                  <a:gd name="T3" fmla="*/ 19 h 19"/>
                  <a:gd name="T4" fmla="*/ 10 w 10"/>
                  <a:gd name="T5" fmla="*/ 10 h 19"/>
                  <a:gd name="T6" fmla="*/ 5 w 10"/>
                  <a:gd name="T7" fmla="*/ 0 h 19"/>
                  <a:gd name="T8" fmla="*/ 0 w 10"/>
                  <a:gd name="T9" fmla="*/ 1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9">
                    <a:moveTo>
                      <a:pt x="0" y="10"/>
                    </a:moveTo>
                    <a:lnTo>
                      <a:pt x="5" y="19"/>
                    </a:lnTo>
                    <a:lnTo>
                      <a:pt x="10" y="10"/>
                    </a:lnTo>
                    <a:lnTo>
                      <a:pt x="5" y="0"/>
                    </a:lnTo>
                    <a:lnTo>
                      <a:pt x="0" y="10"/>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11" name="Freeform 164"/>
              <p:cNvSpPr>
                <a:spLocks/>
              </p:cNvSpPr>
              <p:nvPr/>
            </p:nvSpPr>
            <p:spPr bwMode="auto">
              <a:xfrm>
                <a:off x="4892" y="3594"/>
                <a:ext cx="14" cy="18"/>
              </a:xfrm>
              <a:custGeom>
                <a:avLst/>
                <a:gdLst>
                  <a:gd name="T0" fmla="*/ 0 w 14"/>
                  <a:gd name="T1" fmla="*/ 9 h 18"/>
                  <a:gd name="T2" fmla="*/ 4 w 14"/>
                  <a:gd name="T3" fmla="*/ 18 h 18"/>
                  <a:gd name="T4" fmla="*/ 14 w 14"/>
                  <a:gd name="T5" fmla="*/ 9 h 18"/>
                  <a:gd name="T6" fmla="*/ 9 w 14"/>
                  <a:gd name="T7" fmla="*/ 0 h 18"/>
                  <a:gd name="T8" fmla="*/ 0 w 14"/>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8">
                    <a:moveTo>
                      <a:pt x="0" y="9"/>
                    </a:moveTo>
                    <a:lnTo>
                      <a:pt x="4" y="18"/>
                    </a:lnTo>
                    <a:lnTo>
                      <a:pt x="14" y="9"/>
                    </a:lnTo>
                    <a:lnTo>
                      <a:pt x="9" y="0"/>
                    </a:lnTo>
                    <a:lnTo>
                      <a:pt x="0" y="9"/>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12" name="Freeform 165"/>
              <p:cNvSpPr>
                <a:spLocks/>
              </p:cNvSpPr>
              <p:nvPr/>
            </p:nvSpPr>
            <p:spPr bwMode="auto">
              <a:xfrm>
                <a:off x="4906" y="3580"/>
                <a:ext cx="9" cy="18"/>
              </a:xfrm>
              <a:custGeom>
                <a:avLst/>
                <a:gdLst>
                  <a:gd name="T0" fmla="*/ 0 w 9"/>
                  <a:gd name="T1" fmla="*/ 9 h 18"/>
                  <a:gd name="T2" fmla="*/ 4 w 9"/>
                  <a:gd name="T3" fmla="*/ 18 h 18"/>
                  <a:gd name="T4" fmla="*/ 9 w 9"/>
                  <a:gd name="T5" fmla="*/ 9 h 18"/>
                  <a:gd name="T6" fmla="*/ 4 w 9"/>
                  <a:gd name="T7" fmla="*/ 0 h 18"/>
                  <a:gd name="T8" fmla="*/ 0 w 9"/>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8">
                    <a:moveTo>
                      <a:pt x="0" y="9"/>
                    </a:moveTo>
                    <a:lnTo>
                      <a:pt x="4" y="18"/>
                    </a:lnTo>
                    <a:lnTo>
                      <a:pt x="9" y="9"/>
                    </a:lnTo>
                    <a:lnTo>
                      <a:pt x="4" y="0"/>
                    </a:lnTo>
                    <a:lnTo>
                      <a:pt x="0" y="9"/>
                    </a:lnTo>
                    <a:close/>
                  </a:path>
                </a:pathLst>
              </a:custGeom>
              <a:solidFill>
                <a:srgbClr val="000000"/>
              </a:solidFill>
              <a:ln w="9525" cap="flat">
                <a:solidFill>
                  <a:srgbClr val="000000"/>
                </a:solidFill>
                <a:prstDash val="solid"/>
                <a:round/>
                <a:headEnd/>
                <a:tailEnd/>
              </a:ln>
            </p:spPr>
            <p:txBody>
              <a:bodyPr/>
              <a:lstStyle/>
              <a:p>
                <a:endParaRPr lang="en-GB"/>
              </a:p>
            </p:txBody>
          </p:sp>
          <p:sp>
            <p:nvSpPr>
              <p:cNvPr id="23613" name="Freeform 166"/>
              <p:cNvSpPr>
                <a:spLocks/>
              </p:cNvSpPr>
              <p:nvPr/>
            </p:nvSpPr>
            <p:spPr bwMode="auto">
              <a:xfrm>
                <a:off x="4915" y="3566"/>
                <a:ext cx="14" cy="18"/>
              </a:xfrm>
              <a:custGeom>
                <a:avLst/>
                <a:gdLst>
                  <a:gd name="T0" fmla="*/ 0 w 14"/>
                  <a:gd name="T1" fmla="*/ 9 h 18"/>
                  <a:gd name="T2" fmla="*/ 4 w 14"/>
                  <a:gd name="T3" fmla="*/ 18 h 18"/>
                  <a:gd name="T4" fmla="*/ 14 w 14"/>
                  <a:gd name="T5" fmla="*/ 9 h 18"/>
                  <a:gd name="T6" fmla="*/ 9 w 14"/>
                  <a:gd name="T7" fmla="*/ 0 h 18"/>
                  <a:gd name="T8" fmla="*/ 0 w 14"/>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8">
                    <a:moveTo>
                      <a:pt x="0" y="9"/>
                    </a:moveTo>
                    <a:lnTo>
                      <a:pt x="4" y="18"/>
                    </a:lnTo>
                    <a:lnTo>
                      <a:pt x="14" y="9"/>
                    </a:lnTo>
                    <a:lnTo>
                      <a:pt x="9" y="0"/>
                    </a:lnTo>
                    <a:lnTo>
                      <a:pt x="0" y="9"/>
                    </a:lnTo>
                    <a:close/>
                  </a:path>
                </a:pathLst>
              </a:custGeom>
              <a:solidFill>
                <a:srgbClr val="000000"/>
              </a:solidFill>
              <a:ln w="9525" cap="flat">
                <a:solidFill>
                  <a:srgbClr val="000000"/>
                </a:solidFill>
                <a:prstDash val="solid"/>
                <a:round/>
                <a:headEnd/>
                <a:tailEnd/>
              </a:ln>
            </p:spPr>
            <p:txBody>
              <a:bodyPr/>
              <a:lstStyle/>
              <a:p>
                <a:endParaRPr lang="en-GB"/>
              </a:p>
            </p:txBody>
          </p:sp>
        </p:grpSp>
      </p:grpSp>
    </p:spTree>
    <p:extLst>
      <p:ext uri="{BB962C8B-B14F-4D97-AF65-F5344CB8AC3E}">
        <p14:creationId xmlns:p14="http://schemas.microsoft.com/office/powerpoint/2010/main" val="3518176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Signal Integrity : Crosstalk </a:t>
            </a:r>
            <a:endParaRPr lang="en-GB" dirty="0" smtClean="0"/>
          </a:p>
        </p:txBody>
      </p:sp>
      <p:sp>
        <p:nvSpPr>
          <p:cNvPr id="24579" name="Content Placeholder 2"/>
          <p:cNvSpPr>
            <a:spLocks noGrp="1"/>
          </p:cNvSpPr>
          <p:nvPr>
            <p:ph idx="1"/>
          </p:nvPr>
        </p:nvSpPr>
        <p:spPr>
          <a:xfrm>
            <a:off x="296863" y="871538"/>
            <a:ext cx="8077200" cy="4724400"/>
          </a:xfrm>
        </p:spPr>
        <p:txBody>
          <a:bodyPr/>
          <a:lstStyle/>
          <a:p>
            <a:pPr>
              <a:lnSpc>
                <a:spcPct val="80000"/>
              </a:lnSpc>
            </a:pPr>
            <a:r>
              <a:rPr lang="en-US" sz="2000" b="0" smtClean="0"/>
              <a:t>Crosstalk may lead to:</a:t>
            </a:r>
          </a:p>
          <a:p>
            <a:pPr>
              <a:lnSpc>
                <a:spcPct val="80000"/>
              </a:lnSpc>
              <a:buFont typeface="Wingdings" pitchFamily="2" charset="2"/>
              <a:buChar char="§"/>
            </a:pPr>
            <a:r>
              <a:rPr lang="en-US" sz="2000" smtClean="0"/>
              <a:t>Performance degradation </a:t>
            </a:r>
            <a:r>
              <a:rPr lang="en-US" sz="2000" b="0" smtClean="0"/>
              <a:t>as it increases signal delays</a:t>
            </a:r>
          </a:p>
          <a:p>
            <a:pPr>
              <a:lnSpc>
                <a:spcPct val="80000"/>
              </a:lnSpc>
              <a:buFont typeface="Wingdings" pitchFamily="2" charset="2"/>
              <a:buChar char="§"/>
            </a:pPr>
            <a:r>
              <a:rPr lang="en-US" sz="2000" smtClean="0"/>
              <a:t>Reduce in system reliability </a:t>
            </a:r>
            <a:r>
              <a:rPr lang="en-US" sz="2000" b="0" smtClean="0"/>
              <a:t>by generating voltage glitches on adjacent lines</a:t>
            </a:r>
          </a:p>
          <a:p>
            <a:pPr>
              <a:lnSpc>
                <a:spcPct val="80000"/>
              </a:lnSpc>
              <a:buFont typeface="Wingdings" pitchFamily="2" charset="2"/>
              <a:buChar char="§"/>
            </a:pPr>
            <a:endParaRPr lang="en-US" smtClean="0"/>
          </a:p>
        </p:txBody>
      </p:sp>
      <p:pic>
        <p:nvPicPr>
          <p:cNvPr id="24580" name="Picture 4" descr="crosstalk_no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48188"/>
            <a:ext cx="5638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crosstalk_de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570163"/>
            <a:ext cx="55848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6259513" y="4945063"/>
            <a:ext cx="2443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t>Noise Propagation</a:t>
            </a:r>
          </a:p>
        </p:txBody>
      </p:sp>
      <p:sp>
        <p:nvSpPr>
          <p:cNvPr id="24583" name="Text Box 7"/>
          <p:cNvSpPr txBox="1">
            <a:spLocks noChangeArrowheads="1"/>
          </p:cNvSpPr>
          <p:nvPr/>
        </p:nvSpPr>
        <p:spPr bwMode="auto">
          <a:xfrm>
            <a:off x="6556375" y="2932113"/>
            <a:ext cx="2246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t>Effects on Delay</a:t>
            </a:r>
          </a:p>
        </p:txBody>
      </p:sp>
    </p:spTree>
    <p:extLst>
      <p:ext uri="{BB962C8B-B14F-4D97-AF65-F5344CB8AC3E}">
        <p14:creationId xmlns:p14="http://schemas.microsoft.com/office/powerpoint/2010/main" val="1765680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1026"/>
          <p:cNvSpPr>
            <a:spLocks noGrp="1" noChangeArrowheads="1"/>
          </p:cNvSpPr>
          <p:nvPr>
            <p:ph type="title"/>
          </p:nvPr>
        </p:nvSpPr>
        <p:spPr/>
        <p:txBody>
          <a:bodyPr/>
          <a:lstStyle/>
          <a:p>
            <a:r>
              <a:rPr lang="en-US" altLang="en-US" sz="2400"/>
              <a:t>Crosstalk Prevention : Design Optimization</a:t>
            </a:r>
          </a:p>
        </p:txBody>
      </p:sp>
      <p:sp>
        <p:nvSpPr>
          <p:cNvPr id="267267" name="Rectangle 1027"/>
          <p:cNvSpPr>
            <a:spLocks noGrp="1" noChangeArrowheads="1"/>
          </p:cNvSpPr>
          <p:nvPr>
            <p:ph type="body" idx="1"/>
          </p:nvPr>
        </p:nvSpPr>
        <p:spPr/>
        <p:txBody>
          <a:bodyPr/>
          <a:lstStyle/>
          <a:p>
            <a:r>
              <a:rPr lang="en-US" altLang="en-US"/>
              <a:t>Noise depends on</a:t>
            </a:r>
          </a:p>
          <a:p>
            <a:pPr lvl="1"/>
            <a:r>
              <a:rPr lang="en-US" altLang="en-US"/>
              <a:t>Coupling capacitance</a:t>
            </a:r>
          </a:p>
          <a:p>
            <a:pPr lvl="1"/>
            <a:r>
              <a:rPr lang="en-US" altLang="en-US"/>
              <a:t>Total net capacitance</a:t>
            </a:r>
          </a:p>
          <a:p>
            <a:pPr lvl="1"/>
            <a:r>
              <a:rPr lang="en-US" altLang="en-US"/>
              <a:t>Strength of the driver (Rd of the victim net)</a:t>
            </a:r>
          </a:p>
          <a:p>
            <a:r>
              <a:rPr lang="en-US" altLang="en-US"/>
              <a:t>Design optimization</a:t>
            </a:r>
          </a:p>
          <a:p>
            <a:pPr lvl="1"/>
            <a:r>
              <a:rPr lang="en-US" altLang="en-US"/>
              <a:t>Increase drive strength, often easier (only local effect)</a:t>
            </a:r>
          </a:p>
          <a:p>
            <a:pPr lvl="1"/>
            <a:r>
              <a:rPr lang="en-US" altLang="en-US"/>
              <a:t>Buffer long nets</a:t>
            </a:r>
          </a:p>
        </p:txBody>
      </p:sp>
    </p:spTree>
    <p:extLst>
      <p:ext uri="{BB962C8B-B14F-4D97-AF65-F5344CB8AC3E}">
        <p14:creationId xmlns:p14="http://schemas.microsoft.com/office/powerpoint/2010/main" val="1978524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4"/>
          <p:cNvSpPr>
            <a:spLocks noGrp="1" noChangeArrowheads="1"/>
          </p:cNvSpPr>
          <p:nvPr>
            <p:ph type="title"/>
          </p:nvPr>
        </p:nvSpPr>
        <p:spPr>
          <a:xfrm>
            <a:off x="-16740" y="-4550"/>
            <a:ext cx="9264987" cy="752800"/>
          </a:xfrm>
          <a:solidFill>
            <a:schemeClr val="accent1"/>
          </a:solidFill>
        </p:spPr>
        <p:txBody>
          <a:bodyPr/>
          <a:lstStyle/>
          <a:p>
            <a:r>
              <a:rPr lang="en-US" altLang="en-US" sz="2400" dirty="0"/>
              <a:t>Crosstalk Prevention : Routing</a:t>
            </a:r>
            <a:endParaRPr lang="ru-RU" altLang="en-US" sz="2400" dirty="0"/>
          </a:p>
        </p:txBody>
      </p:sp>
      <p:sp>
        <p:nvSpPr>
          <p:cNvPr id="265220" name="AutoShape 2"/>
          <p:cNvSpPr>
            <a:spLocks noChangeArrowheads="1"/>
          </p:cNvSpPr>
          <p:nvPr/>
        </p:nvSpPr>
        <p:spPr bwMode="auto">
          <a:xfrm>
            <a:off x="5148263" y="1052513"/>
            <a:ext cx="3203575" cy="2413000"/>
          </a:xfrm>
          <a:prstGeom prst="roundRect">
            <a:avLst>
              <a:gd name="adj" fmla="val 10449"/>
            </a:avLst>
          </a:prstGeom>
          <a:solidFill>
            <a:srgbClr val="00CC99"/>
          </a:solidFill>
          <a:ln w="9525" algn="ctr">
            <a:solidFill>
              <a:schemeClr val="tx1"/>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21" name="Rectangle 17"/>
          <p:cNvSpPr>
            <a:spLocks noChangeArrowheads="1"/>
          </p:cNvSpPr>
          <p:nvPr/>
        </p:nvSpPr>
        <p:spPr bwMode="auto">
          <a:xfrm>
            <a:off x="5940425" y="1233488"/>
            <a:ext cx="2124075" cy="107950"/>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22" name="Rectangle 18"/>
          <p:cNvSpPr>
            <a:spLocks noChangeArrowheads="1"/>
          </p:cNvSpPr>
          <p:nvPr/>
        </p:nvSpPr>
        <p:spPr bwMode="auto">
          <a:xfrm>
            <a:off x="5364163" y="1485900"/>
            <a:ext cx="2700337" cy="107950"/>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23" name="Rectangle 19"/>
          <p:cNvSpPr>
            <a:spLocks noChangeArrowheads="1"/>
          </p:cNvSpPr>
          <p:nvPr/>
        </p:nvSpPr>
        <p:spPr bwMode="auto">
          <a:xfrm>
            <a:off x="5364163" y="1736725"/>
            <a:ext cx="684212" cy="107950"/>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24" name="Rectangle 20"/>
          <p:cNvSpPr>
            <a:spLocks noChangeArrowheads="1"/>
          </p:cNvSpPr>
          <p:nvPr/>
        </p:nvSpPr>
        <p:spPr bwMode="auto">
          <a:xfrm>
            <a:off x="7740650" y="1736725"/>
            <a:ext cx="323850" cy="107950"/>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25" name="Rectangle 21"/>
          <p:cNvSpPr>
            <a:spLocks noChangeArrowheads="1"/>
          </p:cNvSpPr>
          <p:nvPr/>
        </p:nvSpPr>
        <p:spPr bwMode="auto">
          <a:xfrm rot="-5400000">
            <a:off x="5688806" y="1485107"/>
            <a:ext cx="611187" cy="107950"/>
          </a:xfrm>
          <a:prstGeom prst="rect">
            <a:avLst/>
          </a:prstGeom>
          <a:solidFill>
            <a:srgbClr val="B2B2B2"/>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26" name="Rectangle 22"/>
          <p:cNvSpPr>
            <a:spLocks noChangeArrowheads="1"/>
          </p:cNvSpPr>
          <p:nvPr/>
        </p:nvSpPr>
        <p:spPr bwMode="auto">
          <a:xfrm rot="-5400000">
            <a:off x="7614443" y="1862932"/>
            <a:ext cx="360363" cy="107950"/>
          </a:xfrm>
          <a:prstGeom prst="rect">
            <a:avLst/>
          </a:prstGeom>
          <a:solidFill>
            <a:srgbClr val="B2B2B2"/>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27" name="Rectangle 23"/>
          <p:cNvSpPr>
            <a:spLocks noChangeArrowheads="1"/>
          </p:cNvSpPr>
          <p:nvPr/>
        </p:nvSpPr>
        <p:spPr bwMode="auto">
          <a:xfrm>
            <a:off x="5940425" y="2457450"/>
            <a:ext cx="2124075" cy="107950"/>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28" name="Rectangle 24"/>
          <p:cNvSpPr>
            <a:spLocks noChangeArrowheads="1"/>
          </p:cNvSpPr>
          <p:nvPr/>
        </p:nvSpPr>
        <p:spPr bwMode="auto">
          <a:xfrm>
            <a:off x="5364163" y="2960688"/>
            <a:ext cx="684212" cy="107950"/>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29" name="Rectangle 25"/>
          <p:cNvSpPr>
            <a:spLocks noChangeArrowheads="1"/>
          </p:cNvSpPr>
          <p:nvPr/>
        </p:nvSpPr>
        <p:spPr bwMode="auto">
          <a:xfrm>
            <a:off x="5364163" y="2709863"/>
            <a:ext cx="900112" cy="107950"/>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30" name="Rectangle 26"/>
          <p:cNvSpPr>
            <a:spLocks noChangeArrowheads="1"/>
          </p:cNvSpPr>
          <p:nvPr/>
        </p:nvSpPr>
        <p:spPr bwMode="auto">
          <a:xfrm>
            <a:off x="6156325" y="2960688"/>
            <a:ext cx="1908175" cy="107950"/>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31" name="Rectangle 27"/>
          <p:cNvSpPr>
            <a:spLocks noChangeArrowheads="1"/>
          </p:cNvSpPr>
          <p:nvPr/>
        </p:nvSpPr>
        <p:spPr bwMode="auto">
          <a:xfrm>
            <a:off x="7740650" y="2709863"/>
            <a:ext cx="323850" cy="107950"/>
          </a:xfrm>
          <a:prstGeom prst="rect">
            <a:avLst/>
          </a:prstGeom>
          <a:solidFill>
            <a:srgbClr val="0099FF"/>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32" name="Rectangle 28"/>
          <p:cNvSpPr>
            <a:spLocks noChangeArrowheads="1"/>
          </p:cNvSpPr>
          <p:nvPr/>
        </p:nvSpPr>
        <p:spPr bwMode="auto">
          <a:xfrm rot="-5400000">
            <a:off x="7489031" y="2961482"/>
            <a:ext cx="611187" cy="107950"/>
          </a:xfrm>
          <a:prstGeom prst="rect">
            <a:avLst/>
          </a:prstGeom>
          <a:solidFill>
            <a:srgbClr val="B2B2B2"/>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33" name="Rectangle 29"/>
          <p:cNvSpPr>
            <a:spLocks noChangeArrowheads="1"/>
          </p:cNvSpPr>
          <p:nvPr/>
        </p:nvSpPr>
        <p:spPr bwMode="auto">
          <a:xfrm rot="-5400000">
            <a:off x="5688806" y="2709069"/>
            <a:ext cx="611188" cy="107950"/>
          </a:xfrm>
          <a:prstGeom prst="rect">
            <a:avLst/>
          </a:prstGeom>
          <a:solidFill>
            <a:srgbClr val="B2B2B2"/>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34" name="Rectangle 30"/>
          <p:cNvSpPr>
            <a:spLocks noChangeArrowheads="1"/>
          </p:cNvSpPr>
          <p:nvPr/>
        </p:nvSpPr>
        <p:spPr bwMode="auto">
          <a:xfrm rot="-5400000">
            <a:off x="6030119" y="2836069"/>
            <a:ext cx="360362" cy="107950"/>
          </a:xfrm>
          <a:prstGeom prst="rect">
            <a:avLst/>
          </a:prstGeom>
          <a:solidFill>
            <a:srgbClr val="B2B2B2"/>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65235" name="Group 31"/>
          <p:cNvGrpSpPr>
            <a:grpSpLocks/>
          </p:cNvGrpSpPr>
          <p:nvPr/>
        </p:nvGrpSpPr>
        <p:grpSpPr bwMode="auto">
          <a:xfrm>
            <a:off x="5940425" y="1233488"/>
            <a:ext cx="107950" cy="107950"/>
            <a:chOff x="3877" y="3486"/>
            <a:chExt cx="160" cy="160"/>
          </a:xfrm>
        </p:grpSpPr>
        <p:sp>
          <p:nvSpPr>
            <p:cNvPr id="265236" name="Rectangle 32"/>
            <p:cNvSpPr>
              <a:spLocks noChangeArrowheads="1"/>
            </p:cNvSpPr>
            <p:nvPr/>
          </p:nvSpPr>
          <p:spPr bwMode="auto">
            <a:xfrm>
              <a:off x="3877" y="3486"/>
              <a:ext cx="159" cy="159"/>
            </a:xfrm>
            <a:prstGeom prst="rect">
              <a:avLst/>
            </a:prstGeom>
            <a:solidFill>
              <a:schemeClr val="bg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37" name="Line 33"/>
            <p:cNvSpPr>
              <a:spLocks noChangeShapeType="1"/>
            </p:cNvSpPr>
            <p:nvPr/>
          </p:nvSpPr>
          <p:spPr bwMode="auto">
            <a:xfrm>
              <a:off x="3877" y="3486"/>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5238" name="Line 34"/>
            <p:cNvSpPr>
              <a:spLocks noChangeShapeType="1"/>
            </p:cNvSpPr>
            <p:nvPr/>
          </p:nvSpPr>
          <p:spPr bwMode="auto">
            <a:xfrm rot="-5400000">
              <a:off x="3878" y="3487"/>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65239" name="Group 35"/>
          <p:cNvGrpSpPr>
            <a:grpSpLocks/>
          </p:cNvGrpSpPr>
          <p:nvPr/>
        </p:nvGrpSpPr>
        <p:grpSpPr bwMode="auto">
          <a:xfrm>
            <a:off x="5940425" y="1736725"/>
            <a:ext cx="107950" cy="107950"/>
            <a:chOff x="3877" y="3486"/>
            <a:chExt cx="160" cy="160"/>
          </a:xfrm>
        </p:grpSpPr>
        <p:sp>
          <p:nvSpPr>
            <p:cNvPr id="265240" name="Rectangle 36"/>
            <p:cNvSpPr>
              <a:spLocks noChangeArrowheads="1"/>
            </p:cNvSpPr>
            <p:nvPr/>
          </p:nvSpPr>
          <p:spPr bwMode="auto">
            <a:xfrm>
              <a:off x="3877" y="3486"/>
              <a:ext cx="159" cy="159"/>
            </a:xfrm>
            <a:prstGeom prst="rect">
              <a:avLst/>
            </a:prstGeom>
            <a:solidFill>
              <a:schemeClr val="bg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41" name="Line 37"/>
            <p:cNvSpPr>
              <a:spLocks noChangeShapeType="1"/>
            </p:cNvSpPr>
            <p:nvPr/>
          </p:nvSpPr>
          <p:spPr bwMode="auto">
            <a:xfrm>
              <a:off x="3877" y="3486"/>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5242" name="Line 38"/>
            <p:cNvSpPr>
              <a:spLocks noChangeShapeType="1"/>
            </p:cNvSpPr>
            <p:nvPr/>
          </p:nvSpPr>
          <p:spPr bwMode="auto">
            <a:xfrm rot="-5400000">
              <a:off x="3878" y="3487"/>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65243" name="Group 39"/>
          <p:cNvGrpSpPr>
            <a:grpSpLocks/>
          </p:cNvGrpSpPr>
          <p:nvPr/>
        </p:nvGrpSpPr>
        <p:grpSpPr bwMode="auto">
          <a:xfrm>
            <a:off x="7740650" y="1736725"/>
            <a:ext cx="107950" cy="107950"/>
            <a:chOff x="3877" y="3486"/>
            <a:chExt cx="160" cy="160"/>
          </a:xfrm>
        </p:grpSpPr>
        <p:sp>
          <p:nvSpPr>
            <p:cNvPr id="265244" name="Rectangle 40"/>
            <p:cNvSpPr>
              <a:spLocks noChangeArrowheads="1"/>
            </p:cNvSpPr>
            <p:nvPr/>
          </p:nvSpPr>
          <p:spPr bwMode="auto">
            <a:xfrm>
              <a:off x="3877" y="3486"/>
              <a:ext cx="159" cy="159"/>
            </a:xfrm>
            <a:prstGeom prst="rect">
              <a:avLst/>
            </a:prstGeom>
            <a:solidFill>
              <a:schemeClr val="bg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45" name="Line 41"/>
            <p:cNvSpPr>
              <a:spLocks noChangeShapeType="1"/>
            </p:cNvSpPr>
            <p:nvPr/>
          </p:nvSpPr>
          <p:spPr bwMode="auto">
            <a:xfrm>
              <a:off x="3877" y="3486"/>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5246" name="Line 42"/>
            <p:cNvSpPr>
              <a:spLocks noChangeShapeType="1"/>
            </p:cNvSpPr>
            <p:nvPr/>
          </p:nvSpPr>
          <p:spPr bwMode="auto">
            <a:xfrm rot="-5400000">
              <a:off x="3878" y="3487"/>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65247" name="Group 43"/>
          <p:cNvGrpSpPr>
            <a:grpSpLocks/>
          </p:cNvGrpSpPr>
          <p:nvPr/>
        </p:nvGrpSpPr>
        <p:grpSpPr bwMode="auto">
          <a:xfrm>
            <a:off x="7740650" y="2709863"/>
            <a:ext cx="107950" cy="107950"/>
            <a:chOff x="3877" y="3486"/>
            <a:chExt cx="160" cy="160"/>
          </a:xfrm>
        </p:grpSpPr>
        <p:sp>
          <p:nvSpPr>
            <p:cNvPr id="265248" name="Rectangle 44"/>
            <p:cNvSpPr>
              <a:spLocks noChangeArrowheads="1"/>
            </p:cNvSpPr>
            <p:nvPr/>
          </p:nvSpPr>
          <p:spPr bwMode="auto">
            <a:xfrm>
              <a:off x="3877" y="3486"/>
              <a:ext cx="159" cy="159"/>
            </a:xfrm>
            <a:prstGeom prst="rect">
              <a:avLst/>
            </a:prstGeom>
            <a:solidFill>
              <a:schemeClr val="bg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49" name="Line 45"/>
            <p:cNvSpPr>
              <a:spLocks noChangeShapeType="1"/>
            </p:cNvSpPr>
            <p:nvPr/>
          </p:nvSpPr>
          <p:spPr bwMode="auto">
            <a:xfrm>
              <a:off x="3877" y="3486"/>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5250" name="Line 46"/>
            <p:cNvSpPr>
              <a:spLocks noChangeShapeType="1"/>
            </p:cNvSpPr>
            <p:nvPr/>
          </p:nvSpPr>
          <p:spPr bwMode="auto">
            <a:xfrm rot="-5400000">
              <a:off x="3878" y="3487"/>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65251" name="Group 47"/>
          <p:cNvGrpSpPr>
            <a:grpSpLocks/>
          </p:cNvGrpSpPr>
          <p:nvPr/>
        </p:nvGrpSpPr>
        <p:grpSpPr bwMode="auto">
          <a:xfrm>
            <a:off x="5940425" y="2457450"/>
            <a:ext cx="107950" cy="107950"/>
            <a:chOff x="3877" y="3486"/>
            <a:chExt cx="160" cy="160"/>
          </a:xfrm>
        </p:grpSpPr>
        <p:sp>
          <p:nvSpPr>
            <p:cNvPr id="265252" name="Rectangle 48"/>
            <p:cNvSpPr>
              <a:spLocks noChangeArrowheads="1"/>
            </p:cNvSpPr>
            <p:nvPr/>
          </p:nvSpPr>
          <p:spPr bwMode="auto">
            <a:xfrm>
              <a:off x="3877" y="3486"/>
              <a:ext cx="159" cy="159"/>
            </a:xfrm>
            <a:prstGeom prst="rect">
              <a:avLst/>
            </a:prstGeom>
            <a:solidFill>
              <a:schemeClr val="bg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53" name="Line 49"/>
            <p:cNvSpPr>
              <a:spLocks noChangeShapeType="1"/>
            </p:cNvSpPr>
            <p:nvPr/>
          </p:nvSpPr>
          <p:spPr bwMode="auto">
            <a:xfrm>
              <a:off x="3877" y="3486"/>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5254" name="Line 50"/>
            <p:cNvSpPr>
              <a:spLocks noChangeShapeType="1"/>
            </p:cNvSpPr>
            <p:nvPr/>
          </p:nvSpPr>
          <p:spPr bwMode="auto">
            <a:xfrm rot="-5400000">
              <a:off x="3878" y="3487"/>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65255" name="Group 51"/>
          <p:cNvGrpSpPr>
            <a:grpSpLocks/>
          </p:cNvGrpSpPr>
          <p:nvPr/>
        </p:nvGrpSpPr>
        <p:grpSpPr bwMode="auto">
          <a:xfrm>
            <a:off x="5940425" y="2960688"/>
            <a:ext cx="107950" cy="107950"/>
            <a:chOff x="3877" y="3486"/>
            <a:chExt cx="160" cy="160"/>
          </a:xfrm>
        </p:grpSpPr>
        <p:sp>
          <p:nvSpPr>
            <p:cNvPr id="265256" name="Rectangle 52"/>
            <p:cNvSpPr>
              <a:spLocks noChangeArrowheads="1"/>
            </p:cNvSpPr>
            <p:nvPr/>
          </p:nvSpPr>
          <p:spPr bwMode="auto">
            <a:xfrm>
              <a:off x="3877" y="3486"/>
              <a:ext cx="159" cy="159"/>
            </a:xfrm>
            <a:prstGeom prst="rect">
              <a:avLst/>
            </a:prstGeom>
            <a:solidFill>
              <a:schemeClr val="bg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57" name="Line 53"/>
            <p:cNvSpPr>
              <a:spLocks noChangeShapeType="1"/>
            </p:cNvSpPr>
            <p:nvPr/>
          </p:nvSpPr>
          <p:spPr bwMode="auto">
            <a:xfrm>
              <a:off x="3877" y="3486"/>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5258" name="Line 54"/>
            <p:cNvSpPr>
              <a:spLocks noChangeShapeType="1"/>
            </p:cNvSpPr>
            <p:nvPr/>
          </p:nvSpPr>
          <p:spPr bwMode="auto">
            <a:xfrm rot="-5400000">
              <a:off x="3878" y="3487"/>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65259" name="Group 55"/>
          <p:cNvGrpSpPr>
            <a:grpSpLocks/>
          </p:cNvGrpSpPr>
          <p:nvPr/>
        </p:nvGrpSpPr>
        <p:grpSpPr bwMode="auto">
          <a:xfrm>
            <a:off x="6156325" y="2709863"/>
            <a:ext cx="107950" cy="107950"/>
            <a:chOff x="3877" y="3486"/>
            <a:chExt cx="160" cy="160"/>
          </a:xfrm>
        </p:grpSpPr>
        <p:sp>
          <p:nvSpPr>
            <p:cNvPr id="265260" name="Rectangle 56"/>
            <p:cNvSpPr>
              <a:spLocks noChangeArrowheads="1"/>
            </p:cNvSpPr>
            <p:nvPr/>
          </p:nvSpPr>
          <p:spPr bwMode="auto">
            <a:xfrm>
              <a:off x="3877" y="3486"/>
              <a:ext cx="159" cy="159"/>
            </a:xfrm>
            <a:prstGeom prst="rect">
              <a:avLst/>
            </a:prstGeom>
            <a:solidFill>
              <a:schemeClr val="bg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61" name="Line 57"/>
            <p:cNvSpPr>
              <a:spLocks noChangeShapeType="1"/>
            </p:cNvSpPr>
            <p:nvPr/>
          </p:nvSpPr>
          <p:spPr bwMode="auto">
            <a:xfrm>
              <a:off x="3877" y="3486"/>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5262" name="Line 58"/>
            <p:cNvSpPr>
              <a:spLocks noChangeShapeType="1"/>
            </p:cNvSpPr>
            <p:nvPr/>
          </p:nvSpPr>
          <p:spPr bwMode="auto">
            <a:xfrm rot="-5400000">
              <a:off x="3878" y="3487"/>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65263" name="Group 59"/>
          <p:cNvGrpSpPr>
            <a:grpSpLocks/>
          </p:cNvGrpSpPr>
          <p:nvPr/>
        </p:nvGrpSpPr>
        <p:grpSpPr bwMode="auto">
          <a:xfrm>
            <a:off x="6156325" y="2960688"/>
            <a:ext cx="107950" cy="107950"/>
            <a:chOff x="3877" y="3486"/>
            <a:chExt cx="160" cy="160"/>
          </a:xfrm>
        </p:grpSpPr>
        <p:sp>
          <p:nvSpPr>
            <p:cNvPr id="265264" name="Rectangle 60"/>
            <p:cNvSpPr>
              <a:spLocks noChangeArrowheads="1"/>
            </p:cNvSpPr>
            <p:nvPr/>
          </p:nvSpPr>
          <p:spPr bwMode="auto">
            <a:xfrm>
              <a:off x="3877" y="3486"/>
              <a:ext cx="159" cy="159"/>
            </a:xfrm>
            <a:prstGeom prst="rect">
              <a:avLst/>
            </a:prstGeom>
            <a:solidFill>
              <a:schemeClr val="bg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65" name="Line 61"/>
            <p:cNvSpPr>
              <a:spLocks noChangeShapeType="1"/>
            </p:cNvSpPr>
            <p:nvPr/>
          </p:nvSpPr>
          <p:spPr bwMode="auto">
            <a:xfrm>
              <a:off x="3877" y="3486"/>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5266" name="Line 62"/>
            <p:cNvSpPr>
              <a:spLocks noChangeShapeType="1"/>
            </p:cNvSpPr>
            <p:nvPr/>
          </p:nvSpPr>
          <p:spPr bwMode="auto">
            <a:xfrm rot="-5400000">
              <a:off x="3878" y="3487"/>
              <a:ext cx="159"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65267" name="Line 63"/>
          <p:cNvSpPr>
            <a:spLocks noChangeShapeType="1"/>
          </p:cNvSpPr>
          <p:nvPr/>
        </p:nvSpPr>
        <p:spPr bwMode="auto">
          <a:xfrm>
            <a:off x="6732588" y="1844675"/>
            <a:ext cx="0" cy="468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5268" name="Line 70"/>
          <p:cNvSpPr>
            <a:spLocks noChangeShapeType="1"/>
          </p:cNvSpPr>
          <p:nvPr/>
        </p:nvSpPr>
        <p:spPr bwMode="auto">
          <a:xfrm>
            <a:off x="628475" y="1228051"/>
            <a:ext cx="0" cy="1292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400">
              <a:latin typeface="+mj-lt"/>
            </a:endParaRPr>
          </a:p>
        </p:txBody>
      </p:sp>
      <p:sp>
        <p:nvSpPr>
          <p:cNvPr id="265269" name="Line 71"/>
          <p:cNvSpPr>
            <a:spLocks noChangeShapeType="1"/>
          </p:cNvSpPr>
          <p:nvPr/>
        </p:nvSpPr>
        <p:spPr bwMode="auto">
          <a:xfrm>
            <a:off x="628475" y="1632863"/>
            <a:ext cx="450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400">
              <a:latin typeface="+mj-lt"/>
            </a:endParaRPr>
          </a:p>
        </p:txBody>
      </p:sp>
      <p:sp>
        <p:nvSpPr>
          <p:cNvPr id="265270" name="AutoShape 73"/>
          <p:cNvSpPr>
            <a:spLocks noChangeArrowheads="1"/>
          </p:cNvSpPr>
          <p:nvPr/>
        </p:nvSpPr>
        <p:spPr bwMode="auto">
          <a:xfrm>
            <a:off x="390350" y="934363"/>
            <a:ext cx="3937000" cy="316682"/>
          </a:xfrm>
          <a:prstGeom prst="roundRect">
            <a:avLst>
              <a:gd name="adj" fmla="val 16667"/>
            </a:avLst>
          </a:prstGeom>
          <a:solidFill>
            <a:srgbClr val="00CC99"/>
          </a:solidFill>
          <a:ln w="9525" algn="ctr">
            <a:solidFill>
              <a:schemeClr val="tx1"/>
            </a:solidFill>
            <a:round/>
            <a:headEnd/>
            <a:tailEnd/>
          </a:ln>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90000"/>
              </a:lnSpc>
              <a:spcBef>
                <a:spcPct val="40000"/>
              </a:spcBef>
              <a:buFont typeface="Wingdings" pitchFamily="2" charset="2"/>
              <a:buNone/>
            </a:pPr>
            <a:r>
              <a:rPr lang="en-US" altLang="en-US" sz="1400" b="0">
                <a:latin typeface="+mj-lt"/>
              </a:rPr>
              <a:t>Routing solution</a:t>
            </a:r>
          </a:p>
        </p:txBody>
      </p:sp>
      <p:sp>
        <p:nvSpPr>
          <p:cNvPr id="265271" name="AutoShape 74"/>
          <p:cNvSpPr>
            <a:spLocks noChangeArrowheads="1"/>
          </p:cNvSpPr>
          <p:nvPr/>
        </p:nvSpPr>
        <p:spPr bwMode="auto">
          <a:xfrm>
            <a:off x="884062" y="1439188"/>
            <a:ext cx="3886200" cy="292846"/>
          </a:xfrm>
          <a:prstGeom prst="roundRect">
            <a:avLst>
              <a:gd name="adj" fmla="val 16667"/>
            </a:avLst>
          </a:prstGeom>
          <a:solidFill>
            <a:srgbClr val="B2B2B2"/>
          </a:solidFill>
          <a:ln w="9525" algn="ctr">
            <a:solidFill>
              <a:schemeClr val="tx1"/>
            </a:solidFill>
            <a:round/>
            <a:headEnd/>
            <a:tailEnd/>
          </a:ln>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80000"/>
              </a:lnSpc>
              <a:spcBef>
                <a:spcPct val="40000"/>
              </a:spcBef>
              <a:buFont typeface="Wingdings" pitchFamily="2" charset="2"/>
              <a:buNone/>
            </a:pPr>
            <a:r>
              <a:rPr lang="en-US" altLang="en-US" sz="1400" b="0" dirty="0">
                <a:latin typeface="+mj-lt"/>
              </a:rPr>
              <a:t>Limit length of parallel nets (H&amp;V)</a:t>
            </a:r>
          </a:p>
        </p:txBody>
      </p:sp>
      <p:sp>
        <p:nvSpPr>
          <p:cNvPr id="265272" name="Line 75"/>
          <p:cNvSpPr>
            <a:spLocks noChangeShapeType="1"/>
          </p:cNvSpPr>
          <p:nvPr/>
        </p:nvSpPr>
        <p:spPr bwMode="auto">
          <a:xfrm>
            <a:off x="628475" y="2085301"/>
            <a:ext cx="450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400">
              <a:latin typeface="+mj-lt"/>
            </a:endParaRPr>
          </a:p>
        </p:txBody>
      </p:sp>
      <p:sp>
        <p:nvSpPr>
          <p:cNvPr id="265273" name="AutoShape 76"/>
          <p:cNvSpPr>
            <a:spLocks noChangeArrowheads="1"/>
          </p:cNvSpPr>
          <p:nvPr/>
        </p:nvSpPr>
        <p:spPr bwMode="auto">
          <a:xfrm>
            <a:off x="879300" y="1866226"/>
            <a:ext cx="3890962" cy="292846"/>
          </a:xfrm>
          <a:prstGeom prst="roundRect">
            <a:avLst>
              <a:gd name="adj" fmla="val 16667"/>
            </a:avLst>
          </a:prstGeom>
          <a:solidFill>
            <a:srgbClr val="B2B2B2"/>
          </a:solidFill>
          <a:ln w="9525" algn="ctr">
            <a:solidFill>
              <a:schemeClr val="tx1"/>
            </a:solidFill>
            <a:round/>
            <a:headEnd/>
            <a:tailEnd/>
          </a:ln>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80000"/>
              </a:lnSpc>
              <a:spcBef>
                <a:spcPct val="40000"/>
              </a:spcBef>
              <a:buFont typeface="Wingdings" pitchFamily="2" charset="2"/>
              <a:buNone/>
            </a:pPr>
            <a:r>
              <a:rPr lang="en-US" altLang="en-US" sz="1400" b="0" dirty="0">
                <a:latin typeface="+mj-lt"/>
              </a:rPr>
              <a:t>Wire spreading (skip track - clocks)</a:t>
            </a:r>
          </a:p>
        </p:txBody>
      </p:sp>
      <p:sp>
        <p:nvSpPr>
          <p:cNvPr id="265274" name="Line 83"/>
          <p:cNvSpPr>
            <a:spLocks noChangeShapeType="1"/>
          </p:cNvSpPr>
          <p:nvPr/>
        </p:nvSpPr>
        <p:spPr bwMode="auto">
          <a:xfrm>
            <a:off x="623712" y="2517101"/>
            <a:ext cx="450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400">
              <a:latin typeface="+mj-lt"/>
            </a:endParaRPr>
          </a:p>
        </p:txBody>
      </p:sp>
      <p:sp>
        <p:nvSpPr>
          <p:cNvPr id="265275" name="AutoShape 84"/>
          <p:cNvSpPr>
            <a:spLocks noChangeArrowheads="1"/>
          </p:cNvSpPr>
          <p:nvPr/>
        </p:nvSpPr>
        <p:spPr bwMode="auto">
          <a:xfrm>
            <a:off x="874537" y="2298026"/>
            <a:ext cx="3441700" cy="292846"/>
          </a:xfrm>
          <a:prstGeom prst="roundRect">
            <a:avLst>
              <a:gd name="adj" fmla="val 16667"/>
            </a:avLst>
          </a:prstGeom>
          <a:solidFill>
            <a:srgbClr val="B2B2B2"/>
          </a:solidFill>
          <a:ln w="9525" algn="ctr">
            <a:solidFill>
              <a:schemeClr val="tx1"/>
            </a:solidFill>
            <a:round/>
            <a:headEnd/>
            <a:tailEnd/>
          </a:ln>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80000"/>
              </a:lnSpc>
              <a:spcBef>
                <a:spcPct val="40000"/>
              </a:spcBef>
              <a:buFont typeface="Wingdings" pitchFamily="2" charset="2"/>
              <a:buNone/>
            </a:pPr>
            <a:r>
              <a:rPr lang="en-US" altLang="en-US" sz="1400" b="0">
                <a:latin typeface="+mj-lt"/>
              </a:rPr>
              <a:t>Shield special nets</a:t>
            </a:r>
          </a:p>
        </p:txBody>
      </p:sp>
      <p:sp>
        <p:nvSpPr>
          <p:cNvPr id="265276" name="AutoShape 2"/>
          <p:cNvSpPr>
            <a:spLocks noChangeArrowheads="1"/>
          </p:cNvSpPr>
          <p:nvPr/>
        </p:nvSpPr>
        <p:spPr bwMode="auto">
          <a:xfrm>
            <a:off x="684213" y="3536950"/>
            <a:ext cx="2519362" cy="2484438"/>
          </a:xfrm>
          <a:prstGeom prst="roundRect">
            <a:avLst>
              <a:gd name="adj" fmla="val 6648"/>
            </a:avLst>
          </a:prstGeom>
          <a:solidFill>
            <a:srgbClr val="00CC99"/>
          </a:solidFill>
          <a:ln w="9525" algn="ctr">
            <a:solidFill>
              <a:schemeClr val="tx1"/>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65277" name="AutoShape 3"/>
          <p:cNvSpPr>
            <a:spLocks noChangeArrowheads="1"/>
          </p:cNvSpPr>
          <p:nvPr/>
        </p:nvSpPr>
        <p:spPr bwMode="auto">
          <a:xfrm>
            <a:off x="4500563" y="3536950"/>
            <a:ext cx="2519362" cy="2484438"/>
          </a:xfrm>
          <a:prstGeom prst="roundRect">
            <a:avLst>
              <a:gd name="adj" fmla="val 6648"/>
            </a:avLst>
          </a:prstGeom>
          <a:solidFill>
            <a:srgbClr val="00CC99"/>
          </a:solidFill>
          <a:ln w="9525" algn="ctr">
            <a:solidFill>
              <a:schemeClr val="tx1"/>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grpSp>
        <p:nvGrpSpPr>
          <p:cNvPr id="265278" name="Group 5"/>
          <p:cNvGrpSpPr>
            <a:grpSpLocks/>
          </p:cNvGrpSpPr>
          <p:nvPr/>
        </p:nvGrpSpPr>
        <p:grpSpPr bwMode="auto">
          <a:xfrm>
            <a:off x="879475" y="3667125"/>
            <a:ext cx="2133600" cy="2209800"/>
            <a:chOff x="384" y="1824"/>
            <a:chExt cx="1344" cy="1392"/>
          </a:xfrm>
        </p:grpSpPr>
        <p:sp>
          <p:nvSpPr>
            <p:cNvPr id="265279" name="Line 6"/>
            <p:cNvSpPr>
              <a:spLocks noChangeShapeType="1"/>
            </p:cNvSpPr>
            <p:nvPr/>
          </p:nvSpPr>
          <p:spPr bwMode="auto">
            <a:xfrm>
              <a:off x="432" y="2448"/>
              <a:ext cx="67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5280" name="Line 7"/>
            <p:cNvSpPr>
              <a:spLocks noChangeShapeType="1"/>
            </p:cNvSpPr>
            <p:nvPr/>
          </p:nvSpPr>
          <p:spPr bwMode="auto">
            <a:xfrm flipV="1">
              <a:off x="1104" y="2448"/>
              <a:ext cx="0" cy="57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5281" name="Line 8"/>
            <p:cNvSpPr>
              <a:spLocks noChangeShapeType="1"/>
            </p:cNvSpPr>
            <p:nvPr/>
          </p:nvSpPr>
          <p:spPr bwMode="auto">
            <a:xfrm>
              <a:off x="672" y="1872"/>
              <a:ext cx="0" cy="48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5282" name="Line 9"/>
            <p:cNvSpPr>
              <a:spLocks noChangeShapeType="1"/>
            </p:cNvSpPr>
            <p:nvPr/>
          </p:nvSpPr>
          <p:spPr bwMode="auto">
            <a:xfrm flipH="1">
              <a:off x="672" y="2352"/>
              <a:ext cx="624"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5283" name="Oval 10"/>
            <p:cNvSpPr>
              <a:spLocks noChangeArrowheads="1"/>
            </p:cNvSpPr>
            <p:nvPr/>
          </p:nvSpPr>
          <p:spPr bwMode="auto">
            <a:xfrm>
              <a:off x="624" y="1824"/>
              <a:ext cx="96" cy="96"/>
            </a:xfrm>
            <a:prstGeom prst="ellipse">
              <a:avLst/>
            </a:prstGeom>
            <a:solidFill>
              <a:srgbClr val="FF0000"/>
            </a:solidFill>
            <a:ln w="9525">
              <a:solidFill>
                <a:srgbClr val="FF0000"/>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84" name="Oval 11"/>
            <p:cNvSpPr>
              <a:spLocks noChangeArrowheads="1"/>
            </p:cNvSpPr>
            <p:nvPr/>
          </p:nvSpPr>
          <p:spPr bwMode="auto">
            <a:xfrm>
              <a:off x="1248" y="2304"/>
              <a:ext cx="96" cy="96"/>
            </a:xfrm>
            <a:prstGeom prst="ellipse">
              <a:avLst/>
            </a:prstGeom>
            <a:solidFill>
              <a:srgbClr val="FF0000"/>
            </a:solidFill>
            <a:ln w="9525">
              <a:solidFill>
                <a:srgbClr val="FF0000"/>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85" name="Oval 12"/>
            <p:cNvSpPr>
              <a:spLocks noChangeArrowheads="1"/>
            </p:cNvSpPr>
            <p:nvPr/>
          </p:nvSpPr>
          <p:spPr bwMode="auto">
            <a:xfrm>
              <a:off x="384" y="2400"/>
              <a:ext cx="96" cy="96"/>
            </a:xfrm>
            <a:prstGeom prst="ellipse">
              <a:avLst/>
            </a:prstGeom>
            <a:solidFill>
              <a:srgbClr val="FF0000"/>
            </a:solidFill>
            <a:ln w="9525">
              <a:solidFill>
                <a:srgbClr val="FF0000"/>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86" name="Oval 13"/>
            <p:cNvSpPr>
              <a:spLocks noChangeArrowheads="1"/>
            </p:cNvSpPr>
            <p:nvPr/>
          </p:nvSpPr>
          <p:spPr bwMode="auto">
            <a:xfrm>
              <a:off x="1056" y="2976"/>
              <a:ext cx="96" cy="96"/>
            </a:xfrm>
            <a:prstGeom prst="ellipse">
              <a:avLst/>
            </a:prstGeom>
            <a:solidFill>
              <a:srgbClr val="FF0000"/>
            </a:solidFill>
            <a:ln w="9525">
              <a:solidFill>
                <a:srgbClr val="FF0000"/>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87" name="Oval 14"/>
            <p:cNvSpPr>
              <a:spLocks noChangeArrowheads="1"/>
            </p:cNvSpPr>
            <p:nvPr/>
          </p:nvSpPr>
          <p:spPr bwMode="auto">
            <a:xfrm>
              <a:off x="912" y="3120"/>
              <a:ext cx="96" cy="96"/>
            </a:xfrm>
            <a:prstGeom prst="ellipse">
              <a:avLst/>
            </a:prstGeom>
            <a:solidFill>
              <a:srgbClr val="0000FF"/>
            </a:solidFill>
            <a:ln w="9525">
              <a:solidFill>
                <a:srgbClr val="0000FF"/>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88" name="Oval 15"/>
            <p:cNvSpPr>
              <a:spLocks noChangeArrowheads="1"/>
            </p:cNvSpPr>
            <p:nvPr/>
          </p:nvSpPr>
          <p:spPr bwMode="auto">
            <a:xfrm>
              <a:off x="1632" y="2496"/>
              <a:ext cx="96" cy="96"/>
            </a:xfrm>
            <a:prstGeom prst="ellipse">
              <a:avLst/>
            </a:prstGeom>
            <a:solidFill>
              <a:srgbClr val="0000FF"/>
            </a:solidFill>
            <a:ln w="9525">
              <a:solidFill>
                <a:srgbClr val="0000FF"/>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89" name="Line 16"/>
            <p:cNvSpPr>
              <a:spLocks noChangeShapeType="1"/>
            </p:cNvSpPr>
            <p:nvPr/>
          </p:nvSpPr>
          <p:spPr bwMode="auto">
            <a:xfrm flipV="1">
              <a:off x="960" y="2544"/>
              <a:ext cx="0" cy="57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5290" name="Line 17"/>
            <p:cNvSpPr>
              <a:spLocks noChangeShapeType="1"/>
            </p:cNvSpPr>
            <p:nvPr/>
          </p:nvSpPr>
          <p:spPr bwMode="auto">
            <a:xfrm>
              <a:off x="960" y="2544"/>
              <a:ext cx="67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65291" name="Group 18"/>
          <p:cNvGrpSpPr>
            <a:grpSpLocks/>
          </p:cNvGrpSpPr>
          <p:nvPr/>
        </p:nvGrpSpPr>
        <p:grpSpPr bwMode="auto">
          <a:xfrm>
            <a:off x="4683125" y="3656013"/>
            <a:ext cx="2133600" cy="2209800"/>
            <a:chOff x="3024" y="1872"/>
            <a:chExt cx="1344" cy="1392"/>
          </a:xfrm>
        </p:grpSpPr>
        <p:grpSp>
          <p:nvGrpSpPr>
            <p:cNvPr id="265292" name="Group 19"/>
            <p:cNvGrpSpPr>
              <a:grpSpLocks/>
            </p:cNvGrpSpPr>
            <p:nvPr/>
          </p:nvGrpSpPr>
          <p:grpSpPr bwMode="auto">
            <a:xfrm>
              <a:off x="3024" y="1872"/>
              <a:ext cx="1344" cy="1392"/>
              <a:chOff x="384" y="1824"/>
              <a:chExt cx="1344" cy="1392"/>
            </a:xfrm>
          </p:grpSpPr>
          <p:sp>
            <p:nvSpPr>
              <p:cNvPr id="265293" name="Oval 20"/>
              <p:cNvSpPr>
                <a:spLocks noChangeArrowheads="1"/>
              </p:cNvSpPr>
              <p:nvPr/>
            </p:nvSpPr>
            <p:spPr bwMode="auto">
              <a:xfrm>
                <a:off x="624" y="1824"/>
                <a:ext cx="96" cy="96"/>
              </a:xfrm>
              <a:prstGeom prst="ellipse">
                <a:avLst/>
              </a:prstGeom>
              <a:solidFill>
                <a:srgbClr val="FF0000"/>
              </a:solidFill>
              <a:ln w="9525">
                <a:solidFill>
                  <a:srgbClr val="FF0000"/>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94" name="Oval 21"/>
              <p:cNvSpPr>
                <a:spLocks noChangeArrowheads="1"/>
              </p:cNvSpPr>
              <p:nvPr/>
            </p:nvSpPr>
            <p:spPr bwMode="auto">
              <a:xfrm>
                <a:off x="1248" y="2304"/>
                <a:ext cx="96" cy="96"/>
              </a:xfrm>
              <a:prstGeom prst="ellipse">
                <a:avLst/>
              </a:prstGeom>
              <a:solidFill>
                <a:srgbClr val="FF0000"/>
              </a:solidFill>
              <a:ln w="9525">
                <a:solidFill>
                  <a:srgbClr val="FF0000"/>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95" name="Oval 22"/>
              <p:cNvSpPr>
                <a:spLocks noChangeArrowheads="1"/>
              </p:cNvSpPr>
              <p:nvPr/>
            </p:nvSpPr>
            <p:spPr bwMode="auto">
              <a:xfrm>
                <a:off x="384" y="2400"/>
                <a:ext cx="96" cy="96"/>
              </a:xfrm>
              <a:prstGeom prst="ellipse">
                <a:avLst/>
              </a:prstGeom>
              <a:solidFill>
                <a:srgbClr val="FF0000"/>
              </a:solidFill>
              <a:ln w="9525">
                <a:solidFill>
                  <a:srgbClr val="FF0000"/>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96" name="Oval 23"/>
              <p:cNvSpPr>
                <a:spLocks noChangeArrowheads="1"/>
              </p:cNvSpPr>
              <p:nvPr/>
            </p:nvSpPr>
            <p:spPr bwMode="auto">
              <a:xfrm>
                <a:off x="1056" y="2976"/>
                <a:ext cx="96" cy="96"/>
              </a:xfrm>
              <a:prstGeom prst="ellipse">
                <a:avLst/>
              </a:prstGeom>
              <a:solidFill>
                <a:srgbClr val="FF0000"/>
              </a:solidFill>
              <a:ln w="9525">
                <a:solidFill>
                  <a:srgbClr val="FF0000"/>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97" name="Oval 24"/>
              <p:cNvSpPr>
                <a:spLocks noChangeArrowheads="1"/>
              </p:cNvSpPr>
              <p:nvPr/>
            </p:nvSpPr>
            <p:spPr bwMode="auto">
              <a:xfrm>
                <a:off x="912" y="3120"/>
                <a:ext cx="96" cy="96"/>
              </a:xfrm>
              <a:prstGeom prst="ellipse">
                <a:avLst/>
              </a:prstGeom>
              <a:solidFill>
                <a:srgbClr val="0000FF"/>
              </a:solidFill>
              <a:ln w="9525">
                <a:solidFill>
                  <a:srgbClr val="0000FF"/>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sp>
            <p:nvSpPr>
              <p:cNvPr id="265298" name="Oval 25"/>
              <p:cNvSpPr>
                <a:spLocks noChangeArrowheads="1"/>
              </p:cNvSpPr>
              <p:nvPr/>
            </p:nvSpPr>
            <p:spPr bwMode="auto">
              <a:xfrm>
                <a:off x="1632" y="2448"/>
                <a:ext cx="96" cy="96"/>
              </a:xfrm>
              <a:prstGeom prst="ellipse">
                <a:avLst/>
              </a:prstGeom>
              <a:solidFill>
                <a:srgbClr val="0000FF"/>
              </a:solidFill>
              <a:ln w="9525">
                <a:solidFill>
                  <a:srgbClr val="0000FF"/>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70000"/>
                  </a:lnSpc>
                  <a:buFontTx/>
                  <a:buNone/>
                </a:pPr>
                <a:endParaRPr lang="ru-RU" altLang="en-US" sz="2400" b="0">
                  <a:solidFill>
                    <a:schemeClr val="bg1"/>
                  </a:solidFill>
                  <a:latin typeface="Times New Roman" pitchFamily="18" charset="0"/>
                </a:endParaRPr>
              </a:p>
            </p:txBody>
          </p:sp>
        </p:grpSp>
        <p:sp>
          <p:nvSpPr>
            <p:cNvPr id="265299" name="Line 26"/>
            <p:cNvSpPr>
              <a:spLocks noChangeShapeType="1"/>
            </p:cNvSpPr>
            <p:nvPr/>
          </p:nvSpPr>
          <p:spPr bwMode="auto">
            <a:xfrm>
              <a:off x="3312" y="1920"/>
              <a:ext cx="624"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5300" name="Line 27"/>
            <p:cNvSpPr>
              <a:spLocks noChangeShapeType="1"/>
            </p:cNvSpPr>
            <p:nvPr/>
          </p:nvSpPr>
          <p:spPr bwMode="auto">
            <a:xfrm flipV="1">
              <a:off x="3936" y="1920"/>
              <a:ext cx="0" cy="43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5301" name="Line 28"/>
            <p:cNvSpPr>
              <a:spLocks noChangeShapeType="1"/>
            </p:cNvSpPr>
            <p:nvPr/>
          </p:nvSpPr>
          <p:spPr bwMode="auto">
            <a:xfrm flipV="1">
              <a:off x="3648" y="3216"/>
              <a:ext cx="67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5302" name="Line 29"/>
            <p:cNvSpPr>
              <a:spLocks noChangeShapeType="1"/>
            </p:cNvSpPr>
            <p:nvPr/>
          </p:nvSpPr>
          <p:spPr bwMode="auto">
            <a:xfrm>
              <a:off x="4320" y="2592"/>
              <a:ext cx="0" cy="62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5303" name="Line 30"/>
            <p:cNvSpPr>
              <a:spLocks noChangeShapeType="1"/>
            </p:cNvSpPr>
            <p:nvPr/>
          </p:nvSpPr>
          <p:spPr bwMode="auto">
            <a:xfrm flipV="1">
              <a:off x="3744" y="2496"/>
              <a:ext cx="0" cy="52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5304" name="Line 31"/>
            <p:cNvSpPr>
              <a:spLocks noChangeShapeType="1"/>
            </p:cNvSpPr>
            <p:nvPr/>
          </p:nvSpPr>
          <p:spPr bwMode="auto">
            <a:xfrm>
              <a:off x="3120" y="2496"/>
              <a:ext cx="624"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65305" name="Line 1113"/>
          <p:cNvSpPr>
            <a:spLocks noChangeShapeType="1"/>
          </p:cNvSpPr>
          <p:nvPr/>
        </p:nvSpPr>
        <p:spPr bwMode="auto">
          <a:xfrm>
            <a:off x="3419475" y="4581525"/>
            <a:ext cx="8651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5306" name="Text Box 1114"/>
          <p:cNvSpPr txBox="1">
            <a:spLocks noChangeArrowheads="1"/>
          </p:cNvSpPr>
          <p:nvPr/>
        </p:nvSpPr>
        <p:spPr bwMode="auto">
          <a:xfrm>
            <a:off x="790575" y="3037801"/>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US" altLang="en-US" b="0" dirty="0"/>
              <a:t>Coupling free routing</a:t>
            </a:r>
          </a:p>
        </p:txBody>
      </p:sp>
    </p:spTree>
    <p:extLst>
      <p:ext uri="{BB962C8B-B14F-4D97-AF65-F5344CB8AC3E}">
        <p14:creationId xmlns:p14="http://schemas.microsoft.com/office/powerpoint/2010/main" val="561640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idx="4294967295"/>
          </p:nvPr>
        </p:nvSpPr>
        <p:spPr>
          <a:xfrm>
            <a:off x="0" y="0"/>
            <a:ext cx="9144000" cy="757450"/>
          </a:xfrm>
          <a:solidFill>
            <a:schemeClr val="accent1"/>
          </a:solidFill>
        </p:spPr>
        <p:txBody>
          <a:bodyPr/>
          <a:lstStyle/>
          <a:p>
            <a:r>
              <a:rPr lang="en-US" altLang="en-US" sz="2400"/>
              <a:t>Crosstalk Prevention : Reduce Cross Coupling Cap</a:t>
            </a:r>
          </a:p>
        </p:txBody>
      </p:sp>
      <p:sp>
        <p:nvSpPr>
          <p:cNvPr id="221196" name="Rectangle 12"/>
          <p:cNvSpPr>
            <a:spLocks noChangeArrowheads="1"/>
          </p:cNvSpPr>
          <p:nvPr/>
        </p:nvSpPr>
        <p:spPr bwMode="auto">
          <a:xfrm>
            <a:off x="1116013" y="2528888"/>
            <a:ext cx="1223962" cy="179387"/>
          </a:xfrm>
          <a:prstGeom prst="rect">
            <a:avLst/>
          </a:prstGeom>
          <a:solidFill>
            <a:srgbClr val="00CC99"/>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197" name="Rectangle 13"/>
          <p:cNvSpPr>
            <a:spLocks noChangeArrowheads="1"/>
          </p:cNvSpPr>
          <p:nvPr/>
        </p:nvSpPr>
        <p:spPr bwMode="auto">
          <a:xfrm rot="-5400000">
            <a:off x="827088" y="2420938"/>
            <a:ext cx="395287" cy="179387"/>
          </a:xfrm>
          <a:prstGeom prst="rect">
            <a:avLst/>
          </a:prstGeom>
          <a:solidFill>
            <a:srgbClr val="0099FF"/>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198" name="Rectangle 14"/>
          <p:cNvSpPr>
            <a:spLocks noChangeArrowheads="1"/>
          </p:cNvSpPr>
          <p:nvPr/>
        </p:nvSpPr>
        <p:spPr bwMode="auto">
          <a:xfrm rot="-5400000">
            <a:off x="1476376" y="2746375"/>
            <a:ext cx="900112" cy="179387"/>
          </a:xfrm>
          <a:prstGeom prst="rect">
            <a:avLst/>
          </a:prstGeom>
          <a:solidFill>
            <a:srgbClr val="0099FF"/>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199" name="Rectangle 15"/>
          <p:cNvSpPr>
            <a:spLocks noChangeArrowheads="1"/>
          </p:cNvSpPr>
          <p:nvPr/>
        </p:nvSpPr>
        <p:spPr bwMode="auto">
          <a:xfrm>
            <a:off x="1296988" y="3105150"/>
            <a:ext cx="539750" cy="179388"/>
          </a:xfrm>
          <a:prstGeom prst="rect">
            <a:avLst/>
          </a:prstGeom>
          <a:solidFill>
            <a:srgbClr val="00CC99"/>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00" name="Rectangle 16"/>
          <p:cNvSpPr>
            <a:spLocks noChangeArrowheads="1"/>
          </p:cNvSpPr>
          <p:nvPr/>
        </p:nvSpPr>
        <p:spPr bwMode="auto">
          <a:xfrm>
            <a:off x="792163" y="3644900"/>
            <a:ext cx="1187450" cy="179388"/>
          </a:xfrm>
          <a:prstGeom prst="rect">
            <a:avLst/>
          </a:prstGeom>
          <a:solidFill>
            <a:srgbClr val="00CC99"/>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01" name="Rectangle 17"/>
          <p:cNvSpPr>
            <a:spLocks noChangeArrowheads="1"/>
          </p:cNvSpPr>
          <p:nvPr/>
        </p:nvSpPr>
        <p:spPr bwMode="auto">
          <a:xfrm rot="-5400000">
            <a:off x="755650" y="3465513"/>
            <a:ext cx="900113" cy="179387"/>
          </a:xfrm>
          <a:prstGeom prst="rect">
            <a:avLst/>
          </a:prstGeom>
          <a:solidFill>
            <a:srgbClr val="0099FF"/>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02" name="Rectangle 18"/>
          <p:cNvSpPr>
            <a:spLocks noChangeArrowheads="1"/>
          </p:cNvSpPr>
          <p:nvPr/>
        </p:nvSpPr>
        <p:spPr bwMode="auto">
          <a:xfrm rot="-5400000">
            <a:off x="1889125" y="3735388"/>
            <a:ext cx="360363" cy="179387"/>
          </a:xfrm>
          <a:prstGeom prst="rect">
            <a:avLst/>
          </a:prstGeom>
          <a:solidFill>
            <a:srgbClr val="0099FF"/>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13" name="Text Box 29"/>
          <p:cNvSpPr txBox="1">
            <a:spLocks noChangeArrowheads="1"/>
          </p:cNvSpPr>
          <p:nvPr/>
        </p:nvSpPr>
        <p:spPr bwMode="auto">
          <a:xfrm>
            <a:off x="917575" y="1773238"/>
            <a:ext cx="139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Tx/>
              <a:buNone/>
            </a:pPr>
            <a:r>
              <a:rPr lang="en-US" altLang="en-US" b="0"/>
              <a:t>Extra space</a:t>
            </a:r>
            <a:endParaRPr lang="ru-RU" altLang="en-US" b="0"/>
          </a:p>
        </p:txBody>
      </p:sp>
      <p:sp>
        <p:nvSpPr>
          <p:cNvPr id="221216" name="Text Box 32"/>
          <p:cNvSpPr txBox="1">
            <a:spLocks noChangeArrowheads="1"/>
          </p:cNvSpPr>
          <p:nvPr/>
        </p:nvSpPr>
        <p:spPr bwMode="auto">
          <a:xfrm>
            <a:off x="1042988" y="443706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Tx/>
              <a:buNone/>
            </a:pPr>
            <a:r>
              <a:rPr lang="en-US" altLang="en-US" b="0"/>
              <a:t>Spacing</a:t>
            </a:r>
            <a:endParaRPr lang="ru-RU" altLang="en-US" b="0"/>
          </a:p>
        </p:txBody>
      </p:sp>
      <p:sp>
        <p:nvSpPr>
          <p:cNvPr id="221217" name="Text Box 33"/>
          <p:cNvSpPr txBox="1">
            <a:spLocks noChangeArrowheads="1"/>
          </p:cNvSpPr>
          <p:nvPr/>
        </p:nvSpPr>
        <p:spPr bwMode="auto">
          <a:xfrm>
            <a:off x="3033713" y="4376738"/>
            <a:ext cx="21145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Tx/>
              <a:buNone/>
            </a:pPr>
            <a:r>
              <a:rPr lang="en-US" altLang="en-US" b="0"/>
              <a:t>Shielding</a:t>
            </a:r>
          </a:p>
          <a:p>
            <a:pPr algn="ctr">
              <a:spcBef>
                <a:spcPct val="20000"/>
              </a:spcBef>
              <a:buFontTx/>
              <a:buNone/>
            </a:pPr>
            <a:r>
              <a:rPr lang="en-US" altLang="en-US" b="0"/>
              <a:t>Same layer (H)</a:t>
            </a:r>
          </a:p>
          <a:p>
            <a:pPr algn="ctr">
              <a:spcBef>
                <a:spcPct val="20000"/>
              </a:spcBef>
              <a:buFontTx/>
              <a:buNone/>
            </a:pPr>
            <a:r>
              <a:rPr lang="en-US" altLang="en-US" b="0"/>
              <a:t>Adjacent layers (V)</a:t>
            </a:r>
          </a:p>
          <a:p>
            <a:pPr algn="ctr">
              <a:spcBef>
                <a:spcPct val="20000"/>
              </a:spcBef>
              <a:buFontTx/>
              <a:buNone/>
            </a:pPr>
            <a:endParaRPr lang="ru-RU" altLang="en-US" b="0"/>
          </a:p>
        </p:txBody>
      </p:sp>
      <p:sp>
        <p:nvSpPr>
          <p:cNvPr id="221220" name="Freeform 36"/>
          <p:cNvSpPr>
            <a:spLocks/>
          </p:cNvSpPr>
          <p:nvPr/>
        </p:nvSpPr>
        <p:spPr bwMode="auto">
          <a:xfrm>
            <a:off x="612775" y="2025650"/>
            <a:ext cx="503238" cy="863600"/>
          </a:xfrm>
          <a:custGeom>
            <a:avLst/>
            <a:gdLst>
              <a:gd name="T0" fmla="*/ 2147483647 w 317"/>
              <a:gd name="T1" fmla="*/ 0 h 544"/>
              <a:gd name="T2" fmla="*/ 0 w 317"/>
              <a:gd name="T3" fmla="*/ 2147483647 h 544"/>
              <a:gd name="T4" fmla="*/ 2147483647 w 317"/>
              <a:gd name="T5" fmla="*/ 2147483647 h 544"/>
              <a:gd name="T6" fmla="*/ 0 60000 65536"/>
              <a:gd name="T7" fmla="*/ 0 60000 65536"/>
              <a:gd name="T8" fmla="*/ 0 60000 65536"/>
              <a:gd name="T9" fmla="*/ 0 w 317"/>
              <a:gd name="T10" fmla="*/ 0 h 544"/>
              <a:gd name="T11" fmla="*/ 317 w 317"/>
              <a:gd name="T12" fmla="*/ 544 h 544"/>
            </a:gdLst>
            <a:ahLst/>
            <a:cxnLst>
              <a:cxn ang="T6">
                <a:pos x="T0" y="T1"/>
              </a:cxn>
              <a:cxn ang="T7">
                <a:pos x="T2" y="T3"/>
              </a:cxn>
              <a:cxn ang="T8">
                <a:pos x="T4" y="T5"/>
              </a:cxn>
            </a:cxnLst>
            <a:rect l="T9" t="T10" r="T11" b="T12"/>
            <a:pathLst>
              <a:path w="317" h="544">
                <a:moveTo>
                  <a:pt x="226" y="0"/>
                </a:moveTo>
                <a:lnTo>
                  <a:pt x="0" y="340"/>
                </a:lnTo>
                <a:lnTo>
                  <a:pt x="317" y="544"/>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21" name="Line 37"/>
          <p:cNvSpPr>
            <a:spLocks noChangeShapeType="1"/>
          </p:cNvSpPr>
          <p:nvPr/>
        </p:nvSpPr>
        <p:spPr bwMode="auto">
          <a:xfrm>
            <a:off x="612775" y="2565400"/>
            <a:ext cx="466725"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221230" name="Group 1070"/>
          <p:cNvGrpSpPr>
            <a:grpSpLocks/>
          </p:cNvGrpSpPr>
          <p:nvPr/>
        </p:nvGrpSpPr>
        <p:grpSpPr bwMode="auto">
          <a:xfrm>
            <a:off x="2700338" y="1773238"/>
            <a:ext cx="2447925" cy="2268537"/>
            <a:chOff x="3016" y="1117"/>
            <a:chExt cx="1542" cy="1429"/>
          </a:xfrm>
        </p:grpSpPr>
        <p:sp>
          <p:nvSpPr>
            <p:cNvPr id="221203" name="Rectangle 19"/>
            <p:cNvSpPr>
              <a:spLocks noChangeArrowheads="1"/>
            </p:cNvSpPr>
            <p:nvPr/>
          </p:nvSpPr>
          <p:spPr bwMode="auto">
            <a:xfrm>
              <a:off x="3561" y="1684"/>
              <a:ext cx="725" cy="113"/>
            </a:xfrm>
            <a:prstGeom prst="rect">
              <a:avLst/>
            </a:prstGeom>
            <a:solidFill>
              <a:srgbClr val="00CC99"/>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04" name="Rectangle 20"/>
            <p:cNvSpPr>
              <a:spLocks noChangeArrowheads="1"/>
            </p:cNvSpPr>
            <p:nvPr/>
          </p:nvSpPr>
          <p:spPr bwMode="auto">
            <a:xfrm rot="-5400000">
              <a:off x="3357" y="1593"/>
              <a:ext cx="294" cy="113"/>
            </a:xfrm>
            <a:prstGeom prst="rect">
              <a:avLst/>
            </a:prstGeom>
            <a:solidFill>
              <a:srgbClr val="0099FF"/>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05" name="Rectangle 21"/>
            <p:cNvSpPr>
              <a:spLocks noChangeArrowheads="1"/>
            </p:cNvSpPr>
            <p:nvPr/>
          </p:nvSpPr>
          <p:spPr bwMode="auto">
            <a:xfrm>
              <a:off x="3311" y="1843"/>
              <a:ext cx="975" cy="113"/>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06" name="Rectangle 22"/>
            <p:cNvSpPr>
              <a:spLocks noChangeArrowheads="1"/>
            </p:cNvSpPr>
            <p:nvPr/>
          </p:nvSpPr>
          <p:spPr bwMode="auto">
            <a:xfrm>
              <a:off x="3311" y="2161"/>
              <a:ext cx="975" cy="113"/>
            </a:xfrm>
            <a:prstGeom prst="rect">
              <a:avLst/>
            </a:prstGeom>
            <a:solidFill>
              <a:srgbClr val="B2B2B2"/>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07" name="Rectangle 23"/>
            <p:cNvSpPr>
              <a:spLocks noChangeArrowheads="1"/>
            </p:cNvSpPr>
            <p:nvPr/>
          </p:nvSpPr>
          <p:spPr bwMode="auto">
            <a:xfrm rot="-5400000">
              <a:off x="3720" y="1752"/>
              <a:ext cx="612" cy="113"/>
            </a:xfrm>
            <a:prstGeom prst="rect">
              <a:avLst/>
            </a:prstGeom>
            <a:solidFill>
              <a:srgbClr val="0099FF"/>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08" name="Rectangle 24"/>
            <p:cNvSpPr>
              <a:spLocks noChangeArrowheads="1"/>
            </p:cNvSpPr>
            <p:nvPr/>
          </p:nvSpPr>
          <p:spPr bwMode="auto">
            <a:xfrm>
              <a:off x="3629" y="2001"/>
              <a:ext cx="340" cy="113"/>
            </a:xfrm>
            <a:prstGeom prst="rect">
              <a:avLst/>
            </a:prstGeom>
            <a:solidFill>
              <a:srgbClr val="00CC99"/>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09" name="Rectangle 25"/>
            <p:cNvSpPr>
              <a:spLocks noChangeArrowheads="1"/>
            </p:cNvSpPr>
            <p:nvPr/>
          </p:nvSpPr>
          <p:spPr bwMode="auto">
            <a:xfrm>
              <a:off x="3311" y="2319"/>
              <a:ext cx="748" cy="113"/>
            </a:xfrm>
            <a:prstGeom prst="rect">
              <a:avLst/>
            </a:prstGeom>
            <a:solidFill>
              <a:srgbClr val="00CC99"/>
            </a:solidFill>
            <a:ln w="9525" algn="ctr">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10" name="Rectangle 26"/>
            <p:cNvSpPr>
              <a:spLocks noChangeArrowheads="1"/>
            </p:cNvSpPr>
            <p:nvPr/>
          </p:nvSpPr>
          <p:spPr bwMode="auto">
            <a:xfrm rot="-5400000">
              <a:off x="3299" y="2217"/>
              <a:ext cx="545" cy="113"/>
            </a:xfrm>
            <a:prstGeom prst="rect">
              <a:avLst/>
            </a:prstGeom>
            <a:solidFill>
              <a:srgbClr val="0099FF"/>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11" name="Rectangle 27"/>
            <p:cNvSpPr>
              <a:spLocks noChangeArrowheads="1"/>
            </p:cNvSpPr>
            <p:nvPr/>
          </p:nvSpPr>
          <p:spPr bwMode="auto">
            <a:xfrm rot="-5400000">
              <a:off x="4002" y="2376"/>
              <a:ext cx="227" cy="113"/>
            </a:xfrm>
            <a:prstGeom prst="rect">
              <a:avLst/>
            </a:prstGeom>
            <a:solidFill>
              <a:srgbClr val="0099FF"/>
            </a:solidFill>
            <a:ln w="9525" algn="ctr">
              <a:solidFill>
                <a:schemeClr val="tx1"/>
              </a:solidFill>
              <a:miter lim="800000"/>
              <a:headEnd/>
              <a:tailEnd/>
            </a:ln>
          </p:spPr>
          <p:txBody>
            <a:bodyPr vert="eaVert"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14" name="Text Box 30"/>
            <p:cNvSpPr txBox="1">
              <a:spLocks noChangeArrowheads="1"/>
            </p:cNvSpPr>
            <p:nvPr/>
          </p:nvSpPr>
          <p:spPr bwMode="auto">
            <a:xfrm>
              <a:off x="3175" y="1117"/>
              <a:ext cx="1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Tx/>
                <a:buNone/>
              </a:pPr>
              <a:r>
                <a:rPr lang="en-US" altLang="en-US" b="0"/>
                <a:t>Grounded shields</a:t>
              </a:r>
              <a:endParaRPr lang="ru-RU" altLang="en-US" b="0"/>
            </a:p>
          </p:txBody>
        </p:sp>
        <p:sp>
          <p:nvSpPr>
            <p:cNvPr id="221222" name="Freeform 38"/>
            <p:cNvSpPr>
              <a:spLocks/>
            </p:cNvSpPr>
            <p:nvPr/>
          </p:nvSpPr>
          <p:spPr bwMode="auto">
            <a:xfrm>
              <a:off x="3016" y="1298"/>
              <a:ext cx="249" cy="590"/>
            </a:xfrm>
            <a:custGeom>
              <a:avLst/>
              <a:gdLst>
                <a:gd name="T0" fmla="*/ 2147483647 w 249"/>
                <a:gd name="T1" fmla="*/ 0 h 590"/>
                <a:gd name="T2" fmla="*/ 0 w 249"/>
                <a:gd name="T3" fmla="*/ 2147483647 h 590"/>
                <a:gd name="T4" fmla="*/ 2147483647 w 249"/>
                <a:gd name="T5" fmla="*/ 2147483647 h 590"/>
                <a:gd name="T6" fmla="*/ 0 60000 65536"/>
                <a:gd name="T7" fmla="*/ 0 60000 65536"/>
                <a:gd name="T8" fmla="*/ 0 60000 65536"/>
                <a:gd name="T9" fmla="*/ 0 w 249"/>
                <a:gd name="T10" fmla="*/ 0 h 590"/>
                <a:gd name="T11" fmla="*/ 249 w 249"/>
                <a:gd name="T12" fmla="*/ 590 h 590"/>
              </a:gdLst>
              <a:ahLst/>
              <a:cxnLst>
                <a:cxn ang="T6">
                  <a:pos x="T0" y="T1"/>
                </a:cxn>
                <a:cxn ang="T7">
                  <a:pos x="T2" y="T3"/>
                </a:cxn>
                <a:cxn ang="T8">
                  <a:pos x="T4" y="T5"/>
                </a:cxn>
              </a:cxnLst>
              <a:rect l="T9" t="T10" r="T11" b="T12"/>
              <a:pathLst>
                <a:path w="249" h="590">
                  <a:moveTo>
                    <a:pt x="204" y="0"/>
                  </a:moveTo>
                  <a:lnTo>
                    <a:pt x="0" y="386"/>
                  </a:lnTo>
                  <a:lnTo>
                    <a:pt x="249" y="59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sp>
          <p:nvSpPr>
            <p:cNvPr id="221223" name="Line 39"/>
            <p:cNvSpPr>
              <a:spLocks noChangeShapeType="1"/>
            </p:cNvSpPr>
            <p:nvPr/>
          </p:nvSpPr>
          <p:spPr bwMode="auto">
            <a:xfrm>
              <a:off x="3016" y="1692"/>
              <a:ext cx="249"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1224" name="Line 40"/>
            <p:cNvSpPr>
              <a:spLocks noChangeShapeType="1"/>
            </p:cNvSpPr>
            <p:nvPr/>
          </p:nvSpPr>
          <p:spPr bwMode="auto">
            <a:xfrm>
              <a:off x="4286" y="1899"/>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1225" name="Line 41"/>
            <p:cNvSpPr>
              <a:spLocks noChangeShapeType="1"/>
            </p:cNvSpPr>
            <p:nvPr/>
          </p:nvSpPr>
          <p:spPr bwMode="auto">
            <a:xfrm>
              <a:off x="4286" y="2212"/>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1226" name="Line 42"/>
            <p:cNvSpPr>
              <a:spLocks noChangeShapeType="1"/>
            </p:cNvSpPr>
            <p:nvPr/>
          </p:nvSpPr>
          <p:spPr bwMode="auto">
            <a:xfrm>
              <a:off x="4468" y="1900"/>
              <a:ext cx="0"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1227" name="Line 43"/>
            <p:cNvSpPr>
              <a:spLocks noChangeShapeType="1"/>
            </p:cNvSpPr>
            <p:nvPr/>
          </p:nvSpPr>
          <p:spPr bwMode="auto">
            <a:xfrm>
              <a:off x="4377" y="2410"/>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1228" name="Line 44"/>
            <p:cNvSpPr>
              <a:spLocks noChangeShapeType="1"/>
            </p:cNvSpPr>
            <p:nvPr/>
          </p:nvSpPr>
          <p:spPr bwMode="auto">
            <a:xfrm>
              <a:off x="4399" y="2455"/>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21239" name="Text Box 32"/>
          <p:cNvSpPr txBox="1">
            <a:spLocks noChangeArrowheads="1"/>
          </p:cNvSpPr>
          <p:nvPr/>
        </p:nvSpPr>
        <p:spPr bwMode="auto">
          <a:xfrm>
            <a:off x="6562725" y="5013325"/>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Tx/>
              <a:buNone/>
            </a:pPr>
            <a:r>
              <a:rPr lang="en-US" altLang="en-US" b="0"/>
              <a:t>Net Ordering</a:t>
            </a:r>
            <a:endParaRPr lang="ru-RU" altLang="en-US" b="0"/>
          </a:p>
        </p:txBody>
      </p:sp>
      <p:pic>
        <p:nvPicPr>
          <p:cNvPr id="221284" name="Picture 1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700213"/>
            <a:ext cx="2085975" cy="3152775"/>
          </a:xfrm>
          <a:prstGeom prst="rect">
            <a:avLst/>
          </a:prstGeom>
          <a:noFill/>
          <a:extLst>
            <a:ext uri="{909E8E84-426E-40DD-AFC4-6F175D3DCCD1}">
              <a14:hiddenFill xmlns:a14="http://schemas.microsoft.com/office/drawing/2010/main">
                <a:solidFill>
                  <a:srgbClr val="FFFFFF"/>
                </a:solidFill>
              </a14:hiddenFill>
            </a:ext>
          </a:extLst>
        </p:spPr>
      </p:pic>
      <p:sp>
        <p:nvSpPr>
          <p:cNvPr id="221285" name="Text Box 29"/>
          <p:cNvSpPr txBox="1">
            <a:spLocks noChangeArrowheads="1"/>
          </p:cNvSpPr>
          <p:nvPr/>
        </p:nvSpPr>
        <p:spPr bwMode="auto">
          <a:xfrm>
            <a:off x="7451725" y="1412875"/>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Tx/>
              <a:buNone/>
            </a:pPr>
            <a:r>
              <a:rPr lang="en-US" altLang="en-US" b="0"/>
              <a:t>Critical Nets</a:t>
            </a:r>
            <a:endParaRPr lang="ru-RU" altLang="en-US" b="0"/>
          </a:p>
        </p:txBody>
      </p:sp>
      <p:sp>
        <p:nvSpPr>
          <p:cNvPr id="221286" name="Line 1126"/>
          <p:cNvSpPr>
            <a:spLocks noChangeShapeType="1"/>
          </p:cNvSpPr>
          <p:nvPr/>
        </p:nvSpPr>
        <p:spPr bwMode="auto">
          <a:xfrm flipH="1">
            <a:off x="6877050" y="1628775"/>
            <a:ext cx="574675" cy="3603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1287" name="Line 1127"/>
          <p:cNvSpPr>
            <a:spLocks noChangeShapeType="1"/>
          </p:cNvSpPr>
          <p:nvPr/>
        </p:nvSpPr>
        <p:spPr bwMode="auto">
          <a:xfrm flipH="1">
            <a:off x="6732588" y="1844675"/>
            <a:ext cx="360362" cy="3603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547277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type="title" idx="4294967295"/>
          </p:nvPr>
        </p:nvSpPr>
        <p:spPr>
          <a:xfrm>
            <a:off x="0" y="0"/>
            <a:ext cx="9144000" cy="757450"/>
          </a:xfrm>
        </p:spPr>
        <p:txBody>
          <a:bodyPr/>
          <a:lstStyle/>
          <a:p>
            <a:r>
              <a:rPr lang="en-US" altLang="en-US" sz="2400" dirty="0"/>
              <a:t>Crosstalk-Reduction at Work</a:t>
            </a:r>
          </a:p>
        </p:txBody>
      </p:sp>
      <p:sp>
        <p:nvSpPr>
          <p:cNvPr id="223236" name="AutoShape 2"/>
          <p:cNvSpPr>
            <a:spLocks noChangeArrowheads="1"/>
          </p:cNvSpPr>
          <p:nvPr/>
        </p:nvSpPr>
        <p:spPr bwMode="auto">
          <a:xfrm>
            <a:off x="320675" y="1160463"/>
            <a:ext cx="8572500" cy="4540250"/>
          </a:xfrm>
          <a:prstGeom prst="roundRect">
            <a:avLst>
              <a:gd name="adj" fmla="val 4190"/>
            </a:avLst>
          </a:prstGeom>
          <a:solidFill>
            <a:srgbClr val="00CC99"/>
          </a:solidFill>
          <a:ln w="9525" algn="ctr">
            <a:solidFill>
              <a:schemeClr val="tx1"/>
            </a:solidFill>
            <a:round/>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endParaRPr lang="ru-RU" altLang="en-US" b="0"/>
          </a:p>
        </p:txBody>
      </p:sp>
      <p:pic>
        <p:nvPicPr>
          <p:cNvPr id="2232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468313" y="1290638"/>
            <a:ext cx="4208462"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8" name="Rectangle 7"/>
          <p:cNvSpPr>
            <a:spLocks noChangeArrowheads="1"/>
          </p:cNvSpPr>
          <p:nvPr/>
        </p:nvSpPr>
        <p:spPr bwMode="auto">
          <a:xfrm>
            <a:off x="792163" y="4797425"/>
            <a:ext cx="7013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Tx/>
              <a:buNone/>
            </a:pPr>
            <a:r>
              <a:rPr lang="en-US" altLang="en-US" sz="2400" b="0"/>
              <a:t>Nets are spaced and can switch to different layers to reduce crosstalk without adding cells</a:t>
            </a:r>
            <a:endParaRPr lang="ru-RU" altLang="en-US" sz="2400" b="0"/>
          </a:p>
        </p:txBody>
      </p:sp>
      <p:pic>
        <p:nvPicPr>
          <p:cNvPr id="22323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4716463" y="1309688"/>
            <a:ext cx="4056062"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40" name="Line 10"/>
          <p:cNvSpPr>
            <a:spLocks noChangeShapeType="1"/>
          </p:cNvSpPr>
          <p:nvPr/>
        </p:nvSpPr>
        <p:spPr bwMode="auto">
          <a:xfrm flipV="1">
            <a:off x="5292725" y="2708275"/>
            <a:ext cx="1366838" cy="20161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3241" name="Line 10"/>
          <p:cNvSpPr>
            <a:spLocks noChangeShapeType="1"/>
          </p:cNvSpPr>
          <p:nvPr/>
        </p:nvSpPr>
        <p:spPr bwMode="auto">
          <a:xfrm flipH="1" flipV="1">
            <a:off x="2554288" y="2420938"/>
            <a:ext cx="722312" cy="23764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4517031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2280449175"/>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369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mtClean="0"/>
              <a:t>Digital IC Design Flow: Place&amp;Route</a:t>
            </a:r>
            <a:endParaRPr lang="ru-RU" smtClean="0"/>
          </a:p>
        </p:txBody>
      </p:sp>
      <p:grpSp>
        <p:nvGrpSpPr>
          <p:cNvPr id="27651" name="Group 25"/>
          <p:cNvGrpSpPr>
            <a:grpSpLocks/>
          </p:cNvGrpSpPr>
          <p:nvPr/>
        </p:nvGrpSpPr>
        <p:grpSpPr bwMode="auto">
          <a:xfrm>
            <a:off x="1204913" y="1447800"/>
            <a:ext cx="6905625" cy="4460875"/>
            <a:chOff x="2057400" y="1422400"/>
            <a:chExt cx="6905625" cy="4460875"/>
          </a:xfrm>
        </p:grpSpPr>
        <p:sp>
          <p:nvSpPr>
            <p:cNvPr id="43014" name="Text Box 9"/>
            <p:cNvSpPr txBox="1">
              <a:spLocks noChangeArrowheads="1"/>
            </p:cNvSpPr>
            <p:nvPr/>
          </p:nvSpPr>
          <p:spPr bwMode="auto">
            <a:xfrm>
              <a:off x="2057400" y="2481263"/>
              <a:ext cx="2157412" cy="522287"/>
            </a:xfrm>
            <a:prstGeom prst="rect">
              <a:avLst/>
            </a:prstGeom>
            <a:ln>
              <a:headEnd/>
              <a:tailEnd/>
            </a:ln>
            <a:effectLst/>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en-US" sz="1400" dirty="0"/>
                <a:t>Gate-level Netlist (Verilog / VHDL)</a:t>
              </a:r>
            </a:p>
          </p:txBody>
        </p:sp>
        <p:sp>
          <p:nvSpPr>
            <p:cNvPr id="49156" name="Oval 10"/>
            <p:cNvSpPr>
              <a:spLocks noChangeArrowheads="1"/>
            </p:cNvSpPr>
            <p:nvPr/>
          </p:nvSpPr>
          <p:spPr bwMode="gray">
            <a:xfrm>
              <a:off x="2193925" y="1422400"/>
              <a:ext cx="1844675" cy="838200"/>
            </a:xfrm>
            <a:prstGeom prst="ellipse">
              <a:avLst/>
            </a:prstGeom>
            <a:solidFill>
              <a:schemeClr val="accent3">
                <a:lumMod val="85000"/>
              </a:schemeClr>
            </a:solidFill>
            <a:ln>
              <a:headEnd/>
              <a:tailEnd/>
            </a:ln>
            <a:effectLst/>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sz="1400"/>
                <a:t>Logic Synthesis</a:t>
              </a:r>
            </a:p>
            <a:p>
              <a:pPr algn="ctr">
                <a:defRPr/>
              </a:pPr>
              <a:r>
                <a:rPr lang="en-US" sz="1400"/>
                <a:t>(</a:t>
              </a:r>
              <a:r>
                <a:rPr lang="ru-RU" sz="1400"/>
                <a:t>Synthesis tool</a:t>
              </a:r>
              <a:r>
                <a:rPr lang="en-US" sz="1400"/>
                <a:t>)</a:t>
              </a:r>
            </a:p>
          </p:txBody>
        </p:sp>
        <p:sp>
          <p:nvSpPr>
            <p:cNvPr id="43016" name="AutoShape 12"/>
            <p:cNvSpPr>
              <a:spLocks noChangeArrowheads="1"/>
            </p:cNvSpPr>
            <p:nvPr/>
          </p:nvSpPr>
          <p:spPr bwMode="auto">
            <a:xfrm>
              <a:off x="6281737" y="1916113"/>
              <a:ext cx="2681288" cy="1254125"/>
            </a:xfrm>
            <a:prstGeom prst="flowChartMagneticDisk">
              <a:avLst/>
            </a:prstGeom>
            <a:solidFill>
              <a:schemeClr val="accent1">
                <a:lumMod val="60000"/>
                <a:lumOff val="40000"/>
              </a:schemeClr>
            </a:solidFill>
            <a:ln w="9525" algn="ctr">
              <a:solidFill>
                <a:schemeClr val="tx1"/>
              </a:solidFill>
              <a:miter lim="800000"/>
              <a:headEnd/>
              <a:tailEnd/>
            </a:ln>
          </p:spPr>
          <p:txBody>
            <a:bodyPr>
              <a:spAutoFit/>
            </a:bodyPr>
            <a:lstStyle/>
            <a:p>
              <a:pPr algn="ctr">
                <a:spcBef>
                  <a:spcPct val="50000"/>
                </a:spcBef>
                <a:defRPr/>
              </a:pPr>
              <a:r>
                <a:rPr lang="en-US" sz="1400" dirty="0"/>
                <a:t>Cell Library</a:t>
              </a:r>
            </a:p>
            <a:p>
              <a:pPr algn="ctr">
                <a:spcBef>
                  <a:spcPct val="50000"/>
                </a:spcBef>
                <a:defRPr/>
              </a:pPr>
              <a:r>
                <a:rPr lang="en-US" sz="1400" dirty="0"/>
                <a:t>(Physical description)</a:t>
              </a:r>
            </a:p>
          </p:txBody>
        </p:sp>
        <p:sp>
          <p:nvSpPr>
            <p:cNvPr id="43021" name="Text Box 701"/>
            <p:cNvSpPr txBox="1">
              <a:spLocks noChangeArrowheads="1"/>
            </p:cNvSpPr>
            <p:nvPr/>
          </p:nvSpPr>
          <p:spPr bwMode="auto">
            <a:xfrm>
              <a:off x="3132137" y="5575300"/>
              <a:ext cx="2506663" cy="307975"/>
            </a:xfrm>
            <a:prstGeom prst="rect">
              <a:avLst/>
            </a:prstGeom>
            <a:solidFill>
              <a:schemeClr val="accent1">
                <a:lumMod val="90000"/>
              </a:schemeClr>
            </a:solidFill>
            <a:ln w="9525">
              <a:noFill/>
              <a:miter lim="800000"/>
              <a:headEnd/>
              <a:tailEnd/>
            </a:ln>
          </p:spPr>
          <p:txBody>
            <a:bodyPr>
              <a:spAutoFit/>
            </a:bodyPr>
            <a:lstStyle/>
            <a:p>
              <a:pPr algn="ctr">
                <a:spcBef>
                  <a:spcPct val="50000"/>
                </a:spcBef>
                <a:defRPr/>
              </a:pPr>
              <a:r>
                <a:rPr lang="en-US" sz="1400" dirty="0"/>
                <a:t>Layout</a:t>
              </a:r>
            </a:p>
          </p:txBody>
        </p:sp>
        <p:sp>
          <p:nvSpPr>
            <p:cNvPr id="43022" name="Oval 702"/>
            <p:cNvSpPr>
              <a:spLocks noChangeArrowheads="1"/>
            </p:cNvSpPr>
            <p:nvPr/>
          </p:nvSpPr>
          <p:spPr bwMode="gray">
            <a:xfrm>
              <a:off x="3132137" y="3784600"/>
              <a:ext cx="2590800" cy="838200"/>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pPr>
                <a:defRPr/>
              </a:pPr>
              <a:r>
                <a:rPr lang="en-US" sz="1400">
                  <a:solidFill>
                    <a:schemeClr val="tx1"/>
                  </a:solidFill>
                </a:rPr>
                <a:t>Physical Design</a:t>
              </a:r>
            </a:p>
            <a:p>
              <a:pPr>
                <a:defRPr/>
              </a:pPr>
              <a:r>
                <a:rPr lang="en-US" sz="1400">
                  <a:solidFill>
                    <a:schemeClr val="tx1"/>
                  </a:solidFill>
                </a:rPr>
                <a:t>(</a:t>
              </a:r>
              <a:r>
                <a:rPr lang="ru-RU" sz="1400">
                  <a:solidFill>
                    <a:schemeClr val="tx1"/>
                  </a:solidFill>
                </a:rPr>
                <a:t>Physical design tool</a:t>
              </a:r>
              <a:r>
                <a:rPr lang="en-US" sz="1400">
                  <a:solidFill>
                    <a:schemeClr val="tx1"/>
                  </a:solidFill>
                </a:rPr>
                <a:t>)</a:t>
              </a:r>
            </a:p>
          </p:txBody>
        </p:sp>
        <p:sp>
          <p:nvSpPr>
            <p:cNvPr id="43023" name="Text Box 710"/>
            <p:cNvSpPr txBox="1">
              <a:spLocks noChangeArrowheads="1"/>
            </p:cNvSpPr>
            <p:nvPr/>
          </p:nvSpPr>
          <p:spPr bwMode="auto">
            <a:xfrm>
              <a:off x="4351337" y="2489200"/>
              <a:ext cx="1676400" cy="738664"/>
            </a:xfrm>
            <a:prstGeom prst="rect">
              <a:avLst/>
            </a:prstGeom>
            <a:ln>
              <a:headEnd/>
              <a:tailEnd/>
            </a:ln>
            <a:effectLst/>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en-US" sz="1400" dirty="0"/>
                <a:t>Design </a:t>
              </a:r>
              <a:r>
                <a:rPr lang="en-US" sz="1400" dirty="0" smtClean="0"/>
                <a:t>Constraints (</a:t>
              </a:r>
              <a:r>
                <a:rPr lang="en-US" sz="1400" dirty="0" err="1" smtClean="0"/>
                <a:t>sdc</a:t>
              </a:r>
              <a:r>
                <a:rPr lang="en-US" sz="1400" dirty="0" smtClean="0"/>
                <a:t> file)</a:t>
              </a:r>
              <a:endParaRPr lang="en-US" sz="1400" dirty="0"/>
            </a:p>
          </p:txBody>
        </p:sp>
        <p:cxnSp>
          <p:nvCxnSpPr>
            <p:cNvPr id="36" name="Straight Arrow Connector 35"/>
            <p:cNvCxnSpPr>
              <a:stCxn id="49156" idx="4"/>
              <a:endCxn id="43014" idx="0"/>
            </p:cNvCxnSpPr>
            <p:nvPr/>
          </p:nvCxnSpPr>
          <p:spPr bwMode="auto">
            <a:xfrm rot="16200000" flipH="1">
              <a:off x="3015455" y="2361407"/>
              <a:ext cx="220663" cy="19050"/>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38" name="Straight Arrow Connector 37"/>
            <p:cNvCxnSpPr>
              <a:stCxn id="43014" idx="2"/>
              <a:endCxn id="43022" idx="1"/>
            </p:cNvCxnSpPr>
            <p:nvPr/>
          </p:nvCxnSpPr>
          <p:spPr bwMode="auto">
            <a:xfrm rot="16200000" flipH="1">
              <a:off x="2870993" y="3267869"/>
              <a:ext cx="904875" cy="376238"/>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41" name="Straight Arrow Connector 40"/>
            <p:cNvCxnSpPr>
              <a:stCxn id="43023" idx="2"/>
            </p:cNvCxnSpPr>
            <p:nvPr/>
          </p:nvCxnSpPr>
          <p:spPr bwMode="auto">
            <a:xfrm flipH="1">
              <a:off x="5187951" y="3227864"/>
              <a:ext cx="1586" cy="634524"/>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43" name="Straight Arrow Connector 42"/>
            <p:cNvCxnSpPr>
              <a:stCxn id="43016" idx="3"/>
              <a:endCxn id="43022" idx="6"/>
            </p:cNvCxnSpPr>
            <p:nvPr/>
          </p:nvCxnSpPr>
          <p:spPr bwMode="auto">
            <a:xfrm rot="5400000">
              <a:off x="6156325" y="2736850"/>
              <a:ext cx="1033462" cy="1900238"/>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bwMode="auto">
            <a:xfrm rot="5400000">
              <a:off x="4004468" y="5045869"/>
              <a:ext cx="849313" cy="3175"/>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grpSp>
      <p:pic>
        <p:nvPicPr>
          <p:cNvPr id="17" name="Picture 12" descr="MCj043259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5569716"/>
            <a:ext cx="935038" cy="935037"/>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8"/>
          <p:cNvSpPr txBox="1">
            <a:spLocks noChangeArrowheads="1"/>
          </p:cNvSpPr>
          <p:nvPr/>
        </p:nvSpPr>
        <p:spPr bwMode="auto">
          <a:xfrm>
            <a:off x="5800752" y="5929457"/>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sz="1800" dirty="0"/>
              <a:t>GDSII</a:t>
            </a:r>
          </a:p>
        </p:txBody>
      </p:sp>
    </p:spTree>
    <p:extLst>
      <p:ext uri="{BB962C8B-B14F-4D97-AF65-F5344CB8AC3E}">
        <p14:creationId xmlns:p14="http://schemas.microsoft.com/office/powerpoint/2010/main" val="26630695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4012348615"/>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223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5605" y="0"/>
            <a:ext cx="9138395" cy="757450"/>
          </a:xfrm>
        </p:spPr>
        <p:txBody>
          <a:bodyPr/>
          <a:lstStyle/>
          <a:p>
            <a:r>
              <a:rPr lang="en-US" altLang="en-US" dirty="0"/>
              <a:t>Why Plan the Design?</a:t>
            </a:r>
          </a:p>
        </p:txBody>
      </p:sp>
      <p:sp>
        <p:nvSpPr>
          <p:cNvPr id="359427" name="Rectangle 3"/>
          <p:cNvSpPr>
            <a:spLocks noGrp="1" noChangeArrowheads="1"/>
          </p:cNvSpPr>
          <p:nvPr>
            <p:ph type="body" idx="1"/>
          </p:nvPr>
        </p:nvSpPr>
        <p:spPr>
          <a:xfrm>
            <a:off x="526510" y="1062770"/>
            <a:ext cx="8077200" cy="4724400"/>
          </a:xfrm>
        </p:spPr>
        <p:txBody>
          <a:bodyPr/>
          <a:lstStyle/>
          <a:p>
            <a:r>
              <a:rPr lang="en-US" altLang="en-US" dirty="0"/>
              <a:t>The goal of design planning is to arrange the chip so that the “Place and Route” flow can converge quickly and easily.</a:t>
            </a:r>
          </a:p>
          <a:p>
            <a:pPr lvl="1"/>
            <a:r>
              <a:rPr lang="en-US" altLang="en-US" dirty="0"/>
              <a:t>Critical paths are short</a:t>
            </a:r>
          </a:p>
          <a:p>
            <a:pPr lvl="1"/>
            <a:r>
              <a:rPr lang="en-US" altLang="en-US" dirty="0"/>
              <a:t>Congestion is minimized</a:t>
            </a:r>
          </a:p>
          <a:p>
            <a:pPr lvl="1"/>
            <a:r>
              <a:rPr lang="en-US" altLang="en-US" dirty="0"/>
              <a:t>Adequate power is delivered</a:t>
            </a:r>
          </a:p>
          <a:p>
            <a:r>
              <a:rPr lang="en-US" altLang="en-US" dirty="0"/>
              <a:t>Design planning considers the following</a:t>
            </a:r>
          </a:p>
          <a:p>
            <a:pPr lvl="1"/>
            <a:r>
              <a:rPr lang="en-US" altLang="en-US" dirty="0"/>
              <a:t>Die size</a:t>
            </a:r>
          </a:p>
          <a:p>
            <a:pPr lvl="1"/>
            <a:r>
              <a:rPr lang="en-US" altLang="en-US" dirty="0"/>
              <a:t>IO / Hard-IP placement</a:t>
            </a:r>
          </a:p>
          <a:p>
            <a:pPr lvl="1"/>
            <a:r>
              <a:rPr lang="en-US" altLang="en-US" dirty="0"/>
              <a:t>Global clock distribution</a:t>
            </a:r>
          </a:p>
          <a:p>
            <a:pPr lvl="1"/>
            <a:r>
              <a:rPr lang="en-US" altLang="en-US" dirty="0"/>
              <a:t>Power planning</a:t>
            </a:r>
          </a:p>
          <a:p>
            <a:pPr lvl="1"/>
            <a:r>
              <a:rPr lang="en-US" altLang="en-US" dirty="0"/>
              <a:t>Flat versus hierarchical design</a:t>
            </a:r>
          </a:p>
          <a:p>
            <a:pPr lvl="1">
              <a:buFontTx/>
              <a:buNone/>
            </a:pPr>
            <a:endParaRPr lang="en-US" altLang="en-US" dirty="0"/>
          </a:p>
        </p:txBody>
      </p:sp>
    </p:spTree>
    <p:extLst>
      <p:ext uri="{BB962C8B-B14F-4D97-AF65-F5344CB8AC3E}">
        <p14:creationId xmlns:p14="http://schemas.microsoft.com/office/powerpoint/2010/main" val="3326165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0" y="10559"/>
            <a:ext cx="9144000" cy="785055"/>
          </a:xfrm>
        </p:spPr>
        <p:txBody>
          <a:bodyPr/>
          <a:lstStyle/>
          <a:p>
            <a:r>
              <a:rPr lang="en-US" altLang="en-US" dirty="0" err="1" smtClean="0"/>
              <a:t>Floorplanning</a:t>
            </a:r>
            <a:endParaRPr lang="en-US" altLang="en-US" dirty="0"/>
          </a:p>
        </p:txBody>
      </p:sp>
      <p:sp>
        <p:nvSpPr>
          <p:cNvPr id="360451" name="Rectangle 3"/>
          <p:cNvSpPr>
            <a:spLocks noGrp="1" noChangeArrowheads="1"/>
          </p:cNvSpPr>
          <p:nvPr>
            <p:ph type="body" idx="1"/>
          </p:nvPr>
        </p:nvSpPr>
        <p:spPr>
          <a:xfrm>
            <a:off x="602840" y="1024605"/>
            <a:ext cx="7848600" cy="4608512"/>
          </a:xfrm>
        </p:spPr>
        <p:txBody>
          <a:bodyPr/>
          <a:lstStyle/>
          <a:p>
            <a:r>
              <a:rPr lang="en-US" altLang="en-US" sz="2800" dirty="0" err="1" smtClean="0"/>
              <a:t>Floorplanning</a:t>
            </a:r>
            <a:r>
              <a:rPr lang="en-US" altLang="en-US" sz="2800" dirty="0" smtClean="0"/>
              <a:t> Goals:</a:t>
            </a:r>
          </a:p>
          <a:p>
            <a:pPr lvl="1"/>
            <a:r>
              <a:rPr lang="en-US" altLang="en-US" sz="2800" dirty="0" smtClean="0"/>
              <a:t>Determine </a:t>
            </a:r>
            <a:r>
              <a:rPr lang="en-US" altLang="en-US" sz="2800" dirty="0"/>
              <a:t>die size</a:t>
            </a:r>
          </a:p>
          <a:p>
            <a:pPr lvl="1"/>
            <a:r>
              <a:rPr lang="en-US" altLang="en-US" sz="2800" dirty="0"/>
              <a:t>Shape and arrange hierarchical blocks </a:t>
            </a:r>
          </a:p>
          <a:p>
            <a:pPr lvl="1"/>
            <a:r>
              <a:rPr lang="en-US" altLang="en-US" sz="2800" dirty="0"/>
              <a:t>Integrate hard-IP efficiently</a:t>
            </a:r>
          </a:p>
          <a:p>
            <a:pPr lvl="1"/>
            <a:r>
              <a:rPr lang="en-US" altLang="en-US" sz="2800" dirty="0"/>
              <a:t>Predict and prevent congestion hotspots and critical timing </a:t>
            </a:r>
            <a:r>
              <a:rPr lang="en-US" altLang="en-US" sz="2800" dirty="0" smtClean="0"/>
              <a:t>paths</a:t>
            </a:r>
            <a:endParaRPr lang="en-US" altLang="en-US" sz="2800" dirty="0"/>
          </a:p>
        </p:txBody>
      </p:sp>
    </p:spTree>
    <p:extLst>
      <p:ext uri="{BB962C8B-B14F-4D97-AF65-F5344CB8AC3E}">
        <p14:creationId xmlns:p14="http://schemas.microsoft.com/office/powerpoint/2010/main" val="2362299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22770</TotalTime>
  <Words>7455</Words>
  <Application>Microsoft Office PowerPoint</Application>
  <PresentationFormat>Letter Paper (8.5x11 in)</PresentationFormat>
  <Paragraphs>764</Paragraphs>
  <Slides>48</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Default Design</vt:lpstr>
      <vt:lpstr>CorelDRAW</vt:lpstr>
      <vt:lpstr>The Principles of Automated Place and Route</vt:lpstr>
      <vt:lpstr>Learning Outcomes</vt:lpstr>
      <vt:lpstr>Learning Outcomes</vt:lpstr>
      <vt:lpstr>Digital Design Flow</vt:lpstr>
      <vt:lpstr>P&amp;R Process</vt:lpstr>
      <vt:lpstr>Digital IC Design Flow: Place&amp;Route</vt:lpstr>
      <vt:lpstr>P&amp;R Process</vt:lpstr>
      <vt:lpstr>Why Plan the Design?</vt:lpstr>
      <vt:lpstr>Floorplanning</vt:lpstr>
      <vt:lpstr>Floorplanning – Important considerations</vt:lpstr>
      <vt:lpstr>Floorplanning – Utilization</vt:lpstr>
      <vt:lpstr>Power Planning</vt:lpstr>
      <vt:lpstr>Power Consumption and Reliability : IR-Drop</vt:lpstr>
      <vt:lpstr>Power Consumption and Reliability : IR-drop</vt:lpstr>
      <vt:lpstr>Power consumption and reliability : Electromigration EM</vt:lpstr>
      <vt:lpstr>Power Grid Creation</vt:lpstr>
      <vt:lpstr>Power Grid Creation</vt:lpstr>
      <vt:lpstr>Learning Outcomes</vt:lpstr>
      <vt:lpstr>P&amp;R Process</vt:lpstr>
      <vt:lpstr>PowerPoint Presentation</vt:lpstr>
      <vt:lpstr>PowerPoint Presentation</vt:lpstr>
      <vt:lpstr>P&amp;R Process</vt:lpstr>
      <vt:lpstr>PowerPoint Presentation</vt:lpstr>
      <vt:lpstr>Clock Signal is not Ideal…! </vt:lpstr>
      <vt:lpstr>Clocking System  is not ideal..</vt:lpstr>
      <vt:lpstr>Clock Skew: Spatial Clock Variation</vt:lpstr>
      <vt:lpstr>Causes of Clock Skew</vt:lpstr>
      <vt:lpstr>Negative Skew Impact on Performance</vt:lpstr>
      <vt:lpstr>What is a realistic skew to achive </vt:lpstr>
      <vt:lpstr>Clock Tree Optimization</vt:lpstr>
      <vt:lpstr>Effects of Clock Tree Synthesis</vt:lpstr>
      <vt:lpstr>Learning Outcomes</vt:lpstr>
      <vt:lpstr>P&amp;R Process</vt:lpstr>
      <vt:lpstr>Routing Fundamentals</vt:lpstr>
      <vt:lpstr>Routing Fundamentals: Constraints</vt:lpstr>
      <vt:lpstr>Design Styles and Routing: Types of Routers</vt:lpstr>
      <vt:lpstr>Global Route</vt:lpstr>
      <vt:lpstr>Detail Route: Track Assignment</vt:lpstr>
      <vt:lpstr>Detail route : Solve DRC Violations</vt:lpstr>
      <vt:lpstr>Learning Outcomes</vt:lpstr>
      <vt:lpstr>Routing Fundamentals : Advanced Issues</vt:lpstr>
      <vt:lpstr>Timing Driven Routing </vt:lpstr>
      <vt:lpstr>Signal Integrity: Crosstalk </vt:lpstr>
      <vt:lpstr>Signal Integrity : Crosstalk </vt:lpstr>
      <vt:lpstr>Crosstalk Prevention : Design Optimization</vt:lpstr>
      <vt:lpstr>Crosstalk Prevention : Routing</vt:lpstr>
      <vt:lpstr>Crosstalk Prevention : Reduce Cross Coupling Cap</vt:lpstr>
      <vt:lpstr>Crosstalk-Reduction at Work</vt:lpstr>
    </vt:vector>
  </TitlesOfParts>
  <Company>Synopsys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 Shehata</dc:creator>
  <cp:lastModifiedBy>Basel Halak</cp:lastModifiedBy>
  <cp:revision>259</cp:revision>
  <cp:lastPrinted>2014-11-21T09:24:52Z</cp:lastPrinted>
  <dcterms:created xsi:type="dcterms:W3CDTF">2003-04-29T08:15:16Z</dcterms:created>
  <dcterms:modified xsi:type="dcterms:W3CDTF">2015-11-10T10:56:36Z</dcterms:modified>
</cp:coreProperties>
</file>