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14" r:id="rId2"/>
    <p:sldId id="401" r:id="rId3"/>
    <p:sldId id="408" r:id="rId4"/>
    <p:sldId id="371" r:id="rId5"/>
    <p:sldId id="377" r:id="rId6"/>
    <p:sldId id="378" r:id="rId7"/>
    <p:sldId id="402" r:id="rId8"/>
    <p:sldId id="366" r:id="rId9"/>
    <p:sldId id="315" r:id="rId10"/>
    <p:sldId id="404" r:id="rId11"/>
    <p:sldId id="403" r:id="rId12"/>
    <p:sldId id="380" r:id="rId13"/>
    <p:sldId id="405" r:id="rId14"/>
    <p:sldId id="406" r:id="rId15"/>
    <p:sldId id="319" r:id="rId16"/>
    <p:sldId id="381" r:id="rId17"/>
    <p:sldId id="320" r:id="rId18"/>
    <p:sldId id="372" r:id="rId19"/>
    <p:sldId id="345" r:id="rId20"/>
    <p:sldId id="382" r:id="rId21"/>
    <p:sldId id="373" r:id="rId22"/>
    <p:sldId id="342" r:id="rId23"/>
    <p:sldId id="383" r:id="rId24"/>
    <p:sldId id="344" r:id="rId25"/>
    <p:sldId id="384" r:id="rId26"/>
    <p:sldId id="375" r:id="rId27"/>
    <p:sldId id="321" r:id="rId28"/>
    <p:sldId id="322" r:id="rId29"/>
    <p:sldId id="346" r:id="rId30"/>
    <p:sldId id="385" r:id="rId31"/>
    <p:sldId id="386" r:id="rId32"/>
    <p:sldId id="388" r:id="rId33"/>
    <p:sldId id="387" r:id="rId34"/>
    <p:sldId id="389" r:id="rId35"/>
    <p:sldId id="347" r:id="rId36"/>
    <p:sldId id="348" r:id="rId37"/>
    <p:sldId id="390" r:id="rId38"/>
    <p:sldId id="349" r:id="rId39"/>
    <p:sldId id="350" r:id="rId40"/>
    <p:sldId id="391" r:id="rId41"/>
    <p:sldId id="376" r:id="rId42"/>
    <p:sldId id="362" r:id="rId43"/>
    <p:sldId id="363" r:id="rId44"/>
    <p:sldId id="392" r:id="rId45"/>
    <p:sldId id="396" r:id="rId46"/>
    <p:sldId id="397" r:id="rId47"/>
    <p:sldId id="393" r:id="rId48"/>
    <p:sldId id="323" r:id="rId49"/>
    <p:sldId id="324" r:id="rId50"/>
    <p:sldId id="379" r:id="rId51"/>
    <p:sldId id="352" r:id="rId52"/>
    <p:sldId id="394" r:id="rId53"/>
    <p:sldId id="398" r:id="rId54"/>
    <p:sldId id="399" r:id="rId55"/>
    <p:sldId id="400" r:id="rId56"/>
    <p:sldId id="336" r:id="rId57"/>
    <p:sldId id="368" r:id="rId58"/>
    <p:sldId id="407" r:id="rId59"/>
  </p:sldIdLst>
  <p:sldSz cx="9144000" cy="6858000" type="letter"/>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F"/>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83432" autoAdjust="0"/>
  </p:normalViewPr>
  <p:slideViewPr>
    <p:cSldViewPr>
      <p:cViewPr>
        <p:scale>
          <a:sx n="67" d="100"/>
          <a:sy n="67" d="100"/>
        </p:scale>
        <p:origin x="-231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6" y="-72"/>
      </p:cViewPr>
      <p:guideLst>
        <p:guide orient="horz" pos="3224"/>
        <p:guide pos="2236"/>
      </p:guideLst>
    </p:cSldViewPr>
  </p:notesViewPr>
  <p:gridSpacing cx="38165" cy="3816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F28AC-17C2-4C69-A440-152E1546A3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CDE2DB0-5DEA-4548-8BEF-DA71B22C06DB}">
      <dgm:prSet phldrT="[Text]" custT="1"/>
      <dgm:spPr/>
      <dgm:t>
        <a:bodyPr/>
        <a:lstStyle/>
        <a:p>
          <a:r>
            <a:rPr lang="en-GB" sz="2800" b="1" dirty="0" smtClean="0">
              <a:solidFill>
                <a:schemeClr val="tx1"/>
              </a:solidFill>
            </a:rPr>
            <a:t>digit</a:t>
          </a:r>
          <a:endParaRPr lang="en-GB" sz="2800" b="1" dirty="0">
            <a:solidFill>
              <a:schemeClr val="tx1"/>
            </a:solidFill>
          </a:endParaRPr>
        </a:p>
      </dgm:t>
    </dgm:pt>
    <dgm:pt modelId="{32AA98C6-3415-4C48-8407-73E9450ECEB9}" type="parTrans" cxnId="{B8AFE5F1-353C-4FD0-9F73-B55F7665E22A}">
      <dgm:prSet/>
      <dgm:spPr/>
      <dgm:t>
        <a:bodyPr/>
        <a:lstStyle/>
        <a:p>
          <a:endParaRPr lang="en-GB"/>
        </a:p>
      </dgm:t>
    </dgm:pt>
    <dgm:pt modelId="{08A67D02-F419-4462-BE57-965CDF6F2D61}" type="sibTrans" cxnId="{B8AFE5F1-353C-4FD0-9F73-B55F7665E22A}">
      <dgm:prSet/>
      <dgm:spPr/>
      <dgm:t>
        <a:bodyPr/>
        <a:lstStyle/>
        <a:p>
          <a:endParaRPr lang="en-GB"/>
        </a:p>
      </dgm:t>
    </dgm:pt>
    <dgm:pt modelId="{8550F349-E04E-4421-A42F-C5A58D7B7CAB}">
      <dgm:prSet phldrT="[Text]" custT="1"/>
      <dgm:spPr/>
      <dgm:t>
        <a:bodyPr/>
        <a:lstStyle/>
        <a:p>
          <a:r>
            <a:rPr lang="en-GB" sz="2800" b="0" dirty="0" err="1" smtClean="0">
              <a:solidFill>
                <a:schemeClr val="tx1"/>
              </a:solidFill>
            </a:rPr>
            <a:t>syn</a:t>
          </a:r>
          <a:endParaRPr lang="en-GB" sz="2800" b="0" dirty="0">
            <a:solidFill>
              <a:schemeClr val="tx1"/>
            </a:solidFill>
          </a:endParaRPr>
        </a:p>
      </dgm:t>
    </dgm:pt>
    <dgm:pt modelId="{C68F3E65-86F9-4790-B704-B728FEB44718}" type="parTrans" cxnId="{45C41D89-FFBA-4625-BE73-39AEFF00353A}">
      <dgm:prSet/>
      <dgm:spPr/>
      <dgm:t>
        <a:bodyPr/>
        <a:lstStyle/>
        <a:p>
          <a:endParaRPr lang="en-GB"/>
        </a:p>
      </dgm:t>
    </dgm:pt>
    <dgm:pt modelId="{40413DC6-5602-4064-90ED-8FF576D27ABF}" type="sibTrans" cxnId="{45C41D89-FFBA-4625-BE73-39AEFF00353A}">
      <dgm:prSet/>
      <dgm:spPr/>
      <dgm:t>
        <a:bodyPr/>
        <a:lstStyle/>
        <a:p>
          <a:endParaRPr lang="en-GB"/>
        </a:p>
      </dgm:t>
    </dgm:pt>
    <dgm:pt modelId="{AC9530EC-D02B-472D-9B80-45730549C6EB}">
      <dgm:prSet phldrT="[Text]" custT="1"/>
      <dgm:spPr/>
      <dgm:t>
        <a:bodyPr/>
        <a:lstStyle/>
        <a:p>
          <a:r>
            <a:rPr lang="en-GB" sz="2800" dirty="0" err="1" smtClean="0">
              <a:solidFill>
                <a:schemeClr val="tx1"/>
              </a:solidFill>
            </a:rPr>
            <a:t>src</a:t>
          </a:r>
          <a:endParaRPr lang="en-GB" sz="2800" dirty="0">
            <a:solidFill>
              <a:schemeClr val="tx1"/>
            </a:solidFill>
          </a:endParaRPr>
        </a:p>
      </dgm:t>
    </dgm:pt>
    <dgm:pt modelId="{D1E909A9-1B61-46A4-9919-ACD530A97AC3}" type="parTrans" cxnId="{3DC253EA-141D-428B-811B-44519F55E9A0}">
      <dgm:prSet/>
      <dgm:spPr/>
      <dgm:t>
        <a:bodyPr/>
        <a:lstStyle/>
        <a:p>
          <a:endParaRPr lang="en-GB"/>
        </a:p>
      </dgm:t>
    </dgm:pt>
    <dgm:pt modelId="{AC1DA126-F540-45F1-BA06-DD807E5189E6}" type="sibTrans" cxnId="{3DC253EA-141D-428B-811B-44519F55E9A0}">
      <dgm:prSet/>
      <dgm:spPr/>
      <dgm:t>
        <a:bodyPr/>
        <a:lstStyle/>
        <a:p>
          <a:endParaRPr lang="en-GB"/>
        </a:p>
      </dgm:t>
    </dgm:pt>
    <dgm:pt modelId="{88FE8D12-E5BE-4CF2-AAEF-774D884CC2EF}">
      <dgm:prSet phldrT="[Text]" custT="1"/>
      <dgm:spPr/>
      <dgm:t>
        <a:bodyPr/>
        <a:lstStyle/>
        <a:p>
          <a:r>
            <a:rPr lang="en-GB" sz="2800" dirty="0" err="1" smtClean="0">
              <a:solidFill>
                <a:schemeClr val="tx1"/>
              </a:solidFill>
            </a:rPr>
            <a:t>pnr</a:t>
          </a:r>
          <a:endParaRPr lang="en-GB" sz="2800" dirty="0">
            <a:solidFill>
              <a:schemeClr val="tx1"/>
            </a:solidFill>
          </a:endParaRPr>
        </a:p>
      </dgm:t>
    </dgm:pt>
    <dgm:pt modelId="{3F903ED9-005D-4D5B-9B42-591D49A68BED}" type="parTrans" cxnId="{CECAA630-29FD-4083-91BC-A747FAC7E169}">
      <dgm:prSet/>
      <dgm:spPr/>
      <dgm:t>
        <a:bodyPr/>
        <a:lstStyle/>
        <a:p>
          <a:endParaRPr lang="en-GB"/>
        </a:p>
      </dgm:t>
    </dgm:pt>
    <dgm:pt modelId="{0847F15D-48D5-48AA-9D11-3CCBBB5944F3}" type="sibTrans" cxnId="{CECAA630-29FD-4083-91BC-A747FAC7E169}">
      <dgm:prSet/>
      <dgm:spPr/>
      <dgm:t>
        <a:bodyPr/>
        <a:lstStyle/>
        <a:p>
          <a:endParaRPr lang="en-GB"/>
        </a:p>
      </dgm:t>
    </dgm:pt>
    <dgm:pt modelId="{952AB447-1117-43BD-93AE-D655E3AB8C93}" type="pres">
      <dgm:prSet presAssocID="{4ECF28AC-17C2-4C69-A440-152E1546A343}" presName="hierChild1" presStyleCnt="0">
        <dgm:presLayoutVars>
          <dgm:orgChart val="1"/>
          <dgm:chPref val="1"/>
          <dgm:dir/>
          <dgm:animOne val="branch"/>
          <dgm:animLvl val="lvl"/>
          <dgm:resizeHandles/>
        </dgm:presLayoutVars>
      </dgm:prSet>
      <dgm:spPr/>
      <dgm:t>
        <a:bodyPr/>
        <a:lstStyle/>
        <a:p>
          <a:endParaRPr lang="en-GB"/>
        </a:p>
      </dgm:t>
    </dgm:pt>
    <dgm:pt modelId="{A20EE0DA-0111-4D9D-AF57-322B84CB818F}" type="pres">
      <dgm:prSet presAssocID="{4CDE2DB0-5DEA-4548-8BEF-DA71B22C06DB}" presName="hierRoot1" presStyleCnt="0">
        <dgm:presLayoutVars>
          <dgm:hierBranch val="init"/>
        </dgm:presLayoutVars>
      </dgm:prSet>
      <dgm:spPr/>
    </dgm:pt>
    <dgm:pt modelId="{C27C5E00-A204-4A50-AD29-88E1DFBFEDC3}" type="pres">
      <dgm:prSet presAssocID="{4CDE2DB0-5DEA-4548-8BEF-DA71B22C06DB}" presName="rootComposite1" presStyleCnt="0"/>
      <dgm:spPr/>
    </dgm:pt>
    <dgm:pt modelId="{5A78FEC6-5AAC-4C5A-AA81-6AAB73206A29}" type="pres">
      <dgm:prSet presAssocID="{4CDE2DB0-5DEA-4548-8BEF-DA71B22C06DB}" presName="rootText1" presStyleLbl="node0" presStyleIdx="0" presStyleCnt="1" custLinFactNeighborX="10000" custLinFactNeighborY="-8325">
        <dgm:presLayoutVars>
          <dgm:chPref val="3"/>
        </dgm:presLayoutVars>
      </dgm:prSet>
      <dgm:spPr/>
      <dgm:t>
        <a:bodyPr/>
        <a:lstStyle/>
        <a:p>
          <a:endParaRPr lang="en-GB"/>
        </a:p>
      </dgm:t>
    </dgm:pt>
    <dgm:pt modelId="{9406A464-48D3-4FC6-8208-FD2D111B760B}" type="pres">
      <dgm:prSet presAssocID="{4CDE2DB0-5DEA-4548-8BEF-DA71B22C06DB}" presName="rootConnector1" presStyleLbl="node1" presStyleIdx="0" presStyleCnt="0"/>
      <dgm:spPr/>
      <dgm:t>
        <a:bodyPr/>
        <a:lstStyle/>
        <a:p>
          <a:endParaRPr lang="en-GB"/>
        </a:p>
      </dgm:t>
    </dgm:pt>
    <dgm:pt modelId="{28029AC2-BB00-4113-9C9E-57D77CA4389E}" type="pres">
      <dgm:prSet presAssocID="{4CDE2DB0-5DEA-4548-8BEF-DA71B22C06DB}" presName="hierChild2" presStyleCnt="0"/>
      <dgm:spPr/>
    </dgm:pt>
    <dgm:pt modelId="{3CC3A4B5-FCF6-48BC-AF2B-A5442E94CBE8}" type="pres">
      <dgm:prSet presAssocID="{C68F3E65-86F9-4790-B704-B728FEB44718}" presName="Name37" presStyleLbl="parChTrans1D2" presStyleIdx="0" presStyleCnt="3"/>
      <dgm:spPr/>
      <dgm:t>
        <a:bodyPr/>
        <a:lstStyle/>
        <a:p>
          <a:endParaRPr lang="en-GB"/>
        </a:p>
      </dgm:t>
    </dgm:pt>
    <dgm:pt modelId="{DDAB9014-B2C2-4CB5-8447-10D9A57156E3}" type="pres">
      <dgm:prSet presAssocID="{8550F349-E04E-4421-A42F-C5A58D7B7CAB}" presName="hierRoot2" presStyleCnt="0">
        <dgm:presLayoutVars>
          <dgm:hierBranch val="init"/>
        </dgm:presLayoutVars>
      </dgm:prSet>
      <dgm:spPr/>
    </dgm:pt>
    <dgm:pt modelId="{C01DC736-D791-48B4-8522-E2D3F6F427AD}" type="pres">
      <dgm:prSet presAssocID="{8550F349-E04E-4421-A42F-C5A58D7B7CAB}" presName="rootComposite" presStyleCnt="0"/>
      <dgm:spPr/>
    </dgm:pt>
    <dgm:pt modelId="{D31B459E-70A0-4DC8-B1A4-431BEDB6FA76}" type="pres">
      <dgm:prSet presAssocID="{8550F349-E04E-4421-A42F-C5A58D7B7CAB}" presName="rootText" presStyleLbl="node2" presStyleIdx="0" presStyleCnt="3">
        <dgm:presLayoutVars>
          <dgm:chPref val="3"/>
        </dgm:presLayoutVars>
      </dgm:prSet>
      <dgm:spPr/>
      <dgm:t>
        <a:bodyPr/>
        <a:lstStyle/>
        <a:p>
          <a:endParaRPr lang="en-GB"/>
        </a:p>
      </dgm:t>
    </dgm:pt>
    <dgm:pt modelId="{E74EEB97-2614-4488-8C0F-61CA27F7DF64}" type="pres">
      <dgm:prSet presAssocID="{8550F349-E04E-4421-A42F-C5A58D7B7CAB}" presName="rootConnector" presStyleLbl="node2" presStyleIdx="0" presStyleCnt="3"/>
      <dgm:spPr/>
      <dgm:t>
        <a:bodyPr/>
        <a:lstStyle/>
        <a:p>
          <a:endParaRPr lang="en-GB"/>
        </a:p>
      </dgm:t>
    </dgm:pt>
    <dgm:pt modelId="{F1CCECD9-E3A2-49C8-BA17-05DA93BFA3ED}" type="pres">
      <dgm:prSet presAssocID="{8550F349-E04E-4421-A42F-C5A58D7B7CAB}" presName="hierChild4" presStyleCnt="0"/>
      <dgm:spPr/>
    </dgm:pt>
    <dgm:pt modelId="{04E9D073-24BA-4E0C-9F5F-9AA871D5A2F7}" type="pres">
      <dgm:prSet presAssocID="{8550F349-E04E-4421-A42F-C5A58D7B7CAB}" presName="hierChild5" presStyleCnt="0"/>
      <dgm:spPr/>
    </dgm:pt>
    <dgm:pt modelId="{B6F13D29-248C-49C4-8970-8E69560017E4}" type="pres">
      <dgm:prSet presAssocID="{D1E909A9-1B61-46A4-9919-ACD530A97AC3}" presName="Name37" presStyleLbl="parChTrans1D2" presStyleIdx="1" presStyleCnt="3"/>
      <dgm:spPr/>
      <dgm:t>
        <a:bodyPr/>
        <a:lstStyle/>
        <a:p>
          <a:endParaRPr lang="en-GB"/>
        </a:p>
      </dgm:t>
    </dgm:pt>
    <dgm:pt modelId="{5714BD1B-9431-40DD-AB86-F7EC7E78030F}" type="pres">
      <dgm:prSet presAssocID="{AC9530EC-D02B-472D-9B80-45730549C6EB}" presName="hierRoot2" presStyleCnt="0">
        <dgm:presLayoutVars>
          <dgm:hierBranch val="init"/>
        </dgm:presLayoutVars>
      </dgm:prSet>
      <dgm:spPr/>
    </dgm:pt>
    <dgm:pt modelId="{7DC95928-7B82-4011-95DA-537C8C74A9BD}" type="pres">
      <dgm:prSet presAssocID="{AC9530EC-D02B-472D-9B80-45730549C6EB}" presName="rootComposite" presStyleCnt="0"/>
      <dgm:spPr/>
    </dgm:pt>
    <dgm:pt modelId="{9B812EEA-25D5-4AE1-BE12-B605A00E0724}" type="pres">
      <dgm:prSet presAssocID="{AC9530EC-D02B-472D-9B80-45730549C6EB}" presName="rootText" presStyleLbl="node2" presStyleIdx="1" presStyleCnt="3">
        <dgm:presLayoutVars>
          <dgm:chPref val="3"/>
        </dgm:presLayoutVars>
      </dgm:prSet>
      <dgm:spPr/>
      <dgm:t>
        <a:bodyPr/>
        <a:lstStyle/>
        <a:p>
          <a:endParaRPr lang="en-GB"/>
        </a:p>
      </dgm:t>
    </dgm:pt>
    <dgm:pt modelId="{E96523AB-3B6B-4D51-8567-7927D49B40EF}" type="pres">
      <dgm:prSet presAssocID="{AC9530EC-D02B-472D-9B80-45730549C6EB}" presName="rootConnector" presStyleLbl="node2" presStyleIdx="1" presStyleCnt="3"/>
      <dgm:spPr/>
      <dgm:t>
        <a:bodyPr/>
        <a:lstStyle/>
        <a:p>
          <a:endParaRPr lang="en-GB"/>
        </a:p>
      </dgm:t>
    </dgm:pt>
    <dgm:pt modelId="{B73906BC-B80F-478D-9E58-B5074FF60957}" type="pres">
      <dgm:prSet presAssocID="{AC9530EC-D02B-472D-9B80-45730549C6EB}" presName="hierChild4" presStyleCnt="0"/>
      <dgm:spPr/>
    </dgm:pt>
    <dgm:pt modelId="{84EA6D53-470B-4DCE-B597-91E42D31A75E}" type="pres">
      <dgm:prSet presAssocID="{AC9530EC-D02B-472D-9B80-45730549C6EB}" presName="hierChild5" presStyleCnt="0"/>
      <dgm:spPr/>
    </dgm:pt>
    <dgm:pt modelId="{617C6F94-4659-4386-84B6-AE979CC4D7CC}" type="pres">
      <dgm:prSet presAssocID="{3F903ED9-005D-4D5B-9B42-591D49A68BED}" presName="Name37" presStyleLbl="parChTrans1D2" presStyleIdx="2" presStyleCnt="3"/>
      <dgm:spPr/>
      <dgm:t>
        <a:bodyPr/>
        <a:lstStyle/>
        <a:p>
          <a:endParaRPr lang="en-GB"/>
        </a:p>
      </dgm:t>
    </dgm:pt>
    <dgm:pt modelId="{297ED03F-BF17-4672-B3FF-FEB312F28148}" type="pres">
      <dgm:prSet presAssocID="{88FE8D12-E5BE-4CF2-AAEF-774D884CC2EF}" presName="hierRoot2" presStyleCnt="0">
        <dgm:presLayoutVars>
          <dgm:hierBranch val="init"/>
        </dgm:presLayoutVars>
      </dgm:prSet>
      <dgm:spPr/>
    </dgm:pt>
    <dgm:pt modelId="{128CD07F-4417-4D46-A74E-126CCD5FEA96}" type="pres">
      <dgm:prSet presAssocID="{88FE8D12-E5BE-4CF2-AAEF-774D884CC2EF}" presName="rootComposite" presStyleCnt="0"/>
      <dgm:spPr/>
    </dgm:pt>
    <dgm:pt modelId="{85B6B04B-FD93-4A21-BDCE-19A0824DFFDD}" type="pres">
      <dgm:prSet presAssocID="{88FE8D12-E5BE-4CF2-AAEF-774D884CC2EF}" presName="rootText" presStyleLbl="node2" presStyleIdx="2" presStyleCnt="3">
        <dgm:presLayoutVars>
          <dgm:chPref val="3"/>
        </dgm:presLayoutVars>
      </dgm:prSet>
      <dgm:spPr/>
      <dgm:t>
        <a:bodyPr/>
        <a:lstStyle/>
        <a:p>
          <a:endParaRPr lang="en-GB"/>
        </a:p>
      </dgm:t>
    </dgm:pt>
    <dgm:pt modelId="{D500DCAD-9E92-4D6D-907E-C8F26603E540}" type="pres">
      <dgm:prSet presAssocID="{88FE8D12-E5BE-4CF2-AAEF-774D884CC2EF}" presName="rootConnector" presStyleLbl="node2" presStyleIdx="2" presStyleCnt="3"/>
      <dgm:spPr/>
      <dgm:t>
        <a:bodyPr/>
        <a:lstStyle/>
        <a:p>
          <a:endParaRPr lang="en-GB"/>
        </a:p>
      </dgm:t>
    </dgm:pt>
    <dgm:pt modelId="{096738C0-DAAA-403C-8741-97C39B3A5049}" type="pres">
      <dgm:prSet presAssocID="{88FE8D12-E5BE-4CF2-AAEF-774D884CC2EF}" presName="hierChild4" presStyleCnt="0"/>
      <dgm:spPr/>
    </dgm:pt>
    <dgm:pt modelId="{1D822EDE-29DA-4184-A8B8-6BEE8500FFFF}" type="pres">
      <dgm:prSet presAssocID="{88FE8D12-E5BE-4CF2-AAEF-774D884CC2EF}" presName="hierChild5" presStyleCnt="0"/>
      <dgm:spPr/>
    </dgm:pt>
    <dgm:pt modelId="{29FE9F6F-101A-48F7-8204-F32DA2D5E05D}" type="pres">
      <dgm:prSet presAssocID="{4CDE2DB0-5DEA-4548-8BEF-DA71B22C06DB}" presName="hierChild3" presStyleCnt="0"/>
      <dgm:spPr/>
    </dgm:pt>
  </dgm:ptLst>
  <dgm:cxnLst>
    <dgm:cxn modelId="{B2A0E2F7-70BC-4C0D-8848-A9DD5395D948}" type="presOf" srcId="{4CDE2DB0-5DEA-4548-8BEF-DA71B22C06DB}" destId="{9406A464-48D3-4FC6-8208-FD2D111B760B}" srcOrd="1" destOrd="0" presId="urn:microsoft.com/office/officeart/2005/8/layout/orgChart1"/>
    <dgm:cxn modelId="{B8AFE5F1-353C-4FD0-9F73-B55F7665E22A}" srcId="{4ECF28AC-17C2-4C69-A440-152E1546A343}" destId="{4CDE2DB0-5DEA-4548-8BEF-DA71B22C06DB}" srcOrd="0" destOrd="0" parTransId="{32AA98C6-3415-4C48-8407-73E9450ECEB9}" sibTransId="{08A67D02-F419-4462-BE57-965CDF6F2D61}"/>
    <dgm:cxn modelId="{2B22AE80-7C19-48BB-999F-3056AAD84414}" type="presOf" srcId="{88FE8D12-E5BE-4CF2-AAEF-774D884CC2EF}" destId="{85B6B04B-FD93-4A21-BDCE-19A0824DFFDD}" srcOrd="0" destOrd="0" presId="urn:microsoft.com/office/officeart/2005/8/layout/orgChart1"/>
    <dgm:cxn modelId="{80F295E4-ABB0-42CA-BF08-3CB231D1F781}" type="presOf" srcId="{8550F349-E04E-4421-A42F-C5A58D7B7CAB}" destId="{E74EEB97-2614-4488-8C0F-61CA27F7DF64}" srcOrd="1" destOrd="0" presId="urn:microsoft.com/office/officeart/2005/8/layout/orgChart1"/>
    <dgm:cxn modelId="{45C41D89-FFBA-4625-BE73-39AEFF00353A}" srcId="{4CDE2DB0-5DEA-4548-8BEF-DA71B22C06DB}" destId="{8550F349-E04E-4421-A42F-C5A58D7B7CAB}" srcOrd="0" destOrd="0" parTransId="{C68F3E65-86F9-4790-B704-B728FEB44718}" sibTransId="{40413DC6-5602-4064-90ED-8FF576D27ABF}"/>
    <dgm:cxn modelId="{DE9C493E-048A-4277-862C-01A9925E4851}" type="presOf" srcId="{4ECF28AC-17C2-4C69-A440-152E1546A343}" destId="{952AB447-1117-43BD-93AE-D655E3AB8C93}" srcOrd="0" destOrd="0" presId="urn:microsoft.com/office/officeart/2005/8/layout/orgChart1"/>
    <dgm:cxn modelId="{3DC253EA-141D-428B-811B-44519F55E9A0}" srcId="{4CDE2DB0-5DEA-4548-8BEF-DA71B22C06DB}" destId="{AC9530EC-D02B-472D-9B80-45730549C6EB}" srcOrd="1" destOrd="0" parTransId="{D1E909A9-1B61-46A4-9919-ACD530A97AC3}" sibTransId="{AC1DA126-F540-45F1-BA06-DD807E5189E6}"/>
    <dgm:cxn modelId="{D21B330B-2B69-403B-B4E5-C6ECB3AAFC05}" type="presOf" srcId="{AC9530EC-D02B-472D-9B80-45730549C6EB}" destId="{E96523AB-3B6B-4D51-8567-7927D49B40EF}" srcOrd="1" destOrd="0" presId="urn:microsoft.com/office/officeart/2005/8/layout/orgChart1"/>
    <dgm:cxn modelId="{FB57478C-C248-4F0D-871E-B25CE859CEB4}" type="presOf" srcId="{8550F349-E04E-4421-A42F-C5A58D7B7CAB}" destId="{D31B459E-70A0-4DC8-B1A4-431BEDB6FA76}" srcOrd="0" destOrd="0" presId="urn:microsoft.com/office/officeart/2005/8/layout/orgChart1"/>
    <dgm:cxn modelId="{DAEE04DF-9725-4EF0-BBA1-79FD09193748}" type="presOf" srcId="{C68F3E65-86F9-4790-B704-B728FEB44718}" destId="{3CC3A4B5-FCF6-48BC-AF2B-A5442E94CBE8}" srcOrd="0" destOrd="0" presId="urn:microsoft.com/office/officeart/2005/8/layout/orgChart1"/>
    <dgm:cxn modelId="{1D42CBE5-DB35-40AE-BC37-CB21DBC6F2C8}" type="presOf" srcId="{3F903ED9-005D-4D5B-9B42-591D49A68BED}" destId="{617C6F94-4659-4386-84B6-AE979CC4D7CC}" srcOrd="0" destOrd="0" presId="urn:microsoft.com/office/officeart/2005/8/layout/orgChart1"/>
    <dgm:cxn modelId="{559CF9F6-E6B7-4DC0-919E-2B683A6413B3}" type="presOf" srcId="{88FE8D12-E5BE-4CF2-AAEF-774D884CC2EF}" destId="{D500DCAD-9E92-4D6D-907E-C8F26603E540}" srcOrd="1" destOrd="0" presId="urn:microsoft.com/office/officeart/2005/8/layout/orgChart1"/>
    <dgm:cxn modelId="{CECAA630-29FD-4083-91BC-A747FAC7E169}" srcId="{4CDE2DB0-5DEA-4548-8BEF-DA71B22C06DB}" destId="{88FE8D12-E5BE-4CF2-AAEF-774D884CC2EF}" srcOrd="2" destOrd="0" parTransId="{3F903ED9-005D-4D5B-9B42-591D49A68BED}" sibTransId="{0847F15D-48D5-48AA-9D11-3CCBBB5944F3}"/>
    <dgm:cxn modelId="{264A460E-7472-43FD-9D81-479B6E9CF85C}" type="presOf" srcId="{D1E909A9-1B61-46A4-9919-ACD530A97AC3}" destId="{B6F13D29-248C-49C4-8970-8E69560017E4}" srcOrd="0" destOrd="0" presId="urn:microsoft.com/office/officeart/2005/8/layout/orgChart1"/>
    <dgm:cxn modelId="{5C9CE533-7C00-461B-98CB-AD4ACC4E4E4D}" type="presOf" srcId="{AC9530EC-D02B-472D-9B80-45730549C6EB}" destId="{9B812EEA-25D5-4AE1-BE12-B605A00E0724}" srcOrd="0" destOrd="0" presId="urn:microsoft.com/office/officeart/2005/8/layout/orgChart1"/>
    <dgm:cxn modelId="{14A2C8A9-E751-44A2-B6F0-EA43D5711D6A}" type="presOf" srcId="{4CDE2DB0-5DEA-4548-8BEF-DA71B22C06DB}" destId="{5A78FEC6-5AAC-4C5A-AA81-6AAB73206A29}" srcOrd="0" destOrd="0" presId="urn:microsoft.com/office/officeart/2005/8/layout/orgChart1"/>
    <dgm:cxn modelId="{7B352CEF-CDE2-4084-BF80-0A7D7AB2FE67}" type="presParOf" srcId="{952AB447-1117-43BD-93AE-D655E3AB8C93}" destId="{A20EE0DA-0111-4D9D-AF57-322B84CB818F}" srcOrd="0" destOrd="0" presId="urn:microsoft.com/office/officeart/2005/8/layout/orgChart1"/>
    <dgm:cxn modelId="{73AC963D-18BC-4C0A-AED1-2534AFDE563D}" type="presParOf" srcId="{A20EE0DA-0111-4D9D-AF57-322B84CB818F}" destId="{C27C5E00-A204-4A50-AD29-88E1DFBFEDC3}" srcOrd="0" destOrd="0" presId="urn:microsoft.com/office/officeart/2005/8/layout/orgChart1"/>
    <dgm:cxn modelId="{A6AD4E7F-3679-4D8A-BA8A-06849067E377}" type="presParOf" srcId="{C27C5E00-A204-4A50-AD29-88E1DFBFEDC3}" destId="{5A78FEC6-5AAC-4C5A-AA81-6AAB73206A29}" srcOrd="0" destOrd="0" presId="urn:microsoft.com/office/officeart/2005/8/layout/orgChart1"/>
    <dgm:cxn modelId="{610D7023-8618-4CD0-8639-80BEEFD28C42}" type="presParOf" srcId="{C27C5E00-A204-4A50-AD29-88E1DFBFEDC3}" destId="{9406A464-48D3-4FC6-8208-FD2D111B760B}" srcOrd="1" destOrd="0" presId="urn:microsoft.com/office/officeart/2005/8/layout/orgChart1"/>
    <dgm:cxn modelId="{786DE243-6FC6-403B-9B39-7025DAD488BD}" type="presParOf" srcId="{A20EE0DA-0111-4D9D-AF57-322B84CB818F}" destId="{28029AC2-BB00-4113-9C9E-57D77CA4389E}" srcOrd="1" destOrd="0" presId="urn:microsoft.com/office/officeart/2005/8/layout/orgChart1"/>
    <dgm:cxn modelId="{368EA947-F1ED-4DE5-B336-3550072A8C05}" type="presParOf" srcId="{28029AC2-BB00-4113-9C9E-57D77CA4389E}" destId="{3CC3A4B5-FCF6-48BC-AF2B-A5442E94CBE8}" srcOrd="0" destOrd="0" presId="urn:microsoft.com/office/officeart/2005/8/layout/orgChart1"/>
    <dgm:cxn modelId="{78A64E54-97AD-4FD5-BDA9-0E526313ED8E}" type="presParOf" srcId="{28029AC2-BB00-4113-9C9E-57D77CA4389E}" destId="{DDAB9014-B2C2-4CB5-8447-10D9A57156E3}" srcOrd="1" destOrd="0" presId="urn:microsoft.com/office/officeart/2005/8/layout/orgChart1"/>
    <dgm:cxn modelId="{B3B6DC8F-CAE0-43D2-BDEB-60D1CB952FFB}" type="presParOf" srcId="{DDAB9014-B2C2-4CB5-8447-10D9A57156E3}" destId="{C01DC736-D791-48B4-8522-E2D3F6F427AD}" srcOrd="0" destOrd="0" presId="urn:microsoft.com/office/officeart/2005/8/layout/orgChart1"/>
    <dgm:cxn modelId="{1061E2C4-C601-4C4F-934E-09684562827E}" type="presParOf" srcId="{C01DC736-D791-48B4-8522-E2D3F6F427AD}" destId="{D31B459E-70A0-4DC8-B1A4-431BEDB6FA76}" srcOrd="0" destOrd="0" presId="urn:microsoft.com/office/officeart/2005/8/layout/orgChart1"/>
    <dgm:cxn modelId="{212DB7B1-B8FC-408E-BA5C-786173AB3D1F}" type="presParOf" srcId="{C01DC736-D791-48B4-8522-E2D3F6F427AD}" destId="{E74EEB97-2614-4488-8C0F-61CA27F7DF64}" srcOrd="1" destOrd="0" presId="urn:microsoft.com/office/officeart/2005/8/layout/orgChart1"/>
    <dgm:cxn modelId="{351EC6F2-CB1A-4333-B767-15507C7FF607}" type="presParOf" srcId="{DDAB9014-B2C2-4CB5-8447-10D9A57156E3}" destId="{F1CCECD9-E3A2-49C8-BA17-05DA93BFA3ED}" srcOrd="1" destOrd="0" presId="urn:microsoft.com/office/officeart/2005/8/layout/orgChart1"/>
    <dgm:cxn modelId="{E5F7569B-809A-46AF-A883-7C95B267F7EB}" type="presParOf" srcId="{DDAB9014-B2C2-4CB5-8447-10D9A57156E3}" destId="{04E9D073-24BA-4E0C-9F5F-9AA871D5A2F7}" srcOrd="2" destOrd="0" presId="urn:microsoft.com/office/officeart/2005/8/layout/orgChart1"/>
    <dgm:cxn modelId="{0BB2DC02-F402-41C5-96B3-5E7D9D8160D8}" type="presParOf" srcId="{28029AC2-BB00-4113-9C9E-57D77CA4389E}" destId="{B6F13D29-248C-49C4-8970-8E69560017E4}" srcOrd="2" destOrd="0" presId="urn:microsoft.com/office/officeart/2005/8/layout/orgChart1"/>
    <dgm:cxn modelId="{9C313A29-008D-4A54-8BC2-EBBA46DD2891}" type="presParOf" srcId="{28029AC2-BB00-4113-9C9E-57D77CA4389E}" destId="{5714BD1B-9431-40DD-AB86-F7EC7E78030F}" srcOrd="3" destOrd="0" presId="urn:microsoft.com/office/officeart/2005/8/layout/orgChart1"/>
    <dgm:cxn modelId="{200F72BA-9580-4F4A-AEF1-202627682143}" type="presParOf" srcId="{5714BD1B-9431-40DD-AB86-F7EC7E78030F}" destId="{7DC95928-7B82-4011-95DA-537C8C74A9BD}" srcOrd="0" destOrd="0" presId="urn:microsoft.com/office/officeart/2005/8/layout/orgChart1"/>
    <dgm:cxn modelId="{65983389-E55B-4E6E-B13D-FD24C443D574}" type="presParOf" srcId="{7DC95928-7B82-4011-95DA-537C8C74A9BD}" destId="{9B812EEA-25D5-4AE1-BE12-B605A00E0724}" srcOrd="0" destOrd="0" presId="urn:microsoft.com/office/officeart/2005/8/layout/orgChart1"/>
    <dgm:cxn modelId="{9CABC3B1-10AF-47BB-9887-95F0F1846CF9}" type="presParOf" srcId="{7DC95928-7B82-4011-95DA-537C8C74A9BD}" destId="{E96523AB-3B6B-4D51-8567-7927D49B40EF}" srcOrd="1" destOrd="0" presId="urn:microsoft.com/office/officeart/2005/8/layout/orgChart1"/>
    <dgm:cxn modelId="{C596BF21-401D-4D62-BF79-ED8C141A48A0}" type="presParOf" srcId="{5714BD1B-9431-40DD-AB86-F7EC7E78030F}" destId="{B73906BC-B80F-478D-9E58-B5074FF60957}" srcOrd="1" destOrd="0" presId="urn:microsoft.com/office/officeart/2005/8/layout/orgChart1"/>
    <dgm:cxn modelId="{B4876A10-296F-4A7F-8F9E-477B1306191D}" type="presParOf" srcId="{5714BD1B-9431-40DD-AB86-F7EC7E78030F}" destId="{84EA6D53-470B-4DCE-B597-91E42D31A75E}" srcOrd="2" destOrd="0" presId="urn:microsoft.com/office/officeart/2005/8/layout/orgChart1"/>
    <dgm:cxn modelId="{B44887E7-0908-456C-AA40-010AB8169BD3}" type="presParOf" srcId="{28029AC2-BB00-4113-9C9E-57D77CA4389E}" destId="{617C6F94-4659-4386-84B6-AE979CC4D7CC}" srcOrd="4" destOrd="0" presId="urn:microsoft.com/office/officeart/2005/8/layout/orgChart1"/>
    <dgm:cxn modelId="{A8B84492-4363-4509-B5B2-8870DC46FF85}" type="presParOf" srcId="{28029AC2-BB00-4113-9C9E-57D77CA4389E}" destId="{297ED03F-BF17-4672-B3FF-FEB312F28148}" srcOrd="5" destOrd="0" presId="urn:microsoft.com/office/officeart/2005/8/layout/orgChart1"/>
    <dgm:cxn modelId="{FBE2D429-C057-408C-BAF4-94281F6C47B7}" type="presParOf" srcId="{297ED03F-BF17-4672-B3FF-FEB312F28148}" destId="{128CD07F-4417-4D46-A74E-126CCD5FEA96}" srcOrd="0" destOrd="0" presId="urn:microsoft.com/office/officeart/2005/8/layout/orgChart1"/>
    <dgm:cxn modelId="{F9EBDA34-879B-488A-B1D9-F9191F7AF6D3}" type="presParOf" srcId="{128CD07F-4417-4D46-A74E-126CCD5FEA96}" destId="{85B6B04B-FD93-4A21-BDCE-19A0824DFFDD}" srcOrd="0" destOrd="0" presId="urn:microsoft.com/office/officeart/2005/8/layout/orgChart1"/>
    <dgm:cxn modelId="{4FF087A8-1518-4BA5-8EA6-8EA4DDC1C3D9}" type="presParOf" srcId="{128CD07F-4417-4D46-A74E-126CCD5FEA96}" destId="{D500DCAD-9E92-4D6D-907E-C8F26603E540}" srcOrd="1" destOrd="0" presId="urn:microsoft.com/office/officeart/2005/8/layout/orgChart1"/>
    <dgm:cxn modelId="{D822B3CA-4B3E-4DC3-B800-D99579B0160F}" type="presParOf" srcId="{297ED03F-BF17-4672-B3FF-FEB312F28148}" destId="{096738C0-DAAA-403C-8741-97C39B3A5049}" srcOrd="1" destOrd="0" presId="urn:microsoft.com/office/officeart/2005/8/layout/orgChart1"/>
    <dgm:cxn modelId="{59877398-DC80-4CD0-BB1D-F5FD01A7BF67}" type="presParOf" srcId="{297ED03F-BF17-4672-B3FF-FEB312F28148}" destId="{1D822EDE-29DA-4184-A8B8-6BEE8500FFFF}" srcOrd="2" destOrd="0" presId="urn:microsoft.com/office/officeart/2005/8/layout/orgChart1"/>
    <dgm:cxn modelId="{30DFD17F-1EDE-47FD-B18F-A3F2E4442FE3}" type="presParOf" srcId="{A20EE0DA-0111-4D9D-AF57-322B84CB818F}" destId="{29FE9F6F-101A-48F7-8204-F32DA2D5E0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solidFill>
          <a:srgbClr val="FF0000"/>
        </a:solidFill>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B7634D2C-B92A-4B5C-A2FE-C0AA0E400C3D}" type="presOf" srcId="{FF6CF3A6-F0C8-4CC0-92D4-99F1C57280C3}" destId="{AB3C066F-90F4-42F0-9CBE-F21FE9913A12}" srcOrd="0" destOrd="0" presId="urn:microsoft.com/office/officeart/2005/8/layout/process4"/>
    <dgm:cxn modelId="{711E945D-F37F-48DC-B562-81598EA6E63E}" type="presOf" srcId="{979CED88-074F-4216-AAFD-35214522FA1A}" destId="{81A7763E-7536-4F6E-B46F-6A78387E6E02}"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1EFF35D7-1CFB-4A95-87FA-814912C920F4}" type="presOf" srcId="{A21E6154-831C-4D91-A327-B2CDC45AE4BC}" destId="{AE0A9DBA-30B3-4C8A-A32D-383DF31557C4}" srcOrd="0" destOrd="0" presId="urn:microsoft.com/office/officeart/2005/8/layout/process4"/>
    <dgm:cxn modelId="{B44CAA36-56F1-4686-8F8E-A5BB52EFB743}" type="presOf" srcId="{A454E5F4-1D94-4184-AD9B-F08822C376A0}" destId="{AF0C5AA0-7C7C-46AC-9BE4-8FA36EB48EA0}" srcOrd="0" destOrd="0" presId="urn:microsoft.com/office/officeart/2005/8/layout/process4"/>
    <dgm:cxn modelId="{63D8194C-DC7D-4F88-BCFA-0D0E00748CE9}" type="presOf" srcId="{FFC91AF3-4036-435F-803E-46230CC17A3C}" destId="{E22DD651-118D-4C73-BF9D-920627EE7938}"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903CB05C-A967-4B06-AF53-FC508BF7B9F1}" type="presOf" srcId="{A0D37B13-0A72-46AC-A6DC-543350D43F16}" destId="{624D8943-23E9-4BFE-A1D2-B839A1110FAD}" srcOrd="0" destOrd="0" presId="urn:microsoft.com/office/officeart/2005/8/layout/process4"/>
    <dgm:cxn modelId="{3C3BD1D1-14C6-4BF9-9230-BDA989C5A2DE}" type="presOf" srcId="{F9C1F31D-E253-4E86-BD84-A294F5731ED7}" destId="{2B949CF7-2639-4254-BFB3-A6687EA7CFF7}" srcOrd="0" destOrd="0" presId="urn:microsoft.com/office/officeart/2005/8/layout/process4"/>
    <dgm:cxn modelId="{0597687B-9FE4-45B1-BEE0-9C2A5347B1B5}" type="presOf" srcId="{D576CF0C-A4A4-4DCF-B443-5C90C4386217}" destId="{EC5ADDAE-07B3-4304-8159-6EEC9C3FB8C3}"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9C782E67-7FD2-412C-A025-1B4C8F1C43B4}" type="presOf" srcId="{7026B273-3532-47EA-BDC2-25500BC719AD}" destId="{96A955FF-EF5D-4AA2-BF76-2B25DCC9BAFE}"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61B526BC-21D0-4639-ADCD-7236DADEC3B6}" srcId="{FFC91AF3-4036-435F-803E-46230CC17A3C}" destId="{FF6CF3A6-F0C8-4CC0-92D4-99F1C57280C3}" srcOrd="11" destOrd="0" parTransId="{07975972-2E5E-4BA9-A57C-77B04B1B4130}" sibTransId="{F13E26C9-F086-493B-B773-51DE2D51C6D4}"/>
    <dgm:cxn modelId="{ADBF0759-94A6-4F90-B771-D272B7F08936}" type="presOf" srcId="{9ACA97CD-EAC7-4156-97CE-3348184E85A2}" destId="{2A66E001-EE52-467A-AC8C-9FD37D864FAB}" srcOrd="0" destOrd="0" presId="urn:microsoft.com/office/officeart/2005/8/layout/process4"/>
    <dgm:cxn modelId="{B9FDF741-B7EF-4AFA-85F0-380F8F700716}" type="presOf" srcId="{677CF892-C12C-4D1A-8574-AEBDEFA519BB}" destId="{3192455D-F81F-41FD-8291-C62C7603A0B1}" srcOrd="0" destOrd="0" presId="urn:microsoft.com/office/officeart/2005/8/layout/process4"/>
    <dgm:cxn modelId="{632C5DD9-B4AE-41DA-827E-C2F1E856B7E7}" type="presOf" srcId="{90FCB745-FCF9-40A6-A954-A454C2EE1F6C}" destId="{35B11327-817E-4BA2-A2C5-A2264D7105C8}"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6C6357D4-B668-494B-8A67-CC1F590F4C27}" type="presOf" srcId="{DDE9211F-74E1-451F-801D-B7B0C45D1BD9}" destId="{9DE66070-715F-4449-9427-AA6E1F364F9A}"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4214BCDC-C517-4EF3-9AB4-DA8E71BFD32A}" type="presOf" srcId="{FC25B688-4024-4072-90FE-68A9169C4D11}" destId="{20C3758D-CEC5-4F22-A860-B39303CB9DD3}"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67E6EBD7-7DF3-4161-8EB1-639C039CF430}" type="presParOf" srcId="{E22DD651-118D-4C73-BF9D-920627EE7938}" destId="{B3B73EB8-7583-450F-8E41-1537EA50FA90}" srcOrd="0" destOrd="0" presId="urn:microsoft.com/office/officeart/2005/8/layout/process4"/>
    <dgm:cxn modelId="{300CB0C7-A10E-412B-895A-486A571E4CF2}" type="presParOf" srcId="{B3B73EB8-7583-450F-8E41-1537EA50FA90}" destId="{2B949CF7-2639-4254-BFB3-A6687EA7CFF7}" srcOrd="0" destOrd="0" presId="urn:microsoft.com/office/officeart/2005/8/layout/process4"/>
    <dgm:cxn modelId="{A4F31D0D-938C-4FAD-BEAD-C2421F1C1B36}" type="presParOf" srcId="{E22DD651-118D-4C73-BF9D-920627EE7938}" destId="{AF8D6806-682F-43DC-9033-604FA6646F0D}" srcOrd="1" destOrd="0" presId="urn:microsoft.com/office/officeart/2005/8/layout/process4"/>
    <dgm:cxn modelId="{FBA2BE48-86CC-4EF3-8478-54CC5BDCF0E4}" type="presParOf" srcId="{E22DD651-118D-4C73-BF9D-920627EE7938}" destId="{E10907C8-6EBB-4A0C-B099-CB30692F3C77}" srcOrd="2" destOrd="0" presId="urn:microsoft.com/office/officeart/2005/8/layout/process4"/>
    <dgm:cxn modelId="{CA96850A-5553-4850-8B37-A8F221590C1B}" type="presParOf" srcId="{E10907C8-6EBB-4A0C-B099-CB30692F3C77}" destId="{AB3C066F-90F4-42F0-9CBE-F21FE9913A12}" srcOrd="0" destOrd="0" presId="urn:microsoft.com/office/officeart/2005/8/layout/process4"/>
    <dgm:cxn modelId="{CD6551AD-9DC5-46F3-AFBA-42A3FFEAC823}" type="presParOf" srcId="{E22DD651-118D-4C73-BF9D-920627EE7938}" destId="{74117206-A8DD-407D-9B4B-FF73508D40D8}" srcOrd="3" destOrd="0" presId="urn:microsoft.com/office/officeart/2005/8/layout/process4"/>
    <dgm:cxn modelId="{7802F657-C933-4A9A-8C4D-C2153CD35452}" type="presParOf" srcId="{E22DD651-118D-4C73-BF9D-920627EE7938}" destId="{66CA9D56-DA51-4431-AD3B-84B09C0088C7}" srcOrd="4" destOrd="0" presId="urn:microsoft.com/office/officeart/2005/8/layout/process4"/>
    <dgm:cxn modelId="{9EAFA7E1-A0E7-4A78-B73D-927CC9BCEB7B}" type="presParOf" srcId="{66CA9D56-DA51-4431-AD3B-84B09C0088C7}" destId="{81A7763E-7536-4F6E-B46F-6A78387E6E02}" srcOrd="0" destOrd="0" presId="urn:microsoft.com/office/officeart/2005/8/layout/process4"/>
    <dgm:cxn modelId="{FAD5BA80-E6E1-43D5-89D6-CA5E02AFEA67}" type="presParOf" srcId="{E22DD651-118D-4C73-BF9D-920627EE7938}" destId="{CE153FCC-C456-413A-9C71-93A07E3EE8A1}" srcOrd="5" destOrd="0" presId="urn:microsoft.com/office/officeart/2005/8/layout/process4"/>
    <dgm:cxn modelId="{4C32B705-1B87-4F78-A748-6B4A152032C5}" type="presParOf" srcId="{E22DD651-118D-4C73-BF9D-920627EE7938}" destId="{198588B4-26D4-41DE-BCDF-15BED6FAFB79}" srcOrd="6" destOrd="0" presId="urn:microsoft.com/office/officeart/2005/8/layout/process4"/>
    <dgm:cxn modelId="{CF7CEA34-A6BE-4132-A0D9-F6B419DCC0F1}" type="presParOf" srcId="{198588B4-26D4-41DE-BCDF-15BED6FAFB79}" destId="{EC5ADDAE-07B3-4304-8159-6EEC9C3FB8C3}" srcOrd="0" destOrd="0" presId="urn:microsoft.com/office/officeart/2005/8/layout/process4"/>
    <dgm:cxn modelId="{5A5723F9-863E-41A3-B3BD-41893AED70C3}" type="presParOf" srcId="{E22DD651-118D-4C73-BF9D-920627EE7938}" destId="{0075E46E-8B1A-4D5F-9CF4-67D6F7BA9090}" srcOrd="7" destOrd="0" presId="urn:microsoft.com/office/officeart/2005/8/layout/process4"/>
    <dgm:cxn modelId="{F4747669-F9F7-4AF9-845D-9A59BD5B9931}" type="presParOf" srcId="{E22DD651-118D-4C73-BF9D-920627EE7938}" destId="{7FDEC429-18F1-4A4F-8195-167776E9779A}" srcOrd="8" destOrd="0" presId="urn:microsoft.com/office/officeart/2005/8/layout/process4"/>
    <dgm:cxn modelId="{15D3BCA6-C565-4F9D-90D1-AD1EFEEFD693}" type="presParOf" srcId="{7FDEC429-18F1-4A4F-8195-167776E9779A}" destId="{3192455D-F81F-41FD-8291-C62C7603A0B1}" srcOrd="0" destOrd="0" presId="urn:microsoft.com/office/officeart/2005/8/layout/process4"/>
    <dgm:cxn modelId="{1D004F98-62FF-488B-8076-0C57BEC44CF0}" type="presParOf" srcId="{E22DD651-118D-4C73-BF9D-920627EE7938}" destId="{120B6B41-3795-42AD-B9F9-1E8012FF581B}" srcOrd="9" destOrd="0" presId="urn:microsoft.com/office/officeart/2005/8/layout/process4"/>
    <dgm:cxn modelId="{DAFF53EC-26F4-4429-AF3E-CED8BB7E2A7C}" type="presParOf" srcId="{E22DD651-118D-4C73-BF9D-920627EE7938}" destId="{9A373174-C1DB-41A9-A9CC-1DB307D392C2}" srcOrd="10" destOrd="0" presId="urn:microsoft.com/office/officeart/2005/8/layout/process4"/>
    <dgm:cxn modelId="{604B69B9-61A1-4590-B48F-96638B6E8A95}" type="presParOf" srcId="{9A373174-C1DB-41A9-A9CC-1DB307D392C2}" destId="{20C3758D-CEC5-4F22-A860-B39303CB9DD3}" srcOrd="0" destOrd="0" presId="urn:microsoft.com/office/officeart/2005/8/layout/process4"/>
    <dgm:cxn modelId="{21A3DB86-69CF-442A-A557-8A4FEE7E8947}" type="presParOf" srcId="{E22DD651-118D-4C73-BF9D-920627EE7938}" destId="{455237B0-BF9D-4B72-A9F3-EBC93BE78173}" srcOrd="11" destOrd="0" presId="urn:microsoft.com/office/officeart/2005/8/layout/process4"/>
    <dgm:cxn modelId="{6BBCB1FB-E2DF-49C3-9E15-66830FD3174E}" type="presParOf" srcId="{E22DD651-118D-4C73-BF9D-920627EE7938}" destId="{41743231-70EB-479B-A1F2-CF40A633C035}" srcOrd="12" destOrd="0" presId="urn:microsoft.com/office/officeart/2005/8/layout/process4"/>
    <dgm:cxn modelId="{54D4FFF7-11AD-4AFE-AE60-367B36599871}" type="presParOf" srcId="{41743231-70EB-479B-A1F2-CF40A633C035}" destId="{9DE66070-715F-4449-9427-AA6E1F364F9A}" srcOrd="0" destOrd="0" presId="urn:microsoft.com/office/officeart/2005/8/layout/process4"/>
    <dgm:cxn modelId="{B37316C0-56E6-457E-9D40-6F8A929AF9FD}" type="presParOf" srcId="{E22DD651-118D-4C73-BF9D-920627EE7938}" destId="{7E0E7CCB-ACC4-4BFD-A8BE-E3BEDD7E55D0}" srcOrd="13" destOrd="0" presId="urn:microsoft.com/office/officeart/2005/8/layout/process4"/>
    <dgm:cxn modelId="{676D898E-AA50-4A64-BF39-2479AFA1E3D0}" type="presParOf" srcId="{E22DD651-118D-4C73-BF9D-920627EE7938}" destId="{67D225F0-338F-4950-A96F-3C713F29E4F8}" srcOrd="14" destOrd="0" presId="urn:microsoft.com/office/officeart/2005/8/layout/process4"/>
    <dgm:cxn modelId="{49FBE7FD-4E1E-4CFC-9153-845A85ECD3E8}" type="presParOf" srcId="{67D225F0-338F-4950-A96F-3C713F29E4F8}" destId="{2A66E001-EE52-467A-AC8C-9FD37D864FAB}" srcOrd="0" destOrd="0" presId="urn:microsoft.com/office/officeart/2005/8/layout/process4"/>
    <dgm:cxn modelId="{AFDF94C4-3D37-4BFA-8ACE-F7D79CF13DE6}" type="presParOf" srcId="{E22DD651-118D-4C73-BF9D-920627EE7938}" destId="{84FF653D-FFBC-459F-90BD-207944570D39}" srcOrd="15" destOrd="0" presId="urn:microsoft.com/office/officeart/2005/8/layout/process4"/>
    <dgm:cxn modelId="{CD48CF02-5961-4916-9A3B-9291A17C1D03}" type="presParOf" srcId="{E22DD651-118D-4C73-BF9D-920627EE7938}" destId="{AE95F841-D328-4B64-839C-50A5A5480121}" srcOrd="16" destOrd="0" presId="urn:microsoft.com/office/officeart/2005/8/layout/process4"/>
    <dgm:cxn modelId="{6123373F-BDA4-4819-8F1D-985C87F6F465}" type="presParOf" srcId="{AE95F841-D328-4B64-839C-50A5A5480121}" destId="{AF0C5AA0-7C7C-46AC-9BE4-8FA36EB48EA0}" srcOrd="0" destOrd="0" presId="urn:microsoft.com/office/officeart/2005/8/layout/process4"/>
    <dgm:cxn modelId="{2666DEAE-3144-4502-86A4-C99FE419F879}" type="presParOf" srcId="{E22DD651-118D-4C73-BF9D-920627EE7938}" destId="{16F5723B-C59D-488E-910D-A54DE6D476D8}" srcOrd="17" destOrd="0" presId="urn:microsoft.com/office/officeart/2005/8/layout/process4"/>
    <dgm:cxn modelId="{9DCD7F19-FF25-4CDF-8A82-DA626B5AF23E}" type="presParOf" srcId="{E22DD651-118D-4C73-BF9D-920627EE7938}" destId="{C78EE962-F051-4C65-AA6A-02A8FC8F9885}" srcOrd="18" destOrd="0" presId="urn:microsoft.com/office/officeart/2005/8/layout/process4"/>
    <dgm:cxn modelId="{B3846491-D73A-4B12-9446-C60B917157D2}" type="presParOf" srcId="{C78EE962-F051-4C65-AA6A-02A8FC8F9885}" destId="{AE0A9DBA-30B3-4C8A-A32D-383DF31557C4}" srcOrd="0" destOrd="0" presId="urn:microsoft.com/office/officeart/2005/8/layout/process4"/>
    <dgm:cxn modelId="{0F69FC01-C74E-40A9-B181-29E2D501FED8}" type="presParOf" srcId="{E22DD651-118D-4C73-BF9D-920627EE7938}" destId="{CC9A46F3-AA3A-4FCC-BAC9-B1C045BC12C5}" srcOrd="19" destOrd="0" presId="urn:microsoft.com/office/officeart/2005/8/layout/process4"/>
    <dgm:cxn modelId="{3BC08602-65AA-4325-B5C3-54476398C259}" type="presParOf" srcId="{E22DD651-118D-4C73-BF9D-920627EE7938}" destId="{92EA5BA4-3741-48F5-87D5-626A090619CF}" srcOrd="20" destOrd="0" presId="urn:microsoft.com/office/officeart/2005/8/layout/process4"/>
    <dgm:cxn modelId="{639A3B64-2634-40A1-85EA-A413F72BFD1D}" type="presParOf" srcId="{92EA5BA4-3741-48F5-87D5-626A090619CF}" destId="{35B11327-817E-4BA2-A2C5-A2264D7105C8}" srcOrd="0" destOrd="0" presId="urn:microsoft.com/office/officeart/2005/8/layout/process4"/>
    <dgm:cxn modelId="{54310669-A17B-4E61-B63F-E37C24301960}" type="presParOf" srcId="{E22DD651-118D-4C73-BF9D-920627EE7938}" destId="{0F96870B-8F4B-41FF-BF09-BC0C26E29B92}" srcOrd="21" destOrd="0" presId="urn:microsoft.com/office/officeart/2005/8/layout/process4"/>
    <dgm:cxn modelId="{343F6D04-1406-4989-9791-D268056F212D}" type="presParOf" srcId="{E22DD651-118D-4C73-BF9D-920627EE7938}" destId="{D79390DE-F9B7-4AB1-BD92-A3BB50D9A3EE}" srcOrd="22" destOrd="0" presId="urn:microsoft.com/office/officeart/2005/8/layout/process4"/>
    <dgm:cxn modelId="{A19CF640-6380-457D-8C89-16A69DE21C26}" type="presParOf" srcId="{D79390DE-F9B7-4AB1-BD92-A3BB50D9A3EE}" destId="{96A955FF-EF5D-4AA2-BF76-2B25DCC9BAFE}" srcOrd="0" destOrd="0" presId="urn:microsoft.com/office/officeart/2005/8/layout/process4"/>
    <dgm:cxn modelId="{3A247F91-8C37-4805-9268-E2C85E89A708}" type="presParOf" srcId="{E22DD651-118D-4C73-BF9D-920627EE7938}" destId="{E460E181-1BE0-4124-82C7-8F8F4362A210}" srcOrd="23" destOrd="0" presId="urn:microsoft.com/office/officeart/2005/8/layout/process4"/>
    <dgm:cxn modelId="{EE274956-67E8-4D5C-AE0C-855BA2561B44}" type="presParOf" srcId="{E22DD651-118D-4C73-BF9D-920627EE7938}" destId="{8B6E4C00-1B61-4B96-B083-0B9110C54AEF}" srcOrd="24" destOrd="0" presId="urn:microsoft.com/office/officeart/2005/8/layout/process4"/>
    <dgm:cxn modelId="{65CC7DDE-EA4C-49C6-948C-12A5A4960101}"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solidFill>
          <a:srgbClr val="FF0000"/>
        </a:solidFill>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F66A5CD6-E2B2-4B1E-B285-658CB0E5D433}" type="presOf" srcId="{9ACA97CD-EAC7-4156-97CE-3348184E85A2}" destId="{2A66E001-EE52-467A-AC8C-9FD37D864FAB}" srcOrd="0" destOrd="0" presId="urn:microsoft.com/office/officeart/2005/8/layout/process4"/>
    <dgm:cxn modelId="{044BE5DA-DC70-48EE-831D-E0B49F73EDDF}" type="presOf" srcId="{FC25B688-4024-4072-90FE-68A9169C4D11}" destId="{20C3758D-CEC5-4F22-A860-B39303CB9DD3}"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78F7598A-58E9-4D8B-85D0-2A07B67BF657}" type="presOf" srcId="{F9C1F31D-E253-4E86-BD84-A294F5731ED7}" destId="{2B949CF7-2639-4254-BFB3-A6687EA7CFF7}"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8370AD3A-B5F4-4FFB-8A9E-A22A2A3AD3A7}" type="presOf" srcId="{A0D37B13-0A72-46AC-A6DC-543350D43F16}" destId="{624D8943-23E9-4BFE-A1D2-B839A1110FAD}"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154D3162-93D7-4093-B4A3-21AB82A48BF8}" type="presOf" srcId="{FF6CF3A6-F0C8-4CC0-92D4-99F1C57280C3}" destId="{AB3C066F-90F4-42F0-9CBE-F21FE9913A1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1005C36-BF7C-4FF6-91CC-3CBA90014FE1}" type="presOf" srcId="{DDE9211F-74E1-451F-801D-B7B0C45D1BD9}" destId="{9DE66070-715F-4449-9427-AA6E1F364F9A}" srcOrd="0" destOrd="0" presId="urn:microsoft.com/office/officeart/2005/8/layout/process4"/>
    <dgm:cxn modelId="{07009F72-115A-422C-945B-57B0FBA5FB8B}" type="presOf" srcId="{677CF892-C12C-4D1A-8574-AEBDEFA519BB}" destId="{3192455D-F81F-41FD-8291-C62C7603A0B1}" srcOrd="0" destOrd="0" presId="urn:microsoft.com/office/officeart/2005/8/layout/process4"/>
    <dgm:cxn modelId="{6A9E374B-422A-48AD-A854-9C89FDA1CA2B}" type="presOf" srcId="{90FCB745-FCF9-40A6-A954-A454C2EE1F6C}" destId="{35B11327-817E-4BA2-A2C5-A2264D7105C8}" srcOrd="0" destOrd="0" presId="urn:microsoft.com/office/officeart/2005/8/layout/process4"/>
    <dgm:cxn modelId="{E63CDAE5-A19B-4FE7-A6B6-5373AA1BAA5B}" type="presOf" srcId="{FFC91AF3-4036-435F-803E-46230CC17A3C}" destId="{E22DD651-118D-4C73-BF9D-920627EE7938}"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3339CC98-D686-4786-927E-03E316299EC6}" type="presOf" srcId="{A21E6154-831C-4D91-A327-B2CDC45AE4BC}" destId="{AE0A9DBA-30B3-4C8A-A32D-383DF31557C4}" srcOrd="0" destOrd="0" presId="urn:microsoft.com/office/officeart/2005/8/layout/process4"/>
    <dgm:cxn modelId="{835A5E4A-AC7F-421D-9DBB-684B5E06037B}" type="presOf" srcId="{979CED88-074F-4216-AAFD-35214522FA1A}" destId="{81A7763E-7536-4F6E-B46F-6A78387E6E02}"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CD885A96-08F7-4331-9B45-18782BE6B34C}" type="presOf" srcId="{A454E5F4-1D94-4184-AD9B-F08822C376A0}" destId="{AF0C5AA0-7C7C-46AC-9BE4-8FA36EB48EA0}"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8F427E45-C08A-4D09-92B1-EDF597219C54}" type="presOf" srcId="{D576CF0C-A4A4-4DCF-B443-5C90C4386217}" destId="{EC5ADDAE-07B3-4304-8159-6EEC9C3FB8C3}"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E85567F8-7008-4D96-8840-8EC677ACE378}" type="presOf" srcId="{7026B273-3532-47EA-BDC2-25500BC719AD}" destId="{96A955FF-EF5D-4AA2-BF76-2B25DCC9BAFE}" srcOrd="0" destOrd="0" presId="urn:microsoft.com/office/officeart/2005/8/layout/process4"/>
    <dgm:cxn modelId="{41F3D134-1638-47D6-9756-99551D6B5FDB}" type="presParOf" srcId="{E22DD651-118D-4C73-BF9D-920627EE7938}" destId="{B3B73EB8-7583-450F-8E41-1537EA50FA90}" srcOrd="0" destOrd="0" presId="urn:microsoft.com/office/officeart/2005/8/layout/process4"/>
    <dgm:cxn modelId="{97E768D2-2D10-4008-AE55-C1834FACC1FC}" type="presParOf" srcId="{B3B73EB8-7583-450F-8E41-1537EA50FA90}" destId="{2B949CF7-2639-4254-BFB3-A6687EA7CFF7}" srcOrd="0" destOrd="0" presId="urn:microsoft.com/office/officeart/2005/8/layout/process4"/>
    <dgm:cxn modelId="{F5452021-A01F-4F68-9950-129EFCBB7B49}" type="presParOf" srcId="{E22DD651-118D-4C73-BF9D-920627EE7938}" destId="{AF8D6806-682F-43DC-9033-604FA6646F0D}" srcOrd="1" destOrd="0" presId="urn:microsoft.com/office/officeart/2005/8/layout/process4"/>
    <dgm:cxn modelId="{37F1E1AB-DF80-48CD-82ED-A53ED4D19B2D}" type="presParOf" srcId="{E22DD651-118D-4C73-BF9D-920627EE7938}" destId="{E10907C8-6EBB-4A0C-B099-CB30692F3C77}" srcOrd="2" destOrd="0" presId="urn:microsoft.com/office/officeart/2005/8/layout/process4"/>
    <dgm:cxn modelId="{E2E39E93-EB52-4300-877E-34A77DC84F56}" type="presParOf" srcId="{E10907C8-6EBB-4A0C-B099-CB30692F3C77}" destId="{AB3C066F-90F4-42F0-9CBE-F21FE9913A12}" srcOrd="0" destOrd="0" presId="urn:microsoft.com/office/officeart/2005/8/layout/process4"/>
    <dgm:cxn modelId="{5AF74F4E-EF18-403C-8609-036965498877}" type="presParOf" srcId="{E22DD651-118D-4C73-BF9D-920627EE7938}" destId="{74117206-A8DD-407D-9B4B-FF73508D40D8}" srcOrd="3" destOrd="0" presId="urn:microsoft.com/office/officeart/2005/8/layout/process4"/>
    <dgm:cxn modelId="{557C09E2-C03F-47C4-8D03-AB049704E3F9}" type="presParOf" srcId="{E22DD651-118D-4C73-BF9D-920627EE7938}" destId="{66CA9D56-DA51-4431-AD3B-84B09C0088C7}" srcOrd="4" destOrd="0" presId="urn:microsoft.com/office/officeart/2005/8/layout/process4"/>
    <dgm:cxn modelId="{102BDE83-ADBC-4D93-B0BB-1032699AF9C8}" type="presParOf" srcId="{66CA9D56-DA51-4431-AD3B-84B09C0088C7}" destId="{81A7763E-7536-4F6E-B46F-6A78387E6E02}" srcOrd="0" destOrd="0" presId="urn:microsoft.com/office/officeart/2005/8/layout/process4"/>
    <dgm:cxn modelId="{390A38B2-B6FC-4FA5-999F-A772E62C3E96}" type="presParOf" srcId="{E22DD651-118D-4C73-BF9D-920627EE7938}" destId="{CE153FCC-C456-413A-9C71-93A07E3EE8A1}" srcOrd="5" destOrd="0" presId="urn:microsoft.com/office/officeart/2005/8/layout/process4"/>
    <dgm:cxn modelId="{E3FD29D5-A656-434F-A85E-AB49FC83EA95}" type="presParOf" srcId="{E22DD651-118D-4C73-BF9D-920627EE7938}" destId="{198588B4-26D4-41DE-BCDF-15BED6FAFB79}" srcOrd="6" destOrd="0" presId="urn:microsoft.com/office/officeart/2005/8/layout/process4"/>
    <dgm:cxn modelId="{22EB1D1D-DBEA-4195-AE61-C566CC22B8CA}" type="presParOf" srcId="{198588B4-26D4-41DE-BCDF-15BED6FAFB79}" destId="{EC5ADDAE-07B3-4304-8159-6EEC9C3FB8C3}" srcOrd="0" destOrd="0" presId="urn:microsoft.com/office/officeart/2005/8/layout/process4"/>
    <dgm:cxn modelId="{339AC433-C6A9-4682-9C3C-3F26D7D3A60D}" type="presParOf" srcId="{E22DD651-118D-4C73-BF9D-920627EE7938}" destId="{0075E46E-8B1A-4D5F-9CF4-67D6F7BA9090}" srcOrd="7" destOrd="0" presId="urn:microsoft.com/office/officeart/2005/8/layout/process4"/>
    <dgm:cxn modelId="{7C0961E0-8FE1-495F-B33C-66F34B370320}" type="presParOf" srcId="{E22DD651-118D-4C73-BF9D-920627EE7938}" destId="{7FDEC429-18F1-4A4F-8195-167776E9779A}" srcOrd="8" destOrd="0" presId="urn:microsoft.com/office/officeart/2005/8/layout/process4"/>
    <dgm:cxn modelId="{1E0147B8-E46B-466B-8366-3C5A609A70C5}" type="presParOf" srcId="{7FDEC429-18F1-4A4F-8195-167776E9779A}" destId="{3192455D-F81F-41FD-8291-C62C7603A0B1}" srcOrd="0" destOrd="0" presId="urn:microsoft.com/office/officeart/2005/8/layout/process4"/>
    <dgm:cxn modelId="{D39D4555-C7B8-4640-BD1C-227D73DD1288}" type="presParOf" srcId="{E22DD651-118D-4C73-BF9D-920627EE7938}" destId="{120B6B41-3795-42AD-B9F9-1E8012FF581B}" srcOrd="9" destOrd="0" presId="urn:microsoft.com/office/officeart/2005/8/layout/process4"/>
    <dgm:cxn modelId="{B6AF2EC6-718B-437D-AD42-28B279BA7241}" type="presParOf" srcId="{E22DD651-118D-4C73-BF9D-920627EE7938}" destId="{9A373174-C1DB-41A9-A9CC-1DB307D392C2}" srcOrd="10" destOrd="0" presId="urn:microsoft.com/office/officeart/2005/8/layout/process4"/>
    <dgm:cxn modelId="{3B69D07C-4B4B-462E-B1D6-A4AE0D5FCB8A}" type="presParOf" srcId="{9A373174-C1DB-41A9-A9CC-1DB307D392C2}" destId="{20C3758D-CEC5-4F22-A860-B39303CB9DD3}" srcOrd="0" destOrd="0" presId="urn:microsoft.com/office/officeart/2005/8/layout/process4"/>
    <dgm:cxn modelId="{3326AA6E-3EFF-4093-9A1A-671D369F98E9}" type="presParOf" srcId="{E22DD651-118D-4C73-BF9D-920627EE7938}" destId="{455237B0-BF9D-4B72-A9F3-EBC93BE78173}" srcOrd="11" destOrd="0" presId="urn:microsoft.com/office/officeart/2005/8/layout/process4"/>
    <dgm:cxn modelId="{ABC6C9A1-EF8A-4392-9E6A-7A265089839F}" type="presParOf" srcId="{E22DD651-118D-4C73-BF9D-920627EE7938}" destId="{41743231-70EB-479B-A1F2-CF40A633C035}" srcOrd="12" destOrd="0" presId="urn:microsoft.com/office/officeart/2005/8/layout/process4"/>
    <dgm:cxn modelId="{9B9D24EB-A0BC-47BE-9998-D526F32BCD3A}" type="presParOf" srcId="{41743231-70EB-479B-A1F2-CF40A633C035}" destId="{9DE66070-715F-4449-9427-AA6E1F364F9A}" srcOrd="0" destOrd="0" presId="urn:microsoft.com/office/officeart/2005/8/layout/process4"/>
    <dgm:cxn modelId="{748BE879-F45E-4271-9E7D-F7F3E44B6981}" type="presParOf" srcId="{E22DD651-118D-4C73-BF9D-920627EE7938}" destId="{7E0E7CCB-ACC4-4BFD-A8BE-E3BEDD7E55D0}" srcOrd="13" destOrd="0" presId="urn:microsoft.com/office/officeart/2005/8/layout/process4"/>
    <dgm:cxn modelId="{5831A811-21C6-4209-9286-2C9637FD63F8}" type="presParOf" srcId="{E22DD651-118D-4C73-BF9D-920627EE7938}" destId="{67D225F0-338F-4950-A96F-3C713F29E4F8}" srcOrd="14" destOrd="0" presId="urn:microsoft.com/office/officeart/2005/8/layout/process4"/>
    <dgm:cxn modelId="{434D8B68-8BDD-4976-AB19-DA25BF0C0077}" type="presParOf" srcId="{67D225F0-338F-4950-A96F-3C713F29E4F8}" destId="{2A66E001-EE52-467A-AC8C-9FD37D864FAB}" srcOrd="0" destOrd="0" presId="urn:microsoft.com/office/officeart/2005/8/layout/process4"/>
    <dgm:cxn modelId="{894B9AFD-7F85-416D-A8CF-53754FB3C9ED}" type="presParOf" srcId="{E22DD651-118D-4C73-BF9D-920627EE7938}" destId="{84FF653D-FFBC-459F-90BD-207944570D39}" srcOrd="15" destOrd="0" presId="urn:microsoft.com/office/officeart/2005/8/layout/process4"/>
    <dgm:cxn modelId="{14D3ADAC-B1DE-426E-8577-59AAB2960741}" type="presParOf" srcId="{E22DD651-118D-4C73-BF9D-920627EE7938}" destId="{AE95F841-D328-4B64-839C-50A5A5480121}" srcOrd="16" destOrd="0" presId="urn:microsoft.com/office/officeart/2005/8/layout/process4"/>
    <dgm:cxn modelId="{37B87C54-3097-4C5E-B6AA-98530CBC7CD5}" type="presParOf" srcId="{AE95F841-D328-4B64-839C-50A5A5480121}" destId="{AF0C5AA0-7C7C-46AC-9BE4-8FA36EB48EA0}" srcOrd="0" destOrd="0" presId="urn:microsoft.com/office/officeart/2005/8/layout/process4"/>
    <dgm:cxn modelId="{842167DF-9567-4C5B-B9D6-88B6589F1923}" type="presParOf" srcId="{E22DD651-118D-4C73-BF9D-920627EE7938}" destId="{16F5723B-C59D-488E-910D-A54DE6D476D8}" srcOrd="17" destOrd="0" presId="urn:microsoft.com/office/officeart/2005/8/layout/process4"/>
    <dgm:cxn modelId="{851E6399-5F5C-4E3F-905B-89FC0F3FD244}" type="presParOf" srcId="{E22DD651-118D-4C73-BF9D-920627EE7938}" destId="{C78EE962-F051-4C65-AA6A-02A8FC8F9885}" srcOrd="18" destOrd="0" presId="urn:microsoft.com/office/officeart/2005/8/layout/process4"/>
    <dgm:cxn modelId="{FD091C18-EA9B-4EE7-AF57-5F21E0545FB0}" type="presParOf" srcId="{C78EE962-F051-4C65-AA6A-02A8FC8F9885}" destId="{AE0A9DBA-30B3-4C8A-A32D-383DF31557C4}" srcOrd="0" destOrd="0" presId="urn:microsoft.com/office/officeart/2005/8/layout/process4"/>
    <dgm:cxn modelId="{4CD54E39-5D42-40C6-9759-D5C3AFD35ACC}" type="presParOf" srcId="{E22DD651-118D-4C73-BF9D-920627EE7938}" destId="{CC9A46F3-AA3A-4FCC-BAC9-B1C045BC12C5}" srcOrd="19" destOrd="0" presId="urn:microsoft.com/office/officeart/2005/8/layout/process4"/>
    <dgm:cxn modelId="{D5A959B6-ED92-42A1-8BB1-99F7ACA0EA81}" type="presParOf" srcId="{E22DD651-118D-4C73-BF9D-920627EE7938}" destId="{92EA5BA4-3741-48F5-87D5-626A090619CF}" srcOrd="20" destOrd="0" presId="urn:microsoft.com/office/officeart/2005/8/layout/process4"/>
    <dgm:cxn modelId="{63E3FFF7-8D6B-4D91-8870-33A77A32F44E}" type="presParOf" srcId="{92EA5BA4-3741-48F5-87D5-626A090619CF}" destId="{35B11327-817E-4BA2-A2C5-A2264D7105C8}" srcOrd="0" destOrd="0" presId="urn:microsoft.com/office/officeart/2005/8/layout/process4"/>
    <dgm:cxn modelId="{5FD4189A-C2A3-4BC1-A9CB-02594C6877ED}" type="presParOf" srcId="{E22DD651-118D-4C73-BF9D-920627EE7938}" destId="{0F96870B-8F4B-41FF-BF09-BC0C26E29B92}" srcOrd="21" destOrd="0" presId="urn:microsoft.com/office/officeart/2005/8/layout/process4"/>
    <dgm:cxn modelId="{0ACE07AA-E603-42CE-81EE-73EC111D8AEB}" type="presParOf" srcId="{E22DD651-118D-4C73-BF9D-920627EE7938}" destId="{D79390DE-F9B7-4AB1-BD92-A3BB50D9A3EE}" srcOrd="22" destOrd="0" presId="urn:microsoft.com/office/officeart/2005/8/layout/process4"/>
    <dgm:cxn modelId="{565138A8-9737-4D61-8D5F-EA3D0451B8AB}" type="presParOf" srcId="{D79390DE-F9B7-4AB1-BD92-A3BB50D9A3EE}" destId="{96A955FF-EF5D-4AA2-BF76-2B25DCC9BAFE}" srcOrd="0" destOrd="0" presId="urn:microsoft.com/office/officeart/2005/8/layout/process4"/>
    <dgm:cxn modelId="{EA79D59F-D565-45B8-8037-2C9A70B66D90}" type="presParOf" srcId="{E22DD651-118D-4C73-BF9D-920627EE7938}" destId="{E460E181-1BE0-4124-82C7-8F8F4362A210}" srcOrd="23" destOrd="0" presId="urn:microsoft.com/office/officeart/2005/8/layout/process4"/>
    <dgm:cxn modelId="{6897B325-7305-48B5-B6C0-54433E201FB2}" type="presParOf" srcId="{E22DD651-118D-4C73-BF9D-920627EE7938}" destId="{8B6E4C00-1B61-4B96-B083-0B9110C54AEF}" srcOrd="24" destOrd="0" presId="urn:microsoft.com/office/officeart/2005/8/layout/process4"/>
    <dgm:cxn modelId="{EF9C52EF-45F6-43C3-9439-47D4865E19B0}"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solidFill>
          <a:srgbClr val="FF0000"/>
        </a:solidFill>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683672F2-A809-43FD-9C75-76FE911DB684}" type="presOf" srcId="{90FCB745-FCF9-40A6-A954-A454C2EE1F6C}" destId="{35B11327-817E-4BA2-A2C5-A2264D7105C8}"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F02DA337-A45A-40EF-BB8D-ECCA064F66A1}" type="presOf" srcId="{A454E5F4-1D94-4184-AD9B-F08822C376A0}" destId="{AF0C5AA0-7C7C-46AC-9BE4-8FA36EB48EA0}" srcOrd="0" destOrd="0" presId="urn:microsoft.com/office/officeart/2005/8/layout/process4"/>
    <dgm:cxn modelId="{62A444FE-87AC-48B4-B10D-5A3390A27B71}" type="presOf" srcId="{DDE9211F-74E1-451F-801D-B7B0C45D1BD9}" destId="{9DE66070-715F-4449-9427-AA6E1F364F9A}" srcOrd="0" destOrd="0" presId="urn:microsoft.com/office/officeart/2005/8/layout/process4"/>
    <dgm:cxn modelId="{637C5F59-85BA-40CF-B416-B7FFC96BA390}" type="presOf" srcId="{FC25B688-4024-4072-90FE-68A9169C4D11}" destId="{20C3758D-CEC5-4F22-A860-B39303CB9DD3}" srcOrd="0" destOrd="0" presId="urn:microsoft.com/office/officeart/2005/8/layout/process4"/>
    <dgm:cxn modelId="{73B2B87B-E825-4DAD-99A1-04A5353A092E}" type="presOf" srcId="{D576CF0C-A4A4-4DCF-B443-5C90C4386217}" destId="{EC5ADDAE-07B3-4304-8159-6EEC9C3FB8C3}" srcOrd="0" destOrd="0" presId="urn:microsoft.com/office/officeart/2005/8/layout/process4"/>
    <dgm:cxn modelId="{5B73FB92-5BBF-4FB1-ABEB-69AC71269CB3}" type="presOf" srcId="{979CED88-074F-4216-AAFD-35214522FA1A}" destId="{81A7763E-7536-4F6E-B46F-6A78387E6E02}" srcOrd="0" destOrd="0" presId="urn:microsoft.com/office/officeart/2005/8/layout/process4"/>
    <dgm:cxn modelId="{3341B681-A8AB-421B-AC44-F12737C9237A}" type="presOf" srcId="{7026B273-3532-47EA-BDC2-25500BC719AD}" destId="{96A955FF-EF5D-4AA2-BF76-2B25DCC9BAFE}"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B3FA781A-609D-4869-BA99-35B9D8287D15}" srcId="{FFC91AF3-4036-435F-803E-46230CC17A3C}" destId="{A0D37B13-0A72-46AC-A6DC-543350D43F16}" srcOrd="0" destOrd="0" parTransId="{30298DB8-2678-4E65-BDE9-F6577856CAED}" sibTransId="{A01905F8-D710-4CA8-9BEF-B1B5E1D40CA0}"/>
    <dgm:cxn modelId="{223483BE-C99C-410D-8242-D109E2233CA2}" type="presOf" srcId="{FF6CF3A6-F0C8-4CC0-92D4-99F1C57280C3}" destId="{AB3C066F-90F4-42F0-9CBE-F21FE9913A1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D299D518-A0C8-4F97-BC0A-0177135BA34C}" type="presOf" srcId="{FFC91AF3-4036-435F-803E-46230CC17A3C}" destId="{E22DD651-118D-4C73-BF9D-920627EE7938}" srcOrd="0" destOrd="0" presId="urn:microsoft.com/office/officeart/2005/8/layout/process4"/>
    <dgm:cxn modelId="{C15AB59B-C5E8-41DD-9E67-C6C72DF0E1DC}" type="presOf" srcId="{677CF892-C12C-4D1A-8574-AEBDEFA519BB}" destId="{3192455D-F81F-41FD-8291-C62C7603A0B1}"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16853225-6B71-49D5-A6F6-D2A917BFBFF5}" type="presOf" srcId="{F9C1F31D-E253-4E86-BD84-A294F5731ED7}" destId="{2B949CF7-2639-4254-BFB3-A6687EA7CFF7}" srcOrd="0" destOrd="0" presId="urn:microsoft.com/office/officeart/2005/8/layout/process4"/>
    <dgm:cxn modelId="{84648E73-4F09-4479-94A9-E0D57A8C7E0F}" type="presOf" srcId="{A21E6154-831C-4D91-A327-B2CDC45AE4BC}" destId="{AE0A9DBA-30B3-4C8A-A32D-383DF31557C4}"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6BCAFC47-4B27-4FDB-BC51-B42FB1E612E9}" type="presOf" srcId="{9ACA97CD-EAC7-4156-97CE-3348184E85A2}" destId="{2A66E001-EE52-467A-AC8C-9FD37D864FAB}"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F9952AB4-B4FB-4937-AAC3-B4163194F92B}" type="presOf" srcId="{A0D37B13-0A72-46AC-A6DC-543350D43F16}" destId="{624D8943-23E9-4BFE-A1D2-B839A1110FAD}" srcOrd="0" destOrd="0" presId="urn:microsoft.com/office/officeart/2005/8/layout/process4"/>
    <dgm:cxn modelId="{6B3BEF81-3294-4CA6-BF9E-C6545874F50A}" type="presParOf" srcId="{E22DD651-118D-4C73-BF9D-920627EE7938}" destId="{B3B73EB8-7583-450F-8E41-1537EA50FA90}" srcOrd="0" destOrd="0" presId="urn:microsoft.com/office/officeart/2005/8/layout/process4"/>
    <dgm:cxn modelId="{EEBB5725-5AB6-46BF-8BA4-704ABD31E402}" type="presParOf" srcId="{B3B73EB8-7583-450F-8E41-1537EA50FA90}" destId="{2B949CF7-2639-4254-BFB3-A6687EA7CFF7}" srcOrd="0" destOrd="0" presId="urn:microsoft.com/office/officeart/2005/8/layout/process4"/>
    <dgm:cxn modelId="{ABC4FDB7-B972-41C5-BCB7-5E242596182F}" type="presParOf" srcId="{E22DD651-118D-4C73-BF9D-920627EE7938}" destId="{AF8D6806-682F-43DC-9033-604FA6646F0D}" srcOrd="1" destOrd="0" presId="urn:microsoft.com/office/officeart/2005/8/layout/process4"/>
    <dgm:cxn modelId="{798E631E-1CF9-47CF-8341-79FDA7D1A9B0}" type="presParOf" srcId="{E22DD651-118D-4C73-BF9D-920627EE7938}" destId="{E10907C8-6EBB-4A0C-B099-CB30692F3C77}" srcOrd="2" destOrd="0" presId="urn:microsoft.com/office/officeart/2005/8/layout/process4"/>
    <dgm:cxn modelId="{67B9EC81-40BE-48D6-90D7-77852EF4F78B}" type="presParOf" srcId="{E10907C8-6EBB-4A0C-B099-CB30692F3C77}" destId="{AB3C066F-90F4-42F0-9CBE-F21FE9913A12}" srcOrd="0" destOrd="0" presId="urn:microsoft.com/office/officeart/2005/8/layout/process4"/>
    <dgm:cxn modelId="{61BC68D9-B851-4BB7-8B4B-2AAE3EDF85FD}" type="presParOf" srcId="{E22DD651-118D-4C73-BF9D-920627EE7938}" destId="{74117206-A8DD-407D-9B4B-FF73508D40D8}" srcOrd="3" destOrd="0" presId="urn:microsoft.com/office/officeart/2005/8/layout/process4"/>
    <dgm:cxn modelId="{F9E971C5-8E52-4E4B-A071-17C24C81890E}" type="presParOf" srcId="{E22DD651-118D-4C73-BF9D-920627EE7938}" destId="{66CA9D56-DA51-4431-AD3B-84B09C0088C7}" srcOrd="4" destOrd="0" presId="urn:microsoft.com/office/officeart/2005/8/layout/process4"/>
    <dgm:cxn modelId="{888CBE63-9766-40D8-A7A5-2051442685F1}" type="presParOf" srcId="{66CA9D56-DA51-4431-AD3B-84B09C0088C7}" destId="{81A7763E-7536-4F6E-B46F-6A78387E6E02}" srcOrd="0" destOrd="0" presId="urn:microsoft.com/office/officeart/2005/8/layout/process4"/>
    <dgm:cxn modelId="{6D2DFCED-72B1-4833-A23F-6D18FE4BE2A6}" type="presParOf" srcId="{E22DD651-118D-4C73-BF9D-920627EE7938}" destId="{CE153FCC-C456-413A-9C71-93A07E3EE8A1}" srcOrd="5" destOrd="0" presId="urn:microsoft.com/office/officeart/2005/8/layout/process4"/>
    <dgm:cxn modelId="{D9BE4D84-7BFB-4874-BA9A-7A094FE393E8}" type="presParOf" srcId="{E22DD651-118D-4C73-BF9D-920627EE7938}" destId="{198588B4-26D4-41DE-BCDF-15BED6FAFB79}" srcOrd="6" destOrd="0" presId="urn:microsoft.com/office/officeart/2005/8/layout/process4"/>
    <dgm:cxn modelId="{26179F34-DF5E-42F4-94ED-26AEABF06CCF}" type="presParOf" srcId="{198588B4-26D4-41DE-BCDF-15BED6FAFB79}" destId="{EC5ADDAE-07B3-4304-8159-6EEC9C3FB8C3}" srcOrd="0" destOrd="0" presId="urn:microsoft.com/office/officeart/2005/8/layout/process4"/>
    <dgm:cxn modelId="{97A0DA1A-0A8C-47BA-B491-36929180E802}" type="presParOf" srcId="{E22DD651-118D-4C73-BF9D-920627EE7938}" destId="{0075E46E-8B1A-4D5F-9CF4-67D6F7BA9090}" srcOrd="7" destOrd="0" presId="urn:microsoft.com/office/officeart/2005/8/layout/process4"/>
    <dgm:cxn modelId="{E2D143DA-010D-4F6E-84CD-3BBF7D5A0247}" type="presParOf" srcId="{E22DD651-118D-4C73-BF9D-920627EE7938}" destId="{7FDEC429-18F1-4A4F-8195-167776E9779A}" srcOrd="8" destOrd="0" presId="urn:microsoft.com/office/officeart/2005/8/layout/process4"/>
    <dgm:cxn modelId="{9287D72B-45AD-40F6-ADF4-5E4BA888E92F}" type="presParOf" srcId="{7FDEC429-18F1-4A4F-8195-167776E9779A}" destId="{3192455D-F81F-41FD-8291-C62C7603A0B1}" srcOrd="0" destOrd="0" presId="urn:microsoft.com/office/officeart/2005/8/layout/process4"/>
    <dgm:cxn modelId="{563EC454-9F10-4BDD-96D9-1EA52CDB1656}" type="presParOf" srcId="{E22DD651-118D-4C73-BF9D-920627EE7938}" destId="{120B6B41-3795-42AD-B9F9-1E8012FF581B}" srcOrd="9" destOrd="0" presId="urn:microsoft.com/office/officeart/2005/8/layout/process4"/>
    <dgm:cxn modelId="{34282FEE-4D1E-4BE9-A318-7FA55A355145}" type="presParOf" srcId="{E22DD651-118D-4C73-BF9D-920627EE7938}" destId="{9A373174-C1DB-41A9-A9CC-1DB307D392C2}" srcOrd="10" destOrd="0" presId="urn:microsoft.com/office/officeart/2005/8/layout/process4"/>
    <dgm:cxn modelId="{A30FD72D-DC45-43D6-9261-6E9BEF6E0AB2}" type="presParOf" srcId="{9A373174-C1DB-41A9-A9CC-1DB307D392C2}" destId="{20C3758D-CEC5-4F22-A860-B39303CB9DD3}" srcOrd="0" destOrd="0" presId="urn:microsoft.com/office/officeart/2005/8/layout/process4"/>
    <dgm:cxn modelId="{97A99A3C-6007-4F33-A90D-1E3E9230B7CE}" type="presParOf" srcId="{E22DD651-118D-4C73-BF9D-920627EE7938}" destId="{455237B0-BF9D-4B72-A9F3-EBC93BE78173}" srcOrd="11" destOrd="0" presId="urn:microsoft.com/office/officeart/2005/8/layout/process4"/>
    <dgm:cxn modelId="{043C2E51-A769-4845-A513-74F4ABCD9BF8}" type="presParOf" srcId="{E22DD651-118D-4C73-BF9D-920627EE7938}" destId="{41743231-70EB-479B-A1F2-CF40A633C035}" srcOrd="12" destOrd="0" presId="urn:microsoft.com/office/officeart/2005/8/layout/process4"/>
    <dgm:cxn modelId="{E76F4B65-BAE6-42B6-A8CD-B924E96CD861}" type="presParOf" srcId="{41743231-70EB-479B-A1F2-CF40A633C035}" destId="{9DE66070-715F-4449-9427-AA6E1F364F9A}" srcOrd="0" destOrd="0" presId="urn:microsoft.com/office/officeart/2005/8/layout/process4"/>
    <dgm:cxn modelId="{D547CB03-6184-445C-B23B-9FA634E07B3A}" type="presParOf" srcId="{E22DD651-118D-4C73-BF9D-920627EE7938}" destId="{7E0E7CCB-ACC4-4BFD-A8BE-E3BEDD7E55D0}" srcOrd="13" destOrd="0" presId="urn:microsoft.com/office/officeart/2005/8/layout/process4"/>
    <dgm:cxn modelId="{C99C167D-A307-4BE7-921B-DA2D1BB74CC6}" type="presParOf" srcId="{E22DD651-118D-4C73-BF9D-920627EE7938}" destId="{67D225F0-338F-4950-A96F-3C713F29E4F8}" srcOrd="14" destOrd="0" presId="urn:microsoft.com/office/officeart/2005/8/layout/process4"/>
    <dgm:cxn modelId="{B60E5F28-D147-48A3-8439-C0740ABF11F1}" type="presParOf" srcId="{67D225F0-338F-4950-A96F-3C713F29E4F8}" destId="{2A66E001-EE52-467A-AC8C-9FD37D864FAB}" srcOrd="0" destOrd="0" presId="urn:microsoft.com/office/officeart/2005/8/layout/process4"/>
    <dgm:cxn modelId="{557BED87-D13E-4727-834D-91B5C3F307D9}" type="presParOf" srcId="{E22DD651-118D-4C73-BF9D-920627EE7938}" destId="{84FF653D-FFBC-459F-90BD-207944570D39}" srcOrd="15" destOrd="0" presId="urn:microsoft.com/office/officeart/2005/8/layout/process4"/>
    <dgm:cxn modelId="{EA607F96-68D0-4A5F-B682-B2FF0005F0A1}" type="presParOf" srcId="{E22DD651-118D-4C73-BF9D-920627EE7938}" destId="{AE95F841-D328-4B64-839C-50A5A5480121}" srcOrd="16" destOrd="0" presId="urn:microsoft.com/office/officeart/2005/8/layout/process4"/>
    <dgm:cxn modelId="{3C2546CE-8095-4E10-A4DB-CD50CB8E6C14}" type="presParOf" srcId="{AE95F841-D328-4B64-839C-50A5A5480121}" destId="{AF0C5AA0-7C7C-46AC-9BE4-8FA36EB48EA0}" srcOrd="0" destOrd="0" presId="urn:microsoft.com/office/officeart/2005/8/layout/process4"/>
    <dgm:cxn modelId="{69BC6E91-6DBB-4DC1-9D65-C78499E487FF}" type="presParOf" srcId="{E22DD651-118D-4C73-BF9D-920627EE7938}" destId="{16F5723B-C59D-488E-910D-A54DE6D476D8}" srcOrd="17" destOrd="0" presId="urn:microsoft.com/office/officeart/2005/8/layout/process4"/>
    <dgm:cxn modelId="{439FF32F-3BC2-4EDD-8600-A045FF6F8F95}" type="presParOf" srcId="{E22DD651-118D-4C73-BF9D-920627EE7938}" destId="{C78EE962-F051-4C65-AA6A-02A8FC8F9885}" srcOrd="18" destOrd="0" presId="urn:microsoft.com/office/officeart/2005/8/layout/process4"/>
    <dgm:cxn modelId="{545C6AD3-D0BF-49F3-A06C-4BEFC831BF6A}" type="presParOf" srcId="{C78EE962-F051-4C65-AA6A-02A8FC8F9885}" destId="{AE0A9DBA-30B3-4C8A-A32D-383DF31557C4}" srcOrd="0" destOrd="0" presId="urn:microsoft.com/office/officeart/2005/8/layout/process4"/>
    <dgm:cxn modelId="{78488D1E-DA77-4BEB-AC0F-C36506EC255A}" type="presParOf" srcId="{E22DD651-118D-4C73-BF9D-920627EE7938}" destId="{CC9A46F3-AA3A-4FCC-BAC9-B1C045BC12C5}" srcOrd="19" destOrd="0" presId="urn:microsoft.com/office/officeart/2005/8/layout/process4"/>
    <dgm:cxn modelId="{B33E7986-0C11-4B49-B873-E62CF47F666E}" type="presParOf" srcId="{E22DD651-118D-4C73-BF9D-920627EE7938}" destId="{92EA5BA4-3741-48F5-87D5-626A090619CF}" srcOrd="20" destOrd="0" presId="urn:microsoft.com/office/officeart/2005/8/layout/process4"/>
    <dgm:cxn modelId="{BAD86752-CA99-4365-BC62-9182B5D3A183}" type="presParOf" srcId="{92EA5BA4-3741-48F5-87D5-626A090619CF}" destId="{35B11327-817E-4BA2-A2C5-A2264D7105C8}" srcOrd="0" destOrd="0" presId="urn:microsoft.com/office/officeart/2005/8/layout/process4"/>
    <dgm:cxn modelId="{A066A794-CD96-44BA-A7B5-F00B85091762}" type="presParOf" srcId="{E22DD651-118D-4C73-BF9D-920627EE7938}" destId="{0F96870B-8F4B-41FF-BF09-BC0C26E29B92}" srcOrd="21" destOrd="0" presId="urn:microsoft.com/office/officeart/2005/8/layout/process4"/>
    <dgm:cxn modelId="{5A4A8A82-2E85-4221-ABE2-A8281E29E3C6}" type="presParOf" srcId="{E22DD651-118D-4C73-BF9D-920627EE7938}" destId="{D79390DE-F9B7-4AB1-BD92-A3BB50D9A3EE}" srcOrd="22" destOrd="0" presId="urn:microsoft.com/office/officeart/2005/8/layout/process4"/>
    <dgm:cxn modelId="{CB6026DA-2A73-43F6-A8D7-EA9B56D2A4D0}" type="presParOf" srcId="{D79390DE-F9B7-4AB1-BD92-A3BB50D9A3EE}" destId="{96A955FF-EF5D-4AA2-BF76-2B25DCC9BAFE}" srcOrd="0" destOrd="0" presId="urn:microsoft.com/office/officeart/2005/8/layout/process4"/>
    <dgm:cxn modelId="{80365BD4-E275-4218-A289-8F0D0695F116}" type="presParOf" srcId="{E22DD651-118D-4C73-BF9D-920627EE7938}" destId="{E460E181-1BE0-4124-82C7-8F8F4362A210}" srcOrd="23" destOrd="0" presId="urn:microsoft.com/office/officeart/2005/8/layout/process4"/>
    <dgm:cxn modelId="{C7D611FD-32B6-48AA-873A-63FF5E41C576}" type="presParOf" srcId="{E22DD651-118D-4C73-BF9D-920627EE7938}" destId="{8B6E4C00-1B61-4B96-B083-0B9110C54AEF}" srcOrd="24" destOrd="0" presId="urn:microsoft.com/office/officeart/2005/8/layout/process4"/>
    <dgm:cxn modelId="{43425471-7085-4080-A3FC-198E69DD2DAA}"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solidFill>
          <a:srgbClr val="FF0000"/>
        </a:solidFill>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DD86E317-FE4F-4CF4-AE57-8A2D004B501D}" type="presOf" srcId="{9ACA97CD-EAC7-4156-97CE-3348184E85A2}" destId="{2A66E001-EE52-467A-AC8C-9FD37D864FAB}" srcOrd="0" destOrd="0" presId="urn:microsoft.com/office/officeart/2005/8/layout/process4"/>
    <dgm:cxn modelId="{552D446A-BABC-48E6-BBA0-EEB41DC6BF43}" type="presOf" srcId="{FC25B688-4024-4072-90FE-68A9169C4D11}" destId="{20C3758D-CEC5-4F22-A860-B39303CB9DD3}" srcOrd="0" destOrd="0" presId="urn:microsoft.com/office/officeart/2005/8/layout/process4"/>
    <dgm:cxn modelId="{340D6A39-04DE-4A39-BC38-AAE7964D808F}" type="presOf" srcId="{DDE9211F-74E1-451F-801D-B7B0C45D1BD9}" destId="{9DE66070-715F-4449-9427-AA6E1F364F9A}" srcOrd="0" destOrd="0" presId="urn:microsoft.com/office/officeart/2005/8/layout/process4"/>
    <dgm:cxn modelId="{934C72C1-4039-47A9-84A0-AE36EACAF2EB}" type="presOf" srcId="{FF6CF3A6-F0C8-4CC0-92D4-99F1C57280C3}" destId="{AB3C066F-90F4-42F0-9CBE-F21FE9913A12}" srcOrd="0" destOrd="0" presId="urn:microsoft.com/office/officeart/2005/8/layout/process4"/>
    <dgm:cxn modelId="{0912AA52-14D5-444A-A346-DCADA40F7445}" type="presOf" srcId="{D576CF0C-A4A4-4DCF-B443-5C90C4386217}" destId="{EC5ADDAE-07B3-4304-8159-6EEC9C3FB8C3}"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6CAF76E4-31E5-4055-B6C2-6F29C6E83CD6}" type="presOf" srcId="{A0D37B13-0A72-46AC-A6DC-543350D43F16}" destId="{624D8943-23E9-4BFE-A1D2-B839A1110FAD}"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01EE02AD-8239-4688-B69F-6B1CD57D5133}" type="presOf" srcId="{979CED88-074F-4216-AAFD-35214522FA1A}" destId="{81A7763E-7536-4F6E-B46F-6A78387E6E0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90C5165-04FC-469C-9E8B-F711E95FEF41}" type="presOf" srcId="{F9C1F31D-E253-4E86-BD84-A294F5731ED7}" destId="{2B949CF7-2639-4254-BFB3-A6687EA7CFF7}"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B18921EF-4BDB-4F64-BB18-3870FE631640}" type="presOf" srcId="{A21E6154-831C-4D91-A327-B2CDC45AE4BC}" destId="{AE0A9DBA-30B3-4C8A-A32D-383DF31557C4}" srcOrd="0" destOrd="0" presId="urn:microsoft.com/office/officeart/2005/8/layout/process4"/>
    <dgm:cxn modelId="{24629CC1-B21B-4C98-A046-6701306F1D36}" type="presOf" srcId="{7026B273-3532-47EA-BDC2-25500BC719AD}" destId="{96A955FF-EF5D-4AA2-BF76-2B25DCC9BAFE}"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E642EC58-81D5-453D-AC23-21E586DD6BF2}" type="presOf" srcId="{677CF892-C12C-4D1A-8574-AEBDEFA519BB}" destId="{3192455D-F81F-41FD-8291-C62C7603A0B1}" srcOrd="0" destOrd="0" presId="urn:microsoft.com/office/officeart/2005/8/layout/process4"/>
    <dgm:cxn modelId="{397FF644-BFC4-4002-98E3-01CFCA51459D}" type="presOf" srcId="{A454E5F4-1D94-4184-AD9B-F08822C376A0}" destId="{AF0C5AA0-7C7C-46AC-9BE4-8FA36EB48EA0}" srcOrd="0" destOrd="0" presId="urn:microsoft.com/office/officeart/2005/8/layout/process4"/>
    <dgm:cxn modelId="{2329E3DC-43FE-48AE-8D0E-34C6D04A92FC}" type="presOf" srcId="{FFC91AF3-4036-435F-803E-46230CC17A3C}" destId="{E22DD651-118D-4C73-BF9D-920627EE7938}"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88527DC0-516D-492C-AA8A-7F4FB48EF793}" type="presOf" srcId="{90FCB745-FCF9-40A6-A954-A454C2EE1F6C}" destId="{35B11327-817E-4BA2-A2C5-A2264D7105C8}" srcOrd="0" destOrd="0" presId="urn:microsoft.com/office/officeart/2005/8/layout/process4"/>
    <dgm:cxn modelId="{4CBCE0E8-38B9-483F-BA29-4985DE822FCC}" type="presParOf" srcId="{E22DD651-118D-4C73-BF9D-920627EE7938}" destId="{B3B73EB8-7583-450F-8E41-1537EA50FA90}" srcOrd="0" destOrd="0" presId="urn:microsoft.com/office/officeart/2005/8/layout/process4"/>
    <dgm:cxn modelId="{D87BED31-F203-4713-B0D6-763AFCAF261D}" type="presParOf" srcId="{B3B73EB8-7583-450F-8E41-1537EA50FA90}" destId="{2B949CF7-2639-4254-BFB3-A6687EA7CFF7}" srcOrd="0" destOrd="0" presId="urn:microsoft.com/office/officeart/2005/8/layout/process4"/>
    <dgm:cxn modelId="{8F110522-2439-4BE0-BF5B-871B6FD54B9F}" type="presParOf" srcId="{E22DD651-118D-4C73-BF9D-920627EE7938}" destId="{AF8D6806-682F-43DC-9033-604FA6646F0D}" srcOrd="1" destOrd="0" presId="urn:microsoft.com/office/officeart/2005/8/layout/process4"/>
    <dgm:cxn modelId="{AFB5F0AC-750B-4B76-BD4E-41FA0109F787}" type="presParOf" srcId="{E22DD651-118D-4C73-BF9D-920627EE7938}" destId="{E10907C8-6EBB-4A0C-B099-CB30692F3C77}" srcOrd="2" destOrd="0" presId="urn:microsoft.com/office/officeart/2005/8/layout/process4"/>
    <dgm:cxn modelId="{2FD649E2-DC76-4F48-BE09-B7C6BA6EE5DE}" type="presParOf" srcId="{E10907C8-6EBB-4A0C-B099-CB30692F3C77}" destId="{AB3C066F-90F4-42F0-9CBE-F21FE9913A12}" srcOrd="0" destOrd="0" presId="urn:microsoft.com/office/officeart/2005/8/layout/process4"/>
    <dgm:cxn modelId="{8E33A293-5DEC-4102-9AA2-A6C3026BE03A}" type="presParOf" srcId="{E22DD651-118D-4C73-BF9D-920627EE7938}" destId="{74117206-A8DD-407D-9B4B-FF73508D40D8}" srcOrd="3" destOrd="0" presId="urn:microsoft.com/office/officeart/2005/8/layout/process4"/>
    <dgm:cxn modelId="{D10E9511-2A11-4727-9F2E-970AD7103043}" type="presParOf" srcId="{E22DD651-118D-4C73-BF9D-920627EE7938}" destId="{66CA9D56-DA51-4431-AD3B-84B09C0088C7}" srcOrd="4" destOrd="0" presId="urn:microsoft.com/office/officeart/2005/8/layout/process4"/>
    <dgm:cxn modelId="{D7E411BE-E130-4484-8ACB-82FA23E24889}" type="presParOf" srcId="{66CA9D56-DA51-4431-AD3B-84B09C0088C7}" destId="{81A7763E-7536-4F6E-B46F-6A78387E6E02}" srcOrd="0" destOrd="0" presId="urn:microsoft.com/office/officeart/2005/8/layout/process4"/>
    <dgm:cxn modelId="{F528365C-22A7-4FED-9565-75D89727AB3D}" type="presParOf" srcId="{E22DD651-118D-4C73-BF9D-920627EE7938}" destId="{CE153FCC-C456-413A-9C71-93A07E3EE8A1}" srcOrd="5" destOrd="0" presId="urn:microsoft.com/office/officeart/2005/8/layout/process4"/>
    <dgm:cxn modelId="{09756D3C-89AE-484E-BAB7-AD3B827666DD}" type="presParOf" srcId="{E22DD651-118D-4C73-BF9D-920627EE7938}" destId="{198588B4-26D4-41DE-BCDF-15BED6FAFB79}" srcOrd="6" destOrd="0" presId="urn:microsoft.com/office/officeart/2005/8/layout/process4"/>
    <dgm:cxn modelId="{D9502DA8-4DBD-48A0-8497-76BAEFAFA41A}" type="presParOf" srcId="{198588B4-26D4-41DE-BCDF-15BED6FAFB79}" destId="{EC5ADDAE-07B3-4304-8159-6EEC9C3FB8C3}" srcOrd="0" destOrd="0" presId="urn:microsoft.com/office/officeart/2005/8/layout/process4"/>
    <dgm:cxn modelId="{61F49FD6-7A69-4C62-A2D6-EEBE58CC16CE}" type="presParOf" srcId="{E22DD651-118D-4C73-BF9D-920627EE7938}" destId="{0075E46E-8B1A-4D5F-9CF4-67D6F7BA9090}" srcOrd="7" destOrd="0" presId="urn:microsoft.com/office/officeart/2005/8/layout/process4"/>
    <dgm:cxn modelId="{9D88DF7B-B442-43FD-851F-3EDF1F89BB88}" type="presParOf" srcId="{E22DD651-118D-4C73-BF9D-920627EE7938}" destId="{7FDEC429-18F1-4A4F-8195-167776E9779A}" srcOrd="8" destOrd="0" presId="urn:microsoft.com/office/officeart/2005/8/layout/process4"/>
    <dgm:cxn modelId="{951E9B66-9531-4A0E-94C5-378A956BFA7D}" type="presParOf" srcId="{7FDEC429-18F1-4A4F-8195-167776E9779A}" destId="{3192455D-F81F-41FD-8291-C62C7603A0B1}" srcOrd="0" destOrd="0" presId="urn:microsoft.com/office/officeart/2005/8/layout/process4"/>
    <dgm:cxn modelId="{780458A5-B996-43AE-A77A-37BDEA4172A5}" type="presParOf" srcId="{E22DD651-118D-4C73-BF9D-920627EE7938}" destId="{120B6B41-3795-42AD-B9F9-1E8012FF581B}" srcOrd="9" destOrd="0" presId="urn:microsoft.com/office/officeart/2005/8/layout/process4"/>
    <dgm:cxn modelId="{803AB68B-D12A-4A33-B018-9A721E69EE37}" type="presParOf" srcId="{E22DD651-118D-4C73-BF9D-920627EE7938}" destId="{9A373174-C1DB-41A9-A9CC-1DB307D392C2}" srcOrd="10" destOrd="0" presId="urn:microsoft.com/office/officeart/2005/8/layout/process4"/>
    <dgm:cxn modelId="{7120875A-CE19-4C5B-B83D-7A72FA9796E1}" type="presParOf" srcId="{9A373174-C1DB-41A9-A9CC-1DB307D392C2}" destId="{20C3758D-CEC5-4F22-A860-B39303CB9DD3}" srcOrd="0" destOrd="0" presId="urn:microsoft.com/office/officeart/2005/8/layout/process4"/>
    <dgm:cxn modelId="{0417EF79-8A6D-4B7F-BDC6-6140197EE63B}" type="presParOf" srcId="{E22DD651-118D-4C73-BF9D-920627EE7938}" destId="{455237B0-BF9D-4B72-A9F3-EBC93BE78173}" srcOrd="11" destOrd="0" presId="urn:microsoft.com/office/officeart/2005/8/layout/process4"/>
    <dgm:cxn modelId="{56A7A207-9A87-42B4-BBBD-017885A76E81}" type="presParOf" srcId="{E22DD651-118D-4C73-BF9D-920627EE7938}" destId="{41743231-70EB-479B-A1F2-CF40A633C035}" srcOrd="12" destOrd="0" presId="urn:microsoft.com/office/officeart/2005/8/layout/process4"/>
    <dgm:cxn modelId="{75BA21C9-B7B3-4A5E-840A-9094C7A4E6B3}" type="presParOf" srcId="{41743231-70EB-479B-A1F2-CF40A633C035}" destId="{9DE66070-715F-4449-9427-AA6E1F364F9A}" srcOrd="0" destOrd="0" presId="urn:microsoft.com/office/officeart/2005/8/layout/process4"/>
    <dgm:cxn modelId="{C984F7A6-5332-463C-8EA4-2E13A2C15AAE}" type="presParOf" srcId="{E22DD651-118D-4C73-BF9D-920627EE7938}" destId="{7E0E7CCB-ACC4-4BFD-A8BE-E3BEDD7E55D0}" srcOrd="13" destOrd="0" presId="urn:microsoft.com/office/officeart/2005/8/layout/process4"/>
    <dgm:cxn modelId="{CE6DA3A8-1B39-41DB-A147-CC46A306AF95}" type="presParOf" srcId="{E22DD651-118D-4C73-BF9D-920627EE7938}" destId="{67D225F0-338F-4950-A96F-3C713F29E4F8}" srcOrd="14" destOrd="0" presId="urn:microsoft.com/office/officeart/2005/8/layout/process4"/>
    <dgm:cxn modelId="{680AEE78-EB21-47D9-951E-23E93FC15A87}" type="presParOf" srcId="{67D225F0-338F-4950-A96F-3C713F29E4F8}" destId="{2A66E001-EE52-467A-AC8C-9FD37D864FAB}" srcOrd="0" destOrd="0" presId="urn:microsoft.com/office/officeart/2005/8/layout/process4"/>
    <dgm:cxn modelId="{A76B88B0-DC99-4839-AF56-185BE71EDD15}" type="presParOf" srcId="{E22DD651-118D-4C73-BF9D-920627EE7938}" destId="{84FF653D-FFBC-459F-90BD-207944570D39}" srcOrd="15" destOrd="0" presId="urn:microsoft.com/office/officeart/2005/8/layout/process4"/>
    <dgm:cxn modelId="{1E2A2114-27C6-401B-B1D0-899B660969C2}" type="presParOf" srcId="{E22DD651-118D-4C73-BF9D-920627EE7938}" destId="{AE95F841-D328-4B64-839C-50A5A5480121}" srcOrd="16" destOrd="0" presId="urn:microsoft.com/office/officeart/2005/8/layout/process4"/>
    <dgm:cxn modelId="{560FA5EC-1145-4948-AA1F-9B611045B6F8}" type="presParOf" srcId="{AE95F841-D328-4B64-839C-50A5A5480121}" destId="{AF0C5AA0-7C7C-46AC-9BE4-8FA36EB48EA0}" srcOrd="0" destOrd="0" presId="urn:microsoft.com/office/officeart/2005/8/layout/process4"/>
    <dgm:cxn modelId="{AD8CA3D7-2BD2-482D-950B-667B5019841F}" type="presParOf" srcId="{E22DD651-118D-4C73-BF9D-920627EE7938}" destId="{16F5723B-C59D-488E-910D-A54DE6D476D8}" srcOrd="17" destOrd="0" presId="urn:microsoft.com/office/officeart/2005/8/layout/process4"/>
    <dgm:cxn modelId="{0B5C7045-A941-4582-92CC-C340052EBC89}" type="presParOf" srcId="{E22DD651-118D-4C73-BF9D-920627EE7938}" destId="{C78EE962-F051-4C65-AA6A-02A8FC8F9885}" srcOrd="18" destOrd="0" presId="urn:microsoft.com/office/officeart/2005/8/layout/process4"/>
    <dgm:cxn modelId="{27FC3172-64D4-4BCB-AF01-1574C886689E}" type="presParOf" srcId="{C78EE962-F051-4C65-AA6A-02A8FC8F9885}" destId="{AE0A9DBA-30B3-4C8A-A32D-383DF31557C4}" srcOrd="0" destOrd="0" presId="urn:microsoft.com/office/officeart/2005/8/layout/process4"/>
    <dgm:cxn modelId="{AC9059E1-D703-4F43-A899-985C03CC024A}" type="presParOf" srcId="{E22DD651-118D-4C73-BF9D-920627EE7938}" destId="{CC9A46F3-AA3A-4FCC-BAC9-B1C045BC12C5}" srcOrd="19" destOrd="0" presId="urn:microsoft.com/office/officeart/2005/8/layout/process4"/>
    <dgm:cxn modelId="{F3877CFC-1BAC-4D2B-A114-52B6CC97095A}" type="presParOf" srcId="{E22DD651-118D-4C73-BF9D-920627EE7938}" destId="{92EA5BA4-3741-48F5-87D5-626A090619CF}" srcOrd="20" destOrd="0" presId="urn:microsoft.com/office/officeart/2005/8/layout/process4"/>
    <dgm:cxn modelId="{2646AB2B-C2C0-484B-B900-653DFE3EB2DE}" type="presParOf" srcId="{92EA5BA4-3741-48F5-87D5-626A090619CF}" destId="{35B11327-817E-4BA2-A2C5-A2264D7105C8}" srcOrd="0" destOrd="0" presId="urn:microsoft.com/office/officeart/2005/8/layout/process4"/>
    <dgm:cxn modelId="{B0B7E90B-BEE2-4690-846C-85F31EB06172}" type="presParOf" srcId="{E22DD651-118D-4C73-BF9D-920627EE7938}" destId="{0F96870B-8F4B-41FF-BF09-BC0C26E29B92}" srcOrd="21" destOrd="0" presId="urn:microsoft.com/office/officeart/2005/8/layout/process4"/>
    <dgm:cxn modelId="{B98AA3F5-AC82-482C-BCAC-DF059D19BC2F}" type="presParOf" srcId="{E22DD651-118D-4C73-BF9D-920627EE7938}" destId="{D79390DE-F9B7-4AB1-BD92-A3BB50D9A3EE}" srcOrd="22" destOrd="0" presId="urn:microsoft.com/office/officeart/2005/8/layout/process4"/>
    <dgm:cxn modelId="{E25CAB1B-2734-475E-A9C7-7A269F93E18E}" type="presParOf" srcId="{D79390DE-F9B7-4AB1-BD92-A3BB50D9A3EE}" destId="{96A955FF-EF5D-4AA2-BF76-2B25DCC9BAFE}" srcOrd="0" destOrd="0" presId="urn:microsoft.com/office/officeart/2005/8/layout/process4"/>
    <dgm:cxn modelId="{19A6202B-A6A5-4A4F-8EEA-EAF9A5CD1F18}" type="presParOf" srcId="{E22DD651-118D-4C73-BF9D-920627EE7938}" destId="{E460E181-1BE0-4124-82C7-8F8F4362A210}" srcOrd="23" destOrd="0" presId="urn:microsoft.com/office/officeart/2005/8/layout/process4"/>
    <dgm:cxn modelId="{1E34232E-555A-4628-A3C8-E72387BF4767}" type="presParOf" srcId="{E22DD651-118D-4C73-BF9D-920627EE7938}" destId="{8B6E4C00-1B61-4B96-B083-0B9110C54AEF}" srcOrd="24" destOrd="0" presId="urn:microsoft.com/office/officeart/2005/8/layout/process4"/>
    <dgm:cxn modelId="{0D667692-6EC0-4D90-9F3A-40ED0F4930F1}"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solidFill>
          <a:srgbClr val="FF0000"/>
        </a:solidFill>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A08A6B82-51B9-438B-BE53-FCF300D9EC96}" type="presOf" srcId="{979CED88-074F-4216-AAFD-35214522FA1A}" destId="{81A7763E-7536-4F6E-B46F-6A78387E6E02}" srcOrd="0" destOrd="0" presId="urn:microsoft.com/office/officeart/2005/8/layout/process4"/>
    <dgm:cxn modelId="{22751360-15BA-44E2-9413-D7DA24DE4FC2}" type="presOf" srcId="{90FCB745-FCF9-40A6-A954-A454C2EE1F6C}" destId="{35B11327-817E-4BA2-A2C5-A2264D7105C8}" srcOrd="0" destOrd="0" presId="urn:microsoft.com/office/officeart/2005/8/layout/process4"/>
    <dgm:cxn modelId="{B413C54A-6179-4465-8270-B0A0A5C642AC}" type="presOf" srcId="{7026B273-3532-47EA-BDC2-25500BC719AD}" destId="{96A955FF-EF5D-4AA2-BF76-2B25DCC9BAFE}"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5665484B-003C-4801-92A7-3E8257FF07CD}" type="presOf" srcId="{A0D37B13-0A72-46AC-A6DC-543350D43F16}" destId="{624D8943-23E9-4BFE-A1D2-B839A1110FAD}"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6F504EFE-A65F-47CD-93A7-CABE0D9434DB}" type="presOf" srcId="{FF6CF3A6-F0C8-4CC0-92D4-99F1C57280C3}" destId="{AB3C066F-90F4-42F0-9CBE-F21FE9913A1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CA6CB0D0-9055-4A1F-9D85-DAFB9A811D07}" type="presOf" srcId="{DDE9211F-74E1-451F-801D-B7B0C45D1BD9}" destId="{9DE66070-715F-4449-9427-AA6E1F364F9A}"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589287A3-1D66-4F52-B5F0-2DF8B04B5D28}" type="presOf" srcId="{A21E6154-831C-4D91-A327-B2CDC45AE4BC}" destId="{AE0A9DBA-30B3-4C8A-A32D-383DF31557C4}" srcOrd="0" destOrd="0" presId="urn:microsoft.com/office/officeart/2005/8/layout/process4"/>
    <dgm:cxn modelId="{50B44E48-FE4E-4961-AEB2-CE61A383A9AA}" type="presOf" srcId="{A454E5F4-1D94-4184-AD9B-F08822C376A0}" destId="{AF0C5AA0-7C7C-46AC-9BE4-8FA36EB48EA0}" srcOrd="0" destOrd="0" presId="urn:microsoft.com/office/officeart/2005/8/layout/process4"/>
    <dgm:cxn modelId="{259DF5D7-F14F-4569-ABD0-5B893A6F2DB1}" type="presOf" srcId="{D576CF0C-A4A4-4DCF-B443-5C90C4386217}" destId="{EC5ADDAE-07B3-4304-8159-6EEC9C3FB8C3}" srcOrd="0" destOrd="0" presId="urn:microsoft.com/office/officeart/2005/8/layout/process4"/>
    <dgm:cxn modelId="{B38E5FBF-9A81-4EA9-AEB0-0AF6B0DF1A57}" type="presOf" srcId="{677CF892-C12C-4D1A-8574-AEBDEFA519BB}" destId="{3192455D-F81F-41FD-8291-C62C7603A0B1}"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DFAF7432-1A5C-4561-9D42-C291AA3D3BAB}" type="presOf" srcId="{FFC91AF3-4036-435F-803E-46230CC17A3C}" destId="{E22DD651-118D-4C73-BF9D-920627EE7938}"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055459D9-DCE6-48FD-9ECE-9F92E0FD9C81}" type="presOf" srcId="{F9C1F31D-E253-4E86-BD84-A294F5731ED7}" destId="{2B949CF7-2639-4254-BFB3-A6687EA7CFF7}"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673D8262-FA7C-4637-8E93-18AD37A128EF}" type="presOf" srcId="{FC25B688-4024-4072-90FE-68A9169C4D11}" destId="{20C3758D-CEC5-4F22-A860-B39303CB9DD3}"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5079400E-0491-43C3-AFA6-810599599D68}" type="presOf" srcId="{9ACA97CD-EAC7-4156-97CE-3348184E85A2}" destId="{2A66E001-EE52-467A-AC8C-9FD37D864FAB}" srcOrd="0" destOrd="0" presId="urn:microsoft.com/office/officeart/2005/8/layout/process4"/>
    <dgm:cxn modelId="{B3E47254-8DDC-40EC-B779-F5FC6099F45A}" type="presParOf" srcId="{E22DD651-118D-4C73-BF9D-920627EE7938}" destId="{B3B73EB8-7583-450F-8E41-1537EA50FA90}" srcOrd="0" destOrd="0" presId="urn:microsoft.com/office/officeart/2005/8/layout/process4"/>
    <dgm:cxn modelId="{02EA0430-AAD8-4727-8887-2E34AA5715B9}" type="presParOf" srcId="{B3B73EB8-7583-450F-8E41-1537EA50FA90}" destId="{2B949CF7-2639-4254-BFB3-A6687EA7CFF7}" srcOrd="0" destOrd="0" presId="urn:microsoft.com/office/officeart/2005/8/layout/process4"/>
    <dgm:cxn modelId="{287F42DB-6737-4DF0-89C5-5F20DB2F10C6}" type="presParOf" srcId="{E22DD651-118D-4C73-BF9D-920627EE7938}" destId="{AF8D6806-682F-43DC-9033-604FA6646F0D}" srcOrd="1" destOrd="0" presId="urn:microsoft.com/office/officeart/2005/8/layout/process4"/>
    <dgm:cxn modelId="{75D590A9-E2B2-43EC-974A-94B64CD2A111}" type="presParOf" srcId="{E22DD651-118D-4C73-BF9D-920627EE7938}" destId="{E10907C8-6EBB-4A0C-B099-CB30692F3C77}" srcOrd="2" destOrd="0" presId="urn:microsoft.com/office/officeart/2005/8/layout/process4"/>
    <dgm:cxn modelId="{56A13937-BAB4-461B-8BC9-3FD42C68F974}" type="presParOf" srcId="{E10907C8-6EBB-4A0C-B099-CB30692F3C77}" destId="{AB3C066F-90F4-42F0-9CBE-F21FE9913A12}" srcOrd="0" destOrd="0" presId="urn:microsoft.com/office/officeart/2005/8/layout/process4"/>
    <dgm:cxn modelId="{875A87B1-FB0A-442B-A16E-250FAFE311EA}" type="presParOf" srcId="{E22DD651-118D-4C73-BF9D-920627EE7938}" destId="{74117206-A8DD-407D-9B4B-FF73508D40D8}" srcOrd="3" destOrd="0" presId="urn:microsoft.com/office/officeart/2005/8/layout/process4"/>
    <dgm:cxn modelId="{6E14D133-8AB6-48CD-B007-6ABABED25B9E}" type="presParOf" srcId="{E22DD651-118D-4C73-BF9D-920627EE7938}" destId="{66CA9D56-DA51-4431-AD3B-84B09C0088C7}" srcOrd="4" destOrd="0" presId="urn:microsoft.com/office/officeart/2005/8/layout/process4"/>
    <dgm:cxn modelId="{12211E78-B7B9-40FC-A4A7-5079810AE8D4}" type="presParOf" srcId="{66CA9D56-DA51-4431-AD3B-84B09C0088C7}" destId="{81A7763E-7536-4F6E-B46F-6A78387E6E02}" srcOrd="0" destOrd="0" presId="urn:microsoft.com/office/officeart/2005/8/layout/process4"/>
    <dgm:cxn modelId="{ACD2AA20-ABA4-4D62-8A88-80D4CA9F3542}" type="presParOf" srcId="{E22DD651-118D-4C73-BF9D-920627EE7938}" destId="{CE153FCC-C456-413A-9C71-93A07E3EE8A1}" srcOrd="5" destOrd="0" presId="urn:microsoft.com/office/officeart/2005/8/layout/process4"/>
    <dgm:cxn modelId="{A7D06262-9AEB-41F8-A987-DE9256575262}" type="presParOf" srcId="{E22DD651-118D-4C73-BF9D-920627EE7938}" destId="{198588B4-26D4-41DE-BCDF-15BED6FAFB79}" srcOrd="6" destOrd="0" presId="urn:microsoft.com/office/officeart/2005/8/layout/process4"/>
    <dgm:cxn modelId="{749B56A3-5D6D-4432-AE5F-24B1DF6E457C}" type="presParOf" srcId="{198588B4-26D4-41DE-BCDF-15BED6FAFB79}" destId="{EC5ADDAE-07B3-4304-8159-6EEC9C3FB8C3}" srcOrd="0" destOrd="0" presId="urn:microsoft.com/office/officeart/2005/8/layout/process4"/>
    <dgm:cxn modelId="{4863302A-73B0-4838-BF1E-D85B794C54FE}" type="presParOf" srcId="{E22DD651-118D-4C73-BF9D-920627EE7938}" destId="{0075E46E-8B1A-4D5F-9CF4-67D6F7BA9090}" srcOrd="7" destOrd="0" presId="urn:microsoft.com/office/officeart/2005/8/layout/process4"/>
    <dgm:cxn modelId="{BD5AE02C-F399-411D-B2BA-AE7FCA68DEB6}" type="presParOf" srcId="{E22DD651-118D-4C73-BF9D-920627EE7938}" destId="{7FDEC429-18F1-4A4F-8195-167776E9779A}" srcOrd="8" destOrd="0" presId="urn:microsoft.com/office/officeart/2005/8/layout/process4"/>
    <dgm:cxn modelId="{069BF726-DE55-4459-96DD-382EB016AF9C}" type="presParOf" srcId="{7FDEC429-18F1-4A4F-8195-167776E9779A}" destId="{3192455D-F81F-41FD-8291-C62C7603A0B1}" srcOrd="0" destOrd="0" presId="urn:microsoft.com/office/officeart/2005/8/layout/process4"/>
    <dgm:cxn modelId="{86086F8C-562F-45AE-9EBD-ECCBC23DDA21}" type="presParOf" srcId="{E22DD651-118D-4C73-BF9D-920627EE7938}" destId="{120B6B41-3795-42AD-B9F9-1E8012FF581B}" srcOrd="9" destOrd="0" presId="urn:microsoft.com/office/officeart/2005/8/layout/process4"/>
    <dgm:cxn modelId="{1B5025E0-0C63-4168-9C70-EF051D6D138F}" type="presParOf" srcId="{E22DD651-118D-4C73-BF9D-920627EE7938}" destId="{9A373174-C1DB-41A9-A9CC-1DB307D392C2}" srcOrd="10" destOrd="0" presId="urn:microsoft.com/office/officeart/2005/8/layout/process4"/>
    <dgm:cxn modelId="{B0D5399B-67F9-40DB-8524-2E1EE0F56E3D}" type="presParOf" srcId="{9A373174-C1DB-41A9-A9CC-1DB307D392C2}" destId="{20C3758D-CEC5-4F22-A860-B39303CB9DD3}" srcOrd="0" destOrd="0" presId="urn:microsoft.com/office/officeart/2005/8/layout/process4"/>
    <dgm:cxn modelId="{929C7C1B-1E97-49DB-A9A8-208F3416E936}" type="presParOf" srcId="{E22DD651-118D-4C73-BF9D-920627EE7938}" destId="{455237B0-BF9D-4B72-A9F3-EBC93BE78173}" srcOrd="11" destOrd="0" presId="urn:microsoft.com/office/officeart/2005/8/layout/process4"/>
    <dgm:cxn modelId="{94F44A36-0E6C-4216-9C41-6534E61557F7}" type="presParOf" srcId="{E22DD651-118D-4C73-BF9D-920627EE7938}" destId="{41743231-70EB-479B-A1F2-CF40A633C035}" srcOrd="12" destOrd="0" presId="urn:microsoft.com/office/officeart/2005/8/layout/process4"/>
    <dgm:cxn modelId="{93CD7F14-7D45-4B08-AFA4-74AC1113B3B9}" type="presParOf" srcId="{41743231-70EB-479B-A1F2-CF40A633C035}" destId="{9DE66070-715F-4449-9427-AA6E1F364F9A}" srcOrd="0" destOrd="0" presId="urn:microsoft.com/office/officeart/2005/8/layout/process4"/>
    <dgm:cxn modelId="{1FBE520C-0BAB-48C3-A89C-AEBC83CD3D32}" type="presParOf" srcId="{E22DD651-118D-4C73-BF9D-920627EE7938}" destId="{7E0E7CCB-ACC4-4BFD-A8BE-E3BEDD7E55D0}" srcOrd="13" destOrd="0" presId="urn:microsoft.com/office/officeart/2005/8/layout/process4"/>
    <dgm:cxn modelId="{4F87174F-000C-416D-8030-5FC40F6CCAB9}" type="presParOf" srcId="{E22DD651-118D-4C73-BF9D-920627EE7938}" destId="{67D225F0-338F-4950-A96F-3C713F29E4F8}" srcOrd="14" destOrd="0" presId="urn:microsoft.com/office/officeart/2005/8/layout/process4"/>
    <dgm:cxn modelId="{6ED9A563-C177-4735-9985-C89CACF2BE95}" type="presParOf" srcId="{67D225F0-338F-4950-A96F-3C713F29E4F8}" destId="{2A66E001-EE52-467A-AC8C-9FD37D864FAB}" srcOrd="0" destOrd="0" presId="urn:microsoft.com/office/officeart/2005/8/layout/process4"/>
    <dgm:cxn modelId="{2B7289D4-0F92-482B-BED4-FB6B6E6B42DE}" type="presParOf" srcId="{E22DD651-118D-4C73-BF9D-920627EE7938}" destId="{84FF653D-FFBC-459F-90BD-207944570D39}" srcOrd="15" destOrd="0" presId="urn:microsoft.com/office/officeart/2005/8/layout/process4"/>
    <dgm:cxn modelId="{3EE07CA3-9B02-42CA-88BC-E781900CF521}" type="presParOf" srcId="{E22DD651-118D-4C73-BF9D-920627EE7938}" destId="{AE95F841-D328-4B64-839C-50A5A5480121}" srcOrd="16" destOrd="0" presId="urn:microsoft.com/office/officeart/2005/8/layout/process4"/>
    <dgm:cxn modelId="{6C70FA5C-9DB5-4716-973C-4282EABDFA21}" type="presParOf" srcId="{AE95F841-D328-4B64-839C-50A5A5480121}" destId="{AF0C5AA0-7C7C-46AC-9BE4-8FA36EB48EA0}" srcOrd="0" destOrd="0" presId="urn:microsoft.com/office/officeart/2005/8/layout/process4"/>
    <dgm:cxn modelId="{C55EE3D3-016D-4FAB-A5C8-F7A287837F75}" type="presParOf" srcId="{E22DD651-118D-4C73-BF9D-920627EE7938}" destId="{16F5723B-C59D-488E-910D-A54DE6D476D8}" srcOrd="17" destOrd="0" presId="urn:microsoft.com/office/officeart/2005/8/layout/process4"/>
    <dgm:cxn modelId="{C5E3A18E-E4FC-47E8-B765-E3ABAA4EFF82}" type="presParOf" srcId="{E22DD651-118D-4C73-BF9D-920627EE7938}" destId="{C78EE962-F051-4C65-AA6A-02A8FC8F9885}" srcOrd="18" destOrd="0" presId="urn:microsoft.com/office/officeart/2005/8/layout/process4"/>
    <dgm:cxn modelId="{598D5F40-6A2F-48E6-B81D-FC1E57294731}" type="presParOf" srcId="{C78EE962-F051-4C65-AA6A-02A8FC8F9885}" destId="{AE0A9DBA-30B3-4C8A-A32D-383DF31557C4}" srcOrd="0" destOrd="0" presId="urn:microsoft.com/office/officeart/2005/8/layout/process4"/>
    <dgm:cxn modelId="{3A84D08E-1383-47A4-B857-CB2F2E67A012}" type="presParOf" srcId="{E22DD651-118D-4C73-BF9D-920627EE7938}" destId="{CC9A46F3-AA3A-4FCC-BAC9-B1C045BC12C5}" srcOrd="19" destOrd="0" presId="urn:microsoft.com/office/officeart/2005/8/layout/process4"/>
    <dgm:cxn modelId="{DEF14CF2-87A7-4F7E-AC60-0C4F1D42CCCF}" type="presParOf" srcId="{E22DD651-118D-4C73-BF9D-920627EE7938}" destId="{92EA5BA4-3741-48F5-87D5-626A090619CF}" srcOrd="20" destOrd="0" presId="urn:microsoft.com/office/officeart/2005/8/layout/process4"/>
    <dgm:cxn modelId="{AAFB8F38-BF5E-40D1-B423-A838A62D7F55}" type="presParOf" srcId="{92EA5BA4-3741-48F5-87D5-626A090619CF}" destId="{35B11327-817E-4BA2-A2C5-A2264D7105C8}" srcOrd="0" destOrd="0" presId="urn:microsoft.com/office/officeart/2005/8/layout/process4"/>
    <dgm:cxn modelId="{40AFEDD9-6399-4AF0-96B4-C892B3A93C63}" type="presParOf" srcId="{E22DD651-118D-4C73-BF9D-920627EE7938}" destId="{0F96870B-8F4B-41FF-BF09-BC0C26E29B92}" srcOrd="21" destOrd="0" presId="urn:microsoft.com/office/officeart/2005/8/layout/process4"/>
    <dgm:cxn modelId="{8DD62CBD-B380-4E38-9408-498B89EDC61E}" type="presParOf" srcId="{E22DD651-118D-4C73-BF9D-920627EE7938}" destId="{D79390DE-F9B7-4AB1-BD92-A3BB50D9A3EE}" srcOrd="22" destOrd="0" presId="urn:microsoft.com/office/officeart/2005/8/layout/process4"/>
    <dgm:cxn modelId="{27CDA74E-47DD-46B1-B461-4B2605A34671}" type="presParOf" srcId="{D79390DE-F9B7-4AB1-BD92-A3BB50D9A3EE}" destId="{96A955FF-EF5D-4AA2-BF76-2B25DCC9BAFE}" srcOrd="0" destOrd="0" presId="urn:microsoft.com/office/officeart/2005/8/layout/process4"/>
    <dgm:cxn modelId="{42638F85-D238-4C1E-813C-9F87747C2B4B}" type="presParOf" srcId="{E22DD651-118D-4C73-BF9D-920627EE7938}" destId="{E460E181-1BE0-4124-82C7-8F8F4362A210}" srcOrd="23" destOrd="0" presId="urn:microsoft.com/office/officeart/2005/8/layout/process4"/>
    <dgm:cxn modelId="{A370D084-7F3C-43F4-9545-6F83C11D5057}" type="presParOf" srcId="{E22DD651-118D-4C73-BF9D-920627EE7938}" destId="{8B6E4C00-1B61-4B96-B083-0B9110C54AEF}" srcOrd="24" destOrd="0" presId="urn:microsoft.com/office/officeart/2005/8/layout/process4"/>
    <dgm:cxn modelId="{FBE62CD9-4851-4F53-9200-5DA88256C47B}"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solidFill>
          <a:srgbClr val="FF0000"/>
        </a:solidFill>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A58699DD-5FBB-422E-803E-74B7988CC835}" type="presOf" srcId="{A21E6154-831C-4D91-A327-B2CDC45AE4BC}" destId="{AE0A9DBA-30B3-4C8A-A32D-383DF31557C4}" srcOrd="0" destOrd="0" presId="urn:microsoft.com/office/officeart/2005/8/layout/process4"/>
    <dgm:cxn modelId="{FBE0162B-5BDD-4C77-B0B5-0E353274A339}" type="presOf" srcId="{FC25B688-4024-4072-90FE-68A9169C4D11}" destId="{20C3758D-CEC5-4F22-A860-B39303CB9DD3}" srcOrd="0" destOrd="0" presId="urn:microsoft.com/office/officeart/2005/8/layout/process4"/>
    <dgm:cxn modelId="{135F10C9-3B2E-45BE-8B5B-51364337571B}" type="presOf" srcId="{A0D37B13-0A72-46AC-A6DC-543350D43F16}" destId="{624D8943-23E9-4BFE-A1D2-B839A1110FAD}" srcOrd="0" destOrd="0" presId="urn:microsoft.com/office/officeart/2005/8/layout/process4"/>
    <dgm:cxn modelId="{3F4EE6DE-8973-4E8B-B6E2-D7DAAB744401}" type="presOf" srcId="{979CED88-074F-4216-AAFD-35214522FA1A}" destId="{81A7763E-7536-4F6E-B46F-6A78387E6E02}" srcOrd="0" destOrd="0" presId="urn:microsoft.com/office/officeart/2005/8/layout/process4"/>
    <dgm:cxn modelId="{C2E5870E-380B-4D57-A12D-6D6C59EC96DA}" type="presOf" srcId="{677CF892-C12C-4D1A-8574-AEBDEFA519BB}" destId="{3192455D-F81F-41FD-8291-C62C7603A0B1}" srcOrd="0" destOrd="0" presId="urn:microsoft.com/office/officeart/2005/8/layout/process4"/>
    <dgm:cxn modelId="{4BA97D7D-02D5-46B1-A50B-97EA1D249AB0}" type="presOf" srcId="{9ACA97CD-EAC7-4156-97CE-3348184E85A2}" destId="{2A66E001-EE52-467A-AC8C-9FD37D864FAB}" srcOrd="0" destOrd="0" presId="urn:microsoft.com/office/officeart/2005/8/layout/process4"/>
    <dgm:cxn modelId="{5274DCBC-2DEF-4DF7-BB42-B32FCAED6A1F}" type="presOf" srcId="{FF6CF3A6-F0C8-4CC0-92D4-99F1C57280C3}" destId="{AB3C066F-90F4-42F0-9CBE-F21FE9913A12}" srcOrd="0" destOrd="0" presId="urn:microsoft.com/office/officeart/2005/8/layout/process4"/>
    <dgm:cxn modelId="{678D479F-F7BA-46AA-92A7-D796BAE2C126}" type="presOf" srcId="{DDE9211F-74E1-451F-801D-B7B0C45D1BD9}" destId="{9DE66070-715F-4449-9427-AA6E1F364F9A}" srcOrd="0" destOrd="0" presId="urn:microsoft.com/office/officeart/2005/8/layout/process4"/>
    <dgm:cxn modelId="{438D8DC6-35D4-412A-8C6C-7A471C0A271B}" type="presOf" srcId="{D576CF0C-A4A4-4DCF-B443-5C90C4386217}" destId="{EC5ADDAE-07B3-4304-8159-6EEC9C3FB8C3}"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6E280841-88F9-4832-B625-01219E31649A}" type="presOf" srcId="{F9C1F31D-E253-4E86-BD84-A294F5731ED7}" destId="{2B949CF7-2639-4254-BFB3-A6687EA7CFF7}"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0927A645-E7F6-4C3E-AA18-DE09A8669C4A}" type="presOf" srcId="{FFC91AF3-4036-435F-803E-46230CC17A3C}" destId="{E22DD651-118D-4C73-BF9D-920627EE7938}"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A142C501-EDFE-4B3E-8099-4453465EF9F5}" type="presOf" srcId="{A454E5F4-1D94-4184-AD9B-F08822C376A0}" destId="{AF0C5AA0-7C7C-46AC-9BE4-8FA36EB48EA0}"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24F8328-F43F-4D59-A38A-516F5D98EADD}" srcId="{FFC91AF3-4036-435F-803E-46230CC17A3C}" destId="{7026B273-3532-47EA-BDC2-25500BC719AD}" srcOrd="1" destOrd="0" parTransId="{3E8E87E1-E9BD-4D63-B2AE-3DB143756566}" sibTransId="{E33DFBD2-74D0-4B7E-8E9E-7371C0550139}"/>
    <dgm:cxn modelId="{E0F553D3-9007-4B88-A9D8-A67CE01D4992}" type="presOf" srcId="{7026B273-3532-47EA-BDC2-25500BC719AD}" destId="{96A955FF-EF5D-4AA2-BF76-2B25DCC9BAFE}"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0CC28E61-400E-4844-A067-7C4E0517943F}" type="presOf" srcId="{90FCB745-FCF9-40A6-A954-A454C2EE1F6C}" destId="{35B11327-817E-4BA2-A2C5-A2264D7105C8}" srcOrd="0" destOrd="0" presId="urn:microsoft.com/office/officeart/2005/8/layout/process4"/>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B07D2384-62E1-41D2-9B8D-A8C623B67754}" type="presParOf" srcId="{E22DD651-118D-4C73-BF9D-920627EE7938}" destId="{B3B73EB8-7583-450F-8E41-1537EA50FA90}" srcOrd="0" destOrd="0" presId="urn:microsoft.com/office/officeart/2005/8/layout/process4"/>
    <dgm:cxn modelId="{F952CBD0-5FCF-4B53-BC96-4F0938989C4E}" type="presParOf" srcId="{B3B73EB8-7583-450F-8E41-1537EA50FA90}" destId="{2B949CF7-2639-4254-BFB3-A6687EA7CFF7}" srcOrd="0" destOrd="0" presId="urn:microsoft.com/office/officeart/2005/8/layout/process4"/>
    <dgm:cxn modelId="{D5DF626A-189F-4BB0-A369-32CCA01A0542}" type="presParOf" srcId="{E22DD651-118D-4C73-BF9D-920627EE7938}" destId="{AF8D6806-682F-43DC-9033-604FA6646F0D}" srcOrd="1" destOrd="0" presId="urn:microsoft.com/office/officeart/2005/8/layout/process4"/>
    <dgm:cxn modelId="{F481C753-54DE-4F00-8BB5-1A396B6A34D9}" type="presParOf" srcId="{E22DD651-118D-4C73-BF9D-920627EE7938}" destId="{E10907C8-6EBB-4A0C-B099-CB30692F3C77}" srcOrd="2" destOrd="0" presId="urn:microsoft.com/office/officeart/2005/8/layout/process4"/>
    <dgm:cxn modelId="{DB1748AB-EEB5-43DD-BCAB-F040631B3CB4}" type="presParOf" srcId="{E10907C8-6EBB-4A0C-B099-CB30692F3C77}" destId="{AB3C066F-90F4-42F0-9CBE-F21FE9913A12}" srcOrd="0" destOrd="0" presId="urn:microsoft.com/office/officeart/2005/8/layout/process4"/>
    <dgm:cxn modelId="{CD7CD69F-F6C9-4281-93C7-4A61877DF91C}" type="presParOf" srcId="{E22DD651-118D-4C73-BF9D-920627EE7938}" destId="{74117206-A8DD-407D-9B4B-FF73508D40D8}" srcOrd="3" destOrd="0" presId="urn:microsoft.com/office/officeart/2005/8/layout/process4"/>
    <dgm:cxn modelId="{A82EEAF4-ADE5-4BA7-A070-45861B08C26E}" type="presParOf" srcId="{E22DD651-118D-4C73-BF9D-920627EE7938}" destId="{66CA9D56-DA51-4431-AD3B-84B09C0088C7}" srcOrd="4" destOrd="0" presId="urn:microsoft.com/office/officeart/2005/8/layout/process4"/>
    <dgm:cxn modelId="{608C8D42-86DD-4F08-B417-0447876B48C2}" type="presParOf" srcId="{66CA9D56-DA51-4431-AD3B-84B09C0088C7}" destId="{81A7763E-7536-4F6E-B46F-6A78387E6E02}" srcOrd="0" destOrd="0" presId="urn:microsoft.com/office/officeart/2005/8/layout/process4"/>
    <dgm:cxn modelId="{B2F0AAD5-B36C-410D-AD07-A92ABE4299C4}" type="presParOf" srcId="{E22DD651-118D-4C73-BF9D-920627EE7938}" destId="{CE153FCC-C456-413A-9C71-93A07E3EE8A1}" srcOrd="5" destOrd="0" presId="urn:microsoft.com/office/officeart/2005/8/layout/process4"/>
    <dgm:cxn modelId="{2F87B51E-BD80-462F-9C09-4E5460BB5CF9}" type="presParOf" srcId="{E22DD651-118D-4C73-BF9D-920627EE7938}" destId="{198588B4-26D4-41DE-BCDF-15BED6FAFB79}" srcOrd="6" destOrd="0" presId="urn:microsoft.com/office/officeart/2005/8/layout/process4"/>
    <dgm:cxn modelId="{37100C60-8FC1-4051-BE8E-DD98F81A57F3}" type="presParOf" srcId="{198588B4-26D4-41DE-BCDF-15BED6FAFB79}" destId="{EC5ADDAE-07B3-4304-8159-6EEC9C3FB8C3}" srcOrd="0" destOrd="0" presId="urn:microsoft.com/office/officeart/2005/8/layout/process4"/>
    <dgm:cxn modelId="{9BA7E133-B0EF-4A85-AC17-F2013B4F6E30}" type="presParOf" srcId="{E22DD651-118D-4C73-BF9D-920627EE7938}" destId="{0075E46E-8B1A-4D5F-9CF4-67D6F7BA9090}" srcOrd="7" destOrd="0" presId="urn:microsoft.com/office/officeart/2005/8/layout/process4"/>
    <dgm:cxn modelId="{C05ACA02-6881-491A-9A8C-B10A31E91393}" type="presParOf" srcId="{E22DD651-118D-4C73-BF9D-920627EE7938}" destId="{7FDEC429-18F1-4A4F-8195-167776E9779A}" srcOrd="8" destOrd="0" presId="urn:microsoft.com/office/officeart/2005/8/layout/process4"/>
    <dgm:cxn modelId="{626B5717-1FAE-4B87-B11A-25DEC673D453}" type="presParOf" srcId="{7FDEC429-18F1-4A4F-8195-167776E9779A}" destId="{3192455D-F81F-41FD-8291-C62C7603A0B1}" srcOrd="0" destOrd="0" presId="urn:microsoft.com/office/officeart/2005/8/layout/process4"/>
    <dgm:cxn modelId="{D8F7EEBA-06AA-4C60-A02E-B93E94CB5912}" type="presParOf" srcId="{E22DD651-118D-4C73-BF9D-920627EE7938}" destId="{120B6B41-3795-42AD-B9F9-1E8012FF581B}" srcOrd="9" destOrd="0" presId="urn:microsoft.com/office/officeart/2005/8/layout/process4"/>
    <dgm:cxn modelId="{36AC14BD-0D59-49C6-9046-1AB36380616B}" type="presParOf" srcId="{E22DD651-118D-4C73-BF9D-920627EE7938}" destId="{9A373174-C1DB-41A9-A9CC-1DB307D392C2}" srcOrd="10" destOrd="0" presId="urn:microsoft.com/office/officeart/2005/8/layout/process4"/>
    <dgm:cxn modelId="{2FABC387-9333-487A-B435-8330A106224B}" type="presParOf" srcId="{9A373174-C1DB-41A9-A9CC-1DB307D392C2}" destId="{20C3758D-CEC5-4F22-A860-B39303CB9DD3}" srcOrd="0" destOrd="0" presId="urn:microsoft.com/office/officeart/2005/8/layout/process4"/>
    <dgm:cxn modelId="{5BC538DD-D791-424A-90A1-1699A6891970}" type="presParOf" srcId="{E22DD651-118D-4C73-BF9D-920627EE7938}" destId="{455237B0-BF9D-4B72-A9F3-EBC93BE78173}" srcOrd="11" destOrd="0" presId="urn:microsoft.com/office/officeart/2005/8/layout/process4"/>
    <dgm:cxn modelId="{91797831-950B-40C5-912F-9F8EC07F1CCC}" type="presParOf" srcId="{E22DD651-118D-4C73-BF9D-920627EE7938}" destId="{41743231-70EB-479B-A1F2-CF40A633C035}" srcOrd="12" destOrd="0" presId="urn:microsoft.com/office/officeart/2005/8/layout/process4"/>
    <dgm:cxn modelId="{CCBCBC71-F166-4620-AA17-B8651718CC94}" type="presParOf" srcId="{41743231-70EB-479B-A1F2-CF40A633C035}" destId="{9DE66070-715F-4449-9427-AA6E1F364F9A}" srcOrd="0" destOrd="0" presId="urn:microsoft.com/office/officeart/2005/8/layout/process4"/>
    <dgm:cxn modelId="{B933D0A3-91AE-4A20-A8EF-A4EA931913FD}" type="presParOf" srcId="{E22DD651-118D-4C73-BF9D-920627EE7938}" destId="{7E0E7CCB-ACC4-4BFD-A8BE-E3BEDD7E55D0}" srcOrd="13" destOrd="0" presId="urn:microsoft.com/office/officeart/2005/8/layout/process4"/>
    <dgm:cxn modelId="{FA88043E-F2EA-4754-B066-DE43E1B0C3B0}" type="presParOf" srcId="{E22DD651-118D-4C73-BF9D-920627EE7938}" destId="{67D225F0-338F-4950-A96F-3C713F29E4F8}" srcOrd="14" destOrd="0" presId="urn:microsoft.com/office/officeart/2005/8/layout/process4"/>
    <dgm:cxn modelId="{3AD4858F-A7C2-42B7-A789-4613F2895029}" type="presParOf" srcId="{67D225F0-338F-4950-A96F-3C713F29E4F8}" destId="{2A66E001-EE52-467A-AC8C-9FD37D864FAB}" srcOrd="0" destOrd="0" presId="urn:microsoft.com/office/officeart/2005/8/layout/process4"/>
    <dgm:cxn modelId="{A26DCEE3-D51E-454C-A714-4229CFD59F58}" type="presParOf" srcId="{E22DD651-118D-4C73-BF9D-920627EE7938}" destId="{84FF653D-FFBC-459F-90BD-207944570D39}" srcOrd="15" destOrd="0" presId="urn:microsoft.com/office/officeart/2005/8/layout/process4"/>
    <dgm:cxn modelId="{5FA6028C-009D-4BEA-8399-ECDCDED1D7AD}" type="presParOf" srcId="{E22DD651-118D-4C73-BF9D-920627EE7938}" destId="{AE95F841-D328-4B64-839C-50A5A5480121}" srcOrd="16" destOrd="0" presId="urn:microsoft.com/office/officeart/2005/8/layout/process4"/>
    <dgm:cxn modelId="{0335C734-757B-4141-ABB0-042C4E474537}" type="presParOf" srcId="{AE95F841-D328-4B64-839C-50A5A5480121}" destId="{AF0C5AA0-7C7C-46AC-9BE4-8FA36EB48EA0}" srcOrd="0" destOrd="0" presId="urn:microsoft.com/office/officeart/2005/8/layout/process4"/>
    <dgm:cxn modelId="{29DC500C-AF23-44A3-AC17-EA945A0EBBFA}" type="presParOf" srcId="{E22DD651-118D-4C73-BF9D-920627EE7938}" destId="{16F5723B-C59D-488E-910D-A54DE6D476D8}" srcOrd="17" destOrd="0" presId="urn:microsoft.com/office/officeart/2005/8/layout/process4"/>
    <dgm:cxn modelId="{E79F9E22-F1B3-4D16-B22E-E44F72E36ED1}" type="presParOf" srcId="{E22DD651-118D-4C73-BF9D-920627EE7938}" destId="{C78EE962-F051-4C65-AA6A-02A8FC8F9885}" srcOrd="18" destOrd="0" presId="urn:microsoft.com/office/officeart/2005/8/layout/process4"/>
    <dgm:cxn modelId="{946D480F-5727-4FA7-A6EF-B20B087426E0}" type="presParOf" srcId="{C78EE962-F051-4C65-AA6A-02A8FC8F9885}" destId="{AE0A9DBA-30B3-4C8A-A32D-383DF31557C4}" srcOrd="0" destOrd="0" presId="urn:microsoft.com/office/officeart/2005/8/layout/process4"/>
    <dgm:cxn modelId="{C2F9E32B-E077-44F4-A0C5-D9D0427ECCEE}" type="presParOf" srcId="{E22DD651-118D-4C73-BF9D-920627EE7938}" destId="{CC9A46F3-AA3A-4FCC-BAC9-B1C045BC12C5}" srcOrd="19" destOrd="0" presId="urn:microsoft.com/office/officeart/2005/8/layout/process4"/>
    <dgm:cxn modelId="{243EF4E1-7FD6-460E-8C86-FE0C0FEA57F2}" type="presParOf" srcId="{E22DD651-118D-4C73-BF9D-920627EE7938}" destId="{92EA5BA4-3741-48F5-87D5-626A090619CF}" srcOrd="20" destOrd="0" presId="urn:microsoft.com/office/officeart/2005/8/layout/process4"/>
    <dgm:cxn modelId="{F93E55CE-34C2-4658-A132-08FE7473210F}" type="presParOf" srcId="{92EA5BA4-3741-48F5-87D5-626A090619CF}" destId="{35B11327-817E-4BA2-A2C5-A2264D7105C8}" srcOrd="0" destOrd="0" presId="urn:microsoft.com/office/officeart/2005/8/layout/process4"/>
    <dgm:cxn modelId="{27FAC462-061A-4559-B565-B686C1CDE27B}" type="presParOf" srcId="{E22DD651-118D-4C73-BF9D-920627EE7938}" destId="{0F96870B-8F4B-41FF-BF09-BC0C26E29B92}" srcOrd="21" destOrd="0" presId="urn:microsoft.com/office/officeart/2005/8/layout/process4"/>
    <dgm:cxn modelId="{4F73A55E-AC5A-43C3-A988-F27E87756D94}" type="presParOf" srcId="{E22DD651-118D-4C73-BF9D-920627EE7938}" destId="{D79390DE-F9B7-4AB1-BD92-A3BB50D9A3EE}" srcOrd="22" destOrd="0" presId="urn:microsoft.com/office/officeart/2005/8/layout/process4"/>
    <dgm:cxn modelId="{6D8291F8-286B-4FDB-87D6-C0952A0433B1}" type="presParOf" srcId="{D79390DE-F9B7-4AB1-BD92-A3BB50D9A3EE}" destId="{96A955FF-EF5D-4AA2-BF76-2B25DCC9BAFE}" srcOrd="0" destOrd="0" presId="urn:microsoft.com/office/officeart/2005/8/layout/process4"/>
    <dgm:cxn modelId="{21A838FF-9583-4B20-B5EA-E66A59ABF0AE}" type="presParOf" srcId="{E22DD651-118D-4C73-BF9D-920627EE7938}" destId="{E460E181-1BE0-4124-82C7-8F8F4362A210}" srcOrd="23" destOrd="0" presId="urn:microsoft.com/office/officeart/2005/8/layout/process4"/>
    <dgm:cxn modelId="{76A1F27D-EF18-4D6D-93FF-1B9C26642138}" type="presParOf" srcId="{E22DD651-118D-4C73-BF9D-920627EE7938}" destId="{8B6E4C00-1B61-4B96-B083-0B9110C54AEF}" srcOrd="24" destOrd="0" presId="urn:microsoft.com/office/officeart/2005/8/layout/process4"/>
    <dgm:cxn modelId="{F8729AE5-333F-4CFD-B039-FBFF95DFBC6C}"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D6704901-5A58-4FDA-AB0A-4013D15D6474}" type="presOf" srcId="{979CED88-074F-4216-AAFD-35214522FA1A}" destId="{81A7763E-7536-4F6E-B46F-6A78387E6E02}" srcOrd="0" destOrd="0" presId="urn:microsoft.com/office/officeart/2005/8/layout/process4"/>
    <dgm:cxn modelId="{3FA8CBCF-5A12-4763-A67E-75CC996FFB7E}" type="presOf" srcId="{A0D37B13-0A72-46AC-A6DC-543350D43F16}" destId="{624D8943-23E9-4BFE-A1D2-B839A1110FAD}" srcOrd="0" destOrd="0" presId="urn:microsoft.com/office/officeart/2005/8/layout/process4"/>
    <dgm:cxn modelId="{3216314A-ABBC-44E4-AC9D-7CACC849F89B}" type="presOf" srcId="{A21E6154-831C-4D91-A327-B2CDC45AE4BC}" destId="{AE0A9DBA-30B3-4C8A-A32D-383DF31557C4}" srcOrd="0" destOrd="0" presId="urn:microsoft.com/office/officeart/2005/8/layout/process4"/>
    <dgm:cxn modelId="{780151AC-2832-4EAC-9149-D73A7F94D5CA}" type="presOf" srcId="{A454E5F4-1D94-4184-AD9B-F08822C376A0}" destId="{AF0C5AA0-7C7C-46AC-9BE4-8FA36EB48EA0}" srcOrd="0" destOrd="0" presId="urn:microsoft.com/office/officeart/2005/8/layout/process4"/>
    <dgm:cxn modelId="{4A12093C-1B67-4528-B608-DBCE48AAD591}" type="presOf" srcId="{FFC91AF3-4036-435F-803E-46230CC17A3C}" destId="{E22DD651-118D-4C73-BF9D-920627EE7938}"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BC3B37C8-C063-4C92-8D4F-47F13F838ACD}" type="presOf" srcId="{9ACA97CD-EAC7-4156-97CE-3348184E85A2}" destId="{2A66E001-EE52-467A-AC8C-9FD37D864FAB}"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6C143753-37E3-4350-832F-4F4E4F11200F}" type="presOf" srcId="{FC25B688-4024-4072-90FE-68A9169C4D11}" destId="{20C3758D-CEC5-4F22-A860-B39303CB9DD3}"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DE8C2121-80B5-4525-9B62-70AF61E399B6}" type="presOf" srcId="{7026B273-3532-47EA-BDC2-25500BC719AD}" destId="{96A955FF-EF5D-4AA2-BF76-2B25DCC9BAFE}" srcOrd="0" destOrd="0" presId="urn:microsoft.com/office/officeart/2005/8/layout/process4"/>
    <dgm:cxn modelId="{0DCE4570-CF21-4E4E-B449-B16523C3111B}" type="presOf" srcId="{DDE9211F-74E1-451F-801D-B7B0C45D1BD9}" destId="{9DE66070-715F-4449-9427-AA6E1F364F9A}"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E0B26D1-D6B8-43E8-8B00-03137A59F00D}" type="presOf" srcId="{F9C1F31D-E253-4E86-BD84-A294F5731ED7}" destId="{2B949CF7-2639-4254-BFB3-A6687EA7CFF7}" srcOrd="0" destOrd="0" presId="urn:microsoft.com/office/officeart/2005/8/layout/process4"/>
    <dgm:cxn modelId="{F0690A02-EE1F-452C-BEFA-DDD1C1F46C00}" type="presOf" srcId="{677CF892-C12C-4D1A-8574-AEBDEFA519BB}" destId="{3192455D-F81F-41FD-8291-C62C7603A0B1}"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BB567F16-37E8-4F12-9444-48C449AFCD45}" type="presOf" srcId="{D576CF0C-A4A4-4DCF-B443-5C90C4386217}" destId="{EC5ADDAE-07B3-4304-8159-6EEC9C3FB8C3}" srcOrd="0" destOrd="0" presId="urn:microsoft.com/office/officeart/2005/8/layout/process4"/>
    <dgm:cxn modelId="{03398FB5-6705-407F-9CC3-4A62BEF28444}" type="presOf" srcId="{FF6CF3A6-F0C8-4CC0-92D4-99F1C57280C3}" destId="{AB3C066F-90F4-42F0-9CBE-F21FE9913A12}"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D48CF0B-062A-4A7C-8BD5-9231C24F42D5}" type="presOf" srcId="{90FCB745-FCF9-40A6-A954-A454C2EE1F6C}" destId="{35B11327-817E-4BA2-A2C5-A2264D7105C8}"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44111AE4-2B6F-4F85-8F6C-2C7474C89CDF}" type="presParOf" srcId="{E22DD651-118D-4C73-BF9D-920627EE7938}" destId="{B3B73EB8-7583-450F-8E41-1537EA50FA90}" srcOrd="0" destOrd="0" presId="urn:microsoft.com/office/officeart/2005/8/layout/process4"/>
    <dgm:cxn modelId="{7E9FDD77-7A09-4FC4-89C5-CA61ADBCED7F}" type="presParOf" srcId="{B3B73EB8-7583-450F-8E41-1537EA50FA90}" destId="{2B949CF7-2639-4254-BFB3-A6687EA7CFF7}" srcOrd="0" destOrd="0" presId="urn:microsoft.com/office/officeart/2005/8/layout/process4"/>
    <dgm:cxn modelId="{37EEBDE3-50EC-47C7-AF77-3324F8BCBEA0}" type="presParOf" srcId="{E22DD651-118D-4C73-BF9D-920627EE7938}" destId="{AF8D6806-682F-43DC-9033-604FA6646F0D}" srcOrd="1" destOrd="0" presId="urn:microsoft.com/office/officeart/2005/8/layout/process4"/>
    <dgm:cxn modelId="{B44D6BC1-9D69-4FA2-B954-50160B1496CC}" type="presParOf" srcId="{E22DD651-118D-4C73-BF9D-920627EE7938}" destId="{E10907C8-6EBB-4A0C-B099-CB30692F3C77}" srcOrd="2" destOrd="0" presId="urn:microsoft.com/office/officeart/2005/8/layout/process4"/>
    <dgm:cxn modelId="{577A36F8-A6B8-4412-9FE6-1D4E447B88E2}" type="presParOf" srcId="{E10907C8-6EBB-4A0C-B099-CB30692F3C77}" destId="{AB3C066F-90F4-42F0-9CBE-F21FE9913A12}" srcOrd="0" destOrd="0" presId="urn:microsoft.com/office/officeart/2005/8/layout/process4"/>
    <dgm:cxn modelId="{9EB08FBC-F7DE-4E39-BDF5-FA06533F2461}" type="presParOf" srcId="{E22DD651-118D-4C73-BF9D-920627EE7938}" destId="{74117206-A8DD-407D-9B4B-FF73508D40D8}" srcOrd="3" destOrd="0" presId="urn:microsoft.com/office/officeart/2005/8/layout/process4"/>
    <dgm:cxn modelId="{D1726368-B7CC-405D-99A6-F3462615AA06}" type="presParOf" srcId="{E22DD651-118D-4C73-BF9D-920627EE7938}" destId="{66CA9D56-DA51-4431-AD3B-84B09C0088C7}" srcOrd="4" destOrd="0" presId="urn:microsoft.com/office/officeart/2005/8/layout/process4"/>
    <dgm:cxn modelId="{D87CA5B6-BABA-47FC-AC86-81956D1ED623}" type="presParOf" srcId="{66CA9D56-DA51-4431-AD3B-84B09C0088C7}" destId="{81A7763E-7536-4F6E-B46F-6A78387E6E02}" srcOrd="0" destOrd="0" presId="urn:microsoft.com/office/officeart/2005/8/layout/process4"/>
    <dgm:cxn modelId="{66F07F14-74C2-4E15-A241-3E2FB1CBF236}" type="presParOf" srcId="{E22DD651-118D-4C73-BF9D-920627EE7938}" destId="{CE153FCC-C456-413A-9C71-93A07E3EE8A1}" srcOrd="5" destOrd="0" presId="urn:microsoft.com/office/officeart/2005/8/layout/process4"/>
    <dgm:cxn modelId="{93898F1E-FB3A-4155-A4F5-B0260C51CD88}" type="presParOf" srcId="{E22DD651-118D-4C73-BF9D-920627EE7938}" destId="{198588B4-26D4-41DE-BCDF-15BED6FAFB79}" srcOrd="6" destOrd="0" presId="urn:microsoft.com/office/officeart/2005/8/layout/process4"/>
    <dgm:cxn modelId="{8E30DA91-C94D-4C1C-AE82-4B51406D86FB}" type="presParOf" srcId="{198588B4-26D4-41DE-BCDF-15BED6FAFB79}" destId="{EC5ADDAE-07B3-4304-8159-6EEC9C3FB8C3}" srcOrd="0" destOrd="0" presId="urn:microsoft.com/office/officeart/2005/8/layout/process4"/>
    <dgm:cxn modelId="{BF1A7040-3305-4C08-B69C-A92654D64252}" type="presParOf" srcId="{E22DD651-118D-4C73-BF9D-920627EE7938}" destId="{0075E46E-8B1A-4D5F-9CF4-67D6F7BA9090}" srcOrd="7" destOrd="0" presId="urn:microsoft.com/office/officeart/2005/8/layout/process4"/>
    <dgm:cxn modelId="{B4A96AFE-88D3-4BC2-95F9-BE14C148356F}" type="presParOf" srcId="{E22DD651-118D-4C73-BF9D-920627EE7938}" destId="{7FDEC429-18F1-4A4F-8195-167776E9779A}" srcOrd="8" destOrd="0" presId="urn:microsoft.com/office/officeart/2005/8/layout/process4"/>
    <dgm:cxn modelId="{F2C57DCF-5162-4227-8EBC-BCF628A0830B}" type="presParOf" srcId="{7FDEC429-18F1-4A4F-8195-167776E9779A}" destId="{3192455D-F81F-41FD-8291-C62C7603A0B1}" srcOrd="0" destOrd="0" presId="urn:microsoft.com/office/officeart/2005/8/layout/process4"/>
    <dgm:cxn modelId="{FF178124-3D82-494B-897B-FEA3087C5A2A}" type="presParOf" srcId="{E22DD651-118D-4C73-BF9D-920627EE7938}" destId="{120B6B41-3795-42AD-B9F9-1E8012FF581B}" srcOrd="9" destOrd="0" presId="urn:microsoft.com/office/officeart/2005/8/layout/process4"/>
    <dgm:cxn modelId="{638050FB-0BA7-4F3F-88C8-9925A3C5AD69}" type="presParOf" srcId="{E22DD651-118D-4C73-BF9D-920627EE7938}" destId="{9A373174-C1DB-41A9-A9CC-1DB307D392C2}" srcOrd="10" destOrd="0" presId="urn:microsoft.com/office/officeart/2005/8/layout/process4"/>
    <dgm:cxn modelId="{E25E591A-BD45-4D4F-BF53-7402049DC6B9}" type="presParOf" srcId="{9A373174-C1DB-41A9-A9CC-1DB307D392C2}" destId="{20C3758D-CEC5-4F22-A860-B39303CB9DD3}" srcOrd="0" destOrd="0" presId="urn:microsoft.com/office/officeart/2005/8/layout/process4"/>
    <dgm:cxn modelId="{8B6C9709-E70E-4FD0-9B51-BC77693BBA57}" type="presParOf" srcId="{E22DD651-118D-4C73-BF9D-920627EE7938}" destId="{455237B0-BF9D-4B72-A9F3-EBC93BE78173}" srcOrd="11" destOrd="0" presId="urn:microsoft.com/office/officeart/2005/8/layout/process4"/>
    <dgm:cxn modelId="{E6827BA9-6FA2-455B-BA55-317F93A87389}" type="presParOf" srcId="{E22DD651-118D-4C73-BF9D-920627EE7938}" destId="{41743231-70EB-479B-A1F2-CF40A633C035}" srcOrd="12" destOrd="0" presId="urn:microsoft.com/office/officeart/2005/8/layout/process4"/>
    <dgm:cxn modelId="{D0207FCE-201A-4B6E-AE75-F84FD162685D}" type="presParOf" srcId="{41743231-70EB-479B-A1F2-CF40A633C035}" destId="{9DE66070-715F-4449-9427-AA6E1F364F9A}" srcOrd="0" destOrd="0" presId="urn:microsoft.com/office/officeart/2005/8/layout/process4"/>
    <dgm:cxn modelId="{AEE5CCC9-F8C6-4C11-91A6-41C173465E18}" type="presParOf" srcId="{E22DD651-118D-4C73-BF9D-920627EE7938}" destId="{7E0E7CCB-ACC4-4BFD-A8BE-E3BEDD7E55D0}" srcOrd="13" destOrd="0" presId="urn:microsoft.com/office/officeart/2005/8/layout/process4"/>
    <dgm:cxn modelId="{605E7BBD-0A2F-4F20-8314-B0A116F9B039}" type="presParOf" srcId="{E22DD651-118D-4C73-BF9D-920627EE7938}" destId="{67D225F0-338F-4950-A96F-3C713F29E4F8}" srcOrd="14" destOrd="0" presId="urn:microsoft.com/office/officeart/2005/8/layout/process4"/>
    <dgm:cxn modelId="{651F561E-BFE8-4D4E-A9CF-7C3D93946FBD}" type="presParOf" srcId="{67D225F0-338F-4950-A96F-3C713F29E4F8}" destId="{2A66E001-EE52-467A-AC8C-9FD37D864FAB}" srcOrd="0" destOrd="0" presId="urn:microsoft.com/office/officeart/2005/8/layout/process4"/>
    <dgm:cxn modelId="{72623B59-6297-4F7E-8FCA-6E83203C3C12}" type="presParOf" srcId="{E22DD651-118D-4C73-BF9D-920627EE7938}" destId="{84FF653D-FFBC-459F-90BD-207944570D39}" srcOrd="15" destOrd="0" presId="urn:microsoft.com/office/officeart/2005/8/layout/process4"/>
    <dgm:cxn modelId="{60E459AF-B5F6-496F-8CA7-658CB78874DB}" type="presParOf" srcId="{E22DD651-118D-4C73-BF9D-920627EE7938}" destId="{AE95F841-D328-4B64-839C-50A5A5480121}" srcOrd="16" destOrd="0" presId="urn:microsoft.com/office/officeart/2005/8/layout/process4"/>
    <dgm:cxn modelId="{ACCC09EE-B4EE-40DD-AEE1-44B2E7E7A53E}" type="presParOf" srcId="{AE95F841-D328-4B64-839C-50A5A5480121}" destId="{AF0C5AA0-7C7C-46AC-9BE4-8FA36EB48EA0}" srcOrd="0" destOrd="0" presId="urn:microsoft.com/office/officeart/2005/8/layout/process4"/>
    <dgm:cxn modelId="{F12D3CF6-6AE0-46EE-9FB8-3B72FFE5DCF8}" type="presParOf" srcId="{E22DD651-118D-4C73-BF9D-920627EE7938}" destId="{16F5723B-C59D-488E-910D-A54DE6D476D8}" srcOrd="17" destOrd="0" presId="urn:microsoft.com/office/officeart/2005/8/layout/process4"/>
    <dgm:cxn modelId="{AD768779-AE60-42C3-A39A-AE455A37D6B6}" type="presParOf" srcId="{E22DD651-118D-4C73-BF9D-920627EE7938}" destId="{C78EE962-F051-4C65-AA6A-02A8FC8F9885}" srcOrd="18" destOrd="0" presId="urn:microsoft.com/office/officeart/2005/8/layout/process4"/>
    <dgm:cxn modelId="{124EE8EF-3168-48FC-8545-E1777916D6F8}" type="presParOf" srcId="{C78EE962-F051-4C65-AA6A-02A8FC8F9885}" destId="{AE0A9DBA-30B3-4C8A-A32D-383DF31557C4}" srcOrd="0" destOrd="0" presId="urn:microsoft.com/office/officeart/2005/8/layout/process4"/>
    <dgm:cxn modelId="{72841F22-5276-4D74-B56E-B8F31C96C68E}" type="presParOf" srcId="{E22DD651-118D-4C73-BF9D-920627EE7938}" destId="{CC9A46F3-AA3A-4FCC-BAC9-B1C045BC12C5}" srcOrd="19" destOrd="0" presId="urn:microsoft.com/office/officeart/2005/8/layout/process4"/>
    <dgm:cxn modelId="{8E58A20D-2812-4F72-AA00-06A26C3DAD26}" type="presParOf" srcId="{E22DD651-118D-4C73-BF9D-920627EE7938}" destId="{92EA5BA4-3741-48F5-87D5-626A090619CF}" srcOrd="20" destOrd="0" presId="urn:microsoft.com/office/officeart/2005/8/layout/process4"/>
    <dgm:cxn modelId="{B5F08768-C1EB-4E74-AD59-602B3AF44B04}" type="presParOf" srcId="{92EA5BA4-3741-48F5-87D5-626A090619CF}" destId="{35B11327-817E-4BA2-A2C5-A2264D7105C8}" srcOrd="0" destOrd="0" presId="urn:microsoft.com/office/officeart/2005/8/layout/process4"/>
    <dgm:cxn modelId="{5EE6CA36-93C8-49A1-846B-916D68C7BEB4}" type="presParOf" srcId="{E22DD651-118D-4C73-BF9D-920627EE7938}" destId="{0F96870B-8F4B-41FF-BF09-BC0C26E29B92}" srcOrd="21" destOrd="0" presId="urn:microsoft.com/office/officeart/2005/8/layout/process4"/>
    <dgm:cxn modelId="{179A6920-5274-47C8-BD74-0A547BE77706}" type="presParOf" srcId="{E22DD651-118D-4C73-BF9D-920627EE7938}" destId="{D79390DE-F9B7-4AB1-BD92-A3BB50D9A3EE}" srcOrd="22" destOrd="0" presId="urn:microsoft.com/office/officeart/2005/8/layout/process4"/>
    <dgm:cxn modelId="{9D9D6FD1-9579-4886-9917-8F7069C5596A}" type="presParOf" srcId="{D79390DE-F9B7-4AB1-BD92-A3BB50D9A3EE}" destId="{96A955FF-EF5D-4AA2-BF76-2B25DCC9BAFE}" srcOrd="0" destOrd="0" presId="urn:microsoft.com/office/officeart/2005/8/layout/process4"/>
    <dgm:cxn modelId="{84F76480-7E32-498B-B98C-93D2F9D3208C}" type="presParOf" srcId="{E22DD651-118D-4C73-BF9D-920627EE7938}" destId="{E460E181-1BE0-4124-82C7-8F8F4362A210}" srcOrd="23" destOrd="0" presId="urn:microsoft.com/office/officeart/2005/8/layout/process4"/>
    <dgm:cxn modelId="{2A529368-DC9D-4A22-B30D-8F2D86B2803E}" type="presParOf" srcId="{E22DD651-118D-4C73-BF9D-920627EE7938}" destId="{8B6E4C00-1B61-4B96-B083-0B9110C54AEF}" srcOrd="24" destOrd="0" presId="urn:microsoft.com/office/officeart/2005/8/layout/process4"/>
    <dgm:cxn modelId="{C6547D00-D28D-4F59-881F-3148AFAB06B0}"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solidFill>
          <a:srgbClr val="FF0000"/>
        </a:solidFill>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7222E729-57BE-472A-8D3E-FFC9DF1E21B9}" type="presOf" srcId="{D576CF0C-A4A4-4DCF-B443-5C90C4386217}" destId="{EC5ADDAE-07B3-4304-8159-6EEC9C3FB8C3}" srcOrd="0" destOrd="0" presId="urn:microsoft.com/office/officeart/2005/8/layout/process4"/>
    <dgm:cxn modelId="{0A2DEB77-FEC4-464A-9F50-C2025B113446}" type="presOf" srcId="{979CED88-074F-4216-AAFD-35214522FA1A}" destId="{81A7763E-7536-4F6E-B46F-6A78387E6E02}" srcOrd="0" destOrd="0" presId="urn:microsoft.com/office/officeart/2005/8/layout/process4"/>
    <dgm:cxn modelId="{9AD9DE75-E737-4565-A3B8-49F15FA78A13}" type="presOf" srcId="{90FCB745-FCF9-40A6-A954-A454C2EE1F6C}" destId="{35B11327-817E-4BA2-A2C5-A2264D7105C8}" srcOrd="0" destOrd="0" presId="urn:microsoft.com/office/officeart/2005/8/layout/process4"/>
    <dgm:cxn modelId="{E5CE2399-FE59-4678-BF36-520EC74562AC}" type="presOf" srcId="{F9C1F31D-E253-4E86-BD84-A294F5731ED7}" destId="{2B949CF7-2639-4254-BFB3-A6687EA7CFF7}"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679BAC1F-355B-4CDC-943B-A494E2841577}" type="presOf" srcId="{DDE9211F-74E1-451F-801D-B7B0C45D1BD9}" destId="{9DE66070-715F-4449-9427-AA6E1F364F9A}"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7169A412-3E63-433B-823A-704AAC64D289}" type="presOf" srcId="{677CF892-C12C-4D1A-8574-AEBDEFA519BB}" destId="{3192455D-F81F-41FD-8291-C62C7603A0B1}" srcOrd="0" destOrd="0" presId="urn:microsoft.com/office/officeart/2005/8/layout/process4"/>
    <dgm:cxn modelId="{7B37752F-B32C-4D44-AD58-15D9FB0D5C1B}" type="presOf" srcId="{FFC91AF3-4036-435F-803E-46230CC17A3C}" destId="{E22DD651-118D-4C73-BF9D-920627EE7938}"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5E5DC7E1-16F0-4169-9C9C-5F076C1259FF}" type="presOf" srcId="{FC25B688-4024-4072-90FE-68A9169C4D11}" destId="{20C3758D-CEC5-4F22-A860-B39303CB9DD3}" srcOrd="0" destOrd="0" presId="urn:microsoft.com/office/officeart/2005/8/layout/process4"/>
    <dgm:cxn modelId="{7031EC45-DED0-4EE6-89C9-C8F8401EB422}" type="presOf" srcId="{FF6CF3A6-F0C8-4CC0-92D4-99F1C57280C3}" destId="{AB3C066F-90F4-42F0-9CBE-F21FE9913A12}" srcOrd="0" destOrd="0" presId="urn:microsoft.com/office/officeart/2005/8/layout/process4"/>
    <dgm:cxn modelId="{941F1AFA-5F09-49F1-8632-938CE6C7E3C4}" type="presOf" srcId="{A454E5F4-1D94-4184-AD9B-F08822C376A0}" destId="{AF0C5AA0-7C7C-46AC-9BE4-8FA36EB48EA0}" srcOrd="0" destOrd="0" presId="urn:microsoft.com/office/officeart/2005/8/layout/process4"/>
    <dgm:cxn modelId="{276A2154-A4E7-4873-8AF0-EAB94C92F167}" type="presOf" srcId="{A21E6154-831C-4D91-A327-B2CDC45AE4BC}" destId="{AE0A9DBA-30B3-4C8A-A32D-383DF31557C4}"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41B1DF2-C8BC-4A8A-9C49-6D777F9979B1}" type="presOf" srcId="{7026B273-3532-47EA-BDC2-25500BC719AD}" destId="{96A955FF-EF5D-4AA2-BF76-2B25DCC9BAFE}"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2556DCC4-FAFB-4DFB-9D86-B4CA69378C82}" type="presOf" srcId="{9ACA97CD-EAC7-4156-97CE-3348184E85A2}" destId="{2A66E001-EE52-467A-AC8C-9FD37D864FAB}"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0D453988-AECC-4AA7-A7B8-1E925EB9C719}" type="presOf" srcId="{A0D37B13-0A72-46AC-A6DC-543350D43F16}" destId="{624D8943-23E9-4BFE-A1D2-B839A1110FAD}" srcOrd="0" destOrd="0" presId="urn:microsoft.com/office/officeart/2005/8/layout/process4"/>
    <dgm:cxn modelId="{D9BAA84E-308F-47F1-BF1B-27B0F054159F}" srcId="{FFC91AF3-4036-435F-803E-46230CC17A3C}" destId="{FC25B688-4024-4072-90FE-68A9169C4D11}" srcOrd="7" destOrd="0" parTransId="{21266F46-5DBE-4FF8-BDAA-F8F1403FFC39}" sibTransId="{1E9CBBA7-BB2E-4428-8E3D-C26675262A07}"/>
    <dgm:cxn modelId="{0B3BE263-BA99-4EAE-AAE0-96C47BA515E5}" type="presParOf" srcId="{E22DD651-118D-4C73-BF9D-920627EE7938}" destId="{B3B73EB8-7583-450F-8E41-1537EA50FA90}" srcOrd="0" destOrd="0" presId="urn:microsoft.com/office/officeart/2005/8/layout/process4"/>
    <dgm:cxn modelId="{001DB039-6E07-4C1D-9DD3-7B3BCCBA6C94}" type="presParOf" srcId="{B3B73EB8-7583-450F-8E41-1537EA50FA90}" destId="{2B949CF7-2639-4254-BFB3-A6687EA7CFF7}" srcOrd="0" destOrd="0" presId="urn:microsoft.com/office/officeart/2005/8/layout/process4"/>
    <dgm:cxn modelId="{FF8A6740-D854-44D6-9DE0-855FE04B0784}" type="presParOf" srcId="{E22DD651-118D-4C73-BF9D-920627EE7938}" destId="{AF8D6806-682F-43DC-9033-604FA6646F0D}" srcOrd="1" destOrd="0" presId="urn:microsoft.com/office/officeart/2005/8/layout/process4"/>
    <dgm:cxn modelId="{F32B9889-ED83-4061-B45C-24FACA0236EB}" type="presParOf" srcId="{E22DD651-118D-4C73-BF9D-920627EE7938}" destId="{E10907C8-6EBB-4A0C-B099-CB30692F3C77}" srcOrd="2" destOrd="0" presId="urn:microsoft.com/office/officeart/2005/8/layout/process4"/>
    <dgm:cxn modelId="{CDACE0A3-A597-4E2D-ACC6-A36EA08BB54A}" type="presParOf" srcId="{E10907C8-6EBB-4A0C-B099-CB30692F3C77}" destId="{AB3C066F-90F4-42F0-9CBE-F21FE9913A12}" srcOrd="0" destOrd="0" presId="urn:microsoft.com/office/officeart/2005/8/layout/process4"/>
    <dgm:cxn modelId="{51288D3E-6998-4F15-9679-29BE31DA0C55}" type="presParOf" srcId="{E22DD651-118D-4C73-BF9D-920627EE7938}" destId="{74117206-A8DD-407D-9B4B-FF73508D40D8}" srcOrd="3" destOrd="0" presId="urn:microsoft.com/office/officeart/2005/8/layout/process4"/>
    <dgm:cxn modelId="{2B7AA425-53F5-4F64-8A34-32929BC34BF8}" type="presParOf" srcId="{E22DD651-118D-4C73-BF9D-920627EE7938}" destId="{66CA9D56-DA51-4431-AD3B-84B09C0088C7}" srcOrd="4" destOrd="0" presId="urn:microsoft.com/office/officeart/2005/8/layout/process4"/>
    <dgm:cxn modelId="{3F28662A-8520-485C-8D11-BAED3AED4DED}" type="presParOf" srcId="{66CA9D56-DA51-4431-AD3B-84B09C0088C7}" destId="{81A7763E-7536-4F6E-B46F-6A78387E6E02}" srcOrd="0" destOrd="0" presId="urn:microsoft.com/office/officeart/2005/8/layout/process4"/>
    <dgm:cxn modelId="{AFF9BEA3-BDB9-41FB-833C-63CD0F0DE360}" type="presParOf" srcId="{E22DD651-118D-4C73-BF9D-920627EE7938}" destId="{CE153FCC-C456-413A-9C71-93A07E3EE8A1}" srcOrd="5" destOrd="0" presId="urn:microsoft.com/office/officeart/2005/8/layout/process4"/>
    <dgm:cxn modelId="{81304280-AA80-4EC2-AFDB-563334BAC655}" type="presParOf" srcId="{E22DD651-118D-4C73-BF9D-920627EE7938}" destId="{198588B4-26D4-41DE-BCDF-15BED6FAFB79}" srcOrd="6" destOrd="0" presId="urn:microsoft.com/office/officeart/2005/8/layout/process4"/>
    <dgm:cxn modelId="{3764DB83-4438-4DFA-8438-E1B2E2921FCD}" type="presParOf" srcId="{198588B4-26D4-41DE-BCDF-15BED6FAFB79}" destId="{EC5ADDAE-07B3-4304-8159-6EEC9C3FB8C3}" srcOrd="0" destOrd="0" presId="urn:microsoft.com/office/officeart/2005/8/layout/process4"/>
    <dgm:cxn modelId="{55F44F01-914D-41F9-86F8-B4B329AF2D53}" type="presParOf" srcId="{E22DD651-118D-4C73-BF9D-920627EE7938}" destId="{0075E46E-8B1A-4D5F-9CF4-67D6F7BA9090}" srcOrd="7" destOrd="0" presId="urn:microsoft.com/office/officeart/2005/8/layout/process4"/>
    <dgm:cxn modelId="{21185108-9674-4240-880A-01BBDE0E6144}" type="presParOf" srcId="{E22DD651-118D-4C73-BF9D-920627EE7938}" destId="{7FDEC429-18F1-4A4F-8195-167776E9779A}" srcOrd="8" destOrd="0" presId="urn:microsoft.com/office/officeart/2005/8/layout/process4"/>
    <dgm:cxn modelId="{C838BFF1-C63F-497A-B04A-0BC375DCA1D4}" type="presParOf" srcId="{7FDEC429-18F1-4A4F-8195-167776E9779A}" destId="{3192455D-F81F-41FD-8291-C62C7603A0B1}" srcOrd="0" destOrd="0" presId="urn:microsoft.com/office/officeart/2005/8/layout/process4"/>
    <dgm:cxn modelId="{04FBDE8F-5041-43E7-8A19-7687B4AF2EF8}" type="presParOf" srcId="{E22DD651-118D-4C73-BF9D-920627EE7938}" destId="{120B6B41-3795-42AD-B9F9-1E8012FF581B}" srcOrd="9" destOrd="0" presId="urn:microsoft.com/office/officeart/2005/8/layout/process4"/>
    <dgm:cxn modelId="{8CC40050-7F36-4B4B-B8F8-66EC380933BF}" type="presParOf" srcId="{E22DD651-118D-4C73-BF9D-920627EE7938}" destId="{9A373174-C1DB-41A9-A9CC-1DB307D392C2}" srcOrd="10" destOrd="0" presId="urn:microsoft.com/office/officeart/2005/8/layout/process4"/>
    <dgm:cxn modelId="{429596F7-E7C5-4194-8FB8-EE5234917414}" type="presParOf" srcId="{9A373174-C1DB-41A9-A9CC-1DB307D392C2}" destId="{20C3758D-CEC5-4F22-A860-B39303CB9DD3}" srcOrd="0" destOrd="0" presId="urn:microsoft.com/office/officeart/2005/8/layout/process4"/>
    <dgm:cxn modelId="{2BDA2A38-5A8D-4435-942A-143F5B00FB8D}" type="presParOf" srcId="{E22DD651-118D-4C73-BF9D-920627EE7938}" destId="{455237B0-BF9D-4B72-A9F3-EBC93BE78173}" srcOrd="11" destOrd="0" presId="urn:microsoft.com/office/officeart/2005/8/layout/process4"/>
    <dgm:cxn modelId="{232A8BF1-D67F-4D0F-BD0E-024CE82B95A5}" type="presParOf" srcId="{E22DD651-118D-4C73-BF9D-920627EE7938}" destId="{41743231-70EB-479B-A1F2-CF40A633C035}" srcOrd="12" destOrd="0" presId="urn:microsoft.com/office/officeart/2005/8/layout/process4"/>
    <dgm:cxn modelId="{01B7BC02-1928-47F8-9801-B5B4D7232816}" type="presParOf" srcId="{41743231-70EB-479B-A1F2-CF40A633C035}" destId="{9DE66070-715F-4449-9427-AA6E1F364F9A}" srcOrd="0" destOrd="0" presId="urn:microsoft.com/office/officeart/2005/8/layout/process4"/>
    <dgm:cxn modelId="{B6B12A21-8458-47BE-BD11-1BA601798824}" type="presParOf" srcId="{E22DD651-118D-4C73-BF9D-920627EE7938}" destId="{7E0E7CCB-ACC4-4BFD-A8BE-E3BEDD7E55D0}" srcOrd="13" destOrd="0" presId="urn:microsoft.com/office/officeart/2005/8/layout/process4"/>
    <dgm:cxn modelId="{BF0D6F6A-2F26-433D-BADC-9B94B7435D00}" type="presParOf" srcId="{E22DD651-118D-4C73-BF9D-920627EE7938}" destId="{67D225F0-338F-4950-A96F-3C713F29E4F8}" srcOrd="14" destOrd="0" presId="urn:microsoft.com/office/officeart/2005/8/layout/process4"/>
    <dgm:cxn modelId="{EAEB512A-F34C-4019-9C79-EB45E6EBDA7D}" type="presParOf" srcId="{67D225F0-338F-4950-A96F-3C713F29E4F8}" destId="{2A66E001-EE52-467A-AC8C-9FD37D864FAB}" srcOrd="0" destOrd="0" presId="urn:microsoft.com/office/officeart/2005/8/layout/process4"/>
    <dgm:cxn modelId="{7AB31FC6-8E3F-423D-91D2-8701716029E0}" type="presParOf" srcId="{E22DD651-118D-4C73-BF9D-920627EE7938}" destId="{84FF653D-FFBC-459F-90BD-207944570D39}" srcOrd="15" destOrd="0" presId="urn:microsoft.com/office/officeart/2005/8/layout/process4"/>
    <dgm:cxn modelId="{2F15E91A-06A0-460E-BA5B-C52A534E3B93}" type="presParOf" srcId="{E22DD651-118D-4C73-BF9D-920627EE7938}" destId="{AE95F841-D328-4B64-839C-50A5A5480121}" srcOrd="16" destOrd="0" presId="urn:microsoft.com/office/officeart/2005/8/layout/process4"/>
    <dgm:cxn modelId="{85E9C2CB-3A83-4FB1-89E1-E763CF1AB699}" type="presParOf" srcId="{AE95F841-D328-4B64-839C-50A5A5480121}" destId="{AF0C5AA0-7C7C-46AC-9BE4-8FA36EB48EA0}" srcOrd="0" destOrd="0" presId="urn:microsoft.com/office/officeart/2005/8/layout/process4"/>
    <dgm:cxn modelId="{6E1DD482-8A98-456F-A174-C34F24E777F3}" type="presParOf" srcId="{E22DD651-118D-4C73-BF9D-920627EE7938}" destId="{16F5723B-C59D-488E-910D-A54DE6D476D8}" srcOrd="17" destOrd="0" presId="urn:microsoft.com/office/officeart/2005/8/layout/process4"/>
    <dgm:cxn modelId="{2AC2056E-44A7-4C32-879D-455CE95818A1}" type="presParOf" srcId="{E22DD651-118D-4C73-BF9D-920627EE7938}" destId="{C78EE962-F051-4C65-AA6A-02A8FC8F9885}" srcOrd="18" destOrd="0" presId="urn:microsoft.com/office/officeart/2005/8/layout/process4"/>
    <dgm:cxn modelId="{589743D1-D842-471E-B887-9BBFDF166101}" type="presParOf" srcId="{C78EE962-F051-4C65-AA6A-02A8FC8F9885}" destId="{AE0A9DBA-30B3-4C8A-A32D-383DF31557C4}" srcOrd="0" destOrd="0" presId="urn:microsoft.com/office/officeart/2005/8/layout/process4"/>
    <dgm:cxn modelId="{07DF6F54-77C7-415A-A749-B095168ABAED}" type="presParOf" srcId="{E22DD651-118D-4C73-BF9D-920627EE7938}" destId="{CC9A46F3-AA3A-4FCC-BAC9-B1C045BC12C5}" srcOrd="19" destOrd="0" presId="urn:microsoft.com/office/officeart/2005/8/layout/process4"/>
    <dgm:cxn modelId="{195ECAD1-D224-4D1D-875A-BA1108A70D53}" type="presParOf" srcId="{E22DD651-118D-4C73-BF9D-920627EE7938}" destId="{92EA5BA4-3741-48F5-87D5-626A090619CF}" srcOrd="20" destOrd="0" presId="urn:microsoft.com/office/officeart/2005/8/layout/process4"/>
    <dgm:cxn modelId="{5961F2AD-528C-4453-8069-165BFACB1975}" type="presParOf" srcId="{92EA5BA4-3741-48F5-87D5-626A090619CF}" destId="{35B11327-817E-4BA2-A2C5-A2264D7105C8}" srcOrd="0" destOrd="0" presId="urn:microsoft.com/office/officeart/2005/8/layout/process4"/>
    <dgm:cxn modelId="{CEE23FE3-2F03-481F-966E-C6BA692BB220}" type="presParOf" srcId="{E22DD651-118D-4C73-BF9D-920627EE7938}" destId="{0F96870B-8F4B-41FF-BF09-BC0C26E29B92}" srcOrd="21" destOrd="0" presId="urn:microsoft.com/office/officeart/2005/8/layout/process4"/>
    <dgm:cxn modelId="{0666D6C8-04EA-4080-9380-37EF9AF20048}" type="presParOf" srcId="{E22DD651-118D-4C73-BF9D-920627EE7938}" destId="{D79390DE-F9B7-4AB1-BD92-A3BB50D9A3EE}" srcOrd="22" destOrd="0" presId="urn:microsoft.com/office/officeart/2005/8/layout/process4"/>
    <dgm:cxn modelId="{BF7E0408-C0CA-4A49-B000-41E97AA0D408}" type="presParOf" srcId="{D79390DE-F9B7-4AB1-BD92-A3BB50D9A3EE}" destId="{96A955FF-EF5D-4AA2-BF76-2B25DCC9BAFE}" srcOrd="0" destOrd="0" presId="urn:microsoft.com/office/officeart/2005/8/layout/process4"/>
    <dgm:cxn modelId="{C7524291-5E57-4B24-AE16-C298E8DF4686}" type="presParOf" srcId="{E22DD651-118D-4C73-BF9D-920627EE7938}" destId="{E460E181-1BE0-4124-82C7-8F8F4362A210}" srcOrd="23" destOrd="0" presId="urn:microsoft.com/office/officeart/2005/8/layout/process4"/>
    <dgm:cxn modelId="{C396902F-A798-4715-907F-5D2B46314FFA}" type="presParOf" srcId="{E22DD651-118D-4C73-BF9D-920627EE7938}" destId="{8B6E4C00-1B61-4B96-B083-0B9110C54AEF}" srcOrd="24" destOrd="0" presId="urn:microsoft.com/office/officeart/2005/8/layout/process4"/>
    <dgm:cxn modelId="{F92C1CFB-5E02-4216-BF30-0AA565D69258}"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solidFill>
          <a:srgbClr val="FF0000"/>
        </a:solidFill>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6B18B970-FDE7-4EF2-9882-BE18B2E6994A}" type="presOf" srcId="{F9C1F31D-E253-4E86-BD84-A294F5731ED7}" destId="{2B949CF7-2639-4254-BFB3-A6687EA7CFF7}" srcOrd="0" destOrd="0" presId="urn:microsoft.com/office/officeart/2005/8/layout/process4"/>
    <dgm:cxn modelId="{300343DF-B496-4676-AC23-533025A5C36A}" type="presOf" srcId="{D576CF0C-A4A4-4DCF-B443-5C90C4386217}" destId="{EC5ADDAE-07B3-4304-8159-6EEC9C3FB8C3}" srcOrd="0" destOrd="0" presId="urn:microsoft.com/office/officeart/2005/8/layout/process4"/>
    <dgm:cxn modelId="{7C6654B7-7CB7-46A6-963F-E49622DEA4C1}" type="presOf" srcId="{A0D37B13-0A72-46AC-A6DC-543350D43F16}" destId="{624D8943-23E9-4BFE-A1D2-B839A1110FAD}" srcOrd="0" destOrd="0" presId="urn:microsoft.com/office/officeart/2005/8/layout/process4"/>
    <dgm:cxn modelId="{7EF6FD75-6BAF-489F-8AFE-80D6D2C56B64}" type="presOf" srcId="{DDE9211F-74E1-451F-801D-B7B0C45D1BD9}" destId="{9DE66070-715F-4449-9427-AA6E1F364F9A}" srcOrd="0" destOrd="0" presId="urn:microsoft.com/office/officeart/2005/8/layout/process4"/>
    <dgm:cxn modelId="{AE665820-2549-4B16-8831-D5F804F4FA5C}" type="presOf" srcId="{979CED88-074F-4216-AAFD-35214522FA1A}" destId="{81A7763E-7536-4F6E-B46F-6A78387E6E02}"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48FBC0B8-A1FE-430D-BE24-685861D8E0A1}" type="presOf" srcId="{FC25B688-4024-4072-90FE-68A9169C4D11}" destId="{20C3758D-CEC5-4F22-A860-B39303CB9DD3}"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6E22E2-C420-4E3D-952A-EA872B11EB4A}" type="presOf" srcId="{A454E5F4-1D94-4184-AD9B-F08822C376A0}" destId="{AF0C5AA0-7C7C-46AC-9BE4-8FA36EB48EA0}"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951AC0EE-422C-4BD2-A611-4D73CE43636A}" type="presOf" srcId="{9ACA97CD-EAC7-4156-97CE-3348184E85A2}" destId="{2A66E001-EE52-467A-AC8C-9FD37D864FAB}" srcOrd="0" destOrd="0" presId="urn:microsoft.com/office/officeart/2005/8/layout/process4"/>
    <dgm:cxn modelId="{1B55AFCD-D599-4CFF-BB4E-AE95EDB3E272}" type="presOf" srcId="{FFC91AF3-4036-435F-803E-46230CC17A3C}" destId="{E22DD651-118D-4C73-BF9D-920627EE7938}" srcOrd="0" destOrd="0" presId="urn:microsoft.com/office/officeart/2005/8/layout/process4"/>
    <dgm:cxn modelId="{ED2BD16C-5A88-4DC0-817A-58021791E1AB}" type="presOf" srcId="{A21E6154-831C-4D91-A327-B2CDC45AE4BC}" destId="{AE0A9DBA-30B3-4C8A-A32D-383DF31557C4}"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FF1F21C-02F2-4CF6-86F0-E6805A32F603}" type="presOf" srcId="{7026B273-3532-47EA-BDC2-25500BC719AD}" destId="{96A955FF-EF5D-4AA2-BF76-2B25DCC9BAFE}"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AFB1A0F0-11B3-4611-A427-D899AD5088DE}" type="presOf" srcId="{90FCB745-FCF9-40A6-A954-A454C2EE1F6C}" destId="{35B11327-817E-4BA2-A2C5-A2264D7105C8}" srcOrd="0" destOrd="0" presId="urn:microsoft.com/office/officeart/2005/8/layout/process4"/>
    <dgm:cxn modelId="{370F1ED6-340D-48C3-8E13-759447059232}" type="presOf" srcId="{FF6CF3A6-F0C8-4CC0-92D4-99F1C57280C3}" destId="{AB3C066F-90F4-42F0-9CBE-F21FE9913A12}" srcOrd="0" destOrd="0" presId="urn:microsoft.com/office/officeart/2005/8/layout/process4"/>
    <dgm:cxn modelId="{0507CCC9-1DC0-40D3-9AF8-4261AFFDF0CE}" type="presOf" srcId="{677CF892-C12C-4D1A-8574-AEBDEFA519BB}" destId="{3192455D-F81F-41FD-8291-C62C7603A0B1}"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376DE936-5081-4BA1-A349-05AC50F0EFDD}" type="presParOf" srcId="{E22DD651-118D-4C73-BF9D-920627EE7938}" destId="{B3B73EB8-7583-450F-8E41-1537EA50FA90}" srcOrd="0" destOrd="0" presId="urn:microsoft.com/office/officeart/2005/8/layout/process4"/>
    <dgm:cxn modelId="{7B40E21F-449B-4424-A3A5-2D8BF788F136}" type="presParOf" srcId="{B3B73EB8-7583-450F-8E41-1537EA50FA90}" destId="{2B949CF7-2639-4254-BFB3-A6687EA7CFF7}" srcOrd="0" destOrd="0" presId="urn:microsoft.com/office/officeart/2005/8/layout/process4"/>
    <dgm:cxn modelId="{6D6C045B-0F56-4729-8436-C3FD924ECB62}" type="presParOf" srcId="{E22DD651-118D-4C73-BF9D-920627EE7938}" destId="{AF8D6806-682F-43DC-9033-604FA6646F0D}" srcOrd="1" destOrd="0" presId="urn:microsoft.com/office/officeart/2005/8/layout/process4"/>
    <dgm:cxn modelId="{8E188B4D-4C63-4BDC-BBB8-5402A6E5532A}" type="presParOf" srcId="{E22DD651-118D-4C73-BF9D-920627EE7938}" destId="{E10907C8-6EBB-4A0C-B099-CB30692F3C77}" srcOrd="2" destOrd="0" presId="urn:microsoft.com/office/officeart/2005/8/layout/process4"/>
    <dgm:cxn modelId="{C5923437-205D-4D80-9FB8-204CB6149ABF}" type="presParOf" srcId="{E10907C8-6EBB-4A0C-B099-CB30692F3C77}" destId="{AB3C066F-90F4-42F0-9CBE-F21FE9913A12}" srcOrd="0" destOrd="0" presId="urn:microsoft.com/office/officeart/2005/8/layout/process4"/>
    <dgm:cxn modelId="{2EFF5871-A292-416B-B10D-3B38AB0D0989}" type="presParOf" srcId="{E22DD651-118D-4C73-BF9D-920627EE7938}" destId="{74117206-A8DD-407D-9B4B-FF73508D40D8}" srcOrd="3" destOrd="0" presId="urn:microsoft.com/office/officeart/2005/8/layout/process4"/>
    <dgm:cxn modelId="{133F6FC3-0932-4416-9318-591A09FECFDC}" type="presParOf" srcId="{E22DD651-118D-4C73-BF9D-920627EE7938}" destId="{66CA9D56-DA51-4431-AD3B-84B09C0088C7}" srcOrd="4" destOrd="0" presId="urn:microsoft.com/office/officeart/2005/8/layout/process4"/>
    <dgm:cxn modelId="{86293984-E3FC-45B7-B7EC-7335CF5F370E}" type="presParOf" srcId="{66CA9D56-DA51-4431-AD3B-84B09C0088C7}" destId="{81A7763E-7536-4F6E-B46F-6A78387E6E02}" srcOrd="0" destOrd="0" presId="urn:microsoft.com/office/officeart/2005/8/layout/process4"/>
    <dgm:cxn modelId="{77392621-825E-4999-8A38-DB7F77B300BD}" type="presParOf" srcId="{E22DD651-118D-4C73-BF9D-920627EE7938}" destId="{CE153FCC-C456-413A-9C71-93A07E3EE8A1}" srcOrd="5" destOrd="0" presId="urn:microsoft.com/office/officeart/2005/8/layout/process4"/>
    <dgm:cxn modelId="{067776BA-B7C3-4605-A38C-81005DF66AA5}" type="presParOf" srcId="{E22DD651-118D-4C73-BF9D-920627EE7938}" destId="{198588B4-26D4-41DE-BCDF-15BED6FAFB79}" srcOrd="6" destOrd="0" presId="urn:microsoft.com/office/officeart/2005/8/layout/process4"/>
    <dgm:cxn modelId="{DF5697B9-40DE-4EB6-8428-0352551A5F10}" type="presParOf" srcId="{198588B4-26D4-41DE-BCDF-15BED6FAFB79}" destId="{EC5ADDAE-07B3-4304-8159-6EEC9C3FB8C3}" srcOrd="0" destOrd="0" presId="urn:microsoft.com/office/officeart/2005/8/layout/process4"/>
    <dgm:cxn modelId="{4F4861C0-BCED-420C-8708-1B8507CC11D3}" type="presParOf" srcId="{E22DD651-118D-4C73-BF9D-920627EE7938}" destId="{0075E46E-8B1A-4D5F-9CF4-67D6F7BA9090}" srcOrd="7" destOrd="0" presId="urn:microsoft.com/office/officeart/2005/8/layout/process4"/>
    <dgm:cxn modelId="{8A481649-87DF-45F5-B878-7EB83B038F74}" type="presParOf" srcId="{E22DD651-118D-4C73-BF9D-920627EE7938}" destId="{7FDEC429-18F1-4A4F-8195-167776E9779A}" srcOrd="8" destOrd="0" presId="urn:microsoft.com/office/officeart/2005/8/layout/process4"/>
    <dgm:cxn modelId="{35393B55-C073-4F38-8AD3-EAAF83760F5A}" type="presParOf" srcId="{7FDEC429-18F1-4A4F-8195-167776E9779A}" destId="{3192455D-F81F-41FD-8291-C62C7603A0B1}" srcOrd="0" destOrd="0" presId="urn:microsoft.com/office/officeart/2005/8/layout/process4"/>
    <dgm:cxn modelId="{6A4EF64B-851D-4C62-B0DC-7A3B1253288A}" type="presParOf" srcId="{E22DD651-118D-4C73-BF9D-920627EE7938}" destId="{120B6B41-3795-42AD-B9F9-1E8012FF581B}" srcOrd="9" destOrd="0" presId="urn:microsoft.com/office/officeart/2005/8/layout/process4"/>
    <dgm:cxn modelId="{02552AFE-8C3A-42F3-B79C-320487BB823A}" type="presParOf" srcId="{E22DD651-118D-4C73-BF9D-920627EE7938}" destId="{9A373174-C1DB-41A9-A9CC-1DB307D392C2}" srcOrd="10" destOrd="0" presId="urn:microsoft.com/office/officeart/2005/8/layout/process4"/>
    <dgm:cxn modelId="{62B973D0-EBDC-4E6E-8B4F-8F20110DE229}" type="presParOf" srcId="{9A373174-C1DB-41A9-A9CC-1DB307D392C2}" destId="{20C3758D-CEC5-4F22-A860-B39303CB9DD3}" srcOrd="0" destOrd="0" presId="urn:microsoft.com/office/officeart/2005/8/layout/process4"/>
    <dgm:cxn modelId="{BBEB8C68-2BBA-4478-A1C1-8EE1B7D98FF5}" type="presParOf" srcId="{E22DD651-118D-4C73-BF9D-920627EE7938}" destId="{455237B0-BF9D-4B72-A9F3-EBC93BE78173}" srcOrd="11" destOrd="0" presId="urn:microsoft.com/office/officeart/2005/8/layout/process4"/>
    <dgm:cxn modelId="{1084DFED-C20D-4CF9-8F1E-667B452C3C6A}" type="presParOf" srcId="{E22DD651-118D-4C73-BF9D-920627EE7938}" destId="{41743231-70EB-479B-A1F2-CF40A633C035}" srcOrd="12" destOrd="0" presId="urn:microsoft.com/office/officeart/2005/8/layout/process4"/>
    <dgm:cxn modelId="{FF8C9482-BBF9-4048-836F-4DD1701AC894}" type="presParOf" srcId="{41743231-70EB-479B-A1F2-CF40A633C035}" destId="{9DE66070-715F-4449-9427-AA6E1F364F9A}" srcOrd="0" destOrd="0" presId="urn:microsoft.com/office/officeart/2005/8/layout/process4"/>
    <dgm:cxn modelId="{6BE6FA4F-F6C9-4C8D-8033-F7753189E9B0}" type="presParOf" srcId="{E22DD651-118D-4C73-BF9D-920627EE7938}" destId="{7E0E7CCB-ACC4-4BFD-A8BE-E3BEDD7E55D0}" srcOrd="13" destOrd="0" presId="urn:microsoft.com/office/officeart/2005/8/layout/process4"/>
    <dgm:cxn modelId="{29FC0CB7-4C69-4DDF-AD96-79CDB4152778}" type="presParOf" srcId="{E22DD651-118D-4C73-BF9D-920627EE7938}" destId="{67D225F0-338F-4950-A96F-3C713F29E4F8}" srcOrd="14" destOrd="0" presId="urn:microsoft.com/office/officeart/2005/8/layout/process4"/>
    <dgm:cxn modelId="{621C4A59-DDAB-4B94-811D-BCB4902729D0}" type="presParOf" srcId="{67D225F0-338F-4950-A96F-3C713F29E4F8}" destId="{2A66E001-EE52-467A-AC8C-9FD37D864FAB}" srcOrd="0" destOrd="0" presId="urn:microsoft.com/office/officeart/2005/8/layout/process4"/>
    <dgm:cxn modelId="{D5B29846-0BEE-47D8-A6E6-170910259730}" type="presParOf" srcId="{E22DD651-118D-4C73-BF9D-920627EE7938}" destId="{84FF653D-FFBC-459F-90BD-207944570D39}" srcOrd="15" destOrd="0" presId="urn:microsoft.com/office/officeart/2005/8/layout/process4"/>
    <dgm:cxn modelId="{FEC1058E-C5CB-4E27-90DE-F7C04B7FFD62}" type="presParOf" srcId="{E22DD651-118D-4C73-BF9D-920627EE7938}" destId="{AE95F841-D328-4B64-839C-50A5A5480121}" srcOrd="16" destOrd="0" presId="urn:microsoft.com/office/officeart/2005/8/layout/process4"/>
    <dgm:cxn modelId="{A3BB05CD-A9EC-490B-8FF9-4F6950F128C0}" type="presParOf" srcId="{AE95F841-D328-4B64-839C-50A5A5480121}" destId="{AF0C5AA0-7C7C-46AC-9BE4-8FA36EB48EA0}" srcOrd="0" destOrd="0" presId="urn:microsoft.com/office/officeart/2005/8/layout/process4"/>
    <dgm:cxn modelId="{E91665DD-2B5B-4F7B-9C57-41492588FBA5}" type="presParOf" srcId="{E22DD651-118D-4C73-BF9D-920627EE7938}" destId="{16F5723B-C59D-488E-910D-A54DE6D476D8}" srcOrd="17" destOrd="0" presId="urn:microsoft.com/office/officeart/2005/8/layout/process4"/>
    <dgm:cxn modelId="{E16533BE-3A52-41A7-BD4A-4C518C8E7F95}" type="presParOf" srcId="{E22DD651-118D-4C73-BF9D-920627EE7938}" destId="{C78EE962-F051-4C65-AA6A-02A8FC8F9885}" srcOrd="18" destOrd="0" presId="urn:microsoft.com/office/officeart/2005/8/layout/process4"/>
    <dgm:cxn modelId="{30590F67-16F8-405E-972A-7FE9BB661869}" type="presParOf" srcId="{C78EE962-F051-4C65-AA6A-02A8FC8F9885}" destId="{AE0A9DBA-30B3-4C8A-A32D-383DF31557C4}" srcOrd="0" destOrd="0" presId="urn:microsoft.com/office/officeart/2005/8/layout/process4"/>
    <dgm:cxn modelId="{DD8D79EE-EE22-44A8-92A4-5B610BD0F1CA}" type="presParOf" srcId="{E22DD651-118D-4C73-BF9D-920627EE7938}" destId="{CC9A46F3-AA3A-4FCC-BAC9-B1C045BC12C5}" srcOrd="19" destOrd="0" presId="urn:microsoft.com/office/officeart/2005/8/layout/process4"/>
    <dgm:cxn modelId="{23550898-E295-4BC4-ACE6-FEEFFED9DD28}" type="presParOf" srcId="{E22DD651-118D-4C73-BF9D-920627EE7938}" destId="{92EA5BA4-3741-48F5-87D5-626A090619CF}" srcOrd="20" destOrd="0" presId="urn:microsoft.com/office/officeart/2005/8/layout/process4"/>
    <dgm:cxn modelId="{915395EB-7B4D-403B-A432-F63106CA315C}" type="presParOf" srcId="{92EA5BA4-3741-48F5-87D5-626A090619CF}" destId="{35B11327-817E-4BA2-A2C5-A2264D7105C8}" srcOrd="0" destOrd="0" presId="urn:microsoft.com/office/officeart/2005/8/layout/process4"/>
    <dgm:cxn modelId="{B8697084-9C2B-45D3-B4B1-A82754D40A9D}" type="presParOf" srcId="{E22DD651-118D-4C73-BF9D-920627EE7938}" destId="{0F96870B-8F4B-41FF-BF09-BC0C26E29B92}" srcOrd="21" destOrd="0" presId="urn:microsoft.com/office/officeart/2005/8/layout/process4"/>
    <dgm:cxn modelId="{A8CB0FD9-9216-4759-8FD4-E54E62B60E17}" type="presParOf" srcId="{E22DD651-118D-4C73-BF9D-920627EE7938}" destId="{D79390DE-F9B7-4AB1-BD92-A3BB50D9A3EE}" srcOrd="22" destOrd="0" presId="urn:microsoft.com/office/officeart/2005/8/layout/process4"/>
    <dgm:cxn modelId="{93AF60FE-848C-441F-926C-E5ACB0052DB0}" type="presParOf" srcId="{D79390DE-F9B7-4AB1-BD92-A3BB50D9A3EE}" destId="{96A955FF-EF5D-4AA2-BF76-2B25DCC9BAFE}" srcOrd="0" destOrd="0" presId="urn:microsoft.com/office/officeart/2005/8/layout/process4"/>
    <dgm:cxn modelId="{38A2A0EC-3023-4C6D-8321-7B486D5DAF9D}" type="presParOf" srcId="{E22DD651-118D-4C73-BF9D-920627EE7938}" destId="{E460E181-1BE0-4124-82C7-8F8F4362A210}" srcOrd="23" destOrd="0" presId="urn:microsoft.com/office/officeart/2005/8/layout/process4"/>
    <dgm:cxn modelId="{00744D42-35DE-4A2E-AC7A-5BDDA46267CE}" type="presParOf" srcId="{E22DD651-118D-4C73-BF9D-920627EE7938}" destId="{8B6E4C00-1B61-4B96-B083-0B9110C54AEF}" srcOrd="24" destOrd="0" presId="urn:microsoft.com/office/officeart/2005/8/layout/process4"/>
    <dgm:cxn modelId="{34591D72-A305-4907-A16B-79CFE66FADAE}"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solidFill>
          <a:srgbClr val="FF0000"/>
        </a:solidFill>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5F241C9E-548F-439C-B37E-E70BC8AFBA4A}" srcId="{FFC91AF3-4036-435F-803E-46230CC17A3C}" destId="{D576CF0C-A4A4-4DCF-B443-5C90C4386217}" srcOrd="9" destOrd="0" parTransId="{730B047A-A745-404E-8C30-88BA37E8F3D4}" sibTransId="{66CC9E19-14F6-4C99-8E80-3E400AD30385}"/>
    <dgm:cxn modelId="{19A7A19A-52A3-4B60-9701-BD6EB2C68CAA}" type="presOf" srcId="{FC25B688-4024-4072-90FE-68A9169C4D11}" destId="{20C3758D-CEC5-4F22-A860-B39303CB9DD3}" srcOrd="0" destOrd="0" presId="urn:microsoft.com/office/officeart/2005/8/layout/process4"/>
    <dgm:cxn modelId="{6677B158-396E-470C-90D1-4227C5D0610C}" type="presOf" srcId="{9ACA97CD-EAC7-4156-97CE-3348184E85A2}" destId="{2A66E001-EE52-467A-AC8C-9FD37D864FAB}" srcOrd="0" destOrd="0" presId="urn:microsoft.com/office/officeart/2005/8/layout/process4"/>
    <dgm:cxn modelId="{1B4788EA-35EF-482C-9D67-342553401181}" type="presOf" srcId="{F9C1F31D-E253-4E86-BD84-A294F5731ED7}" destId="{2B949CF7-2639-4254-BFB3-A6687EA7CFF7}" srcOrd="0" destOrd="0" presId="urn:microsoft.com/office/officeart/2005/8/layout/process4"/>
    <dgm:cxn modelId="{DDA8398D-5F9E-4BC4-905D-35296EFF52FB}" type="presOf" srcId="{A0D37B13-0A72-46AC-A6DC-543350D43F16}" destId="{624D8943-23E9-4BFE-A1D2-B839A1110FAD}"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DB842AAC-A120-4526-8D29-659D72B5B587}" srcId="{FFC91AF3-4036-435F-803E-46230CC17A3C}" destId="{F9C1F31D-E253-4E86-BD84-A294F5731ED7}" srcOrd="12" destOrd="0" parTransId="{F65A1455-ADEC-496D-8F69-2A34D8E17D97}" sibTransId="{9F97C00D-3056-4EEE-9431-C564BE628E7D}"/>
    <dgm:cxn modelId="{B3FA781A-609D-4869-BA99-35B9D8287D15}" srcId="{FFC91AF3-4036-435F-803E-46230CC17A3C}" destId="{A0D37B13-0A72-46AC-A6DC-543350D43F16}" srcOrd="0" destOrd="0" parTransId="{30298DB8-2678-4E65-BDE9-F6577856CAED}" sibTransId="{A01905F8-D710-4CA8-9BEF-B1B5E1D40CA0}"/>
    <dgm:cxn modelId="{61B526BC-21D0-4639-ADCD-7236DADEC3B6}" srcId="{FFC91AF3-4036-435F-803E-46230CC17A3C}" destId="{FF6CF3A6-F0C8-4CC0-92D4-99F1C57280C3}" srcOrd="11" destOrd="0" parTransId="{07975972-2E5E-4BA9-A57C-77B04B1B4130}" sibTransId="{F13E26C9-F086-493B-B773-51DE2D51C6D4}"/>
    <dgm:cxn modelId="{E8388334-8A15-4ADA-9194-D79DAD53F539}" srcId="{FFC91AF3-4036-435F-803E-46230CC17A3C}" destId="{90FCB745-FCF9-40A6-A954-A454C2EE1F6C}" srcOrd="2" destOrd="0" parTransId="{EC0233C4-7B31-4588-B68A-6CD71D40A0EA}" sibTransId="{CD7E6E16-BB70-488E-B61D-852B7EE8E7E8}"/>
    <dgm:cxn modelId="{FE8E34B8-E0B1-41F0-A6F1-C8F57EF64559}" type="presOf" srcId="{D576CF0C-A4A4-4DCF-B443-5C90C4386217}" destId="{EC5ADDAE-07B3-4304-8159-6EEC9C3FB8C3}" srcOrd="0" destOrd="0" presId="urn:microsoft.com/office/officeart/2005/8/layout/process4"/>
    <dgm:cxn modelId="{4D4E64BE-0AAE-4B87-AFDE-78A4CF5DE26A}" type="presOf" srcId="{A21E6154-831C-4D91-A327-B2CDC45AE4BC}" destId="{AE0A9DBA-30B3-4C8A-A32D-383DF31557C4}"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32FE0977-55AE-4B0E-957A-0F7826A8E996}" type="presOf" srcId="{979CED88-074F-4216-AAFD-35214522FA1A}" destId="{81A7763E-7536-4F6E-B46F-6A78387E6E02}" srcOrd="0" destOrd="0" presId="urn:microsoft.com/office/officeart/2005/8/layout/process4"/>
    <dgm:cxn modelId="{12369B81-937B-4800-AB73-BFCFDC8A9316}" type="presOf" srcId="{FFC91AF3-4036-435F-803E-46230CC17A3C}" destId="{E22DD651-118D-4C73-BF9D-920627EE7938}"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F21A12A4-DA9F-4A87-9C55-DAA5B78E3C63}" type="presOf" srcId="{A454E5F4-1D94-4184-AD9B-F08822C376A0}" destId="{AF0C5AA0-7C7C-46AC-9BE4-8FA36EB48EA0}"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35EE0601-FC8A-416C-B2DF-BF986CE51E6A}" type="presOf" srcId="{90FCB745-FCF9-40A6-A954-A454C2EE1F6C}" destId="{35B11327-817E-4BA2-A2C5-A2264D7105C8}"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AD8C6FF-04E0-4CEF-8E68-FBDB1B2361D7}" type="presOf" srcId="{DDE9211F-74E1-451F-801D-B7B0C45D1BD9}" destId="{9DE66070-715F-4449-9427-AA6E1F364F9A}" srcOrd="0" destOrd="0" presId="urn:microsoft.com/office/officeart/2005/8/layout/process4"/>
    <dgm:cxn modelId="{FF731273-87C4-4DB5-B003-13D4A6403C8E}" type="presOf" srcId="{7026B273-3532-47EA-BDC2-25500BC719AD}" destId="{96A955FF-EF5D-4AA2-BF76-2B25DCC9BAFE}" srcOrd="0" destOrd="0" presId="urn:microsoft.com/office/officeart/2005/8/layout/process4"/>
    <dgm:cxn modelId="{D72E3880-2305-4CFC-AD14-8B3AC362B356}" type="presOf" srcId="{677CF892-C12C-4D1A-8574-AEBDEFA519BB}" destId="{3192455D-F81F-41FD-8291-C62C7603A0B1}"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950A6D6F-7A0A-4364-B744-FFF232F596D0}" type="presOf" srcId="{FF6CF3A6-F0C8-4CC0-92D4-99F1C57280C3}" destId="{AB3C066F-90F4-42F0-9CBE-F21FE9913A12}" srcOrd="0" destOrd="0" presId="urn:microsoft.com/office/officeart/2005/8/layout/process4"/>
    <dgm:cxn modelId="{A118BC22-3816-4F29-BE8A-2E5ECE18795D}" type="presParOf" srcId="{E22DD651-118D-4C73-BF9D-920627EE7938}" destId="{B3B73EB8-7583-450F-8E41-1537EA50FA90}" srcOrd="0" destOrd="0" presId="urn:microsoft.com/office/officeart/2005/8/layout/process4"/>
    <dgm:cxn modelId="{A79B183D-9A45-421B-9804-994480547818}" type="presParOf" srcId="{B3B73EB8-7583-450F-8E41-1537EA50FA90}" destId="{2B949CF7-2639-4254-BFB3-A6687EA7CFF7}" srcOrd="0" destOrd="0" presId="urn:microsoft.com/office/officeart/2005/8/layout/process4"/>
    <dgm:cxn modelId="{B03CBCAD-C000-469E-A597-50F061F90E6C}" type="presParOf" srcId="{E22DD651-118D-4C73-BF9D-920627EE7938}" destId="{AF8D6806-682F-43DC-9033-604FA6646F0D}" srcOrd="1" destOrd="0" presId="urn:microsoft.com/office/officeart/2005/8/layout/process4"/>
    <dgm:cxn modelId="{2D7F4A4A-1299-48C8-9ED2-935C858AA50C}" type="presParOf" srcId="{E22DD651-118D-4C73-BF9D-920627EE7938}" destId="{E10907C8-6EBB-4A0C-B099-CB30692F3C77}" srcOrd="2" destOrd="0" presId="urn:microsoft.com/office/officeart/2005/8/layout/process4"/>
    <dgm:cxn modelId="{0C2F9427-33B4-4B4F-8652-FDDEC6EACAB6}" type="presParOf" srcId="{E10907C8-6EBB-4A0C-B099-CB30692F3C77}" destId="{AB3C066F-90F4-42F0-9CBE-F21FE9913A12}" srcOrd="0" destOrd="0" presId="urn:microsoft.com/office/officeart/2005/8/layout/process4"/>
    <dgm:cxn modelId="{13334AF0-DD7B-441A-AC15-F18DB5EB3A83}" type="presParOf" srcId="{E22DD651-118D-4C73-BF9D-920627EE7938}" destId="{74117206-A8DD-407D-9B4B-FF73508D40D8}" srcOrd="3" destOrd="0" presId="urn:microsoft.com/office/officeart/2005/8/layout/process4"/>
    <dgm:cxn modelId="{21628E9D-30C4-475C-8610-7B9455D939A8}" type="presParOf" srcId="{E22DD651-118D-4C73-BF9D-920627EE7938}" destId="{66CA9D56-DA51-4431-AD3B-84B09C0088C7}" srcOrd="4" destOrd="0" presId="urn:microsoft.com/office/officeart/2005/8/layout/process4"/>
    <dgm:cxn modelId="{548CDC6A-969D-441F-B8C5-EFD490041F10}" type="presParOf" srcId="{66CA9D56-DA51-4431-AD3B-84B09C0088C7}" destId="{81A7763E-7536-4F6E-B46F-6A78387E6E02}" srcOrd="0" destOrd="0" presId="urn:microsoft.com/office/officeart/2005/8/layout/process4"/>
    <dgm:cxn modelId="{A4BD0851-F6BC-49D2-BA29-75E1A782F54D}" type="presParOf" srcId="{E22DD651-118D-4C73-BF9D-920627EE7938}" destId="{CE153FCC-C456-413A-9C71-93A07E3EE8A1}" srcOrd="5" destOrd="0" presId="urn:microsoft.com/office/officeart/2005/8/layout/process4"/>
    <dgm:cxn modelId="{85C19E0D-2EB6-4765-89AF-3F394B293BC7}" type="presParOf" srcId="{E22DD651-118D-4C73-BF9D-920627EE7938}" destId="{198588B4-26D4-41DE-BCDF-15BED6FAFB79}" srcOrd="6" destOrd="0" presId="urn:microsoft.com/office/officeart/2005/8/layout/process4"/>
    <dgm:cxn modelId="{A08C0735-54B7-45AE-8863-902DB9C2AAC2}" type="presParOf" srcId="{198588B4-26D4-41DE-BCDF-15BED6FAFB79}" destId="{EC5ADDAE-07B3-4304-8159-6EEC9C3FB8C3}" srcOrd="0" destOrd="0" presId="urn:microsoft.com/office/officeart/2005/8/layout/process4"/>
    <dgm:cxn modelId="{4C4F9238-FECD-425C-80AB-9766A4ECF5BA}" type="presParOf" srcId="{E22DD651-118D-4C73-BF9D-920627EE7938}" destId="{0075E46E-8B1A-4D5F-9CF4-67D6F7BA9090}" srcOrd="7" destOrd="0" presId="urn:microsoft.com/office/officeart/2005/8/layout/process4"/>
    <dgm:cxn modelId="{81A34F46-F758-438C-8021-A8D463DB09C1}" type="presParOf" srcId="{E22DD651-118D-4C73-BF9D-920627EE7938}" destId="{7FDEC429-18F1-4A4F-8195-167776E9779A}" srcOrd="8" destOrd="0" presId="urn:microsoft.com/office/officeart/2005/8/layout/process4"/>
    <dgm:cxn modelId="{58BDAC2E-6981-4742-9C6B-8207C4474E65}" type="presParOf" srcId="{7FDEC429-18F1-4A4F-8195-167776E9779A}" destId="{3192455D-F81F-41FD-8291-C62C7603A0B1}" srcOrd="0" destOrd="0" presId="urn:microsoft.com/office/officeart/2005/8/layout/process4"/>
    <dgm:cxn modelId="{0927BCFC-075F-4AB5-989B-3B184F46EA2D}" type="presParOf" srcId="{E22DD651-118D-4C73-BF9D-920627EE7938}" destId="{120B6B41-3795-42AD-B9F9-1E8012FF581B}" srcOrd="9" destOrd="0" presId="urn:microsoft.com/office/officeart/2005/8/layout/process4"/>
    <dgm:cxn modelId="{8A42ACBE-59FB-465C-BE63-39B0A12BABB3}" type="presParOf" srcId="{E22DD651-118D-4C73-BF9D-920627EE7938}" destId="{9A373174-C1DB-41A9-A9CC-1DB307D392C2}" srcOrd="10" destOrd="0" presId="urn:microsoft.com/office/officeart/2005/8/layout/process4"/>
    <dgm:cxn modelId="{5B647495-BA90-40E9-9BC5-0C600A6DD039}" type="presParOf" srcId="{9A373174-C1DB-41A9-A9CC-1DB307D392C2}" destId="{20C3758D-CEC5-4F22-A860-B39303CB9DD3}" srcOrd="0" destOrd="0" presId="urn:microsoft.com/office/officeart/2005/8/layout/process4"/>
    <dgm:cxn modelId="{FFFFB1B4-B833-4333-9CDD-CFA47FCD608D}" type="presParOf" srcId="{E22DD651-118D-4C73-BF9D-920627EE7938}" destId="{455237B0-BF9D-4B72-A9F3-EBC93BE78173}" srcOrd="11" destOrd="0" presId="urn:microsoft.com/office/officeart/2005/8/layout/process4"/>
    <dgm:cxn modelId="{2372EDCF-053A-4CA0-BD05-3683A79543BD}" type="presParOf" srcId="{E22DD651-118D-4C73-BF9D-920627EE7938}" destId="{41743231-70EB-479B-A1F2-CF40A633C035}" srcOrd="12" destOrd="0" presId="urn:microsoft.com/office/officeart/2005/8/layout/process4"/>
    <dgm:cxn modelId="{846B8AF2-FDEC-4E26-8C71-C70972906505}" type="presParOf" srcId="{41743231-70EB-479B-A1F2-CF40A633C035}" destId="{9DE66070-715F-4449-9427-AA6E1F364F9A}" srcOrd="0" destOrd="0" presId="urn:microsoft.com/office/officeart/2005/8/layout/process4"/>
    <dgm:cxn modelId="{BC1FE971-078B-4FB5-94B0-632A581C0930}" type="presParOf" srcId="{E22DD651-118D-4C73-BF9D-920627EE7938}" destId="{7E0E7CCB-ACC4-4BFD-A8BE-E3BEDD7E55D0}" srcOrd="13" destOrd="0" presId="urn:microsoft.com/office/officeart/2005/8/layout/process4"/>
    <dgm:cxn modelId="{99FE18A7-9615-4ED6-B286-CA5A1D5E866E}" type="presParOf" srcId="{E22DD651-118D-4C73-BF9D-920627EE7938}" destId="{67D225F0-338F-4950-A96F-3C713F29E4F8}" srcOrd="14" destOrd="0" presId="urn:microsoft.com/office/officeart/2005/8/layout/process4"/>
    <dgm:cxn modelId="{56E8D406-4014-4F54-9E52-DC6CD55FCD91}" type="presParOf" srcId="{67D225F0-338F-4950-A96F-3C713F29E4F8}" destId="{2A66E001-EE52-467A-AC8C-9FD37D864FAB}" srcOrd="0" destOrd="0" presId="urn:microsoft.com/office/officeart/2005/8/layout/process4"/>
    <dgm:cxn modelId="{4BCD97F6-7883-4C3F-875D-C534A9E5FF37}" type="presParOf" srcId="{E22DD651-118D-4C73-BF9D-920627EE7938}" destId="{84FF653D-FFBC-459F-90BD-207944570D39}" srcOrd="15" destOrd="0" presId="urn:microsoft.com/office/officeart/2005/8/layout/process4"/>
    <dgm:cxn modelId="{033A445D-B57A-4993-9532-98E88D573627}" type="presParOf" srcId="{E22DD651-118D-4C73-BF9D-920627EE7938}" destId="{AE95F841-D328-4B64-839C-50A5A5480121}" srcOrd="16" destOrd="0" presId="urn:microsoft.com/office/officeart/2005/8/layout/process4"/>
    <dgm:cxn modelId="{E8F8428E-8E8F-4C37-B2ED-C6219DAA053C}" type="presParOf" srcId="{AE95F841-D328-4B64-839C-50A5A5480121}" destId="{AF0C5AA0-7C7C-46AC-9BE4-8FA36EB48EA0}" srcOrd="0" destOrd="0" presId="urn:microsoft.com/office/officeart/2005/8/layout/process4"/>
    <dgm:cxn modelId="{B9FA6B1C-AEDF-48A6-8DF1-D79A7D696C99}" type="presParOf" srcId="{E22DD651-118D-4C73-BF9D-920627EE7938}" destId="{16F5723B-C59D-488E-910D-A54DE6D476D8}" srcOrd="17" destOrd="0" presId="urn:microsoft.com/office/officeart/2005/8/layout/process4"/>
    <dgm:cxn modelId="{693F771F-4367-4A72-8C06-A98F3E8AEB5A}" type="presParOf" srcId="{E22DD651-118D-4C73-BF9D-920627EE7938}" destId="{C78EE962-F051-4C65-AA6A-02A8FC8F9885}" srcOrd="18" destOrd="0" presId="urn:microsoft.com/office/officeart/2005/8/layout/process4"/>
    <dgm:cxn modelId="{6E81B116-37E7-4C1F-A2A5-80B949FF19F5}" type="presParOf" srcId="{C78EE962-F051-4C65-AA6A-02A8FC8F9885}" destId="{AE0A9DBA-30B3-4C8A-A32D-383DF31557C4}" srcOrd="0" destOrd="0" presId="urn:microsoft.com/office/officeart/2005/8/layout/process4"/>
    <dgm:cxn modelId="{D67AAD62-D3B1-4DB5-8E99-85956080E775}" type="presParOf" srcId="{E22DD651-118D-4C73-BF9D-920627EE7938}" destId="{CC9A46F3-AA3A-4FCC-BAC9-B1C045BC12C5}" srcOrd="19" destOrd="0" presId="urn:microsoft.com/office/officeart/2005/8/layout/process4"/>
    <dgm:cxn modelId="{8FBE01A4-0F8E-4B22-A48E-D9C33191BA8E}" type="presParOf" srcId="{E22DD651-118D-4C73-BF9D-920627EE7938}" destId="{92EA5BA4-3741-48F5-87D5-626A090619CF}" srcOrd="20" destOrd="0" presId="urn:microsoft.com/office/officeart/2005/8/layout/process4"/>
    <dgm:cxn modelId="{509C374E-F994-4876-9B79-895C397348E4}" type="presParOf" srcId="{92EA5BA4-3741-48F5-87D5-626A090619CF}" destId="{35B11327-817E-4BA2-A2C5-A2264D7105C8}" srcOrd="0" destOrd="0" presId="urn:microsoft.com/office/officeart/2005/8/layout/process4"/>
    <dgm:cxn modelId="{F3EC916A-51BE-490F-80E3-AD8B2B6EF146}" type="presParOf" srcId="{E22DD651-118D-4C73-BF9D-920627EE7938}" destId="{0F96870B-8F4B-41FF-BF09-BC0C26E29B92}" srcOrd="21" destOrd="0" presId="urn:microsoft.com/office/officeart/2005/8/layout/process4"/>
    <dgm:cxn modelId="{98537C2C-A0DF-40E7-BE49-E832D26E9D1A}" type="presParOf" srcId="{E22DD651-118D-4C73-BF9D-920627EE7938}" destId="{D79390DE-F9B7-4AB1-BD92-A3BB50D9A3EE}" srcOrd="22" destOrd="0" presId="urn:microsoft.com/office/officeart/2005/8/layout/process4"/>
    <dgm:cxn modelId="{59EFE543-7C51-48BA-AC98-308DBF025AC5}" type="presParOf" srcId="{D79390DE-F9B7-4AB1-BD92-A3BB50D9A3EE}" destId="{96A955FF-EF5D-4AA2-BF76-2B25DCC9BAFE}" srcOrd="0" destOrd="0" presId="urn:microsoft.com/office/officeart/2005/8/layout/process4"/>
    <dgm:cxn modelId="{C7B37BDA-777D-4F55-92D2-D1E1A0456F57}" type="presParOf" srcId="{E22DD651-118D-4C73-BF9D-920627EE7938}" destId="{E460E181-1BE0-4124-82C7-8F8F4362A210}" srcOrd="23" destOrd="0" presId="urn:microsoft.com/office/officeart/2005/8/layout/process4"/>
    <dgm:cxn modelId="{80BB41A2-8F3B-4299-A5FA-E82CE07A1F76}" type="presParOf" srcId="{E22DD651-118D-4C73-BF9D-920627EE7938}" destId="{8B6E4C00-1B61-4B96-B083-0B9110C54AEF}" srcOrd="24" destOrd="0" presId="urn:microsoft.com/office/officeart/2005/8/layout/process4"/>
    <dgm:cxn modelId="{D9DCED51-5918-4DE8-98FC-03D721AB6F6A}"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solidFill>
          <a:srgbClr val="FF0000"/>
        </a:solidFill>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63C37F8E-5183-4F1E-811D-E20DF4491661}" type="presOf" srcId="{90FCB745-FCF9-40A6-A954-A454C2EE1F6C}" destId="{35B11327-817E-4BA2-A2C5-A2264D7105C8}" srcOrd="0" destOrd="0" presId="urn:microsoft.com/office/officeart/2005/8/layout/process4"/>
    <dgm:cxn modelId="{795FD78D-753D-4991-A49C-75AADCAF73C5}" type="presOf" srcId="{A21E6154-831C-4D91-A327-B2CDC45AE4BC}" destId="{AE0A9DBA-30B3-4C8A-A32D-383DF31557C4}" srcOrd="0" destOrd="0" presId="urn:microsoft.com/office/officeart/2005/8/layout/process4"/>
    <dgm:cxn modelId="{28608964-BE2E-403A-B7CC-92D90336D583}" type="presOf" srcId="{7026B273-3532-47EA-BDC2-25500BC719AD}" destId="{96A955FF-EF5D-4AA2-BF76-2B25DCC9BAFE}" srcOrd="0" destOrd="0" presId="urn:microsoft.com/office/officeart/2005/8/layout/process4"/>
    <dgm:cxn modelId="{3D5425A9-8988-4347-B443-2A1032DFB8C1}" type="presOf" srcId="{FC25B688-4024-4072-90FE-68A9169C4D11}" destId="{20C3758D-CEC5-4F22-A860-B39303CB9DD3}" srcOrd="0" destOrd="0" presId="urn:microsoft.com/office/officeart/2005/8/layout/process4"/>
    <dgm:cxn modelId="{8C110D56-3BB7-4A43-88F7-854BE0B960D8}" type="presOf" srcId="{DDE9211F-74E1-451F-801D-B7B0C45D1BD9}" destId="{9DE66070-715F-4449-9427-AA6E1F364F9A}"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158A2C72-3E7C-4129-8294-5C56CAF879FB}" type="presOf" srcId="{F9C1F31D-E253-4E86-BD84-A294F5731ED7}" destId="{2B949CF7-2639-4254-BFB3-A6687EA7CFF7}"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9F6ABAEA-04A1-4F2F-B930-389EDC95D4F1}" type="presOf" srcId="{FFC91AF3-4036-435F-803E-46230CC17A3C}" destId="{E22DD651-118D-4C73-BF9D-920627EE7938}"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10C8EBFD-9FA3-4740-BA87-8D6D51E0BB1D}" type="presOf" srcId="{FF6CF3A6-F0C8-4CC0-92D4-99F1C57280C3}" destId="{AB3C066F-90F4-42F0-9CBE-F21FE9913A12}" srcOrd="0" destOrd="0" presId="urn:microsoft.com/office/officeart/2005/8/layout/process4"/>
    <dgm:cxn modelId="{635EE2C2-7683-45FE-9366-50828259A4FA}" type="presOf" srcId="{677CF892-C12C-4D1A-8574-AEBDEFA519BB}" destId="{3192455D-F81F-41FD-8291-C62C7603A0B1}" srcOrd="0" destOrd="0" presId="urn:microsoft.com/office/officeart/2005/8/layout/process4"/>
    <dgm:cxn modelId="{9A9F8712-7B75-4FED-A21B-0403FE00D31C}" type="presOf" srcId="{979CED88-074F-4216-AAFD-35214522FA1A}" destId="{81A7763E-7536-4F6E-B46F-6A78387E6E0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7F6C7642-7B11-4A9D-8F17-1B6E3B2BD7A4}" srcId="{FFC91AF3-4036-435F-803E-46230CC17A3C}" destId="{DDE9211F-74E1-451F-801D-B7B0C45D1BD9}" srcOrd="6" destOrd="0" parTransId="{C5456A4E-397F-464C-AE65-5B8E342E8CD0}" sibTransId="{0B125DD6-73CA-4EBA-98F3-8D250369C793}"/>
    <dgm:cxn modelId="{F8D85FB6-6E48-489B-9105-DC5993632527}" srcId="{FFC91AF3-4036-435F-803E-46230CC17A3C}" destId="{9ACA97CD-EAC7-4156-97CE-3348184E85A2}" srcOrd="5" destOrd="0" parTransId="{D559216D-964C-4A95-A37F-2232AEA18D07}" sibTransId="{B207582A-F267-436C-9D3C-D403B41555B5}"/>
    <dgm:cxn modelId="{A28DFA97-A5AD-41FC-9D6F-C4E662AAE704}" type="presOf" srcId="{D576CF0C-A4A4-4DCF-B443-5C90C4386217}" destId="{EC5ADDAE-07B3-4304-8159-6EEC9C3FB8C3}"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85FA82CF-BF7B-4BD3-B787-69B3A1DF8487}" type="presOf" srcId="{9ACA97CD-EAC7-4156-97CE-3348184E85A2}" destId="{2A66E001-EE52-467A-AC8C-9FD37D864FAB}" srcOrd="0" destOrd="0" presId="urn:microsoft.com/office/officeart/2005/8/layout/process4"/>
    <dgm:cxn modelId="{3E78B689-5E91-4909-9554-289DC39A5F71}" type="presOf" srcId="{A454E5F4-1D94-4184-AD9B-F08822C376A0}" destId="{AF0C5AA0-7C7C-46AC-9BE4-8FA36EB48EA0}" srcOrd="0" destOrd="0" presId="urn:microsoft.com/office/officeart/2005/8/layout/process4"/>
    <dgm:cxn modelId="{CCB69253-45A5-4553-9807-DDC512A43C9D}" type="presOf" srcId="{A0D37B13-0A72-46AC-A6DC-543350D43F16}" destId="{624D8943-23E9-4BFE-A1D2-B839A1110FAD}"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6837375F-8567-4AFE-9740-B97B2FA26C69}" type="presParOf" srcId="{E22DD651-118D-4C73-BF9D-920627EE7938}" destId="{B3B73EB8-7583-450F-8E41-1537EA50FA90}" srcOrd="0" destOrd="0" presId="urn:microsoft.com/office/officeart/2005/8/layout/process4"/>
    <dgm:cxn modelId="{12159470-8C67-4239-AF2A-FAA4AA001414}" type="presParOf" srcId="{B3B73EB8-7583-450F-8E41-1537EA50FA90}" destId="{2B949CF7-2639-4254-BFB3-A6687EA7CFF7}" srcOrd="0" destOrd="0" presId="urn:microsoft.com/office/officeart/2005/8/layout/process4"/>
    <dgm:cxn modelId="{4F2A4FAE-B801-4A61-8643-A4225B073531}" type="presParOf" srcId="{E22DD651-118D-4C73-BF9D-920627EE7938}" destId="{AF8D6806-682F-43DC-9033-604FA6646F0D}" srcOrd="1" destOrd="0" presId="urn:microsoft.com/office/officeart/2005/8/layout/process4"/>
    <dgm:cxn modelId="{C39130B0-B8A0-48F2-A249-D3EB4A6A4B03}" type="presParOf" srcId="{E22DD651-118D-4C73-BF9D-920627EE7938}" destId="{E10907C8-6EBB-4A0C-B099-CB30692F3C77}" srcOrd="2" destOrd="0" presId="urn:microsoft.com/office/officeart/2005/8/layout/process4"/>
    <dgm:cxn modelId="{C6D1CD63-269E-4921-B63E-101A62B2E62D}" type="presParOf" srcId="{E10907C8-6EBB-4A0C-B099-CB30692F3C77}" destId="{AB3C066F-90F4-42F0-9CBE-F21FE9913A12}" srcOrd="0" destOrd="0" presId="urn:microsoft.com/office/officeart/2005/8/layout/process4"/>
    <dgm:cxn modelId="{120F9644-4C49-4A0F-A0F7-86B818B30BD9}" type="presParOf" srcId="{E22DD651-118D-4C73-BF9D-920627EE7938}" destId="{74117206-A8DD-407D-9B4B-FF73508D40D8}" srcOrd="3" destOrd="0" presId="urn:microsoft.com/office/officeart/2005/8/layout/process4"/>
    <dgm:cxn modelId="{5805C323-08C2-40F3-A449-3FDCDD5CE346}" type="presParOf" srcId="{E22DD651-118D-4C73-BF9D-920627EE7938}" destId="{66CA9D56-DA51-4431-AD3B-84B09C0088C7}" srcOrd="4" destOrd="0" presId="urn:microsoft.com/office/officeart/2005/8/layout/process4"/>
    <dgm:cxn modelId="{A46B6B05-32B5-4157-BF4E-FB95B099A8BE}" type="presParOf" srcId="{66CA9D56-DA51-4431-AD3B-84B09C0088C7}" destId="{81A7763E-7536-4F6E-B46F-6A78387E6E02}" srcOrd="0" destOrd="0" presId="urn:microsoft.com/office/officeart/2005/8/layout/process4"/>
    <dgm:cxn modelId="{D4248820-D699-4A3D-838F-F71A3692003D}" type="presParOf" srcId="{E22DD651-118D-4C73-BF9D-920627EE7938}" destId="{CE153FCC-C456-413A-9C71-93A07E3EE8A1}" srcOrd="5" destOrd="0" presId="urn:microsoft.com/office/officeart/2005/8/layout/process4"/>
    <dgm:cxn modelId="{C62A7AA5-9825-45B7-8B66-B6264312D8BF}" type="presParOf" srcId="{E22DD651-118D-4C73-BF9D-920627EE7938}" destId="{198588B4-26D4-41DE-BCDF-15BED6FAFB79}" srcOrd="6" destOrd="0" presId="urn:microsoft.com/office/officeart/2005/8/layout/process4"/>
    <dgm:cxn modelId="{C275ABF2-B7B8-494F-8137-154D45F3DD78}" type="presParOf" srcId="{198588B4-26D4-41DE-BCDF-15BED6FAFB79}" destId="{EC5ADDAE-07B3-4304-8159-6EEC9C3FB8C3}" srcOrd="0" destOrd="0" presId="urn:microsoft.com/office/officeart/2005/8/layout/process4"/>
    <dgm:cxn modelId="{3CC07A85-752C-4E25-A062-F7F0DCA95F50}" type="presParOf" srcId="{E22DD651-118D-4C73-BF9D-920627EE7938}" destId="{0075E46E-8B1A-4D5F-9CF4-67D6F7BA9090}" srcOrd="7" destOrd="0" presId="urn:microsoft.com/office/officeart/2005/8/layout/process4"/>
    <dgm:cxn modelId="{8AE00F08-211B-4516-A44B-1DF9A96C3E6A}" type="presParOf" srcId="{E22DD651-118D-4C73-BF9D-920627EE7938}" destId="{7FDEC429-18F1-4A4F-8195-167776E9779A}" srcOrd="8" destOrd="0" presId="urn:microsoft.com/office/officeart/2005/8/layout/process4"/>
    <dgm:cxn modelId="{11EA92E3-235D-4054-9A92-CA15C19EC10D}" type="presParOf" srcId="{7FDEC429-18F1-4A4F-8195-167776E9779A}" destId="{3192455D-F81F-41FD-8291-C62C7603A0B1}" srcOrd="0" destOrd="0" presId="urn:microsoft.com/office/officeart/2005/8/layout/process4"/>
    <dgm:cxn modelId="{E0B3E98C-EF2A-4C1B-BD65-08A4BC046C88}" type="presParOf" srcId="{E22DD651-118D-4C73-BF9D-920627EE7938}" destId="{120B6B41-3795-42AD-B9F9-1E8012FF581B}" srcOrd="9" destOrd="0" presId="urn:microsoft.com/office/officeart/2005/8/layout/process4"/>
    <dgm:cxn modelId="{CA1D3C7B-A05C-427B-93C3-716813F9EAD9}" type="presParOf" srcId="{E22DD651-118D-4C73-BF9D-920627EE7938}" destId="{9A373174-C1DB-41A9-A9CC-1DB307D392C2}" srcOrd="10" destOrd="0" presId="urn:microsoft.com/office/officeart/2005/8/layout/process4"/>
    <dgm:cxn modelId="{42A89698-C762-4DC0-9B7A-CF0E180D91FB}" type="presParOf" srcId="{9A373174-C1DB-41A9-A9CC-1DB307D392C2}" destId="{20C3758D-CEC5-4F22-A860-B39303CB9DD3}" srcOrd="0" destOrd="0" presId="urn:microsoft.com/office/officeart/2005/8/layout/process4"/>
    <dgm:cxn modelId="{85A4464A-C1AE-4377-9BD9-FFF18AE7D89A}" type="presParOf" srcId="{E22DD651-118D-4C73-BF9D-920627EE7938}" destId="{455237B0-BF9D-4B72-A9F3-EBC93BE78173}" srcOrd="11" destOrd="0" presId="urn:microsoft.com/office/officeart/2005/8/layout/process4"/>
    <dgm:cxn modelId="{1C3FE49B-CD16-420D-B7CE-DB3B9C3C4B27}" type="presParOf" srcId="{E22DD651-118D-4C73-BF9D-920627EE7938}" destId="{41743231-70EB-479B-A1F2-CF40A633C035}" srcOrd="12" destOrd="0" presId="urn:microsoft.com/office/officeart/2005/8/layout/process4"/>
    <dgm:cxn modelId="{06313DCA-EC72-45C8-801A-51EFDCBE0C32}" type="presParOf" srcId="{41743231-70EB-479B-A1F2-CF40A633C035}" destId="{9DE66070-715F-4449-9427-AA6E1F364F9A}" srcOrd="0" destOrd="0" presId="urn:microsoft.com/office/officeart/2005/8/layout/process4"/>
    <dgm:cxn modelId="{23D25098-C03D-4818-A56F-8BAC44864F29}" type="presParOf" srcId="{E22DD651-118D-4C73-BF9D-920627EE7938}" destId="{7E0E7CCB-ACC4-4BFD-A8BE-E3BEDD7E55D0}" srcOrd="13" destOrd="0" presId="urn:microsoft.com/office/officeart/2005/8/layout/process4"/>
    <dgm:cxn modelId="{440D597E-6A6B-40E5-A481-083BFBFD01A2}" type="presParOf" srcId="{E22DD651-118D-4C73-BF9D-920627EE7938}" destId="{67D225F0-338F-4950-A96F-3C713F29E4F8}" srcOrd="14" destOrd="0" presId="urn:microsoft.com/office/officeart/2005/8/layout/process4"/>
    <dgm:cxn modelId="{B9E756F9-872A-42F9-9D00-2AB873276578}" type="presParOf" srcId="{67D225F0-338F-4950-A96F-3C713F29E4F8}" destId="{2A66E001-EE52-467A-AC8C-9FD37D864FAB}" srcOrd="0" destOrd="0" presId="urn:microsoft.com/office/officeart/2005/8/layout/process4"/>
    <dgm:cxn modelId="{F9B49D57-CB64-49E8-9E93-F1F0B967A9AB}" type="presParOf" srcId="{E22DD651-118D-4C73-BF9D-920627EE7938}" destId="{84FF653D-FFBC-459F-90BD-207944570D39}" srcOrd="15" destOrd="0" presId="urn:microsoft.com/office/officeart/2005/8/layout/process4"/>
    <dgm:cxn modelId="{4FC31599-7F35-4A0A-A6E8-D2E0E784D904}" type="presParOf" srcId="{E22DD651-118D-4C73-BF9D-920627EE7938}" destId="{AE95F841-D328-4B64-839C-50A5A5480121}" srcOrd="16" destOrd="0" presId="urn:microsoft.com/office/officeart/2005/8/layout/process4"/>
    <dgm:cxn modelId="{CD67AE11-7CAF-4464-B961-4586AC4585A8}" type="presParOf" srcId="{AE95F841-D328-4B64-839C-50A5A5480121}" destId="{AF0C5AA0-7C7C-46AC-9BE4-8FA36EB48EA0}" srcOrd="0" destOrd="0" presId="urn:microsoft.com/office/officeart/2005/8/layout/process4"/>
    <dgm:cxn modelId="{EC54B5EF-A711-44A4-A1D3-3CF0D13F9B9D}" type="presParOf" srcId="{E22DD651-118D-4C73-BF9D-920627EE7938}" destId="{16F5723B-C59D-488E-910D-A54DE6D476D8}" srcOrd="17" destOrd="0" presId="urn:microsoft.com/office/officeart/2005/8/layout/process4"/>
    <dgm:cxn modelId="{38132FAC-C7AE-411E-A0EB-89ADBE82B30A}" type="presParOf" srcId="{E22DD651-118D-4C73-BF9D-920627EE7938}" destId="{C78EE962-F051-4C65-AA6A-02A8FC8F9885}" srcOrd="18" destOrd="0" presId="urn:microsoft.com/office/officeart/2005/8/layout/process4"/>
    <dgm:cxn modelId="{FCB1B997-B720-4929-8224-9A4037C0D606}" type="presParOf" srcId="{C78EE962-F051-4C65-AA6A-02A8FC8F9885}" destId="{AE0A9DBA-30B3-4C8A-A32D-383DF31557C4}" srcOrd="0" destOrd="0" presId="urn:microsoft.com/office/officeart/2005/8/layout/process4"/>
    <dgm:cxn modelId="{934395E1-B9BB-4571-9648-6BB974F6EDC2}" type="presParOf" srcId="{E22DD651-118D-4C73-BF9D-920627EE7938}" destId="{CC9A46F3-AA3A-4FCC-BAC9-B1C045BC12C5}" srcOrd="19" destOrd="0" presId="urn:microsoft.com/office/officeart/2005/8/layout/process4"/>
    <dgm:cxn modelId="{53893CFE-CE8A-4468-91ED-DCE3161F730B}" type="presParOf" srcId="{E22DD651-118D-4C73-BF9D-920627EE7938}" destId="{92EA5BA4-3741-48F5-87D5-626A090619CF}" srcOrd="20" destOrd="0" presId="urn:microsoft.com/office/officeart/2005/8/layout/process4"/>
    <dgm:cxn modelId="{75C57420-A74F-4D0B-829D-765058F5EE7C}" type="presParOf" srcId="{92EA5BA4-3741-48F5-87D5-626A090619CF}" destId="{35B11327-817E-4BA2-A2C5-A2264D7105C8}" srcOrd="0" destOrd="0" presId="urn:microsoft.com/office/officeart/2005/8/layout/process4"/>
    <dgm:cxn modelId="{CF057B91-9D8C-4E97-9347-E28519114AE3}" type="presParOf" srcId="{E22DD651-118D-4C73-BF9D-920627EE7938}" destId="{0F96870B-8F4B-41FF-BF09-BC0C26E29B92}" srcOrd="21" destOrd="0" presId="urn:microsoft.com/office/officeart/2005/8/layout/process4"/>
    <dgm:cxn modelId="{CDBD9C23-C27C-40D4-A466-B519D45E945A}" type="presParOf" srcId="{E22DD651-118D-4C73-BF9D-920627EE7938}" destId="{D79390DE-F9B7-4AB1-BD92-A3BB50D9A3EE}" srcOrd="22" destOrd="0" presId="urn:microsoft.com/office/officeart/2005/8/layout/process4"/>
    <dgm:cxn modelId="{18D8F513-E89A-43BE-9B10-28147FDAF6A3}" type="presParOf" srcId="{D79390DE-F9B7-4AB1-BD92-A3BB50D9A3EE}" destId="{96A955FF-EF5D-4AA2-BF76-2B25DCC9BAFE}" srcOrd="0" destOrd="0" presId="urn:microsoft.com/office/officeart/2005/8/layout/process4"/>
    <dgm:cxn modelId="{0C52AF7B-A379-42BF-BFE4-076F36286795}" type="presParOf" srcId="{E22DD651-118D-4C73-BF9D-920627EE7938}" destId="{E460E181-1BE0-4124-82C7-8F8F4362A210}" srcOrd="23" destOrd="0" presId="urn:microsoft.com/office/officeart/2005/8/layout/process4"/>
    <dgm:cxn modelId="{1AC181E4-91BC-4815-A0C0-213C13D64246}" type="presParOf" srcId="{E22DD651-118D-4C73-BF9D-920627EE7938}" destId="{8B6E4C00-1B61-4B96-B083-0B9110C54AEF}" srcOrd="24" destOrd="0" presId="urn:microsoft.com/office/officeart/2005/8/layout/process4"/>
    <dgm:cxn modelId="{8BE4CD20-C820-4945-A3E8-700906594102}"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solidFill>
          <a:srgbClr val="FF0000"/>
        </a:solidFill>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AC0BCB86-B1A0-408B-A3F9-0679AEE6C6A7}" type="presOf" srcId="{90FCB745-FCF9-40A6-A954-A454C2EE1F6C}" destId="{35B11327-817E-4BA2-A2C5-A2264D7105C8}" srcOrd="0" destOrd="0" presId="urn:microsoft.com/office/officeart/2005/8/layout/process4"/>
    <dgm:cxn modelId="{5F241C9E-548F-439C-B37E-E70BC8AFBA4A}" srcId="{FFC91AF3-4036-435F-803E-46230CC17A3C}" destId="{D576CF0C-A4A4-4DCF-B443-5C90C4386217}" srcOrd="9" destOrd="0" parTransId="{730B047A-A745-404E-8C30-88BA37E8F3D4}" sibTransId="{66CC9E19-14F6-4C99-8E80-3E400AD30385}"/>
    <dgm:cxn modelId="{37D0D1F6-9516-4A6D-A0BC-90CE704E71DC}" type="presOf" srcId="{979CED88-074F-4216-AAFD-35214522FA1A}" destId="{81A7763E-7536-4F6E-B46F-6A78387E6E02}" srcOrd="0" destOrd="0" presId="urn:microsoft.com/office/officeart/2005/8/layout/process4"/>
    <dgm:cxn modelId="{F566C096-FAC9-42F1-8C56-258B3D68731E}" type="presOf" srcId="{F9C1F31D-E253-4E86-BD84-A294F5731ED7}" destId="{2B949CF7-2639-4254-BFB3-A6687EA7CFF7}" srcOrd="0" destOrd="0" presId="urn:microsoft.com/office/officeart/2005/8/layout/process4"/>
    <dgm:cxn modelId="{9B8C4C9F-8EDE-463E-8BBB-2A73EC1B98D0}" type="presOf" srcId="{A0D37B13-0A72-46AC-A6DC-543350D43F16}" destId="{624D8943-23E9-4BFE-A1D2-B839A1110FAD}" srcOrd="0" destOrd="0" presId="urn:microsoft.com/office/officeart/2005/8/layout/process4"/>
    <dgm:cxn modelId="{0079F300-587E-4A36-B7D4-DB2B73D7CF87}" type="presOf" srcId="{7026B273-3532-47EA-BDC2-25500BC719AD}" destId="{96A955FF-EF5D-4AA2-BF76-2B25DCC9BAFE}" srcOrd="0" destOrd="0" presId="urn:microsoft.com/office/officeart/2005/8/layout/process4"/>
    <dgm:cxn modelId="{AAD0B581-B030-4216-8559-2550CD1FEAF6}" type="presOf" srcId="{FF6CF3A6-F0C8-4CC0-92D4-99F1C57280C3}" destId="{AB3C066F-90F4-42F0-9CBE-F21FE9913A12}"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9BAA84E-308F-47F1-BF1B-27B0F054159F}" srcId="{FFC91AF3-4036-435F-803E-46230CC17A3C}" destId="{FC25B688-4024-4072-90FE-68A9169C4D11}" srcOrd="7" destOrd="0" parTransId="{21266F46-5DBE-4FF8-BDAA-F8F1403FFC39}" sibTransId="{1E9CBBA7-BB2E-4428-8E3D-C26675262A07}"/>
    <dgm:cxn modelId="{0FEB4CE0-9E29-400E-BCC6-8D1EBFAEFB8F}" type="presOf" srcId="{9ACA97CD-EAC7-4156-97CE-3348184E85A2}" destId="{2A66E001-EE52-467A-AC8C-9FD37D864FAB}" srcOrd="0" destOrd="0" presId="urn:microsoft.com/office/officeart/2005/8/layout/process4"/>
    <dgm:cxn modelId="{DB842AAC-A120-4526-8D29-659D72B5B587}" srcId="{FFC91AF3-4036-435F-803E-46230CC17A3C}" destId="{F9C1F31D-E253-4E86-BD84-A294F5731ED7}" srcOrd="12" destOrd="0" parTransId="{F65A1455-ADEC-496D-8F69-2A34D8E17D97}" sibTransId="{9F97C00D-3056-4EEE-9431-C564BE628E7D}"/>
    <dgm:cxn modelId="{FA54FA45-77C2-455A-BE9C-A85DD42A4FEC}" type="presOf" srcId="{677CF892-C12C-4D1A-8574-AEBDEFA519BB}" destId="{3192455D-F81F-41FD-8291-C62C7603A0B1}" srcOrd="0" destOrd="0" presId="urn:microsoft.com/office/officeart/2005/8/layout/process4"/>
    <dgm:cxn modelId="{C1B6754B-249B-4A7A-8205-E5BDB45F04D3}" type="presOf" srcId="{FC25B688-4024-4072-90FE-68A9169C4D11}" destId="{20C3758D-CEC5-4F22-A860-B39303CB9DD3}" srcOrd="0" destOrd="0" presId="urn:microsoft.com/office/officeart/2005/8/layout/process4"/>
    <dgm:cxn modelId="{B3FA781A-609D-4869-BA99-35B9D8287D15}" srcId="{FFC91AF3-4036-435F-803E-46230CC17A3C}" destId="{A0D37B13-0A72-46AC-A6DC-543350D43F16}" srcOrd="0" destOrd="0" parTransId="{30298DB8-2678-4E65-BDE9-F6577856CAED}" sibTransId="{A01905F8-D710-4CA8-9BEF-B1B5E1D40CA0}"/>
    <dgm:cxn modelId="{5ABC329C-2FA3-42F1-BFE2-8788137422EA}" type="presOf" srcId="{FFC91AF3-4036-435F-803E-46230CC17A3C}" destId="{E22DD651-118D-4C73-BF9D-920627EE7938}" srcOrd="0" destOrd="0" presId="urn:microsoft.com/office/officeart/2005/8/layout/process4"/>
    <dgm:cxn modelId="{B5C7BFFC-3D3D-468B-A57D-1071931059E3}" type="presOf" srcId="{A454E5F4-1D94-4184-AD9B-F08822C376A0}" destId="{AF0C5AA0-7C7C-46AC-9BE4-8FA36EB48EA0}" srcOrd="0" destOrd="0" presId="urn:microsoft.com/office/officeart/2005/8/layout/process4"/>
    <dgm:cxn modelId="{A16606FE-1F6D-44D3-8899-CAF98B609231}" type="presOf" srcId="{A21E6154-831C-4D91-A327-B2CDC45AE4BC}" destId="{AE0A9DBA-30B3-4C8A-A32D-383DF31557C4}"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61B526BC-21D0-4639-ADCD-7236DADEC3B6}" srcId="{FFC91AF3-4036-435F-803E-46230CC17A3C}" destId="{FF6CF3A6-F0C8-4CC0-92D4-99F1C57280C3}" srcOrd="11" destOrd="0" parTransId="{07975972-2E5E-4BA9-A57C-77B04B1B4130}" sibTransId="{F13E26C9-F086-493B-B773-51DE2D51C6D4}"/>
    <dgm:cxn modelId="{7F6C7642-7B11-4A9D-8F17-1B6E3B2BD7A4}" srcId="{FFC91AF3-4036-435F-803E-46230CC17A3C}" destId="{DDE9211F-74E1-451F-801D-B7B0C45D1BD9}" srcOrd="6" destOrd="0" parTransId="{C5456A4E-397F-464C-AE65-5B8E342E8CD0}" sibTransId="{0B125DD6-73CA-4EBA-98F3-8D250369C793}"/>
    <dgm:cxn modelId="{F24F8328-F43F-4D59-A38A-516F5D98EADD}" srcId="{FFC91AF3-4036-435F-803E-46230CC17A3C}" destId="{7026B273-3532-47EA-BDC2-25500BC719AD}" srcOrd="1" destOrd="0" parTransId="{3E8E87E1-E9BD-4D63-B2AE-3DB143756566}" sibTransId="{E33DFBD2-74D0-4B7E-8E9E-7371C0550139}"/>
    <dgm:cxn modelId="{D2F7A0A9-1C56-46F6-AABD-8938ACA69AB4}" srcId="{FFC91AF3-4036-435F-803E-46230CC17A3C}" destId="{A454E5F4-1D94-4184-AD9B-F08822C376A0}" srcOrd="4" destOrd="0" parTransId="{4A694B51-4406-4CE2-A257-9F362006846F}" sibTransId="{B2F5F89A-25F5-46DE-8139-A42C5F918A0B}"/>
    <dgm:cxn modelId="{476C198A-F48E-4E0A-AF3F-53C57071DCC6}" type="presOf" srcId="{D576CF0C-A4A4-4DCF-B443-5C90C4386217}" destId="{EC5ADDAE-07B3-4304-8159-6EEC9C3FB8C3}" srcOrd="0" destOrd="0" presId="urn:microsoft.com/office/officeart/2005/8/layout/process4"/>
    <dgm:cxn modelId="{E065D35A-F09F-40E9-B1FC-BCA41864B723}" srcId="{FFC91AF3-4036-435F-803E-46230CC17A3C}" destId="{979CED88-074F-4216-AAFD-35214522FA1A}" srcOrd="10" destOrd="0" parTransId="{35004D1D-0392-4F40-A2CA-49D9412EC1ED}" sibTransId="{E5A01908-B1BE-49FB-B860-61D810A0B24A}"/>
    <dgm:cxn modelId="{C6D3E42C-4FDA-4676-BCF3-D1743F8B59C6}" srcId="{FFC91AF3-4036-435F-803E-46230CC17A3C}" destId="{A21E6154-831C-4D91-A327-B2CDC45AE4BC}" srcOrd="3" destOrd="0" parTransId="{C4CEA4FA-2358-4045-A38F-38DF3B052065}" sibTransId="{245B4608-BDDB-48B3-858A-A5285666DB51}"/>
    <dgm:cxn modelId="{F8D85FB6-6E48-489B-9105-DC5993632527}" srcId="{FFC91AF3-4036-435F-803E-46230CC17A3C}" destId="{9ACA97CD-EAC7-4156-97CE-3348184E85A2}" srcOrd="5" destOrd="0" parTransId="{D559216D-964C-4A95-A37F-2232AEA18D07}" sibTransId="{B207582A-F267-436C-9D3C-D403B41555B5}"/>
    <dgm:cxn modelId="{D6025D35-C0EF-4BF8-BE08-6D313C5C9CDF}" type="presOf" srcId="{DDE9211F-74E1-451F-801D-B7B0C45D1BD9}" destId="{9DE66070-715F-4449-9427-AA6E1F364F9A}" srcOrd="0" destOrd="0" presId="urn:microsoft.com/office/officeart/2005/8/layout/process4"/>
    <dgm:cxn modelId="{F8FC2657-F029-4C6B-AEF9-FB57437FF3E1}" type="presParOf" srcId="{E22DD651-118D-4C73-BF9D-920627EE7938}" destId="{B3B73EB8-7583-450F-8E41-1537EA50FA90}" srcOrd="0" destOrd="0" presId="urn:microsoft.com/office/officeart/2005/8/layout/process4"/>
    <dgm:cxn modelId="{818C465A-7601-4CC0-A987-2A3E0CD54599}" type="presParOf" srcId="{B3B73EB8-7583-450F-8E41-1537EA50FA90}" destId="{2B949CF7-2639-4254-BFB3-A6687EA7CFF7}" srcOrd="0" destOrd="0" presId="urn:microsoft.com/office/officeart/2005/8/layout/process4"/>
    <dgm:cxn modelId="{34D81915-913D-46F2-BAEB-5C4BF7C8EE9E}" type="presParOf" srcId="{E22DD651-118D-4C73-BF9D-920627EE7938}" destId="{AF8D6806-682F-43DC-9033-604FA6646F0D}" srcOrd="1" destOrd="0" presId="urn:microsoft.com/office/officeart/2005/8/layout/process4"/>
    <dgm:cxn modelId="{9C8E1865-3030-4D01-820F-B56EBB223678}" type="presParOf" srcId="{E22DD651-118D-4C73-BF9D-920627EE7938}" destId="{E10907C8-6EBB-4A0C-B099-CB30692F3C77}" srcOrd="2" destOrd="0" presId="urn:microsoft.com/office/officeart/2005/8/layout/process4"/>
    <dgm:cxn modelId="{8A9085E7-07F5-45E1-8885-63435E2CAB6E}" type="presParOf" srcId="{E10907C8-6EBB-4A0C-B099-CB30692F3C77}" destId="{AB3C066F-90F4-42F0-9CBE-F21FE9913A12}" srcOrd="0" destOrd="0" presId="urn:microsoft.com/office/officeart/2005/8/layout/process4"/>
    <dgm:cxn modelId="{9FDFB257-23DF-4329-A05F-4545304D4453}" type="presParOf" srcId="{E22DD651-118D-4C73-BF9D-920627EE7938}" destId="{74117206-A8DD-407D-9B4B-FF73508D40D8}" srcOrd="3" destOrd="0" presId="urn:microsoft.com/office/officeart/2005/8/layout/process4"/>
    <dgm:cxn modelId="{ACE1481A-933E-414D-8E78-4CF7AA76A272}" type="presParOf" srcId="{E22DD651-118D-4C73-BF9D-920627EE7938}" destId="{66CA9D56-DA51-4431-AD3B-84B09C0088C7}" srcOrd="4" destOrd="0" presId="urn:microsoft.com/office/officeart/2005/8/layout/process4"/>
    <dgm:cxn modelId="{29B59713-B665-411C-8FB4-7FA1582A6135}" type="presParOf" srcId="{66CA9D56-DA51-4431-AD3B-84B09C0088C7}" destId="{81A7763E-7536-4F6E-B46F-6A78387E6E02}" srcOrd="0" destOrd="0" presId="urn:microsoft.com/office/officeart/2005/8/layout/process4"/>
    <dgm:cxn modelId="{C3E535D5-613D-4F46-8B1D-99188B1D3752}" type="presParOf" srcId="{E22DD651-118D-4C73-BF9D-920627EE7938}" destId="{CE153FCC-C456-413A-9C71-93A07E3EE8A1}" srcOrd="5" destOrd="0" presId="urn:microsoft.com/office/officeart/2005/8/layout/process4"/>
    <dgm:cxn modelId="{3898809D-AE52-43A1-A7CE-E936356C199A}" type="presParOf" srcId="{E22DD651-118D-4C73-BF9D-920627EE7938}" destId="{198588B4-26D4-41DE-BCDF-15BED6FAFB79}" srcOrd="6" destOrd="0" presId="urn:microsoft.com/office/officeart/2005/8/layout/process4"/>
    <dgm:cxn modelId="{1BAA7BF9-889B-48EA-BE8F-92D7D55644E7}" type="presParOf" srcId="{198588B4-26D4-41DE-BCDF-15BED6FAFB79}" destId="{EC5ADDAE-07B3-4304-8159-6EEC9C3FB8C3}" srcOrd="0" destOrd="0" presId="urn:microsoft.com/office/officeart/2005/8/layout/process4"/>
    <dgm:cxn modelId="{1CB3A256-F4F7-4626-B817-69A7E2480DE5}" type="presParOf" srcId="{E22DD651-118D-4C73-BF9D-920627EE7938}" destId="{0075E46E-8B1A-4D5F-9CF4-67D6F7BA9090}" srcOrd="7" destOrd="0" presId="urn:microsoft.com/office/officeart/2005/8/layout/process4"/>
    <dgm:cxn modelId="{1929497C-C227-4B14-B416-0600D1DDE267}" type="presParOf" srcId="{E22DD651-118D-4C73-BF9D-920627EE7938}" destId="{7FDEC429-18F1-4A4F-8195-167776E9779A}" srcOrd="8" destOrd="0" presId="urn:microsoft.com/office/officeart/2005/8/layout/process4"/>
    <dgm:cxn modelId="{B48085C1-2778-474A-A083-F4B3E439E312}" type="presParOf" srcId="{7FDEC429-18F1-4A4F-8195-167776E9779A}" destId="{3192455D-F81F-41FD-8291-C62C7603A0B1}" srcOrd="0" destOrd="0" presId="urn:microsoft.com/office/officeart/2005/8/layout/process4"/>
    <dgm:cxn modelId="{4035FCFE-4C40-4A87-9D34-4775F6A4489B}" type="presParOf" srcId="{E22DD651-118D-4C73-BF9D-920627EE7938}" destId="{120B6B41-3795-42AD-B9F9-1E8012FF581B}" srcOrd="9" destOrd="0" presId="urn:microsoft.com/office/officeart/2005/8/layout/process4"/>
    <dgm:cxn modelId="{A7379715-D9CF-40F0-AB2E-82F9A83136E8}" type="presParOf" srcId="{E22DD651-118D-4C73-BF9D-920627EE7938}" destId="{9A373174-C1DB-41A9-A9CC-1DB307D392C2}" srcOrd="10" destOrd="0" presId="urn:microsoft.com/office/officeart/2005/8/layout/process4"/>
    <dgm:cxn modelId="{8516422F-BDEC-4E0F-A022-A653EBF8C7A8}" type="presParOf" srcId="{9A373174-C1DB-41A9-A9CC-1DB307D392C2}" destId="{20C3758D-CEC5-4F22-A860-B39303CB9DD3}" srcOrd="0" destOrd="0" presId="urn:microsoft.com/office/officeart/2005/8/layout/process4"/>
    <dgm:cxn modelId="{C7D1108B-2D8D-478F-AC3C-12A32F058762}" type="presParOf" srcId="{E22DD651-118D-4C73-BF9D-920627EE7938}" destId="{455237B0-BF9D-4B72-A9F3-EBC93BE78173}" srcOrd="11" destOrd="0" presId="urn:microsoft.com/office/officeart/2005/8/layout/process4"/>
    <dgm:cxn modelId="{6F540347-F1A0-4A25-A1C2-225D88AB00E2}" type="presParOf" srcId="{E22DD651-118D-4C73-BF9D-920627EE7938}" destId="{41743231-70EB-479B-A1F2-CF40A633C035}" srcOrd="12" destOrd="0" presId="urn:microsoft.com/office/officeart/2005/8/layout/process4"/>
    <dgm:cxn modelId="{8B557AF5-7590-45D9-8069-CCE04D299141}" type="presParOf" srcId="{41743231-70EB-479B-A1F2-CF40A633C035}" destId="{9DE66070-715F-4449-9427-AA6E1F364F9A}" srcOrd="0" destOrd="0" presId="urn:microsoft.com/office/officeart/2005/8/layout/process4"/>
    <dgm:cxn modelId="{749B408F-135A-42D8-9C0C-15A7B8B80D0B}" type="presParOf" srcId="{E22DD651-118D-4C73-BF9D-920627EE7938}" destId="{7E0E7CCB-ACC4-4BFD-A8BE-E3BEDD7E55D0}" srcOrd="13" destOrd="0" presId="urn:microsoft.com/office/officeart/2005/8/layout/process4"/>
    <dgm:cxn modelId="{7DCDEA8A-E76F-40C7-B68A-21708CBDA3BB}" type="presParOf" srcId="{E22DD651-118D-4C73-BF9D-920627EE7938}" destId="{67D225F0-338F-4950-A96F-3C713F29E4F8}" srcOrd="14" destOrd="0" presId="urn:microsoft.com/office/officeart/2005/8/layout/process4"/>
    <dgm:cxn modelId="{4744704F-243E-4B0B-B0A3-579E2FC512B6}" type="presParOf" srcId="{67D225F0-338F-4950-A96F-3C713F29E4F8}" destId="{2A66E001-EE52-467A-AC8C-9FD37D864FAB}" srcOrd="0" destOrd="0" presId="urn:microsoft.com/office/officeart/2005/8/layout/process4"/>
    <dgm:cxn modelId="{FF1EF5AD-F167-427B-A9FA-CE2C990F0169}" type="presParOf" srcId="{E22DD651-118D-4C73-BF9D-920627EE7938}" destId="{84FF653D-FFBC-459F-90BD-207944570D39}" srcOrd="15" destOrd="0" presId="urn:microsoft.com/office/officeart/2005/8/layout/process4"/>
    <dgm:cxn modelId="{5F21F32E-63D1-4F56-B114-A6172598DCD3}" type="presParOf" srcId="{E22DD651-118D-4C73-BF9D-920627EE7938}" destId="{AE95F841-D328-4B64-839C-50A5A5480121}" srcOrd="16" destOrd="0" presId="urn:microsoft.com/office/officeart/2005/8/layout/process4"/>
    <dgm:cxn modelId="{84945E3F-C85D-474E-A726-931D3A821B93}" type="presParOf" srcId="{AE95F841-D328-4B64-839C-50A5A5480121}" destId="{AF0C5AA0-7C7C-46AC-9BE4-8FA36EB48EA0}" srcOrd="0" destOrd="0" presId="urn:microsoft.com/office/officeart/2005/8/layout/process4"/>
    <dgm:cxn modelId="{C0B706ED-F785-4CF9-8716-3503DE229867}" type="presParOf" srcId="{E22DD651-118D-4C73-BF9D-920627EE7938}" destId="{16F5723B-C59D-488E-910D-A54DE6D476D8}" srcOrd="17" destOrd="0" presId="urn:microsoft.com/office/officeart/2005/8/layout/process4"/>
    <dgm:cxn modelId="{01D6C284-E3F9-4F68-85CB-F62A7A4B0E82}" type="presParOf" srcId="{E22DD651-118D-4C73-BF9D-920627EE7938}" destId="{C78EE962-F051-4C65-AA6A-02A8FC8F9885}" srcOrd="18" destOrd="0" presId="urn:microsoft.com/office/officeart/2005/8/layout/process4"/>
    <dgm:cxn modelId="{48DC2B41-DA83-4DBF-B300-F384B9820490}" type="presParOf" srcId="{C78EE962-F051-4C65-AA6A-02A8FC8F9885}" destId="{AE0A9DBA-30B3-4C8A-A32D-383DF31557C4}" srcOrd="0" destOrd="0" presId="urn:microsoft.com/office/officeart/2005/8/layout/process4"/>
    <dgm:cxn modelId="{8C1B01AF-2AEE-4EEA-9710-12462263EA47}" type="presParOf" srcId="{E22DD651-118D-4C73-BF9D-920627EE7938}" destId="{CC9A46F3-AA3A-4FCC-BAC9-B1C045BC12C5}" srcOrd="19" destOrd="0" presId="urn:microsoft.com/office/officeart/2005/8/layout/process4"/>
    <dgm:cxn modelId="{3AFD4B1A-3891-4C82-87A3-F1CC67CFDADC}" type="presParOf" srcId="{E22DD651-118D-4C73-BF9D-920627EE7938}" destId="{92EA5BA4-3741-48F5-87D5-626A090619CF}" srcOrd="20" destOrd="0" presId="urn:microsoft.com/office/officeart/2005/8/layout/process4"/>
    <dgm:cxn modelId="{393EC291-8CAC-45BF-AB29-B92E3890C31A}" type="presParOf" srcId="{92EA5BA4-3741-48F5-87D5-626A090619CF}" destId="{35B11327-817E-4BA2-A2C5-A2264D7105C8}" srcOrd="0" destOrd="0" presId="urn:microsoft.com/office/officeart/2005/8/layout/process4"/>
    <dgm:cxn modelId="{C62375A5-748C-42B7-B419-0BEEE491871D}" type="presParOf" srcId="{E22DD651-118D-4C73-BF9D-920627EE7938}" destId="{0F96870B-8F4B-41FF-BF09-BC0C26E29B92}" srcOrd="21" destOrd="0" presId="urn:microsoft.com/office/officeart/2005/8/layout/process4"/>
    <dgm:cxn modelId="{8AB2CB81-67D9-4BF1-85B4-2BA1DB8A57FC}" type="presParOf" srcId="{E22DD651-118D-4C73-BF9D-920627EE7938}" destId="{D79390DE-F9B7-4AB1-BD92-A3BB50D9A3EE}" srcOrd="22" destOrd="0" presId="urn:microsoft.com/office/officeart/2005/8/layout/process4"/>
    <dgm:cxn modelId="{A45F6F69-280E-4B01-9D8D-63ADB5C60C70}" type="presParOf" srcId="{D79390DE-F9B7-4AB1-BD92-A3BB50D9A3EE}" destId="{96A955FF-EF5D-4AA2-BF76-2B25DCC9BAFE}" srcOrd="0" destOrd="0" presId="urn:microsoft.com/office/officeart/2005/8/layout/process4"/>
    <dgm:cxn modelId="{5E49EB72-5A78-40A6-9071-C537805866D3}" type="presParOf" srcId="{E22DD651-118D-4C73-BF9D-920627EE7938}" destId="{E460E181-1BE0-4124-82C7-8F8F4362A210}" srcOrd="23" destOrd="0" presId="urn:microsoft.com/office/officeart/2005/8/layout/process4"/>
    <dgm:cxn modelId="{9CB7EE5D-7E08-4F67-BCC7-FF956A3D3859}" type="presParOf" srcId="{E22DD651-118D-4C73-BF9D-920627EE7938}" destId="{8B6E4C00-1B61-4B96-B083-0B9110C54AEF}" srcOrd="24" destOrd="0" presId="urn:microsoft.com/office/officeart/2005/8/layout/process4"/>
    <dgm:cxn modelId="{784F5DBE-A636-4C0B-9839-78443496A2D0}"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solidFill>
          <a:srgbClr val="FF0000"/>
        </a:solidFill>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0E5666A1-A969-4088-B830-47D268ACB1BC}" type="presOf" srcId="{90FCB745-FCF9-40A6-A954-A454C2EE1F6C}" destId="{35B11327-817E-4BA2-A2C5-A2264D7105C8}"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6298E365-DC81-42CB-9CA0-4BBEA23C1444}" type="presOf" srcId="{677CF892-C12C-4D1A-8574-AEBDEFA519BB}" destId="{3192455D-F81F-41FD-8291-C62C7603A0B1}" srcOrd="0" destOrd="0" presId="urn:microsoft.com/office/officeart/2005/8/layout/process4"/>
    <dgm:cxn modelId="{D78FD5C3-92F2-41E8-9AF1-ACD3B4472E98}" type="presOf" srcId="{A21E6154-831C-4D91-A327-B2CDC45AE4BC}" destId="{AE0A9DBA-30B3-4C8A-A32D-383DF31557C4}" srcOrd="0" destOrd="0" presId="urn:microsoft.com/office/officeart/2005/8/layout/process4"/>
    <dgm:cxn modelId="{487455E7-C146-4CF3-BD9E-732FB8771B2A}" type="presOf" srcId="{FFC91AF3-4036-435F-803E-46230CC17A3C}" destId="{E22DD651-118D-4C73-BF9D-920627EE7938}" srcOrd="0" destOrd="0" presId="urn:microsoft.com/office/officeart/2005/8/layout/process4"/>
    <dgm:cxn modelId="{8ED02677-0DCE-44BF-A74C-59CAF27ABAE2}" type="presOf" srcId="{F9C1F31D-E253-4E86-BD84-A294F5731ED7}" destId="{2B949CF7-2639-4254-BFB3-A6687EA7CFF7}" srcOrd="0" destOrd="0" presId="urn:microsoft.com/office/officeart/2005/8/layout/process4"/>
    <dgm:cxn modelId="{1DC298B5-612B-4574-9D12-E6C4D20B2F22}" type="presOf" srcId="{DDE9211F-74E1-451F-801D-B7B0C45D1BD9}" destId="{9DE66070-715F-4449-9427-AA6E1F364F9A}" srcOrd="0" destOrd="0" presId="urn:microsoft.com/office/officeart/2005/8/layout/process4"/>
    <dgm:cxn modelId="{65E7059E-00BE-45DD-82C3-E24E4BAC219C}" type="presOf" srcId="{979CED88-074F-4216-AAFD-35214522FA1A}" destId="{81A7763E-7536-4F6E-B46F-6A78387E6E02}"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4A55FF56-C446-4DBC-B8D3-E32E22423868}" type="presOf" srcId="{A454E5F4-1D94-4184-AD9B-F08822C376A0}" destId="{AF0C5AA0-7C7C-46AC-9BE4-8FA36EB48EA0}"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D750DC21-6C27-4859-9F33-C028D5EBB4D2}" type="presOf" srcId="{D576CF0C-A4A4-4DCF-B443-5C90C4386217}" destId="{EC5ADDAE-07B3-4304-8159-6EEC9C3FB8C3}" srcOrd="0" destOrd="0" presId="urn:microsoft.com/office/officeart/2005/8/layout/process4"/>
    <dgm:cxn modelId="{397F44BC-AA2F-4102-BBEA-0430748E04D1}" type="presOf" srcId="{7026B273-3532-47EA-BDC2-25500BC719AD}" destId="{96A955FF-EF5D-4AA2-BF76-2B25DCC9BAFE}" srcOrd="0" destOrd="0" presId="urn:microsoft.com/office/officeart/2005/8/layout/process4"/>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76D4BF82-6CE6-4976-8AE1-7A8F58833892}" type="presOf" srcId="{FF6CF3A6-F0C8-4CC0-92D4-99F1C57280C3}" destId="{AB3C066F-90F4-42F0-9CBE-F21FE9913A12}" srcOrd="0" destOrd="0" presId="urn:microsoft.com/office/officeart/2005/8/layout/process4"/>
    <dgm:cxn modelId="{C1F3E0E9-2446-44F4-8F00-91AA859BD285}" type="presOf" srcId="{A0D37B13-0A72-46AC-A6DC-543350D43F16}" destId="{624D8943-23E9-4BFE-A1D2-B839A1110FAD}" srcOrd="0" destOrd="0" presId="urn:microsoft.com/office/officeart/2005/8/layout/process4"/>
    <dgm:cxn modelId="{6ED38A27-51C9-4E17-A20F-7616636618CA}" type="presOf" srcId="{FC25B688-4024-4072-90FE-68A9169C4D11}" destId="{20C3758D-CEC5-4F22-A860-B39303CB9DD3}"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58A4420B-0C82-431D-86AF-1380CB9E2E43}" type="presOf" srcId="{9ACA97CD-EAC7-4156-97CE-3348184E85A2}" destId="{2A66E001-EE52-467A-AC8C-9FD37D864FAB}"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899C9D3E-5C6E-4BD7-ABAC-DBDF19E7B4E8}" type="presParOf" srcId="{E22DD651-118D-4C73-BF9D-920627EE7938}" destId="{B3B73EB8-7583-450F-8E41-1537EA50FA90}" srcOrd="0" destOrd="0" presId="urn:microsoft.com/office/officeart/2005/8/layout/process4"/>
    <dgm:cxn modelId="{6F925187-E314-40B8-8473-7B46688AD69D}" type="presParOf" srcId="{B3B73EB8-7583-450F-8E41-1537EA50FA90}" destId="{2B949CF7-2639-4254-BFB3-A6687EA7CFF7}" srcOrd="0" destOrd="0" presId="urn:microsoft.com/office/officeart/2005/8/layout/process4"/>
    <dgm:cxn modelId="{1C7EDC3A-0487-47B3-AC4A-03AF2B0A08E7}" type="presParOf" srcId="{E22DD651-118D-4C73-BF9D-920627EE7938}" destId="{AF8D6806-682F-43DC-9033-604FA6646F0D}" srcOrd="1" destOrd="0" presId="urn:microsoft.com/office/officeart/2005/8/layout/process4"/>
    <dgm:cxn modelId="{FAE966A7-00EB-435C-8B66-2C60748D3C68}" type="presParOf" srcId="{E22DD651-118D-4C73-BF9D-920627EE7938}" destId="{E10907C8-6EBB-4A0C-B099-CB30692F3C77}" srcOrd="2" destOrd="0" presId="urn:microsoft.com/office/officeart/2005/8/layout/process4"/>
    <dgm:cxn modelId="{1AB1EFBE-9F36-4352-B9D5-E11793D6A038}" type="presParOf" srcId="{E10907C8-6EBB-4A0C-B099-CB30692F3C77}" destId="{AB3C066F-90F4-42F0-9CBE-F21FE9913A12}" srcOrd="0" destOrd="0" presId="urn:microsoft.com/office/officeart/2005/8/layout/process4"/>
    <dgm:cxn modelId="{6C2D2B1D-6A4E-4D9B-A345-076B8C880792}" type="presParOf" srcId="{E22DD651-118D-4C73-BF9D-920627EE7938}" destId="{74117206-A8DD-407D-9B4B-FF73508D40D8}" srcOrd="3" destOrd="0" presId="urn:microsoft.com/office/officeart/2005/8/layout/process4"/>
    <dgm:cxn modelId="{DD807E25-B8C0-4B78-BCED-CD72D1EEFD71}" type="presParOf" srcId="{E22DD651-118D-4C73-BF9D-920627EE7938}" destId="{66CA9D56-DA51-4431-AD3B-84B09C0088C7}" srcOrd="4" destOrd="0" presId="urn:microsoft.com/office/officeart/2005/8/layout/process4"/>
    <dgm:cxn modelId="{4ABDD66E-3C6E-489F-BDC4-605962E4F878}" type="presParOf" srcId="{66CA9D56-DA51-4431-AD3B-84B09C0088C7}" destId="{81A7763E-7536-4F6E-B46F-6A78387E6E02}" srcOrd="0" destOrd="0" presId="urn:microsoft.com/office/officeart/2005/8/layout/process4"/>
    <dgm:cxn modelId="{99854FD2-0072-43E4-BA1A-7BCA59704910}" type="presParOf" srcId="{E22DD651-118D-4C73-BF9D-920627EE7938}" destId="{CE153FCC-C456-413A-9C71-93A07E3EE8A1}" srcOrd="5" destOrd="0" presId="urn:microsoft.com/office/officeart/2005/8/layout/process4"/>
    <dgm:cxn modelId="{C1159069-8482-43C1-A764-E8DED641B195}" type="presParOf" srcId="{E22DD651-118D-4C73-BF9D-920627EE7938}" destId="{198588B4-26D4-41DE-BCDF-15BED6FAFB79}" srcOrd="6" destOrd="0" presId="urn:microsoft.com/office/officeart/2005/8/layout/process4"/>
    <dgm:cxn modelId="{B203190A-90AE-4B1F-8AD4-D26945D8EA01}" type="presParOf" srcId="{198588B4-26D4-41DE-BCDF-15BED6FAFB79}" destId="{EC5ADDAE-07B3-4304-8159-6EEC9C3FB8C3}" srcOrd="0" destOrd="0" presId="urn:microsoft.com/office/officeart/2005/8/layout/process4"/>
    <dgm:cxn modelId="{F0DEE1D9-AA21-4F0B-BED4-03F87C3B34F6}" type="presParOf" srcId="{E22DD651-118D-4C73-BF9D-920627EE7938}" destId="{0075E46E-8B1A-4D5F-9CF4-67D6F7BA9090}" srcOrd="7" destOrd="0" presId="urn:microsoft.com/office/officeart/2005/8/layout/process4"/>
    <dgm:cxn modelId="{FCBB1D73-403F-497B-81F1-1798CB4AD2EB}" type="presParOf" srcId="{E22DD651-118D-4C73-BF9D-920627EE7938}" destId="{7FDEC429-18F1-4A4F-8195-167776E9779A}" srcOrd="8" destOrd="0" presId="urn:microsoft.com/office/officeart/2005/8/layout/process4"/>
    <dgm:cxn modelId="{D14B8519-A8F6-4B08-8284-744BB854A1AB}" type="presParOf" srcId="{7FDEC429-18F1-4A4F-8195-167776E9779A}" destId="{3192455D-F81F-41FD-8291-C62C7603A0B1}" srcOrd="0" destOrd="0" presId="urn:microsoft.com/office/officeart/2005/8/layout/process4"/>
    <dgm:cxn modelId="{714F30FE-AAA1-4241-A25B-83FCE81DAB70}" type="presParOf" srcId="{E22DD651-118D-4C73-BF9D-920627EE7938}" destId="{120B6B41-3795-42AD-B9F9-1E8012FF581B}" srcOrd="9" destOrd="0" presId="urn:microsoft.com/office/officeart/2005/8/layout/process4"/>
    <dgm:cxn modelId="{A780DA07-89E1-4AAA-A3AD-21A97756B011}" type="presParOf" srcId="{E22DD651-118D-4C73-BF9D-920627EE7938}" destId="{9A373174-C1DB-41A9-A9CC-1DB307D392C2}" srcOrd="10" destOrd="0" presId="urn:microsoft.com/office/officeart/2005/8/layout/process4"/>
    <dgm:cxn modelId="{0B4E64D4-841C-49C3-BA53-ED328C0E9485}" type="presParOf" srcId="{9A373174-C1DB-41A9-A9CC-1DB307D392C2}" destId="{20C3758D-CEC5-4F22-A860-B39303CB9DD3}" srcOrd="0" destOrd="0" presId="urn:microsoft.com/office/officeart/2005/8/layout/process4"/>
    <dgm:cxn modelId="{7D9B7BA8-2BA4-428C-B183-7A902AAF4CD0}" type="presParOf" srcId="{E22DD651-118D-4C73-BF9D-920627EE7938}" destId="{455237B0-BF9D-4B72-A9F3-EBC93BE78173}" srcOrd="11" destOrd="0" presId="urn:microsoft.com/office/officeart/2005/8/layout/process4"/>
    <dgm:cxn modelId="{6DAA4954-EA0B-47D3-BFB3-BBCC3E47BE76}" type="presParOf" srcId="{E22DD651-118D-4C73-BF9D-920627EE7938}" destId="{41743231-70EB-479B-A1F2-CF40A633C035}" srcOrd="12" destOrd="0" presId="urn:microsoft.com/office/officeart/2005/8/layout/process4"/>
    <dgm:cxn modelId="{7EB0ABD9-A277-4559-AF33-223F490D1768}" type="presParOf" srcId="{41743231-70EB-479B-A1F2-CF40A633C035}" destId="{9DE66070-715F-4449-9427-AA6E1F364F9A}" srcOrd="0" destOrd="0" presId="urn:microsoft.com/office/officeart/2005/8/layout/process4"/>
    <dgm:cxn modelId="{3B9E3056-4B27-445C-98F5-BFE0D0471A9B}" type="presParOf" srcId="{E22DD651-118D-4C73-BF9D-920627EE7938}" destId="{7E0E7CCB-ACC4-4BFD-A8BE-E3BEDD7E55D0}" srcOrd="13" destOrd="0" presId="urn:microsoft.com/office/officeart/2005/8/layout/process4"/>
    <dgm:cxn modelId="{0E05FC1B-5D3A-433F-A784-BE457458C8AE}" type="presParOf" srcId="{E22DD651-118D-4C73-BF9D-920627EE7938}" destId="{67D225F0-338F-4950-A96F-3C713F29E4F8}" srcOrd="14" destOrd="0" presId="urn:microsoft.com/office/officeart/2005/8/layout/process4"/>
    <dgm:cxn modelId="{411D6C4A-5B6A-40AC-B047-17EE6B53B9B6}" type="presParOf" srcId="{67D225F0-338F-4950-A96F-3C713F29E4F8}" destId="{2A66E001-EE52-467A-AC8C-9FD37D864FAB}" srcOrd="0" destOrd="0" presId="urn:microsoft.com/office/officeart/2005/8/layout/process4"/>
    <dgm:cxn modelId="{9A8AE0C3-5571-4FBA-B5ED-01ED4817848D}" type="presParOf" srcId="{E22DD651-118D-4C73-BF9D-920627EE7938}" destId="{84FF653D-FFBC-459F-90BD-207944570D39}" srcOrd="15" destOrd="0" presId="urn:microsoft.com/office/officeart/2005/8/layout/process4"/>
    <dgm:cxn modelId="{3C5B187D-5755-49DB-B2D0-60D69E85410E}" type="presParOf" srcId="{E22DD651-118D-4C73-BF9D-920627EE7938}" destId="{AE95F841-D328-4B64-839C-50A5A5480121}" srcOrd="16" destOrd="0" presId="urn:microsoft.com/office/officeart/2005/8/layout/process4"/>
    <dgm:cxn modelId="{B865D17D-6EB2-4F39-87F0-7238CBB82F02}" type="presParOf" srcId="{AE95F841-D328-4B64-839C-50A5A5480121}" destId="{AF0C5AA0-7C7C-46AC-9BE4-8FA36EB48EA0}" srcOrd="0" destOrd="0" presId="urn:microsoft.com/office/officeart/2005/8/layout/process4"/>
    <dgm:cxn modelId="{EBBAC43E-E2F5-49FF-A528-FFFF91FDF7F4}" type="presParOf" srcId="{E22DD651-118D-4C73-BF9D-920627EE7938}" destId="{16F5723B-C59D-488E-910D-A54DE6D476D8}" srcOrd="17" destOrd="0" presId="urn:microsoft.com/office/officeart/2005/8/layout/process4"/>
    <dgm:cxn modelId="{B0069F9A-7B59-4A5D-AA94-A48042EF2692}" type="presParOf" srcId="{E22DD651-118D-4C73-BF9D-920627EE7938}" destId="{C78EE962-F051-4C65-AA6A-02A8FC8F9885}" srcOrd="18" destOrd="0" presId="urn:microsoft.com/office/officeart/2005/8/layout/process4"/>
    <dgm:cxn modelId="{050940C7-D28B-4C2A-8090-95708AD66CD6}" type="presParOf" srcId="{C78EE962-F051-4C65-AA6A-02A8FC8F9885}" destId="{AE0A9DBA-30B3-4C8A-A32D-383DF31557C4}" srcOrd="0" destOrd="0" presId="urn:microsoft.com/office/officeart/2005/8/layout/process4"/>
    <dgm:cxn modelId="{A58EE7C8-63A1-479A-9277-248367009909}" type="presParOf" srcId="{E22DD651-118D-4C73-BF9D-920627EE7938}" destId="{CC9A46F3-AA3A-4FCC-BAC9-B1C045BC12C5}" srcOrd="19" destOrd="0" presId="urn:microsoft.com/office/officeart/2005/8/layout/process4"/>
    <dgm:cxn modelId="{7AC61FE9-5429-4617-A221-5133F5A022DC}" type="presParOf" srcId="{E22DD651-118D-4C73-BF9D-920627EE7938}" destId="{92EA5BA4-3741-48F5-87D5-626A090619CF}" srcOrd="20" destOrd="0" presId="urn:microsoft.com/office/officeart/2005/8/layout/process4"/>
    <dgm:cxn modelId="{57A2A30F-635F-417F-991F-A80612A4EB49}" type="presParOf" srcId="{92EA5BA4-3741-48F5-87D5-626A090619CF}" destId="{35B11327-817E-4BA2-A2C5-A2264D7105C8}" srcOrd="0" destOrd="0" presId="urn:microsoft.com/office/officeart/2005/8/layout/process4"/>
    <dgm:cxn modelId="{ABCA1850-A5E2-45A6-BFF7-7E8C6069F046}" type="presParOf" srcId="{E22DD651-118D-4C73-BF9D-920627EE7938}" destId="{0F96870B-8F4B-41FF-BF09-BC0C26E29B92}" srcOrd="21" destOrd="0" presId="urn:microsoft.com/office/officeart/2005/8/layout/process4"/>
    <dgm:cxn modelId="{F42440FA-F2CB-4CC4-89C3-54DACEDA88B2}" type="presParOf" srcId="{E22DD651-118D-4C73-BF9D-920627EE7938}" destId="{D79390DE-F9B7-4AB1-BD92-A3BB50D9A3EE}" srcOrd="22" destOrd="0" presId="urn:microsoft.com/office/officeart/2005/8/layout/process4"/>
    <dgm:cxn modelId="{A624CE5B-1834-4A2A-95A6-345652CF6323}" type="presParOf" srcId="{D79390DE-F9B7-4AB1-BD92-A3BB50D9A3EE}" destId="{96A955FF-EF5D-4AA2-BF76-2B25DCC9BAFE}" srcOrd="0" destOrd="0" presId="urn:microsoft.com/office/officeart/2005/8/layout/process4"/>
    <dgm:cxn modelId="{94151E23-C956-4EBA-BADC-FC20CDEC8E72}" type="presParOf" srcId="{E22DD651-118D-4C73-BF9D-920627EE7938}" destId="{E460E181-1BE0-4124-82C7-8F8F4362A210}" srcOrd="23" destOrd="0" presId="urn:microsoft.com/office/officeart/2005/8/layout/process4"/>
    <dgm:cxn modelId="{CE622E53-B65D-4C91-9605-34E0E27FFFAF}" type="presParOf" srcId="{E22DD651-118D-4C73-BF9D-920627EE7938}" destId="{8B6E4C00-1B61-4B96-B083-0B9110C54AEF}" srcOrd="24" destOrd="0" presId="urn:microsoft.com/office/officeart/2005/8/layout/process4"/>
    <dgm:cxn modelId="{1E066C0C-6126-4D65-ACE7-999B67ECD2A4}"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91AF3-4036-435F-803E-46230CC17A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A0D37B13-0A72-46AC-A6DC-543350D43F16}">
      <dgm:prSet phldrT="[Text]" custT="1"/>
      <dgm:spPr>
        <a:ln>
          <a:solidFill>
            <a:schemeClr val="tx1"/>
          </a:solidFill>
        </a:ln>
      </dgm:spPr>
      <dgm:t>
        <a:bodyPr/>
        <a:lstStyle/>
        <a:p>
          <a:r>
            <a:rPr lang="en-GB" sz="1200" b="1" dirty="0" smtClean="0">
              <a:solidFill>
                <a:schemeClr val="tx1"/>
              </a:solidFill>
            </a:rPr>
            <a:t>Design Setup </a:t>
          </a:r>
          <a:endParaRPr lang="en-GB" sz="1200" b="1" dirty="0">
            <a:solidFill>
              <a:schemeClr val="tx1"/>
            </a:solidFill>
          </a:endParaRPr>
        </a:p>
      </dgm:t>
    </dgm:pt>
    <dgm:pt modelId="{30298DB8-2678-4E65-BDE9-F6577856CAED}" type="parTrans" cxnId="{B3FA781A-609D-4869-BA99-35B9D8287D15}">
      <dgm:prSet/>
      <dgm:spPr/>
      <dgm:t>
        <a:bodyPr/>
        <a:lstStyle/>
        <a:p>
          <a:endParaRPr lang="en-GB"/>
        </a:p>
      </dgm:t>
    </dgm:pt>
    <dgm:pt modelId="{A01905F8-D710-4CA8-9BEF-B1B5E1D40CA0}" type="sibTrans" cxnId="{B3FA781A-609D-4869-BA99-35B9D8287D15}">
      <dgm:prSet/>
      <dgm:spPr/>
      <dgm:t>
        <a:bodyPr/>
        <a:lstStyle/>
        <a:p>
          <a:endParaRPr lang="en-GB"/>
        </a:p>
      </dgm:t>
    </dgm:pt>
    <dgm:pt modelId="{7026B273-3532-47EA-BDC2-25500BC719AD}">
      <dgm:prSet phldrT="[Text]" custT="1"/>
      <dgm:spPr>
        <a:ln>
          <a:solidFill>
            <a:schemeClr val="tx1"/>
          </a:solidFill>
        </a:ln>
      </dgm:spPr>
      <dgm:t>
        <a:bodyPr/>
        <a:lstStyle/>
        <a:p>
          <a:r>
            <a:rPr lang="en-GB" sz="1200" b="1" dirty="0" smtClean="0">
              <a:solidFill>
                <a:schemeClr val="tx1"/>
              </a:solidFill>
            </a:rPr>
            <a:t>Floor Planning</a:t>
          </a:r>
          <a:endParaRPr lang="en-GB" sz="1200" b="1" dirty="0">
            <a:solidFill>
              <a:schemeClr val="tx1"/>
            </a:solidFill>
          </a:endParaRPr>
        </a:p>
      </dgm:t>
    </dgm:pt>
    <dgm:pt modelId="{3E8E87E1-E9BD-4D63-B2AE-3DB143756566}" type="parTrans" cxnId="{F24F8328-F43F-4D59-A38A-516F5D98EADD}">
      <dgm:prSet/>
      <dgm:spPr/>
      <dgm:t>
        <a:bodyPr/>
        <a:lstStyle/>
        <a:p>
          <a:endParaRPr lang="en-GB"/>
        </a:p>
      </dgm:t>
    </dgm:pt>
    <dgm:pt modelId="{E33DFBD2-74D0-4B7E-8E9E-7371C0550139}" type="sibTrans" cxnId="{F24F8328-F43F-4D59-A38A-516F5D98EADD}">
      <dgm:prSet/>
      <dgm:spPr/>
      <dgm:t>
        <a:bodyPr/>
        <a:lstStyle/>
        <a:p>
          <a:endParaRPr lang="en-GB"/>
        </a:p>
      </dgm:t>
    </dgm:pt>
    <dgm:pt modelId="{90FCB745-FCF9-40A6-A954-A454C2EE1F6C}">
      <dgm:prSet custT="1"/>
      <dgm:spPr>
        <a:ln>
          <a:solidFill>
            <a:schemeClr val="tx1"/>
          </a:solidFill>
        </a:ln>
      </dgm:spPr>
      <dgm:t>
        <a:bodyPr/>
        <a:lstStyle/>
        <a:p>
          <a:r>
            <a:rPr lang="en-GB" sz="1200" b="1" dirty="0" smtClean="0">
              <a:solidFill>
                <a:schemeClr val="tx1"/>
              </a:solidFill>
            </a:rPr>
            <a:t>Power Planning</a:t>
          </a:r>
          <a:endParaRPr lang="en-GB" sz="1200" b="1" dirty="0">
            <a:solidFill>
              <a:schemeClr val="tx1"/>
            </a:solidFill>
          </a:endParaRPr>
        </a:p>
      </dgm:t>
    </dgm:pt>
    <dgm:pt modelId="{EC0233C4-7B31-4588-B68A-6CD71D40A0EA}" type="parTrans" cxnId="{E8388334-8A15-4ADA-9194-D79DAD53F539}">
      <dgm:prSet/>
      <dgm:spPr/>
      <dgm:t>
        <a:bodyPr/>
        <a:lstStyle/>
        <a:p>
          <a:endParaRPr lang="en-GB"/>
        </a:p>
      </dgm:t>
    </dgm:pt>
    <dgm:pt modelId="{CD7E6E16-BB70-488E-B61D-852B7EE8E7E8}" type="sibTrans" cxnId="{E8388334-8A15-4ADA-9194-D79DAD53F539}">
      <dgm:prSet/>
      <dgm:spPr/>
      <dgm:t>
        <a:bodyPr/>
        <a:lstStyle/>
        <a:p>
          <a:endParaRPr lang="en-GB"/>
        </a:p>
      </dgm:t>
    </dgm:pt>
    <dgm:pt modelId="{A454E5F4-1D94-4184-AD9B-F08822C376A0}">
      <dgm:prSet custT="1"/>
      <dgm:spPr>
        <a:ln>
          <a:solidFill>
            <a:schemeClr val="tx1"/>
          </a:solidFill>
        </a:ln>
      </dgm:spPr>
      <dgm:t>
        <a:bodyPr/>
        <a:lstStyle/>
        <a:p>
          <a:r>
            <a:rPr lang="en-GB" sz="1200" b="1" dirty="0" smtClean="0">
              <a:solidFill>
                <a:schemeClr val="tx1"/>
              </a:solidFill>
            </a:rPr>
            <a:t>Place</a:t>
          </a:r>
          <a:endParaRPr lang="en-GB" sz="1200" b="1" dirty="0">
            <a:solidFill>
              <a:schemeClr val="tx1"/>
            </a:solidFill>
          </a:endParaRPr>
        </a:p>
      </dgm:t>
    </dgm:pt>
    <dgm:pt modelId="{4A694B51-4406-4CE2-A257-9F362006846F}" type="parTrans" cxnId="{D2F7A0A9-1C56-46F6-AABD-8938ACA69AB4}">
      <dgm:prSet/>
      <dgm:spPr/>
      <dgm:t>
        <a:bodyPr/>
        <a:lstStyle/>
        <a:p>
          <a:endParaRPr lang="en-GB"/>
        </a:p>
      </dgm:t>
    </dgm:pt>
    <dgm:pt modelId="{B2F5F89A-25F5-46DE-8139-A42C5F918A0B}" type="sibTrans" cxnId="{D2F7A0A9-1C56-46F6-AABD-8938ACA69AB4}">
      <dgm:prSet/>
      <dgm:spPr/>
      <dgm:t>
        <a:bodyPr/>
        <a:lstStyle/>
        <a:p>
          <a:endParaRPr lang="en-GB"/>
        </a:p>
      </dgm:t>
    </dgm:pt>
    <dgm:pt modelId="{DDE9211F-74E1-451F-801D-B7B0C45D1BD9}">
      <dgm:prSet custT="1"/>
      <dgm:spPr>
        <a:solidFill>
          <a:srgbClr val="FF0000"/>
        </a:solidFill>
        <a:ln>
          <a:solidFill>
            <a:schemeClr val="tx1"/>
          </a:solidFill>
        </a:ln>
      </dgm:spPr>
      <dgm:t>
        <a:bodyPr/>
        <a:lstStyle/>
        <a:p>
          <a:r>
            <a:rPr lang="en-GB" sz="1200" b="1" dirty="0" smtClean="0">
              <a:solidFill>
                <a:schemeClr val="tx1"/>
              </a:solidFill>
            </a:rPr>
            <a:t>Clock Tree Synthesis</a:t>
          </a:r>
          <a:endParaRPr lang="en-GB" sz="1200" b="1" dirty="0">
            <a:solidFill>
              <a:schemeClr val="tx1"/>
            </a:solidFill>
          </a:endParaRPr>
        </a:p>
      </dgm:t>
    </dgm:pt>
    <dgm:pt modelId="{C5456A4E-397F-464C-AE65-5B8E342E8CD0}" type="parTrans" cxnId="{7F6C7642-7B11-4A9D-8F17-1B6E3B2BD7A4}">
      <dgm:prSet/>
      <dgm:spPr/>
      <dgm:t>
        <a:bodyPr/>
        <a:lstStyle/>
        <a:p>
          <a:endParaRPr lang="en-GB"/>
        </a:p>
      </dgm:t>
    </dgm:pt>
    <dgm:pt modelId="{0B125DD6-73CA-4EBA-98F3-8D250369C793}" type="sibTrans" cxnId="{7F6C7642-7B11-4A9D-8F17-1B6E3B2BD7A4}">
      <dgm:prSet/>
      <dgm:spPr/>
      <dgm:t>
        <a:bodyPr/>
        <a:lstStyle/>
        <a:p>
          <a:endParaRPr lang="en-GB"/>
        </a:p>
      </dgm:t>
    </dgm:pt>
    <dgm:pt modelId="{FC25B688-4024-4072-90FE-68A9169C4D11}">
      <dgm:prSet custT="1"/>
      <dgm:spPr>
        <a:ln>
          <a:solidFill>
            <a:schemeClr val="tx1"/>
          </a:solidFill>
        </a:ln>
      </dgm:spPr>
      <dgm:t>
        <a:bodyPr/>
        <a:lstStyle/>
        <a:p>
          <a:r>
            <a:rPr lang="en-GB" sz="1200" b="1" dirty="0" smtClean="0">
              <a:solidFill>
                <a:schemeClr val="tx1"/>
              </a:solidFill>
            </a:rPr>
            <a:t>Timing Optimization Post-CTS</a:t>
          </a:r>
          <a:endParaRPr lang="en-GB" sz="1200" b="1" dirty="0">
            <a:solidFill>
              <a:schemeClr val="tx1"/>
            </a:solidFill>
          </a:endParaRPr>
        </a:p>
      </dgm:t>
    </dgm:pt>
    <dgm:pt modelId="{21266F46-5DBE-4FF8-BDAA-F8F1403FFC39}" type="parTrans" cxnId="{D9BAA84E-308F-47F1-BF1B-27B0F054159F}">
      <dgm:prSet/>
      <dgm:spPr/>
      <dgm:t>
        <a:bodyPr/>
        <a:lstStyle/>
        <a:p>
          <a:endParaRPr lang="en-GB"/>
        </a:p>
      </dgm:t>
    </dgm:pt>
    <dgm:pt modelId="{1E9CBBA7-BB2E-4428-8E3D-C26675262A07}" type="sibTrans" cxnId="{D9BAA84E-308F-47F1-BF1B-27B0F054159F}">
      <dgm:prSet/>
      <dgm:spPr/>
      <dgm:t>
        <a:bodyPr/>
        <a:lstStyle/>
        <a:p>
          <a:endParaRPr lang="en-GB"/>
        </a:p>
      </dgm:t>
    </dgm:pt>
    <dgm:pt modelId="{677CF892-C12C-4D1A-8574-AEBDEFA519BB}">
      <dgm:prSet custT="1"/>
      <dgm:spPr>
        <a:ln>
          <a:solidFill>
            <a:schemeClr val="tx1"/>
          </a:solidFill>
        </a:ln>
      </dgm:spPr>
      <dgm:t>
        <a:bodyPr/>
        <a:lstStyle/>
        <a:p>
          <a:r>
            <a:rPr lang="en-GB" sz="1200" b="1" dirty="0" smtClean="0">
              <a:solidFill>
                <a:schemeClr val="tx1"/>
              </a:solidFill>
            </a:rPr>
            <a:t>Route</a:t>
          </a:r>
          <a:endParaRPr lang="en-GB" sz="1200" b="1" dirty="0">
            <a:solidFill>
              <a:schemeClr val="tx1"/>
            </a:solidFill>
          </a:endParaRPr>
        </a:p>
      </dgm:t>
    </dgm:pt>
    <dgm:pt modelId="{97B0A8D3-C2A4-42CC-B1B5-279E6D82DEDC}" type="parTrans" cxnId="{8E60E0F9-D29E-4B84-9211-75016B04033B}">
      <dgm:prSet/>
      <dgm:spPr/>
      <dgm:t>
        <a:bodyPr/>
        <a:lstStyle/>
        <a:p>
          <a:endParaRPr lang="en-GB"/>
        </a:p>
      </dgm:t>
    </dgm:pt>
    <dgm:pt modelId="{E515BA33-4352-4C3D-B943-936C83DC80EF}" type="sibTrans" cxnId="{8E60E0F9-D29E-4B84-9211-75016B04033B}">
      <dgm:prSet/>
      <dgm:spPr/>
      <dgm:t>
        <a:bodyPr/>
        <a:lstStyle/>
        <a:p>
          <a:endParaRPr lang="en-GB"/>
        </a:p>
      </dgm:t>
    </dgm:pt>
    <dgm:pt modelId="{979CED88-074F-4216-AAFD-35214522FA1A}">
      <dgm:prSet custT="1"/>
      <dgm:spPr>
        <a:ln>
          <a:solidFill>
            <a:schemeClr val="tx1"/>
          </a:solidFill>
        </a:ln>
      </dgm:spPr>
      <dgm:t>
        <a:bodyPr/>
        <a:lstStyle/>
        <a:p>
          <a:r>
            <a:rPr lang="en-GB" sz="1200" b="1" dirty="0" smtClean="0">
              <a:solidFill>
                <a:schemeClr val="tx1"/>
              </a:solidFill>
            </a:rPr>
            <a:t>Adding Filler</a:t>
          </a:r>
          <a:endParaRPr lang="en-GB" sz="1200" b="1" dirty="0">
            <a:solidFill>
              <a:schemeClr val="tx1"/>
            </a:solidFill>
          </a:endParaRPr>
        </a:p>
      </dgm:t>
    </dgm:pt>
    <dgm:pt modelId="{35004D1D-0392-4F40-A2CA-49D9412EC1ED}" type="parTrans" cxnId="{E065D35A-F09F-40E9-B1FC-BCA41864B723}">
      <dgm:prSet/>
      <dgm:spPr/>
      <dgm:t>
        <a:bodyPr/>
        <a:lstStyle/>
        <a:p>
          <a:endParaRPr lang="en-GB"/>
        </a:p>
      </dgm:t>
    </dgm:pt>
    <dgm:pt modelId="{E5A01908-B1BE-49FB-B860-61D810A0B24A}" type="sibTrans" cxnId="{E065D35A-F09F-40E9-B1FC-BCA41864B723}">
      <dgm:prSet/>
      <dgm:spPr/>
      <dgm:t>
        <a:bodyPr/>
        <a:lstStyle/>
        <a:p>
          <a:endParaRPr lang="en-GB"/>
        </a:p>
      </dgm:t>
    </dgm:pt>
    <dgm:pt modelId="{F9C1F31D-E253-4E86-BD84-A294F5731ED7}">
      <dgm:prSet custT="1"/>
      <dgm:spPr>
        <a:ln>
          <a:solidFill>
            <a:schemeClr val="tx1"/>
          </a:solidFill>
        </a:ln>
      </dgm:spPr>
      <dgm:t>
        <a:bodyPr/>
        <a:lstStyle/>
        <a:p>
          <a:r>
            <a:rPr lang="en-GB" sz="1200" b="1" dirty="0" smtClean="0">
              <a:solidFill>
                <a:schemeClr val="tx1"/>
              </a:solidFill>
            </a:rPr>
            <a:t>Write Out</a:t>
          </a:r>
          <a:endParaRPr lang="en-GB" sz="1200" b="1" dirty="0">
            <a:solidFill>
              <a:schemeClr val="tx1"/>
            </a:solidFill>
          </a:endParaRPr>
        </a:p>
      </dgm:t>
    </dgm:pt>
    <dgm:pt modelId="{F65A1455-ADEC-496D-8F69-2A34D8E17D97}" type="parTrans" cxnId="{DB842AAC-A120-4526-8D29-659D72B5B587}">
      <dgm:prSet/>
      <dgm:spPr/>
      <dgm:t>
        <a:bodyPr/>
        <a:lstStyle/>
        <a:p>
          <a:endParaRPr lang="en-GB"/>
        </a:p>
      </dgm:t>
    </dgm:pt>
    <dgm:pt modelId="{9F97C00D-3056-4EEE-9431-C564BE628E7D}" type="sibTrans" cxnId="{DB842AAC-A120-4526-8D29-659D72B5B587}">
      <dgm:prSet/>
      <dgm:spPr/>
      <dgm:t>
        <a:bodyPr/>
        <a:lstStyle/>
        <a:p>
          <a:endParaRPr lang="en-GB"/>
        </a:p>
      </dgm:t>
    </dgm:pt>
    <dgm:pt modelId="{A21E6154-831C-4D91-A327-B2CDC45AE4BC}">
      <dgm:prSet custT="1"/>
      <dgm:spPr>
        <a:ln>
          <a:solidFill>
            <a:schemeClr val="tx1"/>
          </a:solidFill>
        </a:ln>
      </dgm:spPr>
      <dgm:t>
        <a:bodyPr/>
        <a:lstStyle/>
        <a:p>
          <a:r>
            <a:rPr lang="en-GB" sz="1200" b="1" dirty="0" smtClean="0">
              <a:solidFill>
                <a:schemeClr val="tx1"/>
              </a:solidFill>
            </a:rPr>
            <a:t>Power Routing</a:t>
          </a:r>
          <a:endParaRPr lang="en-GB" sz="1200" b="1" dirty="0">
            <a:solidFill>
              <a:schemeClr val="tx1"/>
            </a:solidFill>
          </a:endParaRPr>
        </a:p>
      </dgm:t>
    </dgm:pt>
    <dgm:pt modelId="{C4CEA4FA-2358-4045-A38F-38DF3B052065}" type="parTrans" cxnId="{C6D3E42C-4FDA-4676-BCF3-D1743F8B59C6}">
      <dgm:prSet/>
      <dgm:spPr/>
      <dgm:t>
        <a:bodyPr/>
        <a:lstStyle/>
        <a:p>
          <a:endParaRPr lang="en-GB"/>
        </a:p>
      </dgm:t>
    </dgm:pt>
    <dgm:pt modelId="{245B4608-BDDB-48B3-858A-A5285666DB51}" type="sibTrans" cxnId="{C6D3E42C-4FDA-4676-BCF3-D1743F8B59C6}">
      <dgm:prSet/>
      <dgm:spPr/>
      <dgm:t>
        <a:bodyPr/>
        <a:lstStyle/>
        <a:p>
          <a:endParaRPr lang="en-GB"/>
        </a:p>
      </dgm:t>
    </dgm:pt>
    <dgm:pt modelId="{9ACA97CD-EAC7-4156-97CE-3348184E85A2}">
      <dgm:prSet custT="1"/>
      <dgm:spPr>
        <a:ln>
          <a:solidFill>
            <a:schemeClr val="tx1"/>
          </a:solidFill>
        </a:ln>
      </dgm:spPr>
      <dgm:t>
        <a:bodyPr/>
        <a:lstStyle/>
        <a:p>
          <a:r>
            <a:rPr lang="en-GB" sz="1200" b="1" dirty="0" smtClean="0">
              <a:solidFill>
                <a:schemeClr val="tx1"/>
              </a:solidFill>
            </a:rPr>
            <a:t>Timing Optimization Pre-CTS</a:t>
          </a:r>
          <a:endParaRPr lang="en-GB" sz="1200" b="1" dirty="0">
            <a:solidFill>
              <a:schemeClr val="tx1"/>
            </a:solidFill>
          </a:endParaRPr>
        </a:p>
      </dgm:t>
    </dgm:pt>
    <dgm:pt modelId="{D559216D-964C-4A95-A37F-2232AEA18D07}" type="parTrans" cxnId="{F8D85FB6-6E48-489B-9105-DC5993632527}">
      <dgm:prSet/>
      <dgm:spPr/>
      <dgm:t>
        <a:bodyPr/>
        <a:lstStyle/>
        <a:p>
          <a:endParaRPr lang="en-GB"/>
        </a:p>
      </dgm:t>
    </dgm:pt>
    <dgm:pt modelId="{B207582A-F267-436C-9D3C-D403B41555B5}" type="sibTrans" cxnId="{F8D85FB6-6E48-489B-9105-DC5993632527}">
      <dgm:prSet/>
      <dgm:spPr/>
      <dgm:t>
        <a:bodyPr/>
        <a:lstStyle/>
        <a:p>
          <a:endParaRPr lang="en-GB"/>
        </a:p>
      </dgm:t>
    </dgm:pt>
    <dgm:pt modelId="{D576CF0C-A4A4-4DCF-B443-5C90C4386217}">
      <dgm:prSet custT="1"/>
      <dgm:spPr>
        <a:ln>
          <a:solidFill>
            <a:schemeClr val="tx1"/>
          </a:solidFill>
        </a:ln>
      </dgm:spPr>
      <dgm:t>
        <a:bodyPr/>
        <a:lstStyle/>
        <a:p>
          <a:r>
            <a:rPr lang="en-GB" sz="1200" b="1" dirty="0" smtClean="0">
              <a:solidFill>
                <a:schemeClr val="tx1"/>
              </a:solidFill>
            </a:rPr>
            <a:t>Timing Optimization Post-Rout</a:t>
          </a:r>
          <a:endParaRPr lang="en-GB" sz="1200" b="1" dirty="0">
            <a:solidFill>
              <a:schemeClr val="tx1"/>
            </a:solidFill>
          </a:endParaRPr>
        </a:p>
      </dgm:t>
    </dgm:pt>
    <dgm:pt modelId="{730B047A-A745-404E-8C30-88BA37E8F3D4}" type="parTrans" cxnId="{5F241C9E-548F-439C-B37E-E70BC8AFBA4A}">
      <dgm:prSet/>
      <dgm:spPr/>
      <dgm:t>
        <a:bodyPr/>
        <a:lstStyle/>
        <a:p>
          <a:endParaRPr lang="en-GB"/>
        </a:p>
      </dgm:t>
    </dgm:pt>
    <dgm:pt modelId="{66CC9E19-14F6-4C99-8E80-3E400AD30385}" type="sibTrans" cxnId="{5F241C9E-548F-439C-B37E-E70BC8AFBA4A}">
      <dgm:prSet/>
      <dgm:spPr/>
      <dgm:t>
        <a:bodyPr/>
        <a:lstStyle/>
        <a:p>
          <a:endParaRPr lang="en-GB"/>
        </a:p>
      </dgm:t>
    </dgm:pt>
    <dgm:pt modelId="{FF6CF3A6-F0C8-4CC0-92D4-99F1C57280C3}">
      <dgm:prSet custT="1"/>
      <dgm:spPr>
        <a:ln>
          <a:solidFill>
            <a:schemeClr val="tx1"/>
          </a:solidFill>
        </a:ln>
      </dgm:spPr>
      <dgm:t>
        <a:bodyPr/>
        <a:lstStyle/>
        <a:p>
          <a:r>
            <a:rPr lang="en-GB" sz="1200" b="1" dirty="0" smtClean="0">
              <a:solidFill>
                <a:schemeClr val="tx1"/>
              </a:solidFill>
            </a:rPr>
            <a:t>Design Verification</a:t>
          </a:r>
          <a:endParaRPr lang="en-GB" sz="1200" b="1" dirty="0">
            <a:solidFill>
              <a:schemeClr val="tx1"/>
            </a:solidFill>
          </a:endParaRPr>
        </a:p>
      </dgm:t>
    </dgm:pt>
    <dgm:pt modelId="{07975972-2E5E-4BA9-A57C-77B04B1B4130}" type="parTrans" cxnId="{61B526BC-21D0-4639-ADCD-7236DADEC3B6}">
      <dgm:prSet/>
      <dgm:spPr/>
      <dgm:t>
        <a:bodyPr/>
        <a:lstStyle/>
        <a:p>
          <a:endParaRPr lang="en-GB"/>
        </a:p>
      </dgm:t>
    </dgm:pt>
    <dgm:pt modelId="{F13E26C9-F086-493B-B773-51DE2D51C6D4}" type="sibTrans" cxnId="{61B526BC-21D0-4639-ADCD-7236DADEC3B6}">
      <dgm:prSet/>
      <dgm:spPr/>
      <dgm:t>
        <a:bodyPr/>
        <a:lstStyle/>
        <a:p>
          <a:endParaRPr lang="en-GB"/>
        </a:p>
      </dgm:t>
    </dgm:pt>
    <dgm:pt modelId="{E22DD651-118D-4C73-BF9D-920627EE7938}" type="pres">
      <dgm:prSet presAssocID="{FFC91AF3-4036-435F-803E-46230CC17A3C}" presName="Name0" presStyleCnt="0">
        <dgm:presLayoutVars>
          <dgm:dir/>
          <dgm:animLvl val="lvl"/>
          <dgm:resizeHandles val="exact"/>
        </dgm:presLayoutVars>
      </dgm:prSet>
      <dgm:spPr/>
      <dgm:t>
        <a:bodyPr/>
        <a:lstStyle/>
        <a:p>
          <a:endParaRPr lang="en-GB"/>
        </a:p>
      </dgm:t>
    </dgm:pt>
    <dgm:pt modelId="{B3B73EB8-7583-450F-8E41-1537EA50FA90}" type="pres">
      <dgm:prSet presAssocID="{F9C1F31D-E253-4E86-BD84-A294F5731ED7}" presName="boxAndChildren" presStyleCnt="0"/>
      <dgm:spPr/>
    </dgm:pt>
    <dgm:pt modelId="{2B949CF7-2639-4254-BFB3-A6687EA7CFF7}" type="pres">
      <dgm:prSet presAssocID="{F9C1F31D-E253-4E86-BD84-A294F5731ED7}" presName="parentTextBox" presStyleLbl="node1" presStyleIdx="0" presStyleCnt="13"/>
      <dgm:spPr/>
      <dgm:t>
        <a:bodyPr/>
        <a:lstStyle/>
        <a:p>
          <a:endParaRPr lang="en-GB"/>
        </a:p>
      </dgm:t>
    </dgm:pt>
    <dgm:pt modelId="{AF8D6806-682F-43DC-9033-604FA6646F0D}" type="pres">
      <dgm:prSet presAssocID="{F13E26C9-F086-493B-B773-51DE2D51C6D4}" presName="sp" presStyleCnt="0"/>
      <dgm:spPr/>
    </dgm:pt>
    <dgm:pt modelId="{E10907C8-6EBB-4A0C-B099-CB30692F3C77}" type="pres">
      <dgm:prSet presAssocID="{FF6CF3A6-F0C8-4CC0-92D4-99F1C57280C3}" presName="arrowAndChildren" presStyleCnt="0"/>
      <dgm:spPr/>
    </dgm:pt>
    <dgm:pt modelId="{AB3C066F-90F4-42F0-9CBE-F21FE9913A12}" type="pres">
      <dgm:prSet presAssocID="{FF6CF3A6-F0C8-4CC0-92D4-99F1C57280C3}" presName="parentTextArrow" presStyleLbl="node1" presStyleIdx="1" presStyleCnt="13"/>
      <dgm:spPr/>
      <dgm:t>
        <a:bodyPr/>
        <a:lstStyle/>
        <a:p>
          <a:endParaRPr lang="en-GB"/>
        </a:p>
      </dgm:t>
    </dgm:pt>
    <dgm:pt modelId="{74117206-A8DD-407D-9B4B-FF73508D40D8}" type="pres">
      <dgm:prSet presAssocID="{E5A01908-B1BE-49FB-B860-61D810A0B24A}" presName="sp" presStyleCnt="0"/>
      <dgm:spPr/>
    </dgm:pt>
    <dgm:pt modelId="{66CA9D56-DA51-4431-AD3B-84B09C0088C7}" type="pres">
      <dgm:prSet presAssocID="{979CED88-074F-4216-AAFD-35214522FA1A}" presName="arrowAndChildren" presStyleCnt="0"/>
      <dgm:spPr/>
    </dgm:pt>
    <dgm:pt modelId="{81A7763E-7536-4F6E-B46F-6A78387E6E02}" type="pres">
      <dgm:prSet presAssocID="{979CED88-074F-4216-AAFD-35214522FA1A}" presName="parentTextArrow" presStyleLbl="node1" presStyleIdx="2" presStyleCnt="13"/>
      <dgm:spPr/>
      <dgm:t>
        <a:bodyPr/>
        <a:lstStyle/>
        <a:p>
          <a:endParaRPr lang="en-GB"/>
        </a:p>
      </dgm:t>
    </dgm:pt>
    <dgm:pt modelId="{CE153FCC-C456-413A-9C71-93A07E3EE8A1}" type="pres">
      <dgm:prSet presAssocID="{66CC9E19-14F6-4C99-8E80-3E400AD30385}" presName="sp" presStyleCnt="0"/>
      <dgm:spPr/>
    </dgm:pt>
    <dgm:pt modelId="{198588B4-26D4-41DE-BCDF-15BED6FAFB79}" type="pres">
      <dgm:prSet presAssocID="{D576CF0C-A4A4-4DCF-B443-5C90C4386217}" presName="arrowAndChildren" presStyleCnt="0"/>
      <dgm:spPr/>
    </dgm:pt>
    <dgm:pt modelId="{EC5ADDAE-07B3-4304-8159-6EEC9C3FB8C3}" type="pres">
      <dgm:prSet presAssocID="{D576CF0C-A4A4-4DCF-B443-5C90C4386217}" presName="parentTextArrow" presStyleLbl="node1" presStyleIdx="3" presStyleCnt="13"/>
      <dgm:spPr/>
      <dgm:t>
        <a:bodyPr/>
        <a:lstStyle/>
        <a:p>
          <a:endParaRPr lang="en-GB"/>
        </a:p>
      </dgm:t>
    </dgm:pt>
    <dgm:pt modelId="{0075E46E-8B1A-4D5F-9CF4-67D6F7BA9090}" type="pres">
      <dgm:prSet presAssocID="{E515BA33-4352-4C3D-B943-936C83DC80EF}" presName="sp" presStyleCnt="0"/>
      <dgm:spPr/>
    </dgm:pt>
    <dgm:pt modelId="{7FDEC429-18F1-4A4F-8195-167776E9779A}" type="pres">
      <dgm:prSet presAssocID="{677CF892-C12C-4D1A-8574-AEBDEFA519BB}" presName="arrowAndChildren" presStyleCnt="0"/>
      <dgm:spPr/>
    </dgm:pt>
    <dgm:pt modelId="{3192455D-F81F-41FD-8291-C62C7603A0B1}" type="pres">
      <dgm:prSet presAssocID="{677CF892-C12C-4D1A-8574-AEBDEFA519BB}" presName="parentTextArrow" presStyleLbl="node1" presStyleIdx="4" presStyleCnt="13"/>
      <dgm:spPr/>
      <dgm:t>
        <a:bodyPr/>
        <a:lstStyle/>
        <a:p>
          <a:endParaRPr lang="en-GB"/>
        </a:p>
      </dgm:t>
    </dgm:pt>
    <dgm:pt modelId="{120B6B41-3795-42AD-B9F9-1E8012FF581B}" type="pres">
      <dgm:prSet presAssocID="{1E9CBBA7-BB2E-4428-8E3D-C26675262A07}" presName="sp" presStyleCnt="0"/>
      <dgm:spPr/>
    </dgm:pt>
    <dgm:pt modelId="{9A373174-C1DB-41A9-A9CC-1DB307D392C2}" type="pres">
      <dgm:prSet presAssocID="{FC25B688-4024-4072-90FE-68A9169C4D11}" presName="arrowAndChildren" presStyleCnt="0"/>
      <dgm:spPr/>
    </dgm:pt>
    <dgm:pt modelId="{20C3758D-CEC5-4F22-A860-B39303CB9DD3}" type="pres">
      <dgm:prSet presAssocID="{FC25B688-4024-4072-90FE-68A9169C4D11}" presName="parentTextArrow" presStyleLbl="node1" presStyleIdx="5" presStyleCnt="13"/>
      <dgm:spPr/>
      <dgm:t>
        <a:bodyPr/>
        <a:lstStyle/>
        <a:p>
          <a:endParaRPr lang="en-GB"/>
        </a:p>
      </dgm:t>
    </dgm:pt>
    <dgm:pt modelId="{455237B0-BF9D-4B72-A9F3-EBC93BE78173}" type="pres">
      <dgm:prSet presAssocID="{0B125DD6-73CA-4EBA-98F3-8D250369C793}" presName="sp" presStyleCnt="0"/>
      <dgm:spPr/>
    </dgm:pt>
    <dgm:pt modelId="{41743231-70EB-479B-A1F2-CF40A633C035}" type="pres">
      <dgm:prSet presAssocID="{DDE9211F-74E1-451F-801D-B7B0C45D1BD9}" presName="arrowAndChildren" presStyleCnt="0"/>
      <dgm:spPr/>
    </dgm:pt>
    <dgm:pt modelId="{9DE66070-715F-4449-9427-AA6E1F364F9A}" type="pres">
      <dgm:prSet presAssocID="{DDE9211F-74E1-451F-801D-B7B0C45D1BD9}" presName="parentTextArrow" presStyleLbl="node1" presStyleIdx="6" presStyleCnt="13"/>
      <dgm:spPr/>
      <dgm:t>
        <a:bodyPr/>
        <a:lstStyle/>
        <a:p>
          <a:endParaRPr lang="en-GB"/>
        </a:p>
      </dgm:t>
    </dgm:pt>
    <dgm:pt modelId="{7E0E7CCB-ACC4-4BFD-A8BE-E3BEDD7E55D0}" type="pres">
      <dgm:prSet presAssocID="{B207582A-F267-436C-9D3C-D403B41555B5}" presName="sp" presStyleCnt="0"/>
      <dgm:spPr/>
    </dgm:pt>
    <dgm:pt modelId="{67D225F0-338F-4950-A96F-3C713F29E4F8}" type="pres">
      <dgm:prSet presAssocID="{9ACA97CD-EAC7-4156-97CE-3348184E85A2}" presName="arrowAndChildren" presStyleCnt="0"/>
      <dgm:spPr/>
    </dgm:pt>
    <dgm:pt modelId="{2A66E001-EE52-467A-AC8C-9FD37D864FAB}" type="pres">
      <dgm:prSet presAssocID="{9ACA97CD-EAC7-4156-97CE-3348184E85A2}" presName="parentTextArrow" presStyleLbl="node1" presStyleIdx="7" presStyleCnt="13"/>
      <dgm:spPr/>
      <dgm:t>
        <a:bodyPr/>
        <a:lstStyle/>
        <a:p>
          <a:endParaRPr lang="en-GB"/>
        </a:p>
      </dgm:t>
    </dgm:pt>
    <dgm:pt modelId="{84FF653D-FFBC-459F-90BD-207944570D39}" type="pres">
      <dgm:prSet presAssocID="{B2F5F89A-25F5-46DE-8139-A42C5F918A0B}" presName="sp" presStyleCnt="0"/>
      <dgm:spPr/>
    </dgm:pt>
    <dgm:pt modelId="{AE95F841-D328-4B64-839C-50A5A5480121}" type="pres">
      <dgm:prSet presAssocID="{A454E5F4-1D94-4184-AD9B-F08822C376A0}" presName="arrowAndChildren" presStyleCnt="0"/>
      <dgm:spPr/>
    </dgm:pt>
    <dgm:pt modelId="{AF0C5AA0-7C7C-46AC-9BE4-8FA36EB48EA0}" type="pres">
      <dgm:prSet presAssocID="{A454E5F4-1D94-4184-AD9B-F08822C376A0}" presName="parentTextArrow" presStyleLbl="node1" presStyleIdx="8" presStyleCnt="13"/>
      <dgm:spPr/>
      <dgm:t>
        <a:bodyPr/>
        <a:lstStyle/>
        <a:p>
          <a:endParaRPr lang="en-GB"/>
        </a:p>
      </dgm:t>
    </dgm:pt>
    <dgm:pt modelId="{16F5723B-C59D-488E-910D-A54DE6D476D8}" type="pres">
      <dgm:prSet presAssocID="{245B4608-BDDB-48B3-858A-A5285666DB51}" presName="sp" presStyleCnt="0"/>
      <dgm:spPr/>
    </dgm:pt>
    <dgm:pt modelId="{C78EE962-F051-4C65-AA6A-02A8FC8F9885}" type="pres">
      <dgm:prSet presAssocID="{A21E6154-831C-4D91-A327-B2CDC45AE4BC}" presName="arrowAndChildren" presStyleCnt="0"/>
      <dgm:spPr/>
    </dgm:pt>
    <dgm:pt modelId="{AE0A9DBA-30B3-4C8A-A32D-383DF31557C4}" type="pres">
      <dgm:prSet presAssocID="{A21E6154-831C-4D91-A327-B2CDC45AE4BC}" presName="parentTextArrow" presStyleLbl="node1" presStyleIdx="9" presStyleCnt="13"/>
      <dgm:spPr/>
      <dgm:t>
        <a:bodyPr/>
        <a:lstStyle/>
        <a:p>
          <a:endParaRPr lang="en-GB"/>
        </a:p>
      </dgm:t>
    </dgm:pt>
    <dgm:pt modelId="{CC9A46F3-AA3A-4FCC-BAC9-B1C045BC12C5}" type="pres">
      <dgm:prSet presAssocID="{CD7E6E16-BB70-488E-B61D-852B7EE8E7E8}" presName="sp" presStyleCnt="0"/>
      <dgm:spPr/>
    </dgm:pt>
    <dgm:pt modelId="{92EA5BA4-3741-48F5-87D5-626A090619CF}" type="pres">
      <dgm:prSet presAssocID="{90FCB745-FCF9-40A6-A954-A454C2EE1F6C}" presName="arrowAndChildren" presStyleCnt="0"/>
      <dgm:spPr/>
    </dgm:pt>
    <dgm:pt modelId="{35B11327-817E-4BA2-A2C5-A2264D7105C8}" type="pres">
      <dgm:prSet presAssocID="{90FCB745-FCF9-40A6-A954-A454C2EE1F6C}" presName="parentTextArrow" presStyleLbl="node1" presStyleIdx="10" presStyleCnt="13"/>
      <dgm:spPr/>
      <dgm:t>
        <a:bodyPr/>
        <a:lstStyle/>
        <a:p>
          <a:endParaRPr lang="en-GB"/>
        </a:p>
      </dgm:t>
    </dgm:pt>
    <dgm:pt modelId="{0F96870B-8F4B-41FF-BF09-BC0C26E29B92}" type="pres">
      <dgm:prSet presAssocID="{E33DFBD2-74D0-4B7E-8E9E-7371C0550139}" presName="sp" presStyleCnt="0"/>
      <dgm:spPr/>
    </dgm:pt>
    <dgm:pt modelId="{D79390DE-F9B7-4AB1-BD92-A3BB50D9A3EE}" type="pres">
      <dgm:prSet presAssocID="{7026B273-3532-47EA-BDC2-25500BC719AD}" presName="arrowAndChildren" presStyleCnt="0"/>
      <dgm:spPr/>
    </dgm:pt>
    <dgm:pt modelId="{96A955FF-EF5D-4AA2-BF76-2B25DCC9BAFE}" type="pres">
      <dgm:prSet presAssocID="{7026B273-3532-47EA-BDC2-25500BC719AD}" presName="parentTextArrow" presStyleLbl="node1" presStyleIdx="11" presStyleCnt="13"/>
      <dgm:spPr/>
      <dgm:t>
        <a:bodyPr/>
        <a:lstStyle/>
        <a:p>
          <a:endParaRPr lang="en-GB"/>
        </a:p>
      </dgm:t>
    </dgm:pt>
    <dgm:pt modelId="{E460E181-1BE0-4124-82C7-8F8F4362A210}" type="pres">
      <dgm:prSet presAssocID="{A01905F8-D710-4CA8-9BEF-B1B5E1D40CA0}" presName="sp" presStyleCnt="0"/>
      <dgm:spPr/>
    </dgm:pt>
    <dgm:pt modelId="{8B6E4C00-1B61-4B96-B083-0B9110C54AEF}" type="pres">
      <dgm:prSet presAssocID="{A0D37B13-0A72-46AC-A6DC-543350D43F16}" presName="arrowAndChildren" presStyleCnt="0"/>
      <dgm:spPr/>
    </dgm:pt>
    <dgm:pt modelId="{624D8943-23E9-4BFE-A1D2-B839A1110FAD}" type="pres">
      <dgm:prSet presAssocID="{A0D37B13-0A72-46AC-A6DC-543350D43F16}" presName="parentTextArrow" presStyleLbl="node1" presStyleIdx="12" presStyleCnt="13" custLinFactY="-196219" custLinFactNeighborX="7813" custLinFactNeighborY="-200000"/>
      <dgm:spPr/>
      <dgm:t>
        <a:bodyPr/>
        <a:lstStyle/>
        <a:p>
          <a:endParaRPr lang="en-GB"/>
        </a:p>
      </dgm:t>
    </dgm:pt>
  </dgm:ptLst>
  <dgm:cxnLst>
    <dgm:cxn modelId="{E03C15CB-3A50-486F-98E1-893FB3E8CEC5}" type="presOf" srcId="{D576CF0C-A4A4-4DCF-B443-5C90C4386217}" destId="{EC5ADDAE-07B3-4304-8159-6EEC9C3FB8C3}" srcOrd="0" destOrd="0" presId="urn:microsoft.com/office/officeart/2005/8/layout/process4"/>
    <dgm:cxn modelId="{F36E8E8D-2D8F-4EF8-BC17-A3C8993B07C8}" type="presOf" srcId="{A454E5F4-1D94-4184-AD9B-F08822C376A0}" destId="{AF0C5AA0-7C7C-46AC-9BE4-8FA36EB48EA0}" srcOrd="0" destOrd="0" presId="urn:microsoft.com/office/officeart/2005/8/layout/process4"/>
    <dgm:cxn modelId="{8E60E0F9-D29E-4B84-9211-75016B04033B}" srcId="{FFC91AF3-4036-435F-803E-46230CC17A3C}" destId="{677CF892-C12C-4D1A-8574-AEBDEFA519BB}" srcOrd="8" destOrd="0" parTransId="{97B0A8D3-C2A4-42CC-B1B5-279E6D82DEDC}" sibTransId="{E515BA33-4352-4C3D-B943-936C83DC80EF}"/>
    <dgm:cxn modelId="{ACB3AA11-A018-4FBD-8F06-BA83E33A08B8}" type="presOf" srcId="{677CF892-C12C-4D1A-8574-AEBDEFA519BB}" destId="{3192455D-F81F-41FD-8291-C62C7603A0B1}" srcOrd="0" destOrd="0" presId="urn:microsoft.com/office/officeart/2005/8/layout/process4"/>
    <dgm:cxn modelId="{5EB13A3E-2B0E-4270-8E71-F36609545362}" type="presOf" srcId="{A0D37B13-0A72-46AC-A6DC-543350D43F16}" destId="{624D8943-23E9-4BFE-A1D2-B839A1110FAD}" srcOrd="0" destOrd="0" presId="urn:microsoft.com/office/officeart/2005/8/layout/process4"/>
    <dgm:cxn modelId="{D2F7A0A9-1C56-46F6-AABD-8938ACA69AB4}" srcId="{FFC91AF3-4036-435F-803E-46230CC17A3C}" destId="{A454E5F4-1D94-4184-AD9B-F08822C376A0}" srcOrd="4" destOrd="0" parTransId="{4A694B51-4406-4CE2-A257-9F362006846F}" sibTransId="{B2F5F89A-25F5-46DE-8139-A42C5F918A0B}"/>
    <dgm:cxn modelId="{E065D35A-F09F-40E9-B1FC-BCA41864B723}" srcId="{FFC91AF3-4036-435F-803E-46230CC17A3C}" destId="{979CED88-074F-4216-AAFD-35214522FA1A}" srcOrd="10" destOrd="0" parTransId="{35004D1D-0392-4F40-A2CA-49D9412EC1ED}" sibTransId="{E5A01908-B1BE-49FB-B860-61D810A0B24A}"/>
    <dgm:cxn modelId="{5F241C9E-548F-439C-B37E-E70BC8AFBA4A}" srcId="{FFC91AF3-4036-435F-803E-46230CC17A3C}" destId="{D576CF0C-A4A4-4DCF-B443-5C90C4386217}" srcOrd="9" destOrd="0" parTransId="{730B047A-A745-404E-8C30-88BA37E8F3D4}" sibTransId="{66CC9E19-14F6-4C99-8E80-3E400AD30385}"/>
    <dgm:cxn modelId="{DB842AAC-A120-4526-8D29-659D72B5B587}" srcId="{FFC91AF3-4036-435F-803E-46230CC17A3C}" destId="{F9C1F31D-E253-4E86-BD84-A294F5731ED7}" srcOrd="12" destOrd="0" parTransId="{F65A1455-ADEC-496D-8F69-2A34D8E17D97}" sibTransId="{9F97C00D-3056-4EEE-9431-C564BE628E7D}"/>
    <dgm:cxn modelId="{C6D3E42C-4FDA-4676-BCF3-D1743F8B59C6}" srcId="{FFC91AF3-4036-435F-803E-46230CC17A3C}" destId="{A21E6154-831C-4D91-A327-B2CDC45AE4BC}" srcOrd="3" destOrd="0" parTransId="{C4CEA4FA-2358-4045-A38F-38DF3B052065}" sibTransId="{245B4608-BDDB-48B3-858A-A5285666DB51}"/>
    <dgm:cxn modelId="{63A51232-5A77-43AF-8B60-1E1DFF225BF8}" type="presOf" srcId="{7026B273-3532-47EA-BDC2-25500BC719AD}" destId="{96A955FF-EF5D-4AA2-BF76-2B25DCC9BAFE}" srcOrd="0" destOrd="0" presId="urn:microsoft.com/office/officeart/2005/8/layout/process4"/>
    <dgm:cxn modelId="{4ECF25FE-8E8C-441D-BB1E-94C239F888E7}" type="presOf" srcId="{FF6CF3A6-F0C8-4CC0-92D4-99F1C57280C3}" destId="{AB3C066F-90F4-42F0-9CBE-F21FE9913A12}" srcOrd="0" destOrd="0" presId="urn:microsoft.com/office/officeart/2005/8/layout/process4"/>
    <dgm:cxn modelId="{56B9CF02-4A2F-478F-B858-6110E63D2A64}" type="presOf" srcId="{FC25B688-4024-4072-90FE-68A9169C4D11}" destId="{20C3758D-CEC5-4F22-A860-B39303CB9DD3}" srcOrd="0" destOrd="0" presId="urn:microsoft.com/office/officeart/2005/8/layout/process4"/>
    <dgm:cxn modelId="{61B526BC-21D0-4639-ADCD-7236DADEC3B6}" srcId="{FFC91AF3-4036-435F-803E-46230CC17A3C}" destId="{FF6CF3A6-F0C8-4CC0-92D4-99F1C57280C3}" srcOrd="11" destOrd="0" parTransId="{07975972-2E5E-4BA9-A57C-77B04B1B4130}" sibTransId="{F13E26C9-F086-493B-B773-51DE2D51C6D4}"/>
    <dgm:cxn modelId="{F963BDB2-5388-432F-AF08-A619DAD715F2}" type="presOf" srcId="{90FCB745-FCF9-40A6-A954-A454C2EE1F6C}" destId="{35B11327-817E-4BA2-A2C5-A2264D7105C8}" srcOrd="0" destOrd="0" presId="urn:microsoft.com/office/officeart/2005/8/layout/process4"/>
    <dgm:cxn modelId="{5F8D3ACC-F96F-4872-A591-0AD1767EBF21}" type="presOf" srcId="{DDE9211F-74E1-451F-801D-B7B0C45D1BD9}" destId="{9DE66070-715F-4449-9427-AA6E1F364F9A}" srcOrd="0" destOrd="0" presId="urn:microsoft.com/office/officeart/2005/8/layout/process4"/>
    <dgm:cxn modelId="{C6289853-5F2A-494D-B916-839936504858}" type="presOf" srcId="{A21E6154-831C-4D91-A327-B2CDC45AE4BC}" destId="{AE0A9DBA-30B3-4C8A-A32D-383DF31557C4}" srcOrd="0" destOrd="0" presId="urn:microsoft.com/office/officeart/2005/8/layout/process4"/>
    <dgm:cxn modelId="{FFBD6DA8-2771-4B08-A5A8-53B6F152B055}" type="presOf" srcId="{9ACA97CD-EAC7-4156-97CE-3348184E85A2}" destId="{2A66E001-EE52-467A-AC8C-9FD37D864FAB}" srcOrd="0" destOrd="0" presId="urn:microsoft.com/office/officeart/2005/8/layout/process4"/>
    <dgm:cxn modelId="{7F6C7642-7B11-4A9D-8F17-1B6E3B2BD7A4}" srcId="{FFC91AF3-4036-435F-803E-46230CC17A3C}" destId="{DDE9211F-74E1-451F-801D-B7B0C45D1BD9}" srcOrd="6" destOrd="0" parTransId="{C5456A4E-397F-464C-AE65-5B8E342E8CD0}" sibTransId="{0B125DD6-73CA-4EBA-98F3-8D250369C793}"/>
    <dgm:cxn modelId="{F8D85FB6-6E48-489B-9105-DC5993632527}" srcId="{FFC91AF3-4036-435F-803E-46230CC17A3C}" destId="{9ACA97CD-EAC7-4156-97CE-3348184E85A2}" srcOrd="5" destOrd="0" parTransId="{D559216D-964C-4A95-A37F-2232AEA18D07}" sibTransId="{B207582A-F267-436C-9D3C-D403B41555B5}"/>
    <dgm:cxn modelId="{B3FA781A-609D-4869-BA99-35B9D8287D15}" srcId="{FFC91AF3-4036-435F-803E-46230CC17A3C}" destId="{A0D37B13-0A72-46AC-A6DC-543350D43F16}" srcOrd="0" destOrd="0" parTransId="{30298DB8-2678-4E65-BDE9-F6577856CAED}" sibTransId="{A01905F8-D710-4CA8-9BEF-B1B5E1D40CA0}"/>
    <dgm:cxn modelId="{CA930B8D-E6CB-410C-84A2-1F19A10B4EE6}" type="presOf" srcId="{F9C1F31D-E253-4E86-BD84-A294F5731ED7}" destId="{2B949CF7-2639-4254-BFB3-A6687EA7CFF7}" srcOrd="0" destOrd="0" presId="urn:microsoft.com/office/officeart/2005/8/layout/process4"/>
    <dgm:cxn modelId="{D53F3D5D-D0D8-4D42-A18F-B43021FDE133}" type="presOf" srcId="{FFC91AF3-4036-435F-803E-46230CC17A3C}" destId="{E22DD651-118D-4C73-BF9D-920627EE7938}" srcOrd="0" destOrd="0" presId="urn:microsoft.com/office/officeart/2005/8/layout/process4"/>
    <dgm:cxn modelId="{F24F8328-F43F-4D59-A38A-516F5D98EADD}" srcId="{FFC91AF3-4036-435F-803E-46230CC17A3C}" destId="{7026B273-3532-47EA-BDC2-25500BC719AD}" srcOrd="1" destOrd="0" parTransId="{3E8E87E1-E9BD-4D63-B2AE-3DB143756566}" sibTransId="{E33DFBD2-74D0-4B7E-8E9E-7371C0550139}"/>
    <dgm:cxn modelId="{2AD01550-114F-42C0-B903-8E6527B5A05B}" type="presOf" srcId="{979CED88-074F-4216-AAFD-35214522FA1A}" destId="{81A7763E-7536-4F6E-B46F-6A78387E6E02}" srcOrd="0" destOrd="0" presId="urn:microsoft.com/office/officeart/2005/8/layout/process4"/>
    <dgm:cxn modelId="{E8388334-8A15-4ADA-9194-D79DAD53F539}" srcId="{FFC91AF3-4036-435F-803E-46230CC17A3C}" destId="{90FCB745-FCF9-40A6-A954-A454C2EE1F6C}" srcOrd="2" destOrd="0" parTransId="{EC0233C4-7B31-4588-B68A-6CD71D40A0EA}" sibTransId="{CD7E6E16-BB70-488E-B61D-852B7EE8E7E8}"/>
    <dgm:cxn modelId="{D9BAA84E-308F-47F1-BF1B-27B0F054159F}" srcId="{FFC91AF3-4036-435F-803E-46230CC17A3C}" destId="{FC25B688-4024-4072-90FE-68A9169C4D11}" srcOrd="7" destOrd="0" parTransId="{21266F46-5DBE-4FF8-BDAA-F8F1403FFC39}" sibTransId="{1E9CBBA7-BB2E-4428-8E3D-C26675262A07}"/>
    <dgm:cxn modelId="{7B6DB021-149D-4AED-B227-E15B4876159E}" type="presParOf" srcId="{E22DD651-118D-4C73-BF9D-920627EE7938}" destId="{B3B73EB8-7583-450F-8E41-1537EA50FA90}" srcOrd="0" destOrd="0" presId="urn:microsoft.com/office/officeart/2005/8/layout/process4"/>
    <dgm:cxn modelId="{C949AFA6-D2F8-4C58-B0CC-24D884B6AD4A}" type="presParOf" srcId="{B3B73EB8-7583-450F-8E41-1537EA50FA90}" destId="{2B949CF7-2639-4254-BFB3-A6687EA7CFF7}" srcOrd="0" destOrd="0" presId="urn:microsoft.com/office/officeart/2005/8/layout/process4"/>
    <dgm:cxn modelId="{EA6F2D0F-CD8E-427C-BF39-607610178E5C}" type="presParOf" srcId="{E22DD651-118D-4C73-BF9D-920627EE7938}" destId="{AF8D6806-682F-43DC-9033-604FA6646F0D}" srcOrd="1" destOrd="0" presId="urn:microsoft.com/office/officeart/2005/8/layout/process4"/>
    <dgm:cxn modelId="{B06AFDEF-65FE-4E1D-A4EF-E7B94850F3A1}" type="presParOf" srcId="{E22DD651-118D-4C73-BF9D-920627EE7938}" destId="{E10907C8-6EBB-4A0C-B099-CB30692F3C77}" srcOrd="2" destOrd="0" presId="urn:microsoft.com/office/officeart/2005/8/layout/process4"/>
    <dgm:cxn modelId="{EB885340-0405-4D2C-85A7-7CFE3DD48562}" type="presParOf" srcId="{E10907C8-6EBB-4A0C-B099-CB30692F3C77}" destId="{AB3C066F-90F4-42F0-9CBE-F21FE9913A12}" srcOrd="0" destOrd="0" presId="urn:microsoft.com/office/officeart/2005/8/layout/process4"/>
    <dgm:cxn modelId="{A5F7FF1F-7F89-48C3-83FF-E9263FB95E6E}" type="presParOf" srcId="{E22DD651-118D-4C73-BF9D-920627EE7938}" destId="{74117206-A8DD-407D-9B4B-FF73508D40D8}" srcOrd="3" destOrd="0" presId="urn:microsoft.com/office/officeart/2005/8/layout/process4"/>
    <dgm:cxn modelId="{3D331B6A-1E32-4FEE-A91B-3CA3CA0AE9A7}" type="presParOf" srcId="{E22DD651-118D-4C73-BF9D-920627EE7938}" destId="{66CA9D56-DA51-4431-AD3B-84B09C0088C7}" srcOrd="4" destOrd="0" presId="urn:microsoft.com/office/officeart/2005/8/layout/process4"/>
    <dgm:cxn modelId="{5012B157-0888-41EE-BC41-4D63601E5945}" type="presParOf" srcId="{66CA9D56-DA51-4431-AD3B-84B09C0088C7}" destId="{81A7763E-7536-4F6E-B46F-6A78387E6E02}" srcOrd="0" destOrd="0" presId="urn:microsoft.com/office/officeart/2005/8/layout/process4"/>
    <dgm:cxn modelId="{5150DDB2-89A3-47B9-AA16-0EAAA291FEA9}" type="presParOf" srcId="{E22DD651-118D-4C73-BF9D-920627EE7938}" destId="{CE153FCC-C456-413A-9C71-93A07E3EE8A1}" srcOrd="5" destOrd="0" presId="urn:microsoft.com/office/officeart/2005/8/layout/process4"/>
    <dgm:cxn modelId="{C562637A-F8D4-4A3E-84A5-BB68E53B0C19}" type="presParOf" srcId="{E22DD651-118D-4C73-BF9D-920627EE7938}" destId="{198588B4-26D4-41DE-BCDF-15BED6FAFB79}" srcOrd="6" destOrd="0" presId="urn:microsoft.com/office/officeart/2005/8/layout/process4"/>
    <dgm:cxn modelId="{96FBD8EC-0AA9-4234-84DD-828122AB7FCE}" type="presParOf" srcId="{198588B4-26D4-41DE-BCDF-15BED6FAFB79}" destId="{EC5ADDAE-07B3-4304-8159-6EEC9C3FB8C3}" srcOrd="0" destOrd="0" presId="urn:microsoft.com/office/officeart/2005/8/layout/process4"/>
    <dgm:cxn modelId="{5287A93A-D858-43BD-9157-37F5B7878321}" type="presParOf" srcId="{E22DD651-118D-4C73-BF9D-920627EE7938}" destId="{0075E46E-8B1A-4D5F-9CF4-67D6F7BA9090}" srcOrd="7" destOrd="0" presId="urn:microsoft.com/office/officeart/2005/8/layout/process4"/>
    <dgm:cxn modelId="{F2210E27-123D-4473-940A-98BB8B5A2AFD}" type="presParOf" srcId="{E22DD651-118D-4C73-BF9D-920627EE7938}" destId="{7FDEC429-18F1-4A4F-8195-167776E9779A}" srcOrd="8" destOrd="0" presId="urn:microsoft.com/office/officeart/2005/8/layout/process4"/>
    <dgm:cxn modelId="{9AAFCA5A-7E15-477D-935A-E8949EA1471E}" type="presParOf" srcId="{7FDEC429-18F1-4A4F-8195-167776E9779A}" destId="{3192455D-F81F-41FD-8291-C62C7603A0B1}" srcOrd="0" destOrd="0" presId="urn:microsoft.com/office/officeart/2005/8/layout/process4"/>
    <dgm:cxn modelId="{40EE5673-18E4-4413-9609-2D1FAB14F185}" type="presParOf" srcId="{E22DD651-118D-4C73-BF9D-920627EE7938}" destId="{120B6B41-3795-42AD-B9F9-1E8012FF581B}" srcOrd="9" destOrd="0" presId="urn:microsoft.com/office/officeart/2005/8/layout/process4"/>
    <dgm:cxn modelId="{3A67F701-AF36-42B0-80DB-0E0FE177DCAA}" type="presParOf" srcId="{E22DD651-118D-4C73-BF9D-920627EE7938}" destId="{9A373174-C1DB-41A9-A9CC-1DB307D392C2}" srcOrd="10" destOrd="0" presId="urn:microsoft.com/office/officeart/2005/8/layout/process4"/>
    <dgm:cxn modelId="{F95189AE-DA01-4AA1-B1C5-2C013B95F8E9}" type="presParOf" srcId="{9A373174-C1DB-41A9-A9CC-1DB307D392C2}" destId="{20C3758D-CEC5-4F22-A860-B39303CB9DD3}" srcOrd="0" destOrd="0" presId="urn:microsoft.com/office/officeart/2005/8/layout/process4"/>
    <dgm:cxn modelId="{A6C20995-1EBA-4AE1-A706-550FEDA5B9F6}" type="presParOf" srcId="{E22DD651-118D-4C73-BF9D-920627EE7938}" destId="{455237B0-BF9D-4B72-A9F3-EBC93BE78173}" srcOrd="11" destOrd="0" presId="urn:microsoft.com/office/officeart/2005/8/layout/process4"/>
    <dgm:cxn modelId="{21720676-4FA7-43E0-BF65-866DD727288E}" type="presParOf" srcId="{E22DD651-118D-4C73-BF9D-920627EE7938}" destId="{41743231-70EB-479B-A1F2-CF40A633C035}" srcOrd="12" destOrd="0" presId="urn:microsoft.com/office/officeart/2005/8/layout/process4"/>
    <dgm:cxn modelId="{0CA67853-839C-427C-A814-7D94837978AC}" type="presParOf" srcId="{41743231-70EB-479B-A1F2-CF40A633C035}" destId="{9DE66070-715F-4449-9427-AA6E1F364F9A}" srcOrd="0" destOrd="0" presId="urn:microsoft.com/office/officeart/2005/8/layout/process4"/>
    <dgm:cxn modelId="{3BC38D9C-0EBE-49F2-A9BD-A50FEF18D085}" type="presParOf" srcId="{E22DD651-118D-4C73-BF9D-920627EE7938}" destId="{7E0E7CCB-ACC4-4BFD-A8BE-E3BEDD7E55D0}" srcOrd="13" destOrd="0" presId="urn:microsoft.com/office/officeart/2005/8/layout/process4"/>
    <dgm:cxn modelId="{77CBBE1E-8E34-440F-AA97-482EE3FEFD45}" type="presParOf" srcId="{E22DD651-118D-4C73-BF9D-920627EE7938}" destId="{67D225F0-338F-4950-A96F-3C713F29E4F8}" srcOrd="14" destOrd="0" presId="urn:microsoft.com/office/officeart/2005/8/layout/process4"/>
    <dgm:cxn modelId="{9A2177E1-DDFA-4F13-BDDA-F355170772C5}" type="presParOf" srcId="{67D225F0-338F-4950-A96F-3C713F29E4F8}" destId="{2A66E001-EE52-467A-AC8C-9FD37D864FAB}" srcOrd="0" destOrd="0" presId="urn:microsoft.com/office/officeart/2005/8/layout/process4"/>
    <dgm:cxn modelId="{BC7827CB-00AE-40A6-8070-3C307ECE6FF5}" type="presParOf" srcId="{E22DD651-118D-4C73-BF9D-920627EE7938}" destId="{84FF653D-FFBC-459F-90BD-207944570D39}" srcOrd="15" destOrd="0" presId="urn:microsoft.com/office/officeart/2005/8/layout/process4"/>
    <dgm:cxn modelId="{277DB695-6F2A-4123-AE61-0CF7411C27BD}" type="presParOf" srcId="{E22DD651-118D-4C73-BF9D-920627EE7938}" destId="{AE95F841-D328-4B64-839C-50A5A5480121}" srcOrd="16" destOrd="0" presId="urn:microsoft.com/office/officeart/2005/8/layout/process4"/>
    <dgm:cxn modelId="{82808E8F-F6D9-4556-9C31-AE9F29713D6F}" type="presParOf" srcId="{AE95F841-D328-4B64-839C-50A5A5480121}" destId="{AF0C5AA0-7C7C-46AC-9BE4-8FA36EB48EA0}" srcOrd="0" destOrd="0" presId="urn:microsoft.com/office/officeart/2005/8/layout/process4"/>
    <dgm:cxn modelId="{737C15C1-AC1F-4B7C-8D43-5D9BACE2447E}" type="presParOf" srcId="{E22DD651-118D-4C73-BF9D-920627EE7938}" destId="{16F5723B-C59D-488E-910D-A54DE6D476D8}" srcOrd="17" destOrd="0" presId="urn:microsoft.com/office/officeart/2005/8/layout/process4"/>
    <dgm:cxn modelId="{5284FB8B-B5F7-4669-BDF9-A8861DE11BF8}" type="presParOf" srcId="{E22DD651-118D-4C73-BF9D-920627EE7938}" destId="{C78EE962-F051-4C65-AA6A-02A8FC8F9885}" srcOrd="18" destOrd="0" presId="urn:microsoft.com/office/officeart/2005/8/layout/process4"/>
    <dgm:cxn modelId="{A695A330-5E09-42AC-ABF4-E416D223D4C1}" type="presParOf" srcId="{C78EE962-F051-4C65-AA6A-02A8FC8F9885}" destId="{AE0A9DBA-30B3-4C8A-A32D-383DF31557C4}" srcOrd="0" destOrd="0" presId="urn:microsoft.com/office/officeart/2005/8/layout/process4"/>
    <dgm:cxn modelId="{39126519-AB16-442C-8D21-360F00944144}" type="presParOf" srcId="{E22DD651-118D-4C73-BF9D-920627EE7938}" destId="{CC9A46F3-AA3A-4FCC-BAC9-B1C045BC12C5}" srcOrd="19" destOrd="0" presId="urn:microsoft.com/office/officeart/2005/8/layout/process4"/>
    <dgm:cxn modelId="{CF25E2FF-0237-4686-8785-CD5381BA070B}" type="presParOf" srcId="{E22DD651-118D-4C73-BF9D-920627EE7938}" destId="{92EA5BA4-3741-48F5-87D5-626A090619CF}" srcOrd="20" destOrd="0" presId="urn:microsoft.com/office/officeart/2005/8/layout/process4"/>
    <dgm:cxn modelId="{CDA20C1F-B2A5-4F2D-89F1-9DBDD5A7FE84}" type="presParOf" srcId="{92EA5BA4-3741-48F5-87D5-626A090619CF}" destId="{35B11327-817E-4BA2-A2C5-A2264D7105C8}" srcOrd="0" destOrd="0" presId="urn:microsoft.com/office/officeart/2005/8/layout/process4"/>
    <dgm:cxn modelId="{0AF66322-9F46-4A4B-8C44-AC97AFECB1C6}" type="presParOf" srcId="{E22DD651-118D-4C73-BF9D-920627EE7938}" destId="{0F96870B-8F4B-41FF-BF09-BC0C26E29B92}" srcOrd="21" destOrd="0" presId="urn:microsoft.com/office/officeart/2005/8/layout/process4"/>
    <dgm:cxn modelId="{A4047BCC-0A52-4B57-B2DB-4F965777D81E}" type="presParOf" srcId="{E22DD651-118D-4C73-BF9D-920627EE7938}" destId="{D79390DE-F9B7-4AB1-BD92-A3BB50D9A3EE}" srcOrd="22" destOrd="0" presId="urn:microsoft.com/office/officeart/2005/8/layout/process4"/>
    <dgm:cxn modelId="{78C94179-7CFA-4A2A-A210-1830251E13B7}" type="presParOf" srcId="{D79390DE-F9B7-4AB1-BD92-A3BB50D9A3EE}" destId="{96A955FF-EF5D-4AA2-BF76-2B25DCC9BAFE}" srcOrd="0" destOrd="0" presId="urn:microsoft.com/office/officeart/2005/8/layout/process4"/>
    <dgm:cxn modelId="{6E9638D4-9D5F-4339-9AE3-A54D86A88738}" type="presParOf" srcId="{E22DD651-118D-4C73-BF9D-920627EE7938}" destId="{E460E181-1BE0-4124-82C7-8F8F4362A210}" srcOrd="23" destOrd="0" presId="urn:microsoft.com/office/officeart/2005/8/layout/process4"/>
    <dgm:cxn modelId="{EA063CF8-6904-4DF6-8AAD-38611D4E8D13}" type="presParOf" srcId="{E22DD651-118D-4C73-BF9D-920627EE7938}" destId="{8B6E4C00-1B61-4B96-B083-0B9110C54AEF}" srcOrd="24" destOrd="0" presId="urn:microsoft.com/office/officeart/2005/8/layout/process4"/>
    <dgm:cxn modelId="{39EE6115-4DDE-419A-99CF-E48A0791F219}" type="presParOf" srcId="{8B6E4C00-1B61-4B96-B083-0B9110C54AEF}" destId="{624D8943-23E9-4BFE-A1D2-B839A1110F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6F94-4659-4386-84B6-AE979CC4D7CC}">
      <dsp:nvSpPr>
        <dsp:cNvPr id="0" name=""/>
        <dsp:cNvSpPr/>
      </dsp:nvSpPr>
      <dsp:spPr>
        <a:xfrm>
          <a:off x="2221811" y="793245"/>
          <a:ext cx="1362374" cy="308835"/>
        </a:xfrm>
        <a:custGeom>
          <a:avLst/>
          <a:gdLst/>
          <a:ahLst/>
          <a:cxnLst/>
          <a:rect l="0" t="0" r="0" b="0"/>
          <a:pathLst>
            <a:path>
              <a:moveTo>
                <a:pt x="0" y="0"/>
              </a:moveTo>
              <a:lnTo>
                <a:pt x="0" y="179962"/>
              </a:lnTo>
              <a:lnTo>
                <a:pt x="1362374" y="179962"/>
              </a:lnTo>
              <a:lnTo>
                <a:pt x="1362374" y="308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13D29-248C-49C4-8970-8E69560017E4}">
      <dsp:nvSpPr>
        <dsp:cNvPr id="0" name=""/>
        <dsp:cNvSpPr/>
      </dsp:nvSpPr>
      <dsp:spPr>
        <a:xfrm>
          <a:off x="2099075" y="793245"/>
          <a:ext cx="122736" cy="308835"/>
        </a:xfrm>
        <a:custGeom>
          <a:avLst/>
          <a:gdLst/>
          <a:ahLst/>
          <a:cxnLst/>
          <a:rect l="0" t="0" r="0" b="0"/>
          <a:pathLst>
            <a:path>
              <a:moveTo>
                <a:pt x="122736" y="0"/>
              </a:moveTo>
              <a:lnTo>
                <a:pt x="122736" y="179962"/>
              </a:lnTo>
              <a:lnTo>
                <a:pt x="0" y="179962"/>
              </a:lnTo>
              <a:lnTo>
                <a:pt x="0" y="308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3A4B5-FCF6-48BC-AF2B-A5442E94CBE8}">
      <dsp:nvSpPr>
        <dsp:cNvPr id="0" name=""/>
        <dsp:cNvSpPr/>
      </dsp:nvSpPr>
      <dsp:spPr>
        <a:xfrm>
          <a:off x="613964" y="793245"/>
          <a:ext cx="1607847" cy="308835"/>
        </a:xfrm>
        <a:custGeom>
          <a:avLst/>
          <a:gdLst/>
          <a:ahLst/>
          <a:cxnLst/>
          <a:rect l="0" t="0" r="0" b="0"/>
          <a:pathLst>
            <a:path>
              <a:moveTo>
                <a:pt x="1607847" y="0"/>
              </a:moveTo>
              <a:lnTo>
                <a:pt x="1607847" y="179962"/>
              </a:lnTo>
              <a:lnTo>
                <a:pt x="0" y="179962"/>
              </a:lnTo>
              <a:lnTo>
                <a:pt x="0" y="308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8FEC6-5AAC-4C5A-AA81-6AAB73206A29}">
      <dsp:nvSpPr>
        <dsp:cNvPr id="0" name=""/>
        <dsp:cNvSpPr/>
      </dsp:nvSpPr>
      <dsp:spPr>
        <a:xfrm>
          <a:off x="1608129" y="179562"/>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solidFill>
            </a:rPr>
            <a:t>digit</a:t>
          </a:r>
          <a:endParaRPr lang="en-GB" sz="2800" b="1" kern="1200" dirty="0">
            <a:solidFill>
              <a:schemeClr val="tx1"/>
            </a:solidFill>
          </a:endParaRPr>
        </a:p>
      </dsp:txBody>
      <dsp:txXfrm>
        <a:off x="1608129" y="179562"/>
        <a:ext cx="1227364" cy="613682"/>
      </dsp:txXfrm>
    </dsp:sp>
    <dsp:sp modelId="{D31B459E-70A0-4DC8-B1A4-431BEDB6FA76}">
      <dsp:nvSpPr>
        <dsp:cNvPr id="0" name=""/>
        <dsp:cNvSpPr/>
      </dsp:nvSpPr>
      <dsp:spPr>
        <a:xfrm>
          <a:off x="281" y="1102080"/>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0" kern="1200" dirty="0" err="1" smtClean="0">
              <a:solidFill>
                <a:schemeClr val="tx1"/>
              </a:solidFill>
            </a:rPr>
            <a:t>syn</a:t>
          </a:r>
          <a:endParaRPr lang="en-GB" sz="2800" b="0" kern="1200" dirty="0">
            <a:solidFill>
              <a:schemeClr val="tx1"/>
            </a:solidFill>
          </a:endParaRPr>
        </a:p>
      </dsp:txBody>
      <dsp:txXfrm>
        <a:off x="281" y="1102080"/>
        <a:ext cx="1227364" cy="613682"/>
      </dsp:txXfrm>
    </dsp:sp>
    <dsp:sp modelId="{9B812EEA-25D5-4AE1-BE12-B605A00E0724}">
      <dsp:nvSpPr>
        <dsp:cNvPr id="0" name=""/>
        <dsp:cNvSpPr/>
      </dsp:nvSpPr>
      <dsp:spPr>
        <a:xfrm>
          <a:off x="1485392" y="1102080"/>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err="1" smtClean="0">
              <a:solidFill>
                <a:schemeClr val="tx1"/>
              </a:solidFill>
            </a:rPr>
            <a:t>src</a:t>
          </a:r>
          <a:endParaRPr lang="en-GB" sz="2800" kern="1200" dirty="0">
            <a:solidFill>
              <a:schemeClr val="tx1"/>
            </a:solidFill>
          </a:endParaRPr>
        </a:p>
      </dsp:txBody>
      <dsp:txXfrm>
        <a:off x="1485392" y="1102080"/>
        <a:ext cx="1227364" cy="613682"/>
      </dsp:txXfrm>
    </dsp:sp>
    <dsp:sp modelId="{85B6B04B-FD93-4A21-BDCE-19A0824DFFDD}">
      <dsp:nvSpPr>
        <dsp:cNvPr id="0" name=""/>
        <dsp:cNvSpPr/>
      </dsp:nvSpPr>
      <dsp:spPr>
        <a:xfrm>
          <a:off x="2970503" y="1102080"/>
          <a:ext cx="1227364" cy="613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err="1" smtClean="0">
              <a:solidFill>
                <a:schemeClr val="tx1"/>
              </a:solidFill>
            </a:rPr>
            <a:t>pnr</a:t>
          </a:r>
          <a:endParaRPr lang="en-GB" sz="2800" kern="1200" dirty="0">
            <a:solidFill>
              <a:schemeClr val="tx1"/>
            </a:solidFill>
          </a:endParaRPr>
        </a:p>
      </dsp:txBody>
      <dsp:txXfrm>
        <a:off x="2970503" y="1102080"/>
        <a:ext cx="1227364" cy="6136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9CF7-2639-4254-BFB3-A6687EA7CFF7}">
      <dsp:nvSpPr>
        <dsp:cNvPr id="0" name=""/>
        <dsp:cNvSpPr/>
      </dsp:nvSpPr>
      <dsp:spPr>
        <a:xfrm>
          <a:off x="0" y="3851091"/>
          <a:ext cx="6096000" cy="210591"/>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Write Out</a:t>
          </a:r>
          <a:endParaRPr lang="en-GB" sz="1200" b="1" kern="1200" dirty="0">
            <a:solidFill>
              <a:schemeClr val="tx1"/>
            </a:solidFill>
          </a:endParaRPr>
        </a:p>
      </dsp:txBody>
      <dsp:txXfrm>
        <a:off x="0" y="3851091"/>
        <a:ext cx="6096000" cy="210591"/>
      </dsp:txXfrm>
    </dsp:sp>
    <dsp:sp modelId="{AB3C066F-90F4-42F0-9CBE-F21FE9913A12}">
      <dsp:nvSpPr>
        <dsp:cNvPr id="0" name=""/>
        <dsp:cNvSpPr/>
      </dsp:nvSpPr>
      <dsp:spPr>
        <a:xfrm rot="10800000">
          <a:off x="0" y="353036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Verification</a:t>
          </a:r>
          <a:endParaRPr lang="en-GB" sz="1200" b="1" kern="1200" dirty="0">
            <a:solidFill>
              <a:schemeClr val="tx1"/>
            </a:solidFill>
          </a:endParaRPr>
        </a:p>
      </dsp:txBody>
      <dsp:txXfrm rot="10800000">
        <a:off x="0" y="3530360"/>
        <a:ext cx="6096000" cy="210454"/>
      </dsp:txXfrm>
    </dsp:sp>
    <dsp:sp modelId="{81A7763E-7536-4F6E-B46F-6A78387E6E02}">
      <dsp:nvSpPr>
        <dsp:cNvPr id="0" name=""/>
        <dsp:cNvSpPr/>
      </dsp:nvSpPr>
      <dsp:spPr>
        <a:xfrm rot="10800000">
          <a:off x="0" y="3209629"/>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Adding Filler</a:t>
          </a:r>
          <a:endParaRPr lang="en-GB" sz="1200" b="1" kern="1200" dirty="0">
            <a:solidFill>
              <a:schemeClr val="tx1"/>
            </a:solidFill>
          </a:endParaRPr>
        </a:p>
      </dsp:txBody>
      <dsp:txXfrm rot="10800000">
        <a:off x="0" y="3209629"/>
        <a:ext cx="6096000" cy="210454"/>
      </dsp:txXfrm>
    </dsp:sp>
    <dsp:sp modelId="{EC5ADDAE-07B3-4304-8159-6EEC9C3FB8C3}">
      <dsp:nvSpPr>
        <dsp:cNvPr id="0" name=""/>
        <dsp:cNvSpPr/>
      </dsp:nvSpPr>
      <dsp:spPr>
        <a:xfrm rot="10800000">
          <a:off x="0" y="288889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Post-Rout</a:t>
          </a:r>
          <a:endParaRPr lang="en-GB" sz="1200" b="1" kern="1200" dirty="0">
            <a:solidFill>
              <a:schemeClr val="tx1"/>
            </a:solidFill>
          </a:endParaRPr>
        </a:p>
      </dsp:txBody>
      <dsp:txXfrm rot="10800000">
        <a:off x="0" y="2888898"/>
        <a:ext cx="6096000" cy="210454"/>
      </dsp:txXfrm>
    </dsp:sp>
    <dsp:sp modelId="{3192455D-F81F-41FD-8291-C62C7603A0B1}">
      <dsp:nvSpPr>
        <dsp:cNvPr id="0" name=""/>
        <dsp:cNvSpPr/>
      </dsp:nvSpPr>
      <dsp:spPr>
        <a:xfrm rot="10800000">
          <a:off x="0" y="2568166"/>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Route</a:t>
          </a:r>
          <a:endParaRPr lang="en-GB" sz="1200" b="1" kern="1200" dirty="0">
            <a:solidFill>
              <a:schemeClr val="tx1"/>
            </a:solidFill>
          </a:endParaRPr>
        </a:p>
      </dsp:txBody>
      <dsp:txXfrm rot="10800000">
        <a:off x="0" y="2568166"/>
        <a:ext cx="6096000" cy="210454"/>
      </dsp:txXfrm>
    </dsp:sp>
    <dsp:sp modelId="{20C3758D-CEC5-4F22-A860-B39303CB9DD3}">
      <dsp:nvSpPr>
        <dsp:cNvPr id="0" name=""/>
        <dsp:cNvSpPr/>
      </dsp:nvSpPr>
      <dsp:spPr>
        <a:xfrm rot="10800000">
          <a:off x="0" y="2247435"/>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Post-CTS</a:t>
          </a:r>
          <a:endParaRPr lang="en-GB" sz="1200" b="1" kern="1200" dirty="0">
            <a:solidFill>
              <a:schemeClr val="tx1"/>
            </a:solidFill>
          </a:endParaRPr>
        </a:p>
      </dsp:txBody>
      <dsp:txXfrm rot="10800000">
        <a:off x="0" y="2247435"/>
        <a:ext cx="6096000" cy="210454"/>
      </dsp:txXfrm>
    </dsp:sp>
    <dsp:sp modelId="{9DE66070-715F-4449-9427-AA6E1F364F9A}">
      <dsp:nvSpPr>
        <dsp:cNvPr id="0" name=""/>
        <dsp:cNvSpPr/>
      </dsp:nvSpPr>
      <dsp:spPr>
        <a:xfrm rot="10800000">
          <a:off x="0" y="1926704"/>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Clock Tree Synthesis</a:t>
          </a:r>
          <a:endParaRPr lang="en-GB" sz="1200" b="1" kern="1200" dirty="0">
            <a:solidFill>
              <a:schemeClr val="tx1"/>
            </a:solidFill>
          </a:endParaRPr>
        </a:p>
      </dsp:txBody>
      <dsp:txXfrm rot="10800000">
        <a:off x="0" y="1926704"/>
        <a:ext cx="6096000" cy="210454"/>
      </dsp:txXfrm>
    </dsp:sp>
    <dsp:sp modelId="{2A66E001-EE52-467A-AC8C-9FD37D864FAB}">
      <dsp:nvSpPr>
        <dsp:cNvPr id="0" name=""/>
        <dsp:cNvSpPr/>
      </dsp:nvSpPr>
      <dsp:spPr>
        <a:xfrm rot="10800000">
          <a:off x="0" y="1605972"/>
          <a:ext cx="6096000" cy="323890"/>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Timing Optimization Pre-CTS</a:t>
          </a:r>
          <a:endParaRPr lang="en-GB" sz="1200" b="1" kern="1200" dirty="0">
            <a:solidFill>
              <a:schemeClr val="tx1"/>
            </a:solidFill>
          </a:endParaRPr>
        </a:p>
      </dsp:txBody>
      <dsp:txXfrm rot="10800000">
        <a:off x="0" y="1605972"/>
        <a:ext cx="6096000" cy="210454"/>
      </dsp:txXfrm>
    </dsp:sp>
    <dsp:sp modelId="{AF0C5AA0-7C7C-46AC-9BE4-8FA36EB48EA0}">
      <dsp:nvSpPr>
        <dsp:cNvPr id="0" name=""/>
        <dsp:cNvSpPr/>
      </dsp:nvSpPr>
      <dsp:spPr>
        <a:xfrm rot="10800000">
          <a:off x="0" y="1285241"/>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Place</a:t>
          </a:r>
          <a:endParaRPr lang="en-GB" sz="1200" b="1" kern="1200" dirty="0">
            <a:solidFill>
              <a:schemeClr val="tx1"/>
            </a:solidFill>
          </a:endParaRPr>
        </a:p>
      </dsp:txBody>
      <dsp:txXfrm rot="10800000">
        <a:off x="0" y="1285241"/>
        <a:ext cx="6096000" cy="210454"/>
      </dsp:txXfrm>
    </dsp:sp>
    <dsp:sp modelId="{AE0A9DBA-30B3-4C8A-A32D-383DF31557C4}">
      <dsp:nvSpPr>
        <dsp:cNvPr id="0" name=""/>
        <dsp:cNvSpPr/>
      </dsp:nvSpPr>
      <dsp:spPr>
        <a:xfrm rot="10800000">
          <a:off x="0" y="96451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Routing</a:t>
          </a:r>
          <a:endParaRPr lang="en-GB" sz="1200" b="1" kern="1200" dirty="0">
            <a:solidFill>
              <a:schemeClr val="tx1"/>
            </a:solidFill>
          </a:endParaRPr>
        </a:p>
      </dsp:txBody>
      <dsp:txXfrm rot="10800000">
        <a:off x="0" y="964510"/>
        <a:ext cx="6096000" cy="210454"/>
      </dsp:txXfrm>
    </dsp:sp>
    <dsp:sp modelId="{35B11327-817E-4BA2-A2C5-A2264D7105C8}">
      <dsp:nvSpPr>
        <dsp:cNvPr id="0" name=""/>
        <dsp:cNvSpPr/>
      </dsp:nvSpPr>
      <dsp:spPr>
        <a:xfrm rot="10800000">
          <a:off x="0" y="643778"/>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Power Planning</a:t>
          </a:r>
          <a:endParaRPr lang="en-GB" sz="1200" b="1" kern="1200" dirty="0">
            <a:solidFill>
              <a:schemeClr val="tx1"/>
            </a:solidFill>
          </a:endParaRPr>
        </a:p>
      </dsp:txBody>
      <dsp:txXfrm rot="10800000">
        <a:off x="0" y="643778"/>
        <a:ext cx="6096000" cy="210454"/>
      </dsp:txXfrm>
    </dsp:sp>
    <dsp:sp modelId="{96A955FF-EF5D-4AA2-BF76-2B25DCC9BAFE}">
      <dsp:nvSpPr>
        <dsp:cNvPr id="0" name=""/>
        <dsp:cNvSpPr/>
      </dsp:nvSpPr>
      <dsp:spPr>
        <a:xfrm rot="10800000">
          <a:off x="0" y="323047"/>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Floor Planning</a:t>
          </a:r>
          <a:endParaRPr lang="en-GB" sz="1200" b="1" kern="1200" dirty="0">
            <a:solidFill>
              <a:schemeClr val="tx1"/>
            </a:solidFill>
          </a:endParaRPr>
        </a:p>
      </dsp:txBody>
      <dsp:txXfrm rot="10800000">
        <a:off x="0" y="323047"/>
        <a:ext cx="6096000" cy="210454"/>
      </dsp:txXfrm>
    </dsp:sp>
    <dsp:sp modelId="{624D8943-23E9-4BFE-A1D2-B839A1110FAD}">
      <dsp:nvSpPr>
        <dsp:cNvPr id="0" name=""/>
        <dsp:cNvSpPr/>
      </dsp:nvSpPr>
      <dsp:spPr>
        <a:xfrm rot="10800000">
          <a:off x="0" y="0"/>
          <a:ext cx="6096000" cy="323890"/>
        </a:xfrm>
        <a:prstGeom prst="upArrowCallou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Design Setup </a:t>
          </a:r>
          <a:endParaRPr lang="en-GB" sz="1200" b="1" kern="1200" dirty="0">
            <a:solidFill>
              <a:schemeClr val="tx1"/>
            </a:solidFill>
          </a:endParaRPr>
        </a:p>
      </dsp:txBody>
      <dsp:txXfrm rot="10800000">
        <a:off x="0" y="0"/>
        <a:ext cx="6096000" cy="210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19459"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19460"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19461"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6B6B8B36-0408-45FE-9016-A7E1AC3657CF}" type="slidenum">
              <a:rPr lang="en-US"/>
              <a:pPr>
                <a:defRPr/>
              </a:pPr>
              <a:t>‹#›</a:t>
            </a:fld>
            <a:endParaRPr lang="en-US"/>
          </a:p>
        </p:txBody>
      </p:sp>
    </p:spTree>
    <p:extLst>
      <p:ext uri="{BB962C8B-B14F-4D97-AF65-F5344CB8AC3E}">
        <p14:creationId xmlns:p14="http://schemas.microsoft.com/office/powerpoint/2010/main" val="4206468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0800" y="169863"/>
            <a:ext cx="6997700" cy="5246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15913" y="5591175"/>
            <a:ext cx="6467475"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smtClean="0"/>
              <a:t>Notes Text Time New Roman 12pt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a:p>
            <a:pPr lvl="0"/>
            <a:endParaRPr lang="en-US" noProof="0" smtClean="0"/>
          </a:p>
          <a:p>
            <a:pPr lvl="0"/>
            <a:r>
              <a:rPr lang="en-US" noProof="0" smtClean="0"/>
              <a:t>Line Spacing is 0.9</a:t>
            </a:r>
          </a:p>
          <a:p>
            <a:pPr lvl="0"/>
            <a:r>
              <a:rPr lang="en-US" noProof="0" smtClean="0"/>
              <a:t>Paragraph Spacing is 0.15</a:t>
            </a:r>
          </a:p>
          <a:p>
            <a:pPr lvl="0"/>
            <a:endParaRPr lang="en-US" noProof="0" smtClean="0"/>
          </a:p>
          <a:p>
            <a:pPr lvl="0"/>
            <a:r>
              <a:rPr lang="en-US" noProof="0" smtClean="0"/>
              <a:t>Commands are written in Courier New 12pt</a:t>
            </a:r>
          </a:p>
          <a:p>
            <a:pPr lvl="0"/>
            <a:endParaRPr lang="en-US" noProof="0" smtClean="0"/>
          </a:p>
        </p:txBody>
      </p:sp>
      <p:sp>
        <p:nvSpPr>
          <p:cNvPr id="32772" name="notes_unit_title"/>
          <p:cNvSpPr>
            <a:spLocks noChangeArrowheads="1"/>
          </p:cNvSpPr>
          <p:nvPr/>
        </p:nvSpPr>
        <p:spPr bwMode="gray">
          <a:xfrm>
            <a:off x="269875" y="9928225"/>
            <a:ext cx="2476500"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047750" eaLnBrk="0" hangingPunct="0"/>
            <a:r>
              <a:rPr lang="en-US" sz="900">
                <a:latin typeface="Arial" charset="0"/>
              </a:rPr>
              <a:t>Unit Title</a:t>
            </a:r>
          </a:p>
        </p:txBody>
      </p:sp>
      <p:sp>
        <p:nvSpPr>
          <p:cNvPr id="32773" name="notes_workshop_title"/>
          <p:cNvSpPr>
            <a:spLocks noChangeArrowheads="1"/>
          </p:cNvSpPr>
          <p:nvPr/>
        </p:nvSpPr>
        <p:spPr bwMode="gray">
          <a:xfrm>
            <a:off x="269875" y="10066338"/>
            <a:ext cx="247650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1047750" eaLnBrk="0" hangingPunct="0"/>
            <a:r>
              <a:rPr lang="en-US" sz="900">
                <a:latin typeface="Arial" charset="0"/>
              </a:rPr>
              <a:t>Workshop Title</a:t>
            </a:r>
          </a:p>
        </p:txBody>
      </p:sp>
      <p:sp>
        <p:nvSpPr>
          <p:cNvPr id="32774" name="notes_unit_page_number"/>
          <p:cNvSpPr>
            <a:spLocks noChangeArrowheads="1"/>
          </p:cNvSpPr>
          <p:nvPr/>
        </p:nvSpPr>
        <p:spPr bwMode="gray">
          <a:xfrm>
            <a:off x="6283325" y="9928225"/>
            <a:ext cx="53816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defTabSz="1028700" eaLnBrk="0" hangingPunct="0">
              <a:lnSpc>
                <a:spcPct val="90000"/>
              </a:lnSpc>
            </a:pPr>
            <a:r>
              <a:rPr lang="en-US" sz="1000" b="1">
                <a:latin typeface="Arial" charset="0"/>
              </a:rPr>
              <a:t>1-</a:t>
            </a:r>
            <a:fld id="{05FB1342-3F06-4AB8-BD99-9D5A04755EED}" type="slidenum">
              <a:rPr lang="en-US" sz="1000" b="1">
                <a:latin typeface="Arial" charset="0"/>
              </a:rPr>
              <a:pPr algn="r" defTabSz="1028700" eaLnBrk="0" hangingPunct="0">
                <a:lnSpc>
                  <a:spcPct val="90000"/>
                </a:lnSpc>
              </a:pPr>
              <a:t>‹#›</a:t>
            </a:fld>
            <a:endParaRPr lang="en-US" sz="1000" b="1">
              <a:latin typeface="Arial" charset="0"/>
            </a:endParaRPr>
          </a:p>
        </p:txBody>
      </p:sp>
      <p:sp>
        <p:nvSpPr>
          <p:cNvPr id="32775" name="Line 11"/>
          <p:cNvSpPr>
            <a:spLocks noChangeShapeType="1"/>
          </p:cNvSpPr>
          <p:nvPr/>
        </p:nvSpPr>
        <p:spPr bwMode="gray">
          <a:xfrm>
            <a:off x="274638" y="9920288"/>
            <a:ext cx="6550025"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Text Box 14"/>
          <p:cNvSpPr txBox="1">
            <a:spLocks noChangeArrowheads="1"/>
          </p:cNvSpPr>
          <p:nvPr/>
        </p:nvSpPr>
        <p:spPr bwMode="auto">
          <a:xfrm>
            <a:off x="3679825" y="100091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90600">
              <a:defRPr sz="2400">
                <a:solidFill>
                  <a:schemeClr val="tx1"/>
                </a:solidFill>
                <a:latin typeface="Times New Roman" pitchFamily="18" charset="0"/>
              </a:defRPr>
            </a:lvl1pPr>
            <a:lvl2pPr marL="495300" defTabSz="990600">
              <a:defRPr sz="2400">
                <a:solidFill>
                  <a:schemeClr val="tx1"/>
                </a:solidFill>
                <a:latin typeface="Times New Roman" pitchFamily="18" charset="0"/>
              </a:defRPr>
            </a:lvl2pPr>
            <a:lvl3pPr marL="990600" defTabSz="990600">
              <a:defRPr sz="2400">
                <a:solidFill>
                  <a:schemeClr val="tx1"/>
                </a:solidFill>
                <a:latin typeface="Times New Roman" pitchFamily="18" charset="0"/>
              </a:defRPr>
            </a:lvl3pPr>
            <a:lvl4pPr marL="1485900" defTabSz="990600">
              <a:defRPr sz="2400">
                <a:solidFill>
                  <a:schemeClr val="tx1"/>
                </a:solidFill>
                <a:latin typeface="Times New Roman" pitchFamily="18" charset="0"/>
              </a:defRPr>
            </a:lvl4pPr>
            <a:lvl5pPr marL="1981200" defTabSz="990600">
              <a:defRPr sz="2400">
                <a:solidFill>
                  <a:schemeClr val="tx1"/>
                </a:solidFill>
                <a:latin typeface="Times New Roman" pitchFamily="18" charset="0"/>
              </a:defRPr>
            </a:lvl5pPr>
            <a:lvl6pPr marL="2438400" defTabSz="990600" fontAlgn="base">
              <a:spcBef>
                <a:spcPct val="0"/>
              </a:spcBef>
              <a:spcAft>
                <a:spcPct val="0"/>
              </a:spcAft>
              <a:defRPr sz="2400">
                <a:solidFill>
                  <a:schemeClr val="tx1"/>
                </a:solidFill>
                <a:latin typeface="Times New Roman" pitchFamily="18" charset="0"/>
              </a:defRPr>
            </a:lvl6pPr>
            <a:lvl7pPr marL="2895600" defTabSz="990600" fontAlgn="base">
              <a:spcBef>
                <a:spcPct val="0"/>
              </a:spcBef>
              <a:spcAft>
                <a:spcPct val="0"/>
              </a:spcAft>
              <a:defRPr sz="2400">
                <a:solidFill>
                  <a:schemeClr val="tx1"/>
                </a:solidFill>
                <a:latin typeface="Times New Roman" pitchFamily="18" charset="0"/>
              </a:defRPr>
            </a:lvl7pPr>
            <a:lvl8pPr marL="3352800" defTabSz="990600" fontAlgn="base">
              <a:spcBef>
                <a:spcPct val="0"/>
              </a:spcBef>
              <a:spcAft>
                <a:spcPct val="0"/>
              </a:spcAft>
              <a:defRPr sz="2400">
                <a:solidFill>
                  <a:schemeClr val="tx1"/>
                </a:solidFill>
                <a:latin typeface="Times New Roman" pitchFamily="18" charset="0"/>
              </a:defRPr>
            </a:lvl8pPr>
            <a:lvl9pPr marL="3810000" defTabSz="990600"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900" b="1" smtClean="0">
                <a:latin typeface="Arial" charset="0"/>
                <a:cs typeface="Arial" charset="0"/>
              </a:rPr>
              <a:t>© </a:t>
            </a:r>
            <a:r>
              <a:rPr lang="en-US" sz="900" b="1" smtClean="0">
                <a:latin typeface="Arial" charset="0"/>
              </a:rPr>
              <a:t>2005</a:t>
            </a:r>
          </a:p>
        </p:txBody>
      </p:sp>
    </p:spTree>
    <p:extLst>
      <p:ext uri="{BB962C8B-B14F-4D97-AF65-F5344CB8AC3E}">
        <p14:creationId xmlns:p14="http://schemas.microsoft.com/office/powerpoint/2010/main" val="230073693"/>
      </p:ext>
    </p:extLst>
  </p:cSld>
  <p:clrMap bg1="lt1" tx1="dk1" bg2="lt2" tx2="dk2" accent1="accent1" accent2="accent2" accent3="accent3" accent4="accent4" accent5="accent5" accent6="accent6" hlink="hlink" folHlink="folHlink"/>
  <p:notesStyle>
    <a:lvl1pPr algn="l" defTabSz="230188" rtl="0" eaLnBrk="0" fontAlgn="base" hangingPunct="0">
      <a:lnSpc>
        <a:spcPct val="90000"/>
      </a:lnSpc>
      <a:spcBef>
        <a:spcPct val="0"/>
      </a:spcBef>
      <a:spcAft>
        <a:spcPct val="15000"/>
      </a:spcAft>
      <a:buSzPct val="70000"/>
      <a:buFont typeface="Wingdings" pitchFamily="2" charset="2"/>
      <a:defRPr sz="1200" kern="1200">
        <a:solidFill>
          <a:schemeClr val="tx1"/>
        </a:solidFill>
        <a:latin typeface="Times New Roman" pitchFamily="18" charset="0"/>
        <a:ea typeface="+mn-ea"/>
        <a:cs typeface="+mn-cs"/>
      </a:defRPr>
    </a:lvl1pPr>
    <a:lvl2pPr marL="230188"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2pPr>
    <a:lvl3pPr marL="4587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3pPr>
    <a:lvl4pPr marL="688975" indent="-1588"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4pPr>
    <a:lvl5pPr marL="917575" algn="l" defTabSz="230188" rtl="0" eaLnBrk="0" fontAlgn="base" hangingPunct="0">
      <a:lnSpc>
        <a:spcPct val="90000"/>
      </a:lnSpc>
      <a:spcBef>
        <a:spcPct val="0"/>
      </a:spcBef>
      <a:spcAft>
        <a:spcPct val="1500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52388" y="169863"/>
            <a:ext cx="6994525" cy="5246687"/>
          </a:xfrm>
          <a:ln/>
        </p:spPr>
      </p:sp>
      <p:sp>
        <p:nvSpPr>
          <p:cNvPr id="33795"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150426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This</a:t>
            </a:r>
            <a:r>
              <a:rPr lang="en-GB" baseline="0" dirty="0" smtClean="0"/>
              <a:t> form is use to specify the size of the design , you can specify the cell size or the core size</a:t>
            </a:r>
          </a:p>
          <a:p>
            <a:endParaRPr lang="en-GB" baseline="0" dirty="0" smtClean="0"/>
          </a:p>
          <a:p>
            <a:endParaRPr lang="en-GB" baseline="0" dirty="0" smtClean="0"/>
          </a:p>
          <a:p>
            <a:pPr marL="0" marR="0" indent="0" algn="l" defTabSz="230188" rtl="0" eaLnBrk="0" fontAlgn="base" latinLnBrk="0" hangingPunct="0">
              <a:lnSpc>
                <a:spcPct val="90000"/>
              </a:lnSpc>
              <a:spcBef>
                <a:spcPct val="0"/>
              </a:spcBef>
              <a:spcAft>
                <a:spcPct val="15000"/>
              </a:spcAft>
              <a:buClrTx/>
              <a:buSzPct val="70000"/>
              <a:buFont typeface="Wingdings" pitchFamily="2" charset="2"/>
              <a:buNone/>
              <a:tabLst/>
              <a:defRPr/>
            </a:pPr>
            <a:r>
              <a:rPr lang="en-GB" sz="1200" kern="1200" dirty="0" smtClean="0">
                <a:solidFill>
                  <a:schemeClr val="tx1"/>
                </a:solidFill>
                <a:effectLst/>
                <a:latin typeface="Times New Roman" pitchFamily="18" charset="0"/>
                <a:ea typeface="+mn-ea"/>
                <a:cs typeface="+mn-cs"/>
              </a:rPr>
              <a:t>Floorplanning a chip or block is an important task of physical design in which the location, size, and shape of soft modules, and the placement of hard macros are decided. Depending on the design style or purpose, </a:t>
            </a:r>
            <a:r>
              <a:rPr lang="en-GB" sz="1200" kern="1200" dirty="0" err="1" smtClean="0">
                <a:solidFill>
                  <a:schemeClr val="tx1"/>
                </a:solidFill>
                <a:effectLst/>
                <a:latin typeface="Times New Roman" pitchFamily="18" charset="0"/>
                <a:ea typeface="+mn-ea"/>
                <a:cs typeface="+mn-cs"/>
              </a:rPr>
              <a:t>floorplanning</a:t>
            </a:r>
            <a:r>
              <a:rPr lang="en-GB" sz="1200" kern="1200" dirty="0" smtClean="0">
                <a:solidFill>
                  <a:schemeClr val="tx1"/>
                </a:solidFill>
                <a:effectLst/>
                <a:latin typeface="Times New Roman" pitchFamily="18" charset="0"/>
                <a:ea typeface="+mn-ea"/>
                <a:cs typeface="+mn-cs"/>
              </a:rPr>
              <a:t> can also include row creation, I/O pad or pin placement, bump assignment (flip chip), bus planning, power planning, and more. For example, </a:t>
            </a:r>
            <a:r>
              <a:rPr lang="en-GB" sz="1200" kern="1200" dirty="0" err="1" smtClean="0">
                <a:solidFill>
                  <a:schemeClr val="tx1"/>
                </a:solidFill>
                <a:effectLst/>
                <a:latin typeface="Times New Roman" pitchFamily="18" charset="0"/>
                <a:ea typeface="+mn-ea"/>
                <a:cs typeface="+mn-cs"/>
              </a:rPr>
              <a:t>floorplanning</a:t>
            </a:r>
            <a:r>
              <a:rPr lang="en-GB" sz="1200" kern="1200" dirty="0" smtClean="0">
                <a:solidFill>
                  <a:schemeClr val="tx1"/>
                </a:solidFill>
                <a:effectLst/>
                <a:latin typeface="Times New Roman" pitchFamily="18" charset="0"/>
                <a:ea typeface="+mn-ea"/>
                <a:cs typeface="+mn-cs"/>
              </a:rPr>
              <a:t> is very important when preparing the design for timing closure and detailed routing. Floorplanning, in conjunction with placement and trial routing, can be an iterative design process.</a:t>
            </a:r>
          </a:p>
          <a:p>
            <a:endParaRPr lang="en-GB" baseline="0" dirty="0" smtClean="0"/>
          </a:p>
          <a:p>
            <a:endParaRPr lang="en-GB" baseline="0" dirty="0" smtClean="0"/>
          </a:p>
          <a:p>
            <a:r>
              <a:rPr lang="en-GB" sz="1200" kern="1200" dirty="0" smtClean="0">
                <a:solidFill>
                  <a:schemeClr val="tx1"/>
                </a:solidFill>
                <a:effectLst/>
                <a:latin typeface="Times New Roman" pitchFamily="18" charset="0"/>
                <a:ea typeface="+mn-ea"/>
                <a:cs typeface="+mn-cs"/>
              </a:rPr>
              <a:t>Size</a:t>
            </a:r>
            <a:r>
              <a:rPr lang="en-GB" sz="1200" kern="1200" baseline="0" dirty="0" smtClean="0">
                <a:solidFill>
                  <a:schemeClr val="tx1"/>
                </a:solidFill>
                <a:effectLst/>
                <a:latin typeface="Times New Roman" pitchFamily="18" charset="0"/>
                <a:ea typeface="+mn-ea"/>
                <a:cs typeface="+mn-cs"/>
              </a:rPr>
              <a:t>: </a:t>
            </a:r>
            <a:r>
              <a:rPr lang="en-GB" sz="1200" kern="1200" dirty="0" smtClean="0">
                <a:solidFill>
                  <a:schemeClr val="tx1"/>
                </a:solidFill>
                <a:effectLst/>
                <a:latin typeface="Times New Roman" pitchFamily="18" charset="0"/>
                <a:ea typeface="+mn-ea"/>
                <a:cs typeface="+mn-cs"/>
              </a:rPr>
              <a:t>Specifies that the design dimensions are specified by size. If you select this option, specify the details in Core Size or Die Size fields.</a:t>
            </a:r>
          </a:p>
          <a:p>
            <a:r>
              <a:rPr lang="en-GB" sz="1200" kern="1200" dirty="0" smtClean="0">
                <a:solidFill>
                  <a:schemeClr val="tx1"/>
                </a:solidFill>
                <a:effectLst/>
                <a:latin typeface="Times New Roman" pitchFamily="18" charset="0"/>
                <a:ea typeface="+mn-ea"/>
                <a:cs typeface="+mn-cs"/>
              </a:rPr>
              <a:t>Die/IO/</a:t>
            </a:r>
            <a:r>
              <a:rPr lang="en-GB" sz="1200" kern="1200" baseline="0" dirty="0" smtClean="0">
                <a:solidFill>
                  <a:schemeClr val="tx1"/>
                </a:solidFill>
                <a:effectLst/>
                <a:latin typeface="Times New Roman" pitchFamily="18" charset="0"/>
                <a:ea typeface="+mn-ea"/>
                <a:cs typeface="+mn-cs"/>
              </a:rPr>
              <a:t> CORE COORDINATE: </a:t>
            </a:r>
            <a:r>
              <a:rPr lang="en-GB" sz="1200" kern="1200" dirty="0" smtClean="0">
                <a:solidFill>
                  <a:schemeClr val="tx1"/>
                </a:solidFill>
                <a:effectLst/>
                <a:latin typeface="Times New Roman" pitchFamily="18" charset="0"/>
                <a:ea typeface="+mn-ea"/>
                <a:cs typeface="+mn-cs"/>
              </a:rPr>
              <a:t>Specifies that the design dimensions are specified by die, I/O, or core coordinates. Specify the Die/IO/Core lower left (</a:t>
            </a:r>
            <a:r>
              <a:rPr lang="en-GB" sz="1200" kern="1200" dirty="0" err="1" smtClean="0">
                <a:solidFill>
                  <a:schemeClr val="tx1"/>
                </a:solidFill>
                <a:effectLst/>
                <a:latin typeface="Times New Roman" pitchFamily="18" charset="0"/>
                <a:ea typeface="+mn-ea"/>
                <a:cs typeface="+mn-cs"/>
              </a:rPr>
              <a:t>ll</a:t>
            </a:r>
            <a:r>
              <a:rPr lang="en-GB" sz="1200" kern="1200" dirty="0" smtClean="0">
                <a:solidFill>
                  <a:schemeClr val="tx1"/>
                </a:solidFill>
                <a:effectLst/>
                <a:latin typeface="Times New Roman" pitchFamily="18" charset="0"/>
                <a:ea typeface="+mn-ea"/>
                <a:cs typeface="+mn-cs"/>
              </a:rPr>
              <a:t>) and upper right (</a:t>
            </a:r>
            <a:r>
              <a:rPr lang="en-GB" sz="1200" kern="1200" dirty="0" err="1" smtClean="0">
                <a:solidFill>
                  <a:schemeClr val="tx1"/>
                </a:solidFill>
                <a:effectLst/>
                <a:latin typeface="Times New Roman" pitchFamily="18" charset="0"/>
                <a:ea typeface="+mn-ea"/>
                <a:cs typeface="+mn-cs"/>
              </a:rPr>
              <a:t>ur</a:t>
            </a:r>
            <a:r>
              <a:rPr lang="en-GB" sz="1200" kern="1200" dirty="0" smtClean="0">
                <a:solidFill>
                  <a:schemeClr val="tx1"/>
                </a:solidFill>
                <a:effectLst/>
                <a:latin typeface="Times New Roman" pitchFamily="18" charset="0"/>
                <a:ea typeface="+mn-ea"/>
                <a:cs typeface="+mn-cs"/>
              </a:rPr>
              <a:t>) coordinates in the fields that are displayed if you select this option.</a:t>
            </a:r>
          </a:p>
          <a:p>
            <a:r>
              <a:rPr lang="en-GB" sz="1200" kern="1200" dirty="0" smtClean="0">
                <a:solidFill>
                  <a:schemeClr val="tx1"/>
                </a:solidFill>
                <a:effectLst/>
                <a:latin typeface="Times New Roman" pitchFamily="18" charset="0"/>
                <a:ea typeface="+mn-ea"/>
                <a:cs typeface="+mn-cs"/>
              </a:rPr>
              <a:t>CORE</a:t>
            </a:r>
            <a:r>
              <a:rPr lang="en-GB" sz="1200" kern="1200" baseline="0" dirty="0" smtClean="0">
                <a:solidFill>
                  <a:schemeClr val="tx1"/>
                </a:solidFill>
                <a:effectLst/>
                <a:latin typeface="Times New Roman" pitchFamily="18" charset="0"/>
                <a:ea typeface="+mn-ea"/>
                <a:cs typeface="+mn-cs"/>
              </a:rPr>
              <a:t> SIZE BY</a:t>
            </a:r>
          </a:p>
          <a:p>
            <a:r>
              <a:rPr lang="en-GB" sz="1200" kern="1200" dirty="0" smtClean="0">
                <a:solidFill>
                  <a:schemeClr val="tx1"/>
                </a:solidFill>
                <a:effectLst/>
                <a:latin typeface="Times New Roman" pitchFamily="18" charset="0"/>
                <a:ea typeface="+mn-ea"/>
                <a:cs typeface="+mn-cs"/>
              </a:rPr>
              <a:t>Specifies the core size dimension definition. </a:t>
            </a:r>
          </a:p>
          <a:p>
            <a:r>
              <a:rPr lang="en-GB" sz="1200" kern="1200" dirty="0" smtClean="0">
                <a:solidFill>
                  <a:schemeClr val="tx1"/>
                </a:solidFill>
                <a:effectLst/>
                <a:latin typeface="Times New Roman" pitchFamily="18" charset="0"/>
                <a:ea typeface="+mn-ea"/>
                <a:cs typeface="+mn-cs"/>
              </a:rPr>
              <a:t>Aspect Ratio defines the chip's core dimensions as the ratio of the height divided by the width. If a value of 1.0 is used, a square chip is defined. A value of 2.0 will define a rectangular chip with height dimension that is twice the width dimension.</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Choose one of the following ways of determining core and module sizes:</a:t>
            </a:r>
          </a:p>
          <a:p>
            <a:r>
              <a:rPr lang="en-GB" sz="1200" kern="1200" dirty="0" smtClean="0">
                <a:solidFill>
                  <a:schemeClr val="tx1"/>
                </a:solidFill>
                <a:effectLst/>
                <a:latin typeface="Times New Roman" pitchFamily="18" charset="0"/>
                <a:ea typeface="+mn-ea"/>
                <a:cs typeface="+mn-cs"/>
              </a:rPr>
              <a:t>Core Utilization determines the core and module sizes by total standard cells and macros density.</a:t>
            </a:r>
          </a:p>
          <a:p>
            <a:r>
              <a:rPr lang="en-GB" sz="1200" kern="1200" dirty="0" smtClean="0">
                <a:solidFill>
                  <a:schemeClr val="tx1"/>
                </a:solidFill>
                <a:effectLst/>
                <a:latin typeface="Times New Roman" pitchFamily="18" charset="0"/>
                <a:ea typeface="+mn-ea"/>
                <a:cs typeface="+mn-cs"/>
              </a:rPr>
              <a:t>Cell Utilization determines the core and module sizes by standard cell density.</a:t>
            </a:r>
          </a:p>
          <a:p>
            <a:r>
              <a:rPr lang="en-GB" sz="1200" kern="1200" dirty="0" smtClean="0">
                <a:solidFill>
                  <a:schemeClr val="tx1"/>
                </a:solidFill>
                <a:effectLst/>
                <a:latin typeface="Times New Roman" pitchFamily="18" charset="0"/>
                <a:ea typeface="+mn-ea"/>
                <a:cs typeface="+mn-cs"/>
              </a:rPr>
              <a:t>For more information on total density versus standard cell density calculation, see Calculating Density in the Encounter User Guide.</a:t>
            </a:r>
          </a:p>
          <a:p>
            <a:endParaRPr lang="en-GB" sz="1200" kern="1200" dirty="0" smtClean="0">
              <a:solidFill>
                <a:schemeClr val="tx1"/>
              </a:solidFill>
              <a:effectLst/>
              <a:latin typeface="Times New Roman" pitchFamily="18" charset="0"/>
              <a:ea typeface="+mn-ea"/>
              <a:cs typeface="+mn-cs"/>
            </a:endParaRP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Die Size by width and </a:t>
            </a:r>
            <a:r>
              <a:rPr lang="en-GB" sz="1200" kern="1200" dirty="0" err="1" smtClean="0">
                <a:solidFill>
                  <a:schemeClr val="tx1"/>
                </a:solidFill>
                <a:effectLst/>
                <a:latin typeface="Times New Roman" pitchFamily="18" charset="0"/>
                <a:ea typeface="+mn-ea"/>
                <a:cs typeface="+mn-cs"/>
              </a:rPr>
              <a:t>Hight</a:t>
            </a:r>
            <a:endParaRPr lang="en-GB" sz="1200" kern="1200" dirty="0" smtClean="0">
              <a:solidFill>
                <a:schemeClr val="tx1"/>
              </a:solidFill>
              <a:effectLst/>
              <a:latin typeface="Times New Roman" pitchFamily="18" charset="0"/>
              <a:ea typeface="+mn-ea"/>
              <a:cs typeface="+mn-cs"/>
            </a:endParaRP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Width and Height specifies the core's width and height values,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a:t>
            </a:r>
          </a:p>
          <a:p>
            <a:r>
              <a:rPr lang="en-GB" sz="1200" kern="1200" dirty="0" smtClean="0">
                <a:solidFill>
                  <a:schemeClr val="tx1"/>
                </a:solidFill>
                <a:effectLst/>
                <a:latin typeface="Times New Roman" pitchFamily="18" charset="0"/>
                <a:ea typeface="+mn-ea"/>
                <a:cs typeface="+mn-cs"/>
              </a:rPr>
              <a:t>Specifies the design's die size,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a:t>
            </a:r>
          </a:p>
          <a:p>
            <a:r>
              <a:rPr lang="en-GB" sz="1200" kern="1200" dirty="0" smtClean="0">
                <a:solidFill>
                  <a:schemeClr val="tx1"/>
                </a:solidFill>
                <a:effectLst/>
                <a:latin typeface="Times New Roman" pitchFamily="18" charset="0"/>
                <a:ea typeface="+mn-ea"/>
                <a:cs typeface="+mn-cs"/>
              </a:rPr>
              <a:t>CORE</a:t>
            </a:r>
            <a:r>
              <a:rPr lang="en-GB" sz="1200" kern="1200" baseline="0" dirty="0" smtClean="0">
                <a:solidFill>
                  <a:schemeClr val="tx1"/>
                </a:solidFill>
                <a:effectLst/>
                <a:latin typeface="Times New Roman" pitchFamily="18" charset="0"/>
                <a:ea typeface="+mn-ea"/>
                <a:cs typeface="+mn-cs"/>
              </a:rPr>
              <a:t> MARGIN DIMENTIONS</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Specifies the core margin dimension definition. Choose one of the following:</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Core to IO Boundary uses the spacing,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between the core edge and the I/O box, which is the margin between the outside edge of the core box and the inside edge of the I/O box. The margin values and the height of the I/O pad instances determines the die size. You can specify the margins on all four sides: Core to Left, Core to Bottom, Core to Right, and Core to Top.</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Core to Die Boundary uses the spacing,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between the core edge and the die edge, which is the margin between the outside edge of the core box and the inside edge of the die (head) box. This sets the die size once the core size is calculated. You can specify the margins on all four sides: Core to Left, Core to Bottom, Core to Right, and Core to Top.</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Specifies the die size and I/O box calculation when using Core Margins by. The height of the I/O pad instance determines the final die size calculation. Choose one of the following:</a:t>
            </a:r>
          </a:p>
          <a:p>
            <a:r>
              <a:rPr lang="en-GB" sz="1200" kern="1200" dirty="0" smtClean="0">
                <a:solidFill>
                  <a:schemeClr val="tx1"/>
                </a:solidFill>
                <a:effectLst/>
                <a:latin typeface="Times New Roman" pitchFamily="18" charset="0"/>
                <a:ea typeface="+mn-ea"/>
                <a:cs typeface="+mn-cs"/>
              </a:rPr>
              <a:t>Max I/O Height uses the tallest height I/O pad instance dimension to calculate the die size. </a:t>
            </a:r>
          </a:p>
          <a:p>
            <a:r>
              <a:rPr lang="en-GB" sz="1200" kern="1200" dirty="0" smtClean="0">
                <a:solidFill>
                  <a:schemeClr val="tx1"/>
                </a:solidFill>
                <a:effectLst/>
                <a:latin typeface="Times New Roman" pitchFamily="18" charset="0"/>
                <a:ea typeface="+mn-ea"/>
                <a:cs typeface="+mn-cs"/>
              </a:rPr>
              <a:t>Min I/O Height uses the shortest I/O pad instance dimension to calculate the die size.</a:t>
            </a:r>
          </a:p>
          <a:p>
            <a:r>
              <a:rPr lang="en-GB" sz="1200" kern="1200" dirty="0" smtClean="0">
                <a:solidFill>
                  <a:schemeClr val="tx1"/>
                </a:solidFill>
                <a:effectLst/>
                <a:latin typeface="Times New Roman" pitchFamily="18" charset="0"/>
                <a:ea typeface="+mn-ea"/>
                <a:cs typeface="+mn-cs"/>
              </a:rPr>
              <a:t>Specifies the </a:t>
            </a:r>
            <a:r>
              <a:rPr lang="en-GB" sz="1200" kern="1200" dirty="0" err="1" smtClean="0">
                <a:solidFill>
                  <a:schemeClr val="tx1"/>
                </a:solidFill>
                <a:effectLst/>
                <a:latin typeface="Times New Roman" pitchFamily="18" charset="0"/>
                <a:ea typeface="+mn-ea"/>
                <a:cs typeface="+mn-cs"/>
              </a:rPr>
              <a:t>floorplan's</a:t>
            </a:r>
            <a:r>
              <a:rPr lang="en-GB" sz="1200" kern="1200" dirty="0" smtClean="0">
                <a:solidFill>
                  <a:schemeClr val="tx1"/>
                </a:solidFill>
                <a:effectLst/>
                <a:latin typeface="Times New Roman" pitchFamily="18" charset="0"/>
                <a:ea typeface="+mn-ea"/>
                <a:cs typeface="+mn-cs"/>
              </a:rPr>
              <a:t> origin. Choose one of the following:</a:t>
            </a:r>
          </a:p>
          <a:p>
            <a:r>
              <a:rPr lang="en-GB" sz="1200" kern="1200" dirty="0" smtClean="0">
                <a:solidFill>
                  <a:schemeClr val="tx1"/>
                </a:solidFill>
                <a:effectLst/>
                <a:latin typeface="Times New Roman" pitchFamily="18" charset="0"/>
                <a:ea typeface="+mn-ea"/>
                <a:cs typeface="+mn-cs"/>
              </a:rPr>
              <a:t>Lower Left Corner when loading a design that has its origin at the lower left. All files saved or output will reference the origin selection. </a:t>
            </a:r>
          </a:p>
          <a:p>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when loading a design that has its origin at the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of the core.</a:t>
            </a:r>
          </a:p>
          <a:p>
            <a:endParaRPr lang="en-GB" dirty="0"/>
          </a:p>
        </p:txBody>
      </p:sp>
    </p:spTree>
    <p:extLst>
      <p:ext uri="{BB962C8B-B14F-4D97-AF65-F5344CB8AC3E}">
        <p14:creationId xmlns:p14="http://schemas.microsoft.com/office/powerpoint/2010/main" val="384299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Specify </a:t>
            </a:r>
            <a:r>
              <a:rPr lang="en-GB" sz="1200" kern="1200" dirty="0" err="1" smtClean="0">
                <a:solidFill>
                  <a:schemeClr val="tx1"/>
                </a:solidFill>
                <a:effectLst/>
                <a:latin typeface="Times New Roman" pitchFamily="18" charset="0"/>
                <a:ea typeface="+mn-ea"/>
                <a:cs typeface="+mn-cs"/>
              </a:rPr>
              <a:t>Floorplan</a:t>
            </a:r>
            <a:r>
              <a:rPr lang="en-GB" sz="1200" kern="1200" dirty="0" smtClean="0">
                <a:solidFill>
                  <a:schemeClr val="tx1"/>
                </a:solidFill>
                <a:effectLst/>
                <a:latin typeface="Times New Roman" pitchFamily="18" charset="0"/>
                <a:ea typeface="+mn-ea"/>
                <a:cs typeface="+mn-cs"/>
              </a:rPr>
              <a:t> - Advanced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Row Direction</a:t>
            </a:r>
          </a:p>
          <a:p>
            <a:r>
              <a:rPr lang="en-GB" sz="1200" kern="1200" dirty="0" smtClean="0">
                <a:solidFill>
                  <a:schemeClr val="tx1"/>
                </a:solidFill>
                <a:effectLst/>
                <a:latin typeface="Times New Roman" pitchFamily="18" charset="0"/>
                <a:ea typeface="+mn-ea"/>
                <a:cs typeface="+mn-cs"/>
              </a:rPr>
              <a:t>Specifies whether the rows are horizontal or vertical. </a:t>
            </a:r>
          </a:p>
          <a:p>
            <a:r>
              <a:rPr lang="en-GB" sz="1200" kern="1200" dirty="0" smtClean="0">
                <a:solidFill>
                  <a:schemeClr val="tx1"/>
                </a:solidFill>
                <a:effectLst/>
                <a:latin typeface="Times New Roman" pitchFamily="18" charset="0"/>
                <a:ea typeface="+mn-ea"/>
                <a:cs typeface="+mn-cs"/>
              </a:rPr>
              <a:t>Note:  Support for vertical rows is a beta feature. Usage and support of this beta feature are subject to prior agreement with Cadence. Contact your Cadence representative if you have any questions. </a:t>
            </a:r>
          </a:p>
          <a:p>
            <a:r>
              <a:rPr lang="en-GB" sz="1200" kern="1200" dirty="0" smtClean="0">
                <a:solidFill>
                  <a:schemeClr val="tx1"/>
                </a:solidFill>
                <a:effectLst/>
                <a:latin typeface="Times New Roman" pitchFamily="18" charset="0"/>
                <a:ea typeface="+mn-ea"/>
                <a:cs typeface="+mn-cs"/>
              </a:rPr>
              <a:t>Double-back Rows</a:t>
            </a:r>
          </a:p>
          <a:p>
            <a:r>
              <a:rPr lang="en-GB" sz="1200" kern="1200" dirty="0" smtClean="0">
                <a:solidFill>
                  <a:schemeClr val="tx1"/>
                </a:solidFill>
                <a:effectLst/>
                <a:latin typeface="Times New Roman" pitchFamily="18" charset="0"/>
                <a:ea typeface="+mn-ea"/>
                <a:cs typeface="+mn-cs"/>
              </a:rPr>
              <a:t>Allows the selection of standard cell row pair orientations. The orientation selections for the row pair are bottom-to-bottom or top-to-bottom. The default is bottom-to-bottom orientation.</a:t>
            </a:r>
          </a:p>
          <a:p>
            <a:r>
              <a:rPr lang="en-GB" sz="1200" kern="1200" dirty="0" smtClean="0">
                <a:solidFill>
                  <a:schemeClr val="tx1"/>
                </a:solidFill>
                <a:effectLst/>
                <a:latin typeface="Times New Roman" pitchFamily="18" charset="0"/>
                <a:ea typeface="+mn-ea"/>
                <a:cs typeface="+mn-cs"/>
              </a:rPr>
              <a:t>Bottom Row Orient</a:t>
            </a:r>
          </a:p>
          <a:p>
            <a:r>
              <a:rPr lang="en-GB" sz="1200" kern="1200" dirty="0" smtClean="0">
                <a:solidFill>
                  <a:schemeClr val="tx1"/>
                </a:solidFill>
                <a:effectLst/>
                <a:latin typeface="Times New Roman" pitchFamily="18" charset="0"/>
                <a:ea typeface="+mn-ea"/>
                <a:cs typeface="+mn-cs"/>
              </a:rPr>
              <a:t>(Bottom/Left Row Orient, if vertical row support is enabled)</a:t>
            </a:r>
          </a:p>
          <a:p>
            <a:r>
              <a:rPr lang="en-GB" sz="1200" kern="1200" dirty="0" smtClean="0">
                <a:solidFill>
                  <a:schemeClr val="tx1"/>
                </a:solidFill>
                <a:effectLst/>
                <a:latin typeface="Times New Roman" pitchFamily="18" charset="0"/>
                <a:ea typeface="+mn-ea"/>
                <a:cs typeface="+mn-cs"/>
              </a:rPr>
              <a:t>Specifies the orientation of the bottom/left row in the core area. The default is an R0 orientation, or you can choose the MX orientation (mirrored through the x axis) for horizontal rows or MY orientation for vertical rows. </a:t>
            </a:r>
          </a:p>
          <a:p>
            <a:r>
              <a:rPr lang="en-GB" sz="1200" kern="1200" dirty="0" smtClean="0">
                <a:solidFill>
                  <a:schemeClr val="tx1"/>
                </a:solidFill>
                <a:effectLst/>
                <a:latin typeface="Times New Roman" pitchFamily="18" charset="0"/>
                <a:ea typeface="+mn-ea"/>
                <a:cs typeface="+mn-cs"/>
              </a:rPr>
              <a:t>Note:  Support for vertical rows is a beta feature. Usage and support of this beta feature are subject to prior agreement with Cadence. Contact your Cadence representative if you have any questions. </a:t>
            </a:r>
          </a:p>
          <a:p>
            <a:r>
              <a:rPr lang="en-GB" sz="1200" kern="1200" dirty="0" smtClean="0">
                <a:solidFill>
                  <a:schemeClr val="tx1"/>
                </a:solidFill>
                <a:effectLst/>
                <a:latin typeface="Times New Roman" pitchFamily="18" charset="0"/>
                <a:ea typeface="+mn-ea"/>
                <a:cs typeface="+mn-cs"/>
              </a:rPr>
              <a:t>Row Spacing for Every #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standard row spacing,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This must be a positive value. By default, this value is zero. In the For Every Row pull-down menu, specify 1 for every row, or 2 for every other row.</a:t>
            </a:r>
          </a:p>
          <a:p>
            <a:r>
              <a:rPr lang="en-GB" sz="1200" kern="1200" dirty="0" smtClean="0">
                <a:solidFill>
                  <a:schemeClr val="tx1"/>
                </a:solidFill>
                <a:effectLst/>
                <a:latin typeface="Times New Roman" pitchFamily="18" charset="0"/>
                <a:ea typeface="+mn-ea"/>
                <a:cs typeface="+mn-cs"/>
              </a:rPr>
              <a:t>Site Name</a:t>
            </a:r>
          </a:p>
          <a:p>
            <a:r>
              <a:rPr lang="en-GB" sz="1200" kern="1200" dirty="0" smtClean="0">
                <a:solidFill>
                  <a:schemeClr val="tx1"/>
                </a:solidFill>
                <a:effectLst/>
                <a:latin typeface="Times New Roman" pitchFamily="18" charset="0"/>
                <a:ea typeface="+mn-ea"/>
                <a:cs typeface="+mn-cs"/>
              </a:rPr>
              <a:t>Specifies a core row site. The tech site names listed in the pull-down menu come from the LEF Files field of the Design Import form.</a:t>
            </a:r>
          </a:p>
          <a:p>
            <a:r>
              <a:rPr lang="en-GB" sz="1200" kern="1200" dirty="0" smtClean="0">
                <a:solidFill>
                  <a:schemeClr val="tx1"/>
                </a:solidFill>
                <a:effectLst/>
                <a:latin typeface="Times New Roman" pitchFamily="18" charset="0"/>
                <a:ea typeface="+mn-ea"/>
                <a:cs typeface="+mn-cs"/>
              </a:rPr>
              <a:t>Row height</a:t>
            </a:r>
          </a:p>
          <a:p>
            <a:r>
              <a:rPr lang="en-GB" sz="1200" kern="1200" dirty="0" smtClean="0">
                <a:solidFill>
                  <a:schemeClr val="tx1"/>
                </a:solidFill>
                <a:effectLst/>
                <a:latin typeface="Times New Roman" pitchFamily="18" charset="0"/>
                <a:ea typeface="+mn-ea"/>
                <a:cs typeface="+mn-cs"/>
              </a:rPr>
              <a:t>Specifies the standard cell row height, in </a:t>
            </a:r>
            <a:r>
              <a:rPr lang="en-GB" sz="1200" kern="1200" dirty="0" err="1" smtClean="0">
                <a:solidFill>
                  <a:schemeClr val="tx1"/>
                </a:solidFill>
                <a:effectLst/>
                <a:latin typeface="Times New Roman" pitchFamily="18" charset="0"/>
                <a:ea typeface="+mn-ea"/>
                <a:cs typeface="+mn-cs"/>
              </a:rPr>
              <a:t>micrometers</a:t>
            </a:r>
            <a:r>
              <a:rPr lang="en-GB" sz="1200" kern="1200" dirty="0" smtClean="0">
                <a:solidFill>
                  <a:schemeClr val="tx1"/>
                </a:solidFill>
                <a:effectLst/>
                <a:latin typeface="Times New Roman" pitchFamily="18" charset="0"/>
                <a:ea typeface="+mn-ea"/>
                <a:cs typeface="+mn-cs"/>
              </a:rPr>
              <a:t>. During design import, the standard cell row height is automatically determined.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Allow overlapping same site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specifies that same-site rows can overlap with one another. If deselected, specifies that same-site rows cannot overlap with one another.</a:t>
            </a:r>
          </a:p>
          <a:p>
            <a:r>
              <a:rPr lang="en-GB" sz="1200" kern="1200" dirty="0" smtClean="0">
                <a:solidFill>
                  <a:schemeClr val="tx1"/>
                </a:solidFill>
                <a:effectLst/>
                <a:latin typeface="Times New Roman" pitchFamily="18" charset="0"/>
                <a:ea typeface="+mn-ea"/>
                <a:cs typeface="+mn-cs"/>
              </a:rPr>
              <a:t>Single height rows must not overlap. Only double- or multiple-height rows can overlap. The overlap must be in sections that are multiple of single height--any other overlap section size will result in the rows being ignored.</a:t>
            </a:r>
          </a:p>
          <a:p>
            <a:r>
              <a:rPr lang="en-GB" sz="1200" kern="1200" dirty="0" smtClean="0">
                <a:solidFill>
                  <a:schemeClr val="tx1"/>
                </a:solidFill>
                <a:effectLst/>
                <a:latin typeface="Times New Roman" pitchFamily="18" charset="0"/>
                <a:ea typeface="+mn-ea"/>
                <a:cs typeface="+mn-cs"/>
              </a:rPr>
              <a:t>Bottom IO Pad Orientation</a:t>
            </a:r>
          </a:p>
          <a:p>
            <a:r>
              <a:rPr lang="en-GB" sz="1200" kern="1200" dirty="0" smtClean="0">
                <a:solidFill>
                  <a:schemeClr val="tx1"/>
                </a:solidFill>
                <a:effectLst/>
                <a:latin typeface="Times New Roman" pitchFamily="18" charset="0"/>
                <a:ea typeface="+mn-ea"/>
                <a:cs typeface="+mn-cs"/>
              </a:rPr>
              <a:t>Specifies an orientation of R0 (default), R90, R180, and R270. </a:t>
            </a:r>
          </a:p>
          <a:p>
            <a:r>
              <a:rPr lang="en-GB" sz="1200" kern="1200" dirty="0" smtClean="0">
                <a:solidFill>
                  <a:schemeClr val="tx1"/>
                </a:solidFill>
                <a:effectLst/>
                <a:latin typeface="Times New Roman" pitchFamily="18" charset="0"/>
                <a:ea typeface="+mn-ea"/>
                <a:cs typeface="+mn-cs"/>
              </a:rPr>
              <a:t>If the bottom I/O pad orientation is changed, the other three sides will also change. The west side is rotated 90 degrees </a:t>
            </a:r>
            <a:r>
              <a:rPr lang="en-GB" sz="1200" kern="1200" dirty="0" err="1" smtClean="0">
                <a:solidFill>
                  <a:schemeClr val="tx1"/>
                </a:solidFill>
                <a:effectLst/>
                <a:latin typeface="Times New Roman" pitchFamily="18" charset="0"/>
                <a:ea typeface="+mn-ea"/>
                <a:cs typeface="+mn-cs"/>
              </a:rPr>
              <a:t>counterclockwise</a:t>
            </a:r>
            <a:r>
              <a:rPr lang="en-GB" sz="1200" kern="1200" dirty="0" smtClean="0">
                <a:solidFill>
                  <a:schemeClr val="tx1"/>
                </a:solidFill>
                <a:effectLst/>
                <a:latin typeface="Times New Roman" pitchFamily="18" charset="0"/>
                <a:ea typeface="+mn-ea"/>
                <a:cs typeface="+mn-cs"/>
              </a:rPr>
              <a:t> from the bottom I/O pad orientation; the north side is rotated 180 degrees </a:t>
            </a:r>
            <a:r>
              <a:rPr lang="en-GB" sz="1200" kern="1200" dirty="0" err="1" smtClean="0">
                <a:solidFill>
                  <a:schemeClr val="tx1"/>
                </a:solidFill>
                <a:effectLst/>
                <a:latin typeface="Times New Roman" pitchFamily="18" charset="0"/>
                <a:ea typeface="+mn-ea"/>
                <a:cs typeface="+mn-cs"/>
              </a:rPr>
              <a:t>counterclockwise</a:t>
            </a:r>
            <a:r>
              <a:rPr lang="en-GB" sz="1200" kern="1200" dirty="0" smtClean="0">
                <a:solidFill>
                  <a:schemeClr val="tx1"/>
                </a:solidFill>
                <a:effectLst/>
                <a:latin typeface="Times New Roman" pitchFamily="18" charset="0"/>
                <a:ea typeface="+mn-ea"/>
                <a:cs typeface="+mn-cs"/>
              </a:rPr>
              <a:t> from the bottom I/O pad orientation; and the east side is rotated 270 degrees </a:t>
            </a:r>
            <a:r>
              <a:rPr lang="en-GB" sz="1200" kern="1200" dirty="0" err="1" smtClean="0">
                <a:solidFill>
                  <a:schemeClr val="tx1"/>
                </a:solidFill>
                <a:effectLst/>
                <a:latin typeface="Times New Roman" pitchFamily="18" charset="0"/>
                <a:ea typeface="+mn-ea"/>
                <a:cs typeface="+mn-cs"/>
              </a:rPr>
              <a:t>counterclockwise</a:t>
            </a:r>
            <a:r>
              <a:rPr lang="en-GB" sz="1200" kern="1200" dirty="0" smtClean="0">
                <a:solidFill>
                  <a:schemeClr val="tx1"/>
                </a:solidFill>
                <a:effectLst/>
                <a:latin typeface="Times New Roman" pitchFamily="18" charset="0"/>
                <a:ea typeface="+mn-ea"/>
                <a:cs typeface="+mn-cs"/>
              </a:rPr>
              <a:t> from the bottom I/O pad orientation.</a:t>
            </a:r>
          </a:p>
          <a:p>
            <a:r>
              <a:rPr lang="en-GB" sz="1200" kern="1200" dirty="0" smtClean="0">
                <a:solidFill>
                  <a:schemeClr val="tx1"/>
                </a:solidFill>
                <a:effectLst/>
                <a:latin typeface="Times New Roman" pitchFamily="18" charset="0"/>
                <a:ea typeface="+mn-ea"/>
                <a:cs typeface="+mn-cs"/>
              </a:rPr>
              <a:t>The default orientation of the bottom I/O pad instance is R0; however, during design import, the software approximates the I/O pad orientation.</a:t>
            </a:r>
          </a:p>
          <a:p>
            <a:r>
              <a:rPr lang="en-GB" sz="1200" kern="1200" dirty="0" smtClean="0">
                <a:solidFill>
                  <a:schemeClr val="tx1"/>
                </a:solidFill>
                <a:effectLst/>
                <a:latin typeface="Times New Roman" pitchFamily="18" charset="0"/>
                <a:ea typeface="+mn-ea"/>
                <a:cs typeface="+mn-cs"/>
              </a:rPr>
              <a:t>Use I/O Rows for I/O Placement</a:t>
            </a:r>
          </a:p>
          <a:p>
            <a:r>
              <a:rPr lang="en-GB" sz="1200" kern="1200" dirty="0" smtClean="0">
                <a:solidFill>
                  <a:schemeClr val="tx1"/>
                </a:solidFill>
                <a:effectLst/>
                <a:latin typeface="Times New Roman" pitchFamily="18" charset="0"/>
                <a:ea typeface="+mn-ea"/>
                <a:cs typeface="+mn-cs"/>
              </a:rPr>
              <a:t>Enables I/O row based pad placement.</a:t>
            </a:r>
          </a:p>
          <a:p>
            <a:endParaRPr lang="en-GB" dirty="0"/>
          </a:p>
        </p:txBody>
      </p:sp>
    </p:spTree>
    <p:extLst>
      <p:ext uri="{BB962C8B-B14F-4D97-AF65-F5344CB8AC3E}">
        <p14:creationId xmlns:p14="http://schemas.microsoft.com/office/powerpoint/2010/main" val="292782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It is good idea to save a</a:t>
            </a:r>
            <a:r>
              <a:rPr lang="en-GB" baseline="0" dirty="0" smtClean="0"/>
              <a:t> copy after each stage j</a:t>
            </a:r>
            <a:endParaRPr lang="en-GB" dirty="0"/>
          </a:p>
        </p:txBody>
      </p:sp>
    </p:spTree>
    <p:extLst>
      <p:ext uri="{BB962C8B-B14F-4D97-AF65-F5344CB8AC3E}">
        <p14:creationId xmlns:p14="http://schemas.microsoft.com/office/powerpoint/2010/main" val="215379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Add Rings - Basic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Net(s) </a:t>
            </a:r>
          </a:p>
          <a:p>
            <a:r>
              <a:rPr lang="en-GB" sz="1200" kern="1200" dirty="0" smtClean="0">
                <a:solidFill>
                  <a:schemeClr val="tx1"/>
                </a:solidFill>
                <a:effectLst/>
                <a:latin typeface="Times New Roman" pitchFamily="18" charset="0"/>
                <a:ea typeface="+mn-ea"/>
                <a:cs typeface="+mn-cs"/>
              </a:rPr>
              <a:t>The net names for power rings to be created.</a:t>
            </a:r>
          </a:p>
          <a:p>
            <a:r>
              <a:rPr lang="en-GB" sz="1200" kern="1200" dirty="0" smtClean="0">
                <a:solidFill>
                  <a:schemeClr val="tx1"/>
                </a:solidFill>
                <a:effectLst/>
                <a:latin typeface="Times New Roman" pitchFamily="18" charset="0"/>
                <a:ea typeface="+mn-ea"/>
                <a:cs typeface="+mn-cs"/>
              </a:rPr>
              <a:t>Ring Type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ring to be created. You can specify only one type at a time. For example, if you need both core rings and block rings, create core rings first, then select this form again to create block rings. </a:t>
            </a:r>
          </a:p>
          <a:p>
            <a:r>
              <a:rPr lang="en-GB" sz="1200" kern="1200" dirty="0" smtClean="0">
                <a:solidFill>
                  <a:schemeClr val="tx1"/>
                </a:solidFill>
                <a:effectLst/>
                <a:latin typeface="Times New Roman" pitchFamily="18" charset="0"/>
                <a:ea typeface="+mn-ea"/>
                <a:cs typeface="+mn-cs"/>
              </a:rPr>
              <a:t>Select one of the following options: </a:t>
            </a:r>
          </a:p>
          <a:p>
            <a:r>
              <a:rPr lang="en-GB" sz="1200" kern="1200" dirty="0" smtClean="0">
                <a:solidFill>
                  <a:schemeClr val="tx1"/>
                </a:solidFill>
                <a:effectLst/>
                <a:latin typeface="Times New Roman" pitchFamily="18" charset="0"/>
                <a:ea typeface="+mn-ea"/>
                <a:cs typeface="+mn-cs"/>
              </a:rPr>
              <a:t>Core Ring(s) contouring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core rings that follow either the contour of the core boundary or contour around the I/O boundary. Select one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Around core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core rings that contour around blocks or rows in the core area of the design, including cores that are rectilinear. This is the default. </a:t>
            </a:r>
          </a:p>
          <a:p>
            <a:r>
              <a:rPr lang="en-GB" sz="1200" kern="1200" dirty="0" smtClean="0">
                <a:solidFill>
                  <a:schemeClr val="tx1"/>
                </a:solidFill>
                <a:effectLst/>
                <a:latin typeface="Times New Roman" pitchFamily="18" charset="0"/>
                <a:ea typeface="+mn-ea"/>
                <a:cs typeface="+mn-cs"/>
              </a:rPr>
              <a:t>Use the options in the Ring Configuration panel to either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the ring in the channel between the core boundary and the I/O area, or offset each side of the ring by a specific distance from the core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Along I/O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core rings that contour the I/O area. </a:t>
            </a:r>
          </a:p>
          <a:p>
            <a:r>
              <a:rPr lang="en-GB" sz="1200" kern="1200" dirty="0" smtClean="0">
                <a:solidFill>
                  <a:schemeClr val="tx1"/>
                </a:solidFill>
                <a:effectLst/>
                <a:latin typeface="Times New Roman" pitchFamily="18" charset="0"/>
                <a:ea typeface="+mn-ea"/>
                <a:cs typeface="+mn-cs"/>
              </a:rPr>
              <a:t>Use the options in the Ring Configuration panel to either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the ring in the channel between the core boundary and the I/O area, or offset each side of the ring by a specific distance from the I/O boundary.</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Exclude selected objects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creates a ring that contours the core boundary while contouring around the selected objects so that they are outside of the ring. If deselected, all objects in the core area are enclosed within the core ring. This is the default.</a:t>
            </a:r>
          </a:p>
          <a:p>
            <a:r>
              <a:rPr lang="en-GB" sz="1200" kern="1200" dirty="0" smtClean="0">
                <a:solidFill>
                  <a:schemeClr val="tx1"/>
                </a:solidFill>
                <a:effectLst/>
                <a:latin typeface="Times New Roman" pitchFamily="18" charset="0"/>
                <a:ea typeface="+mn-ea"/>
                <a:cs typeface="+mn-cs"/>
              </a:rPr>
              <a:t>Block ring(s) around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block rings that follow the contour of the specified objects. Choose one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Each Block</a:t>
            </a:r>
          </a:p>
          <a:p>
            <a:r>
              <a:rPr lang="en-GB" sz="1200" kern="1200" dirty="0" smtClean="0">
                <a:solidFill>
                  <a:schemeClr val="tx1"/>
                </a:solidFill>
                <a:effectLst/>
                <a:latin typeface="Times New Roman" pitchFamily="18" charset="0"/>
                <a:ea typeface="+mn-ea"/>
                <a:cs typeface="+mn-cs"/>
              </a:rPr>
              <a:t>Creates a separate ring around each block in the design. Rings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Each Reef</a:t>
            </a:r>
          </a:p>
          <a:p>
            <a:r>
              <a:rPr lang="en-GB" sz="1200" kern="1200" dirty="0" smtClean="0">
                <a:solidFill>
                  <a:schemeClr val="tx1"/>
                </a:solidFill>
                <a:effectLst/>
                <a:latin typeface="Times New Roman" pitchFamily="18" charset="0"/>
                <a:ea typeface="+mn-ea"/>
                <a:cs typeface="+mn-cs"/>
              </a:rPr>
              <a:t>Creates a separate ring around each reef in the design. Reefs are used in </a:t>
            </a:r>
            <a:r>
              <a:rPr lang="en-GB" sz="1200" kern="1200" dirty="0" err="1" smtClean="0">
                <a:solidFill>
                  <a:schemeClr val="tx1"/>
                </a:solidFill>
                <a:effectLst/>
                <a:latin typeface="Times New Roman" pitchFamily="18" charset="0"/>
                <a:ea typeface="+mn-ea"/>
                <a:cs typeface="+mn-cs"/>
              </a:rPr>
              <a:t>flipchip</a:t>
            </a:r>
            <a:r>
              <a:rPr lang="en-GB" sz="1200" kern="1200" dirty="0" smtClean="0">
                <a:solidFill>
                  <a:schemeClr val="tx1"/>
                </a:solidFill>
                <a:effectLst/>
                <a:latin typeface="Times New Roman" pitchFamily="18" charset="0"/>
                <a:ea typeface="+mn-ea"/>
                <a:cs typeface="+mn-cs"/>
              </a:rPr>
              <a:t> designs.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Selected power domain/fences/reefs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a separate ring around each power domain selected in the design display area, around the fence that surrounds a soft block, or around a reef of bumps. If both a power domain and a fence are selected, the power domain takes precedence. For example, if you select PD1, PD2, and PD3, rings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Each selected block and/or group of core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a separate ring around each block and each group of core rows that is selected in the design display area. For example, if you select Block A, Block B, and Block C, block rings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Cluster of selected blocks and/or groups of core rows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Treats all the blocks and groups of core rows selected in the design display area as a single cluster and creates a ring around the cluster. For example, if you select Block A, Block B, and Block C, a ring is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With shared ring edges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Treats all the blocks and groups of core rows selected in the design display area as a single cluster and creates rings with shared ring edges around the cluster. To enable this option, you must first select Cluster of selected blocks/groups of core rows. For example, if you select Block A, Block B, and Block C, block rings with shared edges are created as shown in the following illustration.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User defined coordinates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Creates a ring that has the same number of corners as the number of x and y coordinates that you specify. You must specify the coordinates in a linear sequence. For example, you cannot specify the coordinates in a sequence such as bottom left, top right, bottom right, top left. For more information, see Creating a Ring with User Defined Coordinates.</a:t>
            </a:r>
          </a:p>
          <a:p>
            <a:r>
              <a:rPr lang="en-GB" sz="1200" kern="1200" dirty="0" smtClean="0">
                <a:solidFill>
                  <a:schemeClr val="tx1"/>
                </a:solidFill>
                <a:effectLst/>
                <a:latin typeface="Times New Roman" pitchFamily="18" charset="0"/>
                <a:ea typeface="+mn-ea"/>
                <a:cs typeface="+mn-cs"/>
              </a:rPr>
              <a:t>Mouse Click </a:t>
            </a:r>
          </a:p>
          <a:p>
            <a:r>
              <a:rPr lang="en-GB" sz="1200" kern="1200" dirty="0" smtClean="0">
                <a:solidFill>
                  <a:schemeClr val="tx1"/>
                </a:solidFill>
                <a:effectLst/>
                <a:latin typeface="Times New Roman" pitchFamily="18" charset="0"/>
                <a:ea typeface="+mn-ea"/>
                <a:cs typeface="+mn-cs"/>
              </a:rPr>
              <a:t>Click this button, then move the cursor to the design display area. Click the points to define the corners of the ring. A temporary image shows the location of the ring wires that will be created. When you press the Esc key, the User Specified Coordinates text entry field is automatically populated with the coordinates of the area you selected.</a:t>
            </a:r>
          </a:p>
          <a:p>
            <a:r>
              <a:rPr lang="en-GB" sz="1200" kern="1200" dirty="0" smtClean="0">
                <a:solidFill>
                  <a:schemeClr val="tx1"/>
                </a:solidFill>
                <a:effectLst/>
                <a:latin typeface="Times New Roman" pitchFamily="18" charset="0"/>
                <a:ea typeface="+mn-ea"/>
                <a:cs typeface="+mn-cs"/>
              </a:rPr>
              <a:t>Core ring </a:t>
            </a:r>
          </a:p>
          <a:p>
            <a:r>
              <a:rPr lang="en-GB" sz="1200" kern="1200" dirty="0" smtClean="0">
                <a:solidFill>
                  <a:schemeClr val="tx1"/>
                </a:solidFill>
                <a:effectLst/>
                <a:latin typeface="Times New Roman" pitchFamily="18" charset="0"/>
                <a:ea typeface="+mn-ea"/>
                <a:cs typeface="+mn-cs"/>
              </a:rPr>
              <a:t>The ring has the shape RING. This is the default.</a:t>
            </a:r>
          </a:p>
          <a:p>
            <a:r>
              <a:rPr lang="en-GB" sz="1200" kern="1200" dirty="0" smtClean="0">
                <a:solidFill>
                  <a:schemeClr val="tx1"/>
                </a:solidFill>
                <a:effectLst/>
                <a:latin typeface="Times New Roman" pitchFamily="18" charset="0"/>
                <a:ea typeface="+mn-ea"/>
                <a:cs typeface="+mn-cs"/>
              </a:rPr>
              <a:t>Block ring </a:t>
            </a:r>
          </a:p>
          <a:p>
            <a:r>
              <a:rPr lang="en-GB" sz="1200" kern="1200" dirty="0" smtClean="0">
                <a:solidFill>
                  <a:schemeClr val="tx1"/>
                </a:solidFill>
                <a:effectLst/>
                <a:latin typeface="Times New Roman" pitchFamily="18" charset="0"/>
                <a:ea typeface="+mn-ea"/>
                <a:cs typeface="+mn-cs"/>
              </a:rPr>
              <a:t>The ring has the shape BLOCKRING.</a:t>
            </a:r>
          </a:p>
          <a:p>
            <a:r>
              <a:rPr lang="en-GB" sz="1200" kern="1200" dirty="0" smtClean="0">
                <a:solidFill>
                  <a:schemeClr val="tx1"/>
                </a:solidFill>
                <a:effectLst/>
                <a:latin typeface="Times New Roman" pitchFamily="18" charset="0"/>
                <a:ea typeface="+mn-ea"/>
                <a:cs typeface="+mn-cs"/>
              </a:rPr>
              <a:t>Ring Configuration</a:t>
            </a:r>
          </a:p>
          <a:p>
            <a:r>
              <a:rPr lang="en-GB" sz="1200" kern="1200" dirty="0" smtClean="0">
                <a:solidFill>
                  <a:schemeClr val="tx1"/>
                </a:solidFill>
                <a:effectLst/>
                <a:latin typeface="Times New Roman" pitchFamily="18" charset="0"/>
                <a:ea typeface="+mn-ea"/>
                <a:cs typeface="+mn-cs"/>
              </a:rPr>
              <a:t>The configuration of the rings to be created. Specify options to meet the requirements of your design.</a:t>
            </a:r>
          </a:p>
          <a:p>
            <a:r>
              <a:rPr lang="en-GB" sz="1200" kern="1200" dirty="0" smtClean="0">
                <a:solidFill>
                  <a:schemeClr val="tx1"/>
                </a:solidFill>
                <a:effectLst/>
                <a:latin typeface="Times New Roman" pitchFamily="18" charset="0"/>
                <a:ea typeface="+mn-ea"/>
                <a:cs typeface="+mn-cs"/>
              </a:rPr>
              <a:t>Layer </a:t>
            </a:r>
          </a:p>
          <a:p>
            <a:r>
              <a:rPr lang="en-GB" sz="1200" kern="1200" dirty="0" smtClean="0">
                <a:solidFill>
                  <a:schemeClr val="tx1"/>
                </a:solidFill>
                <a:effectLst/>
                <a:latin typeface="Times New Roman" pitchFamily="18" charset="0"/>
                <a:ea typeface="+mn-ea"/>
                <a:cs typeface="+mn-cs"/>
              </a:rPr>
              <a:t>Use the pull-down menus to select the layer to use for each side of the ring(s) being created. </a:t>
            </a:r>
          </a:p>
          <a:p>
            <a:r>
              <a:rPr lang="en-GB" sz="1200" kern="1200" dirty="0" smtClean="0">
                <a:solidFill>
                  <a:schemeClr val="tx1"/>
                </a:solidFill>
                <a:effectLst/>
                <a:latin typeface="Times New Roman" pitchFamily="18" charset="0"/>
                <a:ea typeface="+mn-ea"/>
                <a:cs typeface="+mn-cs"/>
              </a:rPr>
              <a:t>Width </a:t>
            </a:r>
          </a:p>
          <a:p>
            <a:r>
              <a:rPr lang="en-GB" sz="1200" kern="1200" dirty="0" smtClean="0">
                <a:solidFill>
                  <a:schemeClr val="tx1"/>
                </a:solidFill>
                <a:effectLst/>
                <a:latin typeface="Times New Roman" pitchFamily="18" charset="0"/>
                <a:ea typeface="+mn-ea"/>
                <a:cs typeface="+mn-cs"/>
              </a:rPr>
              <a:t>Use the text entry fields to specify the width, in microns, of the ring segments for each side ring(s).</a:t>
            </a:r>
          </a:p>
          <a:p>
            <a:r>
              <a:rPr lang="en-GB" sz="1200" kern="1200" dirty="0" smtClean="0">
                <a:solidFill>
                  <a:schemeClr val="tx1"/>
                </a:solidFill>
                <a:effectLst/>
                <a:latin typeface="Times New Roman" pitchFamily="18" charset="0"/>
                <a:ea typeface="+mn-ea"/>
                <a:cs typeface="+mn-cs"/>
              </a:rPr>
              <a:t>Spacing </a:t>
            </a:r>
          </a:p>
          <a:p>
            <a:r>
              <a:rPr lang="en-GB" sz="1200" kern="1200" dirty="0" smtClean="0">
                <a:solidFill>
                  <a:schemeClr val="tx1"/>
                </a:solidFill>
                <a:effectLst/>
                <a:latin typeface="Times New Roman" pitchFamily="18" charset="0"/>
                <a:ea typeface="+mn-ea"/>
                <a:cs typeface="+mn-cs"/>
              </a:rPr>
              <a:t>Use the text entry fields to specify the edge-to-edge spacing, in microns, between rings for each side of the ring. </a:t>
            </a:r>
          </a:p>
          <a:p>
            <a:r>
              <a:rPr lang="en-GB" sz="1200" kern="1200" dirty="0" smtClean="0">
                <a:solidFill>
                  <a:schemeClr val="tx1"/>
                </a:solidFill>
                <a:effectLst/>
                <a:latin typeface="Times New Roman" pitchFamily="18" charset="0"/>
                <a:ea typeface="+mn-ea"/>
                <a:cs typeface="+mn-cs"/>
              </a:rPr>
              <a:t>Update </a:t>
            </a:r>
          </a:p>
          <a:p>
            <a:r>
              <a:rPr lang="en-GB" sz="1200" kern="1200" dirty="0" smtClean="0">
                <a:solidFill>
                  <a:schemeClr val="tx1"/>
                </a:solidFill>
                <a:effectLst/>
                <a:latin typeface="Times New Roman" pitchFamily="18" charset="0"/>
                <a:ea typeface="+mn-ea"/>
                <a:cs typeface="+mn-cs"/>
              </a:rPr>
              <a:t>Click this button to automatically update the values in the Spacing fields. If spacing values in the Spacing fields are less than the values from the LEF file for a particular width, the values in the Spacing fields are increased to prevent minimum spacing violations.</a:t>
            </a:r>
          </a:p>
          <a:p>
            <a:r>
              <a:rPr lang="en-GB" sz="1200" kern="1200" dirty="0" smtClean="0">
                <a:solidFill>
                  <a:schemeClr val="tx1"/>
                </a:solidFill>
                <a:effectLst/>
                <a:latin typeface="Times New Roman" pitchFamily="18" charset="0"/>
                <a:ea typeface="+mn-ea"/>
                <a:cs typeface="+mn-cs"/>
              </a:rPr>
              <a:t>Offset </a:t>
            </a:r>
          </a:p>
          <a:p>
            <a:r>
              <a:rPr lang="en-GB" sz="1200" kern="1200" dirty="0" smtClean="0">
                <a:solidFill>
                  <a:schemeClr val="tx1"/>
                </a:solidFill>
                <a:effectLst/>
                <a:latin typeface="Times New Roman" pitchFamily="18" charset="0"/>
                <a:ea typeface="+mn-ea"/>
                <a:cs typeface="+mn-cs"/>
              </a:rPr>
              <a:t>Controls how core rings are offset from the core area. Select one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in channel</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that the core ring is </a:t>
            </a:r>
            <a:r>
              <a:rPr lang="en-GB" sz="1200" kern="1200" dirty="0" err="1" smtClean="0">
                <a:solidFill>
                  <a:schemeClr val="tx1"/>
                </a:solidFill>
                <a:effectLst/>
                <a:latin typeface="Times New Roman" pitchFamily="18" charset="0"/>
                <a:ea typeface="+mn-ea"/>
                <a:cs typeface="+mn-cs"/>
              </a:rPr>
              <a:t>centered</a:t>
            </a:r>
            <a:r>
              <a:rPr lang="en-GB" sz="1200" kern="1200" dirty="0" smtClean="0">
                <a:solidFill>
                  <a:schemeClr val="tx1"/>
                </a:solidFill>
                <a:effectLst/>
                <a:latin typeface="Times New Roman" pitchFamily="18" charset="0"/>
                <a:ea typeface="+mn-ea"/>
                <a:cs typeface="+mn-cs"/>
              </a:rPr>
              <a:t> in the channel between the I/O area and the core area. This option is not available for block rings.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Specify</a:t>
            </a:r>
          </a:p>
          <a:p>
            <a:r>
              <a:rPr lang="en-GB" sz="1200" kern="1200" dirty="0" smtClean="0">
                <a:solidFill>
                  <a:schemeClr val="tx1"/>
                </a:solidFill>
                <a:effectLst/>
                <a:latin typeface="Times New Roman" pitchFamily="18" charset="0"/>
                <a:ea typeface="+mn-ea"/>
                <a:cs typeface="+mn-cs"/>
              </a:rPr>
              <a:t>Select this option, then use the text entry boxes to specify the distance, in microns, between the edge of the inner ring and the boundary of the referenced object (blocks, rows, power domains, I/O area or core area) for each side of the ring. If you specify a negative number, the ring is created inside of, rather than surrounding, the referenced object. </a:t>
            </a:r>
          </a:p>
          <a:p>
            <a:r>
              <a:rPr lang="en-GB" sz="1200" kern="1200" dirty="0" smtClean="0">
                <a:solidFill>
                  <a:schemeClr val="tx1"/>
                </a:solidFill>
                <a:effectLst/>
                <a:latin typeface="Times New Roman" pitchFamily="18" charset="0"/>
                <a:ea typeface="+mn-ea"/>
                <a:cs typeface="+mn-cs"/>
              </a:rPr>
              <a:t>Note:  For core rings, you can choose between this option and the </a:t>
            </a:r>
            <a:r>
              <a:rPr lang="en-GB" sz="1200" kern="1200" dirty="0" err="1" smtClean="0">
                <a:solidFill>
                  <a:schemeClr val="tx1"/>
                </a:solidFill>
                <a:effectLst/>
                <a:latin typeface="Times New Roman" pitchFamily="18" charset="0"/>
                <a:ea typeface="+mn-ea"/>
                <a:cs typeface="+mn-cs"/>
              </a:rPr>
              <a:t>Center</a:t>
            </a:r>
            <a:r>
              <a:rPr lang="en-GB" sz="1200" kern="1200" dirty="0" smtClean="0">
                <a:solidFill>
                  <a:schemeClr val="tx1"/>
                </a:solidFill>
                <a:effectLst/>
                <a:latin typeface="Times New Roman" pitchFamily="18" charset="0"/>
                <a:ea typeface="+mn-ea"/>
                <a:cs typeface="+mn-cs"/>
              </a:rPr>
              <a:t> in channel option. For block rings, you must specify offset values. </a:t>
            </a:r>
          </a:p>
          <a:p>
            <a:r>
              <a:rPr lang="en-GB" sz="1200" kern="1200" dirty="0" smtClean="0">
                <a:solidFill>
                  <a:schemeClr val="tx1"/>
                </a:solidFill>
                <a:effectLst/>
                <a:latin typeface="Times New Roman" pitchFamily="18" charset="0"/>
                <a:ea typeface="+mn-ea"/>
                <a:cs typeface="+mn-cs"/>
              </a:rPr>
              <a:t>Option File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Use option file </a:t>
            </a:r>
          </a:p>
          <a:p>
            <a:r>
              <a:rPr lang="en-GB" sz="1200" kern="1200" dirty="0" smtClean="0">
                <a:solidFill>
                  <a:schemeClr val="tx1"/>
                </a:solidFill>
                <a:effectLst/>
                <a:latin typeface="Times New Roman" pitchFamily="18" charset="0"/>
                <a:ea typeface="+mn-ea"/>
                <a:cs typeface="+mn-cs"/>
              </a:rPr>
              <a:t>Instructs the power analysis software to use an option file. </a:t>
            </a:r>
          </a:p>
          <a:p>
            <a:r>
              <a:rPr lang="en-GB" sz="1200" kern="1200" dirty="0" smtClean="0">
                <a:solidFill>
                  <a:schemeClr val="tx1"/>
                </a:solidFill>
                <a:effectLst/>
                <a:latin typeface="Times New Roman" pitchFamily="18" charset="0"/>
                <a:ea typeface="+mn-ea"/>
                <a:cs typeface="+mn-cs"/>
              </a:rPr>
              <a:t>Note:  When you click this option, the Via Generation tab becomes inactive.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Update Basic </a:t>
            </a:r>
          </a:p>
          <a:p>
            <a:r>
              <a:rPr lang="en-GB" sz="1200" kern="1200" dirty="0" smtClean="0">
                <a:solidFill>
                  <a:schemeClr val="tx1"/>
                </a:solidFill>
                <a:effectLst/>
                <a:latin typeface="Times New Roman" pitchFamily="18" charset="0"/>
                <a:ea typeface="+mn-ea"/>
                <a:cs typeface="+mn-cs"/>
              </a:rPr>
              <a:t>Updates data on the Basic tab with the contents of the option file you have specified.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Load Editor </a:t>
            </a:r>
          </a:p>
          <a:p>
            <a:r>
              <a:rPr lang="en-GB" sz="1200" kern="1200" dirty="0" smtClean="0">
                <a:solidFill>
                  <a:schemeClr val="tx1"/>
                </a:solidFill>
                <a:effectLst/>
                <a:latin typeface="Times New Roman" pitchFamily="18" charset="0"/>
                <a:ea typeface="+mn-ea"/>
                <a:cs typeface="+mn-cs"/>
              </a:rPr>
              <a:t>Opens the Edit Power Planning Option form.</a:t>
            </a:r>
          </a:p>
          <a:p>
            <a:endParaRPr lang="en-GB" dirty="0"/>
          </a:p>
        </p:txBody>
      </p:sp>
    </p:spTree>
    <p:extLst>
      <p:ext uri="{BB962C8B-B14F-4D97-AF65-F5344CB8AC3E}">
        <p14:creationId xmlns:p14="http://schemas.microsoft.com/office/powerpoint/2010/main" val="3883098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 Basic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Nets</a:t>
            </a:r>
          </a:p>
          <a:p>
            <a:r>
              <a:rPr lang="en-GB" sz="1200" kern="1200" dirty="0" smtClean="0">
                <a:solidFill>
                  <a:schemeClr val="tx1"/>
                </a:solidFill>
                <a:effectLst/>
                <a:latin typeface="Times New Roman" pitchFamily="18" charset="0"/>
                <a:ea typeface="+mn-ea"/>
                <a:cs typeface="+mn-cs"/>
              </a:rPr>
              <a:t>The nets that must be connected in the core rows, or on the blocks, pads, or stripes. Both ground and power are specified by default.</a:t>
            </a:r>
          </a:p>
          <a:p>
            <a:r>
              <a:rPr lang="en-GB" sz="1200" kern="1200" dirty="0" smtClean="0">
                <a:solidFill>
                  <a:schemeClr val="tx1"/>
                </a:solidFill>
                <a:effectLst/>
                <a:latin typeface="Times New Roman" pitchFamily="18" charset="0"/>
                <a:ea typeface="+mn-ea"/>
                <a:cs typeface="+mn-cs"/>
              </a:rPr>
              <a:t>Route</a:t>
            </a:r>
          </a:p>
          <a:p>
            <a:r>
              <a:rPr lang="en-GB" sz="1200" kern="1200" dirty="0" smtClean="0">
                <a:solidFill>
                  <a:schemeClr val="tx1"/>
                </a:solidFill>
                <a:effectLst/>
                <a:latin typeface="Times New Roman" pitchFamily="18" charset="0"/>
                <a:ea typeface="+mn-ea"/>
                <a:cs typeface="+mn-cs"/>
              </a:rPr>
              <a:t>The types of routing that the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tool can perform.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performs all routing types by default. Select or deselect any of the following options: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Block pins</a:t>
            </a:r>
          </a:p>
          <a:p>
            <a:r>
              <a:rPr lang="en-GB" sz="1200" kern="1200" dirty="0" smtClean="0">
                <a:solidFill>
                  <a:schemeClr val="tx1"/>
                </a:solidFill>
                <a:effectLst/>
                <a:latin typeface="Times New Roman" pitchFamily="18" charset="0"/>
                <a:ea typeface="+mn-ea"/>
                <a:cs typeface="+mn-cs"/>
              </a:rPr>
              <a:t>Connects the power and ground pins of the blocks to rings and stripes.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Pad pins</a:t>
            </a:r>
          </a:p>
          <a:p>
            <a:r>
              <a:rPr lang="en-GB" sz="1200" kern="1200" dirty="0" smtClean="0">
                <a:solidFill>
                  <a:schemeClr val="tx1"/>
                </a:solidFill>
                <a:effectLst/>
                <a:latin typeface="Times New Roman" pitchFamily="18" charset="0"/>
                <a:ea typeface="+mn-ea"/>
                <a:cs typeface="+mn-cs"/>
              </a:rPr>
              <a:t>Connects the power and ground pins of the power pads into the core power ring. </a:t>
            </a:r>
          </a:p>
          <a:p>
            <a:r>
              <a:rPr lang="en-GB" sz="1200" kern="1200" dirty="0" smtClean="0">
                <a:solidFill>
                  <a:schemeClr val="tx1"/>
                </a:solidFill>
                <a:effectLst/>
                <a:latin typeface="Times New Roman" pitchFamily="18" charset="0"/>
                <a:ea typeface="+mn-ea"/>
                <a:cs typeface="+mn-cs"/>
              </a:rPr>
              <a:t>Note:  The physical port must be identified with the CLASS CORE statement in the LEF file so that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can recognize the proper pad pins to be routed to the core.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Pad rings</a:t>
            </a:r>
          </a:p>
          <a:p>
            <a:r>
              <a:rPr lang="en-GB" sz="1200" kern="1200" dirty="0" smtClean="0">
                <a:solidFill>
                  <a:schemeClr val="tx1"/>
                </a:solidFill>
                <a:effectLst/>
                <a:latin typeface="Times New Roman" pitchFamily="18" charset="0"/>
                <a:ea typeface="+mn-ea"/>
                <a:cs typeface="+mn-cs"/>
              </a:rPr>
              <a:t>Creates pad rings. If you do not specify any layers, a pad ring is created on each layer that contains pad pins.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Standard cell pins</a:t>
            </a:r>
          </a:p>
          <a:p>
            <a:r>
              <a:rPr lang="en-GB" sz="1200" kern="1200" dirty="0" smtClean="0">
                <a:solidFill>
                  <a:schemeClr val="tx1"/>
                </a:solidFill>
                <a:effectLst/>
                <a:latin typeface="Times New Roman" pitchFamily="18" charset="0"/>
                <a:ea typeface="+mn-ea"/>
                <a:cs typeface="+mn-cs"/>
              </a:rPr>
              <a:t>Connects the power and ground pins of the standard cells along the core rows. The end connections are based on the options you set using the Advanced tab of this form. By default, the end connections are at the first ring or stripe outside the row.</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Stripes (unconnected)</a:t>
            </a:r>
          </a:p>
          <a:p>
            <a:r>
              <a:rPr lang="en-GB" sz="1200" kern="1200" dirty="0" smtClean="0">
                <a:solidFill>
                  <a:schemeClr val="tx1"/>
                </a:solidFill>
                <a:effectLst/>
                <a:latin typeface="Times New Roman" pitchFamily="18" charset="0"/>
                <a:ea typeface="+mn-ea"/>
                <a:cs typeface="+mn-cs"/>
              </a:rPr>
              <a:t>Extends unconnected stripes to allow a connection to a target.</a:t>
            </a:r>
          </a:p>
          <a:p>
            <a:r>
              <a:rPr lang="en-GB" sz="1200" kern="1200" dirty="0" smtClean="0">
                <a:solidFill>
                  <a:schemeClr val="tx1"/>
                </a:solidFill>
                <a:effectLst/>
                <a:latin typeface="Times New Roman" pitchFamily="18" charset="0"/>
                <a:ea typeface="+mn-ea"/>
                <a:cs typeface="+mn-cs"/>
              </a:rPr>
              <a:t>Top Layer</a:t>
            </a:r>
          </a:p>
          <a:p>
            <a:r>
              <a:rPr lang="en-GB" sz="1200" kern="1200" dirty="0" smtClean="0">
                <a:solidFill>
                  <a:schemeClr val="tx1"/>
                </a:solidFill>
                <a:effectLst/>
                <a:latin typeface="Times New Roman" pitchFamily="18" charset="0"/>
                <a:ea typeface="+mn-ea"/>
                <a:cs typeface="+mn-cs"/>
              </a:rPr>
              <a:t>The top-most metal layers that the tool can use when routing power structures. Power structures on higher layers are not connected.</a:t>
            </a:r>
          </a:p>
          <a:p>
            <a:r>
              <a:rPr lang="en-GB" sz="1200" kern="1200" dirty="0" smtClean="0">
                <a:solidFill>
                  <a:schemeClr val="tx1"/>
                </a:solidFill>
                <a:effectLst/>
                <a:latin typeface="Times New Roman" pitchFamily="18" charset="0"/>
                <a:ea typeface="+mn-ea"/>
                <a:cs typeface="+mn-cs"/>
              </a:rPr>
              <a:t>Bottom Layer</a:t>
            </a:r>
          </a:p>
          <a:p>
            <a:r>
              <a:rPr lang="en-GB" sz="1200" kern="1200" dirty="0" smtClean="0">
                <a:solidFill>
                  <a:schemeClr val="tx1"/>
                </a:solidFill>
                <a:effectLst/>
                <a:latin typeface="Times New Roman" pitchFamily="18" charset="0"/>
                <a:ea typeface="+mn-ea"/>
                <a:cs typeface="+mn-cs"/>
              </a:rPr>
              <a:t>The top-most metal layers that the tool can use when routing power structures. Power structures on lower layers are not connected.</a:t>
            </a:r>
          </a:p>
          <a:p>
            <a:r>
              <a:rPr lang="en-GB" sz="1200" kern="1200" dirty="0" smtClean="0">
                <a:solidFill>
                  <a:schemeClr val="tx1"/>
                </a:solidFill>
                <a:effectLst/>
                <a:latin typeface="Times New Roman" pitchFamily="18" charset="0"/>
                <a:ea typeface="+mn-ea"/>
                <a:cs typeface="+mn-cs"/>
              </a:rPr>
              <a:t>Allow Jogging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that jogs are allowed during routing to avoid DRC violations. </a:t>
            </a:r>
          </a:p>
          <a:p>
            <a:r>
              <a:rPr lang="en-GB" sz="1200" kern="1200" dirty="0" smtClean="0">
                <a:solidFill>
                  <a:schemeClr val="tx1"/>
                </a:solidFill>
                <a:effectLst/>
                <a:latin typeface="Times New Roman" pitchFamily="18" charset="0"/>
                <a:ea typeface="+mn-ea"/>
                <a:cs typeface="+mn-cs"/>
              </a:rPr>
              <a:t>If both this option and Allow Layer Change are selected, the software creates straight connections between targets, and changes layers instead of jogging to avoid DRC violations. If you do not specify this option, the route uses both layer changes and jogging to avoid DRC violations. </a:t>
            </a:r>
          </a:p>
          <a:p>
            <a:r>
              <a:rPr lang="en-GB" sz="1200" kern="1200" dirty="0" smtClean="0">
                <a:solidFill>
                  <a:schemeClr val="tx1"/>
                </a:solidFill>
                <a:effectLst/>
                <a:latin typeface="Times New Roman" pitchFamily="18" charset="0"/>
                <a:ea typeface="+mn-ea"/>
                <a:cs typeface="+mn-cs"/>
              </a:rPr>
              <a:t>If this option is selected and Allow Layer Change is deleted, then, if the route must jog to avoid a DRC violation, the jog occurs on the same layer whenever possible. This can result in routing in the non-preferred direction. </a:t>
            </a:r>
          </a:p>
          <a:p>
            <a:r>
              <a:rPr lang="en-GB" sz="1200" kern="1200" dirty="0" smtClean="0">
                <a:solidFill>
                  <a:schemeClr val="tx1"/>
                </a:solidFill>
                <a:effectLst/>
                <a:latin typeface="Times New Roman" pitchFamily="18" charset="0"/>
                <a:ea typeface="+mn-ea"/>
                <a:cs typeface="+mn-cs"/>
              </a:rPr>
              <a:t>If this option is deselected and Allow Layer Change is selected, only straight connections are made between targets and that jogs are not allowed during routing. Routing can change to another layer to avoid DRC violations. </a:t>
            </a:r>
          </a:p>
          <a:p>
            <a:r>
              <a:rPr lang="en-GB" sz="1200" kern="1200" dirty="0" smtClean="0">
                <a:solidFill>
                  <a:schemeClr val="tx1"/>
                </a:solidFill>
                <a:effectLst/>
                <a:latin typeface="Times New Roman" pitchFamily="18" charset="0"/>
                <a:ea typeface="+mn-ea"/>
                <a:cs typeface="+mn-cs"/>
              </a:rPr>
              <a:t>If both this option and Allow Layer Change are deselected, only straight connections to targets on the same layer are allowed.</a:t>
            </a:r>
          </a:p>
          <a:p>
            <a:r>
              <a:rPr lang="en-GB" sz="1200" kern="1200" dirty="0" smtClean="0">
                <a:solidFill>
                  <a:schemeClr val="tx1"/>
                </a:solidFill>
                <a:effectLst/>
                <a:latin typeface="Times New Roman" pitchFamily="18" charset="0"/>
                <a:ea typeface="+mn-ea"/>
                <a:cs typeface="+mn-cs"/>
              </a:rPr>
              <a:t>Allow Layer Change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Allows connections to targets on different layers. See Allow Jogging for more information.</a:t>
            </a:r>
          </a:p>
          <a:p>
            <a:r>
              <a:rPr lang="en-GB" sz="1200" kern="1200" dirty="0" smtClean="0">
                <a:solidFill>
                  <a:schemeClr val="tx1"/>
                </a:solidFill>
                <a:effectLst/>
                <a:latin typeface="Times New Roman" pitchFamily="18" charset="0"/>
                <a:ea typeface="+mn-ea"/>
                <a:cs typeface="+mn-cs"/>
              </a:rPr>
              <a:t>Area</a:t>
            </a:r>
          </a:p>
          <a:p>
            <a:r>
              <a:rPr lang="en-GB" sz="1200" kern="1200" dirty="0" smtClean="0">
                <a:solidFill>
                  <a:schemeClr val="tx1"/>
                </a:solidFill>
                <a:effectLst/>
                <a:latin typeface="Times New Roman" pitchFamily="18" charset="0"/>
                <a:ea typeface="+mn-ea"/>
                <a:cs typeface="+mn-cs"/>
              </a:rPr>
              <a:t>If selected, you can either enter coordinates in the X1, X2, Y1, and Y2 fields, or click the Draw button to interactively select an area in the design display window. Metal fill is created only in the specified area. If deselected, the tool performs routing for the entire design area. This is the default. </a:t>
            </a:r>
          </a:p>
          <a:p>
            <a:r>
              <a:rPr lang="en-GB" sz="1200" kern="1200" dirty="0" smtClean="0">
                <a:solidFill>
                  <a:schemeClr val="tx1"/>
                </a:solidFill>
                <a:effectLst/>
                <a:latin typeface="Times New Roman" pitchFamily="18" charset="0"/>
                <a:ea typeface="+mn-ea"/>
                <a:cs typeface="+mn-cs"/>
              </a:rPr>
              <a:t>Note:  Selecting the Area option always preserves existing connections. If you select this option, the Delete Existing Routes option is disabled. </a:t>
            </a:r>
          </a:p>
          <a:p>
            <a:r>
              <a:rPr lang="en-GB" sz="1200" kern="1200" dirty="0" smtClean="0">
                <a:solidFill>
                  <a:schemeClr val="tx1"/>
                </a:solidFill>
                <a:effectLst/>
                <a:latin typeface="Times New Roman" pitchFamily="18" charset="0"/>
                <a:ea typeface="+mn-ea"/>
                <a:cs typeface="+mn-cs"/>
              </a:rPr>
              <a:t>Connect to Target Inside the Area Only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connections from all sources within the specified area can connect only to targets that are also inside that area. If deselected, the tool makes connections from all sources within the specified area to targets both inside and outside the specified area.</a:t>
            </a:r>
          </a:p>
          <a:p>
            <a:r>
              <a:rPr lang="en-GB" sz="1200" kern="1200" dirty="0" smtClean="0">
                <a:solidFill>
                  <a:schemeClr val="tx1"/>
                </a:solidFill>
                <a:effectLst/>
                <a:latin typeface="Times New Roman" pitchFamily="18" charset="0"/>
                <a:ea typeface="+mn-ea"/>
                <a:cs typeface="+mn-cs"/>
              </a:rPr>
              <a:t>Delete Existing Routes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removes existing connections when you click Apply or OK. If deselected, existing connections are left untouched each time you use the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form. </a:t>
            </a:r>
          </a:p>
          <a:p>
            <a:r>
              <a:rPr lang="en-GB" sz="1200" kern="1200" dirty="0" smtClean="0">
                <a:solidFill>
                  <a:schemeClr val="tx1"/>
                </a:solidFill>
                <a:effectLst/>
                <a:latin typeface="Times New Roman" pitchFamily="18" charset="0"/>
                <a:ea typeface="+mn-ea"/>
                <a:cs typeface="+mn-cs"/>
              </a:rPr>
              <a:t>Note:  This option is disabled if you select the Area option. </a:t>
            </a:r>
          </a:p>
          <a:p>
            <a:r>
              <a:rPr lang="en-GB" sz="1200" kern="1200" dirty="0" smtClean="0">
                <a:solidFill>
                  <a:schemeClr val="tx1"/>
                </a:solidFill>
                <a:effectLst/>
                <a:latin typeface="Times New Roman" pitchFamily="18" charset="0"/>
                <a:ea typeface="+mn-ea"/>
                <a:cs typeface="+mn-cs"/>
              </a:rPr>
              <a:t>Generate progress messages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If selected, allows you to see all messages displayed while power routing takes place. Specify an integer value in the associated text entry field to set the interval at which progress messages are generated. If you specify 1,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generates every progress message; if you specify 2,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generates every other progress message, and so on. If deselected or if you specify a value of 0, routing messages do not display in the Encounter console. This is the default.</a:t>
            </a:r>
          </a:p>
          <a:p>
            <a:r>
              <a:rPr lang="en-GB" sz="1200" kern="1200" dirty="0" smtClean="0">
                <a:solidFill>
                  <a:schemeClr val="tx1"/>
                </a:solidFill>
                <a:effectLst/>
                <a:latin typeface="Times New Roman" pitchFamily="18" charset="0"/>
                <a:ea typeface="+mn-ea"/>
                <a:cs typeface="+mn-cs"/>
              </a:rPr>
              <a:t>Extra </a:t>
            </a:r>
            <a:r>
              <a:rPr lang="en-GB" sz="1200" kern="1200" dirty="0" err="1" smtClean="0">
                <a:solidFill>
                  <a:schemeClr val="tx1"/>
                </a:solidFill>
                <a:effectLst/>
                <a:latin typeface="Times New Roman" pitchFamily="18" charset="0"/>
                <a:ea typeface="+mn-ea"/>
                <a:cs typeface="+mn-cs"/>
              </a:rPr>
              <a:t>Config</a:t>
            </a:r>
            <a:r>
              <a:rPr lang="en-GB" sz="1200" kern="1200" dirty="0" smtClean="0">
                <a:solidFill>
                  <a:schemeClr val="tx1"/>
                </a:solidFill>
                <a:effectLst/>
                <a:latin typeface="Times New Roman" pitchFamily="18" charset="0"/>
                <a:ea typeface="+mn-ea"/>
                <a:cs typeface="+mn-cs"/>
              </a:rPr>
              <a:t> File</a:t>
            </a:r>
          </a:p>
          <a:p>
            <a:r>
              <a:rPr lang="en-GB" sz="1200" kern="1200" dirty="0" smtClean="0">
                <a:solidFill>
                  <a:schemeClr val="tx1"/>
                </a:solidFill>
                <a:effectLst/>
                <a:latin typeface="Times New Roman" pitchFamily="18" charset="0"/>
                <a:ea typeface="+mn-ea"/>
                <a:cs typeface="+mn-cs"/>
              </a:rPr>
              <a:t>(Optional) The name of an extra configuration file that contains additional commands to provide more control over the placement of metal fill in the design. For more information about configuration variables, see </a:t>
            </a:r>
            <a:r>
              <a:rPr lang="en-GB" sz="1200" kern="1200" dirty="0" err="1" smtClean="0">
                <a:solidFill>
                  <a:schemeClr val="tx1"/>
                </a:solidFill>
                <a:effectLst/>
                <a:latin typeface="Times New Roman" pitchFamily="18" charset="0"/>
                <a:ea typeface="+mn-ea"/>
                <a:cs typeface="+mn-cs"/>
              </a:rPr>
              <a:t>sroute</a:t>
            </a:r>
            <a:r>
              <a:rPr lang="en-GB" sz="1200" kern="1200" dirty="0" smtClean="0">
                <a:solidFill>
                  <a:schemeClr val="tx1"/>
                </a:solidFill>
                <a:effectLst/>
                <a:latin typeface="Times New Roman" pitchFamily="18" charset="0"/>
                <a:ea typeface="+mn-ea"/>
                <a:cs typeface="+mn-cs"/>
              </a:rPr>
              <a:t> in the Encounter Text Command Reference.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You should only add the extra configuration file if you are familiar with its use.</a:t>
            </a:r>
          </a:p>
          <a:p>
            <a:endParaRPr lang="en-GB" dirty="0"/>
          </a:p>
        </p:txBody>
      </p:sp>
    </p:spTree>
    <p:extLst>
      <p:ext uri="{BB962C8B-B14F-4D97-AF65-F5344CB8AC3E}">
        <p14:creationId xmlns:p14="http://schemas.microsoft.com/office/powerpoint/2010/main" val="1597276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dirty="0" smtClean="0"/>
              <a:t>Specify</a:t>
            </a:r>
            <a:r>
              <a:rPr lang="en-GB" baseline="0" dirty="0" smtClean="0"/>
              <a:t> spare cell helps you specify some </a:t>
            </a:r>
            <a:r>
              <a:rPr lang="en-GB" baseline="0" dirty="0" err="1" smtClean="0"/>
              <a:t>reduandant</a:t>
            </a:r>
            <a:r>
              <a:rPr lang="en-GB" baseline="0" dirty="0" smtClean="0"/>
              <a:t> cell within your layout, so later on if you </a:t>
            </a:r>
            <a:r>
              <a:rPr lang="en-GB" baseline="0" dirty="0" err="1" smtClean="0"/>
              <a:t>dicovred</a:t>
            </a:r>
            <a:r>
              <a:rPr lang="en-GB" baseline="0" dirty="0" smtClean="0"/>
              <a:t> you need to implement additional logic, </a:t>
            </a:r>
            <a:r>
              <a:rPr lang="en-GB" baseline="0" dirty="0" err="1" smtClean="0"/>
              <a:t>yu</a:t>
            </a:r>
            <a:r>
              <a:rPr lang="en-GB" baseline="0" dirty="0" smtClean="0"/>
              <a:t> do not need to do the whole layout but you can place it this in the reserved place for </a:t>
            </a:r>
            <a:r>
              <a:rPr lang="en-GB" baseline="0" dirty="0" err="1" smtClean="0"/>
              <a:t>te</a:t>
            </a:r>
            <a:r>
              <a:rPr lang="en-GB" baseline="0" dirty="0" smtClean="0"/>
              <a:t> pace cell</a:t>
            </a:r>
          </a:p>
          <a:p>
            <a:endParaRPr lang="en-GB" baseline="0" dirty="0" smtClean="0"/>
          </a:p>
          <a:p>
            <a:endParaRPr lang="en-GB" baseline="0" dirty="0" smtClean="0"/>
          </a:p>
          <a:p>
            <a:r>
              <a:rPr lang="en-GB" baseline="0" dirty="0" smtClean="0"/>
              <a:t>Specify JTAG is in order to identify the JTAG to the tools, JTAG CELL create a test structure around your design </a:t>
            </a:r>
            <a:endParaRPr lang="en-GB" dirty="0"/>
          </a:p>
        </p:txBody>
      </p:sp>
    </p:spTree>
    <p:extLst>
      <p:ext uri="{BB962C8B-B14F-4D97-AF65-F5344CB8AC3E}">
        <p14:creationId xmlns:p14="http://schemas.microsoft.com/office/powerpoint/2010/main" val="26947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52388" y="169863"/>
            <a:ext cx="6994525" cy="5246687"/>
          </a:xfrm>
          <a:ln/>
        </p:spPr>
      </p:sp>
      <p:sp>
        <p:nvSpPr>
          <p:cNvPr id="35843" name="Rectangle 3"/>
          <p:cNvSpPr>
            <a:spLocks noGrp="1" noChangeArrowheads="1"/>
          </p:cNvSpPr>
          <p:nvPr>
            <p:ph type="body" idx="1"/>
          </p:nvPr>
        </p:nvSpPr>
        <p:spPr>
          <a:noFill/>
        </p:spPr>
        <p:txBody>
          <a:bodyPr/>
          <a:lstStyle/>
          <a:p>
            <a:pPr eaLnBrk="1" hangingPunct="1"/>
            <a:endParaRPr lang="en-GB" smtClean="0">
              <a:solidFill>
                <a:schemeClr val="hlink"/>
              </a:solidFill>
            </a:endParaRPr>
          </a:p>
        </p:txBody>
      </p:sp>
    </p:spTree>
    <p:extLst>
      <p:ext uri="{BB962C8B-B14F-4D97-AF65-F5344CB8AC3E}">
        <p14:creationId xmlns:p14="http://schemas.microsoft.com/office/powerpoint/2010/main" val="372713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Use the Place form to place standard cells in the design based on the global settings for placement, RC extraction, timing analysis, and trial routing. The placement commands consider the modules that were placed (guided) during </a:t>
            </a:r>
            <a:r>
              <a:rPr lang="en-GB" sz="1200" kern="1200" dirty="0" err="1" smtClean="0">
                <a:solidFill>
                  <a:schemeClr val="tx1"/>
                </a:solidFill>
                <a:effectLst/>
                <a:latin typeface="Times New Roman" pitchFamily="18" charset="0"/>
                <a:ea typeface="+mn-ea"/>
                <a:cs typeface="+mn-cs"/>
              </a:rPr>
              <a:t>floorplanning</a:t>
            </a:r>
            <a:r>
              <a:rPr lang="en-GB" sz="1200" kern="1200" dirty="0" smtClean="0">
                <a:solidFill>
                  <a:schemeClr val="tx1"/>
                </a:solidFill>
                <a:effectLst/>
                <a:latin typeface="Times New Roman" pitchFamily="18" charset="0"/>
                <a:ea typeface="+mn-ea"/>
                <a:cs typeface="+mn-cs"/>
              </a:rPr>
              <a:t>, and take into account the design's hierarchy and connectivity.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Place - Standard Cells.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Place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 Full Placement</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Runs placement in timing-driven mode, based on the global settings for placement, RC extraction, timing analysis, and trial routing.</a:t>
            </a:r>
          </a:p>
          <a:p>
            <a:r>
              <a:rPr lang="en-GB" sz="1200" kern="1200" dirty="0" smtClean="0">
                <a:solidFill>
                  <a:schemeClr val="tx1"/>
                </a:solidFill>
                <a:effectLst/>
                <a:latin typeface="Times New Roman" pitchFamily="18" charset="0"/>
                <a:ea typeface="+mn-ea"/>
                <a:cs typeface="+mn-cs"/>
              </a:rPr>
              <a:t>Default: On</a:t>
            </a:r>
          </a:p>
          <a:p>
            <a:r>
              <a:rPr lang="en-GB" sz="1200" kern="1200" dirty="0" smtClean="0">
                <a:solidFill>
                  <a:schemeClr val="tx1"/>
                </a:solidFill>
                <a:effectLst/>
                <a:latin typeface="Times New Roman" pitchFamily="18" charset="0"/>
                <a:ea typeface="+mn-ea"/>
                <a:cs typeface="+mn-cs"/>
              </a:rPr>
              <a:t>Run Incremental Placement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Reruns placement in timing-driven mode while </a:t>
            </a:r>
            <a:r>
              <a:rPr lang="en-GB" sz="1200" kern="1200" dirty="0" err="1" smtClean="0">
                <a:solidFill>
                  <a:schemeClr val="tx1"/>
                </a:solidFill>
                <a:effectLst/>
                <a:latin typeface="Times New Roman" pitchFamily="18" charset="0"/>
                <a:ea typeface="+mn-ea"/>
                <a:cs typeface="+mn-cs"/>
              </a:rPr>
              <a:t>honoring</a:t>
            </a:r>
            <a:r>
              <a:rPr lang="en-GB" sz="1200" kern="1200" dirty="0" smtClean="0">
                <a:solidFill>
                  <a:schemeClr val="tx1"/>
                </a:solidFill>
                <a:effectLst/>
                <a:latin typeface="Times New Roman" pitchFamily="18" charset="0"/>
                <a:ea typeface="+mn-ea"/>
                <a:cs typeface="+mn-cs"/>
              </a:rPr>
              <a:t> current placement.</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Run Placement in </a:t>
            </a:r>
            <a:r>
              <a:rPr lang="en-GB" sz="1200" kern="1200" dirty="0" err="1" smtClean="0">
                <a:solidFill>
                  <a:schemeClr val="tx1"/>
                </a:solidFill>
                <a:effectLst/>
                <a:latin typeface="Times New Roman" pitchFamily="18" charset="0"/>
                <a:ea typeface="+mn-ea"/>
                <a:cs typeface="+mn-cs"/>
              </a:rPr>
              <a:t>Floorplan</a:t>
            </a:r>
            <a:r>
              <a:rPr lang="en-GB" sz="1200" kern="1200" dirty="0" smtClean="0">
                <a:solidFill>
                  <a:schemeClr val="tx1"/>
                </a:solidFill>
                <a:effectLst/>
                <a:latin typeface="Times New Roman" pitchFamily="18" charset="0"/>
                <a:ea typeface="+mn-ea"/>
                <a:cs typeface="+mn-cs"/>
              </a:rPr>
              <a:t> Mode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Runs a quick placement to gauge the feasibility of the </a:t>
            </a:r>
            <a:r>
              <a:rPr lang="en-GB" sz="1200" kern="1200" dirty="0" err="1" smtClean="0">
                <a:solidFill>
                  <a:schemeClr val="tx1"/>
                </a:solidFill>
                <a:effectLst/>
                <a:latin typeface="Times New Roman" pitchFamily="18" charset="0"/>
                <a:ea typeface="+mn-ea"/>
                <a:cs typeface="+mn-cs"/>
              </a:rPr>
              <a:t>netlist</a:t>
            </a:r>
            <a:r>
              <a:rPr lang="en-GB" sz="1200" kern="1200" dirty="0" smtClean="0">
                <a:solidFill>
                  <a:schemeClr val="tx1"/>
                </a:solidFill>
                <a:effectLst/>
                <a:latin typeface="Times New Roman" pitchFamily="18" charset="0"/>
                <a:ea typeface="+mn-ea"/>
                <a:cs typeface="+mn-cs"/>
              </a:rPr>
              <a:t>, but might not place components in legal locations. This mode assumes non-timing-driven placement.</a:t>
            </a:r>
          </a:p>
          <a:p>
            <a:r>
              <a:rPr lang="en-GB" sz="1200" kern="1200" dirty="0" smtClean="0">
                <a:solidFill>
                  <a:schemeClr val="tx1"/>
                </a:solidFill>
                <a:effectLst/>
                <a:latin typeface="Times New Roman" pitchFamily="18" charset="0"/>
                <a:ea typeface="+mn-ea"/>
                <a:cs typeface="+mn-cs"/>
              </a:rPr>
              <a:t>Default: Off </a:t>
            </a:r>
          </a:p>
          <a:p>
            <a:r>
              <a:rPr lang="en-GB" sz="1200" kern="1200" dirty="0" smtClean="0">
                <a:solidFill>
                  <a:schemeClr val="tx1"/>
                </a:solidFill>
                <a:effectLst/>
                <a:latin typeface="Times New Roman" pitchFamily="18" charset="0"/>
                <a:ea typeface="+mn-ea"/>
                <a:cs typeface="+mn-cs"/>
              </a:rPr>
              <a:t>Note:  In this mode the Include In-Place Optimization option is disabled. </a:t>
            </a:r>
          </a:p>
          <a:p>
            <a:r>
              <a:rPr lang="en-GB" sz="1200" kern="1200" dirty="0" smtClean="0">
                <a:solidFill>
                  <a:schemeClr val="tx1"/>
                </a:solidFill>
                <a:effectLst/>
                <a:latin typeface="Times New Roman" pitchFamily="18" charset="0"/>
                <a:ea typeface="+mn-ea"/>
                <a:cs typeface="+mn-cs"/>
              </a:rPr>
              <a:t>Optimization Options</a:t>
            </a:r>
          </a:p>
          <a:p>
            <a:r>
              <a:rPr lang="en-GB" sz="1200" kern="1200" dirty="0" smtClean="0">
                <a:solidFill>
                  <a:schemeClr val="tx1"/>
                </a:solidFill>
                <a:effectLst/>
                <a:latin typeface="Times New Roman" pitchFamily="18" charset="0"/>
                <a:ea typeface="+mn-ea"/>
                <a:cs typeface="+mn-cs"/>
              </a:rPr>
              <a:t>Include Pre-Place Optimization</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Simplifies the </a:t>
            </a:r>
            <a:r>
              <a:rPr lang="en-GB" sz="1200" kern="1200" dirty="0" err="1" smtClean="0">
                <a:solidFill>
                  <a:schemeClr val="tx1"/>
                </a:solidFill>
                <a:effectLst/>
                <a:latin typeface="Times New Roman" pitchFamily="18" charset="0"/>
                <a:ea typeface="+mn-ea"/>
                <a:cs typeface="+mn-cs"/>
              </a:rPr>
              <a:t>netlist</a:t>
            </a:r>
            <a:r>
              <a:rPr lang="en-GB" sz="1200" kern="1200" dirty="0" smtClean="0">
                <a:solidFill>
                  <a:schemeClr val="tx1"/>
                </a:solidFill>
                <a:effectLst/>
                <a:latin typeface="Times New Roman" pitchFamily="18" charset="0"/>
                <a:ea typeface="+mn-ea"/>
                <a:cs typeface="+mn-cs"/>
              </a:rPr>
              <a:t>, for example, by deleting buffer trees, before running placement.</a:t>
            </a:r>
          </a:p>
          <a:p>
            <a:r>
              <a:rPr lang="en-GB" sz="1200" kern="1200" dirty="0" smtClean="0">
                <a:solidFill>
                  <a:schemeClr val="tx1"/>
                </a:solidFill>
                <a:effectLst/>
                <a:latin typeface="Times New Roman" pitchFamily="18" charset="0"/>
                <a:ea typeface="+mn-ea"/>
                <a:cs typeface="+mn-cs"/>
              </a:rPr>
              <a:t>Default: On</a:t>
            </a:r>
          </a:p>
          <a:p>
            <a:r>
              <a:rPr lang="en-GB" sz="1200" kern="1200" dirty="0" smtClean="0">
                <a:solidFill>
                  <a:schemeClr val="tx1"/>
                </a:solidFill>
                <a:effectLst/>
                <a:latin typeface="Times New Roman" pitchFamily="18" charset="0"/>
                <a:ea typeface="+mn-ea"/>
                <a:cs typeface="+mn-cs"/>
              </a:rPr>
              <a:t>Include In-Place Optimization</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Runs </a:t>
            </a:r>
            <a:r>
              <a:rPr lang="en-GB" sz="1200" kern="1200" dirty="0" err="1" smtClean="0">
                <a:solidFill>
                  <a:schemeClr val="tx1"/>
                </a:solidFill>
                <a:effectLst/>
                <a:latin typeface="Times New Roman" pitchFamily="18" charset="0"/>
                <a:ea typeface="+mn-ea"/>
                <a:cs typeface="+mn-cs"/>
              </a:rPr>
              <a:t>netlist</a:t>
            </a:r>
            <a:r>
              <a:rPr lang="en-GB" sz="1200" kern="1200" dirty="0" smtClean="0">
                <a:solidFill>
                  <a:schemeClr val="tx1"/>
                </a:solidFill>
                <a:effectLst/>
                <a:latin typeface="Times New Roman" pitchFamily="18" charset="0"/>
                <a:ea typeface="+mn-ea"/>
                <a:cs typeface="+mn-cs"/>
              </a:rPr>
              <a:t> optimization between placement iterations in order to improve instance placement of timing-critical paths.</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Number of Threads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number of threads to use for multiple-CPU processing. </a:t>
            </a:r>
          </a:p>
          <a:p>
            <a:r>
              <a:rPr lang="en-GB" sz="1200" kern="1200" dirty="0" smtClean="0">
                <a:solidFill>
                  <a:schemeClr val="tx1"/>
                </a:solidFill>
                <a:effectLst/>
                <a:latin typeface="Times New Roman" pitchFamily="18" charset="0"/>
                <a:ea typeface="+mn-ea"/>
                <a:cs typeface="+mn-cs"/>
              </a:rPr>
              <a:t>Note:  This is a non-editable field. To edit this field, select Set Multiple CPU. </a:t>
            </a:r>
          </a:p>
          <a:p>
            <a:r>
              <a:rPr lang="en-GB" sz="1200" kern="1200" dirty="0" smtClean="0">
                <a:solidFill>
                  <a:schemeClr val="tx1"/>
                </a:solidFill>
                <a:effectLst/>
                <a:latin typeface="Times New Roman" pitchFamily="18" charset="0"/>
                <a:ea typeface="+mn-ea"/>
                <a:cs typeface="+mn-cs"/>
              </a:rPr>
              <a:t>Set Multiple CPU</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Opens the Multiple CPU Processing form. For more information, see "Multiple CPU Processing".</a:t>
            </a:r>
          </a:p>
          <a:p>
            <a:endParaRPr lang="en-GB" dirty="0"/>
          </a:p>
        </p:txBody>
      </p:sp>
    </p:spTree>
    <p:extLst>
      <p:ext uri="{BB962C8B-B14F-4D97-AF65-F5344CB8AC3E}">
        <p14:creationId xmlns:p14="http://schemas.microsoft.com/office/powerpoint/2010/main" val="2103264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Optimize </a:t>
            </a:r>
          </a:p>
          <a:p>
            <a:r>
              <a:rPr lang="en-GB" sz="1200" kern="1200" dirty="0" smtClean="0">
                <a:solidFill>
                  <a:schemeClr val="tx1"/>
                </a:solidFill>
                <a:effectLst/>
                <a:latin typeface="Times New Roman" pitchFamily="18" charset="0"/>
                <a:ea typeface="+mn-ea"/>
                <a:cs typeface="+mn-cs"/>
              </a:rPr>
              <a:t>Use the Optimization form to make the following improvements to your design: </a:t>
            </a:r>
          </a:p>
          <a:p>
            <a:r>
              <a:rPr lang="en-GB" sz="1200" kern="1200" dirty="0" smtClean="0">
                <a:solidFill>
                  <a:schemeClr val="tx1"/>
                </a:solidFill>
                <a:effectLst/>
                <a:latin typeface="Times New Roman" pitchFamily="18" charset="0"/>
                <a:ea typeface="+mn-ea"/>
                <a:cs typeface="+mn-cs"/>
              </a:rPr>
              <a:t>Reduce path delays </a:t>
            </a:r>
          </a:p>
          <a:p>
            <a:r>
              <a:rPr lang="en-GB" sz="1200" kern="1200" dirty="0" smtClean="0">
                <a:solidFill>
                  <a:schemeClr val="tx1"/>
                </a:solidFill>
                <a:effectLst/>
                <a:latin typeface="Times New Roman" pitchFamily="18" charset="0"/>
                <a:ea typeface="+mn-ea"/>
                <a:cs typeface="+mn-cs"/>
              </a:rPr>
              <a:t>Improve transition times </a:t>
            </a:r>
          </a:p>
          <a:p>
            <a:r>
              <a:rPr lang="en-GB" sz="1200" kern="1200" dirty="0" smtClean="0">
                <a:solidFill>
                  <a:schemeClr val="tx1"/>
                </a:solidFill>
                <a:effectLst/>
                <a:latin typeface="Times New Roman" pitchFamily="18" charset="0"/>
                <a:ea typeface="+mn-ea"/>
                <a:cs typeface="+mn-cs"/>
              </a:rPr>
              <a:t>Correct capacitance violations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Timing - Optimize.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 Optimization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Design Stage</a:t>
            </a:r>
          </a:p>
          <a:p>
            <a:r>
              <a:rPr lang="en-GB" sz="1200" kern="1200" dirty="0" smtClean="0">
                <a:solidFill>
                  <a:schemeClr val="tx1"/>
                </a:solidFill>
                <a:effectLst/>
                <a:latin typeface="Times New Roman" pitchFamily="18" charset="0"/>
                <a:ea typeface="+mn-ea"/>
                <a:cs typeface="+mn-cs"/>
              </a:rPr>
              <a:t>Pre-CTS</a:t>
            </a:r>
          </a:p>
          <a:p>
            <a:r>
              <a:rPr lang="en-GB" sz="1200" kern="1200" dirty="0" smtClean="0">
                <a:solidFill>
                  <a:schemeClr val="tx1"/>
                </a:solidFill>
                <a:effectLst/>
                <a:latin typeface="Times New Roman" pitchFamily="18" charset="0"/>
                <a:ea typeface="+mn-ea"/>
                <a:cs typeface="+mn-cs"/>
              </a:rPr>
              <a:t>Performs timing optimization on placed design before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a:t>
            </a:r>
          </a:p>
          <a:p>
            <a:r>
              <a:rPr lang="en-GB" sz="1200" kern="1200" dirty="0" smtClean="0">
                <a:solidFill>
                  <a:schemeClr val="tx1"/>
                </a:solidFill>
                <a:effectLst/>
                <a:latin typeface="Times New Roman" pitchFamily="18" charset="0"/>
                <a:ea typeface="+mn-ea"/>
                <a:cs typeface="+mn-cs"/>
              </a:rPr>
              <a:t>Default: Selected</a:t>
            </a:r>
          </a:p>
          <a:p>
            <a:r>
              <a:rPr lang="en-GB" sz="1200" kern="1200" dirty="0" smtClean="0">
                <a:solidFill>
                  <a:schemeClr val="tx1"/>
                </a:solidFill>
                <a:effectLst/>
                <a:latin typeface="Times New Roman" pitchFamily="18" charset="0"/>
                <a:ea typeface="+mn-ea"/>
                <a:cs typeface="+mn-cs"/>
              </a:rPr>
              <a:t>Post-CTS</a:t>
            </a:r>
          </a:p>
          <a:p>
            <a:r>
              <a:rPr lang="en-GB" sz="1200" kern="1200" dirty="0" smtClean="0">
                <a:solidFill>
                  <a:schemeClr val="tx1"/>
                </a:solidFill>
                <a:effectLst/>
                <a:latin typeface="Times New Roman" pitchFamily="18" charset="0"/>
                <a:ea typeface="+mn-ea"/>
                <a:cs typeface="+mn-cs"/>
              </a:rPr>
              <a:t>Performs timing optimization after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if you are running Useful Skew and you have already detail routed the clock, the Encounter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Post-Route</a:t>
            </a:r>
          </a:p>
          <a:p>
            <a:r>
              <a:rPr lang="en-GB" sz="1200" kern="1200" dirty="0" smtClean="0">
                <a:solidFill>
                  <a:schemeClr val="tx1"/>
                </a:solidFill>
                <a:effectLst/>
                <a:latin typeface="Times New Roman" pitchFamily="18" charset="0"/>
                <a:ea typeface="+mn-ea"/>
                <a:cs typeface="+mn-cs"/>
              </a:rPr>
              <a:t>Performs timing optimization on routed designs.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the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Optimization Type</a:t>
            </a:r>
          </a:p>
          <a:p>
            <a:r>
              <a:rPr lang="en-GB" sz="1200" kern="1200" dirty="0" smtClean="0">
                <a:solidFill>
                  <a:schemeClr val="tx1"/>
                </a:solidFill>
                <a:effectLst/>
                <a:latin typeface="Times New Roman" pitchFamily="18" charset="0"/>
                <a:ea typeface="+mn-ea"/>
                <a:cs typeface="+mn-cs"/>
              </a:rPr>
              <a:t>Setup</a:t>
            </a:r>
          </a:p>
          <a:p>
            <a:r>
              <a:rPr lang="en-GB" sz="1200" kern="1200" dirty="0" smtClean="0">
                <a:solidFill>
                  <a:schemeClr val="tx1"/>
                </a:solidFill>
                <a:effectLst/>
                <a:latin typeface="Times New Roman" pitchFamily="18" charset="0"/>
                <a:ea typeface="+mn-ea"/>
                <a:cs typeface="+mn-cs"/>
              </a:rPr>
              <a:t>Corrects setup time violations.</a:t>
            </a:r>
          </a:p>
          <a:p>
            <a:r>
              <a:rPr lang="en-GB" sz="1200" kern="1200" dirty="0" smtClean="0">
                <a:solidFill>
                  <a:schemeClr val="tx1"/>
                </a:solidFill>
                <a:effectLst/>
                <a:latin typeface="Times New Roman" pitchFamily="18" charset="0"/>
                <a:ea typeface="+mn-ea"/>
                <a:cs typeface="+mn-cs"/>
              </a:rPr>
              <a:t>Default: Selected in all modes.</a:t>
            </a:r>
          </a:p>
          <a:p>
            <a:r>
              <a:rPr lang="en-GB" sz="1200" kern="1200" dirty="0" smtClean="0">
                <a:solidFill>
                  <a:schemeClr val="tx1"/>
                </a:solidFill>
                <a:effectLst/>
                <a:latin typeface="Times New Roman" pitchFamily="18" charset="0"/>
                <a:ea typeface="+mn-ea"/>
                <a:cs typeface="+mn-cs"/>
              </a:rPr>
              <a:t>Hold</a:t>
            </a:r>
          </a:p>
          <a:p>
            <a:r>
              <a:rPr lang="en-GB" sz="1200" kern="1200" dirty="0" smtClean="0">
                <a:solidFill>
                  <a:schemeClr val="tx1"/>
                </a:solidFill>
                <a:effectLst/>
                <a:latin typeface="Times New Roman" pitchFamily="18" charset="0"/>
                <a:ea typeface="+mn-ea"/>
                <a:cs typeface="+mn-cs"/>
              </a:rPr>
              <a:t>Corrects hold time violations.</a:t>
            </a:r>
          </a:p>
          <a:p>
            <a:r>
              <a:rPr lang="en-GB" sz="1200" kern="1200" dirty="0" smtClean="0">
                <a:solidFill>
                  <a:schemeClr val="tx1"/>
                </a:solidFill>
                <a:effectLst/>
                <a:latin typeface="Times New Roman" pitchFamily="18" charset="0"/>
                <a:ea typeface="+mn-ea"/>
                <a:cs typeface="+mn-cs"/>
              </a:rPr>
              <a:t>Default: Deselected. Available in Post-CTS and Post-Route modes.</a:t>
            </a:r>
          </a:p>
          <a:p>
            <a:r>
              <a:rPr lang="en-GB" sz="1200" kern="1200" dirty="0" smtClean="0">
                <a:solidFill>
                  <a:schemeClr val="tx1"/>
                </a:solidFill>
                <a:effectLst/>
                <a:latin typeface="Times New Roman" pitchFamily="18" charset="0"/>
                <a:ea typeface="+mn-ea"/>
                <a:cs typeface="+mn-cs"/>
              </a:rPr>
              <a:t>incremental</a:t>
            </a:r>
          </a:p>
          <a:p>
            <a:r>
              <a:rPr lang="en-GB" sz="1200" kern="1200" dirty="0" smtClean="0">
                <a:solidFill>
                  <a:schemeClr val="tx1"/>
                </a:solidFill>
                <a:effectLst/>
                <a:latin typeface="Times New Roman" pitchFamily="18" charset="0"/>
                <a:ea typeface="+mn-ea"/>
                <a:cs typeface="+mn-cs"/>
              </a:rPr>
              <a:t>Performs incremental optimization on all path groups.</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Design Rules Violations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design rule violations to correct.</a:t>
            </a:r>
          </a:p>
          <a:p>
            <a:r>
              <a:rPr lang="en-GB" sz="1200" kern="1200" dirty="0" smtClean="0">
                <a:solidFill>
                  <a:schemeClr val="tx1"/>
                </a:solidFill>
                <a:effectLst/>
                <a:latin typeface="Times New Roman" pitchFamily="18" charset="0"/>
                <a:ea typeface="+mn-ea"/>
                <a:cs typeface="+mn-cs"/>
              </a:rPr>
              <a:t>Default: Selected. Unavailable if Incremental is selected, or if Pre-CTS mode and Low effort (on the Mode Setup - Optimization form) are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Cap</a:t>
            </a:r>
          </a:p>
          <a:p>
            <a:r>
              <a:rPr lang="en-GB" sz="1200" kern="1200" dirty="0" smtClean="0">
                <a:solidFill>
                  <a:schemeClr val="tx1"/>
                </a:solidFill>
                <a:effectLst/>
                <a:latin typeface="Times New Roman" pitchFamily="18" charset="0"/>
                <a:ea typeface="+mn-ea"/>
                <a:cs typeface="+mn-cs"/>
              </a:rPr>
              <a:t>Corrects maximum capacitance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Tran</a:t>
            </a:r>
          </a:p>
          <a:p>
            <a:r>
              <a:rPr lang="en-GB" sz="1200" kern="1200" dirty="0" smtClean="0">
                <a:solidFill>
                  <a:schemeClr val="tx1"/>
                </a:solidFill>
                <a:effectLst/>
                <a:latin typeface="Times New Roman" pitchFamily="18" charset="0"/>
                <a:ea typeface="+mn-ea"/>
                <a:cs typeface="+mn-cs"/>
              </a:rPr>
              <a:t>Corrects maximum transition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a:t>
            </a:r>
            <a:r>
              <a:rPr lang="en-GB" sz="1200" kern="1200" dirty="0" err="1" smtClean="0">
                <a:solidFill>
                  <a:schemeClr val="tx1"/>
                </a:solidFill>
                <a:effectLst/>
                <a:latin typeface="Times New Roman" pitchFamily="18" charset="0"/>
                <a:ea typeface="+mn-ea"/>
                <a:cs typeface="+mn-cs"/>
              </a:rPr>
              <a:t>Fanout</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Corrects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-load violations.</a:t>
            </a:r>
          </a:p>
          <a:p>
            <a:r>
              <a:rPr lang="en-GB" sz="1200" kern="1200" dirty="0" smtClean="0">
                <a:solidFill>
                  <a:schemeClr val="tx1"/>
                </a:solidFill>
                <a:effectLst/>
                <a:latin typeface="Times New Roman" pitchFamily="18" charset="0"/>
                <a:ea typeface="+mn-ea"/>
                <a:cs typeface="+mn-cs"/>
              </a:rPr>
              <a:t>In the library, each cell output pin might have a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constraint defined, and each input pin might have a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defined. The Encounter software checks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against the total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that the output pin drives in the </a:t>
            </a:r>
            <a:r>
              <a:rPr lang="en-GB" sz="1200" kern="1200" dirty="0" err="1" smtClean="0">
                <a:solidFill>
                  <a:schemeClr val="tx1"/>
                </a:solidFill>
                <a:effectLst/>
                <a:latin typeface="Times New Roman" pitchFamily="18" charset="0"/>
                <a:ea typeface="+mn-ea"/>
                <a:cs typeface="+mn-cs"/>
              </a:rPr>
              <a:t>netlist</a:t>
            </a:r>
            <a:r>
              <a:rPr lang="en-GB" sz="1200" kern="1200" dirty="0" smtClean="0">
                <a:solidFill>
                  <a:schemeClr val="tx1"/>
                </a:solidFill>
                <a:effectLst/>
                <a:latin typeface="Times New Roman" pitchFamily="18" charset="0"/>
                <a:ea typeface="+mn-ea"/>
                <a:cs typeface="+mn-cs"/>
              </a:rPr>
              <a:t>. A violation exists if the total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load exceeds the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You can override these limits by specifying new limits in the SDC file.</a:t>
            </a:r>
          </a:p>
          <a:p>
            <a:r>
              <a:rPr lang="en-GB" sz="1200" kern="1200" dirty="0" smtClean="0">
                <a:solidFill>
                  <a:schemeClr val="tx1"/>
                </a:solidFill>
                <a:effectLst/>
                <a:latin typeface="Times New Roman" pitchFamily="18" charset="0"/>
                <a:ea typeface="+mn-ea"/>
                <a:cs typeface="+mn-cs"/>
              </a:rPr>
              <a:t>If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or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are not defined in the library, the Encounter software does not perform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repair. </a:t>
            </a:r>
          </a:p>
          <a:p>
            <a:r>
              <a:rPr lang="en-GB" sz="1200" kern="1200" dirty="0" smtClean="0">
                <a:solidFill>
                  <a:schemeClr val="tx1"/>
                </a:solidFill>
                <a:effectLst/>
                <a:latin typeface="Times New Roman" pitchFamily="18" charset="0"/>
                <a:ea typeface="+mn-ea"/>
                <a:cs typeface="+mn-cs"/>
              </a:rPr>
              <a:t>Default: Deselected. Available only if Design Rule Violations is selected.</a:t>
            </a:r>
          </a:p>
          <a:p>
            <a:r>
              <a:rPr lang="en-GB" sz="1200" kern="1200" dirty="0" smtClean="0">
                <a:solidFill>
                  <a:schemeClr val="tx1"/>
                </a:solidFill>
                <a:effectLst/>
                <a:latin typeface="Times New Roman" pitchFamily="18" charset="0"/>
                <a:ea typeface="+mn-ea"/>
                <a:cs typeface="+mn-cs"/>
              </a:rPr>
              <a:t>Include SI</a:t>
            </a:r>
          </a:p>
          <a:p>
            <a:r>
              <a:rPr lang="en-GB" sz="1200" kern="1200" dirty="0" smtClean="0">
                <a:solidFill>
                  <a:schemeClr val="tx1"/>
                </a:solidFill>
                <a:effectLst/>
                <a:latin typeface="Times New Roman" pitchFamily="18" charset="0"/>
                <a:ea typeface="+mn-ea"/>
                <a:cs typeface="+mn-cs"/>
              </a:rPr>
              <a:t>Corrects signal integrity violations for designs routed in signal integrity prevention mode.</a:t>
            </a:r>
          </a:p>
          <a:p>
            <a:r>
              <a:rPr lang="en-GB" sz="1200" kern="1200" dirty="0" smtClean="0">
                <a:solidFill>
                  <a:schemeClr val="tx1"/>
                </a:solidFill>
                <a:effectLst/>
                <a:latin typeface="Times New Roman" pitchFamily="18" charset="0"/>
                <a:ea typeface="+mn-ea"/>
                <a:cs typeface="+mn-cs"/>
              </a:rPr>
              <a:t>Default: Deselected. This option is available in Post-Route mode only.</a:t>
            </a:r>
          </a:p>
          <a:p>
            <a:r>
              <a:rPr lang="en-GB" sz="1200" kern="1200" dirty="0" smtClean="0">
                <a:solidFill>
                  <a:schemeClr val="tx1"/>
                </a:solidFill>
                <a:effectLst/>
                <a:latin typeface="Times New Roman" pitchFamily="18" charset="0"/>
                <a:ea typeface="+mn-ea"/>
                <a:cs typeface="+mn-cs"/>
              </a:rPr>
              <a:t>SI Options</a:t>
            </a:r>
          </a:p>
          <a:p>
            <a:r>
              <a:rPr lang="en-GB" sz="1200" kern="1200" dirty="0" smtClean="0">
                <a:solidFill>
                  <a:schemeClr val="tx1"/>
                </a:solidFill>
                <a:effectLst/>
                <a:latin typeface="Times New Roman" pitchFamily="18" charset="0"/>
                <a:ea typeface="+mn-ea"/>
                <a:cs typeface="+mn-cs"/>
              </a:rPr>
              <a:t>Opens the Fix Crosstalk form, enabling you to select options for repairing noise-on-delay and glitch noise violations. This option is available only in Post-Route mode, and only if you select Include SI.</a:t>
            </a:r>
          </a:p>
          <a:p>
            <a:endParaRPr lang="en-GB" dirty="0"/>
          </a:p>
        </p:txBody>
      </p:sp>
    </p:spTree>
    <p:extLst>
      <p:ext uri="{BB962C8B-B14F-4D97-AF65-F5344CB8AC3E}">
        <p14:creationId xmlns:p14="http://schemas.microsoft.com/office/powerpoint/2010/main" val="219691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The clock tree specification file defines the clocks in the design that you want to synthesize. If a design contains several clocks, you can specify any of these clocks in the clock tree specification file, and those clocks will be synthesized during a single CTS run. You can also synthesize an individual clock tree </a:t>
            </a:r>
            <a:r>
              <a:rPr lang="en-GB" sz="1200" kern="1200" dirty="0" err="1" smtClean="0">
                <a:solidFill>
                  <a:schemeClr val="tx1"/>
                </a:solidFill>
                <a:effectLst/>
                <a:latin typeface="Times New Roman" pitchFamily="18" charset="0"/>
                <a:ea typeface="+mn-ea"/>
                <a:cs typeface="+mn-cs"/>
              </a:rPr>
              <a:t>separatelusing</a:t>
            </a:r>
            <a:r>
              <a:rPr lang="en-GB" sz="1200" kern="1200" dirty="0" smtClean="0">
                <a:solidFill>
                  <a:schemeClr val="tx1"/>
                </a:solidFill>
                <a:effectLst/>
                <a:latin typeface="Times New Roman" pitchFamily="18" charset="0"/>
                <a:ea typeface="+mn-ea"/>
                <a:cs typeface="+mn-cs"/>
              </a:rPr>
              <a:t> its own clock tree specification file.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constraints must be loaded into the Encounter session before using this form.</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Clock - Design Clock, and click the Gen Spec... button.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Cells List </a:t>
            </a:r>
          </a:p>
          <a:p>
            <a:r>
              <a:rPr lang="en-GB" sz="1200" kern="1200" dirty="0" smtClean="0">
                <a:solidFill>
                  <a:schemeClr val="tx1"/>
                </a:solidFill>
                <a:effectLst/>
                <a:latin typeface="Times New Roman" pitchFamily="18" charset="0"/>
                <a:ea typeface="+mn-ea"/>
                <a:cs typeface="+mn-cs"/>
              </a:rPr>
              <a:t>Specifies the list of buffer and inverter cells to use during automatic, gated clock tree synthesis. </a:t>
            </a:r>
          </a:p>
          <a:p>
            <a:r>
              <a:rPr lang="en-GB" sz="1200" kern="1200" dirty="0" smtClean="0">
                <a:solidFill>
                  <a:schemeClr val="tx1"/>
                </a:solidFill>
                <a:effectLst/>
                <a:latin typeface="Times New Roman" pitchFamily="18" charset="0"/>
                <a:ea typeface="+mn-ea"/>
                <a:cs typeface="+mn-cs"/>
              </a:rPr>
              <a:t>Selected Cells </a:t>
            </a:r>
          </a:p>
          <a:p>
            <a:r>
              <a:rPr lang="en-GB" sz="1200" kern="1200" dirty="0" smtClean="0">
                <a:solidFill>
                  <a:schemeClr val="tx1"/>
                </a:solidFill>
                <a:effectLst/>
                <a:latin typeface="Times New Roman" pitchFamily="18" charset="0"/>
                <a:ea typeface="+mn-ea"/>
                <a:cs typeface="+mn-cs"/>
              </a:rPr>
              <a:t>Lists the available buffer and inverter cells that you can choose to use. </a:t>
            </a:r>
          </a:p>
          <a:p>
            <a:r>
              <a:rPr lang="en-GB" sz="1200" kern="1200" dirty="0" smtClean="0">
                <a:solidFill>
                  <a:schemeClr val="tx1"/>
                </a:solidFill>
                <a:effectLst/>
                <a:latin typeface="Times New Roman" pitchFamily="18" charset="0"/>
                <a:ea typeface="+mn-ea"/>
                <a:cs typeface="+mn-cs"/>
              </a:rPr>
              <a:t>To add a cell to the Cells List window, highlight the cell name in the Selected Cells window, and click the Add button. </a:t>
            </a:r>
          </a:p>
          <a:p>
            <a:r>
              <a:rPr lang="en-GB" sz="1200" kern="1200" dirty="0" smtClean="0">
                <a:solidFill>
                  <a:schemeClr val="tx1"/>
                </a:solidFill>
                <a:effectLst/>
                <a:latin typeface="Times New Roman" pitchFamily="18" charset="0"/>
                <a:ea typeface="+mn-ea"/>
                <a:cs typeface="+mn-cs"/>
              </a:rPr>
              <a:t>To delete a cell from the Cells List window, </a:t>
            </a:r>
            <a:r>
              <a:rPr lang="en-GB" sz="1200" kern="1200" dirty="0" err="1" smtClean="0">
                <a:solidFill>
                  <a:schemeClr val="tx1"/>
                </a:solidFill>
                <a:effectLst/>
                <a:latin typeface="Times New Roman" pitchFamily="18" charset="0"/>
                <a:ea typeface="+mn-ea"/>
                <a:cs typeface="+mn-cs"/>
              </a:rPr>
              <a:t>hightlight</a:t>
            </a:r>
            <a:r>
              <a:rPr lang="en-GB" sz="1200" kern="1200" dirty="0" smtClean="0">
                <a:solidFill>
                  <a:schemeClr val="tx1"/>
                </a:solidFill>
                <a:effectLst/>
                <a:latin typeface="Times New Roman" pitchFamily="18" charset="0"/>
                <a:ea typeface="+mn-ea"/>
                <a:cs typeface="+mn-cs"/>
              </a:rPr>
              <a:t> the cell name in the Cells List window and click the Delete button. </a:t>
            </a:r>
          </a:p>
          <a:p>
            <a:r>
              <a:rPr lang="en-GB" sz="1200" kern="1200" dirty="0" smtClean="0">
                <a:solidFill>
                  <a:schemeClr val="tx1"/>
                </a:solidFill>
                <a:effectLst/>
                <a:latin typeface="Times New Roman" pitchFamily="18" charset="0"/>
                <a:ea typeface="+mn-ea"/>
                <a:cs typeface="+mn-cs"/>
              </a:rPr>
              <a:t>Output Specification File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name of the clock tree specification file to be created.</a:t>
            </a:r>
          </a:p>
          <a:p>
            <a:r>
              <a:rPr lang="en-GB" sz="1200" kern="1200" dirty="0" smtClean="0">
                <a:solidFill>
                  <a:schemeClr val="tx1"/>
                </a:solidFill>
                <a:effectLst/>
                <a:latin typeface="Times New Roman" pitchFamily="18" charset="0"/>
                <a:ea typeface="+mn-ea"/>
                <a:cs typeface="+mn-cs"/>
              </a:rPr>
              <a:t>Default: </a:t>
            </a:r>
            <a:r>
              <a:rPr lang="en-GB" sz="1200" kern="1200" dirty="0" err="1" smtClean="0">
                <a:solidFill>
                  <a:schemeClr val="tx1"/>
                </a:solidFill>
                <a:effectLst/>
                <a:latin typeface="Times New Roman" pitchFamily="18" charset="0"/>
                <a:ea typeface="+mn-ea"/>
                <a:cs typeface="+mn-cs"/>
              </a:rPr>
              <a:t>Clock.ctstch</a:t>
            </a:r>
            <a:endParaRPr lang="en-GB" sz="1200" kern="1200" dirty="0" smtClean="0">
              <a:solidFill>
                <a:schemeClr val="tx1"/>
              </a:solidFill>
              <a:effectLst/>
              <a:latin typeface="Times New Roman" pitchFamily="18" charset="0"/>
              <a:ea typeface="+mn-ea"/>
              <a:cs typeface="+mn-cs"/>
            </a:endParaRPr>
          </a:p>
          <a:p>
            <a:endParaRPr lang="en-GB" dirty="0"/>
          </a:p>
        </p:txBody>
      </p:sp>
    </p:spTree>
    <p:extLst>
      <p:ext uri="{BB962C8B-B14F-4D97-AF65-F5344CB8AC3E}">
        <p14:creationId xmlns:p14="http://schemas.microsoft.com/office/powerpoint/2010/main" val="168459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Optimize </a:t>
            </a:r>
          </a:p>
          <a:p>
            <a:r>
              <a:rPr lang="en-GB" sz="1200" kern="1200" dirty="0" smtClean="0">
                <a:solidFill>
                  <a:schemeClr val="tx1"/>
                </a:solidFill>
                <a:effectLst/>
                <a:latin typeface="Times New Roman" pitchFamily="18" charset="0"/>
                <a:ea typeface="+mn-ea"/>
                <a:cs typeface="+mn-cs"/>
              </a:rPr>
              <a:t>Use the Optimization form to make the following improvements to your design: </a:t>
            </a:r>
          </a:p>
          <a:p>
            <a:r>
              <a:rPr lang="en-GB" sz="1200" kern="1200" dirty="0" smtClean="0">
                <a:solidFill>
                  <a:schemeClr val="tx1"/>
                </a:solidFill>
                <a:effectLst/>
                <a:latin typeface="Times New Roman" pitchFamily="18" charset="0"/>
                <a:ea typeface="+mn-ea"/>
                <a:cs typeface="+mn-cs"/>
              </a:rPr>
              <a:t>Reduce path delays </a:t>
            </a:r>
          </a:p>
          <a:p>
            <a:r>
              <a:rPr lang="en-GB" sz="1200" kern="1200" dirty="0" smtClean="0">
                <a:solidFill>
                  <a:schemeClr val="tx1"/>
                </a:solidFill>
                <a:effectLst/>
                <a:latin typeface="Times New Roman" pitchFamily="18" charset="0"/>
                <a:ea typeface="+mn-ea"/>
                <a:cs typeface="+mn-cs"/>
              </a:rPr>
              <a:t>Improve transition times </a:t>
            </a:r>
          </a:p>
          <a:p>
            <a:r>
              <a:rPr lang="en-GB" sz="1200" kern="1200" dirty="0" smtClean="0">
                <a:solidFill>
                  <a:schemeClr val="tx1"/>
                </a:solidFill>
                <a:effectLst/>
                <a:latin typeface="Times New Roman" pitchFamily="18" charset="0"/>
                <a:ea typeface="+mn-ea"/>
                <a:cs typeface="+mn-cs"/>
              </a:rPr>
              <a:t>Correct capacitance violations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Timing - Optimize.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 Optimization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Design Stage</a:t>
            </a:r>
          </a:p>
          <a:p>
            <a:r>
              <a:rPr lang="en-GB" sz="1200" kern="1200" dirty="0" smtClean="0">
                <a:solidFill>
                  <a:schemeClr val="tx1"/>
                </a:solidFill>
                <a:effectLst/>
                <a:latin typeface="Times New Roman" pitchFamily="18" charset="0"/>
                <a:ea typeface="+mn-ea"/>
                <a:cs typeface="+mn-cs"/>
              </a:rPr>
              <a:t>Pre-CTS</a:t>
            </a:r>
          </a:p>
          <a:p>
            <a:r>
              <a:rPr lang="en-GB" sz="1200" kern="1200" dirty="0" smtClean="0">
                <a:solidFill>
                  <a:schemeClr val="tx1"/>
                </a:solidFill>
                <a:effectLst/>
                <a:latin typeface="Times New Roman" pitchFamily="18" charset="0"/>
                <a:ea typeface="+mn-ea"/>
                <a:cs typeface="+mn-cs"/>
              </a:rPr>
              <a:t>Performs timing optimization on placed design before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a:t>
            </a:r>
          </a:p>
          <a:p>
            <a:r>
              <a:rPr lang="en-GB" sz="1200" kern="1200" dirty="0" smtClean="0">
                <a:solidFill>
                  <a:schemeClr val="tx1"/>
                </a:solidFill>
                <a:effectLst/>
                <a:latin typeface="Times New Roman" pitchFamily="18" charset="0"/>
                <a:ea typeface="+mn-ea"/>
                <a:cs typeface="+mn-cs"/>
              </a:rPr>
              <a:t>Default: Selected</a:t>
            </a:r>
          </a:p>
          <a:p>
            <a:r>
              <a:rPr lang="en-GB" sz="1200" kern="1200" dirty="0" smtClean="0">
                <a:solidFill>
                  <a:schemeClr val="tx1"/>
                </a:solidFill>
                <a:effectLst/>
                <a:latin typeface="Times New Roman" pitchFamily="18" charset="0"/>
                <a:ea typeface="+mn-ea"/>
                <a:cs typeface="+mn-cs"/>
              </a:rPr>
              <a:t>Post-CTS</a:t>
            </a:r>
          </a:p>
          <a:p>
            <a:r>
              <a:rPr lang="en-GB" sz="1200" kern="1200" dirty="0" smtClean="0">
                <a:solidFill>
                  <a:schemeClr val="tx1"/>
                </a:solidFill>
                <a:effectLst/>
                <a:latin typeface="Times New Roman" pitchFamily="18" charset="0"/>
                <a:ea typeface="+mn-ea"/>
                <a:cs typeface="+mn-cs"/>
              </a:rPr>
              <a:t>Performs timing optimization after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if you are running Useful Skew and you have already detail routed the clock, the Encounter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Post-Route</a:t>
            </a:r>
          </a:p>
          <a:p>
            <a:r>
              <a:rPr lang="en-GB" sz="1200" kern="1200" dirty="0" smtClean="0">
                <a:solidFill>
                  <a:schemeClr val="tx1"/>
                </a:solidFill>
                <a:effectLst/>
                <a:latin typeface="Times New Roman" pitchFamily="18" charset="0"/>
                <a:ea typeface="+mn-ea"/>
                <a:cs typeface="+mn-cs"/>
              </a:rPr>
              <a:t>Performs timing optimization on routed designs.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the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Optimization Type</a:t>
            </a:r>
          </a:p>
          <a:p>
            <a:r>
              <a:rPr lang="en-GB" sz="1200" kern="1200" dirty="0" smtClean="0">
                <a:solidFill>
                  <a:schemeClr val="tx1"/>
                </a:solidFill>
                <a:effectLst/>
                <a:latin typeface="Times New Roman" pitchFamily="18" charset="0"/>
                <a:ea typeface="+mn-ea"/>
                <a:cs typeface="+mn-cs"/>
              </a:rPr>
              <a:t>Setup</a:t>
            </a:r>
          </a:p>
          <a:p>
            <a:r>
              <a:rPr lang="en-GB" sz="1200" kern="1200" dirty="0" smtClean="0">
                <a:solidFill>
                  <a:schemeClr val="tx1"/>
                </a:solidFill>
                <a:effectLst/>
                <a:latin typeface="Times New Roman" pitchFamily="18" charset="0"/>
                <a:ea typeface="+mn-ea"/>
                <a:cs typeface="+mn-cs"/>
              </a:rPr>
              <a:t>Corrects setup time violations.</a:t>
            </a:r>
          </a:p>
          <a:p>
            <a:r>
              <a:rPr lang="en-GB" sz="1200" kern="1200" dirty="0" smtClean="0">
                <a:solidFill>
                  <a:schemeClr val="tx1"/>
                </a:solidFill>
                <a:effectLst/>
                <a:latin typeface="Times New Roman" pitchFamily="18" charset="0"/>
                <a:ea typeface="+mn-ea"/>
                <a:cs typeface="+mn-cs"/>
              </a:rPr>
              <a:t>Default: Selected in all modes.</a:t>
            </a:r>
          </a:p>
          <a:p>
            <a:r>
              <a:rPr lang="en-GB" sz="1200" kern="1200" dirty="0" smtClean="0">
                <a:solidFill>
                  <a:schemeClr val="tx1"/>
                </a:solidFill>
                <a:effectLst/>
                <a:latin typeface="Times New Roman" pitchFamily="18" charset="0"/>
                <a:ea typeface="+mn-ea"/>
                <a:cs typeface="+mn-cs"/>
              </a:rPr>
              <a:t>Hold</a:t>
            </a:r>
          </a:p>
          <a:p>
            <a:r>
              <a:rPr lang="en-GB" sz="1200" kern="1200" dirty="0" smtClean="0">
                <a:solidFill>
                  <a:schemeClr val="tx1"/>
                </a:solidFill>
                <a:effectLst/>
                <a:latin typeface="Times New Roman" pitchFamily="18" charset="0"/>
                <a:ea typeface="+mn-ea"/>
                <a:cs typeface="+mn-cs"/>
              </a:rPr>
              <a:t>Corrects hold time violations.</a:t>
            </a:r>
          </a:p>
          <a:p>
            <a:r>
              <a:rPr lang="en-GB" sz="1200" kern="1200" dirty="0" smtClean="0">
                <a:solidFill>
                  <a:schemeClr val="tx1"/>
                </a:solidFill>
                <a:effectLst/>
                <a:latin typeface="Times New Roman" pitchFamily="18" charset="0"/>
                <a:ea typeface="+mn-ea"/>
                <a:cs typeface="+mn-cs"/>
              </a:rPr>
              <a:t>Default: Deselected. Available in Post-CTS and Post-Route modes.</a:t>
            </a:r>
          </a:p>
          <a:p>
            <a:r>
              <a:rPr lang="en-GB" sz="1200" kern="1200" dirty="0" smtClean="0">
                <a:solidFill>
                  <a:schemeClr val="tx1"/>
                </a:solidFill>
                <a:effectLst/>
                <a:latin typeface="Times New Roman" pitchFamily="18" charset="0"/>
                <a:ea typeface="+mn-ea"/>
                <a:cs typeface="+mn-cs"/>
              </a:rPr>
              <a:t>incremental</a:t>
            </a:r>
          </a:p>
          <a:p>
            <a:r>
              <a:rPr lang="en-GB" sz="1200" kern="1200" dirty="0" smtClean="0">
                <a:solidFill>
                  <a:schemeClr val="tx1"/>
                </a:solidFill>
                <a:effectLst/>
                <a:latin typeface="Times New Roman" pitchFamily="18" charset="0"/>
                <a:ea typeface="+mn-ea"/>
                <a:cs typeface="+mn-cs"/>
              </a:rPr>
              <a:t>Performs incremental optimization on all path groups.</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Design Rules Violations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design rule violations to correct.</a:t>
            </a:r>
          </a:p>
          <a:p>
            <a:r>
              <a:rPr lang="en-GB" sz="1200" kern="1200" dirty="0" smtClean="0">
                <a:solidFill>
                  <a:schemeClr val="tx1"/>
                </a:solidFill>
                <a:effectLst/>
                <a:latin typeface="Times New Roman" pitchFamily="18" charset="0"/>
                <a:ea typeface="+mn-ea"/>
                <a:cs typeface="+mn-cs"/>
              </a:rPr>
              <a:t>Default: Selected. Unavailable if Incremental is selected, or if Pre-CTS mode and Low effort (on the Mode Setup - Optimization form) are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Cap</a:t>
            </a:r>
          </a:p>
          <a:p>
            <a:r>
              <a:rPr lang="en-GB" sz="1200" kern="1200" dirty="0" smtClean="0">
                <a:solidFill>
                  <a:schemeClr val="tx1"/>
                </a:solidFill>
                <a:effectLst/>
                <a:latin typeface="Times New Roman" pitchFamily="18" charset="0"/>
                <a:ea typeface="+mn-ea"/>
                <a:cs typeface="+mn-cs"/>
              </a:rPr>
              <a:t>Corrects maximum capacitance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Tran</a:t>
            </a:r>
          </a:p>
          <a:p>
            <a:r>
              <a:rPr lang="en-GB" sz="1200" kern="1200" dirty="0" smtClean="0">
                <a:solidFill>
                  <a:schemeClr val="tx1"/>
                </a:solidFill>
                <a:effectLst/>
                <a:latin typeface="Times New Roman" pitchFamily="18" charset="0"/>
                <a:ea typeface="+mn-ea"/>
                <a:cs typeface="+mn-cs"/>
              </a:rPr>
              <a:t>Corrects maximum transition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a:t>
            </a:r>
            <a:r>
              <a:rPr lang="en-GB" sz="1200" kern="1200" dirty="0" err="1" smtClean="0">
                <a:solidFill>
                  <a:schemeClr val="tx1"/>
                </a:solidFill>
                <a:effectLst/>
                <a:latin typeface="Times New Roman" pitchFamily="18" charset="0"/>
                <a:ea typeface="+mn-ea"/>
                <a:cs typeface="+mn-cs"/>
              </a:rPr>
              <a:t>Fanout</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Corrects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-load violations.</a:t>
            </a:r>
          </a:p>
          <a:p>
            <a:r>
              <a:rPr lang="en-GB" sz="1200" kern="1200" dirty="0" smtClean="0">
                <a:solidFill>
                  <a:schemeClr val="tx1"/>
                </a:solidFill>
                <a:effectLst/>
                <a:latin typeface="Times New Roman" pitchFamily="18" charset="0"/>
                <a:ea typeface="+mn-ea"/>
                <a:cs typeface="+mn-cs"/>
              </a:rPr>
              <a:t>In the library, each cell output pin might have a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constraint defined, and each input pin might have a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defined. The Encounter software checks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against the total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that the output pin drives in the </a:t>
            </a:r>
            <a:r>
              <a:rPr lang="en-GB" sz="1200" kern="1200" dirty="0" err="1" smtClean="0">
                <a:solidFill>
                  <a:schemeClr val="tx1"/>
                </a:solidFill>
                <a:effectLst/>
                <a:latin typeface="Times New Roman" pitchFamily="18" charset="0"/>
                <a:ea typeface="+mn-ea"/>
                <a:cs typeface="+mn-cs"/>
              </a:rPr>
              <a:t>netlist</a:t>
            </a:r>
            <a:r>
              <a:rPr lang="en-GB" sz="1200" kern="1200" dirty="0" smtClean="0">
                <a:solidFill>
                  <a:schemeClr val="tx1"/>
                </a:solidFill>
                <a:effectLst/>
                <a:latin typeface="Times New Roman" pitchFamily="18" charset="0"/>
                <a:ea typeface="+mn-ea"/>
                <a:cs typeface="+mn-cs"/>
              </a:rPr>
              <a:t>. A violation exists if the total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load exceeds the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You can override these limits by specifying new limits in the SDC file.</a:t>
            </a:r>
          </a:p>
          <a:p>
            <a:r>
              <a:rPr lang="en-GB" sz="1200" kern="1200" dirty="0" smtClean="0">
                <a:solidFill>
                  <a:schemeClr val="tx1"/>
                </a:solidFill>
                <a:effectLst/>
                <a:latin typeface="Times New Roman" pitchFamily="18" charset="0"/>
                <a:ea typeface="+mn-ea"/>
                <a:cs typeface="+mn-cs"/>
              </a:rPr>
              <a:t>If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or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are not defined in the library, the Encounter software does not perform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repair. </a:t>
            </a:r>
          </a:p>
          <a:p>
            <a:r>
              <a:rPr lang="en-GB" sz="1200" kern="1200" dirty="0" smtClean="0">
                <a:solidFill>
                  <a:schemeClr val="tx1"/>
                </a:solidFill>
                <a:effectLst/>
                <a:latin typeface="Times New Roman" pitchFamily="18" charset="0"/>
                <a:ea typeface="+mn-ea"/>
                <a:cs typeface="+mn-cs"/>
              </a:rPr>
              <a:t>Default: Deselected. Available only if Design Rule Violations is selected.</a:t>
            </a:r>
          </a:p>
          <a:p>
            <a:r>
              <a:rPr lang="en-GB" sz="1200" kern="1200" dirty="0" smtClean="0">
                <a:solidFill>
                  <a:schemeClr val="tx1"/>
                </a:solidFill>
                <a:effectLst/>
                <a:latin typeface="Times New Roman" pitchFamily="18" charset="0"/>
                <a:ea typeface="+mn-ea"/>
                <a:cs typeface="+mn-cs"/>
              </a:rPr>
              <a:t>Include SI</a:t>
            </a:r>
          </a:p>
          <a:p>
            <a:r>
              <a:rPr lang="en-GB" sz="1200" kern="1200" dirty="0" smtClean="0">
                <a:solidFill>
                  <a:schemeClr val="tx1"/>
                </a:solidFill>
                <a:effectLst/>
                <a:latin typeface="Times New Roman" pitchFamily="18" charset="0"/>
                <a:ea typeface="+mn-ea"/>
                <a:cs typeface="+mn-cs"/>
              </a:rPr>
              <a:t>Corrects signal integrity violations for designs routed in signal integrity prevention mode.</a:t>
            </a:r>
          </a:p>
          <a:p>
            <a:r>
              <a:rPr lang="en-GB" sz="1200" kern="1200" dirty="0" smtClean="0">
                <a:solidFill>
                  <a:schemeClr val="tx1"/>
                </a:solidFill>
                <a:effectLst/>
                <a:latin typeface="Times New Roman" pitchFamily="18" charset="0"/>
                <a:ea typeface="+mn-ea"/>
                <a:cs typeface="+mn-cs"/>
              </a:rPr>
              <a:t>Default: Deselected. This option is available in Post-Route mode only.</a:t>
            </a:r>
          </a:p>
          <a:p>
            <a:r>
              <a:rPr lang="en-GB" sz="1200" kern="1200" dirty="0" smtClean="0">
                <a:solidFill>
                  <a:schemeClr val="tx1"/>
                </a:solidFill>
                <a:effectLst/>
                <a:latin typeface="Times New Roman" pitchFamily="18" charset="0"/>
                <a:ea typeface="+mn-ea"/>
                <a:cs typeface="+mn-cs"/>
              </a:rPr>
              <a:t>SI Options</a:t>
            </a:r>
          </a:p>
          <a:p>
            <a:r>
              <a:rPr lang="en-GB" sz="1200" kern="1200" dirty="0" smtClean="0">
                <a:solidFill>
                  <a:schemeClr val="tx1"/>
                </a:solidFill>
                <a:effectLst/>
                <a:latin typeface="Times New Roman" pitchFamily="18" charset="0"/>
                <a:ea typeface="+mn-ea"/>
                <a:cs typeface="+mn-cs"/>
              </a:rPr>
              <a:t>Opens the Fix Crosstalk form, enabling you to select options for repairing noise-on-delay and glitch noise violations. This option is available only in Post-Route mode, and only if you select Include SI.</a:t>
            </a:r>
          </a:p>
          <a:p>
            <a:endParaRPr lang="en-GB" dirty="0"/>
          </a:p>
        </p:txBody>
      </p:sp>
    </p:spTree>
    <p:extLst>
      <p:ext uri="{BB962C8B-B14F-4D97-AF65-F5344CB8AC3E}">
        <p14:creationId xmlns:p14="http://schemas.microsoft.com/office/powerpoint/2010/main" val="2196915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Use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form to specify the most commonly used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run-time options, and to run global and detailed routing.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form also provides access to the following additional forms: </a:t>
            </a:r>
          </a:p>
          <a:p>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/Attributes </a:t>
            </a:r>
          </a:p>
          <a:p>
            <a:r>
              <a:rPr lang="en-GB" sz="1200" kern="1200" dirty="0" smtClean="0">
                <a:solidFill>
                  <a:schemeClr val="tx1"/>
                </a:solidFill>
                <a:effectLst/>
                <a:latin typeface="Times New Roman" pitchFamily="18" charset="0"/>
                <a:ea typeface="+mn-ea"/>
                <a:cs typeface="+mn-cs"/>
              </a:rPr>
              <a:t>Mode Setup -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on page 319 </a:t>
            </a:r>
          </a:p>
          <a:p>
            <a:r>
              <a:rPr lang="en-GB" sz="1200" kern="1200" dirty="0" smtClean="0">
                <a:solidFill>
                  <a:schemeClr val="tx1"/>
                </a:solidFill>
                <a:effectLst/>
                <a:latin typeface="Times New Roman" pitchFamily="18" charset="0"/>
                <a:ea typeface="+mn-ea"/>
                <a:cs typeface="+mn-cs"/>
              </a:rPr>
              <a:t>Multiple CPU Processing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Route -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 Route.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Global Route</a:t>
            </a:r>
          </a:p>
          <a:p>
            <a:r>
              <a:rPr lang="en-GB" sz="1200" kern="1200" dirty="0" smtClean="0">
                <a:solidFill>
                  <a:schemeClr val="tx1"/>
                </a:solidFill>
                <a:effectLst/>
                <a:latin typeface="Times New Roman" pitchFamily="18" charset="0"/>
                <a:ea typeface="+mn-ea"/>
                <a:cs typeface="+mn-cs"/>
              </a:rPr>
              <a:t>Plans the global interconnect and detailed routing for the design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and produces a congestion map. </a:t>
            </a:r>
          </a:p>
          <a:p>
            <a:r>
              <a:rPr lang="en-GB" sz="1200" kern="1200" dirty="0" smtClean="0">
                <a:solidFill>
                  <a:schemeClr val="tx1"/>
                </a:solidFill>
                <a:effectLst/>
                <a:latin typeface="Times New Roman" pitchFamily="18" charset="0"/>
                <a:ea typeface="+mn-ea"/>
                <a:cs typeface="+mn-cs"/>
              </a:rPr>
              <a:t>During global routing, the router breaks the design into rectangles called global routing cells (</a:t>
            </a:r>
            <a:r>
              <a:rPr lang="en-GB" sz="1200" kern="1200" dirty="0" err="1" smtClean="0">
                <a:solidFill>
                  <a:schemeClr val="tx1"/>
                </a:solidFill>
                <a:effectLst/>
                <a:latin typeface="Times New Roman" pitchFamily="18" charset="0"/>
                <a:ea typeface="+mn-ea"/>
                <a:cs typeface="+mn-cs"/>
              </a:rPr>
              <a:t>gcells</a:t>
            </a:r>
            <a:r>
              <a:rPr lang="en-GB" sz="1200" kern="1200" dirty="0" smtClean="0">
                <a:solidFill>
                  <a:schemeClr val="tx1"/>
                </a:solidFill>
                <a:effectLst/>
                <a:latin typeface="Times New Roman" pitchFamily="18" charset="0"/>
                <a:ea typeface="+mn-ea"/>
                <a:cs typeface="+mn-cs"/>
              </a:rPr>
              <a:t>). It connects the regular nets defined in the NETS section of the DEF file by assigning them to </a:t>
            </a:r>
            <a:r>
              <a:rPr lang="en-GB" sz="1200" kern="1200" dirty="0" err="1" smtClean="0">
                <a:solidFill>
                  <a:schemeClr val="tx1"/>
                </a:solidFill>
                <a:effectLst/>
                <a:latin typeface="Times New Roman" pitchFamily="18" charset="0"/>
                <a:ea typeface="+mn-ea"/>
                <a:cs typeface="+mn-cs"/>
              </a:rPr>
              <a:t>gcells</a:t>
            </a:r>
            <a:r>
              <a:rPr lang="en-GB" sz="1200" kern="1200" dirty="0" smtClean="0">
                <a:solidFill>
                  <a:schemeClr val="tx1"/>
                </a:solidFill>
                <a:effectLst/>
                <a:latin typeface="Times New Roman" pitchFamily="18" charset="0"/>
                <a:ea typeface="+mn-ea"/>
                <a:cs typeface="+mn-cs"/>
              </a:rPr>
              <a:t>. The goals of global routing are to distribute and minimize congestion and to minimize the number of </a:t>
            </a:r>
            <a:r>
              <a:rPr lang="en-GB" sz="1200" kern="1200" dirty="0" err="1" smtClean="0">
                <a:solidFill>
                  <a:schemeClr val="tx1"/>
                </a:solidFill>
                <a:effectLst/>
                <a:latin typeface="Times New Roman" pitchFamily="18" charset="0"/>
                <a:ea typeface="+mn-ea"/>
                <a:cs typeface="+mn-cs"/>
              </a:rPr>
              <a:t>gcells</a:t>
            </a:r>
            <a:r>
              <a:rPr lang="en-GB" sz="1200" kern="1200" dirty="0" smtClean="0">
                <a:solidFill>
                  <a:schemeClr val="tx1"/>
                </a:solidFill>
                <a:effectLst/>
                <a:latin typeface="Times New Roman" pitchFamily="18" charset="0"/>
                <a:ea typeface="+mn-ea"/>
                <a:cs typeface="+mn-cs"/>
              </a:rPr>
              <a:t> that have more nets assigned than routing resources available. </a:t>
            </a:r>
          </a:p>
          <a:p>
            <a:r>
              <a:rPr lang="en-GB" sz="1200" kern="1200" dirty="0" smtClean="0">
                <a:solidFill>
                  <a:schemeClr val="tx1"/>
                </a:solidFill>
                <a:effectLst/>
                <a:latin typeface="Times New Roman" pitchFamily="18" charset="0"/>
                <a:ea typeface="+mn-ea"/>
                <a:cs typeface="+mn-cs"/>
              </a:rPr>
              <a:t>Detail Route</a:t>
            </a:r>
          </a:p>
          <a:p>
            <a:r>
              <a:rPr lang="en-GB" sz="1200" kern="1200" dirty="0" smtClean="0">
                <a:solidFill>
                  <a:schemeClr val="tx1"/>
                </a:solidFill>
                <a:effectLst/>
                <a:latin typeface="Times New Roman" pitchFamily="18" charset="0"/>
                <a:ea typeface="+mn-ea"/>
                <a:cs typeface="+mn-cs"/>
              </a:rPr>
              <a:t>Uses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to perform detailed routing on the entire design, on an area of the design specified, or on selected nets. </a:t>
            </a:r>
          </a:p>
          <a:p>
            <a:r>
              <a:rPr lang="en-GB" sz="1200" kern="1200" dirty="0" smtClean="0">
                <a:solidFill>
                  <a:schemeClr val="tx1"/>
                </a:solidFill>
                <a:effectLst/>
                <a:latin typeface="Times New Roman" pitchFamily="18" charset="0"/>
                <a:ea typeface="+mn-ea"/>
                <a:cs typeface="+mn-cs"/>
              </a:rPr>
              <a:t>During detailed routing, the router follows the global routing plan and lays down actual wires that connect the pins to their corresponding nets. The primary goal of detailed routing is to complete the interconnect without creating shorts or spacing violations. </a:t>
            </a:r>
          </a:p>
          <a:p>
            <a:r>
              <a:rPr lang="en-GB" sz="1200" kern="1200" dirty="0" smtClean="0">
                <a:solidFill>
                  <a:schemeClr val="tx1"/>
                </a:solidFill>
                <a:effectLst/>
                <a:latin typeface="Times New Roman" pitchFamily="18" charset="0"/>
                <a:ea typeface="+mn-ea"/>
                <a:cs typeface="+mn-cs"/>
              </a:rPr>
              <a:t>Note:  If you have not already run detailed routing on the entire design, you cannot run detailed routing on a specified area. For more information, see "Area Route".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Start Iteration</a:t>
            </a:r>
          </a:p>
          <a:p>
            <a:r>
              <a:rPr lang="en-GB" sz="1200" kern="1200" dirty="0" smtClean="0">
                <a:solidFill>
                  <a:schemeClr val="tx1"/>
                </a:solidFill>
                <a:effectLst/>
                <a:latin typeface="Times New Roman" pitchFamily="18" charset="0"/>
                <a:ea typeface="+mn-ea"/>
                <a:cs typeface="+mn-cs"/>
              </a:rPr>
              <a:t>Specifies the first pass in a detailed routing step. Together with End Iteration, divides detailed routing into intermediate steps.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End Iteration</a:t>
            </a:r>
          </a:p>
          <a:p>
            <a:r>
              <a:rPr lang="en-GB" sz="1200" kern="1200" dirty="0" smtClean="0">
                <a:solidFill>
                  <a:schemeClr val="tx1"/>
                </a:solidFill>
                <a:effectLst/>
                <a:latin typeface="Times New Roman" pitchFamily="18" charset="0"/>
                <a:ea typeface="+mn-ea"/>
                <a:cs typeface="+mn-cs"/>
              </a:rPr>
              <a:t>Specifies the last pass in a detailed routing step or the beginning of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Together with Start Iteration, divides detailed routing into intermediate steps. </a:t>
            </a:r>
          </a:p>
          <a:p>
            <a:r>
              <a:rPr lang="en-GB" sz="1200" kern="1200" dirty="0" smtClean="0">
                <a:solidFill>
                  <a:schemeClr val="tx1"/>
                </a:solidFill>
                <a:effectLst/>
                <a:latin typeface="Times New Roman" pitchFamily="18" charset="0"/>
                <a:ea typeface="+mn-ea"/>
                <a:cs typeface="+mn-cs"/>
              </a:rPr>
              <a:t>Note:  Setting End Iteration to a value higher than 20 generally does not improve results. </a:t>
            </a:r>
          </a:p>
          <a:p>
            <a:r>
              <a:rPr lang="en-GB" sz="1200" kern="1200" dirty="0" smtClean="0">
                <a:solidFill>
                  <a:schemeClr val="tx1"/>
                </a:solidFill>
                <a:effectLst/>
                <a:latin typeface="Times New Roman" pitchFamily="18" charset="0"/>
                <a:ea typeface="+mn-ea"/>
                <a:cs typeface="+mn-cs"/>
              </a:rPr>
              <a:t>Post Route Optimization</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Replaces single-cut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with multiple-cut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or fat single-cut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after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Optimize Via</a:t>
            </a:r>
          </a:p>
          <a:p>
            <a:r>
              <a:rPr lang="en-GB" sz="1200" kern="1200" dirty="0" smtClean="0">
                <a:solidFill>
                  <a:schemeClr val="tx1"/>
                </a:solidFill>
                <a:effectLst/>
                <a:latin typeface="Times New Roman" pitchFamily="18" charset="0"/>
                <a:ea typeface="+mn-ea"/>
                <a:cs typeface="+mn-cs"/>
              </a:rPr>
              <a:t>Optimizes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after routing.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Exercise caution with the use of this option, as the router might create violations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via optimization. It runs a search and repair step after optimization if violations occur.</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Optimize Wire</a:t>
            </a:r>
          </a:p>
          <a:p>
            <a:r>
              <a:rPr lang="en-GB" sz="1200" kern="1200" dirty="0" smtClean="0">
                <a:solidFill>
                  <a:schemeClr val="tx1"/>
                </a:solidFill>
                <a:effectLst/>
                <a:latin typeface="Times New Roman" pitchFamily="18" charset="0"/>
                <a:ea typeface="+mn-ea"/>
                <a:cs typeface="+mn-cs"/>
              </a:rPr>
              <a:t>Optimizes wires after routing. </a:t>
            </a:r>
          </a:p>
          <a:p>
            <a:r>
              <a:rPr lang="en-GB" sz="1200" kern="1200" dirty="0" smtClean="0">
                <a:solidFill>
                  <a:schemeClr val="tx1"/>
                </a:solidFill>
                <a:effectLst/>
                <a:latin typeface="Times New Roman" pitchFamily="18" charset="0"/>
                <a:ea typeface="+mn-ea"/>
                <a:cs typeface="+mn-cs"/>
              </a:rPr>
              <a:t>Concurrent Routing Features</a:t>
            </a:r>
          </a:p>
          <a:p>
            <a:r>
              <a:rPr lang="en-GB" sz="1200" kern="1200" dirty="0" smtClean="0">
                <a:solidFill>
                  <a:schemeClr val="tx1"/>
                </a:solidFill>
                <a:effectLst/>
                <a:latin typeface="Times New Roman" pitchFamily="18" charset="0"/>
                <a:ea typeface="+mn-ea"/>
                <a:cs typeface="+mn-cs"/>
              </a:rPr>
              <a:t>Fix Antenna</a:t>
            </a:r>
          </a:p>
          <a:p>
            <a:r>
              <a:rPr lang="en-GB" sz="1200" kern="1200" dirty="0" smtClean="0">
                <a:solidFill>
                  <a:schemeClr val="tx1"/>
                </a:solidFill>
                <a:effectLst/>
                <a:latin typeface="Times New Roman" pitchFamily="18" charset="0"/>
                <a:ea typeface="+mn-ea"/>
                <a:cs typeface="+mn-cs"/>
              </a:rPr>
              <a:t>Repairs process antenna violations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repairs process antenna violations if it can do so without creating design rule violations. The router might need to make several passes before repairing all antenna violations. By default, this option is selected.</a:t>
            </a:r>
          </a:p>
          <a:p>
            <a:r>
              <a:rPr lang="en-GB" sz="1200" kern="1200" dirty="0" smtClean="0">
                <a:solidFill>
                  <a:schemeClr val="tx1"/>
                </a:solidFill>
                <a:effectLst/>
                <a:latin typeface="Times New Roman" pitchFamily="18" charset="0"/>
                <a:ea typeface="+mn-ea"/>
                <a:cs typeface="+mn-cs"/>
              </a:rPr>
              <a:t>Insert Diodes</a:t>
            </a:r>
          </a:p>
          <a:p>
            <a:r>
              <a:rPr lang="en-GB" sz="1200" kern="1200" dirty="0" smtClean="0">
                <a:solidFill>
                  <a:schemeClr val="tx1"/>
                </a:solidFill>
                <a:effectLst/>
                <a:latin typeface="Times New Roman" pitchFamily="18" charset="0"/>
                <a:ea typeface="+mn-ea"/>
                <a:cs typeface="+mn-cs"/>
              </a:rPr>
              <a:t>Inserts and places antenna diode cells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if there are available placement locations for the cells. By default,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repairs antenna violations by changing layers (also called antenna stapling or layer hopping), but it can also repair antenna violations by inserting diodes as close as possible to input gates to discharge current. By default, this option is not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Diode Cell Name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Routes antenna diode cells with the specified name during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optimization. The antenna diode cells must have the same LEF SITE definition as the standard cells. If you select Insert Diodes and do not enter a cell name,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searches the LEF file and inserts the first MACRO with CLASS CORE ANTENNACELL it finds with the appropriate SITE definition. </a:t>
            </a:r>
          </a:p>
          <a:p>
            <a:r>
              <a:rPr lang="en-GB" sz="1200" kern="1200" dirty="0" smtClean="0">
                <a:solidFill>
                  <a:schemeClr val="tx1"/>
                </a:solidFill>
                <a:effectLst/>
                <a:latin typeface="Times New Roman" pitchFamily="18" charset="0"/>
                <a:ea typeface="+mn-ea"/>
                <a:cs typeface="+mn-cs"/>
              </a:rPr>
              <a:t>Timing Driven</a:t>
            </a:r>
          </a:p>
          <a:p>
            <a:r>
              <a:rPr lang="en-GB" sz="1200" kern="1200" dirty="0" smtClean="0">
                <a:solidFill>
                  <a:schemeClr val="tx1"/>
                </a:solidFill>
                <a:effectLst/>
                <a:latin typeface="Times New Roman" pitchFamily="18" charset="0"/>
                <a:ea typeface="+mn-ea"/>
                <a:cs typeface="+mn-cs"/>
              </a:rPr>
              <a:t>Minimizes timing violations by </a:t>
            </a:r>
            <a:r>
              <a:rPr lang="en-GB" sz="1200" kern="1200" dirty="0" err="1" smtClean="0">
                <a:solidFill>
                  <a:schemeClr val="tx1"/>
                </a:solidFill>
                <a:effectLst/>
                <a:latin typeface="Times New Roman" pitchFamily="18" charset="0"/>
                <a:ea typeface="+mn-ea"/>
                <a:cs typeface="+mn-cs"/>
              </a:rPr>
              <a:t>analyzing</a:t>
            </a:r>
            <a:r>
              <a:rPr lang="en-GB" sz="1200" kern="1200" dirty="0" smtClean="0">
                <a:solidFill>
                  <a:schemeClr val="tx1"/>
                </a:solidFill>
                <a:effectLst/>
                <a:latin typeface="Times New Roman" pitchFamily="18" charset="0"/>
                <a:ea typeface="+mn-ea"/>
                <a:cs typeface="+mn-cs"/>
              </a:rPr>
              <a:t> the timing slack for each path, the drive strengths of each cell in the library, and the maximum capacitance and maximum transition limits. During timing-driven routing,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routes multi-pin nets to the most critical sink first, performs wire optimization by reducing resistance and coupling, and continually adjusts detouring. By default, this option is not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Effort </a:t>
            </a:r>
          </a:p>
          <a:p>
            <a:r>
              <a:rPr lang="en-GB" sz="1200" kern="1200" dirty="0" smtClean="0">
                <a:solidFill>
                  <a:schemeClr val="tx1"/>
                </a:solidFill>
                <a:effectLst/>
                <a:latin typeface="Times New Roman" pitchFamily="18" charset="0"/>
                <a:ea typeface="+mn-ea"/>
                <a:cs typeface="+mn-cs"/>
              </a:rPr>
              <a:t>Specifies how aggressively the router works to meet timing constraints. A higher value increases the effort toward meeting timing constraints and decreases the effort toward relieving congestion.</a:t>
            </a:r>
          </a:p>
          <a:p>
            <a:r>
              <a:rPr lang="en-GB" sz="1200" kern="1200" dirty="0" smtClean="0">
                <a:solidFill>
                  <a:schemeClr val="tx1"/>
                </a:solidFill>
                <a:effectLst/>
                <a:latin typeface="Times New Roman" pitchFamily="18" charset="0"/>
                <a:ea typeface="+mn-ea"/>
                <a:cs typeface="+mn-cs"/>
              </a:rPr>
              <a:t>Range: 0 - 10</a:t>
            </a:r>
          </a:p>
          <a:p>
            <a:r>
              <a:rPr lang="en-GB" sz="1200" kern="1200" dirty="0" smtClean="0">
                <a:solidFill>
                  <a:schemeClr val="tx1"/>
                </a:solidFill>
                <a:effectLst/>
                <a:latin typeface="Times New Roman" pitchFamily="18" charset="0"/>
                <a:ea typeface="+mn-ea"/>
                <a:cs typeface="+mn-cs"/>
              </a:rPr>
              <a:t>Default: Dynamic default setting</a:t>
            </a:r>
          </a:p>
          <a:p>
            <a:r>
              <a:rPr lang="en-GB" sz="1200" kern="1200" dirty="0" smtClean="0">
                <a:solidFill>
                  <a:schemeClr val="tx1"/>
                </a:solidFill>
                <a:effectLst/>
                <a:latin typeface="Times New Roman" pitchFamily="18" charset="0"/>
                <a:ea typeface="+mn-ea"/>
                <a:cs typeface="+mn-cs"/>
              </a:rPr>
              <a:t>S.M.A.R.T.</a:t>
            </a:r>
          </a:p>
          <a:p>
            <a:r>
              <a:rPr lang="en-GB" sz="1200" kern="1200" dirty="0" smtClean="0">
                <a:solidFill>
                  <a:schemeClr val="tx1"/>
                </a:solidFill>
                <a:effectLst/>
                <a:latin typeface="Times New Roman" pitchFamily="18" charset="0"/>
                <a:ea typeface="+mn-ea"/>
                <a:cs typeface="+mn-cs"/>
              </a:rPr>
              <a:t>Abbreviation for Signal integrity, Manufacturing Awareness, </a:t>
            </a:r>
            <a:r>
              <a:rPr lang="en-GB" sz="1200" kern="1200" dirty="0" err="1" smtClean="0">
                <a:solidFill>
                  <a:schemeClr val="tx1"/>
                </a:solidFill>
                <a:effectLst/>
                <a:latin typeface="Times New Roman" pitchFamily="18" charset="0"/>
                <a:ea typeface="+mn-ea"/>
                <a:cs typeface="+mn-cs"/>
              </a:rPr>
              <a:t>Routability</a:t>
            </a:r>
            <a:r>
              <a:rPr lang="en-GB" sz="1200" kern="1200" dirty="0" smtClean="0">
                <a:solidFill>
                  <a:schemeClr val="tx1"/>
                </a:solidFill>
                <a:effectLst/>
                <a:latin typeface="Times New Roman" pitchFamily="18" charset="0"/>
                <a:ea typeface="+mn-ea"/>
                <a:cs typeface="+mn-cs"/>
              </a:rPr>
              <a:t>, and Timing. </a:t>
            </a:r>
          </a:p>
          <a:p>
            <a:r>
              <a:rPr lang="en-GB" sz="1200" kern="1200" dirty="0" smtClean="0">
                <a:solidFill>
                  <a:schemeClr val="tx1"/>
                </a:solidFill>
                <a:effectLst/>
                <a:latin typeface="Times New Roman" pitchFamily="18" charset="0"/>
                <a:ea typeface="+mn-ea"/>
                <a:cs typeface="+mn-cs"/>
              </a:rPr>
              <a:t>During SMART routing, the router runs both timing-driven and signal integrity-driven routing concurrently. It uses the Encounter software's extraction, delay calculation, and timing engines during detailed routing to make intelligent trade-offs between </a:t>
            </a:r>
            <a:r>
              <a:rPr lang="en-GB" sz="1200" kern="1200" dirty="0" err="1" smtClean="0">
                <a:solidFill>
                  <a:schemeClr val="tx1"/>
                </a:solidFill>
                <a:effectLst/>
                <a:latin typeface="Times New Roman" pitchFamily="18" charset="0"/>
                <a:ea typeface="+mn-ea"/>
                <a:cs typeface="+mn-cs"/>
              </a:rPr>
              <a:t>routability</a:t>
            </a:r>
            <a:r>
              <a:rPr lang="en-GB" sz="1200" kern="1200" dirty="0" smtClean="0">
                <a:solidFill>
                  <a:schemeClr val="tx1"/>
                </a:solidFill>
                <a:effectLst/>
                <a:latin typeface="Times New Roman" pitchFamily="18" charset="0"/>
                <a:ea typeface="+mn-ea"/>
                <a:cs typeface="+mn-cs"/>
              </a:rPr>
              <a:t>, timing, and crosstalk minimization.</a:t>
            </a:r>
          </a:p>
          <a:p>
            <a:r>
              <a:rPr lang="en-GB" sz="1200" kern="1200" dirty="0" smtClean="0">
                <a:solidFill>
                  <a:schemeClr val="tx1"/>
                </a:solidFill>
                <a:effectLst/>
                <a:latin typeface="Times New Roman" pitchFamily="18" charset="0"/>
                <a:ea typeface="+mn-ea"/>
                <a:cs typeface="+mn-cs"/>
              </a:rPr>
              <a:t>SI Driven</a:t>
            </a:r>
          </a:p>
          <a:p>
            <a:r>
              <a:rPr lang="en-GB" sz="1200" kern="1200" dirty="0" smtClean="0">
                <a:solidFill>
                  <a:schemeClr val="tx1"/>
                </a:solidFill>
                <a:effectLst/>
                <a:latin typeface="Times New Roman" pitchFamily="18" charset="0"/>
                <a:ea typeface="+mn-ea"/>
                <a:cs typeface="+mn-cs"/>
              </a:rPr>
              <a:t>Prevents or reduces crosstalk. Works in conjunction with timing-driven routing. By default, this option is not selected.</a:t>
            </a:r>
          </a:p>
          <a:p>
            <a:r>
              <a:rPr lang="en-GB" sz="1200" kern="1200" dirty="0" smtClean="0">
                <a:solidFill>
                  <a:schemeClr val="tx1"/>
                </a:solidFill>
                <a:effectLst/>
                <a:latin typeface="Times New Roman" pitchFamily="18" charset="0"/>
                <a:ea typeface="+mn-ea"/>
                <a:cs typeface="+mn-cs"/>
              </a:rPr>
              <a:t>When Timing Driven is selected, uses SMART routing to identify victim nets and minimize crosstalk by wire spacing, layer hopping, net ordering, and minimizing the use of long parallel wires. </a:t>
            </a:r>
          </a:p>
          <a:p>
            <a:r>
              <a:rPr lang="en-GB" sz="1200" kern="1200" dirty="0" smtClean="0">
                <a:solidFill>
                  <a:schemeClr val="tx1"/>
                </a:solidFill>
                <a:effectLst/>
                <a:latin typeface="Times New Roman" pitchFamily="18" charset="0"/>
                <a:ea typeface="+mn-ea"/>
                <a:cs typeface="+mn-cs"/>
              </a:rPr>
              <a:t>When Timing Driven is not selected, uses an older signal integrity engine to identify victim nets and minimize crosstalk by preventing or reducing the use of long parallel wires.</a:t>
            </a:r>
          </a:p>
          <a:p>
            <a:r>
              <a:rPr lang="en-GB" sz="1200" kern="1200" dirty="0" smtClean="0">
                <a:solidFill>
                  <a:schemeClr val="tx1"/>
                </a:solidFill>
                <a:effectLst/>
                <a:latin typeface="Times New Roman" pitchFamily="18" charset="0"/>
                <a:ea typeface="+mn-ea"/>
                <a:cs typeface="+mn-cs"/>
              </a:rPr>
              <a:t>Post Route SI</a:t>
            </a:r>
          </a:p>
          <a:p>
            <a:r>
              <a:rPr lang="en-GB" sz="1200" kern="1200" dirty="0" smtClean="0">
                <a:solidFill>
                  <a:schemeClr val="tx1"/>
                </a:solidFill>
                <a:effectLst/>
                <a:latin typeface="Times New Roman" pitchFamily="18" charset="0"/>
                <a:ea typeface="+mn-ea"/>
                <a:cs typeface="+mn-cs"/>
              </a:rPr>
              <a:t>After routing and signal integrity analysis, uses information from a file that contains a list of victim nets to change the routing topology, including layer assignments, spacing, and location, to prevent coupling to other nets. Specify the file with Use SI Victim File.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signal integrity repair requires both global and detailed routing. By default, this option is not selected. </a:t>
            </a:r>
          </a:p>
          <a:p>
            <a:r>
              <a:rPr lang="en-GB" sz="1200" kern="1200" dirty="0" smtClean="0">
                <a:solidFill>
                  <a:schemeClr val="tx1"/>
                </a:solidFill>
                <a:effectLst/>
                <a:latin typeface="Times New Roman" pitchFamily="18" charset="0"/>
                <a:ea typeface="+mn-ea"/>
                <a:cs typeface="+mn-cs"/>
              </a:rPr>
              <a:t>Note:  This option applies to nets with the SI Post Route Fix attribute set to True.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SI Victim File</a:t>
            </a:r>
          </a:p>
          <a:p>
            <a:r>
              <a:rPr lang="en-GB" sz="1200" kern="1200" dirty="0" smtClean="0">
                <a:solidFill>
                  <a:schemeClr val="tx1"/>
                </a:solidFill>
                <a:effectLst/>
                <a:latin typeface="Times New Roman" pitchFamily="18" charset="0"/>
                <a:ea typeface="+mn-ea"/>
                <a:cs typeface="+mn-cs"/>
              </a:rPr>
              <a:t>Specifies a file from a crosstalk analysis tool, such as the </a:t>
            </a:r>
            <a:r>
              <a:rPr lang="en-GB" sz="1200" kern="1200" dirty="0" err="1" smtClean="0">
                <a:solidFill>
                  <a:schemeClr val="tx1"/>
                </a:solidFill>
                <a:effectLst/>
                <a:latin typeface="Times New Roman" pitchFamily="18" charset="0"/>
                <a:ea typeface="+mn-ea"/>
                <a:cs typeface="+mn-cs"/>
              </a:rPr>
              <a:t>CeltICTM</a:t>
            </a:r>
            <a:r>
              <a:rPr lang="en-GB" sz="1200" kern="1200" dirty="0" smtClean="0">
                <a:solidFill>
                  <a:schemeClr val="tx1"/>
                </a:solidFill>
                <a:effectLst/>
                <a:latin typeface="Times New Roman" pitchFamily="18" charset="0"/>
                <a:ea typeface="+mn-ea"/>
                <a:cs typeface="+mn-cs"/>
              </a:rPr>
              <a:t> crosstalk </a:t>
            </a:r>
            <a:r>
              <a:rPr lang="en-GB" sz="1200" kern="1200" dirty="0" err="1" smtClean="0">
                <a:solidFill>
                  <a:schemeClr val="tx1"/>
                </a:solidFill>
                <a:effectLst/>
                <a:latin typeface="Times New Roman" pitchFamily="18" charset="0"/>
                <a:ea typeface="+mn-ea"/>
                <a:cs typeface="+mn-cs"/>
              </a:rPr>
              <a:t>analyzer</a:t>
            </a:r>
            <a:r>
              <a:rPr lang="en-GB" sz="1200" kern="1200" dirty="0" smtClean="0">
                <a:solidFill>
                  <a:schemeClr val="tx1"/>
                </a:solidFill>
                <a:effectLst/>
                <a:latin typeface="Times New Roman" pitchFamily="18" charset="0"/>
                <a:ea typeface="+mn-ea"/>
                <a:cs typeface="+mn-cs"/>
              </a:rPr>
              <a:t> for cell-based designs, that contains a list of nets with crosstalk problems.</a:t>
            </a:r>
          </a:p>
          <a:p>
            <a:r>
              <a:rPr lang="en-GB" sz="1200" kern="1200" dirty="0" err="1" smtClean="0">
                <a:solidFill>
                  <a:schemeClr val="tx1"/>
                </a:solidFill>
                <a:effectLst/>
                <a:latin typeface="Times New Roman" pitchFamily="18" charset="0"/>
                <a:ea typeface="+mn-ea"/>
                <a:cs typeface="+mn-cs"/>
              </a:rPr>
              <a:t>Litho</a:t>
            </a:r>
            <a:r>
              <a:rPr lang="en-GB" sz="1200" kern="1200" dirty="0" smtClean="0">
                <a:solidFill>
                  <a:schemeClr val="tx1"/>
                </a:solidFill>
                <a:effectLst/>
                <a:latin typeface="Times New Roman" pitchFamily="18" charset="0"/>
                <a:ea typeface="+mn-ea"/>
                <a:cs typeface="+mn-cs"/>
              </a:rPr>
              <a:t> Driven</a:t>
            </a:r>
          </a:p>
          <a:p>
            <a:r>
              <a:rPr lang="en-GB" sz="1200" kern="1200" dirty="0" smtClean="0">
                <a:solidFill>
                  <a:schemeClr val="tx1"/>
                </a:solidFill>
                <a:effectLst/>
                <a:latin typeface="Times New Roman" pitchFamily="18" charset="0"/>
                <a:ea typeface="+mn-ea"/>
                <a:cs typeface="+mn-cs"/>
              </a:rPr>
              <a:t>Avoids lithography problems during routing by avoiding certain routing patterns that might lead to the creation of lithography hotspots.</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Routing Control</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Selected Nets Only</a:t>
            </a:r>
          </a:p>
          <a:p>
            <a:r>
              <a:rPr lang="en-GB" sz="1200" kern="1200" dirty="0" smtClean="0">
                <a:solidFill>
                  <a:schemeClr val="tx1"/>
                </a:solidFill>
                <a:effectLst/>
                <a:latin typeface="Times New Roman" pitchFamily="18" charset="0"/>
                <a:ea typeface="+mn-ea"/>
                <a:cs typeface="+mn-cs"/>
              </a:rPr>
              <a:t>Specifies whether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routes all nets at once or routes selected nets only. To route critical nets as short as possible, select the critical nets and select this option. By default, this option is not selected.</a:t>
            </a:r>
          </a:p>
          <a:p>
            <a:r>
              <a:rPr lang="en-GB" sz="1200" kern="1200" dirty="0" smtClean="0">
                <a:solidFill>
                  <a:schemeClr val="tx1"/>
                </a:solidFill>
                <a:effectLst/>
                <a:latin typeface="Times New Roman" pitchFamily="18" charset="0"/>
                <a:ea typeface="+mn-ea"/>
                <a:cs typeface="+mn-cs"/>
              </a:rPr>
              <a:t>When this option is selected,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does the following:</a:t>
            </a:r>
          </a:p>
          <a:p>
            <a:r>
              <a:rPr lang="en-GB" sz="1200" kern="1200" dirty="0" smtClean="0">
                <a:solidFill>
                  <a:schemeClr val="tx1"/>
                </a:solidFill>
                <a:effectLst/>
                <a:latin typeface="Times New Roman" pitchFamily="18" charset="0"/>
                <a:ea typeface="+mn-ea"/>
                <a:cs typeface="+mn-cs"/>
              </a:rPr>
              <a:t>Removes incomplete nets unless they are marked + FIXED or have a -</a:t>
            </a:r>
            <a:r>
              <a:rPr lang="en-GB" sz="1200" kern="1200" dirty="0" err="1" smtClean="0">
                <a:solidFill>
                  <a:schemeClr val="tx1"/>
                </a:solidFill>
                <a:effectLst/>
                <a:latin typeface="Times New Roman" pitchFamily="18" charset="0"/>
                <a:ea typeface="+mn-ea"/>
                <a:cs typeface="+mn-cs"/>
              </a:rPr>
              <a:t>skip_routing</a:t>
            </a:r>
            <a:r>
              <a:rPr lang="en-GB" sz="1200" kern="1200" dirty="0" smtClean="0">
                <a:solidFill>
                  <a:schemeClr val="tx1"/>
                </a:solidFill>
                <a:effectLst/>
                <a:latin typeface="Times New Roman" pitchFamily="18" charset="0"/>
                <a:ea typeface="+mn-ea"/>
                <a:cs typeface="+mn-cs"/>
              </a:rPr>
              <a:t> net attribute. </a:t>
            </a:r>
          </a:p>
          <a:p>
            <a:r>
              <a:rPr lang="en-GB" sz="1200" kern="1200" dirty="0" smtClean="0">
                <a:solidFill>
                  <a:schemeClr val="tx1"/>
                </a:solidFill>
                <a:effectLst/>
                <a:latin typeface="Times New Roman" pitchFamily="18" charset="0"/>
                <a:ea typeface="+mn-ea"/>
                <a:cs typeface="+mn-cs"/>
              </a:rPr>
              <a:t>Routes the remaining selected nets. </a:t>
            </a:r>
          </a:p>
          <a:p>
            <a:r>
              <a:rPr lang="en-GB" sz="1200" kern="1200" dirty="0" smtClean="0">
                <a:solidFill>
                  <a:schemeClr val="tx1"/>
                </a:solidFill>
                <a:effectLst/>
                <a:latin typeface="Times New Roman" pitchFamily="18" charset="0"/>
                <a:ea typeface="+mn-ea"/>
                <a:cs typeface="+mn-cs"/>
              </a:rPr>
              <a:t>Bottom Layer</a:t>
            </a:r>
          </a:p>
          <a:p>
            <a:r>
              <a:rPr lang="en-GB" sz="1200" kern="1200" dirty="0" smtClean="0">
                <a:solidFill>
                  <a:schemeClr val="tx1"/>
                </a:solidFill>
                <a:effectLst/>
                <a:latin typeface="Times New Roman" pitchFamily="18" charset="0"/>
                <a:ea typeface="+mn-ea"/>
                <a:cs typeface="+mn-cs"/>
              </a:rPr>
              <a:t>Specifies the lowest layer the router uses for global and detailed routing. </a:t>
            </a:r>
          </a:p>
          <a:p>
            <a:r>
              <a:rPr lang="en-GB" sz="1200" kern="1200" dirty="0" smtClean="0">
                <a:solidFill>
                  <a:schemeClr val="tx1"/>
                </a:solidFill>
                <a:effectLst/>
                <a:latin typeface="Times New Roman" pitchFamily="18" charset="0"/>
                <a:ea typeface="+mn-ea"/>
                <a:cs typeface="+mn-cs"/>
              </a:rPr>
              <a:t>If the design has pins below the layer specified by this parameter, and if the tracks for the in-between layers are aligned to allow stacked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to be dropped directly on top of the pins, the router uses stacked </a:t>
            </a:r>
            <a:r>
              <a:rPr lang="en-GB" sz="1200" kern="1200" dirty="0" err="1" smtClean="0">
                <a:solidFill>
                  <a:schemeClr val="tx1"/>
                </a:solidFill>
                <a:effectLst/>
                <a:latin typeface="Times New Roman" pitchFamily="18" charset="0"/>
                <a:ea typeface="+mn-ea"/>
                <a:cs typeface="+mn-cs"/>
              </a:rPr>
              <a:t>vias</a:t>
            </a:r>
            <a:r>
              <a:rPr lang="en-GB" sz="1200" kern="1200" dirty="0" smtClean="0">
                <a:solidFill>
                  <a:schemeClr val="tx1"/>
                </a:solidFill>
                <a:effectLst/>
                <a:latin typeface="Times New Roman" pitchFamily="18" charset="0"/>
                <a:ea typeface="+mn-ea"/>
                <a:cs typeface="+mn-cs"/>
              </a:rPr>
              <a:t>. However, if the tracks are not aligned, the router adds a short piece of wire before dropping a via to go to the next layer.</a:t>
            </a:r>
          </a:p>
          <a:p>
            <a:r>
              <a:rPr lang="en-GB" sz="1200" kern="1200" dirty="0" smtClean="0">
                <a:solidFill>
                  <a:schemeClr val="tx1"/>
                </a:solidFill>
                <a:effectLst/>
                <a:latin typeface="Times New Roman" pitchFamily="18" charset="0"/>
                <a:ea typeface="+mn-ea"/>
                <a:cs typeface="+mn-cs"/>
              </a:rPr>
              <a:t>Default: 1 </a:t>
            </a:r>
          </a:p>
          <a:p>
            <a:r>
              <a:rPr lang="en-GB" sz="1200" kern="1200" dirty="0" smtClean="0">
                <a:solidFill>
                  <a:schemeClr val="tx1"/>
                </a:solidFill>
                <a:effectLst/>
                <a:latin typeface="Times New Roman" pitchFamily="18" charset="0"/>
                <a:ea typeface="+mn-ea"/>
                <a:cs typeface="+mn-cs"/>
              </a:rPr>
              <a:t>Note:  To set a soft limit, use the Bottom Layer attribute. </a:t>
            </a:r>
          </a:p>
          <a:p>
            <a:r>
              <a:rPr lang="en-GB" sz="1200" kern="1200" dirty="0" smtClean="0">
                <a:solidFill>
                  <a:schemeClr val="tx1"/>
                </a:solidFill>
                <a:effectLst/>
                <a:latin typeface="Times New Roman" pitchFamily="18" charset="0"/>
                <a:ea typeface="+mn-ea"/>
                <a:cs typeface="+mn-cs"/>
              </a:rPr>
              <a:t>Top Layer</a:t>
            </a:r>
          </a:p>
          <a:p>
            <a:r>
              <a:rPr lang="en-GB" sz="1200" kern="1200" dirty="0" smtClean="0">
                <a:solidFill>
                  <a:schemeClr val="tx1"/>
                </a:solidFill>
                <a:effectLst/>
                <a:latin typeface="Times New Roman" pitchFamily="18" charset="0"/>
                <a:ea typeface="+mn-ea"/>
                <a:cs typeface="+mn-cs"/>
              </a:rPr>
              <a:t>Specifies the highest layer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uses for global and detailed routing. This option sets a hard limit, that is,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does not route nets above the specified layer. The default value is the number of the highest routing layer specified in the LEF LAYER (Routing) statement. For example, setting the value to 4 means no wires will be routed on any layer above metal4: The global and detailed routers will use metal1, metal2, metal3, and metal4. </a:t>
            </a:r>
          </a:p>
          <a:p>
            <a:r>
              <a:rPr lang="en-GB" sz="1200" kern="1200" dirty="0" smtClean="0">
                <a:solidFill>
                  <a:schemeClr val="tx1"/>
                </a:solidFill>
                <a:effectLst/>
                <a:latin typeface="Times New Roman" pitchFamily="18" charset="0"/>
                <a:ea typeface="+mn-ea"/>
                <a:cs typeface="+mn-cs"/>
              </a:rPr>
              <a:t>Note:  To set a soft limit, use the Top Layer attribute. </a:t>
            </a:r>
          </a:p>
          <a:p>
            <a:r>
              <a:rPr lang="en-GB" sz="1200" kern="1200" dirty="0" smtClean="0">
                <a:solidFill>
                  <a:schemeClr val="tx1"/>
                </a:solidFill>
                <a:effectLst/>
                <a:latin typeface="Times New Roman" pitchFamily="18" charset="0"/>
                <a:ea typeface="+mn-ea"/>
                <a:cs typeface="+mn-cs"/>
              </a:rPr>
              <a:t>ECO Route</a:t>
            </a:r>
          </a:p>
          <a:p>
            <a:r>
              <a:rPr lang="en-GB" sz="1200" kern="1200" dirty="0" smtClean="0">
                <a:solidFill>
                  <a:schemeClr val="tx1"/>
                </a:solidFill>
                <a:effectLst/>
                <a:latin typeface="Times New Roman" pitchFamily="18" charset="0"/>
                <a:ea typeface="+mn-ea"/>
                <a:cs typeface="+mn-cs"/>
              </a:rPr>
              <a:t>Specifies engineering change order (ECO) mode. During ECO mode,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completes partial routes with added logic, while maintaining the existing wire segments as much as possible. </a:t>
            </a:r>
          </a:p>
          <a:p>
            <a:r>
              <a:rPr lang="en-GB" sz="1200" kern="1200" dirty="0" smtClean="0">
                <a:solidFill>
                  <a:schemeClr val="tx1"/>
                </a:solidFill>
                <a:effectLst/>
                <a:latin typeface="Times New Roman" pitchFamily="18" charset="0"/>
                <a:ea typeface="+mn-ea"/>
                <a:cs typeface="+mn-cs"/>
              </a:rPr>
              <a:t>Note:  Select ECO Route only if you are running both global and detailed routing. </a:t>
            </a:r>
          </a:p>
          <a:p>
            <a:r>
              <a:rPr lang="en-GB" sz="1200" kern="1200" dirty="0" smtClean="0">
                <a:solidFill>
                  <a:schemeClr val="tx1"/>
                </a:solidFill>
                <a:effectLst/>
                <a:latin typeface="Times New Roman" pitchFamily="18" charset="0"/>
                <a:ea typeface="+mn-ea"/>
                <a:cs typeface="+mn-cs"/>
              </a:rPr>
              <a:t>Area Route</a:t>
            </a:r>
          </a:p>
          <a:p>
            <a:r>
              <a:rPr lang="en-GB" sz="1200" kern="1200" dirty="0" smtClean="0">
                <a:solidFill>
                  <a:schemeClr val="tx1"/>
                </a:solidFill>
                <a:effectLst/>
                <a:latin typeface="Times New Roman" pitchFamily="18" charset="0"/>
                <a:ea typeface="+mn-ea"/>
                <a:cs typeface="+mn-cs"/>
              </a:rPr>
              <a:t>Repairs violations in a local area after global and detailed routing. If you move any cells after routing, you must rerun global and detailed routing before running Area Route. By default, this option is not selected. </a:t>
            </a:r>
          </a:p>
          <a:p>
            <a:r>
              <a:rPr lang="en-GB" sz="1200" kern="1200" dirty="0" smtClean="0">
                <a:solidFill>
                  <a:schemeClr val="tx1"/>
                </a:solidFill>
                <a:effectLst/>
                <a:latin typeface="Times New Roman" pitchFamily="18" charset="0"/>
                <a:ea typeface="+mn-ea"/>
                <a:cs typeface="+mn-cs"/>
              </a:rPr>
              <a:t>Note:  If you select Area Route and the design is not already routed, Area Route will route the entire design and issue a warning in the log file.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Area</a:t>
            </a:r>
          </a:p>
          <a:p>
            <a:r>
              <a:rPr lang="en-GB" sz="1200" kern="1200" dirty="0" smtClean="0">
                <a:solidFill>
                  <a:schemeClr val="tx1"/>
                </a:solidFill>
                <a:effectLst/>
                <a:latin typeface="Times New Roman" pitchFamily="18" charset="0"/>
                <a:ea typeface="+mn-ea"/>
                <a:cs typeface="+mn-cs"/>
              </a:rPr>
              <a:t>Specifies the area to route.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Select Area and Route</a:t>
            </a:r>
          </a:p>
          <a:p>
            <a:r>
              <a:rPr lang="en-GB" sz="1200" kern="1200" dirty="0" smtClean="0">
                <a:solidFill>
                  <a:schemeClr val="tx1"/>
                </a:solidFill>
                <a:effectLst/>
                <a:latin typeface="Times New Roman" pitchFamily="18" charset="0"/>
                <a:ea typeface="+mn-ea"/>
                <a:cs typeface="+mn-cs"/>
              </a:rPr>
              <a:t>Lets you select the routing area when you click and drag the mouse in the design display area of the Encounter main window.</a:t>
            </a:r>
          </a:p>
          <a:p>
            <a:r>
              <a:rPr lang="en-GB" sz="1200" kern="1200" dirty="0" smtClean="0">
                <a:solidFill>
                  <a:schemeClr val="tx1"/>
                </a:solidFill>
                <a:effectLst/>
                <a:latin typeface="Times New Roman" pitchFamily="18" charset="0"/>
                <a:ea typeface="+mn-ea"/>
                <a:cs typeface="+mn-cs"/>
              </a:rPr>
              <a:t>Job Control</a:t>
            </a:r>
          </a:p>
          <a:p>
            <a:r>
              <a:rPr lang="en-GB" sz="1200" kern="1200" dirty="0" smtClean="0">
                <a:solidFill>
                  <a:schemeClr val="tx1"/>
                </a:solidFill>
                <a:effectLst/>
                <a:latin typeface="Times New Roman" pitchFamily="18" charset="0"/>
                <a:ea typeface="+mn-ea"/>
                <a:cs typeface="+mn-cs"/>
              </a:rPr>
              <a:t>Auto Stop</a:t>
            </a:r>
          </a:p>
          <a:p>
            <a:r>
              <a:rPr lang="en-GB" sz="1200" kern="1200" dirty="0" smtClean="0">
                <a:solidFill>
                  <a:schemeClr val="tx1"/>
                </a:solidFill>
                <a:effectLst/>
                <a:latin typeface="Times New Roman" pitchFamily="18" charset="0"/>
                <a:ea typeface="+mn-ea"/>
                <a:cs typeface="+mn-cs"/>
              </a:rPr>
              <a:t>Controls whether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continues routing if there are many violations. In highly congested designs,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stops if the number of violations is too high. If you deselect this option,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continues routing until there is no improvement. By default, this option is selected.</a:t>
            </a:r>
          </a:p>
          <a:p>
            <a:r>
              <a:rPr lang="en-GB" sz="1200" kern="1200" dirty="0" smtClean="0">
                <a:solidFill>
                  <a:schemeClr val="tx1"/>
                </a:solidFill>
                <a:effectLst/>
                <a:latin typeface="Times New Roman" pitchFamily="18" charset="0"/>
                <a:ea typeface="+mn-ea"/>
                <a:cs typeface="+mn-cs"/>
              </a:rPr>
              <a:t>Number of Thread(s) For Multiple Threaded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maximum number of threads for multi-threaded routing. This is a view-only field.</a:t>
            </a:r>
          </a:p>
          <a:p>
            <a:r>
              <a:rPr lang="en-GB" sz="1200" kern="1200" dirty="0" smtClean="0">
                <a:solidFill>
                  <a:schemeClr val="tx1"/>
                </a:solidFill>
                <a:effectLst/>
                <a:latin typeface="Times New Roman" pitchFamily="18" charset="0"/>
                <a:ea typeface="+mn-ea"/>
                <a:cs typeface="+mn-cs"/>
              </a:rPr>
              <a:t>Number of Thread(s) For </a:t>
            </a:r>
            <a:r>
              <a:rPr lang="en-GB" sz="1200" kern="1200" dirty="0" err="1" smtClean="0">
                <a:solidFill>
                  <a:schemeClr val="tx1"/>
                </a:solidFill>
                <a:effectLst/>
                <a:latin typeface="Times New Roman" pitchFamily="18" charset="0"/>
                <a:ea typeface="+mn-ea"/>
                <a:cs typeface="+mn-cs"/>
              </a:rPr>
              <a:t>Superthreaded</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maximum number of threads for </a:t>
            </a:r>
            <a:r>
              <a:rPr lang="en-GB" sz="1200" kern="1200" dirty="0" err="1" smtClean="0">
                <a:solidFill>
                  <a:schemeClr val="tx1"/>
                </a:solidFill>
                <a:effectLst/>
                <a:latin typeface="Times New Roman" pitchFamily="18" charset="0"/>
                <a:ea typeface="+mn-ea"/>
                <a:cs typeface="+mn-cs"/>
              </a:rPr>
              <a:t>Superthreading</a:t>
            </a:r>
            <a:r>
              <a:rPr lang="en-GB" sz="1200" kern="1200" dirty="0" smtClean="0">
                <a:solidFill>
                  <a:schemeClr val="tx1"/>
                </a:solidFill>
                <a:effectLst/>
                <a:latin typeface="Times New Roman" pitchFamily="18" charset="0"/>
                <a:ea typeface="+mn-ea"/>
                <a:cs typeface="+mn-cs"/>
              </a:rPr>
              <a:t>. This is a view-only field.</a:t>
            </a:r>
          </a:p>
          <a:p>
            <a:r>
              <a:rPr lang="en-GB" sz="1200" kern="1200" dirty="0" smtClean="0">
                <a:solidFill>
                  <a:schemeClr val="tx1"/>
                </a:solidFill>
                <a:effectLst/>
                <a:latin typeface="Times New Roman" pitchFamily="18" charset="0"/>
                <a:ea typeface="+mn-ea"/>
                <a:cs typeface="+mn-cs"/>
              </a:rPr>
              <a:t>Number of Host(s) for </a:t>
            </a:r>
            <a:r>
              <a:rPr lang="en-GB" sz="1200" kern="1200" dirty="0" err="1" smtClean="0">
                <a:solidFill>
                  <a:schemeClr val="tx1"/>
                </a:solidFill>
                <a:effectLst/>
                <a:latin typeface="Times New Roman" pitchFamily="18" charset="0"/>
                <a:ea typeface="+mn-ea"/>
                <a:cs typeface="+mn-cs"/>
              </a:rPr>
              <a:t>Superthreaded</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Displays the maximum number of hosts for </a:t>
            </a:r>
            <a:r>
              <a:rPr lang="en-GB" sz="1200" kern="1200" dirty="0" err="1" smtClean="0">
                <a:solidFill>
                  <a:schemeClr val="tx1"/>
                </a:solidFill>
                <a:effectLst/>
                <a:latin typeface="Times New Roman" pitchFamily="18" charset="0"/>
                <a:ea typeface="+mn-ea"/>
                <a:cs typeface="+mn-cs"/>
              </a:rPr>
              <a:t>Superthreading</a:t>
            </a:r>
            <a:r>
              <a:rPr lang="en-GB" sz="1200" kern="1200" dirty="0" smtClean="0">
                <a:solidFill>
                  <a:schemeClr val="tx1"/>
                </a:solidFill>
                <a:effectLst/>
                <a:latin typeface="Times New Roman" pitchFamily="18" charset="0"/>
                <a:ea typeface="+mn-ea"/>
                <a:cs typeface="+mn-cs"/>
              </a:rPr>
              <a:t>. This is a view-only field.</a:t>
            </a:r>
          </a:p>
          <a:p>
            <a:r>
              <a:rPr lang="en-GB" sz="1200" kern="1200" dirty="0" smtClean="0">
                <a:solidFill>
                  <a:schemeClr val="tx1"/>
                </a:solidFill>
                <a:effectLst/>
                <a:latin typeface="Times New Roman" pitchFamily="18" charset="0"/>
                <a:ea typeface="+mn-ea"/>
                <a:cs typeface="+mn-cs"/>
              </a:rPr>
              <a:t>Set Multiple CPU ...</a:t>
            </a:r>
          </a:p>
          <a:p>
            <a:r>
              <a:rPr lang="en-GB" sz="1200" kern="1200" dirty="0" smtClean="0">
                <a:solidFill>
                  <a:schemeClr val="tx1"/>
                </a:solidFill>
                <a:effectLst/>
                <a:latin typeface="Times New Roman" pitchFamily="18" charset="0"/>
                <a:ea typeface="+mn-ea"/>
                <a:cs typeface="+mn-cs"/>
              </a:rPr>
              <a:t>Opens the Multiple CPU Processing form. Use this form to configure multi-threading and </a:t>
            </a:r>
            <a:r>
              <a:rPr lang="en-GB" sz="1200" kern="1200" dirty="0" err="1" smtClean="0">
                <a:solidFill>
                  <a:schemeClr val="tx1"/>
                </a:solidFill>
                <a:effectLst/>
                <a:latin typeface="Times New Roman" pitchFamily="18" charset="0"/>
                <a:ea typeface="+mn-ea"/>
                <a:cs typeface="+mn-cs"/>
              </a:rPr>
              <a:t>Superthreading</a:t>
            </a:r>
            <a:r>
              <a:rPr lang="en-GB" sz="1200" kern="1200" dirty="0" smtClean="0">
                <a:solidFill>
                  <a:schemeClr val="tx1"/>
                </a:solidFill>
                <a:effectLst/>
                <a:latin typeface="Times New Roman" pitchFamily="18" charset="0"/>
                <a:ea typeface="+mn-ea"/>
                <a:cs typeface="+mn-cs"/>
              </a:rPr>
              <a:t>. For information, see "Multiple CPU Processing".</a:t>
            </a:r>
          </a:p>
          <a:p>
            <a:r>
              <a:rPr lang="en-GB" sz="1200" kern="1200" dirty="0" smtClean="0">
                <a:solidFill>
                  <a:schemeClr val="tx1"/>
                </a:solidFill>
                <a:effectLst/>
                <a:latin typeface="Times New Roman" pitchFamily="18" charset="0"/>
                <a:ea typeface="+mn-ea"/>
                <a:cs typeface="+mn-cs"/>
              </a:rPr>
              <a:t>Attribute</a:t>
            </a:r>
          </a:p>
          <a:p>
            <a:r>
              <a:rPr lang="en-GB" sz="1200" kern="1200" dirty="0" smtClean="0">
                <a:solidFill>
                  <a:schemeClr val="tx1"/>
                </a:solidFill>
                <a:effectLst/>
                <a:latin typeface="Times New Roman" pitchFamily="18" charset="0"/>
                <a:ea typeface="+mn-ea"/>
                <a:cs typeface="+mn-cs"/>
              </a:rPr>
              <a:t>Opens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/Attributes form. For information, see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/Attributes". </a:t>
            </a:r>
          </a:p>
          <a:p>
            <a:r>
              <a:rPr lang="en-GB" sz="1200" kern="1200" dirty="0" smtClean="0">
                <a:solidFill>
                  <a:schemeClr val="tx1"/>
                </a:solidFill>
                <a:effectLst/>
                <a:latin typeface="Times New Roman" pitchFamily="18" charset="0"/>
                <a:ea typeface="+mn-ea"/>
                <a:cs typeface="+mn-cs"/>
              </a:rPr>
              <a:t>Mode</a:t>
            </a:r>
          </a:p>
          <a:p>
            <a:r>
              <a:rPr lang="en-GB" sz="1200" kern="1200" dirty="0" smtClean="0">
                <a:solidFill>
                  <a:schemeClr val="tx1"/>
                </a:solidFill>
                <a:effectLst/>
                <a:latin typeface="Times New Roman" pitchFamily="18" charset="0"/>
                <a:ea typeface="+mn-ea"/>
                <a:cs typeface="+mn-cs"/>
              </a:rPr>
              <a:t>Opens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page of the Mode Setup form. For information, see "Mode Setup -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on page 319. </a:t>
            </a:r>
          </a:p>
          <a:p>
            <a:r>
              <a:rPr lang="en-GB" sz="1200" kern="1200" dirty="0" smtClean="0">
                <a:solidFill>
                  <a:schemeClr val="tx1"/>
                </a:solidFill>
                <a:effectLst/>
                <a:latin typeface="Times New Roman" pitchFamily="18" charset="0"/>
                <a:ea typeface="+mn-ea"/>
                <a:cs typeface="+mn-cs"/>
              </a:rPr>
              <a:t>Save</a:t>
            </a:r>
          </a:p>
          <a:p>
            <a:r>
              <a:rPr lang="en-GB" sz="1200" kern="1200" dirty="0" smtClean="0">
                <a:solidFill>
                  <a:schemeClr val="tx1"/>
                </a:solidFill>
                <a:effectLst/>
                <a:latin typeface="Times New Roman" pitchFamily="18" charset="0"/>
                <a:ea typeface="+mn-ea"/>
                <a:cs typeface="+mn-cs"/>
              </a:rPr>
              <a:t>Lets you save the router's option settings, so you can load them later. Opens the Save As form. For information, see "Design Menu". </a:t>
            </a:r>
          </a:p>
          <a:p>
            <a:r>
              <a:rPr lang="en-GB" sz="1200" kern="1200" dirty="0" smtClean="0">
                <a:solidFill>
                  <a:schemeClr val="tx1"/>
                </a:solidFill>
                <a:effectLst/>
                <a:latin typeface="Times New Roman" pitchFamily="18" charset="0"/>
                <a:ea typeface="+mn-ea"/>
                <a:cs typeface="+mn-cs"/>
              </a:rPr>
              <a:t>Load</a:t>
            </a:r>
          </a:p>
          <a:p>
            <a:r>
              <a:rPr lang="en-GB" sz="1200" kern="1200" dirty="0" smtClean="0">
                <a:solidFill>
                  <a:schemeClr val="tx1"/>
                </a:solidFill>
                <a:effectLst/>
                <a:latin typeface="Times New Roman" pitchFamily="18" charset="0"/>
                <a:ea typeface="+mn-ea"/>
                <a:cs typeface="+mn-cs"/>
              </a:rPr>
              <a:t>Loads a previously saved file with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option settings. Opens the Open form. For information, see "Design Menu".</a:t>
            </a:r>
          </a:p>
          <a:p>
            <a:r>
              <a:rPr lang="en-GB" sz="1200" kern="1200" dirty="0" smtClean="0">
                <a:solidFill>
                  <a:schemeClr val="tx1"/>
                </a:solidFill>
                <a:effectLst/>
                <a:latin typeface="Times New Roman" pitchFamily="18" charset="0"/>
                <a:ea typeface="+mn-ea"/>
                <a:cs typeface="+mn-cs"/>
              </a:rPr>
              <a:t> </a:t>
            </a:r>
          </a:p>
          <a:p>
            <a:endParaRPr lang="en-GB" dirty="0"/>
          </a:p>
        </p:txBody>
      </p:sp>
    </p:spTree>
    <p:extLst>
      <p:ext uri="{BB962C8B-B14F-4D97-AF65-F5344CB8AC3E}">
        <p14:creationId xmlns:p14="http://schemas.microsoft.com/office/powerpoint/2010/main" val="3066005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lstStyle>
            <a:lvl1pPr defTabSz="989013">
              <a:defRPr sz="2400">
                <a:solidFill>
                  <a:schemeClr val="tx1"/>
                </a:solidFill>
                <a:latin typeface="Times New Roman" pitchFamily="18" charset="0"/>
                <a:cs typeface="Arial" pitchFamily="34" charset="0"/>
              </a:defRPr>
            </a:lvl1pPr>
            <a:lvl2pPr marL="788988" indent="-303213" defTabSz="989013">
              <a:defRPr sz="2400">
                <a:solidFill>
                  <a:schemeClr val="tx1"/>
                </a:solidFill>
                <a:latin typeface="Times New Roman" pitchFamily="18" charset="0"/>
                <a:cs typeface="Arial" pitchFamily="34" charset="0"/>
              </a:defRPr>
            </a:lvl2pPr>
            <a:lvl3pPr marL="1214438" indent="-242888" defTabSz="989013">
              <a:defRPr sz="2400">
                <a:solidFill>
                  <a:schemeClr val="tx1"/>
                </a:solidFill>
                <a:latin typeface="Times New Roman" pitchFamily="18" charset="0"/>
                <a:cs typeface="Arial" pitchFamily="34" charset="0"/>
              </a:defRPr>
            </a:lvl3pPr>
            <a:lvl4pPr marL="1700213" indent="-242888" defTabSz="989013">
              <a:defRPr sz="2400">
                <a:solidFill>
                  <a:schemeClr val="tx1"/>
                </a:solidFill>
                <a:latin typeface="Times New Roman" pitchFamily="18" charset="0"/>
                <a:cs typeface="Arial" pitchFamily="34" charset="0"/>
              </a:defRPr>
            </a:lvl4pPr>
            <a:lvl5pPr marL="2185988" indent="-242888" defTabSz="989013">
              <a:defRPr sz="2400">
                <a:solidFill>
                  <a:schemeClr val="tx1"/>
                </a:solidFill>
                <a:latin typeface="Times New Roman" pitchFamily="18" charset="0"/>
                <a:cs typeface="Arial" pitchFamily="34" charset="0"/>
              </a:defRPr>
            </a:lvl5pPr>
            <a:lvl6pPr marL="26431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6pPr>
            <a:lvl7pPr marL="31003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7pPr>
            <a:lvl8pPr marL="35575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8pPr>
            <a:lvl9pPr marL="4014788" indent="-242888" defTabSz="98901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3D12E8DC-2EFF-48DC-A1D9-D782BFB7A11B}" type="slidenum">
              <a:rPr lang="en-US" altLang="en-US" sz="1300">
                <a:latin typeface="Arial" pitchFamily="34" charset="0"/>
              </a:rPr>
              <a:pPr/>
              <a:t>3</a:t>
            </a:fld>
            <a:endParaRPr lang="en-US" altLang="en-US" sz="1300">
              <a:latin typeface="Arial" pitchFamily="34" charset="0"/>
            </a:endParaRPr>
          </a:p>
        </p:txBody>
      </p:sp>
      <p:sp>
        <p:nvSpPr>
          <p:cNvPr id="61443" name="Rectangle 2"/>
          <p:cNvSpPr>
            <a:spLocks noGrp="1" noRot="1" noChangeAspect="1" noChangeArrowheads="1" noTextEdit="1"/>
          </p:cNvSpPr>
          <p:nvPr>
            <p:ph type="sldImg"/>
          </p:nvPr>
        </p:nvSpPr>
        <p:spPr>
          <a:xfrm>
            <a:off x="52388" y="169863"/>
            <a:ext cx="6994525" cy="5246687"/>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7000"/>
              </a:lnSpc>
            </a:pPr>
            <a:endParaRPr lang="ru-RU" alt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Optimize </a:t>
            </a:r>
          </a:p>
          <a:p>
            <a:r>
              <a:rPr lang="en-GB" sz="1200" kern="1200" dirty="0" smtClean="0">
                <a:solidFill>
                  <a:schemeClr val="tx1"/>
                </a:solidFill>
                <a:effectLst/>
                <a:latin typeface="Times New Roman" pitchFamily="18" charset="0"/>
                <a:ea typeface="+mn-ea"/>
                <a:cs typeface="+mn-cs"/>
              </a:rPr>
              <a:t>Use the Optimization form to make the following improvements to your design: </a:t>
            </a:r>
          </a:p>
          <a:p>
            <a:r>
              <a:rPr lang="en-GB" sz="1200" kern="1200" dirty="0" smtClean="0">
                <a:solidFill>
                  <a:schemeClr val="tx1"/>
                </a:solidFill>
                <a:effectLst/>
                <a:latin typeface="Times New Roman" pitchFamily="18" charset="0"/>
                <a:ea typeface="+mn-ea"/>
                <a:cs typeface="+mn-cs"/>
              </a:rPr>
              <a:t>Reduce path delays </a:t>
            </a:r>
          </a:p>
          <a:p>
            <a:r>
              <a:rPr lang="en-GB" sz="1200" kern="1200" dirty="0" smtClean="0">
                <a:solidFill>
                  <a:schemeClr val="tx1"/>
                </a:solidFill>
                <a:effectLst/>
                <a:latin typeface="Times New Roman" pitchFamily="18" charset="0"/>
                <a:ea typeface="+mn-ea"/>
                <a:cs typeface="+mn-cs"/>
              </a:rPr>
              <a:t>Improve transition times </a:t>
            </a:r>
          </a:p>
          <a:p>
            <a:r>
              <a:rPr lang="en-GB" sz="1200" kern="1200" dirty="0" smtClean="0">
                <a:solidFill>
                  <a:schemeClr val="tx1"/>
                </a:solidFill>
                <a:effectLst/>
                <a:latin typeface="Times New Roman" pitchFamily="18" charset="0"/>
                <a:ea typeface="+mn-ea"/>
                <a:cs typeface="+mn-cs"/>
              </a:rPr>
              <a:t>Correct capacitance violations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Timing - Optimize.</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Timing - Optimization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Design Stage</a:t>
            </a:r>
          </a:p>
          <a:p>
            <a:r>
              <a:rPr lang="en-GB" sz="1200" kern="1200" dirty="0" smtClean="0">
                <a:solidFill>
                  <a:schemeClr val="tx1"/>
                </a:solidFill>
                <a:effectLst/>
                <a:latin typeface="Times New Roman" pitchFamily="18" charset="0"/>
                <a:ea typeface="+mn-ea"/>
                <a:cs typeface="+mn-cs"/>
              </a:rPr>
              <a:t>Pre-CTS</a:t>
            </a:r>
          </a:p>
          <a:p>
            <a:r>
              <a:rPr lang="en-GB" sz="1200" kern="1200" dirty="0" smtClean="0">
                <a:solidFill>
                  <a:schemeClr val="tx1"/>
                </a:solidFill>
                <a:effectLst/>
                <a:latin typeface="Times New Roman" pitchFamily="18" charset="0"/>
                <a:ea typeface="+mn-ea"/>
                <a:cs typeface="+mn-cs"/>
              </a:rPr>
              <a:t>Performs timing optimization on placed design before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a:t>
            </a:r>
          </a:p>
          <a:p>
            <a:r>
              <a:rPr lang="en-GB" sz="1200" kern="1200" dirty="0" smtClean="0">
                <a:solidFill>
                  <a:schemeClr val="tx1"/>
                </a:solidFill>
                <a:effectLst/>
                <a:latin typeface="Times New Roman" pitchFamily="18" charset="0"/>
                <a:ea typeface="+mn-ea"/>
                <a:cs typeface="+mn-cs"/>
              </a:rPr>
              <a:t>Default: Selected</a:t>
            </a:r>
          </a:p>
          <a:p>
            <a:r>
              <a:rPr lang="en-GB" sz="1200" kern="1200" dirty="0" smtClean="0">
                <a:solidFill>
                  <a:schemeClr val="tx1"/>
                </a:solidFill>
                <a:effectLst/>
                <a:latin typeface="Times New Roman" pitchFamily="18" charset="0"/>
                <a:ea typeface="+mn-ea"/>
                <a:cs typeface="+mn-cs"/>
              </a:rPr>
              <a:t>Post-CTS</a:t>
            </a:r>
          </a:p>
          <a:p>
            <a:r>
              <a:rPr lang="en-GB" sz="1200" kern="1200" dirty="0" smtClean="0">
                <a:solidFill>
                  <a:schemeClr val="tx1"/>
                </a:solidFill>
                <a:effectLst/>
                <a:latin typeface="Times New Roman" pitchFamily="18" charset="0"/>
                <a:ea typeface="+mn-ea"/>
                <a:cs typeface="+mn-cs"/>
              </a:rPr>
              <a:t>Performs timing optimization after the clock tree is built.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if you are running Useful Skew and you have already detail routed the clock, the Encounter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Post-Route</a:t>
            </a:r>
          </a:p>
          <a:p>
            <a:r>
              <a:rPr lang="en-GB" sz="1200" kern="1200" dirty="0" smtClean="0">
                <a:solidFill>
                  <a:schemeClr val="tx1"/>
                </a:solidFill>
                <a:effectLst/>
                <a:latin typeface="Times New Roman" pitchFamily="18" charset="0"/>
                <a:ea typeface="+mn-ea"/>
                <a:cs typeface="+mn-cs"/>
              </a:rPr>
              <a:t>Performs timing optimization on routed designs. By default, repairs DRVs and setup violations for all path groups. If the worst negative slack found during the first optimization pass does not occur on a register-to-register path, the software performs an additional optimization for the register-to-register critical paths. In this mode, the software performs ECO routing using the </a:t>
            </a:r>
            <a:r>
              <a:rPr lang="en-GB" sz="1200" kern="1200" dirty="0" err="1" smtClean="0">
                <a:solidFill>
                  <a:schemeClr val="tx1"/>
                </a:solidFill>
                <a:effectLst/>
                <a:latin typeface="Times New Roman" pitchFamily="18" charset="0"/>
                <a:ea typeface="+mn-ea"/>
                <a:cs typeface="+mn-cs"/>
              </a:rPr>
              <a:t>NanoRoute</a:t>
            </a:r>
            <a:r>
              <a:rPr lang="en-GB" sz="1200" kern="1200" dirty="0" smtClean="0">
                <a:solidFill>
                  <a:schemeClr val="tx1"/>
                </a:solidFill>
                <a:effectLst/>
                <a:latin typeface="Times New Roman" pitchFamily="18" charset="0"/>
                <a:ea typeface="+mn-ea"/>
                <a:cs typeface="+mn-cs"/>
              </a:rPr>
              <a:t> router. </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Optimization Type</a:t>
            </a:r>
          </a:p>
          <a:p>
            <a:r>
              <a:rPr lang="en-GB" sz="1200" kern="1200" dirty="0" smtClean="0">
                <a:solidFill>
                  <a:schemeClr val="tx1"/>
                </a:solidFill>
                <a:effectLst/>
                <a:latin typeface="Times New Roman" pitchFamily="18" charset="0"/>
                <a:ea typeface="+mn-ea"/>
                <a:cs typeface="+mn-cs"/>
              </a:rPr>
              <a:t>Setup</a:t>
            </a:r>
          </a:p>
          <a:p>
            <a:r>
              <a:rPr lang="en-GB" sz="1200" kern="1200" dirty="0" smtClean="0">
                <a:solidFill>
                  <a:schemeClr val="tx1"/>
                </a:solidFill>
                <a:effectLst/>
                <a:latin typeface="Times New Roman" pitchFamily="18" charset="0"/>
                <a:ea typeface="+mn-ea"/>
                <a:cs typeface="+mn-cs"/>
              </a:rPr>
              <a:t>Corrects setup time violations.</a:t>
            </a:r>
          </a:p>
          <a:p>
            <a:r>
              <a:rPr lang="en-GB" sz="1200" kern="1200" dirty="0" smtClean="0">
                <a:solidFill>
                  <a:schemeClr val="tx1"/>
                </a:solidFill>
                <a:effectLst/>
                <a:latin typeface="Times New Roman" pitchFamily="18" charset="0"/>
                <a:ea typeface="+mn-ea"/>
                <a:cs typeface="+mn-cs"/>
              </a:rPr>
              <a:t>Default: Selected in all modes.</a:t>
            </a:r>
          </a:p>
          <a:p>
            <a:r>
              <a:rPr lang="en-GB" sz="1200" kern="1200" dirty="0" smtClean="0">
                <a:solidFill>
                  <a:schemeClr val="tx1"/>
                </a:solidFill>
                <a:effectLst/>
                <a:latin typeface="Times New Roman" pitchFamily="18" charset="0"/>
                <a:ea typeface="+mn-ea"/>
                <a:cs typeface="+mn-cs"/>
              </a:rPr>
              <a:t>Hold</a:t>
            </a:r>
          </a:p>
          <a:p>
            <a:r>
              <a:rPr lang="en-GB" sz="1200" kern="1200" dirty="0" smtClean="0">
                <a:solidFill>
                  <a:schemeClr val="tx1"/>
                </a:solidFill>
                <a:effectLst/>
                <a:latin typeface="Times New Roman" pitchFamily="18" charset="0"/>
                <a:ea typeface="+mn-ea"/>
                <a:cs typeface="+mn-cs"/>
              </a:rPr>
              <a:t>Corrects hold time violations.</a:t>
            </a:r>
          </a:p>
          <a:p>
            <a:r>
              <a:rPr lang="en-GB" sz="1200" kern="1200" dirty="0" smtClean="0">
                <a:solidFill>
                  <a:schemeClr val="tx1"/>
                </a:solidFill>
                <a:effectLst/>
                <a:latin typeface="Times New Roman" pitchFamily="18" charset="0"/>
                <a:ea typeface="+mn-ea"/>
                <a:cs typeface="+mn-cs"/>
              </a:rPr>
              <a:t>Default: Deselected. Available in Post-CTS and Post-Route modes.</a:t>
            </a:r>
          </a:p>
          <a:p>
            <a:r>
              <a:rPr lang="en-GB" sz="1200" kern="1200" dirty="0" smtClean="0">
                <a:solidFill>
                  <a:schemeClr val="tx1"/>
                </a:solidFill>
                <a:effectLst/>
                <a:latin typeface="Times New Roman" pitchFamily="18" charset="0"/>
                <a:ea typeface="+mn-ea"/>
                <a:cs typeface="+mn-cs"/>
              </a:rPr>
              <a:t>incremental</a:t>
            </a:r>
          </a:p>
          <a:p>
            <a:r>
              <a:rPr lang="en-GB" sz="1200" kern="1200" dirty="0" smtClean="0">
                <a:solidFill>
                  <a:schemeClr val="tx1"/>
                </a:solidFill>
                <a:effectLst/>
                <a:latin typeface="Times New Roman" pitchFamily="18" charset="0"/>
                <a:ea typeface="+mn-ea"/>
                <a:cs typeface="+mn-cs"/>
              </a:rPr>
              <a:t>Performs incremental optimization on all path groups.</a:t>
            </a:r>
          </a:p>
          <a:p>
            <a:r>
              <a:rPr lang="en-GB" sz="1200" kern="1200" dirty="0" smtClean="0">
                <a:solidFill>
                  <a:schemeClr val="tx1"/>
                </a:solidFill>
                <a:effectLst/>
                <a:latin typeface="Times New Roman" pitchFamily="18" charset="0"/>
                <a:ea typeface="+mn-ea"/>
                <a:cs typeface="+mn-cs"/>
              </a:rPr>
              <a:t>Default: Deselected</a:t>
            </a:r>
          </a:p>
          <a:p>
            <a:r>
              <a:rPr lang="en-GB" sz="1200" kern="1200" dirty="0" smtClean="0">
                <a:solidFill>
                  <a:schemeClr val="tx1"/>
                </a:solidFill>
                <a:effectLst/>
                <a:latin typeface="Times New Roman" pitchFamily="18" charset="0"/>
                <a:ea typeface="+mn-ea"/>
                <a:cs typeface="+mn-cs"/>
              </a:rPr>
              <a:t>Design Rules Violations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Specifies the type of design rule violations to correct.</a:t>
            </a:r>
          </a:p>
          <a:p>
            <a:r>
              <a:rPr lang="en-GB" sz="1200" kern="1200" dirty="0" smtClean="0">
                <a:solidFill>
                  <a:schemeClr val="tx1"/>
                </a:solidFill>
                <a:effectLst/>
                <a:latin typeface="Times New Roman" pitchFamily="18" charset="0"/>
                <a:ea typeface="+mn-ea"/>
                <a:cs typeface="+mn-cs"/>
              </a:rPr>
              <a:t>Default: Selected. Unavailable if Incremental is selected, or if Pre-CTS mode and Low effort (on the Mode Setup - Optimization form) are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Cap</a:t>
            </a:r>
          </a:p>
          <a:p>
            <a:r>
              <a:rPr lang="en-GB" sz="1200" kern="1200" dirty="0" smtClean="0">
                <a:solidFill>
                  <a:schemeClr val="tx1"/>
                </a:solidFill>
                <a:effectLst/>
                <a:latin typeface="Times New Roman" pitchFamily="18" charset="0"/>
                <a:ea typeface="+mn-ea"/>
                <a:cs typeface="+mn-cs"/>
              </a:rPr>
              <a:t>Corrects maximum capacitance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Tran</a:t>
            </a:r>
          </a:p>
          <a:p>
            <a:r>
              <a:rPr lang="en-GB" sz="1200" kern="1200" dirty="0" smtClean="0">
                <a:solidFill>
                  <a:schemeClr val="tx1"/>
                </a:solidFill>
                <a:effectLst/>
                <a:latin typeface="Times New Roman" pitchFamily="18" charset="0"/>
                <a:ea typeface="+mn-ea"/>
                <a:cs typeface="+mn-cs"/>
              </a:rPr>
              <a:t>Corrects maximum transition violations in the design based on the threshold specified in the SDC constraints file or in the timing libraries.</a:t>
            </a:r>
          </a:p>
          <a:p>
            <a:r>
              <a:rPr lang="en-GB" sz="1200" kern="1200" dirty="0" smtClean="0">
                <a:solidFill>
                  <a:schemeClr val="tx1"/>
                </a:solidFill>
                <a:effectLst/>
                <a:latin typeface="Times New Roman" pitchFamily="18" charset="0"/>
                <a:ea typeface="+mn-ea"/>
                <a:cs typeface="+mn-cs"/>
              </a:rPr>
              <a:t>Default: Selected. Available only if Design Rule Violations is selected.</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Max </a:t>
            </a:r>
            <a:r>
              <a:rPr lang="en-GB" sz="1200" kern="1200" dirty="0" err="1" smtClean="0">
                <a:solidFill>
                  <a:schemeClr val="tx1"/>
                </a:solidFill>
                <a:effectLst/>
                <a:latin typeface="Times New Roman" pitchFamily="18" charset="0"/>
                <a:ea typeface="+mn-ea"/>
                <a:cs typeface="+mn-cs"/>
              </a:rPr>
              <a:t>Fanout</a:t>
            </a:r>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Corrects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-load violations.</a:t>
            </a:r>
          </a:p>
          <a:p>
            <a:r>
              <a:rPr lang="en-GB" sz="1200" kern="1200" dirty="0" smtClean="0">
                <a:solidFill>
                  <a:schemeClr val="tx1"/>
                </a:solidFill>
                <a:effectLst/>
                <a:latin typeface="Times New Roman" pitchFamily="18" charset="0"/>
                <a:ea typeface="+mn-ea"/>
                <a:cs typeface="+mn-cs"/>
              </a:rPr>
              <a:t>In the library, each cell output pin might have a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constraint defined, and each input pin might have a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defined. The Encounter software checks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against the total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that the output pin drives in the </a:t>
            </a:r>
            <a:r>
              <a:rPr lang="en-GB" sz="1200" kern="1200" dirty="0" err="1" smtClean="0">
                <a:solidFill>
                  <a:schemeClr val="tx1"/>
                </a:solidFill>
                <a:effectLst/>
                <a:latin typeface="Times New Roman" pitchFamily="18" charset="0"/>
                <a:ea typeface="+mn-ea"/>
                <a:cs typeface="+mn-cs"/>
              </a:rPr>
              <a:t>netlist</a:t>
            </a:r>
            <a:r>
              <a:rPr lang="en-GB" sz="1200" kern="1200" dirty="0" smtClean="0">
                <a:solidFill>
                  <a:schemeClr val="tx1"/>
                </a:solidFill>
                <a:effectLst/>
                <a:latin typeface="Times New Roman" pitchFamily="18" charset="0"/>
                <a:ea typeface="+mn-ea"/>
                <a:cs typeface="+mn-cs"/>
              </a:rPr>
              <a:t>. A violation exists if the total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load exceeds the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You can override these limits by specifying new limits in the SDC file.</a:t>
            </a:r>
          </a:p>
          <a:p>
            <a:r>
              <a:rPr lang="en-GB" sz="1200" kern="1200" dirty="0" smtClean="0">
                <a:solidFill>
                  <a:schemeClr val="tx1"/>
                </a:solidFill>
                <a:effectLst/>
                <a:latin typeface="Times New Roman" pitchFamily="18" charset="0"/>
                <a:ea typeface="+mn-ea"/>
                <a:cs typeface="+mn-cs"/>
              </a:rPr>
              <a:t>If </a:t>
            </a:r>
            <a:r>
              <a:rPr lang="en-GB" sz="1200" kern="1200" dirty="0" err="1" smtClean="0">
                <a:solidFill>
                  <a:schemeClr val="tx1"/>
                </a:solidFill>
                <a:effectLst/>
                <a:latin typeface="Times New Roman" pitchFamily="18" charset="0"/>
                <a:ea typeface="+mn-ea"/>
                <a:cs typeface="+mn-cs"/>
              </a:rPr>
              <a:t>maxfanout</a:t>
            </a:r>
            <a:r>
              <a:rPr lang="en-GB" sz="1200" kern="1200" dirty="0" smtClean="0">
                <a:solidFill>
                  <a:schemeClr val="tx1"/>
                </a:solidFill>
                <a:effectLst/>
                <a:latin typeface="Times New Roman" pitchFamily="18" charset="0"/>
                <a:ea typeface="+mn-ea"/>
                <a:cs typeface="+mn-cs"/>
              </a:rPr>
              <a:t> or </a:t>
            </a:r>
            <a:r>
              <a:rPr lang="en-GB" sz="1200" kern="1200" dirty="0" err="1" smtClean="0">
                <a:solidFill>
                  <a:schemeClr val="tx1"/>
                </a:solidFill>
                <a:effectLst/>
                <a:latin typeface="Times New Roman" pitchFamily="18" charset="0"/>
                <a:ea typeface="+mn-ea"/>
                <a:cs typeface="+mn-cs"/>
              </a:rPr>
              <a:t>fanout_load</a:t>
            </a:r>
            <a:r>
              <a:rPr lang="en-GB" sz="1200" kern="1200" dirty="0" smtClean="0">
                <a:solidFill>
                  <a:schemeClr val="tx1"/>
                </a:solidFill>
                <a:effectLst/>
                <a:latin typeface="Times New Roman" pitchFamily="18" charset="0"/>
                <a:ea typeface="+mn-ea"/>
                <a:cs typeface="+mn-cs"/>
              </a:rPr>
              <a:t> are not defined in the library, the Encounter software does not perform maximum </a:t>
            </a:r>
            <a:r>
              <a:rPr lang="en-GB" sz="1200" kern="1200" dirty="0" err="1" smtClean="0">
                <a:solidFill>
                  <a:schemeClr val="tx1"/>
                </a:solidFill>
                <a:effectLst/>
                <a:latin typeface="Times New Roman" pitchFamily="18" charset="0"/>
                <a:ea typeface="+mn-ea"/>
                <a:cs typeface="+mn-cs"/>
              </a:rPr>
              <a:t>fanout</a:t>
            </a:r>
            <a:r>
              <a:rPr lang="en-GB" sz="1200" kern="1200" dirty="0" smtClean="0">
                <a:solidFill>
                  <a:schemeClr val="tx1"/>
                </a:solidFill>
                <a:effectLst/>
                <a:latin typeface="Times New Roman" pitchFamily="18" charset="0"/>
                <a:ea typeface="+mn-ea"/>
                <a:cs typeface="+mn-cs"/>
              </a:rPr>
              <a:t> repair. </a:t>
            </a:r>
          </a:p>
          <a:p>
            <a:r>
              <a:rPr lang="en-GB" sz="1200" kern="1200" dirty="0" smtClean="0">
                <a:solidFill>
                  <a:schemeClr val="tx1"/>
                </a:solidFill>
                <a:effectLst/>
                <a:latin typeface="Times New Roman" pitchFamily="18" charset="0"/>
                <a:ea typeface="+mn-ea"/>
                <a:cs typeface="+mn-cs"/>
              </a:rPr>
              <a:t>Default: Deselected. Available only if Design Rule Violations is selected.</a:t>
            </a:r>
          </a:p>
          <a:p>
            <a:r>
              <a:rPr lang="en-GB" sz="1200" kern="1200" dirty="0" smtClean="0">
                <a:solidFill>
                  <a:schemeClr val="tx1"/>
                </a:solidFill>
                <a:effectLst/>
                <a:latin typeface="Times New Roman" pitchFamily="18" charset="0"/>
                <a:ea typeface="+mn-ea"/>
                <a:cs typeface="+mn-cs"/>
              </a:rPr>
              <a:t>Include SI</a:t>
            </a:r>
          </a:p>
          <a:p>
            <a:r>
              <a:rPr lang="en-GB" sz="1200" kern="1200" dirty="0" smtClean="0">
                <a:solidFill>
                  <a:schemeClr val="tx1"/>
                </a:solidFill>
                <a:effectLst/>
                <a:latin typeface="Times New Roman" pitchFamily="18" charset="0"/>
                <a:ea typeface="+mn-ea"/>
                <a:cs typeface="+mn-cs"/>
              </a:rPr>
              <a:t>Corrects signal integrity violations for designs routed in signal integrity prevention mode.</a:t>
            </a:r>
          </a:p>
          <a:p>
            <a:r>
              <a:rPr lang="en-GB" sz="1200" kern="1200" dirty="0" smtClean="0">
                <a:solidFill>
                  <a:schemeClr val="tx1"/>
                </a:solidFill>
                <a:effectLst/>
                <a:latin typeface="Times New Roman" pitchFamily="18" charset="0"/>
                <a:ea typeface="+mn-ea"/>
                <a:cs typeface="+mn-cs"/>
              </a:rPr>
              <a:t>Default: Deselected. This option is available in Post-Route mode only.</a:t>
            </a:r>
          </a:p>
          <a:p>
            <a:r>
              <a:rPr lang="en-GB" sz="1200" kern="1200" dirty="0" smtClean="0">
                <a:solidFill>
                  <a:schemeClr val="tx1"/>
                </a:solidFill>
                <a:effectLst/>
                <a:latin typeface="Times New Roman" pitchFamily="18" charset="0"/>
                <a:ea typeface="+mn-ea"/>
                <a:cs typeface="+mn-cs"/>
              </a:rPr>
              <a:t>SI Options</a:t>
            </a:r>
          </a:p>
          <a:p>
            <a:r>
              <a:rPr lang="en-GB" sz="1200" kern="1200" dirty="0" smtClean="0">
                <a:solidFill>
                  <a:schemeClr val="tx1"/>
                </a:solidFill>
                <a:effectLst/>
                <a:latin typeface="Times New Roman" pitchFamily="18" charset="0"/>
                <a:ea typeface="+mn-ea"/>
                <a:cs typeface="+mn-cs"/>
              </a:rPr>
              <a:t>Opens the Fix Crosstalk form, enabling you to select options for repairing noise-on-delay and glitch noise violations. This option is available only in Post-Route mode, and only if you select Include SI.</a:t>
            </a:r>
          </a:p>
          <a:p>
            <a:endParaRPr lang="en-GB" dirty="0"/>
          </a:p>
        </p:txBody>
      </p:sp>
    </p:spTree>
    <p:extLst>
      <p:ext uri="{BB962C8B-B14F-4D97-AF65-F5344CB8AC3E}">
        <p14:creationId xmlns:p14="http://schemas.microsoft.com/office/powerpoint/2010/main" val="2196915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52388" y="169863"/>
            <a:ext cx="6994525" cy="5246687"/>
          </a:xfrm>
          <a:ln/>
        </p:spPr>
      </p:sp>
      <p:sp>
        <p:nvSpPr>
          <p:cNvPr id="37891" name="Notes Placeholder 2"/>
          <p:cNvSpPr>
            <a:spLocks noGrp="1"/>
          </p:cNvSpPr>
          <p:nvPr>
            <p:ph type="body" idx="1"/>
          </p:nvPr>
        </p:nvSpPr>
        <p:spPr>
          <a:noFill/>
        </p:spPr>
        <p:txBody>
          <a:bodyPr/>
          <a:lstStyle/>
          <a:p>
            <a:endParaRPr lang="en-GB" dirty="0" smtClean="0"/>
          </a:p>
          <a:p>
            <a:endParaRPr lang="en-GB" dirty="0" smtClean="0"/>
          </a:p>
          <a:p>
            <a:endParaRPr lang="en-GB" dirty="0" smtClean="0"/>
          </a:p>
          <a:p>
            <a:r>
              <a:rPr lang="en-GB" sz="1200" b="0" i="0" kern="1200" dirty="0" smtClean="0">
                <a:solidFill>
                  <a:schemeClr val="tx1"/>
                </a:solidFill>
                <a:effectLst/>
                <a:latin typeface="Times New Roman" pitchFamily="18" charset="0"/>
                <a:ea typeface="+mn-ea"/>
                <a:cs typeface="+mn-cs"/>
              </a:rPr>
              <a:t>Filler cells are used to establish the continuity of the N- well and the implant layers </a:t>
            </a:r>
            <a:r>
              <a:rPr lang="en-GB" dirty="0" smtClean="0"/>
              <a:t/>
            </a:r>
            <a:br>
              <a:rPr lang="en-GB" dirty="0" smtClean="0"/>
            </a:br>
            <a:r>
              <a:rPr lang="en-GB" sz="1200" b="0" i="0" kern="1200" dirty="0" smtClean="0">
                <a:solidFill>
                  <a:schemeClr val="tx1"/>
                </a:solidFill>
                <a:effectLst/>
                <a:latin typeface="Times New Roman" pitchFamily="18" charset="0"/>
                <a:ea typeface="+mn-ea"/>
                <a:cs typeface="+mn-cs"/>
              </a:rPr>
              <a:t>on the standard cell rows, This is one of the Fab constraints, for ease in the generation of the masks.</a:t>
            </a:r>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The software uses filler cells to fill the gaps between standard cell instances. Filler cells also provide decoupling capacitance to complete the power connections in the standard cell rows and extend N-well and P-well regions. The reason to add them as the last placement step is that you cannot run in-place optimization after they are added. After routing, the software checks for DRC violations created by the added filler cells. </a:t>
            </a:r>
          </a:p>
          <a:p>
            <a:endParaRPr lang="en-GB" dirty="0" smtClean="0"/>
          </a:p>
          <a:p>
            <a:r>
              <a:rPr lang="en-GB" dirty="0" smtClean="0"/>
              <a:t>To add filler cells, use the Add Filler form or the </a:t>
            </a:r>
            <a:r>
              <a:rPr lang="en-GB" dirty="0" err="1" smtClean="0"/>
              <a:t>addFiller</a:t>
            </a:r>
            <a:r>
              <a:rPr lang="en-GB" dirty="0" smtClean="0"/>
              <a:t> command. </a:t>
            </a:r>
          </a:p>
          <a:p>
            <a:endParaRPr lang="en-GB" dirty="0" smtClean="0"/>
          </a:p>
          <a:p>
            <a:r>
              <a:rPr lang="en-GB" dirty="0" smtClean="0"/>
              <a:t>Provide a list of filler cells so that at least one filler cell can be used to fill the space without causing DRC violations. </a:t>
            </a:r>
          </a:p>
          <a:p>
            <a:endParaRPr lang="en-GB" dirty="0" smtClean="0"/>
          </a:p>
          <a:p>
            <a:r>
              <a:rPr lang="en-GB" dirty="0" smtClean="0"/>
              <a:t>Add Filler recognizes whether a filler cell has implant layer geometries and attempts to add fillers that </a:t>
            </a:r>
            <a:r>
              <a:rPr lang="en-GB" dirty="0" err="1" smtClean="0"/>
              <a:t>honor</a:t>
            </a:r>
            <a:r>
              <a:rPr lang="en-GB" dirty="0" smtClean="0"/>
              <a:t> the implant layers' width and spacing rules. By judicious selection of filler cells, the software can correct implant layers' minimum spacing errors by putting in same voltage threshold implant layer fillers in spaces between two same implant layer cells. Add Filler also avoids creating implant layer minimum width errors by abutting fillers of same implant layer as the adjacent cells, thus extending the implant layer width. </a:t>
            </a:r>
          </a:p>
          <a:p>
            <a:endParaRPr lang="en-GB" dirty="0" smtClean="0"/>
          </a:p>
          <a:p>
            <a:r>
              <a:rPr lang="en-GB" dirty="0" smtClean="0"/>
              <a:t>Add Filler expects to be provided with cells of all types of implant layers to be able to completely fill the design's core area with fillers. For example, if only a low-voltage implant layer filler is provided, and the abutting logical cell has a high-voltage implant layer, then Add Filler places the provided low-voltage implant filler only if its width satisfies the minimum width rule for that implant layer.</a:t>
            </a:r>
          </a:p>
          <a:p>
            <a:endParaRPr lang="en-GB" dirty="0" smtClean="0"/>
          </a:p>
          <a:p>
            <a:endParaRPr lang="en-GB" dirty="0" smtClean="0"/>
          </a:p>
          <a:p>
            <a:endParaRPr lang="en-GB" dirty="0" smtClean="0"/>
          </a:p>
          <a:p>
            <a:r>
              <a:rPr lang="en-GB" dirty="0" smtClean="0"/>
              <a:t>Adding Fillers to MSV Designs </a:t>
            </a:r>
          </a:p>
          <a:p>
            <a:r>
              <a:rPr lang="en-GB" dirty="0" smtClean="0"/>
              <a:t>In cases where there are different voltages in the same design, also known as a multi-voltage (MSV) design, you might need to specify the power domain in which the fillers are to be inserted using the -</a:t>
            </a:r>
            <a:r>
              <a:rPr lang="en-GB" dirty="0" err="1" smtClean="0"/>
              <a:t>powerDomain</a:t>
            </a:r>
            <a:r>
              <a:rPr lang="en-GB" dirty="0" smtClean="0"/>
              <a:t> parameter of the </a:t>
            </a:r>
            <a:r>
              <a:rPr lang="en-GB" dirty="0" err="1" smtClean="0"/>
              <a:t>addFiller</a:t>
            </a:r>
            <a:r>
              <a:rPr lang="en-GB" dirty="0" smtClean="0"/>
              <a:t> command. If this parameter is not specified for MSV designs, the command only inserts default power domain fillers. Any region that does not belong to a specific power domain is assigned to the default power domain. </a:t>
            </a:r>
          </a:p>
          <a:p>
            <a:endParaRPr lang="en-GB" dirty="0" smtClean="0"/>
          </a:p>
          <a:p>
            <a:endParaRPr lang="en-GB" dirty="0" smtClean="0"/>
          </a:p>
          <a:p>
            <a:r>
              <a:rPr lang="en-GB" dirty="0" smtClean="0"/>
              <a:t>Deleting Filler Cells </a:t>
            </a:r>
          </a:p>
          <a:p>
            <a:r>
              <a:rPr lang="en-GB" dirty="0" smtClean="0"/>
              <a:t>To remove added filler cells, use the Delete Instances form or the </a:t>
            </a:r>
            <a:r>
              <a:rPr lang="en-GB" dirty="0" err="1" smtClean="0"/>
              <a:t>deleteFiller</a:t>
            </a:r>
            <a:r>
              <a:rPr lang="en-GB" dirty="0" smtClean="0"/>
              <a:t> command. If you specify an area, the </a:t>
            </a:r>
            <a:r>
              <a:rPr lang="en-GB" dirty="0" err="1" smtClean="0"/>
              <a:t>deleteFiller</a:t>
            </a:r>
            <a:r>
              <a:rPr lang="en-GB" dirty="0" smtClean="0"/>
              <a:t> command deletes only filler cells that are completely contained within the area; it does not delete filler cells that cross the area boundary. </a:t>
            </a:r>
          </a:p>
          <a:p>
            <a:endParaRPr lang="en-GB" dirty="0" smtClean="0"/>
          </a:p>
        </p:txBody>
      </p:sp>
    </p:spTree>
    <p:extLst>
      <p:ext uri="{BB962C8B-B14F-4D97-AF65-F5344CB8AC3E}">
        <p14:creationId xmlns:p14="http://schemas.microsoft.com/office/powerpoint/2010/main" val="2324637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52388" y="169863"/>
            <a:ext cx="6994525" cy="5246687"/>
          </a:xfrm>
          <a:ln/>
        </p:spPr>
      </p:sp>
      <p:sp>
        <p:nvSpPr>
          <p:cNvPr id="38915" name="Notes Placeholder 2"/>
          <p:cNvSpPr>
            <a:spLocks noGrp="1"/>
          </p:cNvSpPr>
          <p:nvPr>
            <p:ph type="body" idx="1"/>
          </p:nvPr>
        </p:nvSpPr>
        <p:spPr>
          <a:noFill/>
        </p:spPr>
        <p:txBody>
          <a:bodyPr/>
          <a:lstStyle/>
          <a:p>
            <a:r>
              <a:rPr lang="en-GB" smtClean="0"/>
              <a:t>The order of adding filler cells is important, start from the large to the small</a:t>
            </a:r>
          </a:p>
        </p:txBody>
      </p:sp>
    </p:spTree>
    <p:extLst>
      <p:ext uri="{BB962C8B-B14F-4D97-AF65-F5344CB8AC3E}">
        <p14:creationId xmlns:p14="http://schemas.microsoft.com/office/powerpoint/2010/main" val="213667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169863"/>
            <a:ext cx="6994525" cy="5246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Add Filler </a:t>
            </a:r>
          </a:p>
          <a:p>
            <a:r>
              <a:rPr lang="en-GB" sz="1200" kern="1200" dirty="0" smtClean="0">
                <a:solidFill>
                  <a:schemeClr val="tx1"/>
                </a:solidFill>
                <a:effectLst/>
                <a:latin typeface="Times New Roman" pitchFamily="18" charset="0"/>
                <a:ea typeface="+mn-ea"/>
                <a:cs typeface="+mn-cs"/>
              </a:rPr>
              <a:t>Use the Add Filler form to insert filler cell instances between the gaps of standard cell instances. If the design is routed, the software does DRC checks of the filler cells added to the wires in the design. It does not check adjacent cells. This process ensures that adding filler cells is fast enough to be used many times in the design flow. </a:t>
            </a:r>
          </a:p>
          <a:p>
            <a:r>
              <a:rPr lang="en-GB" sz="1200" kern="1200" dirty="0" smtClean="0">
                <a:solidFill>
                  <a:schemeClr val="tx1"/>
                </a:solidFill>
                <a:effectLst/>
                <a:latin typeface="Times New Roman" pitchFamily="18" charset="0"/>
                <a:ea typeface="+mn-ea"/>
                <a:cs typeface="+mn-cs"/>
              </a:rPr>
              <a:t>To resolve adjacent cell DRC violations created by the insertion of filler cells, run Verify Geometry to mark these violations. Then, use Add Filler with No DRC turned off to add more filler cells to replace filler cells that cause violations. </a:t>
            </a:r>
          </a:p>
          <a:p>
            <a:r>
              <a:rPr lang="en-GB" sz="1200" kern="1200" dirty="0" smtClean="0">
                <a:solidFill>
                  <a:schemeClr val="tx1"/>
                </a:solidFill>
                <a:effectLst/>
                <a:latin typeface="Times New Roman" pitchFamily="18" charset="0"/>
                <a:ea typeface="+mn-ea"/>
                <a:cs typeface="+mn-cs"/>
              </a:rPr>
              <a:t>Note:  This command resolves only filler-related violations--it cannot resolve net-based violations. To repair net-based violations, reroute the net with violations. </a:t>
            </a:r>
          </a:p>
          <a:p>
            <a:r>
              <a:rPr lang="en-GB" sz="1200" kern="1200" dirty="0" smtClean="0">
                <a:solidFill>
                  <a:schemeClr val="tx1"/>
                </a:solidFill>
                <a:effectLst/>
                <a:latin typeface="Times New Roman" pitchFamily="18" charset="0"/>
                <a:ea typeface="+mn-ea"/>
                <a:cs typeface="+mn-cs"/>
              </a:rPr>
              <a:t>Add Filler recognizes up to five implant layers and attempts to </a:t>
            </a:r>
            <a:r>
              <a:rPr lang="en-GB" sz="1200" kern="1200" dirty="0" err="1" smtClean="0">
                <a:solidFill>
                  <a:schemeClr val="tx1"/>
                </a:solidFill>
                <a:effectLst/>
                <a:latin typeface="Times New Roman" pitchFamily="18" charset="0"/>
                <a:ea typeface="+mn-ea"/>
                <a:cs typeface="+mn-cs"/>
              </a:rPr>
              <a:t>honor</a:t>
            </a:r>
            <a:r>
              <a:rPr lang="en-GB" sz="1200" kern="1200" dirty="0" smtClean="0">
                <a:solidFill>
                  <a:schemeClr val="tx1"/>
                </a:solidFill>
                <a:effectLst/>
                <a:latin typeface="Times New Roman" pitchFamily="18" charset="0"/>
                <a:ea typeface="+mn-ea"/>
                <a:cs typeface="+mn-cs"/>
              </a:rPr>
              <a:t> implant layer width and spacing rules within each implant layer. If it does not find the correct filler cell to add to an implant layer, it tries to add "no-implant" filler cells. If it cannot add the "no-implant" cells, it inserts a filler cell that is large enough that it does not violate the minimum width rule of the relevant implant layer.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Choose Place - Physical Cells - Add Filler.</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Add Filler Fields and Options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Cell Name(s)</a:t>
            </a:r>
          </a:p>
          <a:p>
            <a:r>
              <a:rPr lang="en-GB" sz="1200" kern="1200" dirty="0" smtClean="0">
                <a:solidFill>
                  <a:schemeClr val="tx1"/>
                </a:solidFill>
                <a:effectLst/>
                <a:latin typeface="Times New Roman" pitchFamily="18" charset="0"/>
                <a:ea typeface="+mn-ea"/>
                <a:cs typeface="+mn-cs"/>
              </a:rPr>
              <a:t>Specifies the cell name(s) of the filler cell instance.</a:t>
            </a:r>
          </a:p>
          <a:p>
            <a:r>
              <a:rPr lang="en-GB" sz="1200" kern="1200" dirty="0" smtClean="0">
                <a:solidFill>
                  <a:schemeClr val="tx1"/>
                </a:solidFill>
                <a:effectLst/>
                <a:latin typeface="Times New Roman" pitchFamily="18" charset="0"/>
                <a:ea typeface="+mn-ea"/>
                <a:cs typeface="+mn-cs"/>
              </a:rPr>
              <a:t>Click Select to open a browser to highlight a cell, or cells, from the Selectable Cells List. Clicking Add includes the cell name(s) to the Cells List and Cell Name(s) field. Highlighting a cell or cells in the Cells List and clicking Delete removes the cell name(s) from both areas.</a:t>
            </a:r>
          </a:p>
          <a:p>
            <a:r>
              <a:rPr lang="en-GB" sz="1200" kern="1200" dirty="0" smtClean="0">
                <a:solidFill>
                  <a:schemeClr val="tx1"/>
                </a:solidFill>
                <a:effectLst/>
                <a:latin typeface="Times New Roman" pitchFamily="18" charset="0"/>
                <a:ea typeface="+mn-ea"/>
                <a:cs typeface="+mn-cs"/>
              </a:rPr>
              <a:t>Prefix </a:t>
            </a:r>
          </a:p>
          <a:p>
            <a:r>
              <a:rPr lang="en-GB" sz="1200" kern="1200" dirty="0" smtClean="0">
                <a:solidFill>
                  <a:schemeClr val="tx1"/>
                </a:solidFill>
                <a:effectLst/>
                <a:latin typeface="Times New Roman" pitchFamily="18" charset="0"/>
                <a:ea typeface="+mn-ea"/>
                <a:cs typeface="+mn-cs"/>
              </a:rPr>
              <a:t>Specifies the prefix for the added filler cell instances.</a:t>
            </a:r>
          </a:p>
          <a:p>
            <a:r>
              <a:rPr lang="en-GB" sz="1200" kern="1200" dirty="0" smtClean="0">
                <a:solidFill>
                  <a:schemeClr val="tx1"/>
                </a:solidFill>
                <a:effectLst/>
                <a:latin typeface="Times New Roman" pitchFamily="18" charset="0"/>
                <a:ea typeface="+mn-ea"/>
                <a:cs typeface="+mn-cs"/>
              </a:rPr>
              <a:t>Default: FILLER</a:t>
            </a:r>
          </a:p>
          <a:p>
            <a:r>
              <a:rPr lang="en-GB" sz="1200" kern="1200" dirty="0" smtClean="0">
                <a:solidFill>
                  <a:schemeClr val="tx1"/>
                </a:solidFill>
                <a:effectLst/>
                <a:latin typeface="Times New Roman" pitchFamily="18" charset="0"/>
                <a:ea typeface="+mn-ea"/>
                <a:cs typeface="+mn-cs"/>
              </a:rPr>
              <a:t>Power Domain</a:t>
            </a:r>
          </a:p>
          <a:p>
            <a:r>
              <a:rPr lang="en-GB" sz="1200" kern="1200" dirty="0" smtClean="0">
                <a:solidFill>
                  <a:schemeClr val="tx1"/>
                </a:solidFill>
                <a:effectLst/>
                <a:latin typeface="Times New Roman" pitchFamily="18" charset="0"/>
                <a:ea typeface="+mn-ea"/>
                <a:cs typeface="+mn-cs"/>
              </a:rPr>
              <a:t>Specifies the power domain in which the fillers are to be inserted. If this parameter is not specified, and a list of filler cells is specified with Cell Name(s), the software tries to add fillers to all power domains.</a:t>
            </a:r>
          </a:p>
          <a:p>
            <a:r>
              <a:rPr lang="en-GB" sz="1200" kern="1200" dirty="0" smtClean="0">
                <a:solidFill>
                  <a:schemeClr val="tx1"/>
                </a:solidFill>
                <a:effectLst/>
                <a:latin typeface="Times New Roman" pitchFamily="18" charset="0"/>
                <a:ea typeface="+mn-ea"/>
                <a:cs typeface="+mn-cs"/>
              </a:rPr>
              <a:t>Click Select to open a browser to highlight a cell, or cells, from the Selectable Power Domain List. Clicking Add includes the cell name(s) in the Cells List and Cell Name(s) field. Highlighting a cell or cells in the Cells List and clicking Delete removes the cell name(s) from both areas.</a:t>
            </a:r>
          </a:p>
          <a:p>
            <a:r>
              <a:rPr lang="en-GB" sz="1200" kern="1200" dirty="0" smtClean="0">
                <a:solidFill>
                  <a:schemeClr val="tx1"/>
                </a:solidFill>
                <a:effectLst/>
                <a:latin typeface="Times New Roman" pitchFamily="18" charset="0"/>
                <a:ea typeface="+mn-ea"/>
                <a:cs typeface="+mn-cs"/>
              </a:rPr>
              <a:t>No DRC</a:t>
            </a:r>
          </a:p>
          <a:p>
            <a:r>
              <a:rPr lang="en-GB" sz="1200" kern="1200" dirty="0" smtClean="0">
                <a:solidFill>
                  <a:schemeClr val="tx1"/>
                </a:solidFill>
                <a:effectLst/>
                <a:latin typeface="Times New Roman" pitchFamily="18" charset="0"/>
                <a:ea typeface="+mn-ea"/>
                <a:cs typeface="+mn-cs"/>
              </a:rPr>
              <a:t>Disables </a:t>
            </a:r>
            <a:r>
              <a:rPr lang="en-GB" sz="1200" kern="1200" dirty="0" err="1" smtClean="0">
                <a:solidFill>
                  <a:schemeClr val="tx1"/>
                </a:solidFill>
                <a:effectLst/>
                <a:latin typeface="Times New Roman" pitchFamily="18" charset="0"/>
                <a:ea typeface="+mn-ea"/>
                <a:cs typeface="+mn-cs"/>
              </a:rPr>
              <a:t>postroute</a:t>
            </a:r>
            <a:r>
              <a:rPr lang="en-GB" sz="1200" kern="1200" dirty="0" smtClean="0">
                <a:solidFill>
                  <a:schemeClr val="tx1"/>
                </a:solidFill>
                <a:effectLst/>
                <a:latin typeface="Times New Roman" pitchFamily="18" charset="0"/>
                <a:ea typeface="+mn-ea"/>
                <a:cs typeface="+mn-cs"/>
              </a:rPr>
              <a:t> DRC violation checking against existing net routing. By default, if filler cells are added after routing, the software checks for DRC violations between regular nets and the filler cells.</a:t>
            </a:r>
          </a:p>
          <a:p>
            <a:r>
              <a:rPr lang="en-GB" sz="1200" kern="1200" dirty="0" smtClean="0">
                <a:solidFill>
                  <a:schemeClr val="tx1"/>
                </a:solidFill>
                <a:effectLst/>
                <a:latin typeface="Times New Roman" pitchFamily="18" charset="0"/>
                <a:ea typeface="+mn-ea"/>
                <a:cs typeface="+mn-cs"/>
              </a:rPr>
              <a:t>Default: Off</a:t>
            </a:r>
          </a:p>
          <a:p>
            <a:r>
              <a:rPr lang="en-GB" sz="1200" kern="1200" dirty="0" smtClean="0">
                <a:solidFill>
                  <a:schemeClr val="tx1"/>
                </a:solidFill>
                <a:effectLst/>
                <a:latin typeface="Times New Roman" pitchFamily="18" charset="0"/>
                <a:ea typeface="+mn-ea"/>
                <a:cs typeface="+mn-cs"/>
              </a:rPr>
              <a:t>Mark Fixed</a:t>
            </a:r>
          </a:p>
          <a:p>
            <a:r>
              <a:rPr lang="en-GB" sz="1200" kern="1200" dirty="0" smtClean="0">
                <a:solidFill>
                  <a:schemeClr val="tx1"/>
                </a:solidFill>
                <a:effectLst/>
                <a:latin typeface="Times New Roman" pitchFamily="18" charset="0"/>
                <a:ea typeface="+mn-ea"/>
                <a:cs typeface="+mn-cs"/>
              </a:rPr>
              <a:t>Marks added fillers as FIXED.</a:t>
            </a:r>
          </a:p>
          <a:p>
            <a:r>
              <a:rPr lang="en-GB" sz="1200" kern="1200" dirty="0" smtClean="0">
                <a:solidFill>
                  <a:schemeClr val="tx1"/>
                </a:solidFill>
                <a:effectLst/>
                <a:latin typeface="Times New Roman" pitchFamily="18" charset="0"/>
                <a:ea typeface="+mn-ea"/>
                <a:cs typeface="+mn-cs"/>
              </a:rPr>
              <a:t>Default: On</a:t>
            </a:r>
          </a:p>
          <a:p>
            <a:r>
              <a:rPr lang="en-GB" sz="1200" kern="1200" dirty="0" smtClean="0">
                <a:solidFill>
                  <a:schemeClr val="tx1"/>
                </a:solidFill>
                <a:effectLst/>
                <a:latin typeface="Times New Roman" pitchFamily="18" charset="0"/>
                <a:ea typeface="+mn-ea"/>
                <a:cs typeface="+mn-cs"/>
              </a:rPr>
              <a:t>Fill Area</a:t>
            </a:r>
          </a:p>
          <a:p>
            <a:r>
              <a:rPr lang="en-GB" sz="1200" kern="1200" dirty="0" smtClean="0">
                <a:solidFill>
                  <a:schemeClr val="tx1"/>
                </a:solidFill>
                <a:effectLst/>
                <a:latin typeface="Times New Roman" pitchFamily="18" charset="0"/>
                <a:ea typeface="+mn-ea"/>
                <a:cs typeface="+mn-cs"/>
              </a:rPr>
              <a:t>Specifies an area to fill. Specify values for the lower left (</a:t>
            </a:r>
            <a:r>
              <a:rPr lang="en-GB" sz="1200" kern="1200" dirty="0" err="1" smtClean="0">
                <a:solidFill>
                  <a:schemeClr val="tx1"/>
                </a:solidFill>
                <a:effectLst/>
                <a:latin typeface="Times New Roman" pitchFamily="18" charset="0"/>
                <a:ea typeface="+mn-ea"/>
                <a:cs typeface="+mn-cs"/>
              </a:rPr>
              <a:t>llx</a:t>
            </a:r>
            <a:r>
              <a:rPr lang="en-GB" sz="1200" kern="1200" dirty="0" smtClean="0">
                <a:solidFill>
                  <a:schemeClr val="tx1"/>
                </a:solidFill>
                <a:effectLst/>
                <a:latin typeface="Times New Roman" pitchFamily="18" charset="0"/>
                <a:ea typeface="+mn-ea"/>
                <a:cs typeface="+mn-cs"/>
              </a:rPr>
              <a:t>) and upper right (</a:t>
            </a:r>
            <a:r>
              <a:rPr lang="en-GB" sz="1200" kern="1200" dirty="0" err="1" smtClean="0">
                <a:solidFill>
                  <a:schemeClr val="tx1"/>
                </a:solidFill>
                <a:effectLst/>
                <a:latin typeface="Times New Roman" pitchFamily="18" charset="0"/>
                <a:ea typeface="+mn-ea"/>
                <a:cs typeface="+mn-cs"/>
              </a:rPr>
              <a:t>urx</a:t>
            </a:r>
            <a:r>
              <a:rPr lang="en-GB" sz="1200" kern="1200" dirty="0" smtClean="0">
                <a:solidFill>
                  <a:schemeClr val="tx1"/>
                </a:solidFill>
                <a:effectLst/>
                <a:latin typeface="Times New Roman" pitchFamily="18" charset="0"/>
                <a:ea typeface="+mn-ea"/>
                <a:cs typeface="+mn-cs"/>
              </a:rPr>
              <a:t>) boundaries in the x-direction, and the lower left (</a:t>
            </a:r>
            <a:r>
              <a:rPr lang="en-GB" sz="1200" kern="1200" dirty="0" err="1" smtClean="0">
                <a:solidFill>
                  <a:schemeClr val="tx1"/>
                </a:solidFill>
                <a:effectLst/>
                <a:latin typeface="Times New Roman" pitchFamily="18" charset="0"/>
                <a:ea typeface="+mn-ea"/>
                <a:cs typeface="+mn-cs"/>
              </a:rPr>
              <a:t>lly</a:t>
            </a:r>
            <a:r>
              <a:rPr lang="en-GB" sz="1200" kern="1200" dirty="0" smtClean="0">
                <a:solidFill>
                  <a:schemeClr val="tx1"/>
                </a:solidFill>
                <a:effectLst/>
                <a:latin typeface="Times New Roman" pitchFamily="18" charset="0"/>
                <a:ea typeface="+mn-ea"/>
                <a:cs typeface="+mn-cs"/>
              </a:rPr>
              <a:t>) and upper right (</a:t>
            </a:r>
            <a:r>
              <a:rPr lang="en-GB" sz="1200" kern="1200" dirty="0" err="1" smtClean="0">
                <a:solidFill>
                  <a:schemeClr val="tx1"/>
                </a:solidFill>
                <a:effectLst/>
                <a:latin typeface="Times New Roman" pitchFamily="18" charset="0"/>
                <a:ea typeface="+mn-ea"/>
                <a:cs typeface="+mn-cs"/>
              </a:rPr>
              <a:t>ury</a:t>
            </a:r>
            <a:r>
              <a:rPr lang="en-GB" sz="1200" kern="1200" dirty="0" smtClean="0">
                <a:solidFill>
                  <a:schemeClr val="tx1"/>
                </a:solidFill>
                <a:effectLst/>
                <a:latin typeface="Times New Roman" pitchFamily="18" charset="0"/>
                <a:ea typeface="+mn-ea"/>
                <a:cs typeface="+mn-cs"/>
              </a:rPr>
              <a:t>) boundaries in the y-direction.</a:t>
            </a:r>
          </a:p>
          <a:p>
            <a:r>
              <a:rPr lang="en-GB" sz="1200" kern="1200" dirty="0" smtClean="0">
                <a:solidFill>
                  <a:schemeClr val="tx1"/>
                </a:solidFill>
                <a:effectLst/>
                <a:latin typeface="Times New Roman" pitchFamily="18" charset="0"/>
                <a:ea typeface="+mn-ea"/>
                <a:cs typeface="+mn-cs"/>
              </a:rPr>
              <a:t>Use Draw to click and drag a window around the area in the design display area. This will automatically update the values for the boundaries. </a:t>
            </a:r>
          </a:p>
          <a:p>
            <a:r>
              <a:rPr lang="en-GB" sz="1200" kern="1200" dirty="0" smtClean="0">
                <a:solidFill>
                  <a:schemeClr val="tx1"/>
                </a:solidFill>
                <a:effectLst/>
                <a:latin typeface="Times New Roman" pitchFamily="18" charset="0"/>
                <a:ea typeface="+mn-ea"/>
                <a:cs typeface="+mn-cs"/>
              </a:rPr>
              <a:t>Note:  If the area is not defined properly, no filler cells are added.</a:t>
            </a:r>
          </a:p>
          <a:p>
            <a:endParaRPr lang="en-GB" dirty="0"/>
          </a:p>
        </p:txBody>
      </p:sp>
    </p:spTree>
    <p:extLst>
      <p:ext uri="{BB962C8B-B14F-4D97-AF65-F5344CB8AC3E}">
        <p14:creationId xmlns:p14="http://schemas.microsoft.com/office/powerpoint/2010/main" val="3613470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52388" y="169863"/>
            <a:ext cx="6994525" cy="5246687"/>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8300" indent="-368300" defTabSz="484188"/>
            <a:endParaRPr lang="sv-SE" smtClean="0"/>
          </a:p>
        </p:txBody>
      </p:sp>
      <p:sp>
        <p:nvSpPr>
          <p:cNvPr id="52228" name="Slide Number Placeholder 3"/>
          <p:cNvSpPr>
            <a:spLocks noGrp="1"/>
          </p:cNvSpPr>
          <p:nvPr>
            <p:ph type="sldNum" sz="quarter" idx="4294967295"/>
          </p:nvPr>
        </p:nvSpPr>
        <p:spPr bwMode="auto">
          <a:xfrm>
            <a:off x="4021138" y="9720263"/>
            <a:ext cx="3076575" cy="512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33" tIns="49016" rIns="98033" bIns="49016"/>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pPr eaLnBrk="1" hangingPunct="1"/>
            <a:fld id="{76D36219-5E39-454B-B26C-08656438E335}" type="slidenum">
              <a:rPr lang="en-US" sz="1300">
                <a:latin typeface="Arial" pitchFamily="34" charset="0"/>
                <a:cs typeface="Arial" pitchFamily="34" charset="0"/>
              </a:rPr>
              <a:pPr eaLnBrk="1" hangingPunct="1"/>
              <a:t>4</a:t>
            </a:fld>
            <a:endParaRPr lang="en-US" sz="1300">
              <a:latin typeface="Arial" pitchFamily="34" charset="0"/>
              <a:cs typeface="Arial" pitchFamily="34" charset="0"/>
            </a:endParaRPr>
          </a:p>
        </p:txBody>
      </p:sp>
    </p:spTree>
    <p:extLst>
      <p:ext uri="{BB962C8B-B14F-4D97-AF65-F5344CB8AC3E}">
        <p14:creationId xmlns:p14="http://schemas.microsoft.com/office/powerpoint/2010/main" val="267902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52388" y="169863"/>
            <a:ext cx="6994525" cy="5246687"/>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6324" name="Slide Number Placeholder 3"/>
          <p:cNvSpPr>
            <a:spLocks noGrp="1"/>
          </p:cNvSpPr>
          <p:nvPr>
            <p:ph type="sldNum" sz="quarter" idx="5"/>
          </p:nvPr>
        </p:nvSpPr>
        <p:spPr>
          <a:xfrm>
            <a:off x="4021138" y="9721850"/>
            <a:ext cx="3076575" cy="5111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7738" eaLnBrk="0" hangingPunct="0">
              <a:defRPr sz="2400">
                <a:solidFill>
                  <a:schemeClr val="tx1"/>
                </a:solidFill>
                <a:latin typeface="Times New Roman" pitchFamily="18" charset="0"/>
              </a:defRPr>
            </a:lvl1pPr>
            <a:lvl2pPr marL="742950" indent="-285750" algn="ctr" defTabSz="947738" eaLnBrk="0" hangingPunct="0">
              <a:defRPr sz="2400">
                <a:solidFill>
                  <a:schemeClr val="tx1"/>
                </a:solidFill>
                <a:latin typeface="Times New Roman" pitchFamily="18" charset="0"/>
              </a:defRPr>
            </a:lvl2pPr>
            <a:lvl3pPr marL="1143000" indent="-228600" algn="ctr" defTabSz="947738" eaLnBrk="0" hangingPunct="0">
              <a:defRPr sz="2400">
                <a:solidFill>
                  <a:schemeClr val="tx1"/>
                </a:solidFill>
                <a:latin typeface="Times New Roman" pitchFamily="18" charset="0"/>
              </a:defRPr>
            </a:lvl3pPr>
            <a:lvl4pPr marL="1600200" indent="-228600" algn="ctr" defTabSz="947738" eaLnBrk="0" hangingPunct="0">
              <a:defRPr sz="2400">
                <a:solidFill>
                  <a:schemeClr val="tx1"/>
                </a:solidFill>
                <a:latin typeface="Times New Roman" pitchFamily="18" charset="0"/>
              </a:defRPr>
            </a:lvl4pPr>
            <a:lvl5pPr marL="2057400" indent="-228600" algn="ctr" defTabSz="947738" eaLnBrk="0" hangingPunct="0">
              <a:defRPr sz="2400">
                <a:solidFill>
                  <a:schemeClr val="tx1"/>
                </a:solidFill>
                <a:latin typeface="Times New Roman" pitchFamily="18" charset="0"/>
              </a:defRPr>
            </a:lvl5pPr>
            <a:lvl6pPr marL="2514600" indent="-228600" algn="ctr" defTabSz="947738" eaLnBrk="0" fontAlgn="base" hangingPunct="0">
              <a:spcBef>
                <a:spcPct val="0"/>
              </a:spcBef>
              <a:spcAft>
                <a:spcPct val="0"/>
              </a:spcAft>
              <a:defRPr sz="2400">
                <a:solidFill>
                  <a:schemeClr val="tx1"/>
                </a:solidFill>
                <a:latin typeface="Times New Roman" pitchFamily="18" charset="0"/>
              </a:defRPr>
            </a:lvl6pPr>
            <a:lvl7pPr marL="2971800" indent="-228600" algn="ctr" defTabSz="947738" eaLnBrk="0" fontAlgn="base" hangingPunct="0">
              <a:spcBef>
                <a:spcPct val="0"/>
              </a:spcBef>
              <a:spcAft>
                <a:spcPct val="0"/>
              </a:spcAft>
              <a:defRPr sz="2400">
                <a:solidFill>
                  <a:schemeClr val="tx1"/>
                </a:solidFill>
                <a:latin typeface="Times New Roman" pitchFamily="18" charset="0"/>
              </a:defRPr>
            </a:lvl7pPr>
            <a:lvl8pPr marL="3429000" indent="-228600" algn="ctr" defTabSz="947738" eaLnBrk="0" fontAlgn="base" hangingPunct="0">
              <a:spcBef>
                <a:spcPct val="0"/>
              </a:spcBef>
              <a:spcAft>
                <a:spcPct val="0"/>
              </a:spcAft>
              <a:defRPr sz="2400">
                <a:solidFill>
                  <a:schemeClr val="tx1"/>
                </a:solidFill>
                <a:latin typeface="Times New Roman" pitchFamily="18" charset="0"/>
              </a:defRPr>
            </a:lvl8pPr>
            <a:lvl9pPr marL="3886200" indent="-228600" algn="ctr" defTabSz="947738" eaLnBrk="0" fontAlgn="base" hangingPunct="0">
              <a:spcBef>
                <a:spcPct val="0"/>
              </a:spcBef>
              <a:spcAft>
                <a:spcPct val="0"/>
              </a:spcAft>
              <a:defRPr sz="2400">
                <a:solidFill>
                  <a:schemeClr val="tx1"/>
                </a:solidFill>
                <a:latin typeface="Times New Roman" pitchFamily="18" charset="0"/>
              </a:defRPr>
            </a:lvl9pPr>
          </a:lstStyle>
          <a:p>
            <a:pPr algn="r">
              <a:defRPr/>
            </a:pPr>
            <a:fld id="{BE40EC3E-A133-4B7B-91AC-FD71654B0A5E}" type="slidenum">
              <a:rPr lang="en-GB" sz="1200" smtClean="0"/>
              <a:pPr algn="r">
                <a:defRPr/>
              </a:pPr>
              <a:t>5</a:t>
            </a:fld>
            <a:endParaRPr lang="en-GB" sz="1200" smtClean="0"/>
          </a:p>
        </p:txBody>
      </p:sp>
    </p:spTree>
    <p:extLst>
      <p:ext uri="{BB962C8B-B14F-4D97-AF65-F5344CB8AC3E}">
        <p14:creationId xmlns:p14="http://schemas.microsoft.com/office/powerpoint/2010/main" val="381188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52388" y="169863"/>
            <a:ext cx="6994525" cy="5246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21309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52388" y="169863"/>
            <a:ext cx="6994525" cy="5246687"/>
          </a:xfrm>
          <a:ln/>
        </p:spPr>
      </p:sp>
      <p:sp>
        <p:nvSpPr>
          <p:cNvPr id="36867" name="Notes Placeholder 2"/>
          <p:cNvSpPr>
            <a:spLocks noGrp="1"/>
          </p:cNvSpPr>
          <p:nvPr>
            <p:ph type="body" idx="1"/>
          </p:nvPr>
        </p:nvSpPr>
        <p:spPr>
          <a:noFill/>
        </p:spPr>
        <p:txBody>
          <a:bodyPr/>
          <a:lstStyle/>
          <a:p>
            <a:r>
              <a:rPr lang="en-GB" dirty="0" smtClean="0"/>
              <a:t>The LEF files contain physical information about the standard cell library and the metal layers.</a:t>
            </a:r>
          </a:p>
          <a:p>
            <a:r>
              <a:rPr lang="en-GB" dirty="0" smtClean="0"/>
              <a:t>This information includes capacitances, resistances, area, and the physical location of pins for each</a:t>
            </a:r>
          </a:p>
          <a:p>
            <a:r>
              <a:rPr lang="en-GB" dirty="0" smtClean="0"/>
              <a:t>cell. The LIB files contain timing information about each cell; they are similar to the DB files used</a:t>
            </a:r>
          </a:p>
          <a:p>
            <a:r>
              <a:rPr lang="en-GB" dirty="0" smtClean="0"/>
              <a:t>by Design Compiler.</a:t>
            </a:r>
          </a:p>
          <a:p>
            <a:endParaRPr lang="en-GB" dirty="0" smtClean="0"/>
          </a:p>
          <a:p>
            <a:r>
              <a:rPr lang="en-GB" dirty="0" smtClean="0"/>
              <a:t>Normally, if this was a full chip design, we would also have to specify the I/O pad information now by the IO Assignment File, but for now we will not use I/O pads. Your Design Import pop-up window should look like this now</a:t>
            </a:r>
          </a:p>
        </p:txBody>
      </p:sp>
    </p:spTree>
    <p:extLst>
      <p:ext uri="{BB962C8B-B14F-4D97-AF65-F5344CB8AC3E}">
        <p14:creationId xmlns:p14="http://schemas.microsoft.com/office/powerpoint/2010/main" val="357101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52388" y="169863"/>
            <a:ext cx="6994525" cy="5246687"/>
          </a:xfrm>
          <a:ln/>
        </p:spPr>
      </p:sp>
      <p:sp>
        <p:nvSpPr>
          <p:cNvPr id="36867" name="Notes Placeholder 2"/>
          <p:cNvSpPr>
            <a:spLocks noGrp="1"/>
          </p:cNvSpPr>
          <p:nvPr>
            <p:ph type="body" idx="1"/>
          </p:nvPr>
        </p:nvSpPr>
        <p:spPr>
          <a:noFill/>
        </p:spPr>
        <p:txBody>
          <a:bodyPr/>
          <a:lstStyle/>
          <a:p>
            <a:r>
              <a:rPr lang="en-GB" dirty="0" smtClean="0"/>
              <a:t>The LEF files contain physical information about the standard cell library and the metal layers.</a:t>
            </a:r>
          </a:p>
          <a:p>
            <a:r>
              <a:rPr lang="en-GB" dirty="0" smtClean="0"/>
              <a:t>This information includes capacitances, resistances, area, and the physical location of pins for each</a:t>
            </a:r>
          </a:p>
          <a:p>
            <a:r>
              <a:rPr lang="en-GB" dirty="0" smtClean="0"/>
              <a:t>cell. The LIB files contain timing information about each cell; they are similar to the DB files used</a:t>
            </a:r>
          </a:p>
          <a:p>
            <a:r>
              <a:rPr lang="en-GB" dirty="0" smtClean="0"/>
              <a:t>by Design Compiler.</a:t>
            </a:r>
          </a:p>
          <a:p>
            <a:endParaRPr lang="en-GB" dirty="0" smtClean="0"/>
          </a:p>
          <a:p>
            <a:r>
              <a:rPr lang="en-GB" dirty="0" smtClean="0"/>
              <a:t>Normally, if this was a full chip design, we would also have to specify the I/O pad information now by the IO Assignment File, but for now we will not use I/O pads. Your Design Import pop-up window should look like this now</a:t>
            </a:r>
          </a:p>
        </p:txBody>
      </p:sp>
    </p:spTree>
    <p:extLst>
      <p:ext uri="{BB962C8B-B14F-4D97-AF65-F5344CB8AC3E}">
        <p14:creationId xmlns:p14="http://schemas.microsoft.com/office/powerpoint/2010/main" val="357101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1873250"/>
            <a:ext cx="9144000" cy="1143000"/>
          </a:xfrm>
        </p:spPr>
        <p:txBody>
          <a:bodyPr lIns="914400" tIns="0" rIns="182880" bIns="0"/>
          <a:lstStyle>
            <a:lvl1pPr>
              <a:defRPr/>
            </a:lvl1pPr>
          </a:lstStyle>
          <a:p>
            <a:pPr lvl="0"/>
            <a:r>
              <a:rPr lang="en-US" noProof="0" smtClean="0"/>
              <a:t>Click to edit Master title style</a:t>
            </a:r>
          </a:p>
        </p:txBody>
      </p:sp>
      <p:sp>
        <p:nvSpPr>
          <p:cNvPr id="37891" name="Rectangle 3"/>
          <p:cNvSpPr>
            <a:spLocks noGrp="1" noChangeArrowheads="1"/>
          </p:cNvSpPr>
          <p:nvPr>
            <p:ph type="subTitle" idx="1"/>
          </p:nvPr>
        </p:nvSpPr>
        <p:spPr>
          <a:xfrm>
            <a:off x="2192338" y="3656013"/>
            <a:ext cx="6307137" cy="2741612"/>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2085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810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421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394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216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00175"/>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788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122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015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87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22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43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31838"/>
          </a:xfrm>
          <a:prstGeom prst="rect">
            <a:avLst/>
          </a:prstGeom>
          <a:solidFill>
            <a:srgbClr val="E7E7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00175"/>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Body Text (Bullet is Wingdings, 80%, 24 point bold Arial, indent 0.4)</a:t>
            </a:r>
          </a:p>
          <a:p>
            <a:pPr lvl="1"/>
            <a:r>
              <a:rPr lang="en-US" smtClean="0"/>
              <a:t>Second Level (Bullet is Wingdings, 70% of text; 22 point Arial, indent 0.5 and 0.8)</a:t>
            </a:r>
          </a:p>
          <a:p>
            <a:pPr lvl="2"/>
            <a:r>
              <a:rPr lang="en-US" smtClean="0"/>
              <a:t>Third Level (Bullet is Wingdings, 60% of text; 20 point Arial, indent at 1.1 and 1.4.)</a:t>
            </a:r>
          </a:p>
        </p:txBody>
      </p:sp>
      <p:sp>
        <p:nvSpPr>
          <p:cNvPr id="1028" name="Rectangle 7"/>
          <p:cNvSpPr>
            <a:spLocks noChangeArrowheads="1"/>
          </p:cNvSpPr>
          <p:nvPr userDrawn="1"/>
        </p:nvSpPr>
        <p:spPr bwMode="auto">
          <a:xfrm>
            <a:off x="8594725" y="6492875"/>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fld id="{64F1B4AF-AC83-46BB-AE61-3B5D25ED5BC1}" type="slidenum">
              <a:rPr lang="en-US" b="1">
                <a:solidFill>
                  <a:schemeClr val="tx2"/>
                </a:solidFill>
                <a:latin typeface="Arial" charset="0"/>
              </a:rPr>
              <a:pPr eaLnBrk="0" hangingPunct="0"/>
              <a:t>‹#›</a:t>
            </a:fld>
            <a:endParaRPr lang="en-US" b="1">
              <a:solidFill>
                <a:schemeClr val="tx2"/>
              </a:solidFill>
              <a:latin typeface="Arial" charset="0"/>
            </a:endParaRPr>
          </a:p>
        </p:txBody>
      </p:sp>
      <p:sp>
        <p:nvSpPr>
          <p:cNvPr id="1029" name="Line 9"/>
          <p:cNvSpPr>
            <a:spLocks noChangeShapeType="1"/>
          </p:cNvSpPr>
          <p:nvPr userDrawn="1"/>
        </p:nvSpPr>
        <p:spPr bwMode="black">
          <a:xfrm>
            <a:off x="0" y="754063"/>
            <a:ext cx="9144000" cy="0"/>
          </a:xfrm>
          <a:prstGeom prst="line">
            <a:avLst/>
          </a:prstGeom>
          <a:noFill/>
          <a:ln w="63500">
            <a:solidFill>
              <a:srgbClr val="B9B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30" name="Object 10"/>
          <p:cNvGraphicFramePr>
            <a:graphicFrameLocks noChangeAspect="1"/>
          </p:cNvGraphicFramePr>
          <p:nvPr userDrawn="1"/>
        </p:nvGraphicFramePr>
        <p:xfrm>
          <a:off x="52388" y="6481763"/>
          <a:ext cx="244475" cy="341312"/>
        </p:xfrm>
        <a:graphic>
          <a:graphicData uri="http://schemas.openxmlformats.org/presentationml/2006/ole">
            <mc:AlternateContent xmlns:mc="http://schemas.openxmlformats.org/markup-compatibility/2006">
              <mc:Choice xmlns:v="urn:schemas-microsoft-com:vml" Requires="v">
                <p:oleObj spid="_x0000_s1645" name="CorelDRAW" r:id="rId14" imgW="2428765" imgH="3067185" progId="CorelDRAW.Graphic.10">
                  <p:embed/>
                </p:oleObj>
              </mc:Choice>
              <mc:Fallback>
                <p:oleObj name="CorelDRAW" r:id="rId14" imgW="2428765" imgH="3067185" progId="CorelDRAW.Graphic.10">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6481763"/>
                        <a:ext cx="2444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userDrawn="1"/>
        </p:nvSpPr>
        <p:spPr bwMode="auto">
          <a:xfrm>
            <a:off x="282575" y="6548438"/>
            <a:ext cx="745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1400" b="1" smtClean="0">
                <a:solidFill>
                  <a:schemeClr val="tx2"/>
                </a:solidFill>
                <a:latin typeface="Univers" pitchFamily="34" charset="0"/>
              </a:rPr>
              <a:t>School of Electronics and Computer Science, University of Southampton, UK</a:t>
            </a:r>
          </a:p>
        </p:txBody>
      </p:sp>
      <p:grpSp>
        <p:nvGrpSpPr>
          <p:cNvPr id="1032" name="Group 730"/>
          <p:cNvGrpSpPr>
            <a:grpSpLocks/>
          </p:cNvGrpSpPr>
          <p:nvPr userDrawn="1"/>
        </p:nvGrpSpPr>
        <p:grpSpPr bwMode="auto">
          <a:xfrm>
            <a:off x="7929563" y="0"/>
            <a:ext cx="1184275" cy="688975"/>
            <a:chOff x="4995" y="0"/>
            <a:chExt cx="746" cy="434"/>
          </a:xfrm>
        </p:grpSpPr>
        <p:sp>
          <p:nvSpPr>
            <p:cNvPr id="1033" name="AutoShape 13"/>
            <p:cNvSpPr>
              <a:spLocks noChangeAspect="1" noChangeArrowheads="1" noTextEdit="1"/>
            </p:cNvSpPr>
            <p:nvPr userDrawn="1"/>
          </p:nvSpPr>
          <p:spPr bwMode="auto">
            <a:xfrm>
              <a:off x="4995" y="0"/>
              <a:ext cx="7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Freeform 216"/>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17"/>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18"/>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219"/>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20"/>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21"/>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2"/>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23"/>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4"/>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25"/>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26"/>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27"/>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28"/>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29"/>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30"/>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31"/>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232"/>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233"/>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234"/>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235"/>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236"/>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37"/>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38"/>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39"/>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240"/>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241"/>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242"/>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243"/>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244"/>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45"/>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46"/>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247"/>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248"/>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249"/>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250"/>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251"/>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252"/>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253"/>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254"/>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255"/>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256"/>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57"/>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58"/>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259"/>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260"/>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261"/>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262"/>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263"/>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264"/>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265"/>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266"/>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267"/>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268"/>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269"/>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270"/>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271"/>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272"/>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273"/>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274"/>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275"/>
            <p:cNvSpPr>
              <a:spLocks/>
            </p:cNvSpPr>
            <p:nvPr userDrawn="1"/>
          </p:nvSpPr>
          <p:spPr bwMode="auto">
            <a:xfrm>
              <a:off x="5011" y="398"/>
              <a:ext cx="714" cy="20"/>
            </a:xfrm>
            <a:custGeom>
              <a:avLst/>
              <a:gdLst>
                <a:gd name="T0" fmla="*/ 714 w 714"/>
                <a:gd name="T1" fmla="*/ 10 h 20"/>
                <a:gd name="T2" fmla="*/ 705 w 714"/>
                <a:gd name="T3" fmla="*/ 0 h 20"/>
                <a:gd name="T4" fmla="*/ 0 w 714"/>
                <a:gd name="T5" fmla="*/ 0 h 20"/>
                <a:gd name="T6" fmla="*/ 0 w 714"/>
                <a:gd name="T7" fmla="*/ 20 h 20"/>
                <a:gd name="T8" fmla="*/ 705 w 714"/>
                <a:gd name="T9" fmla="*/ 20 h 20"/>
                <a:gd name="T10" fmla="*/ 714 w 714"/>
                <a:gd name="T11" fmla="*/ 10 h 20"/>
                <a:gd name="T12" fmla="*/ 705 w 714"/>
                <a:gd name="T13" fmla="*/ 20 h 20"/>
                <a:gd name="T14" fmla="*/ 714 w 714"/>
                <a:gd name="T15" fmla="*/ 20 h 20"/>
                <a:gd name="T16" fmla="*/ 714 w 714"/>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714" y="10"/>
                  </a:moveTo>
                  <a:lnTo>
                    <a:pt x="705" y="0"/>
                  </a:lnTo>
                  <a:lnTo>
                    <a:pt x="0" y="0"/>
                  </a:lnTo>
                  <a:lnTo>
                    <a:pt x="0" y="20"/>
                  </a:lnTo>
                  <a:lnTo>
                    <a:pt x="705" y="20"/>
                  </a:lnTo>
                  <a:lnTo>
                    <a:pt x="714" y="10"/>
                  </a:lnTo>
                  <a:lnTo>
                    <a:pt x="705" y="20"/>
                  </a:lnTo>
                  <a:lnTo>
                    <a:pt x="714" y="20"/>
                  </a:lnTo>
                  <a:lnTo>
                    <a:pt x="714" y="10"/>
                  </a:lnTo>
                  <a:close/>
                </a:path>
              </a:pathLst>
            </a:custGeom>
            <a:solidFill>
              <a:schemeClr val="tx2"/>
            </a:solidFill>
            <a:ln w="9525">
              <a:solidFill>
                <a:schemeClr val="tx2"/>
              </a:solidFill>
              <a:round/>
              <a:headEnd/>
              <a:tailEnd/>
            </a:ln>
          </p:spPr>
          <p:txBody>
            <a:bodyPr/>
            <a:lstStyle/>
            <a:p>
              <a:endParaRPr lang="en-GB"/>
            </a:p>
          </p:txBody>
        </p:sp>
        <p:sp>
          <p:nvSpPr>
            <p:cNvPr id="1094" name="Freeform 276"/>
            <p:cNvSpPr>
              <a:spLocks/>
            </p:cNvSpPr>
            <p:nvPr userDrawn="1"/>
          </p:nvSpPr>
          <p:spPr bwMode="auto">
            <a:xfrm>
              <a:off x="5705" y="5"/>
              <a:ext cx="20" cy="403"/>
            </a:xfrm>
            <a:custGeom>
              <a:avLst/>
              <a:gdLst>
                <a:gd name="T0" fmla="*/ 11 w 20"/>
                <a:gd name="T1" fmla="*/ 0 h 403"/>
                <a:gd name="T2" fmla="*/ 0 w 20"/>
                <a:gd name="T3" fmla="*/ 11 h 403"/>
                <a:gd name="T4" fmla="*/ 0 w 20"/>
                <a:gd name="T5" fmla="*/ 403 h 403"/>
                <a:gd name="T6" fmla="*/ 20 w 20"/>
                <a:gd name="T7" fmla="*/ 403 h 403"/>
                <a:gd name="T8" fmla="*/ 20 w 20"/>
                <a:gd name="T9" fmla="*/ 11 h 403"/>
                <a:gd name="T10" fmla="*/ 11 w 20"/>
                <a:gd name="T11" fmla="*/ 0 h 403"/>
                <a:gd name="T12" fmla="*/ 20 w 20"/>
                <a:gd name="T13" fmla="*/ 11 h 403"/>
                <a:gd name="T14" fmla="*/ 20 w 20"/>
                <a:gd name="T15" fmla="*/ 0 h 403"/>
                <a:gd name="T16" fmla="*/ 11 w 20"/>
                <a:gd name="T17" fmla="*/ 0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403">
                  <a:moveTo>
                    <a:pt x="11" y="0"/>
                  </a:moveTo>
                  <a:lnTo>
                    <a:pt x="0" y="11"/>
                  </a:lnTo>
                  <a:lnTo>
                    <a:pt x="0" y="403"/>
                  </a:lnTo>
                  <a:lnTo>
                    <a:pt x="20" y="403"/>
                  </a:lnTo>
                  <a:lnTo>
                    <a:pt x="20" y="11"/>
                  </a:lnTo>
                  <a:lnTo>
                    <a:pt x="11" y="0"/>
                  </a:lnTo>
                  <a:lnTo>
                    <a:pt x="20" y="11"/>
                  </a:lnTo>
                  <a:lnTo>
                    <a:pt x="20" y="0"/>
                  </a:lnTo>
                  <a:lnTo>
                    <a:pt x="11" y="0"/>
                  </a:lnTo>
                  <a:close/>
                </a:path>
              </a:pathLst>
            </a:custGeom>
            <a:solidFill>
              <a:schemeClr val="tx2"/>
            </a:solidFill>
            <a:ln w="9525">
              <a:solidFill>
                <a:schemeClr val="tx2"/>
              </a:solidFill>
              <a:round/>
              <a:headEnd/>
              <a:tailEnd/>
            </a:ln>
          </p:spPr>
          <p:txBody>
            <a:bodyPr/>
            <a:lstStyle/>
            <a:p>
              <a:endParaRPr lang="en-GB"/>
            </a:p>
          </p:txBody>
        </p:sp>
        <p:sp>
          <p:nvSpPr>
            <p:cNvPr id="1095" name="Freeform 277"/>
            <p:cNvSpPr>
              <a:spLocks/>
            </p:cNvSpPr>
            <p:nvPr userDrawn="1"/>
          </p:nvSpPr>
          <p:spPr bwMode="auto">
            <a:xfrm>
              <a:off x="5002" y="5"/>
              <a:ext cx="714" cy="20"/>
            </a:xfrm>
            <a:custGeom>
              <a:avLst/>
              <a:gdLst>
                <a:gd name="T0" fmla="*/ 0 w 714"/>
                <a:gd name="T1" fmla="*/ 11 h 20"/>
                <a:gd name="T2" fmla="*/ 9 w 714"/>
                <a:gd name="T3" fmla="*/ 20 h 20"/>
                <a:gd name="T4" fmla="*/ 714 w 714"/>
                <a:gd name="T5" fmla="*/ 20 h 20"/>
                <a:gd name="T6" fmla="*/ 714 w 714"/>
                <a:gd name="T7" fmla="*/ 0 h 20"/>
                <a:gd name="T8" fmla="*/ 9 w 714"/>
                <a:gd name="T9" fmla="*/ 0 h 20"/>
                <a:gd name="T10" fmla="*/ 0 w 714"/>
                <a:gd name="T11" fmla="*/ 11 h 20"/>
                <a:gd name="T12" fmla="*/ 9 w 714"/>
                <a:gd name="T13" fmla="*/ 0 h 20"/>
                <a:gd name="T14" fmla="*/ 0 w 714"/>
                <a:gd name="T15" fmla="*/ 0 h 20"/>
                <a:gd name="T16" fmla="*/ 0 w 714"/>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4" h="20">
                  <a:moveTo>
                    <a:pt x="0" y="11"/>
                  </a:moveTo>
                  <a:lnTo>
                    <a:pt x="9" y="20"/>
                  </a:lnTo>
                  <a:lnTo>
                    <a:pt x="714" y="20"/>
                  </a:lnTo>
                  <a:lnTo>
                    <a:pt x="714" y="0"/>
                  </a:lnTo>
                  <a:lnTo>
                    <a:pt x="9" y="0"/>
                  </a:lnTo>
                  <a:lnTo>
                    <a:pt x="0" y="11"/>
                  </a:lnTo>
                  <a:lnTo>
                    <a:pt x="9" y="0"/>
                  </a:lnTo>
                  <a:lnTo>
                    <a:pt x="0" y="0"/>
                  </a:lnTo>
                  <a:lnTo>
                    <a:pt x="0" y="11"/>
                  </a:lnTo>
                  <a:close/>
                </a:path>
              </a:pathLst>
            </a:custGeom>
            <a:solidFill>
              <a:schemeClr val="tx2"/>
            </a:solidFill>
            <a:ln w="9525">
              <a:solidFill>
                <a:schemeClr val="tx2"/>
              </a:solidFill>
              <a:round/>
              <a:headEnd/>
              <a:tailEnd/>
            </a:ln>
          </p:spPr>
          <p:txBody>
            <a:bodyPr/>
            <a:lstStyle/>
            <a:p>
              <a:endParaRPr lang="en-GB"/>
            </a:p>
          </p:txBody>
        </p:sp>
        <p:sp>
          <p:nvSpPr>
            <p:cNvPr id="1096" name="Freeform 278"/>
            <p:cNvSpPr>
              <a:spLocks/>
            </p:cNvSpPr>
            <p:nvPr userDrawn="1"/>
          </p:nvSpPr>
          <p:spPr bwMode="auto">
            <a:xfrm>
              <a:off x="5002" y="16"/>
              <a:ext cx="19" cy="402"/>
            </a:xfrm>
            <a:custGeom>
              <a:avLst/>
              <a:gdLst>
                <a:gd name="T0" fmla="*/ 9 w 19"/>
                <a:gd name="T1" fmla="*/ 402 h 402"/>
                <a:gd name="T2" fmla="*/ 19 w 19"/>
                <a:gd name="T3" fmla="*/ 392 h 402"/>
                <a:gd name="T4" fmla="*/ 19 w 19"/>
                <a:gd name="T5" fmla="*/ 0 h 402"/>
                <a:gd name="T6" fmla="*/ 0 w 19"/>
                <a:gd name="T7" fmla="*/ 0 h 402"/>
                <a:gd name="T8" fmla="*/ 0 w 19"/>
                <a:gd name="T9" fmla="*/ 392 h 402"/>
                <a:gd name="T10" fmla="*/ 9 w 19"/>
                <a:gd name="T11" fmla="*/ 402 h 402"/>
                <a:gd name="T12" fmla="*/ 0 w 19"/>
                <a:gd name="T13" fmla="*/ 392 h 402"/>
                <a:gd name="T14" fmla="*/ 0 w 19"/>
                <a:gd name="T15" fmla="*/ 402 h 402"/>
                <a:gd name="T16" fmla="*/ 9 w 19"/>
                <a:gd name="T17" fmla="*/ 40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02">
                  <a:moveTo>
                    <a:pt x="9" y="402"/>
                  </a:moveTo>
                  <a:lnTo>
                    <a:pt x="19" y="392"/>
                  </a:lnTo>
                  <a:lnTo>
                    <a:pt x="19" y="0"/>
                  </a:lnTo>
                  <a:lnTo>
                    <a:pt x="0" y="0"/>
                  </a:lnTo>
                  <a:lnTo>
                    <a:pt x="0" y="392"/>
                  </a:lnTo>
                  <a:lnTo>
                    <a:pt x="9" y="402"/>
                  </a:lnTo>
                  <a:lnTo>
                    <a:pt x="0" y="392"/>
                  </a:lnTo>
                  <a:lnTo>
                    <a:pt x="0" y="402"/>
                  </a:lnTo>
                  <a:lnTo>
                    <a:pt x="9" y="402"/>
                  </a:lnTo>
                  <a:close/>
                </a:path>
              </a:pathLst>
            </a:custGeom>
            <a:solidFill>
              <a:schemeClr val="tx2"/>
            </a:solidFill>
            <a:ln w="9525">
              <a:solidFill>
                <a:schemeClr val="tx2"/>
              </a:solidFill>
              <a:round/>
              <a:headEnd/>
              <a:tailEnd/>
            </a:ln>
          </p:spPr>
          <p:txBody>
            <a:bodyPr/>
            <a:lstStyle/>
            <a:p>
              <a:endParaRPr lang="en-GB"/>
            </a:p>
          </p:txBody>
        </p:sp>
        <p:sp>
          <p:nvSpPr>
            <p:cNvPr id="1097" name="Freeform 279"/>
            <p:cNvSpPr>
              <a:spLocks/>
            </p:cNvSpPr>
            <p:nvPr userDrawn="1"/>
          </p:nvSpPr>
          <p:spPr bwMode="auto">
            <a:xfrm>
              <a:off x="5165" y="201"/>
              <a:ext cx="31" cy="31"/>
            </a:xfrm>
            <a:custGeom>
              <a:avLst/>
              <a:gdLst>
                <a:gd name="T0" fmla="*/ 31 w 31"/>
                <a:gd name="T1" fmla="*/ 15 h 31"/>
                <a:gd name="T2" fmla="*/ 31 w 31"/>
                <a:gd name="T3" fmla="*/ 13 h 31"/>
                <a:gd name="T4" fmla="*/ 31 w 31"/>
                <a:gd name="T5" fmla="*/ 11 h 31"/>
                <a:gd name="T6" fmla="*/ 30 w 31"/>
                <a:gd name="T7" fmla="*/ 9 h 31"/>
                <a:gd name="T8" fmla="*/ 29 w 31"/>
                <a:gd name="T9" fmla="*/ 7 h 31"/>
                <a:gd name="T10" fmla="*/ 29 w 31"/>
                <a:gd name="T11" fmla="*/ 6 h 31"/>
                <a:gd name="T12" fmla="*/ 26 w 31"/>
                <a:gd name="T13" fmla="*/ 3 h 31"/>
                <a:gd name="T14" fmla="*/ 25 w 31"/>
                <a:gd name="T15" fmla="*/ 2 h 31"/>
                <a:gd name="T16" fmla="*/ 23 w 31"/>
                <a:gd name="T17" fmla="*/ 1 h 31"/>
                <a:gd name="T18" fmla="*/ 22 w 31"/>
                <a:gd name="T19" fmla="*/ 1 h 31"/>
                <a:gd name="T20" fmla="*/ 19 w 31"/>
                <a:gd name="T21" fmla="*/ 0 h 31"/>
                <a:gd name="T22" fmla="*/ 18 w 31"/>
                <a:gd name="T23" fmla="*/ 0 h 31"/>
                <a:gd name="T24" fmla="*/ 16 w 31"/>
                <a:gd name="T25" fmla="*/ 0 h 31"/>
                <a:gd name="T26" fmla="*/ 13 w 31"/>
                <a:gd name="T27" fmla="*/ 0 h 31"/>
                <a:gd name="T28" fmla="*/ 12 w 31"/>
                <a:gd name="T29" fmla="*/ 0 h 31"/>
                <a:gd name="T30" fmla="*/ 9 w 31"/>
                <a:gd name="T31" fmla="*/ 1 h 31"/>
                <a:gd name="T32" fmla="*/ 8 w 31"/>
                <a:gd name="T33" fmla="*/ 1 h 31"/>
                <a:gd name="T34" fmla="*/ 6 w 31"/>
                <a:gd name="T35" fmla="*/ 2 h 31"/>
                <a:gd name="T36" fmla="*/ 5 w 31"/>
                <a:gd name="T37" fmla="*/ 3 h 31"/>
                <a:gd name="T38" fmla="*/ 4 w 31"/>
                <a:gd name="T39" fmla="*/ 6 h 31"/>
                <a:gd name="T40" fmla="*/ 2 w 31"/>
                <a:gd name="T41" fmla="*/ 7 h 31"/>
                <a:gd name="T42" fmla="*/ 1 w 31"/>
                <a:gd name="T43" fmla="*/ 9 h 31"/>
                <a:gd name="T44" fmla="*/ 0 w 31"/>
                <a:gd name="T45" fmla="*/ 11 h 31"/>
                <a:gd name="T46" fmla="*/ 0 w 31"/>
                <a:gd name="T47" fmla="*/ 13 h 31"/>
                <a:gd name="T48" fmla="*/ 0 w 31"/>
                <a:gd name="T49" fmla="*/ 15 h 31"/>
                <a:gd name="T50" fmla="*/ 0 w 31"/>
                <a:gd name="T51" fmla="*/ 18 h 31"/>
                <a:gd name="T52" fmla="*/ 0 w 31"/>
                <a:gd name="T53" fmla="*/ 19 h 31"/>
                <a:gd name="T54" fmla="*/ 1 w 31"/>
                <a:gd name="T55" fmla="*/ 22 h 31"/>
                <a:gd name="T56" fmla="*/ 2 w 31"/>
                <a:gd name="T57" fmla="*/ 23 h 31"/>
                <a:gd name="T58" fmla="*/ 4 w 31"/>
                <a:gd name="T59" fmla="*/ 25 h 31"/>
                <a:gd name="T60" fmla="*/ 5 w 31"/>
                <a:gd name="T61" fmla="*/ 26 h 31"/>
                <a:gd name="T62" fmla="*/ 6 w 31"/>
                <a:gd name="T63" fmla="*/ 27 h 31"/>
                <a:gd name="T64" fmla="*/ 8 w 31"/>
                <a:gd name="T65" fmla="*/ 29 h 31"/>
                <a:gd name="T66" fmla="*/ 9 w 31"/>
                <a:gd name="T67" fmla="*/ 30 h 31"/>
                <a:gd name="T68" fmla="*/ 12 w 31"/>
                <a:gd name="T69" fmla="*/ 30 h 31"/>
                <a:gd name="T70" fmla="*/ 13 w 31"/>
                <a:gd name="T71" fmla="*/ 31 h 31"/>
                <a:gd name="T72" fmla="*/ 16 w 31"/>
                <a:gd name="T73" fmla="*/ 31 h 31"/>
                <a:gd name="T74" fmla="*/ 18 w 31"/>
                <a:gd name="T75" fmla="*/ 31 h 31"/>
                <a:gd name="T76" fmla="*/ 19 w 31"/>
                <a:gd name="T77" fmla="*/ 30 h 31"/>
                <a:gd name="T78" fmla="*/ 22 w 31"/>
                <a:gd name="T79" fmla="*/ 30 h 31"/>
                <a:gd name="T80" fmla="*/ 23 w 31"/>
                <a:gd name="T81" fmla="*/ 29 h 31"/>
                <a:gd name="T82" fmla="*/ 25 w 31"/>
                <a:gd name="T83" fmla="*/ 27 h 31"/>
                <a:gd name="T84" fmla="*/ 26 w 31"/>
                <a:gd name="T85" fmla="*/ 26 h 31"/>
                <a:gd name="T86" fmla="*/ 29 w 31"/>
                <a:gd name="T87" fmla="*/ 25 h 31"/>
                <a:gd name="T88" fmla="*/ 29 w 31"/>
                <a:gd name="T89" fmla="*/ 23 h 31"/>
                <a:gd name="T90" fmla="*/ 30 w 31"/>
                <a:gd name="T91" fmla="*/ 22 h 31"/>
                <a:gd name="T92" fmla="*/ 31 w 31"/>
                <a:gd name="T93" fmla="*/ 19 h 31"/>
                <a:gd name="T94" fmla="*/ 31 w 31"/>
                <a:gd name="T95" fmla="*/ 18 h 31"/>
                <a:gd name="T96" fmla="*/ 31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31" y="15"/>
                  </a:moveTo>
                  <a:lnTo>
                    <a:pt x="31" y="13"/>
                  </a:lnTo>
                  <a:lnTo>
                    <a:pt x="31" y="11"/>
                  </a:lnTo>
                  <a:lnTo>
                    <a:pt x="30" y="9"/>
                  </a:lnTo>
                  <a:lnTo>
                    <a:pt x="29" y="7"/>
                  </a:lnTo>
                  <a:lnTo>
                    <a:pt x="29" y="6"/>
                  </a:lnTo>
                  <a:lnTo>
                    <a:pt x="26" y="3"/>
                  </a:lnTo>
                  <a:lnTo>
                    <a:pt x="25" y="2"/>
                  </a:lnTo>
                  <a:lnTo>
                    <a:pt x="23" y="1"/>
                  </a:lnTo>
                  <a:lnTo>
                    <a:pt x="22" y="1"/>
                  </a:lnTo>
                  <a:lnTo>
                    <a:pt x="19" y="0"/>
                  </a:lnTo>
                  <a:lnTo>
                    <a:pt x="18" y="0"/>
                  </a:lnTo>
                  <a:lnTo>
                    <a:pt x="16" y="0"/>
                  </a:lnTo>
                  <a:lnTo>
                    <a:pt x="13" y="0"/>
                  </a:lnTo>
                  <a:lnTo>
                    <a:pt x="12" y="0"/>
                  </a:lnTo>
                  <a:lnTo>
                    <a:pt x="9" y="1"/>
                  </a:lnTo>
                  <a:lnTo>
                    <a:pt x="8" y="1"/>
                  </a:lnTo>
                  <a:lnTo>
                    <a:pt x="6" y="2"/>
                  </a:lnTo>
                  <a:lnTo>
                    <a:pt x="5" y="3"/>
                  </a:lnTo>
                  <a:lnTo>
                    <a:pt x="4" y="6"/>
                  </a:lnTo>
                  <a:lnTo>
                    <a:pt x="2" y="7"/>
                  </a:lnTo>
                  <a:lnTo>
                    <a:pt x="1" y="9"/>
                  </a:lnTo>
                  <a:lnTo>
                    <a:pt x="0" y="11"/>
                  </a:lnTo>
                  <a:lnTo>
                    <a:pt x="0" y="13"/>
                  </a:lnTo>
                  <a:lnTo>
                    <a:pt x="0" y="15"/>
                  </a:lnTo>
                  <a:lnTo>
                    <a:pt x="0" y="18"/>
                  </a:lnTo>
                  <a:lnTo>
                    <a:pt x="0" y="19"/>
                  </a:lnTo>
                  <a:lnTo>
                    <a:pt x="1" y="22"/>
                  </a:lnTo>
                  <a:lnTo>
                    <a:pt x="2" y="23"/>
                  </a:lnTo>
                  <a:lnTo>
                    <a:pt x="4" y="25"/>
                  </a:lnTo>
                  <a:lnTo>
                    <a:pt x="5" y="26"/>
                  </a:lnTo>
                  <a:lnTo>
                    <a:pt x="6" y="27"/>
                  </a:lnTo>
                  <a:lnTo>
                    <a:pt x="8" y="29"/>
                  </a:lnTo>
                  <a:lnTo>
                    <a:pt x="9" y="30"/>
                  </a:lnTo>
                  <a:lnTo>
                    <a:pt x="12" y="30"/>
                  </a:lnTo>
                  <a:lnTo>
                    <a:pt x="13" y="31"/>
                  </a:lnTo>
                  <a:lnTo>
                    <a:pt x="16" y="31"/>
                  </a:lnTo>
                  <a:lnTo>
                    <a:pt x="18" y="31"/>
                  </a:lnTo>
                  <a:lnTo>
                    <a:pt x="19" y="30"/>
                  </a:lnTo>
                  <a:lnTo>
                    <a:pt x="22" y="30"/>
                  </a:lnTo>
                  <a:lnTo>
                    <a:pt x="23" y="29"/>
                  </a:lnTo>
                  <a:lnTo>
                    <a:pt x="25" y="27"/>
                  </a:lnTo>
                  <a:lnTo>
                    <a:pt x="26" y="26"/>
                  </a:lnTo>
                  <a:lnTo>
                    <a:pt x="29" y="25"/>
                  </a:lnTo>
                  <a:lnTo>
                    <a:pt x="29" y="23"/>
                  </a:lnTo>
                  <a:lnTo>
                    <a:pt x="30" y="22"/>
                  </a:lnTo>
                  <a:lnTo>
                    <a:pt x="31" y="19"/>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80"/>
            <p:cNvSpPr>
              <a:spLocks/>
            </p:cNvSpPr>
            <p:nvPr userDrawn="1"/>
          </p:nvSpPr>
          <p:spPr bwMode="auto">
            <a:xfrm>
              <a:off x="5216" y="10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3 h 32"/>
                <a:gd name="T18" fmla="*/ 22 w 32"/>
                <a:gd name="T19" fmla="*/ 2 h 32"/>
                <a:gd name="T20" fmla="*/ 20 w 32"/>
                <a:gd name="T21" fmla="*/ 2 h 32"/>
                <a:gd name="T22" fmla="*/ 18 w 32"/>
                <a:gd name="T23" fmla="*/ 0 h 32"/>
                <a:gd name="T24" fmla="*/ 16 w 32"/>
                <a:gd name="T25" fmla="*/ 0 h 32"/>
                <a:gd name="T26" fmla="*/ 13 w 32"/>
                <a:gd name="T27" fmla="*/ 0 h 32"/>
                <a:gd name="T28" fmla="*/ 12 w 32"/>
                <a:gd name="T29" fmla="*/ 2 h 32"/>
                <a:gd name="T30" fmla="*/ 9 w 32"/>
                <a:gd name="T31" fmla="*/ 2 h 32"/>
                <a:gd name="T32" fmla="*/ 8 w 32"/>
                <a:gd name="T33" fmla="*/ 3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1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1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3"/>
                  </a:lnTo>
                  <a:lnTo>
                    <a:pt x="22" y="2"/>
                  </a:lnTo>
                  <a:lnTo>
                    <a:pt x="20" y="2"/>
                  </a:lnTo>
                  <a:lnTo>
                    <a:pt x="18" y="0"/>
                  </a:lnTo>
                  <a:lnTo>
                    <a:pt x="16" y="0"/>
                  </a:lnTo>
                  <a:lnTo>
                    <a:pt x="13" y="0"/>
                  </a:lnTo>
                  <a:lnTo>
                    <a:pt x="12" y="2"/>
                  </a:lnTo>
                  <a:lnTo>
                    <a:pt x="9" y="2"/>
                  </a:lnTo>
                  <a:lnTo>
                    <a:pt x="8" y="3"/>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8"/>
                  </a:lnTo>
                  <a:lnTo>
                    <a:pt x="5" y="29"/>
                  </a:lnTo>
                  <a:lnTo>
                    <a:pt x="8" y="29"/>
                  </a:lnTo>
                  <a:lnTo>
                    <a:pt x="9" y="31"/>
                  </a:lnTo>
                  <a:lnTo>
                    <a:pt x="12" y="32"/>
                  </a:lnTo>
                  <a:lnTo>
                    <a:pt x="13" y="32"/>
                  </a:lnTo>
                  <a:lnTo>
                    <a:pt x="16" y="32"/>
                  </a:lnTo>
                  <a:lnTo>
                    <a:pt x="18" y="32"/>
                  </a:lnTo>
                  <a:lnTo>
                    <a:pt x="20" y="32"/>
                  </a:lnTo>
                  <a:lnTo>
                    <a:pt x="22" y="31"/>
                  </a:lnTo>
                  <a:lnTo>
                    <a:pt x="24" y="29"/>
                  </a:lnTo>
                  <a:lnTo>
                    <a:pt x="25" y="29"/>
                  </a:lnTo>
                  <a:lnTo>
                    <a:pt x="26" y="28"/>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81"/>
            <p:cNvSpPr>
              <a:spLocks/>
            </p:cNvSpPr>
            <p:nvPr userDrawn="1"/>
          </p:nvSpPr>
          <p:spPr bwMode="auto">
            <a:xfrm>
              <a:off x="5063" y="199"/>
              <a:ext cx="32" cy="32"/>
            </a:xfrm>
            <a:custGeom>
              <a:avLst/>
              <a:gdLst>
                <a:gd name="T0" fmla="*/ 32 w 32"/>
                <a:gd name="T1" fmla="*/ 16 h 32"/>
                <a:gd name="T2" fmla="*/ 32 w 32"/>
                <a:gd name="T3" fmla="*/ 13 h 32"/>
                <a:gd name="T4" fmla="*/ 31 w 32"/>
                <a:gd name="T5" fmla="*/ 12 h 32"/>
                <a:gd name="T6" fmla="*/ 31 w 32"/>
                <a:gd name="T7" fmla="*/ 9 h 32"/>
                <a:gd name="T8" fmla="*/ 29 w 32"/>
                <a:gd name="T9" fmla="*/ 8 h 32"/>
                <a:gd name="T10" fmla="*/ 28 w 32"/>
                <a:gd name="T11" fmla="*/ 7 h 32"/>
                <a:gd name="T12" fmla="*/ 27 w 32"/>
                <a:gd name="T13" fmla="*/ 4 h 32"/>
                <a:gd name="T14" fmla="*/ 25 w 32"/>
                <a:gd name="T15" fmla="*/ 4 h 32"/>
                <a:gd name="T16" fmla="*/ 24 w 32"/>
                <a:gd name="T17" fmla="*/ 3 h 32"/>
                <a:gd name="T18" fmla="*/ 23 w 32"/>
                <a:gd name="T19" fmla="*/ 2 h 32"/>
                <a:gd name="T20" fmla="*/ 20 w 32"/>
                <a:gd name="T21" fmla="*/ 2 h 32"/>
                <a:gd name="T22" fmla="*/ 19 w 32"/>
                <a:gd name="T23" fmla="*/ 0 h 32"/>
                <a:gd name="T24" fmla="*/ 16 w 32"/>
                <a:gd name="T25" fmla="*/ 0 h 32"/>
                <a:gd name="T26" fmla="*/ 14 w 32"/>
                <a:gd name="T27" fmla="*/ 0 h 32"/>
                <a:gd name="T28" fmla="*/ 12 w 32"/>
                <a:gd name="T29" fmla="*/ 2 h 32"/>
                <a:gd name="T30" fmla="*/ 10 w 32"/>
                <a:gd name="T31" fmla="*/ 2 h 32"/>
                <a:gd name="T32" fmla="*/ 8 w 32"/>
                <a:gd name="T33" fmla="*/ 3 h 32"/>
                <a:gd name="T34" fmla="*/ 6 w 32"/>
                <a:gd name="T35" fmla="*/ 4 h 32"/>
                <a:gd name="T36" fmla="*/ 4 w 32"/>
                <a:gd name="T37" fmla="*/ 4 h 32"/>
                <a:gd name="T38" fmla="*/ 3 w 32"/>
                <a:gd name="T39" fmla="*/ 7 h 32"/>
                <a:gd name="T40" fmla="*/ 2 w 32"/>
                <a:gd name="T41" fmla="*/ 8 h 32"/>
                <a:gd name="T42" fmla="*/ 2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2 w 32"/>
                <a:gd name="T55" fmla="*/ 23 h 32"/>
                <a:gd name="T56" fmla="*/ 2 w 32"/>
                <a:gd name="T57" fmla="*/ 24 h 32"/>
                <a:gd name="T58" fmla="*/ 3 w 32"/>
                <a:gd name="T59" fmla="*/ 25 h 32"/>
                <a:gd name="T60" fmla="*/ 4 w 32"/>
                <a:gd name="T61" fmla="*/ 28 h 32"/>
                <a:gd name="T62" fmla="*/ 6 w 32"/>
                <a:gd name="T63" fmla="*/ 29 h 32"/>
                <a:gd name="T64" fmla="*/ 8 w 32"/>
                <a:gd name="T65" fmla="*/ 29 h 32"/>
                <a:gd name="T66" fmla="*/ 10 w 32"/>
                <a:gd name="T67" fmla="*/ 31 h 32"/>
                <a:gd name="T68" fmla="*/ 12 w 32"/>
                <a:gd name="T69" fmla="*/ 32 h 32"/>
                <a:gd name="T70" fmla="*/ 14 w 32"/>
                <a:gd name="T71" fmla="*/ 32 h 32"/>
                <a:gd name="T72" fmla="*/ 16 w 32"/>
                <a:gd name="T73" fmla="*/ 32 h 32"/>
                <a:gd name="T74" fmla="*/ 19 w 32"/>
                <a:gd name="T75" fmla="*/ 32 h 32"/>
                <a:gd name="T76" fmla="*/ 20 w 32"/>
                <a:gd name="T77" fmla="*/ 32 h 32"/>
                <a:gd name="T78" fmla="*/ 23 w 32"/>
                <a:gd name="T79" fmla="*/ 31 h 32"/>
                <a:gd name="T80" fmla="*/ 24 w 32"/>
                <a:gd name="T81" fmla="*/ 29 h 32"/>
                <a:gd name="T82" fmla="*/ 25 w 32"/>
                <a:gd name="T83" fmla="*/ 29 h 32"/>
                <a:gd name="T84" fmla="*/ 27 w 32"/>
                <a:gd name="T85" fmla="*/ 28 h 32"/>
                <a:gd name="T86" fmla="*/ 28 w 32"/>
                <a:gd name="T87" fmla="*/ 25 h 32"/>
                <a:gd name="T88" fmla="*/ 29 w 32"/>
                <a:gd name="T89" fmla="*/ 24 h 32"/>
                <a:gd name="T90" fmla="*/ 31 w 32"/>
                <a:gd name="T91" fmla="*/ 23 h 32"/>
                <a:gd name="T92" fmla="*/ 31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1" y="12"/>
                  </a:lnTo>
                  <a:lnTo>
                    <a:pt x="31" y="9"/>
                  </a:lnTo>
                  <a:lnTo>
                    <a:pt x="29" y="8"/>
                  </a:lnTo>
                  <a:lnTo>
                    <a:pt x="28" y="7"/>
                  </a:lnTo>
                  <a:lnTo>
                    <a:pt x="27" y="4"/>
                  </a:lnTo>
                  <a:lnTo>
                    <a:pt x="25" y="4"/>
                  </a:lnTo>
                  <a:lnTo>
                    <a:pt x="24" y="3"/>
                  </a:lnTo>
                  <a:lnTo>
                    <a:pt x="23" y="2"/>
                  </a:lnTo>
                  <a:lnTo>
                    <a:pt x="20" y="2"/>
                  </a:lnTo>
                  <a:lnTo>
                    <a:pt x="19" y="0"/>
                  </a:lnTo>
                  <a:lnTo>
                    <a:pt x="16" y="0"/>
                  </a:lnTo>
                  <a:lnTo>
                    <a:pt x="14" y="0"/>
                  </a:lnTo>
                  <a:lnTo>
                    <a:pt x="12" y="2"/>
                  </a:lnTo>
                  <a:lnTo>
                    <a:pt x="10" y="2"/>
                  </a:lnTo>
                  <a:lnTo>
                    <a:pt x="8" y="3"/>
                  </a:lnTo>
                  <a:lnTo>
                    <a:pt x="6" y="4"/>
                  </a:lnTo>
                  <a:lnTo>
                    <a:pt x="4" y="4"/>
                  </a:lnTo>
                  <a:lnTo>
                    <a:pt x="3" y="7"/>
                  </a:lnTo>
                  <a:lnTo>
                    <a:pt x="2" y="8"/>
                  </a:lnTo>
                  <a:lnTo>
                    <a:pt x="2" y="9"/>
                  </a:lnTo>
                  <a:lnTo>
                    <a:pt x="0" y="12"/>
                  </a:lnTo>
                  <a:lnTo>
                    <a:pt x="0" y="13"/>
                  </a:lnTo>
                  <a:lnTo>
                    <a:pt x="0" y="16"/>
                  </a:lnTo>
                  <a:lnTo>
                    <a:pt x="0" y="19"/>
                  </a:lnTo>
                  <a:lnTo>
                    <a:pt x="0" y="20"/>
                  </a:lnTo>
                  <a:lnTo>
                    <a:pt x="2" y="23"/>
                  </a:lnTo>
                  <a:lnTo>
                    <a:pt x="2" y="24"/>
                  </a:lnTo>
                  <a:lnTo>
                    <a:pt x="3" y="25"/>
                  </a:lnTo>
                  <a:lnTo>
                    <a:pt x="4" y="28"/>
                  </a:lnTo>
                  <a:lnTo>
                    <a:pt x="6" y="29"/>
                  </a:lnTo>
                  <a:lnTo>
                    <a:pt x="8" y="29"/>
                  </a:lnTo>
                  <a:lnTo>
                    <a:pt x="10" y="31"/>
                  </a:lnTo>
                  <a:lnTo>
                    <a:pt x="12" y="32"/>
                  </a:lnTo>
                  <a:lnTo>
                    <a:pt x="14" y="32"/>
                  </a:lnTo>
                  <a:lnTo>
                    <a:pt x="16" y="32"/>
                  </a:lnTo>
                  <a:lnTo>
                    <a:pt x="19" y="32"/>
                  </a:lnTo>
                  <a:lnTo>
                    <a:pt x="20" y="32"/>
                  </a:lnTo>
                  <a:lnTo>
                    <a:pt x="23" y="31"/>
                  </a:lnTo>
                  <a:lnTo>
                    <a:pt x="24" y="29"/>
                  </a:lnTo>
                  <a:lnTo>
                    <a:pt x="25" y="29"/>
                  </a:lnTo>
                  <a:lnTo>
                    <a:pt x="27" y="28"/>
                  </a:lnTo>
                  <a:lnTo>
                    <a:pt x="28" y="25"/>
                  </a:lnTo>
                  <a:lnTo>
                    <a:pt x="29" y="24"/>
                  </a:lnTo>
                  <a:lnTo>
                    <a:pt x="31" y="23"/>
                  </a:lnTo>
                  <a:lnTo>
                    <a:pt x="31"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82"/>
            <p:cNvSpPr>
              <a:spLocks/>
            </p:cNvSpPr>
            <p:nvPr userDrawn="1"/>
          </p:nvSpPr>
          <p:spPr bwMode="auto">
            <a:xfrm>
              <a:off x="5202" y="302"/>
              <a:ext cx="31" cy="32"/>
            </a:xfrm>
            <a:custGeom>
              <a:avLst/>
              <a:gdLst>
                <a:gd name="T0" fmla="*/ 31 w 31"/>
                <a:gd name="T1" fmla="*/ 16 h 32"/>
                <a:gd name="T2" fmla="*/ 31 w 31"/>
                <a:gd name="T3" fmla="*/ 13 h 32"/>
                <a:gd name="T4" fmla="*/ 31 w 31"/>
                <a:gd name="T5" fmla="*/ 12 h 32"/>
                <a:gd name="T6" fmla="*/ 30 w 31"/>
                <a:gd name="T7" fmla="*/ 9 h 32"/>
                <a:gd name="T8" fmla="*/ 29 w 31"/>
                <a:gd name="T9" fmla="*/ 8 h 32"/>
                <a:gd name="T10" fmla="*/ 29 w 31"/>
                <a:gd name="T11" fmla="*/ 7 h 32"/>
                <a:gd name="T12" fmla="*/ 26 w 31"/>
                <a:gd name="T13" fmla="*/ 4 h 32"/>
                <a:gd name="T14" fmla="*/ 25 w 31"/>
                <a:gd name="T15" fmla="*/ 3 h 32"/>
                <a:gd name="T16" fmla="*/ 23 w 31"/>
                <a:gd name="T17" fmla="*/ 1 h 32"/>
                <a:gd name="T18" fmla="*/ 22 w 31"/>
                <a:gd name="T19" fmla="*/ 1 h 32"/>
                <a:gd name="T20" fmla="*/ 21 w 31"/>
                <a:gd name="T21" fmla="*/ 0 h 32"/>
                <a:gd name="T22" fmla="*/ 18 w 31"/>
                <a:gd name="T23" fmla="*/ 0 h 32"/>
                <a:gd name="T24" fmla="*/ 15 w 31"/>
                <a:gd name="T25" fmla="*/ 0 h 32"/>
                <a:gd name="T26" fmla="*/ 14 w 31"/>
                <a:gd name="T27" fmla="*/ 0 h 32"/>
                <a:gd name="T28" fmla="*/ 11 w 31"/>
                <a:gd name="T29" fmla="*/ 0 h 32"/>
                <a:gd name="T30" fmla="*/ 10 w 31"/>
                <a:gd name="T31" fmla="*/ 1 h 32"/>
                <a:gd name="T32" fmla="*/ 7 w 31"/>
                <a:gd name="T33" fmla="*/ 1 h 32"/>
                <a:gd name="T34" fmla="*/ 6 w 31"/>
                <a:gd name="T35" fmla="*/ 3 h 32"/>
                <a:gd name="T36" fmla="*/ 5 w 31"/>
                <a:gd name="T37" fmla="*/ 4 h 32"/>
                <a:gd name="T38" fmla="*/ 4 w 31"/>
                <a:gd name="T39" fmla="*/ 7 h 32"/>
                <a:gd name="T40" fmla="*/ 2 w 31"/>
                <a:gd name="T41" fmla="*/ 8 h 32"/>
                <a:gd name="T42" fmla="*/ 1 w 31"/>
                <a:gd name="T43" fmla="*/ 9 h 32"/>
                <a:gd name="T44" fmla="*/ 0 w 31"/>
                <a:gd name="T45" fmla="*/ 12 h 32"/>
                <a:gd name="T46" fmla="*/ 0 w 31"/>
                <a:gd name="T47" fmla="*/ 13 h 32"/>
                <a:gd name="T48" fmla="*/ 0 w 31"/>
                <a:gd name="T49" fmla="*/ 16 h 32"/>
                <a:gd name="T50" fmla="*/ 0 w 31"/>
                <a:gd name="T51" fmla="*/ 19 h 32"/>
                <a:gd name="T52" fmla="*/ 0 w 31"/>
                <a:gd name="T53" fmla="*/ 20 h 32"/>
                <a:gd name="T54" fmla="*/ 1 w 31"/>
                <a:gd name="T55" fmla="*/ 23 h 32"/>
                <a:gd name="T56" fmla="*/ 2 w 31"/>
                <a:gd name="T57" fmla="*/ 24 h 32"/>
                <a:gd name="T58" fmla="*/ 4 w 31"/>
                <a:gd name="T59" fmla="*/ 25 h 32"/>
                <a:gd name="T60" fmla="*/ 5 w 31"/>
                <a:gd name="T61" fmla="*/ 26 h 32"/>
                <a:gd name="T62" fmla="*/ 6 w 31"/>
                <a:gd name="T63" fmla="*/ 28 h 32"/>
                <a:gd name="T64" fmla="*/ 7 w 31"/>
                <a:gd name="T65" fmla="*/ 29 h 32"/>
                <a:gd name="T66" fmla="*/ 10 w 31"/>
                <a:gd name="T67" fmla="*/ 30 h 32"/>
                <a:gd name="T68" fmla="*/ 11 w 31"/>
                <a:gd name="T69" fmla="*/ 30 h 32"/>
                <a:gd name="T70" fmla="*/ 14 w 31"/>
                <a:gd name="T71" fmla="*/ 32 h 32"/>
                <a:gd name="T72" fmla="*/ 15 w 31"/>
                <a:gd name="T73" fmla="*/ 32 h 32"/>
                <a:gd name="T74" fmla="*/ 18 w 31"/>
                <a:gd name="T75" fmla="*/ 32 h 32"/>
                <a:gd name="T76" fmla="*/ 21 w 31"/>
                <a:gd name="T77" fmla="*/ 30 h 32"/>
                <a:gd name="T78" fmla="*/ 22 w 31"/>
                <a:gd name="T79" fmla="*/ 30 h 32"/>
                <a:gd name="T80" fmla="*/ 23 w 31"/>
                <a:gd name="T81" fmla="*/ 29 h 32"/>
                <a:gd name="T82" fmla="*/ 25 w 31"/>
                <a:gd name="T83" fmla="*/ 28 h 32"/>
                <a:gd name="T84" fmla="*/ 26 w 31"/>
                <a:gd name="T85" fmla="*/ 26 h 32"/>
                <a:gd name="T86" fmla="*/ 29 w 31"/>
                <a:gd name="T87" fmla="*/ 25 h 32"/>
                <a:gd name="T88" fmla="*/ 29 w 31"/>
                <a:gd name="T89" fmla="*/ 24 h 32"/>
                <a:gd name="T90" fmla="*/ 30 w 31"/>
                <a:gd name="T91" fmla="*/ 23 h 32"/>
                <a:gd name="T92" fmla="*/ 31 w 31"/>
                <a:gd name="T93" fmla="*/ 20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1" y="12"/>
                  </a:lnTo>
                  <a:lnTo>
                    <a:pt x="30" y="9"/>
                  </a:lnTo>
                  <a:lnTo>
                    <a:pt x="29" y="8"/>
                  </a:lnTo>
                  <a:lnTo>
                    <a:pt x="29" y="7"/>
                  </a:lnTo>
                  <a:lnTo>
                    <a:pt x="26" y="4"/>
                  </a:lnTo>
                  <a:lnTo>
                    <a:pt x="25" y="3"/>
                  </a:lnTo>
                  <a:lnTo>
                    <a:pt x="23" y="1"/>
                  </a:lnTo>
                  <a:lnTo>
                    <a:pt x="22" y="1"/>
                  </a:lnTo>
                  <a:lnTo>
                    <a:pt x="21" y="0"/>
                  </a:lnTo>
                  <a:lnTo>
                    <a:pt x="18" y="0"/>
                  </a:lnTo>
                  <a:lnTo>
                    <a:pt x="15" y="0"/>
                  </a:lnTo>
                  <a:lnTo>
                    <a:pt x="14" y="0"/>
                  </a:lnTo>
                  <a:lnTo>
                    <a:pt x="11" y="0"/>
                  </a:lnTo>
                  <a:lnTo>
                    <a:pt x="10" y="1"/>
                  </a:lnTo>
                  <a:lnTo>
                    <a:pt x="7" y="1"/>
                  </a:lnTo>
                  <a:lnTo>
                    <a:pt x="6" y="3"/>
                  </a:lnTo>
                  <a:lnTo>
                    <a:pt x="5" y="4"/>
                  </a:lnTo>
                  <a:lnTo>
                    <a:pt x="4" y="7"/>
                  </a:lnTo>
                  <a:lnTo>
                    <a:pt x="2" y="8"/>
                  </a:lnTo>
                  <a:lnTo>
                    <a:pt x="1" y="9"/>
                  </a:lnTo>
                  <a:lnTo>
                    <a:pt x="0" y="12"/>
                  </a:lnTo>
                  <a:lnTo>
                    <a:pt x="0" y="13"/>
                  </a:lnTo>
                  <a:lnTo>
                    <a:pt x="0" y="16"/>
                  </a:lnTo>
                  <a:lnTo>
                    <a:pt x="0" y="19"/>
                  </a:lnTo>
                  <a:lnTo>
                    <a:pt x="0" y="20"/>
                  </a:lnTo>
                  <a:lnTo>
                    <a:pt x="1" y="23"/>
                  </a:lnTo>
                  <a:lnTo>
                    <a:pt x="2" y="24"/>
                  </a:lnTo>
                  <a:lnTo>
                    <a:pt x="4" y="25"/>
                  </a:lnTo>
                  <a:lnTo>
                    <a:pt x="5" y="26"/>
                  </a:lnTo>
                  <a:lnTo>
                    <a:pt x="6" y="28"/>
                  </a:lnTo>
                  <a:lnTo>
                    <a:pt x="7" y="29"/>
                  </a:lnTo>
                  <a:lnTo>
                    <a:pt x="10" y="30"/>
                  </a:lnTo>
                  <a:lnTo>
                    <a:pt x="11" y="30"/>
                  </a:lnTo>
                  <a:lnTo>
                    <a:pt x="14" y="32"/>
                  </a:lnTo>
                  <a:lnTo>
                    <a:pt x="15" y="32"/>
                  </a:lnTo>
                  <a:lnTo>
                    <a:pt x="18" y="32"/>
                  </a:lnTo>
                  <a:lnTo>
                    <a:pt x="21" y="30"/>
                  </a:lnTo>
                  <a:lnTo>
                    <a:pt x="22" y="30"/>
                  </a:lnTo>
                  <a:lnTo>
                    <a:pt x="23" y="29"/>
                  </a:lnTo>
                  <a:lnTo>
                    <a:pt x="25" y="28"/>
                  </a:lnTo>
                  <a:lnTo>
                    <a:pt x="26" y="26"/>
                  </a:lnTo>
                  <a:lnTo>
                    <a:pt x="29" y="25"/>
                  </a:lnTo>
                  <a:lnTo>
                    <a:pt x="29" y="24"/>
                  </a:lnTo>
                  <a:lnTo>
                    <a:pt x="30" y="23"/>
                  </a:lnTo>
                  <a:lnTo>
                    <a:pt x="31" y="20"/>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83"/>
            <p:cNvSpPr>
              <a:spLocks/>
            </p:cNvSpPr>
            <p:nvPr userDrawn="1"/>
          </p:nvSpPr>
          <p:spPr bwMode="auto">
            <a:xfrm>
              <a:off x="5123" y="106"/>
              <a:ext cx="150" cy="23"/>
            </a:xfrm>
            <a:custGeom>
              <a:avLst/>
              <a:gdLst>
                <a:gd name="T0" fmla="*/ 0 w 150"/>
                <a:gd name="T1" fmla="*/ 10 h 23"/>
                <a:gd name="T2" fmla="*/ 13 w 150"/>
                <a:gd name="T3" fmla="*/ 23 h 23"/>
                <a:gd name="T4" fmla="*/ 150 w 150"/>
                <a:gd name="T5" fmla="*/ 23 h 23"/>
                <a:gd name="T6" fmla="*/ 150 w 150"/>
                <a:gd name="T7" fmla="*/ 0 h 23"/>
                <a:gd name="T8" fmla="*/ 13 w 150"/>
                <a:gd name="T9" fmla="*/ 0 h 23"/>
                <a:gd name="T10" fmla="*/ 0 w 150"/>
                <a:gd name="T11" fmla="*/ 10 h 23"/>
                <a:gd name="T12" fmla="*/ 13 w 150"/>
                <a:gd name="T13" fmla="*/ 0 h 23"/>
                <a:gd name="T14" fmla="*/ 1 w 150"/>
                <a:gd name="T15" fmla="*/ 0 h 23"/>
                <a:gd name="T16" fmla="*/ 0 w 150"/>
                <a:gd name="T17" fmla="*/ 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23">
                  <a:moveTo>
                    <a:pt x="0" y="10"/>
                  </a:moveTo>
                  <a:lnTo>
                    <a:pt x="13" y="23"/>
                  </a:lnTo>
                  <a:lnTo>
                    <a:pt x="150" y="23"/>
                  </a:lnTo>
                  <a:lnTo>
                    <a:pt x="150" y="0"/>
                  </a:lnTo>
                  <a:lnTo>
                    <a:pt x="13" y="0"/>
                  </a:lnTo>
                  <a:lnTo>
                    <a:pt x="0" y="10"/>
                  </a:lnTo>
                  <a:lnTo>
                    <a:pt x="13" y="0"/>
                  </a:lnTo>
                  <a:lnTo>
                    <a:pt x="1"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4"/>
            <p:cNvSpPr>
              <a:spLocks/>
            </p:cNvSpPr>
            <p:nvPr userDrawn="1"/>
          </p:nvSpPr>
          <p:spPr bwMode="auto">
            <a:xfrm>
              <a:off x="5099" y="116"/>
              <a:ext cx="49" cy="215"/>
            </a:xfrm>
            <a:custGeom>
              <a:avLst/>
              <a:gdLst>
                <a:gd name="T0" fmla="*/ 13 w 49"/>
                <a:gd name="T1" fmla="*/ 215 h 215"/>
                <a:gd name="T2" fmla="*/ 25 w 49"/>
                <a:gd name="T3" fmla="*/ 205 h 215"/>
                <a:gd name="T4" fmla="*/ 49 w 49"/>
                <a:gd name="T5" fmla="*/ 3 h 215"/>
                <a:gd name="T6" fmla="*/ 24 w 49"/>
                <a:gd name="T7" fmla="*/ 0 h 215"/>
                <a:gd name="T8" fmla="*/ 1 w 49"/>
                <a:gd name="T9" fmla="*/ 202 h 215"/>
                <a:gd name="T10" fmla="*/ 13 w 49"/>
                <a:gd name="T11" fmla="*/ 215 h 215"/>
                <a:gd name="T12" fmla="*/ 1 w 49"/>
                <a:gd name="T13" fmla="*/ 202 h 215"/>
                <a:gd name="T14" fmla="*/ 0 w 49"/>
                <a:gd name="T15" fmla="*/ 215 h 215"/>
                <a:gd name="T16" fmla="*/ 13 w 49"/>
                <a:gd name="T17" fmla="*/ 215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5">
                  <a:moveTo>
                    <a:pt x="13" y="215"/>
                  </a:moveTo>
                  <a:lnTo>
                    <a:pt x="25" y="205"/>
                  </a:lnTo>
                  <a:lnTo>
                    <a:pt x="49" y="3"/>
                  </a:lnTo>
                  <a:lnTo>
                    <a:pt x="24" y="0"/>
                  </a:lnTo>
                  <a:lnTo>
                    <a:pt x="1" y="202"/>
                  </a:lnTo>
                  <a:lnTo>
                    <a:pt x="13" y="215"/>
                  </a:lnTo>
                  <a:lnTo>
                    <a:pt x="1" y="202"/>
                  </a:lnTo>
                  <a:lnTo>
                    <a:pt x="0" y="215"/>
                  </a:lnTo>
                  <a:lnTo>
                    <a:pt x="13"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Rectangle 285"/>
            <p:cNvSpPr>
              <a:spLocks noChangeArrowheads="1"/>
            </p:cNvSpPr>
            <p:nvPr userDrawn="1"/>
          </p:nvSpPr>
          <p:spPr bwMode="auto">
            <a:xfrm>
              <a:off x="5112" y="307"/>
              <a:ext cx="14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4" name="Rectangle 286"/>
            <p:cNvSpPr>
              <a:spLocks noChangeArrowheads="1"/>
            </p:cNvSpPr>
            <p:nvPr userDrawn="1"/>
          </p:nvSpPr>
          <p:spPr bwMode="auto">
            <a:xfrm>
              <a:off x="5058" y="206"/>
              <a:ext cx="159"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05" name="Freeform 287"/>
            <p:cNvSpPr>
              <a:spLocks/>
            </p:cNvSpPr>
            <p:nvPr userDrawn="1"/>
          </p:nvSpPr>
          <p:spPr bwMode="auto">
            <a:xfrm>
              <a:off x="5358" y="57"/>
              <a:ext cx="50" cy="75"/>
            </a:xfrm>
            <a:custGeom>
              <a:avLst/>
              <a:gdLst>
                <a:gd name="T0" fmla="*/ 22 w 50"/>
                <a:gd name="T1" fmla="*/ 75 h 75"/>
                <a:gd name="T2" fmla="*/ 22 w 50"/>
                <a:gd name="T3" fmla="*/ 75 h 75"/>
                <a:gd name="T4" fmla="*/ 29 w 50"/>
                <a:gd name="T5" fmla="*/ 51 h 75"/>
                <a:gd name="T6" fmla="*/ 34 w 50"/>
                <a:gd name="T7" fmla="*/ 35 h 75"/>
                <a:gd name="T8" fmla="*/ 36 w 50"/>
                <a:gd name="T9" fmla="*/ 31 h 75"/>
                <a:gd name="T10" fmla="*/ 40 w 50"/>
                <a:gd name="T11" fmla="*/ 27 h 75"/>
                <a:gd name="T12" fmla="*/ 44 w 50"/>
                <a:gd name="T13" fmla="*/ 25 h 75"/>
                <a:gd name="T14" fmla="*/ 50 w 50"/>
                <a:gd name="T15" fmla="*/ 21 h 75"/>
                <a:gd name="T16" fmla="*/ 38 w 50"/>
                <a:gd name="T17" fmla="*/ 0 h 75"/>
                <a:gd name="T18" fmla="*/ 29 w 50"/>
                <a:gd name="T19" fmla="*/ 5 h 75"/>
                <a:gd name="T20" fmla="*/ 22 w 50"/>
                <a:gd name="T21" fmla="*/ 12 h 75"/>
                <a:gd name="T22" fmla="*/ 16 w 50"/>
                <a:gd name="T23" fmla="*/ 18 h 75"/>
                <a:gd name="T24" fmla="*/ 12 w 50"/>
                <a:gd name="T25" fmla="*/ 27 h 75"/>
                <a:gd name="T26" fmla="*/ 5 w 50"/>
                <a:gd name="T27" fmla="*/ 45 h 75"/>
                <a:gd name="T28" fmla="*/ 0 w 50"/>
                <a:gd name="T29" fmla="*/ 68 h 75"/>
                <a:gd name="T30" fmla="*/ 0 w 50"/>
                <a:gd name="T31" fmla="*/ 68 h 75"/>
                <a:gd name="T32" fmla="*/ 22 w 50"/>
                <a:gd name="T33" fmla="*/ 7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5">
                  <a:moveTo>
                    <a:pt x="22" y="75"/>
                  </a:moveTo>
                  <a:lnTo>
                    <a:pt x="22" y="75"/>
                  </a:lnTo>
                  <a:lnTo>
                    <a:pt x="29" y="51"/>
                  </a:lnTo>
                  <a:lnTo>
                    <a:pt x="34" y="35"/>
                  </a:lnTo>
                  <a:lnTo>
                    <a:pt x="36" y="31"/>
                  </a:lnTo>
                  <a:lnTo>
                    <a:pt x="40" y="27"/>
                  </a:lnTo>
                  <a:lnTo>
                    <a:pt x="44" y="25"/>
                  </a:lnTo>
                  <a:lnTo>
                    <a:pt x="50" y="21"/>
                  </a:lnTo>
                  <a:lnTo>
                    <a:pt x="38" y="0"/>
                  </a:lnTo>
                  <a:lnTo>
                    <a:pt x="29" y="5"/>
                  </a:lnTo>
                  <a:lnTo>
                    <a:pt x="22" y="12"/>
                  </a:lnTo>
                  <a:lnTo>
                    <a:pt x="16" y="18"/>
                  </a:lnTo>
                  <a:lnTo>
                    <a:pt x="12" y="27"/>
                  </a:lnTo>
                  <a:lnTo>
                    <a:pt x="5" y="45"/>
                  </a:lnTo>
                  <a:lnTo>
                    <a:pt x="0" y="68"/>
                  </a:lnTo>
                  <a:lnTo>
                    <a:pt x="2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288"/>
            <p:cNvSpPr>
              <a:spLocks/>
            </p:cNvSpPr>
            <p:nvPr userDrawn="1"/>
          </p:nvSpPr>
          <p:spPr bwMode="auto">
            <a:xfrm>
              <a:off x="5303" y="125"/>
              <a:ext cx="77" cy="198"/>
            </a:xfrm>
            <a:custGeom>
              <a:avLst/>
              <a:gdLst>
                <a:gd name="T0" fmla="*/ 0 w 77"/>
                <a:gd name="T1" fmla="*/ 192 h 198"/>
                <a:gd name="T2" fmla="*/ 22 w 77"/>
                <a:gd name="T3" fmla="*/ 198 h 198"/>
                <a:gd name="T4" fmla="*/ 77 w 77"/>
                <a:gd name="T5" fmla="*/ 7 h 198"/>
                <a:gd name="T6" fmla="*/ 55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5" y="0"/>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289"/>
            <p:cNvSpPr>
              <a:spLocks/>
            </p:cNvSpPr>
            <p:nvPr userDrawn="1"/>
          </p:nvSpPr>
          <p:spPr bwMode="auto">
            <a:xfrm>
              <a:off x="5266" y="317"/>
              <a:ext cx="59" cy="76"/>
            </a:xfrm>
            <a:custGeom>
              <a:avLst/>
              <a:gdLst>
                <a:gd name="T0" fmla="*/ 9 w 59"/>
                <a:gd name="T1" fmla="*/ 76 h 76"/>
                <a:gd name="T2" fmla="*/ 18 w 59"/>
                <a:gd name="T3" fmla="*/ 72 h 76"/>
                <a:gd name="T4" fmla="*/ 28 w 59"/>
                <a:gd name="T5" fmla="*/ 67 h 76"/>
                <a:gd name="T6" fmla="*/ 34 w 59"/>
                <a:gd name="T7" fmla="*/ 60 h 76"/>
                <a:gd name="T8" fmla="*/ 41 w 59"/>
                <a:gd name="T9" fmla="*/ 54 h 76"/>
                <a:gd name="T10" fmla="*/ 46 w 59"/>
                <a:gd name="T11" fmla="*/ 44 h 76"/>
                <a:gd name="T12" fmla="*/ 51 w 59"/>
                <a:gd name="T13" fmla="*/ 34 h 76"/>
                <a:gd name="T14" fmla="*/ 55 w 59"/>
                <a:gd name="T15" fmla="*/ 22 h 76"/>
                <a:gd name="T16" fmla="*/ 59 w 59"/>
                <a:gd name="T17" fmla="*/ 6 h 76"/>
                <a:gd name="T18" fmla="*/ 37 w 59"/>
                <a:gd name="T19" fmla="*/ 0 h 76"/>
                <a:gd name="T20" fmla="*/ 33 w 59"/>
                <a:gd name="T21" fmla="*/ 14 h 76"/>
                <a:gd name="T22" fmla="*/ 29 w 59"/>
                <a:gd name="T23" fmla="*/ 26 h 76"/>
                <a:gd name="T24" fmla="*/ 25 w 59"/>
                <a:gd name="T25" fmla="*/ 34 h 76"/>
                <a:gd name="T26" fmla="*/ 21 w 59"/>
                <a:gd name="T27" fmla="*/ 39 h 76"/>
                <a:gd name="T28" fmla="*/ 18 w 59"/>
                <a:gd name="T29" fmla="*/ 43 h 76"/>
                <a:gd name="T30" fmla="*/ 13 w 59"/>
                <a:gd name="T31" fmla="*/ 47 h 76"/>
                <a:gd name="T32" fmla="*/ 8 w 59"/>
                <a:gd name="T33" fmla="*/ 50 h 76"/>
                <a:gd name="T34" fmla="*/ 0 w 59"/>
                <a:gd name="T35" fmla="*/ 54 h 76"/>
                <a:gd name="T36" fmla="*/ 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76">
                  <a:moveTo>
                    <a:pt x="9" y="76"/>
                  </a:moveTo>
                  <a:lnTo>
                    <a:pt x="18" y="72"/>
                  </a:lnTo>
                  <a:lnTo>
                    <a:pt x="28" y="67"/>
                  </a:lnTo>
                  <a:lnTo>
                    <a:pt x="34" y="60"/>
                  </a:lnTo>
                  <a:lnTo>
                    <a:pt x="41" y="54"/>
                  </a:lnTo>
                  <a:lnTo>
                    <a:pt x="46" y="44"/>
                  </a:lnTo>
                  <a:lnTo>
                    <a:pt x="51" y="34"/>
                  </a:lnTo>
                  <a:lnTo>
                    <a:pt x="55" y="22"/>
                  </a:lnTo>
                  <a:lnTo>
                    <a:pt x="59" y="6"/>
                  </a:lnTo>
                  <a:lnTo>
                    <a:pt x="37" y="0"/>
                  </a:lnTo>
                  <a:lnTo>
                    <a:pt x="33" y="14"/>
                  </a:lnTo>
                  <a:lnTo>
                    <a:pt x="29" y="26"/>
                  </a:lnTo>
                  <a:lnTo>
                    <a:pt x="25" y="34"/>
                  </a:lnTo>
                  <a:lnTo>
                    <a:pt x="21" y="39"/>
                  </a:lnTo>
                  <a:lnTo>
                    <a:pt x="18" y="43"/>
                  </a:lnTo>
                  <a:lnTo>
                    <a:pt x="13" y="47"/>
                  </a:lnTo>
                  <a:lnTo>
                    <a:pt x="8" y="50"/>
                  </a:lnTo>
                  <a:lnTo>
                    <a:pt x="0" y="54"/>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290"/>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291"/>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Rectangle 292"/>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1" name="Freeform 293"/>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294"/>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Rectangle 295"/>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4" name="Rectangle 296"/>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5" name="Rectangle 297"/>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6" name="Rectangle 298"/>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17" name="Freeform 299"/>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300"/>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301"/>
            <p:cNvSpPr>
              <a:spLocks/>
            </p:cNvSpPr>
            <p:nvPr userDrawn="1"/>
          </p:nvSpPr>
          <p:spPr bwMode="auto">
            <a:xfrm>
              <a:off x="5366" y="70"/>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4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8 h 32"/>
                <a:gd name="T52" fmla="*/ 0 w 32"/>
                <a:gd name="T53" fmla="*/ 20 h 32"/>
                <a:gd name="T54" fmla="*/ 1 w 32"/>
                <a:gd name="T55" fmla="*/ 22 h 32"/>
                <a:gd name="T56" fmla="*/ 1 w 32"/>
                <a:gd name="T57" fmla="*/ 24 h 32"/>
                <a:gd name="T58" fmla="*/ 3 w 32"/>
                <a:gd name="T59" fmla="*/ 25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4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5 h 32"/>
                <a:gd name="T88" fmla="*/ 29 w 32"/>
                <a:gd name="T89" fmla="*/ 24 h 32"/>
                <a:gd name="T90" fmla="*/ 30 w 32"/>
                <a:gd name="T91" fmla="*/ 22 h 32"/>
                <a:gd name="T92" fmla="*/ 30 w 32"/>
                <a:gd name="T93" fmla="*/ 20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5"/>
                  </a:lnTo>
                  <a:lnTo>
                    <a:pt x="25" y="4"/>
                  </a:lnTo>
                  <a:lnTo>
                    <a:pt x="24" y="3"/>
                  </a:lnTo>
                  <a:lnTo>
                    <a:pt x="21" y="1"/>
                  </a:lnTo>
                  <a:lnTo>
                    <a:pt x="20" y="0"/>
                  </a:lnTo>
                  <a:lnTo>
                    <a:pt x="17" y="0"/>
                  </a:lnTo>
                  <a:lnTo>
                    <a:pt x="14" y="0"/>
                  </a:lnTo>
                  <a:lnTo>
                    <a:pt x="13" y="0"/>
                  </a:lnTo>
                  <a:lnTo>
                    <a:pt x="12" y="0"/>
                  </a:lnTo>
                  <a:lnTo>
                    <a:pt x="9" y="1"/>
                  </a:lnTo>
                  <a:lnTo>
                    <a:pt x="8" y="3"/>
                  </a:lnTo>
                  <a:lnTo>
                    <a:pt x="5" y="4"/>
                  </a:lnTo>
                  <a:lnTo>
                    <a:pt x="4" y="5"/>
                  </a:lnTo>
                  <a:lnTo>
                    <a:pt x="3" y="7"/>
                  </a:lnTo>
                  <a:lnTo>
                    <a:pt x="1" y="8"/>
                  </a:lnTo>
                  <a:lnTo>
                    <a:pt x="1" y="9"/>
                  </a:lnTo>
                  <a:lnTo>
                    <a:pt x="0" y="12"/>
                  </a:lnTo>
                  <a:lnTo>
                    <a:pt x="0" y="13"/>
                  </a:lnTo>
                  <a:lnTo>
                    <a:pt x="0" y="16"/>
                  </a:lnTo>
                  <a:lnTo>
                    <a:pt x="0" y="18"/>
                  </a:lnTo>
                  <a:lnTo>
                    <a:pt x="0" y="20"/>
                  </a:lnTo>
                  <a:lnTo>
                    <a:pt x="1" y="22"/>
                  </a:lnTo>
                  <a:lnTo>
                    <a:pt x="1" y="24"/>
                  </a:lnTo>
                  <a:lnTo>
                    <a:pt x="3" y="25"/>
                  </a:lnTo>
                  <a:lnTo>
                    <a:pt x="4" y="28"/>
                  </a:lnTo>
                  <a:lnTo>
                    <a:pt x="5" y="29"/>
                  </a:lnTo>
                  <a:lnTo>
                    <a:pt x="8" y="29"/>
                  </a:lnTo>
                  <a:lnTo>
                    <a:pt x="9" y="30"/>
                  </a:lnTo>
                  <a:lnTo>
                    <a:pt x="12" y="32"/>
                  </a:lnTo>
                  <a:lnTo>
                    <a:pt x="13" y="32"/>
                  </a:lnTo>
                  <a:lnTo>
                    <a:pt x="14" y="32"/>
                  </a:lnTo>
                  <a:lnTo>
                    <a:pt x="17" y="32"/>
                  </a:lnTo>
                  <a:lnTo>
                    <a:pt x="20" y="32"/>
                  </a:lnTo>
                  <a:lnTo>
                    <a:pt x="21" y="30"/>
                  </a:lnTo>
                  <a:lnTo>
                    <a:pt x="24" y="29"/>
                  </a:lnTo>
                  <a:lnTo>
                    <a:pt x="25" y="29"/>
                  </a:lnTo>
                  <a:lnTo>
                    <a:pt x="26" y="28"/>
                  </a:lnTo>
                  <a:lnTo>
                    <a:pt x="28" y="25"/>
                  </a:lnTo>
                  <a:lnTo>
                    <a:pt x="29" y="24"/>
                  </a:lnTo>
                  <a:lnTo>
                    <a:pt x="30" y="22"/>
                  </a:lnTo>
                  <a:lnTo>
                    <a:pt x="30" y="20"/>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302"/>
            <p:cNvSpPr>
              <a:spLocks/>
            </p:cNvSpPr>
            <p:nvPr userDrawn="1"/>
          </p:nvSpPr>
          <p:spPr bwMode="auto">
            <a:xfrm>
              <a:off x="5283" y="339"/>
              <a:ext cx="32" cy="32"/>
            </a:xfrm>
            <a:custGeom>
              <a:avLst/>
              <a:gdLst>
                <a:gd name="T0" fmla="*/ 32 w 32"/>
                <a:gd name="T1" fmla="*/ 17 h 32"/>
                <a:gd name="T2" fmla="*/ 32 w 32"/>
                <a:gd name="T3" fmla="*/ 15 h 32"/>
                <a:gd name="T4" fmla="*/ 30 w 32"/>
                <a:gd name="T5" fmla="*/ 13 h 32"/>
                <a:gd name="T6" fmla="*/ 30 w 32"/>
                <a:gd name="T7" fmla="*/ 11 h 32"/>
                <a:gd name="T8" fmla="*/ 29 w 32"/>
                <a:gd name="T9" fmla="*/ 9 h 32"/>
                <a:gd name="T10" fmla="*/ 28 w 32"/>
                <a:gd name="T11" fmla="*/ 7 h 32"/>
                <a:gd name="T12" fmla="*/ 26 w 32"/>
                <a:gd name="T13" fmla="*/ 5 h 32"/>
                <a:gd name="T14" fmla="*/ 25 w 32"/>
                <a:gd name="T15" fmla="*/ 4 h 32"/>
                <a:gd name="T16" fmla="*/ 24 w 32"/>
                <a:gd name="T17" fmla="*/ 3 h 32"/>
                <a:gd name="T18" fmla="*/ 21 w 32"/>
                <a:gd name="T19" fmla="*/ 3 h 32"/>
                <a:gd name="T20" fmla="*/ 20 w 32"/>
                <a:gd name="T21" fmla="*/ 1 h 32"/>
                <a:gd name="T22" fmla="*/ 17 w 32"/>
                <a:gd name="T23" fmla="*/ 1 h 32"/>
                <a:gd name="T24" fmla="*/ 15 w 32"/>
                <a:gd name="T25" fmla="*/ 0 h 32"/>
                <a:gd name="T26" fmla="*/ 13 w 32"/>
                <a:gd name="T27" fmla="*/ 1 h 32"/>
                <a:gd name="T28" fmla="*/ 11 w 32"/>
                <a:gd name="T29" fmla="*/ 1 h 32"/>
                <a:gd name="T30" fmla="*/ 8 w 32"/>
                <a:gd name="T31" fmla="*/ 3 h 32"/>
                <a:gd name="T32" fmla="*/ 7 w 32"/>
                <a:gd name="T33" fmla="*/ 3 h 32"/>
                <a:gd name="T34" fmla="*/ 5 w 32"/>
                <a:gd name="T35" fmla="*/ 4 h 32"/>
                <a:gd name="T36" fmla="*/ 4 w 32"/>
                <a:gd name="T37" fmla="*/ 5 h 32"/>
                <a:gd name="T38" fmla="*/ 3 w 32"/>
                <a:gd name="T39" fmla="*/ 7 h 32"/>
                <a:gd name="T40" fmla="*/ 1 w 32"/>
                <a:gd name="T41" fmla="*/ 9 h 32"/>
                <a:gd name="T42" fmla="*/ 1 w 32"/>
                <a:gd name="T43" fmla="*/ 11 h 32"/>
                <a:gd name="T44" fmla="*/ 0 w 32"/>
                <a:gd name="T45" fmla="*/ 13 h 32"/>
                <a:gd name="T46" fmla="*/ 0 w 32"/>
                <a:gd name="T47" fmla="*/ 15 h 32"/>
                <a:gd name="T48" fmla="*/ 0 w 32"/>
                <a:gd name="T49" fmla="*/ 17 h 32"/>
                <a:gd name="T50" fmla="*/ 0 w 32"/>
                <a:gd name="T51" fmla="*/ 20 h 32"/>
                <a:gd name="T52" fmla="*/ 0 w 32"/>
                <a:gd name="T53" fmla="*/ 21 h 32"/>
                <a:gd name="T54" fmla="*/ 1 w 32"/>
                <a:gd name="T55" fmla="*/ 24 h 32"/>
                <a:gd name="T56" fmla="*/ 1 w 32"/>
                <a:gd name="T57" fmla="*/ 25 h 32"/>
                <a:gd name="T58" fmla="*/ 3 w 32"/>
                <a:gd name="T59" fmla="*/ 26 h 32"/>
                <a:gd name="T60" fmla="*/ 4 w 32"/>
                <a:gd name="T61" fmla="*/ 28 h 32"/>
                <a:gd name="T62" fmla="*/ 5 w 32"/>
                <a:gd name="T63" fmla="*/ 29 h 32"/>
                <a:gd name="T64" fmla="*/ 7 w 32"/>
                <a:gd name="T65" fmla="*/ 30 h 32"/>
                <a:gd name="T66" fmla="*/ 8 w 32"/>
                <a:gd name="T67" fmla="*/ 32 h 32"/>
                <a:gd name="T68" fmla="*/ 11 w 32"/>
                <a:gd name="T69" fmla="*/ 32 h 32"/>
                <a:gd name="T70" fmla="*/ 13 w 32"/>
                <a:gd name="T71" fmla="*/ 32 h 32"/>
                <a:gd name="T72" fmla="*/ 15 w 32"/>
                <a:gd name="T73" fmla="*/ 32 h 32"/>
                <a:gd name="T74" fmla="*/ 17 w 32"/>
                <a:gd name="T75" fmla="*/ 32 h 32"/>
                <a:gd name="T76" fmla="*/ 20 w 32"/>
                <a:gd name="T77" fmla="*/ 32 h 32"/>
                <a:gd name="T78" fmla="*/ 21 w 32"/>
                <a:gd name="T79" fmla="*/ 32 h 32"/>
                <a:gd name="T80" fmla="*/ 24 w 32"/>
                <a:gd name="T81" fmla="*/ 30 h 32"/>
                <a:gd name="T82" fmla="*/ 25 w 32"/>
                <a:gd name="T83" fmla="*/ 29 h 32"/>
                <a:gd name="T84" fmla="*/ 26 w 32"/>
                <a:gd name="T85" fmla="*/ 28 h 32"/>
                <a:gd name="T86" fmla="*/ 28 w 32"/>
                <a:gd name="T87" fmla="*/ 26 h 32"/>
                <a:gd name="T88" fmla="*/ 29 w 32"/>
                <a:gd name="T89" fmla="*/ 25 h 32"/>
                <a:gd name="T90" fmla="*/ 30 w 32"/>
                <a:gd name="T91" fmla="*/ 24 h 32"/>
                <a:gd name="T92" fmla="*/ 30 w 32"/>
                <a:gd name="T93" fmla="*/ 21 h 32"/>
                <a:gd name="T94" fmla="*/ 32 w 32"/>
                <a:gd name="T95" fmla="*/ 20 h 32"/>
                <a:gd name="T96" fmla="*/ 32 w 32"/>
                <a:gd name="T97" fmla="*/ 1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7"/>
                  </a:moveTo>
                  <a:lnTo>
                    <a:pt x="32" y="15"/>
                  </a:lnTo>
                  <a:lnTo>
                    <a:pt x="30" y="13"/>
                  </a:lnTo>
                  <a:lnTo>
                    <a:pt x="30" y="11"/>
                  </a:lnTo>
                  <a:lnTo>
                    <a:pt x="29" y="9"/>
                  </a:lnTo>
                  <a:lnTo>
                    <a:pt x="28" y="7"/>
                  </a:lnTo>
                  <a:lnTo>
                    <a:pt x="26" y="5"/>
                  </a:lnTo>
                  <a:lnTo>
                    <a:pt x="25" y="4"/>
                  </a:lnTo>
                  <a:lnTo>
                    <a:pt x="24" y="3"/>
                  </a:lnTo>
                  <a:lnTo>
                    <a:pt x="21" y="3"/>
                  </a:lnTo>
                  <a:lnTo>
                    <a:pt x="20" y="1"/>
                  </a:lnTo>
                  <a:lnTo>
                    <a:pt x="17" y="1"/>
                  </a:lnTo>
                  <a:lnTo>
                    <a:pt x="15" y="0"/>
                  </a:lnTo>
                  <a:lnTo>
                    <a:pt x="13" y="1"/>
                  </a:lnTo>
                  <a:lnTo>
                    <a:pt x="11" y="1"/>
                  </a:lnTo>
                  <a:lnTo>
                    <a:pt x="8" y="3"/>
                  </a:lnTo>
                  <a:lnTo>
                    <a:pt x="7" y="3"/>
                  </a:lnTo>
                  <a:lnTo>
                    <a:pt x="5" y="4"/>
                  </a:lnTo>
                  <a:lnTo>
                    <a:pt x="4" y="5"/>
                  </a:lnTo>
                  <a:lnTo>
                    <a:pt x="3" y="7"/>
                  </a:lnTo>
                  <a:lnTo>
                    <a:pt x="1" y="9"/>
                  </a:lnTo>
                  <a:lnTo>
                    <a:pt x="1" y="11"/>
                  </a:lnTo>
                  <a:lnTo>
                    <a:pt x="0" y="13"/>
                  </a:lnTo>
                  <a:lnTo>
                    <a:pt x="0" y="15"/>
                  </a:lnTo>
                  <a:lnTo>
                    <a:pt x="0" y="17"/>
                  </a:lnTo>
                  <a:lnTo>
                    <a:pt x="0" y="20"/>
                  </a:lnTo>
                  <a:lnTo>
                    <a:pt x="0" y="21"/>
                  </a:lnTo>
                  <a:lnTo>
                    <a:pt x="1" y="24"/>
                  </a:lnTo>
                  <a:lnTo>
                    <a:pt x="1" y="25"/>
                  </a:lnTo>
                  <a:lnTo>
                    <a:pt x="3" y="26"/>
                  </a:lnTo>
                  <a:lnTo>
                    <a:pt x="4" y="28"/>
                  </a:lnTo>
                  <a:lnTo>
                    <a:pt x="5" y="29"/>
                  </a:lnTo>
                  <a:lnTo>
                    <a:pt x="7" y="30"/>
                  </a:lnTo>
                  <a:lnTo>
                    <a:pt x="8" y="32"/>
                  </a:lnTo>
                  <a:lnTo>
                    <a:pt x="11" y="32"/>
                  </a:lnTo>
                  <a:lnTo>
                    <a:pt x="13" y="32"/>
                  </a:lnTo>
                  <a:lnTo>
                    <a:pt x="15" y="32"/>
                  </a:lnTo>
                  <a:lnTo>
                    <a:pt x="17" y="32"/>
                  </a:lnTo>
                  <a:lnTo>
                    <a:pt x="20" y="32"/>
                  </a:lnTo>
                  <a:lnTo>
                    <a:pt x="21" y="32"/>
                  </a:lnTo>
                  <a:lnTo>
                    <a:pt x="24" y="30"/>
                  </a:lnTo>
                  <a:lnTo>
                    <a:pt x="25" y="29"/>
                  </a:lnTo>
                  <a:lnTo>
                    <a:pt x="26" y="28"/>
                  </a:lnTo>
                  <a:lnTo>
                    <a:pt x="28" y="26"/>
                  </a:lnTo>
                  <a:lnTo>
                    <a:pt x="29" y="25"/>
                  </a:lnTo>
                  <a:lnTo>
                    <a:pt x="30" y="24"/>
                  </a:lnTo>
                  <a:lnTo>
                    <a:pt x="30"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30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30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30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30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30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30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30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31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31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31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31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31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31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31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31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31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31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32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32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32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32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32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32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32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32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Rectangle 32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47" name="Freeform 32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33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33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33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33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33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33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33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33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33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33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34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34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34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34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34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34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34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34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34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34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35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35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35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Rectangle 35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2" name="Rectangle 35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73" name="Freeform 35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356"/>
            <p:cNvSpPr>
              <a:spLocks/>
            </p:cNvSpPr>
            <p:nvPr userDrawn="1"/>
          </p:nvSpPr>
          <p:spPr bwMode="auto">
            <a:xfrm>
              <a:off x="5352" y="42"/>
              <a:ext cx="55" cy="78"/>
            </a:xfrm>
            <a:custGeom>
              <a:avLst/>
              <a:gdLst>
                <a:gd name="T0" fmla="*/ 23 w 55"/>
                <a:gd name="T1" fmla="*/ 78 h 78"/>
                <a:gd name="T2" fmla="*/ 23 w 55"/>
                <a:gd name="T3" fmla="*/ 78 h 78"/>
                <a:gd name="T4" fmla="*/ 30 w 55"/>
                <a:gd name="T5" fmla="*/ 54 h 78"/>
                <a:gd name="T6" fmla="*/ 36 w 55"/>
                <a:gd name="T7" fmla="*/ 38 h 78"/>
                <a:gd name="T8" fmla="*/ 39 w 55"/>
                <a:gd name="T9" fmla="*/ 33 h 78"/>
                <a:gd name="T10" fmla="*/ 43 w 55"/>
                <a:gd name="T11" fmla="*/ 29 h 78"/>
                <a:gd name="T12" fmla="*/ 47 w 55"/>
                <a:gd name="T13" fmla="*/ 25 h 78"/>
                <a:gd name="T14" fmla="*/ 55 w 55"/>
                <a:gd name="T15" fmla="*/ 21 h 78"/>
                <a:gd name="T16" fmla="*/ 43 w 55"/>
                <a:gd name="T17" fmla="*/ 0 h 78"/>
                <a:gd name="T18" fmla="*/ 34 w 55"/>
                <a:gd name="T19" fmla="*/ 5 h 78"/>
                <a:gd name="T20" fmla="*/ 26 w 55"/>
                <a:gd name="T21" fmla="*/ 12 h 78"/>
                <a:gd name="T22" fmla="*/ 19 w 55"/>
                <a:gd name="T23" fmla="*/ 19 h 78"/>
                <a:gd name="T24" fmla="*/ 14 w 55"/>
                <a:gd name="T25" fmla="*/ 28 h 78"/>
                <a:gd name="T26" fmla="*/ 7 w 55"/>
                <a:gd name="T27" fmla="*/ 46 h 78"/>
                <a:gd name="T28" fmla="*/ 0 w 55"/>
                <a:gd name="T29" fmla="*/ 71 h 78"/>
                <a:gd name="T30" fmla="*/ 0 w 55"/>
                <a:gd name="T31" fmla="*/ 71 h 78"/>
                <a:gd name="T32" fmla="*/ 23 w 55"/>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78">
                  <a:moveTo>
                    <a:pt x="23" y="78"/>
                  </a:moveTo>
                  <a:lnTo>
                    <a:pt x="23" y="78"/>
                  </a:lnTo>
                  <a:lnTo>
                    <a:pt x="30" y="54"/>
                  </a:lnTo>
                  <a:lnTo>
                    <a:pt x="36" y="38"/>
                  </a:lnTo>
                  <a:lnTo>
                    <a:pt x="39" y="33"/>
                  </a:lnTo>
                  <a:lnTo>
                    <a:pt x="43" y="29"/>
                  </a:lnTo>
                  <a:lnTo>
                    <a:pt x="47" y="25"/>
                  </a:lnTo>
                  <a:lnTo>
                    <a:pt x="55" y="21"/>
                  </a:lnTo>
                  <a:lnTo>
                    <a:pt x="43" y="0"/>
                  </a:lnTo>
                  <a:lnTo>
                    <a:pt x="34" y="5"/>
                  </a:lnTo>
                  <a:lnTo>
                    <a:pt x="26" y="12"/>
                  </a:lnTo>
                  <a:lnTo>
                    <a:pt x="19" y="19"/>
                  </a:lnTo>
                  <a:lnTo>
                    <a:pt x="14" y="28"/>
                  </a:lnTo>
                  <a:lnTo>
                    <a:pt x="7" y="46"/>
                  </a:lnTo>
                  <a:lnTo>
                    <a:pt x="0" y="71"/>
                  </a:lnTo>
                  <a:lnTo>
                    <a:pt x="23" y="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357"/>
            <p:cNvSpPr>
              <a:spLocks/>
            </p:cNvSpPr>
            <p:nvPr userDrawn="1"/>
          </p:nvSpPr>
          <p:spPr bwMode="auto">
            <a:xfrm>
              <a:off x="5298" y="113"/>
              <a:ext cx="77" cy="198"/>
            </a:xfrm>
            <a:custGeom>
              <a:avLst/>
              <a:gdLst>
                <a:gd name="T0" fmla="*/ 0 w 77"/>
                <a:gd name="T1" fmla="*/ 192 h 198"/>
                <a:gd name="T2" fmla="*/ 22 w 77"/>
                <a:gd name="T3" fmla="*/ 198 h 198"/>
                <a:gd name="T4" fmla="*/ 77 w 77"/>
                <a:gd name="T5" fmla="*/ 7 h 198"/>
                <a:gd name="T6" fmla="*/ 54 w 77"/>
                <a:gd name="T7" fmla="*/ 0 h 198"/>
                <a:gd name="T8" fmla="*/ 0 w 77"/>
                <a:gd name="T9" fmla="*/ 192 h 198"/>
                <a:gd name="T10" fmla="*/ 0 w 77"/>
                <a:gd name="T11" fmla="*/ 192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98">
                  <a:moveTo>
                    <a:pt x="0" y="192"/>
                  </a:moveTo>
                  <a:lnTo>
                    <a:pt x="22" y="198"/>
                  </a:lnTo>
                  <a:lnTo>
                    <a:pt x="77" y="7"/>
                  </a:lnTo>
                  <a:lnTo>
                    <a:pt x="54" y="0"/>
                  </a:lnTo>
                  <a:lnTo>
                    <a:pt x="0" y="1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358"/>
            <p:cNvSpPr>
              <a:spLocks/>
            </p:cNvSpPr>
            <p:nvPr userDrawn="1"/>
          </p:nvSpPr>
          <p:spPr bwMode="auto">
            <a:xfrm>
              <a:off x="5265" y="305"/>
              <a:ext cx="55" cy="76"/>
            </a:xfrm>
            <a:custGeom>
              <a:avLst/>
              <a:gdLst>
                <a:gd name="T0" fmla="*/ 9 w 55"/>
                <a:gd name="T1" fmla="*/ 76 h 76"/>
                <a:gd name="T2" fmla="*/ 18 w 55"/>
                <a:gd name="T3" fmla="*/ 71 h 76"/>
                <a:gd name="T4" fmla="*/ 27 w 55"/>
                <a:gd name="T5" fmla="*/ 66 h 76"/>
                <a:gd name="T6" fmla="*/ 34 w 55"/>
                <a:gd name="T7" fmla="*/ 60 h 76"/>
                <a:gd name="T8" fmla="*/ 41 w 55"/>
                <a:gd name="T9" fmla="*/ 51 h 76"/>
                <a:gd name="T10" fmla="*/ 47 w 55"/>
                <a:gd name="T11" fmla="*/ 34 h 76"/>
                <a:gd name="T12" fmla="*/ 55 w 55"/>
                <a:gd name="T13" fmla="*/ 6 h 76"/>
                <a:gd name="T14" fmla="*/ 33 w 55"/>
                <a:gd name="T15" fmla="*/ 0 h 76"/>
                <a:gd name="T16" fmla="*/ 25 w 55"/>
                <a:gd name="T17" fmla="*/ 26 h 76"/>
                <a:gd name="T18" fmla="*/ 18 w 55"/>
                <a:gd name="T19" fmla="*/ 41 h 76"/>
                <a:gd name="T20" fmla="*/ 17 w 55"/>
                <a:gd name="T21" fmla="*/ 45 h 76"/>
                <a:gd name="T22" fmla="*/ 13 w 55"/>
                <a:gd name="T23" fmla="*/ 47 h 76"/>
                <a:gd name="T24" fmla="*/ 8 w 55"/>
                <a:gd name="T25" fmla="*/ 50 h 76"/>
                <a:gd name="T26" fmla="*/ 0 w 55"/>
                <a:gd name="T27" fmla="*/ 54 h 76"/>
                <a:gd name="T28" fmla="*/ 9 w 55"/>
                <a:gd name="T29" fmla="*/ 7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76">
                  <a:moveTo>
                    <a:pt x="9" y="76"/>
                  </a:moveTo>
                  <a:lnTo>
                    <a:pt x="18" y="71"/>
                  </a:lnTo>
                  <a:lnTo>
                    <a:pt x="27" y="66"/>
                  </a:lnTo>
                  <a:lnTo>
                    <a:pt x="34" y="60"/>
                  </a:lnTo>
                  <a:lnTo>
                    <a:pt x="41" y="51"/>
                  </a:lnTo>
                  <a:lnTo>
                    <a:pt x="47" y="34"/>
                  </a:lnTo>
                  <a:lnTo>
                    <a:pt x="55" y="6"/>
                  </a:lnTo>
                  <a:lnTo>
                    <a:pt x="33" y="0"/>
                  </a:lnTo>
                  <a:lnTo>
                    <a:pt x="25" y="26"/>
                  </a:lnTo>
                  <a:lnTo>
                    <a:pt x="18" y="41"/>
                  </a:lnTo>
                  <a:lnTo>
                    <a:pt x="17" y="45"/>
                  </a:lnTo>
                  <a:lnTo>
                    <a:pt x="13" y="47"/>
                  </a:lnTo>
                  <a:lnTo>
                    <a:pt x="8" y="50"/>
                  </a:lnTo>
                  <a:lnTo>
                    <a:pt x="0" y="54"/>
                  </a:lnTo>
                  <a:lnTo>
                    <a:pt x="9" y="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359"/>
            <p:cNvSpPr>
              <a:spLocks/>
            </p:cNvSpPr>
            <p:nvPr userDrawn="1"/>
          </p:nvSpPr>
          <p:spPr bwMode="auto">
            <a:xfrm>
              <a:off x="5113" y="98"/>
              <a:ext cx="149" cy="25"/>
            </a:xfrm>
            <a:custGeom>
              <a:avLst/>
              <a:gdLst>
                <a:gd name="T0" fmla="*/ 0 w 149"/>
                <a:gd name="T1" fmla="*/ 11 h 25"/>
                <a:gd name="T2" fmla="*/ 12 w 149"/>
                <a:gd name="T3" fmla="*/ 25 h 25"/>
                <a:gd name="T4" fmla="*/ 149 w 149"/>
                <a:gd name="T5" fmla="*/ 25 h 25"/>
                <a:gd name="T6" fmla="*/ 149 w 149"/>
                <a:gd name="T7" fmla="*/ 0 h 25"/>
                <a:gd name="T8" fmla="*/ 12 w 149"/>
                <a:gd name="T9" fmla="*/ 0 h 25"/>
                <a:gd name="T10" fmla="*/ 0 w 149"/>
                <a:gd name="T11" fmla="*/ 11 h 25"/>
                <a:gd name="T12" fmla="*/ 12 w 149"/>
                <a:gd name="T13" fmla="*/ 0 h 25"/>
                <a:gd name="T14" fmla="*/ 2 w 149"/>
                <a:gd name="T15" fmla="*/ 0 h 25"/>
                <a:gd name="T16" fmla="*/ 0 w 149"/>
                <a:gd name="T17" fmla="*/ 1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25">
                  <a:moveTo>
                    <a:pt x="0" y="11"/>
                  </a:moveTo>
                  <a:lnTo>
                    <a:pt x="12" y="25"/>
                  </a:lnTo>
                  <a:lnTo>
                    <a:pt x="149" y="25"/>
                  </a:lnTo>
                  <a:lnTo>
                    <a:pt x="149" y="0"/>
                  </a:lnTo>
                  <a:lnTo>
                    <a:pt x="12" y="0"/>
                  </a:lnTo>
                  <a:lnTo>
                    <a:pt x="0" y="11"/>
                  </a:lnTo>
                  <a:lnTo>
                    <a:pt x="12" y="0"/>
                  </a:lnTo>
                  <a:lnTo>
                    <a:pt x="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360"/>
            <p:cNvSpPr>
              <a:spLocks/>
            </p:cNvSpPr>
            <p:nvPr userDrawn="1"/>
          </p:nvSpPr>
          <p:spPr bwMode="auto">
            <a:xfrm>
              <a:off x="5088" y="109"/>
              <a:ext cx="49" cy="216"/>
            </a:xfrm>
            <a:custGeom>
              <a:avLst/>
              <a:gdLst>
                <a:gd name="T0" fmla="*/ 14 w 49"/>
                <a:gd name="T1" fmla="*/ 216 h 216"/>
                <a:gd name="T2" fmla="*/ 27 w 49"/>
                <a:gd name="T3" fmla="*/ 205 h 216"/>
                <a:gd name="T4" fmla="*/ 49 w 49"/>
                <a:gd name="T5" fmla="*/ 3 h 216"/>
                <a:gd name="T6" fmla="*/ 25 w 49"/>
                <a:gd name="T7" fmla="*/ 0 h 216"/>
                <a:gd name="T8" fmla="*/ 2 w 49"/>
                <a:gd name="T9" fmla="*/ 202 h 216"/>
                <a:gd name="T10" fmla="*/ 14 w 49"/>
                <a:gd name="T11" fmla="*/ 216 h 216"/>
                <a:gd name="T12" fmla="*/ 2 w 49"/>
                <a:gd name="T13" fmla="*/ 202 h 216"/>
                <a:gd name="T14" fmla="*/ 0 w 49"/>
                <a:gd name="T15" fmla="*/ 216 h 216"/>
                <a:gd name="T16" fmla="*/ 14 w 49"/>
                <a:gd name="T17" fmla="*/ 216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16">
                  <a:moveTo>
                    <a:pt x="14" y="216"/>
                  </a:moveTo>
                  <a:lnTo>
                    <a:pt x="27" y="205"/>
                  </a:lnTo>
                  <a:lnTo>
                    <a:pt x="49" y="3"/>
                  </a:lnTo>
                  <a:lnTo>
                    <a:pt x="25" y="0"/>
                  </a:lnTo>
                  <a:lnTo>
                    <a:pt x="2" y="202"/>
                  </a:lnTo>
                  <a:lnTo>
                    <a:pt x="14" y="216"/>
                  </a:lnTo>
                  <a:lnTo>
                    <a:pt x="2" y="202"/>
                  </a:lnTo>
                  <a:lnTo>
                    <a:pt x="0" y="216"/>
                  </a:lnTo>
                  <a:lnTo>
                    <a:pt x="14" y="2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Rectangle 361"/>
            <p:cNvSpPr>
              <a:spLocks noChangeArrowheads="1"/>
            </p:cNvSpPr>
            <p:nvPr userDrawn="1"/>
          </p:nvSpPr>
          <p:spPr bwMode="auto">
            <a:xfrm>
              <a:off x="5102" y="301"/>
              <a:ext cx="143"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0" name="Rectangle 362"/>
            <p:cNvSpPr>
              <a:spLocks noChangeArrowheads="1"/>
            </p:cNvSpPr>
            <p:nvPr userDrawn="1"/>
          </p:nvSpPr>
          <p:spPr bwMode="auto">
            <a:xfrm>
              <a:off x="5049" y="198"/>
              <a:ext cx="159" cy="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81" name="Freeform 363"/>
            <p:cNvSpPr>
              <a:spLocks/>
            </p:cNvSpPr>
            <p:nvPr userDrawn="1"/>
          </p:nvSpPr>
          <p:spPr bwMode="auto">
            <a:xfrm>
              <a:off x="5362" y="62"/>
              <a:ext cx="32" cy="32"/>
            </a:xfrm>
            <a:custGeom>
              <a:avLst/>
              <a:gdLst>
                <a:gd name="T0" fmla="*/ 32 w 32"/>
                <a:gd name="T1" fmla="*/ 16 h 32"/>
                <a:gd name="T2" fmla="*/ 32 w 32"/>
                <a:gd name="T3" fmla="*/ 15 h 32"/>
                <a:gd name="T4" fmla="*/ 30 w 32"/>
                <a:gd name="T5" fmla="*/ 12 h 32"/>
                <a:gd name="T6" fmla="*/ 30 w 32"/>
                <a:gd name="T7" fmla="*/ 11 h 32"/>
                <a:gd name="T8" fmla="*/ 29 w 32"/>
                <a:gd name="T9" fmla="*/ 8 h 32"/>
                <a:gd name="T10" fmla="*/ 28 w 32"/>
                <a:gd name="T11" fmla="*/ 7 h 32"/>
                <a:gd name="T12" fmla="*/ 26 w 32"/>
                <a:gd name="T13" fmla="*/ 5 h 32"/>
                <a:gd name="T14" fmla="*/ 25 w 32"/>
                <a:gd name="T15" fmla="*/ 4 h 32"/>
                <a:gd name="T16" fmla="*/ 24 w 32"/>
                <a:gd name="T17" fmla="*/ 3 h 32"/>
                <a:gd name="T18" fmla="*/ 21 w 32"/>
                <a:gd name="T19" fmla="*/ 1 h 32"/>
                <a:gd name="T20" fmla="*/ 20 w 32"/>
                <a:gd name="T21" fmla="*/ 0 h 32"/>
                <a:gd name="T22" fmla="*/ 17 w 32"/>
                <a:gd name="T23" fmla="*/ 0 h 32"/>
                <a:gd name="T24" fmla="*/ 16 w 32"/>
                <a:gd name="T25" fmla="*/ 0 h 32"/>
                <a:gd name="T26" fmla="*/ 13 w 32"/>
                <a:gd name="T27" fmla="*/ 0 h 32"/>
                <a:gd name="T28" fmla="*/ 12 w 32"/>
                <a:gd name="T29" fmla="*/ 0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1 h 32"/>
                <a:gd name="T44" fmla="*/ 0 w 32"/>
                <a:gd name="T45" fmla="*/ 12 h 32"/>
                <a:gd name="T46" fmla="*/ 0 w 32"/>
                <a:gd name="T47" fmla="*/ 15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29 h 32"/>
                <a:gd name="T66" fmla="*/ 9 w 32"/>
                <a:gd name="T67" fmla="*/ 30 h 32"/>
                <a:gd name="T68" fmla="*/ 12 w 32"/>
                <a:gd name="T69" fmla="*/ 32 h 32"/>
                <a:gd name="T70" fmla="*/ 13 w 32"/>
                <a:gd name="T71" fmla="*/ 32 h 32"/>
                <a:gd name="T72" fmla="*/ 16 w 32"/>
                <a:gd name="T73" fmla="*/ 32 h 32"/>
                <a:gd name="T74" fmla="*/ 17 w 32"/>
                <a:gd name="T75" fmla="*/ 32 h 32"/>
                <a:gd name="T76" fmla="*/ 20 w 32"/>
                <a:gd name="T77" fmla="*/ 32 h 32"/>
                <a:gd name="T78" fmla="*/ 21 w 32"/>
                <a:gd name="T79" fmla="*/ 30 h 32"/>
                <a:gd name="T80" fmla="*/ 24 w 32"/>
                <a:gd name="T81" fmla="*/ 29 h 32"/>
                <a:gd name="T82" fmla="*/ 25 w 32"/>
                <a:gd name="T83" fmla="*/ 29 h 32"/>
                <a:gd name="T84" fmla="*/ 26 w 32"/>
                <a:gd name="T85" fmla="*/ 28 h 32"/>
                <a:gd name="T86" fmla="*/ 28 w 32"/>
                <a:gd name="T87" fmla="*/ 26 h 32"/>
                <a:gd name="T88" fmla="*/ 29 w 32"/>
                <a:gd name="T89" fmla="*/ 25 h 32"/>
                <a:gd name="T90" fmla="*/ 30 w 32"/>
                <a:gd name="T91" fmla="*/ 22 h 32"/>
                <a:gd name="T92" fmla="*/ 30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5"/>
                  </a:lnTo>
                  <a:lnTo>
                    <a:pt x="30" y="12"/>
                  </a:lnTo>
                  <a:lnTo>
                    <a:pt x="30" y="11"/>
                  </a:lnTo>
                  <a:lnTo>
                    <a:pt x="29" y="8"/>
                  </a:lnTo>
                  <a:lnTo>
                    <a:pt x="28" y="7"/>
                  </a:lnTo>
                  <a:lnTo>
                    <a:pt x="26" y="5"/>
                  </a:lnTo>
                  <a:lnTo>
                    <a:pt x="25" y="4"/>
                  </a:lnTo>
                  <a:lnTo>
                    <a:pt x="24" y="3"/>
                  </a:lnTo>
                  <a:lnTo>
                    <a:pt x="21" y="1"/>
                  </a:lnTo>
                  <a:lnTo>
                    <a:pt x="20" y="0"/>
                  </a:lnTo>
                  <a:lnTo>
                    <a:pt x="17" y="0"/>
                  </a:lnTo>
                  <a:lnTo>
                    <a:pt x="16" y="0"/>
                  </a:lnTo>
                  <a:lnTo>
                    <a:pt x="13" y="0"/>
                  </a:lnTo>
                  <a:lnTo>
                    <a:pt x="12" y="0"/>
                  </a:lnTo>
                  <a:lnTo>
                    <a:pt x="9" y="1"/>
                  </a:lnTo>
                  <a:lnTo>
                    <a:pt x="8" y="3"/>
                  </a:lnTo>
                  <a:lnTo>
                    <a:pt x="5" y="4"/>
                  </a:lnTo>
                  <a:lnTo>
                    <a:pt x="4" y="5"/>
                  </a:lnTo>
                  <a:lnTo>
                    <a:pt x="3" y="7"/>
                  </a:lnTo>
                  <a:lnTo>
                    <a:pt x="1" y="8"/>
                  </a:lnTo>
                  <a:lnTo>
                    <a:pt x="1" y="11"/>
                  </a:lnTo>
                  <a:lnTo>
                    <a:pt x="0" y="12"/>
                  </a:lnTo>
                  <a:lnTo>
                    <a:pt x="0" y="15"/>
                  </a:lnTo>
                  <a:lnTo>
                    <a:pt x="0" y="16"/>
                  </a:lnTo>
                  <a:lnTo>
                    <a:pt x="0" y="18"/>
                  </a:lnTo>
                  <a:lnTo>
                    <a:pt x="0" y="21"/>
                  </a:lnTo>
                  <a:lnTo>
                    <a:pt x="1" y="22"/>
                  </a:lnTo>
                  <a:lnTo>
                    <a:pt x="1" y="25"/>
                  </a:lnTo>
                  <a:lnTo>
                    <a:pt x="3" y="26"/>
                  </a:lnTo>
                  <a:lnTo>
                    <a:pt x="4" y="28"/>
                  </a:lnTo>
                  <a:lnTo>
                    <a:pt x="5" y="29"/>
                  </a:lnTo>
                  <a:lnTo>
                    <a:pt x="8" y="29"/>
                  </a:lnTo>
                  <a:lnTo>
                    <a:pt x="9" y="30"/>
                  </a:lnTo>
                  <a:lnTo>
                    <a:pt x="12" y="32"/>
                  </a:lnTo>
                  <a:lnTo>
                    <a:pt x="13" y="32"/>
                  </a:lnTo>
                  <a:lnTo>
                    <a:pt x="16" y="32"/>
                  </a:lnTo>
                  <a:lnTo>
                    <a:pt x="17" y="32"/>
                  </a:lnTo>
                  <a:lnTo>
                    <a:pt x="20" y="32"/>
                  </a:lnTo>
                  <a:lnTo>
                    <a:pt x="21" y="30"/>
                  </a:lnTo>
                  <a:lnTo>
                    <a:pt x="24" y="29"/>
                  </a:lnTo>
                  <a:lnTo>
                    <a:pt x="25" y="29"/>
                  </a:lnTo>
                  <a:lnTo>
                    <a:pt x="26" y="28"/>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364"/>
            <p:cNvSpPr>
              <a:spLocks/>
            </p:cNvSpPr>
            <p:nvPr userDrawn="1"/>
          </p:nvSpPr>
          <p:spPr bwMode="auto">
            <a:xfrm>
              <a:off x="5279" y="334"/>
              <a:ext cx="32" cy="31"/>
            </a:xfrm>
            <a:custGeom>
              <a:avLst/>
              <a:gdLst>
                <a:gd name="T0" fmla="*/ 32 w 32"/>
                <a:gd name="T1" fmla="*/ 16 h 31"/>
                <a:gd name="T2" fmla="*/ 32 w 32"/>
                <a:gd name="T3" fmla="*/ 14 h 31"/>
                <a:gd name="T4" fmla="*/ 30 w 32"/>
                <a:gd name="T5" fmla="*/ 13 h 31"/>
                <a:gd name="T6" fmla="*/ 30 w 32"/>
                <a:gd name="T7" fmla="*/ 10 h 31"/>
                <a:gd name="T8" fmla="*/ 29 w 32"/>
                <a:gd name="T9" fmla="*/ 9 h 31"/>
                <a:gd name="T10" fmla="*/ 28 w 32"/>
                <a:gd name="T11" fmla="*/ 6 h 31"/>
                <a:gd name="T12" fmla="*/ 27 w 32"/>
                <a:gd name="T13" fmla="*/ 5 h 31"/>
                <a:gd name="T14" fmla="*/ 25 w 32"/>
                <a:gd name="T15" fmla="*/ 4 h 31"/>
                <a:gd name="T16" fmla="*/ 24 w 32"/>
                <a:gd name="T17" fmla="*/ 2 h 31"/>
                <a:gd name="T18" fmla="*/ 21 w 32"/>
                <a:gd name="T19" fmla="*/ 2 h 31"/>
                <a:gd name="T20" fmla="*/ 20 w 32"/>
                <a:gd name="T21" fmla="*/ 1 h 31"/>
                <a:gd name="T22" fmla="*/ 17 w 32"/>
                <a:gd name="T23" fmla="*/ 1 h 31"/>
                <a:gd name="T24" fmla="*/ 15 w 32"/>
                <a:gd name="T25" fmla="*/ 0 h 31"/>
                <a:gd name="T26" fmla="*/ 13 w 32"/>
                <a:gd name="T27" fmla="*/ 1 h 31"/>
                <a:gd name="T28" fmla="*/ 11 w 32"/>
                <a:gd name="T29" fmla="*/ 1 h 31"/>
                <a:gd name="T30" fmla="*/ 8 w 32"/>
                <a:gd name="T31" fmla="*/ 2 h 31"/>
                <a:gd name="T32" fmla="*/ 7 w 32"/>
                <a:gd name="T33" fmla="*/ 2 h 31"/>
                <a:gd name="T34" fmla="*/ 5 w 32"/>
                <a:gd name="T35" fmla="*/ 4 h 31"/>
                <a:gd name="T36" fmla="*/ 4 w 32"/>
                <a:gd name="T37" fmla="*/ 5 h 31"/>
                <a:gd name="T38" fmla="*/ 3 w 32"/>
                <a:gd name="T39" fmla="*/ 6 h 31"/>
                <a:gd name="T40" fmla="*/ 2 w 32"/>
                <a:gd name="T41" fmla="*/ 9 h 31"/>
                <a:gd name="T42" fmla="*/ 2 w 32"/>
                <a:gd name="T43" fmla="*/ 10 h 31"/>
                <a:gd name="T44" fmla="*/ 0 w 32"/>
                <a:gd name="T45" fmla="*/ 13 h 31"/>
                <a:gd name="T46" fmla="*/ 0 w 32"/>
                <a:gd name="T47" fmla="*/ 14 h 31"/>
                <a:gd name="T48" fmla="*/ 0 w 32"/>
                <a:gd name="T49" fmla="*/ 16 h 31"/>
                <a:gd name="T50" fmla="*/ 0 w 32"/>
                <a:gd name="T51" fmla="*/ 18 h 31"/>
                <a:gd name="T52" fmla="*/ 0 w 32"/>
                <a:gd name="T53" fmla="*/ 21 h 31"/>
                <a:gd name="T54" fmla="*/ 2 w 32"/>
                <a:gd name="T55" fmla="*/ 22 h 31"/>
                <a:gd name="T56" fmla="*/ 2 w 32"/>
                <a:gd name="T57" fmla="*/ 25 h 31"/>
                <a:gd name="T58" fmla="*/ 3 w 32"/>
                <a:gd name="T59" fmla="*/ 26 h 31"/>
                <a:gd name="T60" fmla="*/ 4 w 32"/>
                <a:gd name="T61" fmla="*/ 27 h 31"/>
                <a:gd name="T62" fmla="*/ 5 w 32"/>
                <a:gd name="T63" fmla="*/ 29 h 31"/>
                <a:gd name="T64" fmla="*/ 7 w 32"/>
                <a:gd name="T65" fmla="*/ 30 h 31"/>
                <a:gd name="T66" fmla="*/ 8 w 32"/>
                <a:gd name="T67" fmla="*/ 31 h 31"/>
                <a:gd name="T68" fmla="*/ 11 w 32"/>
                <a:gd name="T69" fmla="*/ 31 h 31"/>
                <a:gd name="T70" fmla="*/ 13 w 32"/>
                <a:gd name="T71" fmla="*/ 31 h 31"/>
                <a:gd name="T72" fmla="*/ 15 w 32"/>
                <a:gd name="T73" fmla="*/ 31 h 31"/>
                <a:gd name="T74" fmla="*/ 17 w 32"/>
                <a:gd name="T75" fmla="*/ 31 h 31"/>
                <a:gd name="T76" fmla="*/ 20 w 32"/>
                <a:gd name="T77" fmla="*/ 31 h 31"/>
                <a:gd name="T78" fmla="*/ 21 w 32"/>
                <a:gd name="T79" fmla="*/ 31 h 31"/>
                <a:gd name="T80" fmla="*/ 24 w 32"/>
                <a:gd name="T81" fmla="*/ 30 h 31"/>
                <a:gd name="T82" fmla="*/ 25 w 32"/>
                <a:gd name="T83" fmla="*/ 29 h 31"/>
                <a:gd name="T84" fmla="*/ 27 w 32"/>
                <a:gd name="T85" fmla="*/ 27 h 31"/>
                <a:gd name="T86" fmla="*/ 28 w 32"/>
                <a:gd name="T87" fmla="*/ 26 h 31"/>
                <a:gd name="T88" fmla="*/ 29 w 32"/>
                <a:gd name="T89" fmla="*/ 25 h 31"/>
                <a:gd name="T90" fmla="*/ 30 w 32"/>
                <a:gd name="T91" fmla="*/ 22 h 31"/>
                <a:gd name="T92" fmla="*/ 30 w 32"/>
                <a:gd name="T93" fmla="*/ 21 h 31"/>
                <a:gd name="T94" fmla="*/ 32 w 32"/>
                <a:gd name="T95" fmla="*/ 18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0" y="13"/>
                  </a:lnTo>
                  <a:lnTo>
                    <a:pt x="30" y="10"/>
                  </a:lnTo>
                  <a:lnTo>
                    <a:pt x="29" y="9"/>
                  </a:lnTo>
                  <a:lnTo>
                    <a:pt x="28" y="6"/>
                  </a:lnTo>
                  <a:lnTo>
                    <a:pt x="27" y="5"/>
                  </a:lnTo>
                  <a:lnTo>
                    <a:pt x="25" y="4"/>
                  </a:lnTo>
                  <a:lnTo>
                    <a:pt x="24" y="2"/>
                  </a:lnTo>
                  <a:lnTo>
                    <a:pt x="21" y="2"/>
                  </a:lnTo>
                  <a:lnTo>
                    <a:pt x="20" y="1"/>
                  </a:lnTo>
                  <a:lnTo>
                    <a:pt x="17" y="1"/>
                  </a:lnTo>
                  <a:lnTo>
                    <a:pt x="15" y="0"/>
                  </a:lnTo>
                  <a:lnTo>
                    <a:pt x="13" y="1"/>
                  </a:lnTo>
                  <a:lnTo>
                    <a:pt x="11" y="1"/>
                  </a:lnTo>
                  <a:lnTo>
                    <a:pt x="8" y="2"/>
                  </a:lnTo>
                  <a:lnTo>
                    <a:pt x="7" y="2"/>
                  </a:lnTo>
                  <a:lnTo>
                    <a:pt x="5" y="4"/>
                  </a:lnTo>
                  <a:lnTo>
                    <a:pt x="4" y="5"/>
                  </a:lnTo>
                  <a:lnTo>
                    <a:pt x="3" y="6"/>
                  </a:lnTo>
                  <a:lnTo>
                    <a:pt x="2" y="9"/>
                  </a:lnTo>
                  <a:lnTo>
                    <a:pt x="2" y="10"/>
                  </a:lnTo>
                  <a:lnTo>
                    <a:pt x="0" y="13"/>
                  </a:lnTo>
                  <a:lnTo>
                    <a:pt x="0" y="14"/>
                  </a:lnTo>
                  <a:lnTo>
                    <a:pt x="0" y="16"/>
                  </a:lnTo>
                  <a:lnTo>
                    <a:pt x="0" y="18"/>
                  </a:lnTo>
                  <a:lnTo>
                    <a:pt x="0" y="21"/>
                  </a:lnTo>
                  <a:lnTo>
                    <a:pt x="2" y="22"/>
                  </a:lnTo>
                  <a:lnTo>
                    <a:pt x="2" y="25"/>
                  </a:lnTo>
                  <a:lnTo>
                    <a:pt x="3" y="26"/>
                  </a:lnTo>
                  <a:lnTo>
                    <a:pt x="4" y="27"/>
                  </a:lnTo>
                  <a:lnTo>
                    <a:pt x="5" y="29"/>
                  </a:lnTo>
                  <a:lnTo>
                    <a:pt x="7" y="30"/>
                  </a:lnTo>
                  <a:lnTo>
                    <a:pt x="8" y="31"/>
                  </a:lnTo>
                  <a:lnTo>
                    <a:pt x="11" y="31"/>
                  </a:lnTo>
                  <a:lnTo>
                    <a:pt x="13" y="31"/>
                  </a:lnTo>
                  <a:lnTo>
                    <a:pt x="15" y="31"/>
                  </a:lnTo>
                  <a:lnTo>
                    <a:pt x="17" y="31"/>
                  </a:lnTo>
                  <a:lnTo>
                    <a:pt x="20" y="31"/>
                  </a:lnTo>
                  <a:lnTo>
                    <a:pt x="21" y="31"/>
                  </a:lnTo>
                  <a:lnTo>
                    <a:pt x="24" y="30"/>
                  </a:lnTo>
                  <a:lnTo>
                    <a:pt x="25" y="29"/>
                  </a:lnTo>
                  <a:lnTo>
                    <a:pt x="27" y="27"/>
                  </a:lnTo>
                  <a:lnTo>
                    <a:pt x="28" y="26"/>
                  </a:lnTo>
                  <a:lnTo>
                    <a:pt x="29" y="25"/>
                  </a:lnTo>
                  <a:lnTo>
                    <a:pt x="30" y="22"/>
                  </a:lnTo>
                  <a:lnTo>
                    <a:pt x="30"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365"/>
            <p:cNvSpPr>
              <a:spLocks/>
            </p:cNvSpPr>
            <p:nvPr userDrawn="1"/>
          </p:nvSpPr>
          <p:spPr bwMode="auto">
            <a:xfrm>
              <a:off x="5058" y="195"/>
              <a:ext cx="32" cy="32"/>
            </a:xfrm>
            <a:custGeom>
              <a:avLst/>
              <a:gdLst>
                <a:gd name="T0" fmla="*/ 32 w 32"/>
                <a:gd name="T1" fmla="*/ 16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2 h 32"/>
                <a:gd name="T18" fmla="*/ 21 w 32"/>
                <a:gd name="T19" fmla="*/ 2 h 32"/>
                <a:gd name="T20" fmla="*/ 20 w 32"/>
                <a:gd name="T21" fmla="*/ 0 h 32"/>
                <a:gd name="T22" fmla="*/ 17 w 32"/>
                <a:gd name="T23" fmla="*/ 0 h 32"/>
                <a:gd name="T24" fmla="*/ 15 w 32"/>
                <a:gd name="T25" fmla="*/ 0 h 32"/>
                <a:gd name="T26" fmla="*/ 13 w 32"/>
                <a:gd name="T27" fmla="*/ 0 h 32"/>
                <a:gd name="T28" fmla="*/ 11 w 32"/>
                <a:gd name="T29" fmla="*/ 0 h 32"/>
                <a:gd name="T30" fmla="*/ 9 w 32"/>
                <a:gd name="T31" fmla="*/ 2 h 32"/>
                <a:gd name="T32" fmla="*/ 8 w 32"/>
                <a:gd name="T33" fmla="*/ 2 h 32"/>
                <a:gd name="T34" fmla="*/ 5 w 32"/>
                <a:gd name="T35" fmla="*/ 3 h 32"/>
                <a:gd name="T36" fmla="*/ 4 w 32"/>
                <a:gd name="T37" fmla="*/ 4 h 32"/>
                <a:gd name="T38" fmla="*/ 3 w 32"/>
                <a:gd name="T39" fmla="*/ 7 h 32"/>
                <a:gd name="T40" fmla="*/ 1 w 32"/>
                <a:gd name="T41" fmla="*/ 8 h 32"/>
                <a:gd name="T42" fmla="*/ 1 w 32"/>
                <a:gd name="T43" fmla="*/ 9 h 32"/>
                <a:gd name="T44" fmla="*/ 0 w 32"/>
                <a:gd name="T45" fmla="*/ 12 h 32"/>
                <a:gd name="T46" fmla="*/ 0 w 32"/>
                <a:gd name="T47" fmla="*/ 13 h 32"/>
                <a:gd name="T48" fmla="*/ 0 w 32"/>
                <a:gd name="T49" fmla="*/ 16 h 32"/>
                <a:gd name="T50" fmla="*/ 0 w 32"/>
                <a:gd name="T51" fmla="*/ 19 h 32"/>
                <a:gd name="T52" fmla="*/ 0 w 32"/>
                <a:gd name="T53" fmla="*/ 20 h 32"/>
                <a:gd name="T54" fmla="*/ 1 w 32"/>
                <a:gd name="T55" fmla="*/ 23 h 32"/>
                <a:gd name="T56" fmla="*/ 1 w 32"/>
                <a:gd name="T57" fmla="*/ 24 h 32"/>
                <a:gd name="T58" fmla="*/ 3 w 32"/>
                <a:gd name="T59" fmla="*/ 25 h 32"/>
                <a:gd name="T60" fmla="*/ 4 w 32"/>
                <a:gd name="T61" fmla="*/ 27 h 32"/>
                <a:gd name="T62" fmla="*/ 5 w 32"/>
                <a:gd name="T63" fmla="*/ 28 h 32"/>
                <a:gd name="T64" fmla="*/ 8 w 32"/>
                <a:gd name="T65" fmla="*/ 29 h 32"/>
                <a:gd name="T66" fmla="*/ 9 w 32"/>
                <a:gd name="T67" fmla="*/ 31 h 32"/>
                <a:gd name="T68" fmla="*/ 11 w 32"/>
                <a:gd name="T69" fmla="*/ 31 h 32"/>
                <a:gd name="T70" fmla="*/ 13 w 32"/>
                <a:gd name="T71" fmla="*/ 32 h 32"/>
                <a:gd name="T72" fmla="*/ 15 w 32"/>
                <a:gd name="T73" fmla="*/ 32 h 32"/>
                <a:gd name="T74" fmla="*/ 17 w 32"/>
                <a:gd name="T75" fmla="*/ 32 h 32"/>
                <a:gd name="T76" fmla="*/ 20 w 32"/>
                <a:gd name="T77" fmla="*/ 31 h 32"/>
                <a:gd name="T78" fmla="*/ 21 w 32"/>
                <a:gd name="T79" fmla="*/ 31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3 h 32"/>
                <a:gd name="T92" fmla="*/ 30 w 32"/>
                <a:gd name="T93" fmla="*/ 20 h 32"/>
                <a:gd name="T94" fmla="*/ 32 w 32"/>
                <a:gd name="T95" fmla="*/ 19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3"/>
                  </a:lnTo>
                  <a:lnTo>
                    <a:pt x="30" y="12"/>
                  </a:lnTo>
                  <a:lnTo>
                    <a:pt x="30" y="9"/>
                  </a:lnTo>
                  <a:lnTo>
                    <a:pt x="29" y="8"/>
                  </a:lnTo>
                  <a:lnTo>
                    <a:pt x="28" y="7"/>
                  </a:lnTo>
                  <a:lnTo>
                    <a:pt x="26" y="4"/>
                  </a:lnTo>
                  <a:lnTo>
                    <a:pt x="25" y="3"/>
                  </a:lnTo>
                  <a:lnTo>
                    <a:pt x="24" y="2"/>
                  </a:lnTo>
                  <a:lnTo>
                    <a:pt x="21" y="2"/>
                  </a:lnTo>
                  <a:lnTo>
                    <a:pt x="20" y="0"/>
                  </a:lnTo>
                  <a:lnTo>
                    <a:pt x="17" y="0"/>
                  </a:lnTo>
                  <a:lnTo>
                    <a:pt x="15" y="0"/>
                  </a:lnTo>
                  <a:lnTo>
                    <a:pt x="13" y="0"/>
                  </a:lnTo>
                  <a:lnTo>
                    <a:pt x="11" y="0"/>
                  </a:lnTo>
                  <a:lnTo>
                    <a:pt x="9" y="2"/>
                  </a:lnTo>
                  <a:lnTo>
                    <a:pt x="8" y="2"/>
                  </a:lnTo>
                  <a:lnTo>
                    <a:pt x="5" y="3"/>
                  </a:lnTo>
                  <a:lnTo>
                    <a:pt x="4" y="4"/>
                  </a:lnTo>
                  <a:lnTo>
                    <a:pt x="3" y="7"/>
                  </a:lnTo>
                  <a:lnTo>
                    <a:pt x="1" y="8"/>
                  </a:lnTo>
                  <a:lnTo>
                    <a:pt x="1" y="9"/>
                  </a:lnTo>
                  <a:lnTo>
                    <a:pt x="0" y="12"/>
                  </a:lnTo>
                  <a:lnTo>
                    <a:pt x="0" y="13"/>
                  </a:lnTo>
                  <a:lnTo>
                    <a:pt x="0" y="16"/>
                  </a:lnTo>
                  <a:lnTo>
                    <a:pt x="0" y="19"/>
                  </a:lnTo>
                  <a:lnTo>
                    <a:pt x="0" y="20"/>
                  </a:lnTo>
                  <a:lnTo>
                    <a:pt x="1" y="23"/>
                  </a:lnTo>
                  <a:lnTo>
                    <a:pt x="1" y="24"/>
                  </a:lnTo>
                  <a:lnTo>
                    <a:pt x="3" y="25"/>
                  </a:lnTo>
                  <a:lnTo>
                    <a:pt x="4" y="27"/>
                  </a:lnTo>
                  <a:lnTo>
                    <a:pt x="5" y="28"/>
                  </a:lnTo>
                  <a:lnTo>
                    <a:pt x="8" y="29"/>
                  </a:lnTo>
                  <a:lnTo>
                    <a:pt x="9" y="31"/>
                  </a:lnTo>
                  <a:lnTo>
                    <a:pt x="11" y="31"/>
                  </a:lnTo>
                  <a:lnTo>
                    <a:pt x="13" y="32"/>
                  </a:lnTo>
                  <a:lnTo>
                    <a:pt x="15" y="32"/>
                  </a:lnTo>
                  <a:lnTo>
                    <a:pt x="17" y="32"/>
                  </a:lnTo>
                  <a:lnTo>
                    <a:pt x="20" y="31"/>
                  </a:lnTo>
                  <a:lnTo>
                    <a:pt x="21" y="31"/>
                  </a:lnTo>
                  <a:lnTo>
                    <a:pt x="24" y="29"/>
                  </a:lnTo>
                  <a:lnTo>
                    <a:pt x="25" y="28"/>
                  </a:lnTo>
                  <a:lnTo>
                    <a:pt x="26" y="27"/>
                  </a:lnTo>
                  <a:lnTo>
                    <a:pt x="28" y="25"/>
                  </a:lnTo>
                  <a:lnTo>
                    <a:pt x="29" y="24"/>
                  </a:lnTo>
                  <a:lnTo>
                    <a:pt x="30" y="23"/>
                  </a:lnTo>
                  <a:lnTo>
                    <a:pt x="30"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366"/>
            <p:cNvSpPr>
              <a:spLocks/>
            </p:cNvSpPr>
            <p:nvPr userDrawn="1"/>
          </p:nvSpPr>
          <p:spPr bwMode="auto">
            <a:xfrm>
              <a:off x="5211" y="95"/>
              <a:ext cx="33" cy="32"/>
            </a:xfrm>
            <a:custGeom>
              <a:avLst/>
              <a:gdLst>
                <a:gd name="T0" fmla="*/ 33 w 33"/>
                <a:gd name="T1" fmla="*/ 16 h 32"/>
                <a:gd name="T2" fmla="*/ 33 w 33"/>
                <a:gd name="T3" fmla="*/ 13 h 32"/>
                <a:gd name="T4" fmla="*/ 31 w 33"/>
                <a:gd name="T5" fmla="*/ 12 h 32"/>
                <a:gd name="T6" fmla="*/ 31 w 33"/>
                <a:gd name="T7" fmla="*/ 9 h 32"/>
                <a:gd name="T8" fmla="*/ 30 w 33"/>
                <a:gd name="T9" fmla="*/ 8 h 32"/>
                <a:gd name="T10" fmla="*/ 29 w 33"/>
                <a:gd name="T11" fmla="*/ 7 h 32"/>
                <a:gd name="T12" fmla="*/ 27 w 33"/>
                <a:gd name="T13" fmla="*/ 5 h 32"/>
                <a:gd name="T14" fmla="*/ 26 w 33"/>
                <a:gd name="T15" fmla="*/ 4 h 32"/>
                <a:gd name="T16" fmla="*/ 25 w 33"/>
                <a:gd name="T17" fmla="*/ 3 h 32"/>
                <a:gd name="T18" fmla="*/ 22 w 33"/>
                <a:gd name="T19" fmla="*/ 1 h 32"/>
                <a:gd name="T20" fmla="*/ 21 w 33"/>
                <a:gd name="T21" fmla="*/ 1 h 32"/>
                <a:gd name="T22" fmla="*/ 18 w 33"/>
                <a:gd name="T23" fmla="*/ 0 h 32"/>
                <a:gd name="T24" fmla="*/ 16 w 33"/>
                <a:gd name="T25" fmla="*/ 0 h 32"/>
                <a:gd name="T26" fmla="*/ 14 w 33"/>
                <a:gd name="T27" fmla="*/ 0 h 32"/>
                <a:gd name="T28" fmla="*/ 12 w 33"/>
                <a:gd name="T29" fmla="*/ 1 h 32"/>
                <a:gd name="T30" fmla="*/ 10 w 33"/>
                <a:gd name="T31" fmla="*/ 1 h 32"/>
                <a:gd name="T32" fmla="*/ 8 w 33"/>
                <a:gd name="T33" fmla="*/ 3 h 32"/>
                <a:gd name="T34" fmla="*/ 6 w 33"/>
                <a:gd name="T35" fmla="*/ 4 h 32"/>
                <a:gd name="T36" fmla="*/ 5 w 33"/>
                <a:gd name="T37" fmla="*/ 5 h 32"/>
                <a:gd name="T38" fmla="*/ 4 w 33"/>
                <a:gd name="T39" fmla="*/ 7 h 32"/>
                <a:gd name="T40" fmla="*/ 2 w 33"/>
                <a:gd name="T41" fmla="*/ 8 h 32"/>
                <a:gd name="T42" fmla="*/ 1 w 33"/>
                <a:gd name="T43" fmla="*/ 9 h 32"/>
                <a:gd name="T44" fmla="*/ 0 w 33"/>
                <a:gd name="T45" fmla="*/ 12 h 32"/>
                <a:gd name="T46" fmla="*/ 0 w 33"/>
                <a:gd name="T47" fmla="*/ 13 h 32"/>
                <a:gd name="T48" fmla="*/ 0 w 33"/>
                <a:gd name="T49" fmla="*/ 16 h 32"/>
                <a:gd name="T50" fmla="*/ 0 w 33"/>
                <a:gd name="T51" fmla="*/ 18 h 32"/>
                <a:gd name="T52" fmla="*/ 0 w 33"/>
                <a:gd name="T53" fmla="*/ 20 h 32"/>
                <a:gd name="T54" fmla="*/ 1 w 33"/>
                <a:gd name="T55" fmla="*/ 22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0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0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2 h 32"/>
                <a:gd name="T92" fmla="*/ 31 w 33"/>
                <a:gd name="T93" fmla="*/ 20 h 32"/>
                <a:gd name="T94" fmla="*/ 33 w 33"/>
                <a:gd name="T95" fmla="*/ 18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3"/>
                  </a:lnTo>
                  <a:lnTo>
                    <a:pt x="31" y="12"/>
                  </a:lnTo>
                  <a:lnTo>
                    <a:pt x="31" y="9"/>
                  </a:lnTo>
                  <a:lnTo>
                    <a:pt x="30" y="8"/>
                  </a:lnTo>
                  <a:lnTo>
                    <a:pt x="29" y="7"/>
                  </a:lnTo>
                  <a:lnTo>
                    <a:pt x="27" y="5"/>
                  </a:lnTo>
                  <a:lnTo>
                    <a:pt x="26" y="4"/>
                  </a:lnTo>
                  <a:lnTo>
                    <a:pt x="25" y="3"/>
                  </a:lnTo>
                  <a:lnTo>
                    <a:pt x="22" y="1"/>
                  </a:lnTo>
                  <a:lnTo>
                    <a:pt x="21" y="1"/>
                  </a:lnTo>
                  <a:lnTo>
                    <a:pt x="18" y="0"/>
                  </a:lnTo>
                  <a:lnTo>
                    <a:pt x="16" y="0"/>
                  </a:lnTo>
                  <a:lnTo>
                    <a:pt x="14" y="0"/>
                  </a:lnTo>
                  <a:lnTo>
                    <a:pt x="12" y="1"/>
                  </a:lnTo>
                  <a:lnTo>
                    <a:pt x="10" y="1"/>
                  </a:lnTo>
                  <a:lnTo>
                    <a:pt x="8" y="3"/>
                  </a:lnTo>
                  <a:lnTo>
                    <a:pt x="6" y="4"/>
                  </a:lnTo>
                  <a:lnTo>
                    <a:pt x="5" y="5"/>
                  </a:lnTo>
                  <a:lnTo>
                    <a:pt x="4" y="7"/>
                  </a:lnTo>
                  <a:lnTo>
                    <a:pt x="2" y="8"/>
                  </a:lnTo>
                  <a:lnTo>
                    <a:pt x="1" y="9"/>
                  </a:lnTo>
                  <a:lnTo>
                    <a:pt x="0" y="12"/>
                  </a:lnTo>
                  <a:lnTo>
                    <a:pt x="0" y="13"/>
                  </a:lnTo>
                  <a:lnTo>
                    <a:pt x="0" y="16"/>
                  </a:lnTo>
                  <a:lnTo>
                    <a:pt x="0" y="18"/>
                  </a:lnTo>
                  <a:lnTo>
                    <a:pt x="0" y="20"/>
                  </a:lnTo>
                  <a:lnTo>
                    <a:pt x="1" y="22"/>
                  </a:lnTo>
                  <a:lnTo>
                    <a:pt x="2" y="24"/>
                  </a:lnTo>
                  <a:lnTo>
                    <a:pt x="4" y="25"/>
                  </a:lnTo>
                  <a:lnTo>
                    <a:pt x="5" y="28"/>
                  </a:lnTo>
                  <a:lnTo>
                    <a:pt x="6" y="29"/>
                  </a:lnTo>
                  <a:lnTo>
                    <a:pt x="8" y="29"/>
                  </a:lnTo>
                  <a:lnTo>
                    <a:pt x="10" y="30"/>
                  </a:lnTo>
                  <a:lnTo>
                    <a:pt x="12" y="32"/>
                  </a:lnTo>
                  <a:lnTo>
                    <a:pt x="14" y="32"/>
                  </a:lnTo>
                  <a:lnTo>
                    <a:pt x="16" y="32"/>
                  </a:lnTo>
                  <a:lnTo>
                    <a:pt x="18" y="32"/>
                  </a:lnTo>
                  <a:lnTo>
                    <a:pt x="21" y="32"/>
                  </a:lnTo>
                  <a:lnTo>
                    <a:pt x="22" y="30"/>
                  </a:lnTo>
                  <a:lnTo>
                    <a:pt x="25" y="29"/>
                  </a:lnTo>
                  <a:lnTo>
                    <a:pt x="26" y="29"/>
                  </a:lnTo>
                  <a:lnTo>
                    <a:pt x="27" y="28"/>
                  </a:lnTo>
                  <a:lnTo>
                    <a:pt x="29" y="25"/>
                  </a:lnTo>
                  <a:lnTo>
                    <a:pt x="30" y="24"/>
                  </a:lnTo>
                  <a:lnTo>
                    <a:pt x="31" y="22"/>
                  </a:lnTo>
                  <a:lnTo>
                    <a:pt x="31" y="20"/>
                  </a:lnTo>
                  <a:lnTo>
                    <a:pt x="33" y="18"/>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367"/>
            <p:cNvSpPr>
              <a:spLocks/>
            </p:cNvSpPr>
            <p:nvPr userDrawn="1"/>
          </p:nvSpPr>
          <p:spPr bwMode="auto">
            <a:xfrm>
              <a:off x="5161" y="195"/>
              <a:ext cx="33" cy="32"/>
            </a:xfrm>
            <a:custGeom>
              <a:avLst/>
              <a:gdLst>
                <a:gd name="T0" fmla="*/ 33 w 33"/>
                <a:gd name="T1" fmla="*/ 16 h 32"/>
                <a:gd name="T2" fmla="*/ 33 w 33"/>
                <a:gd name="T3" fmla="*/ 15 h 32"/>
                <a:gd name="T4" fmla="*/ 31 w 33"/>
                <a:gd name="T5" fmla="*/ 12 h 32"/>
                <a:gd name="T6" fmla="*/ 31 w 33"/>
                <a:gd name="T7" fmla="*/ 11 h 32"/>
                <a:gd name="T8" fmla="*/ 30 w 33"/>
                <a:gd name="T9" fmla="*/ 8 h 32"/>
                <a:gd name="T10" fmla="*/ 29 w 33"/>
                <a:gd name="T11" fmla="*/ 7 h 32"/>
                <a:gd name="T12" fmla="*/ 27 w 33"/>
                <a:gd name="T13" fmla="*/ 6 h 32"/>
                <a:gd name="T14" fmla="*/ 26 w 33"/>
                <a:gd name="T15" fmla="*/ 4 h 32"/>
                <a:gd name="T16" fmla="*/ 25 w 33"/>
                <a:gd name="T17" fmla="*/ 3 h 32"/>
                <a:gd name="T18" fmla="*/ 22 w 33"/>
                <a:gd name="T19" fmla="*/ 2 h 32"/>
                <a:gd name="T20" fmla="*/ 21 w 33"/>
                <a:gd name="T21" fmla="*/ 2 h 32"/>
                <a:gd name="T22" fmla="*/ 18 w 33"/>
                <a:gd name="T23" fmla="*/ 0 h 32"/>
                <a:gd name="T24" fmla="*/ 16 w 33"/>
                <a:gd name="T25" fmla="*/ 0 h 32"/>
                <a:gd name="T26" fmla="*/ 14 w 33"/>
                <a:gd name="T27" fmla="*/ 0 h 32"/>
                <a:gd name="T28" fmla="*/ 12 w 33"/>
                <a:gd name="T29" fmla="*/ 2 h 32"/>
                <a:gd name="T30" fmla="*/ 10 w 33"/>
                <a:gd name="T31" fmla="*/ 2 h 32"/>
                <a:gd name="T32" fmla="*/ 8 w 33"/>
                <a:gd name="T33" fmla="*/ 3 h 32"/>
                <a:gd name="T34" fmla="*/ 6 w 33"/>
                <a:gd name="T35" fmla="*/ 4 h 32"/>
                <a:gd name="T36" fmla="*/ 5 w 33"/>
                <a:gd name="T37" fmla="*/ 6 h 32"/>
                <a:gd name="T38" fmla="*/ 4 w 33"/>
                <a:gd name="T39" fmla="*/ 7 h 32"/>
                <a:gd name="T40" fmla="*/ 2 w 33"/>
                <a:gd name="T41" fmla="*/ 8 h 32"/>
                <a:gd name="T42" fmla="*/ 1 w 33"/>
                <a:gd name="T43" fmla="*/ 11 h 32"/>
                <a:gd name="T44" fmla="*/ 0 w 33"/>
                <a:gd name="T45" fmla="*/ 12 h 32"/>
                <a:gd name="T46" fmla="*/ 0 w 33"/>
                <a:gd name="T47" fmla="*/ 15 h 32"/>
                <a:gd name="T48" fmla="*/ 0 w 33"/>
                <a:gd name="T49" fmla="*/ 16 h 32"/>
                <a:gd name="T50" fmla="*/ 0 w 33"/>
                <a:gd name="T51" fmla="*/ 19 h 32"/>
                <a:gd name="T52" fmla="*/ 0 w 33"/>
                <a:gd name="T53" fmla="*/ 20 h 32"/>
                <a:gd name="T54" fmla="*/ 1 w 33"/>
                <a:gd name="T55" fmla="*/ 23 h 32"/>
                <a:gd name="T56" fmla="*/ 2 w 33"/>
                <a:gd name="T57" fmla="*/ 24 h 32"/>
                <a:gd name="T58" fmla="*/ 4 w 33"/>
                <a:gd name="T59" fmla="*/ 25 h 32"/>
                <a:gd name="T60" fmla="*/ 5 w 33"/>
                <a:gd name="T61" fmla="*/ 28 h 32"/>
                <a:gd name="T62" fmla="*/ 6 w 33"/>
                <a:gd name="T63" fmla="*/ 29 h 32"/>
                <a:gd name="T64" fmla="*/ 8 w 33"/>
                <a:gd name="T65" fmla="*/ 29 h 32"/>
                <a:gd name="T66" fmla="*/ 10 w 33"/>
                <a:gd name="T67" fmla="*/ 31 h 32"/>
                <a:gd name="T68" fmla="*/ 12 w 33"/>
                <a:gd name="T69" fmla="*/ 32 h 32"/>
                <a:gd name="T70" fmla="*/ 14 w 33"/>
                <a:gd name="T71" fmla="*/ 32 h 32"/>
                <a:gd name="T72" fmla="*/ 16 w 33"/>
                <a:gd name="T73" fmla="*/ 32 h 32"/>
                <a:gd name="T74" fmla="*/ 18 w 33"/>
                <a:gd name="T75" fmla="*/ 32 h 32"/>
                <a:gd name="T76" fmla="*/ 21 w 33"/>
                <a:gd name="T77" fmla="*/ 32 h 32"/>
                <a:gd name="T78" fmla="*/ 22 w 33"/>
                <a:gd name="T79" fmla="*/ 31 h 32"/>
                <a:gd name="T80" fmla="*/ 25 w 33"/>
                <a:gd name="T81" fmla="*/ 29 h 32"/>
                <a:gd name="T82" fmla="*/ 26 w 33"/>
                <a:gd name="T83" fmla="*/ 29 h 32"/>
                <a:gd name="T84" fmla="*/ 27 w 33"/>
                <a:gd name="T85" fmla="*/ 28 h 32"/>
                <a:gd name="T86" fmla="*/ 29 w 33"/>
                <a:gd name="T87" fmla="*/ 25 h 32"/>
                <a:gd name="T88" fmla="*/ 30 w 33"/>
                <a:gd name="T89" fmla="*/ 24 h 32"/>
                <a:gd name="T90" fmla="*/ 31 w 33"/>
                <a:gd name="T91" fmla="*/ 23 h 32"/>
                <a:gd name="T92" fmla="*/ 31 w 33"/>
                <a:gd name="T93" fmla="*/ 20 h 32"/>
                <a:gd name="T94" fmla="*/ 33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3" y="15"/>
                  </a:lnTo>
                  <a:lnTo>
                    <a:pt x="31" y="12"/>
                  </a:lnTo>
                  <a:lnTo>
                    <a:pt x="31" y="11"/>
                  </a:lnTo>
                  <a:lnTo>
                    <a:pt x="30" y="8"/>
                  </a:lnTo>
                  <a:lnTo>
                    <a:pt x="29" y="7"/>
                  </a:lnTo>
                  <a:lnTo>
                    <a:pt x="27" y="6"/>
                  </a:lnTo>
                  <a:lnTo>
                    <a:pt x="26" y="4"/>
                  </a:lnTo>
                  <a:lnTo>
                    <a:pt x="25" y="3"/>
                  </a:lnTo>
                  <a:lnTo>
                    <a:pt x="22" y="2"/>
                  </a:lnTo>
                  <a:lnTo>
                    <a:pt x="21" y="2"/>
                  </a:lnTo>
                  <a:lnTo>
                    <a:pt x="18" y="0"/>
                  </a:lnTo>
                  <a:lnTo>
                    <a:pt x="16" y="0"/>
                  </a:lnTo>
                  <a:lnTo>
                    <a:pt x="14" y="0"/>
                  </a:lnTo>
                  <a:lnTo>
                    <a:pt x="12" y="2"/>
                  </a:lnTo>
                  <a:lnTo>
                    <a:pt x="10" y="2"/>
                  </a:lnTo>
                  <a:lnTo>
                    <a:pt x="8" y="3"/>
                  </a:lnTo>
                  <a:lnTo>
                    <a:pt x="6" y="4"/>
                  </a:lnTo>
                  <a:lnTo>
                    <a:pt x="5" y="6"/>
                  </a:lnTo>
                  <a:lnTo>
                    <a:pt x="4" y="7"/>
                  </a:lnTo>
                  <a:lnTo>
                    <a:pt x="2" y="8"/>
                  </a:lnTo>
                  <a:lnTo>
                    <a:pt x="1" y="11"/>
                  </a:lnTo>
                  <a:lnTo>
                    <a:pt x="0" y="12"/>
                  </a:lnTo>
                  <a:lnTo>
                    <a:pt x="0" y="15"/>
                  </a:lnTo>
                  <a:lnTo>
                    <a:pt x="0" y="16"/>
                  </a:lnTo>
                  <a:lnTo>
                    <a:pt x="0" y="19"/>
                  </a:lnTo>
                  <a:lnTo>
                    <a:pt x="0" y="20"/>
                  </a:lnTo>
                  <a:lnTo>
                    <a:pt x="1" y="23"/>
                  </a:lnTo>
                  <a:lnTo>
                    <a:pt x="2" y="24"/>
                  </a:lnTo>
                  <a:lnTo>
                    <a:pt x="4" y="25"/>
                  </a:lnTo>
                  <a:lnTo>
                    <a:pt x="5" y="28"/>
                  </a:lnTo>
                  <a:lnTo>
                    <a:pt x="6" y="29"/>
                  </a:lnTo>
                  <a:lnTo>
                    <a:pt x="8" y="29"/>
                  </a:lnTo>
                  <a:lnTo>
                    <a:pt x="10" y="31"/>
                  </a:lnTo>
                  <a:lnTo>
                    <a:pt x="12" y="32"/>
                  </a:lnTo>
                  <a:lnTo>
                    <a:pt x="14" y="32"/>
                  </a:lnTo>
                  <a:lnTo>
                    <a:pt x="16" y="32"/>
                  </a:lnTo>
                  <a:lnTo>
                    <a:pt x="18" y="32"/>
                  </a:lnTo>
                  <a:lnTo>
                    <a:pt x="21" y="32"/>
                  </a:lnTo>
                  <a:lnTo>
                    <a:pt x="22" y="31"/>
                  </a:lnTo>
                  <a:lnTo>
                    <a:pt x="25" y="29"/>
                  </a:lnTo>
                  <a:lnTo>
                    <a:pt x="26" y="29"/>
                  </a:lnTo>
                  <a:lnTo>
                    <a:pt x="27" y="28"/>
                  </a:lnTo>
                  <a:lnTo>
                    <a:pt x="29" y="25"/>
                  </a:lnTo>
                  <a:lnTo>
                    <a:pt x="30" y="24"/>
                  </a:lnTo>
                  <a:lnTo>
                    <a:pt x="31" y="23"/>
                  </a:lnTo>
                  <a:lnTo>
                    <a:pt x="31"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368"/>
            <p:cNvSpPr>
              <a:spLocks/>
            </p:cNvSpPr>
            <p:nvPr userDrawn="1"/>
          </p:nvSpPr>
          <p:spPr bwMode="auto">
            <a:xfrm>
              <a:off x="5199" y="298"/>
              <a:ext cx="32" cy="32"/>
            </a:xfrm>
            <a:custGeom>
              <a:avLst/>
              <a:gdLst>
                <a:gd name="T0" fmla="*/ 32 w 32"/>
                <a:gd name="T1" fmla="*/ 15 h 32"/>
                <a:gd name="T2" fmla="*/ 32 w 32"/>
                <a:gd name="T3" fmla="*/ 13 h 32"/>
                <a:gd name="T4" fmla="*/ 30 w 32"/>
                <a:gd name="T5" fmla="*/ 12 h 32"/>
                <a:gd name="T6" fmla="*/ 30 w 32"/>
                <a:gd name="T7" fmla="*/ 9 h 32"/>
                <a:gd name="T8" fmla="*/ 29 w 32"/>
                <a:gd name="T9" fmla="*/ 8 h 32"/>
                <a:gd name="T10" fmla="*/ 28 w 32"/>
                <a:gd name="T11" fmla="*/ 7 h 32"/>
                <a:gd name="T12" fmla="*/ 26 w 32"/>
                <a:gd name="T13" fmla="*/ 4 h 32"/>
                <a:gd name="T14" fmla="*/ 25 w 32"/>
                <a:gd name="T15" fmla="*/ 3 h 32"/>
                <a:gd name="T16" fmla="*/ 24 w 32"/>
                <a:gd name="T17" fmla="*/ 1 h 32"/>
                <a:gd name="T18" fmla="*/ 21 w 32"/>
                <a:gd name="T19" fmla="*/ 1 h 32"/>
                <a:gd name="T20" fmla="*/ 20 w 32"/>
                <a:gd name="T21" fmla="*/ 0 h 32"/>
                <a:gd name="T22" fmla="*/ 17 w 32"/>
                <a:gd name="T23" fmla="*/ 0 h 32"/>
                <a:gd name="T24" fmla="*/ 14 w 32"/>
                <a:gd name="T25" fmla="*/ 0 h 32"/>
                <a:gd name="T26" fmla="*/ 13 w 32"/>
                <a:gd name="T27" fmla="*/ 0 h 32"/>
                <a:gd name="T28" fmla="*/ 10 w 32"/>
                <a:gd name="T29" fmla="*/ 0 h 32"/>
                <a:gd name="T30" fmla="*/ 9 w 32"/>
                <a:gd name="T31" fmla="*/ 1 h 32"/>
                <a:gd name="T32" fmla="*/ 7 w 32"/>
                <a:gd name="T33" fmla="*/ 1 h 32"/>
                <a:gd name="T34" fmla="*/ 5 w 32"/>
                <a:gd name="T35" fmla="*/ 3 h 32"/>
                <a:gd name="T36" fmla="*/ 4 w 32"/>
                <a:gd name="T37" fmla="*/ 4 h 32"/>
                <a:gd name="T38" fmla="*/ 3 w 32"/>
                <a:gd name="T39" fmla="*/ 7 h 32"/>
                <a:gd name="T40" fmla="*/ 1 w 32"/>
                <a:gd name="T41" fmla="*/ 8 h 32"/>
                <a:gd name="T42" fmla="*/ 0 w 32"/>
                <a:gd name="T43" fmla="*/ 9 h 32"/>
                <a:gd name="T44" fmla="*/ 0 w 32"/>
                <a:gd name="T45" fmla="*/ 12 h 32"/>
                <a:gd name="T46" fmla="*/ 0 w 32"/>
                <a:gd name="T47" fmla="*/ 13 h 32"/>
                <a:gd name="T48" fmla="*/ 0 w 32"/>
                <a:gd name="T49" fmla="*/ 15 h 32"/>
                <a:gd name="T50" fmla="*/ 0 w 32"/>
                <a:gd name="T51" fmla="*/ 17 h 32"/>
                <a:gd name="T52" fmla="*/ 0 w 32"/>
                <a:gd name="T53" fmla="*/ 20 h 32"/>
                <a:gd name="T54" fmla="*/ 0 w 32"/>
                <a:gd name="T55" fmla="*/ 21 h 32"/>
                <a:gd name="T56" fmla="*/ 1 w 32"/>
                <a:gd name="T57" fmla="*/ 24 h 32"/>
                <a:gd name="T58" fmla="*/ 3 w 32"/>
                <a:gd name="T59" fmla="*/ 25 h 32"/>
                <a:gd name="T60" fmla="*/ 4 w 32"/>
                <a:gd name="T61" fmla="*/ 27 h 32"/>
                <a:gd name="T62" fmla="*/ 5 w 32"/>
                <a:gd name="T63" fmla="*/ 28 h 32"/>
                <a:gd name="T64" fmla="*/ 7 w 32"/>
                <a:gd name="T65" fmla="*/ 29 h 32"/>
                <a:gd name="T66" fmla="*/ 9 w 32"/>
                <a:gd name="T67" fmla="*/ 30 h 32"/>
                <a:gd name="T68" fmla="*/ 10 w 32"/>
                <a:gd name="T69" fmla="*/ 30 h 32"/>
                <a:gd name="T70" fmla="*/ 13 w 32"/>
                <a:gd name="T71" fmla="*/ 32 h 32"/>
                <a:gd name="T72" fmla="*/ 14 w 32"/>
                <a:gd name="T73" fmla="*/ 32 h 32"/>
                <a:gd name="T74" fmla="*/ 17 w 32"/>
                <a:gd name="T75" fmla="*/ 32 h 32"/>
                <a:gd name="T76" fmla="*/ 20 w 32"/>
                <a:gd name="T77" fmla="*/ 30 h 32"/>
                <a:gd name="T78" fmla="*/ 21 w 32"/>
                <a:gd name="T79" fmla="*/ 30 h 32"/>
                <a:gd name="T80" fmla="*/ 24 w 32"/>
                <a:gd name="T81" fmla="*/ 29 h 32"/>
                <a:gd name="T82" fmla="*/ 25 w 32"/>
                <a:gd name="T83" fmla="*/ 28 h 32"/>
                <a:gd name="T84" fmla="*/ 26 w 32"/>
                <a:gd name="T85" fmla="*/ 27 h 32"/>
                <a:gd name="T86" fmla="*/ 28 w 32"/>
                <a:gd name="T87" fmla="*/ 25 h 32"/>
                <a:gd name="T88" fmla="*/ 29 w 32"/>
                <a:gd name="T89" fmla="*/ 24 h 32"/>
                <a:gd name="T90" fmla="*/ 30 w 32"/>
                <a:gd name="T91" fmla="*/ 21 h 32"/>
                <a:gd name="T92" fmla="*/ 30 w 32"/>
                <a:gd name="T93" fmla="*/ 20 h 32"/>
                <a:gd name="T94" fmla="*/ 32 w 32"/>
                <a:gd name="T95" fmla="*/ 17 h 32"/>
                <a:gd name="T96" fmla="*/ 32 w 32"/>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5"/>
                  </a:moveTo>
                  <a:lnTo>
                    <a:pt x="32" y="13"/>
                  </a:lnTo>
                  <a:lnTo>
                    <a:pt x="30" y="12"/>
                  </a:lnTo>
                  <a:lnTo>
                    <a:pt x="30" y="9"/>
                  </a:lnTo>
                  <a:lnTo>
                    <a:pt x="29" y="8"/>
                  </a:lnTo>
                  <a:lnTo>
                    <a:pt x="28" y="7"/>
                  </a:lnTo>
                  <a:lnTo>
                    <a:pt x="26" y="4"/>
                  </a:lnTo>
                  <a:lnTo>
                    <a:pt x="25" y="3"/>
                  </a:lnTo>
                  <a:lnTo>
                    <a:pt x="24" y="1"/>
                  </a:lnTo>
                  <a:lnTo>
                    <a:pt x="21" y="1"/>
                  </a:lnTo>
                  <a:lnTo>
                    <a:pt x="20" y="0"/>
                  </a:lnTo>
                  <a:lnTo>
                    <a:pt x="17" y="0"/>
                  </a:lnTo>
                  <a:lnTo>
                    <a:pt x="14" y="0"/>
                  </a:lnTo>
                  <a:lnTo>
                    <a:pt x="13" y="0"/>
                  </a:lnTo>
                  <a:lnTo>
                    <a:pt x="10" y="0"/>
                  </a:lnTo>
                  <a:lnTo>
                    <a:pt x="9" y="1"/>
                  </a:lnTo>
                  <a:lnTo>
                    <a:pt x="7" y="1"/>
                  </a:lnTo>
                  <a:lnTo>
                    <a:pt x="5" y="3"/>
                  </a:lnTo>
                  <a:lnTo>
                    <a:pt x="4" y="4"/>
                  </a:lnTo>
                  <a:lnTo>
                    <a:pt x="3" y="7"/>
                  </a:lnTo>
                  <a:lnTo>
                    <a:pt x="1" y="8"/>
                  </a:lnTo>
                  <a:lnTo>
                    <a:pt x="0" y="9"/>
                  </a:lnTo>
                  <a:lnTo>
                    <a:pt x="0" y="12"/>
                  </a:lnTo>
                  <a:lnTo>
                    <a:pt x="0" y="13"/>
                  </a:lnTo>
                  <a:lnTo>
                    <a:pt x="0" y="15"/>
                  </a:lnTo>
                  <a:lnTo>
                    <a:pt x="0" y="17"/>
                  </a:lnTo>
                  <a:lnTo>
                    <a:pt x="0" y="20"/>
                  </a:lnTo>
                  <a:lnTo>
                    <a:pt x="0" y="21"/>
                  </a:lnTo>
                  <a:lnTo>
                    <a:pt x="1" y="24"/>
                  </a:lnTo>
                  <a:lnTo>
                    <a:pt x="3" y="25"/>
                  </a:lnTo>
                  <a:lnTo>
                    <a:pt x="4" y="27"/>
                  </a:lnTo>
                  <a:lnTo>
                    <a:pt x="5" y="28"/>
                  </a:lnTo>
                  <a:lnTo>
                    <a:pt x="7" y="29"/>
                  </a:lnTo>
                  <a:lnTo>
                    <a:pt x="9" y="30"/>
                  </a:lnTo>
                  <a:lnTo>
                    <a:pt x="10" y="30"/>
                  </a:lnTo>
                  <a:lnTo>
                    <a:pt x="13" y="32"/>
                  </a:lnTo>
                  <a:lnTo>
                    <a:pt x="14" y="32"/>
                  </a:lnTo>
                  <a:lnTo>
                    <a:pt x="17" y="32"/>
                  </a:lnTo>
                  <a:lnTo>
                    <a:pt x="20" y="30"/>
                  </a:lnTo>
                  <a:lnTo>
                    <a:pt x="21" y="30"/>
                  </a:lnTo>
                  <a:lnTo>
                    <a:pt x="24" y="29"/>
                  </a:lnTo>
                  <a:lnTo>
                    <a:pt x="25" y="28"/>
                  </a:lnTo>
                  <a:lnTo>
                    <a:pt x="26" y="27"/>
                  </a:lnTo>
                  <a:lnTo>
                    <a:pt x="28" y="25"/>
                  </a:lnTo>
                  <a:lnTo>
                    <a:pt x="29" y="24"/>
                  </a:lnTo>
                  <a:lnTo>
                    <a:pt x="30" y="21"/>
                  </a:lnTo>
                  <a:lnTo>
                    <a:pt x="30" y="20"/>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369"/>
            <p:cNvSpPr>
              <a:spLocks/>
            </p:cNvSpPr>
            <p:nvPr userDrawn="1"/>
          </p:nvSpPr>
          <p:spPr bwMode="auto">
            <a:xfrm>
              <a:off x="5011" y="16"/>
              <a:ext cx="4" cy="5"/>
            </a:xfrm>
            <a:custGeom>
              <a:avLst/>
              <a:gdLst>
                <a:gd name="T0" fmla="*/ 4 w 4"/>
                <a:gd name="T1" fmla="*/ 0 h 5"/>
                <a:gd name="T2" fmla="*/ 0 w 4"/>
                <a:gd name="T3" fmla="*/ 5 h 5"/>
                <a:gd name="T4" fmla="*/ 0 w 4"/>
                <a:gd name="T5" fmla="*/ 0 h 5"/>
                <a:gd name="T6" fmla="*/ 4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0"/>
                  </a:moveTo>
                  <a:lnTo>
                    <a:pt x="0" y="5"/>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370"/>
            <p:cNvSpPr>
              <a:spLocks/>
            </p:cNvSpPr>
            <p:nvPr userDrawn="1"/>
          </p:nvSpPr>
          <p:spPr bwMode="auto">
            <a:xfrm>
              <a:off x="5011" y="16"/>
              <a:ext cx="8" cy="9"/>
            </a:xfrm>
            <a:custGeom>
              <a:avLst/>
              <a:gdLst>
                <a:gd name="T0" fmla="*/ 8 w 8"/>
                <a:gd name="T1" fmla="*/ 0 h 9"/>
                <a:gd name="T2" fmla="*/ 0 w 8"/>
                <a:gd name="T3" fmla="*/ 9 h 9"/>
                <a:gd name="T4" fmla="*/ 0 w 8"/>
                <a:gd name="T5" fmla="*/ 0 h 9"/>
                <a:gd name="T6" fmla="*/ 8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lnTo>
                    <a:pt x="0" y="9"/>
                  </a:lnTo>
                  <a:lnTo>
                    <a:pt x="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371"/>
            <p:cNvSpPr>
              <a:spLocks/>
            </p:cNvSpPr>
            <p:nvPr userDrawn="1"/>
          </p:nvSpPr>
          <p:spPr bwMode="auto">
            <a:xfrm>
              <a:off x="5011" y="16"/>
              <a:ext cx="12" cy="14"/>
            </a:xfrm>
            <a:custGeom>
              <a:avLst/>
              <a:gdLst>
                <a:gd name="T0" fmla="*/ 0 w 12"/>
                <a:gd name="T1" fmla="*/ 5 h 14"/>
                <a:gd name="T2" fmla="*/ 4 w 12"/>
                <a:gd name="T3" fmla="*/ 0 h 14"/>
                <a:gd name="T4" fmla="*/ 12 w 12"/>
                <a:gd name="T5" fmla="*/ 0 h 14"/>
                <a:gd name="T6" fmla="*/ 0 w 12"/>
                <a:gd name="T7" fmla="*/ 14 h 14"/>
                <a:gd name="T8" fmla="*/ 0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5"/>
                  </a:moveTo>
                  <a:lnTo>
                    <a:pt x="4" y="0"/>
                  </a:lnTo>
                  <a:lnTo>
                    <a:pt x="12" y="0"/>
                  </a:lnTo>
                  <a:lnTo>
                    <a:pt x="0" y="1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372"/>
            <p:cNvSpPr>
              <a:spLocks/>
            </p:cNvSpPr>
            <p:nvPr userDrawn="1"/>
          </p:nvSpPr>
          <p:spPr bwMode="auto">
            <a:xfrm>
              <a:off x="5011" y="16"/>
              <a:ext cx="16" cy="20"/>
            </a:xfrm>
            <a:custGeom>
              <a:avLst/>
              <a:gdLst>
                <a:gd name="T0" fmla="*/ 0 w 16"/>
                <a:gd name="T1" fmla="*/ 9 h 20"/>
                <a:gd name="T2" fmla="*/ 8 w 16"/>
                <a:gd name="T3" fmla="*/ 0 h 20"/>
                <a:gd name="T4" fmla="*/ 16 w 16"/>
                <a:gd name="T5" fmla="*/ 0 h 20"/>
                <a:gd name="T6" fmla="*/ 0 w 16"/>
                <a:gd name="T7" fmla="*/ 20 h 20"/>
                <a:gd name="T8" fmla="*/ 0 w 16"/>
                <a:gd name="T9" fmla="*/ 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0" y="9"/>
                  </a:moveTo>
                  <a:lnTo>
                    <a:pt x="8" y="0"/>
                  </a:lnTo>
                  <a:lnTo>
                    <a:pt x="16" y="0"/>
                  </a:lnTo>
                  <a:lnTo>
                    <a:pt x="0" y="2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373"/>
            <p:cNvSpPr>
              <a:spLocks/>
            </p:cNvSpPr>
            <p:nvPr userDrawn="1"/>
          </p:nvSpPr>
          <p:spPr bwMode="auto">
            <a:xfrm>
              <a:off x="5011" y="16"/>
              <a:ext cx="20" cy="24"/>
            </a:xfrm>
            <a:custGeom>
              <a:avLst/>
              <a:gdLst>
                <a:gd name="T0" fmla="*/ 0 w 20"/>
                <a:gd name="T1" fmla="*/ 14 h 24"/>
                <a:gd name="T2" fmla="*/ 12 w 20"/>
                <a:gd name="T3" fmla="*/ 0 h 24"/>
                <a:gd name="T4" fmla="*/ 20 w 20"/>
                <a:gd name="T5" fmla="*/ 0 h 24"/>
                <a:gd name="T6" fmla="*/ 0 w 20"/>
                <a:gd name="T7" fmla="*/ 24 h 24"/>
                <a:gd name="T8" fmla="*/ 0 w 20"/>
                <a:gd name="T9" fmla="*/ 1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14"/>
                  </a:moveTo>
                  <a:lnTo>
                    <a:pt x="12" y="0"/>
                  </a:lnTo>
                  <a:lnTo>
                    <a:pt x="20" y="0"/>
                  </a:lnTo>
                  <a:lnTo>
                    <a:pt x="0" y="24"/>
                  </a:lnTo>
                  <a:lnTo>
                    <a:pt x="0" y="14"/>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374"/>
            <p:cNvSpPr>
              <a:spLocks/>
            </p:cNvSpPr>
            <p:nvPr userDrawn="1"/>
          </p:nvSpPr>
          <p:spPr bwMode="auto">
            <a:xfrm>
              <a:off x="5011" y="16"/>
              <a:ext cx="23" cy="29"/>
            </a:xfrm>
            <a:custGeom>
              <a:avLst/>
              <a:gdLst>
                <a:gd name="T0" fmla="*/ 0 w 23"/>
                <a:gd name="T1" fmla="*/ 20 h 29"/>
                <a:gd name="T2" fmla="*/ 16 w 23"/>
                <a:gd name="T3" fmla="*/ 0 h 29"/>
                <a:gd name="T4" fmla="*/ 23 w 23"/>
                <a:gd name="T5" fmla="*/ 0 h 29"/>
                <a:gd name="T6" fmla="*/ 0 w 23"/>
                <a:gd name="T7" fmla="*/ 29 h 29"/>
                <a:gd name="T8" fmla="*/ 0 w 23"/>
                <a:gd name="T9" fmla="*/ 2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9">
                  <a:moveTo>
                    <a:pt x="0" y="20"/>
                  </a:moveTo>
                  <a:lnTo>
                    <a:pt x="16" y="0"/>
                  </a:lnTo>
                  <a:lnTo>
                    <a:pt x="23" y="0"/>
                  </a:lnTo>
                  <a:lnTo>
                    <a:pt x="0" y="29"/>
                  </a:lnTo>
                  <a:lnTo>
                    <a:pt x="0" y="20"/>
                  </a:lnTo>
                  <a:close/>
                </a:path>
              </a:pathLst>
            </a:cu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375"/>
            <p:cNvSpPr>
              <a:spLocks/>
            </p:cNvSpPr>
            <p:nvPr userDrawn="1"/>
          </p:nvSpPr>
          <p:spPr bwMode="auto">
            <a:xfrm>
              <a:off x="5011" y="16"/>
              <a:ext cx="27" cy="34"/>
            </a:xfrm>
            <a:custGeom>
              <a:avLst/>
              <a:gdLst>
                <a:gd name="T0" fmla="*/ 0 w 27"/>
                <a:gd name="T1" fmla="*/ 24 h 34"/>
                <a:gd name="T2" fmla="*/ 20 w 27"/>
                <a:gd name="T3" fmla="*/ 0 h 34"/>
                <a:gd name="T4" fmla="*/ 27 w 27"/>
                <a:gd name="T5" fmla="*/ 0 h 34"/>
                <a:gd name="T6" fmla="*/ 0 w 27"/>
                <a:gd name="T7" fmla="*/ 34 h 34"/>
                <a:gd name="T8" fmla="*/ 0 w 27"/>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4">
                  <a:moveTo>
                    <a:pt x="0" y="24"/>
                  </a:moveTo>
                  <a:lnTo>
                    <a:pt x="20" y="0"/>
                  </a:lnTo>
                  <a:lnTo>
                    <a:pt x="27" y="0"/>
                  </a:lnTo>
                  <a:lnTo>
                    <a:pt x="0" y="34"/>
                  </a:lnTo>
                  <a:lnTo>
                    <a:pt x="0" y="24"/>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376"/>
            <p:cNvSpPr>
              <a:spLocks/>
            </p:cNvSpPr>
            <p:nvPr userDrawn="1"/>
          </p:nvSpPr>
          <p:spPr bwMode="auto">
            <a:xfrm>
              <a:off x="5011" y="16"/>
              <a:ext cx="33" cy="38"/>
            </a:xfrm>
            <a:custGeom>
              <a:avLst/>
              <a:gdLst>
                <a:gd name="T0" fmla="*/ 0 w 33"/>
                <a:gd name="T1" fmla="*/ 29 h 38"/>
                <a:gd name="T2" fmla="*/ 23 w 33"/>
                <a:gd name="T3" fmla="*/ 0 h 38"/>
                <a:gd name="T4" fmla="*/ 33 w 33"/>
                <a:gd name="T5" fmla="*/ 0 h 38"/>
                <a:gd name="T6" fmla="*/ 0 w 33"/>
                <a:gd name="T7" fmla="*/ 38 h 38"/>
                <a:gd name="T8" fmla="*/ 0 w 33"/>
                <a:gd name="T9" fmla="*/ 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29"/>
                  </a:moveTo>
                  <a:lnTo>
                    <a:pt x="23" y="0"/>
                  </a:lnTo>
                  <a:lnTo>
                    <a:pt x="33" y="0"/>
                  </a:lnTo>
                  <a:lnTo>
                    <a:pt x="0" y="38"/>
                  </a:lnTo>
                  <a:lnTo>
                    <a:pt x="0" y="29"/>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377"/>
            <p:cNvSpPr>
              <a:spLocks/>
            </p:cNvSpPr>
            <p:nvPr userDrawn="1"/>
          </p:nvSpPr>
          <p:spPr bwMode="auto">
            <a:xfrm>
              <a:off x="5011" y="16"/>
              <a:ext cx="37" cy="43"/>
            </a:xfrm>
            <a:custGeom>
              <a:avLst/>
              <a:gdLst>
                <a:gd name="T0" fmla="*/ 0 w 37"/>
                <a:gd name="T1" fmla="*/ 34 h 43"/>
                <a:gd name="T2" fmla="*/ 27 w 37"/>
                <a:gd name="T3" fmla="*/ 0 h 43"/>
                <a:gd name="T4" fmla="*/ 37 w 37"/>
                <a:gd name="T5" fmla="*/ 0 h 43"/>
                <a:gd name="T6" fmla="*/ 0 w 37"/>
                <a:gd name="T7" fmla="*/ 43 h 43"/>
                <a:gd name="T8" fmla="*/ 0 w 37"/>
                <a:gd name="T9" fmla="*/ 3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0" y="34"/>
                  </a:moveTo>
                  <a:lnTo>
                    <a:pt x="27" y="0"/>
                  </a:lnTo>
                  <a:lnTo>
                    <a:pt x="37" y="0"/>
                  </a:lnTo>
                  <a:lnTo>
                    <a:pt x="0" y="43"/>
                  </a:lnTo>
                  <a:lnTo>
                    <a:pt x="0" y="34"/>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378"/>
            <p:cNvSpPr>
              <a:spLocks/>
            </p:cNvSpPr>
            <p:nvPr userDrawn="1"/>
          </p:nvSpPr>
          <p:spPr bwMode="auto">
            <a:xfrm>
              <a:off x="5011" y="16"/>
              <a:ext cx="41" cy="47"/>
            </a:xfrm>
            <a:custGeom>
              <a:avLst/>
              <a:gdLst>
                <a:gd name="T0" fmla="*/ 0 w 41"/>
                <a:gd name="T1" fmla="*/ 38 h 47"/>
                <a:gd name="T2" fmla="*/ 33 w 41"/>
                <a:gd name="T3" fmla="*/ 0 h 47"/>
                <a:gd name="T4" fmla="*/ 41 w 41"/>
                <a:gd name="T5" fmla="*/ 0 h 47"/>
                <a:gd name="T6" fmla="*/ 0 w 41"/>
                <a:gd name="T7" fmla="*/ 47 h 47"/>
                <a:gd name="T8" fmla="*/ 0 w 41"/>
                <a:gd name="T9" fmla="*/ 3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7">
                  <a:moveTo>
                    <a:pt x="0" y="38"/>
                  </a:moveTo>
                  <a:lnTo>
                    <a:pt x="33" y="0"/>
                  </a:lnTo>
                  <a:lnTo>
                    <a:pt x="41" y="0"/>
                  </a:lnTo>
                  <a:lnTo>
                    <a:pt x="0" y="47"/>
                  </a:lnTo>
                  <a:lnTo>
                    <a:pt x="0" y="38"/>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379"/>
            <p:cNvSpPr>
              <a:spLocks/>
            </p:cNvSpPr>
            <p:nvPr userDrawn="1"/>
          </p:nvSpPr>
          <p:spPr bwMode="auto">
            <a:xfrm>
              <a:off x="5011" y="16"/>
              <a:ext cx="45" cy="53"/>
            </a:xfrm>
            <a:custGeom>
              <a:avLst/>
              <a:gdLst>
                <a:gd name="T0" fmla="*/ 0 w 45"/>
                <a:gd name="T1" fmla="*/ 43 h 53"/>
                <a:gd name="T2" fmla="*/ 37 w 45"/>
                <a:gd name="T3" fmla="*/ 0 h 53"/>
                <a:gd name="T4" fmla="*/ 45 w 45"/>
                <a:gd name="T5" fmla="*/ 0 h 53"/>
                <a:gd name="T6" fmla="*/ 0 w 45"/>
                <a:gd name="T7" fmla="*/ 53 h 53"/>
                <a:gd name="T8" fmla="*/ 0 w 45"/>
                <a:gd name="T9" fmla="*/ 4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43"/>
                  </a:moveTo>
                  <a:lnTo>
                    <a:pt x="37" y="0"/>
                  </a:lnTo>
                  <a:lnTo>
                    <a:pt x="45" y="0"/>
                  </a:lnTo>
                  <a:lnTo>
                    <a:pt x="0" y="53"/>
                  </a:lnTo>
                  <a:lnTo>
                    <a:pt x="0" y="43"/>
                  </a:lnTo>
                  <a:close/>
                </a:path>
              </a:pathLst>
            </a:custGeom>
            <a:solidFill>
              <a:srgbClr val="F9F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380"/>
            <p:cNvSpPr>
              <a:spLocks/>
            </p:cNvSpPr>
            <p:nvPr userDrawn="1"/>
          </p:nvSpPr>
          <p:spPr bwMode="auto">
            <a:xfrm>
              <a:off x="5011" y="16"/>
              <a:ext cx="48" cy="58"/>
            </a:xfrm>
            <a:custGeom>
              <a:avLst/>
              <a:gdLst>
                <a:gd name="T0" fmla="*/ 0 w 48"/>
                <a:gd name="T1" fmla="*/ 47 h 58"/>
                <a:gd name="T2" fmla="*/ 41 w 48"/>
                <a:gd name="T3" fmla="*/ 0 h 58"/>
                <a:gd name="T4" fmla="*/ 48 w 48"/>
                <a:gd name="T5" fmla="*/ 0 h 58"/>
                <a:gd name="T6" fmla="*/ 0 w 48"/>
                <a:gd name="T7" fmla="*/ 58 h 58"/>
                <a:gd name="T8" fmla="*/ 0 w 48"/>
                <a:gd name="T9" fmla="*/ 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8">
                  <a:moveTo>
                    <a:pt x="0" y="47"/>
                  </a:moveTo>
                  <a:lnTo>
                    <a:pt x="41" y="0"/>
                  </a:lnTo>
                  <a:lnTo>
                    <a:pt x="48" y="0"/>
                  </a:lnTo>
                  <a:lnTo>
                    <a:pt x="0" y="58"/>
                  </a:lnTo>
                  <a:lnTo>
                    <a:pt x="0" y="47"/>
                  </a:lnTo>
                  <a:close/>
                </a:path>
              </a:pathLst>
            </a:custGeom>
            <a:solidFill>
              <a:srgbClr val="F8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381"/>
            <p:cNvSpPr>
              <a:spLocks/>
            </p:cNvSpPr>
            <p:nvPr userDrawn="1"/>
          </p:nvSpPr>
          <p:spPr bwMode="auto">
            <a:xfrm>
              <a:off x="5011" y="16"/>
              <a:ext cx="52" cy="62"/>
            </a:xfrm>
            <a:custGeom>
              <a:avLst/>
              <a:gdLst>
                <a:gd name="T0" fmla="*/ 0 w 52"/>
                <a:gd name="T1" fmla="*/ 53 h 62"/>
                <a:gd name="T2" fmla="*/ 45 w 52"/>
                <a:gd name="T3" fmla="*/ 0 h 62"/>
                <a:gd name="T4" fmla="*/ 52 w 52"/>
                <a:gd name="T5" fmla="*/ 0 h 62"/>
                <a:gd name="T6" fmla="*/ 0 w 52"/>
                <a:gd name="T7" fmla="*/ 62 h 62"/>
                <a:gd name="T8" fmla="*/ 0 w 52"/>
                <a:gd name="T9" fmla="*/ 5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53"/>
                  </a:moveTo>
                  <a:lnTo>
                    <a:pt x="45" y="0"/>
                  </a:lnTo>
                  <a:lnTo>
                    <a:pt x="52" y="0"/>
                  </a:lnTo>
                  <a:lnTo>
                    <a:pt x="0" y="62"/>
                  </a:lnTo>
                  <a:lnTo>
                    <a:pt x="0" y="53"/>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382"/>
            <p:cNvSpPr>
              <a:spLocks/>
            </p:cNvSpPr>
            <p:nvPr userDrawn="1"/>
          </p:nvSpPr>
          <p:spPr bwMode="auto">
            <a:xfrm>
              <a:off x="5011" y="16"/>
              <a:ext cx="56" cy="67"/>
            </a:xfrm>
            <a:custGeom>
              <a:avLst/>
              <a:gdLst>
                <a:gd name="T0" fmla="*/ 0 w 56"/>
                <a:gd name="T1" fmla="*/ 58 h 67"/>
                <a:gd name="T2" fmla="*/ 48 w 56"/>
                <a:gd name="T3" fmla="*/ 0 h 67"/>
                <a:gd name="T4" fmla="*/ 56 w 56"/>
                <a:gd name="T5" fmla="*/ 0 h 67"/>
                <a:gd name="T6" fmla="*/ 0 w 56"/>
                <a:gd name="T7" fmla="*/ 67 h 67"/>
                <a:gd name="T8" fmla="*/ 0 w 56"/>
                <a:gd name="T9" fmla="*/ 58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0" y="58"/>
                  </a:moveTo>
                  <a:lnTo>
                    <a:pt x="48" y="0"/>
                  </a:lnTo>
                  <a:lnTo>
                    <a:pt x="56" y="0"/>
                  </a:lnTo>
                  <a:lnTo>
                    <a:pt x="0" y="67"/>
                  </a:lnTo>
                  <a:lnTo>
                    <a:pt x="0" y="58"/>
                  </a:lnTo>
                  <a:close/>
                </a:path>
              </a:pathLst>
            </a:custGeom>
            <a:solidFill>
              <a:srgbClr val="F7F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383"/>
            <p:cNvSpPr>
              <a:spLocks/>
            </p:cNvSpPr>
            <p:nvPr userDrawn="1"/>
          </p:nvSpPr>
          <p:spPr bwMode="auto">
            <a:xfrm>
              <a:off x="5011" y="16"/>
              <a:ext cx="60" cy="72"/>
            </a:xfrm>
            <a:custGeom>
              <a:avLst/>
              <a:gdLst>
                <a:gd name="T0" fmla="*/ 0 w 60"/>
                <a:gd name="T1" fmla="*/ 62 h 72"/>
                <a:gd name="T2" fmla="*/ 52 w 60"/>
                <a:gd name="T3" fmla="*/ 0 h 72"/>
                <a:gd name="T4" fmla="*/ 60 w 60"/>
                <a:gd name="T5" fmla="*/ 0 h 72"/>
                <a:gd name="T6" fmla="*/ 0 w 60"/>
                <a:gd name="T7" fmla="*/ 72 h 72"/>
                <a:gd name="T8" fmla="*/ 0 w 60"/>
                <a:gd name="T9" fmla="*/ 62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2">
                  <a:moveTo>
                    <a:pt x="0" y="62"/>
                  </a:moveTo>
                  <a:lnTo>
                    <a:pt x="52" y="0"/>
                  </a:lnTo>
                  <a:lnTo>
                    <a:pt x="60" y="0"/>
                  </a:lnTo>
                  <a:lnTo>
                    <a:pt x="0" y="72"/>
                  </a:lnTo>
                  <a:lnTo>
                    <a:pt x="0" y="62"/>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384"/>
            <p:cNvSpPr>
              <a:spLocks/>
            </p:cNvSpPr>
            <p:nvPr userDrawn="1"/>
          </p:nvSpPr>
          <p:spPr bwMode="auto">
            <a:xfrm>
              <a:off x="5011" y="16"/>
              <a:ext cx="64" cy="76"/>
            </a:xfrm>
            <a:custGeom>
              <a:avLst/>
              <a:gdLst>
                <a:gd name="T0" fmla="*/ 0 w 64"/>
                <a:gd name="T1" fmla="*/ 67 h 76"/>
                <a:gd name="T2" fmla="*/ 56 w 64"/>
                <a:gd name="T3" fmla="*/ 0 h 76"/>
                <a:gd name="T4" fmla="*/ 64 w 64"/>
                <a:gd name="T5" fmla="*/ 0 h 76"/>
                <a:gd name="T6" fmla="*/ 0 w 64"/>
                <a:gd name="T7" fmla="*/ 76 h 76"/>
                <a:gd name="T8" fmla="*/ 0 w 64"/>
                <a:gd name="T9" fmla="*/ 6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6">
                  <a:moveTo>
                    <a:pt x="0" y="67"/>
                  </a:moveTo>
                  <a:lnTo>
                    <a:pt x="56" y="0"/>
                  </a:lnTo>
                  <a:lnTo>
                    <a:pt x="64" y="0"/>
                  </a:lnTo>
                  <a:lnTo>
                    <a:pt x="0" y="76"/>
                  </a:lnTo>
                  <a:lnTo>
                    <a:pt x="0" y="67"/>
                  </a:lnTo>
                  <a:close/>
                </a:path>
              </a:pathLst>
            </a:custGeom>
            <a:solidFill>
              <a:srgbClr val="F5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385"/>
            <p:cNvSpPr>
              <a:spLocks/>
            </p:cNvSpPr>
            <p:nvPr userDrawn="1"/>
          </p:nvSpPr>
          <p:spPr bwMode="auto">
            <a:xfrm>
              <a:off x="5011" y="16"/>
              <a:ext cx="68" cy="82"/>
            </a:xfrm>
            <a:custGeom>
              <a:avLst/>
              <a:gdLst>
                <a:gd name="T0" fmla="*/ 0 w 68"/>
                <a:gd name="T1" fmla="*/ 72 h 82"/>
                <a:gd name="T2" fmla="*/ 60 w 68"/>
                <a:gd name="T3" fmla="*/ 0 h 82"/>
                <a:gd name="T4" fmla="*/ 68 w 68"/>
                <a:gd name="T5" fmla="*/ 0 h 82"/>
                <a:gd name="T6" fmla="*/ 0 w 68"/>
                <a:gd name="T7" fmla="*/ 82 h 82"/>
                <a:gd name="T8" fmla="*/ 0 w 68"/>
                <a:gd name="T9" fmla="*/ 7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2">
                  <a:moveTo>
                    <a:pt x="0" y="72"/>
                  </a:moveTo>
                  <a:lnTo>
                    <a:pt x="60" y="0"/>
                  </a:lnTo>
                  <a:lnTo>
                    <a:pt x="68" y="0"/>
                  </a:lnTo>
                  <a:lnTo>
                    <a:pt x="0" y="82"/>
                  </a:lnTo>
                  <a:lnTo>
                    <a:pt x="0" y="72"/>
                  </a:lnTo>
                  <a:close/>
                </a:path>
              </a:pathLst>
            </a:custGeom>
            <a:solidFill>
              <a:srgbClr val="F4F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386"/>
            <p:cNvSpPr>
              <a:spLocks/>
            </p:cNvSpPr>
            <p:nvPr userDrawn="1"/>
          </p:nvSpPr>
          <p:spPr bwMode="auto">
            <a:xfrm>
              <a:off x="5011" y="16"/>
              <a:ext cx="72" cy="87"/>
            </a:xfrm>
            <a:custGeom>
              <a:avLst/>
              <a:gdLst>
                <a:gd name="T0" fmla="*/ 0 w 72"/>
                <a:gd name="T1" fmla="*/ 76 h 87"/>
                <a:gd name="T2" fmla="*/ 64 w 72"/>
                <a:gd name="T3" fmla="*/ 0 h 87"/>
                <a:gd name="T4" fmla="*/ 72 w 72"/>
                <a:gd name="T5" fmla="*/ 0 h 87"/>
                <a:gd name="T6" fmla="*/ 0 w 72"/>
                <a:gd name="T7" fmla="*/ 87 h 87"/>
                <a:gd name="T8" fmla="*/ 0 w 72"/>
                <a:gd name="T9" fmla="*/ 7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76"/>
                  </a:moveTo>
                  <a:lnTo>
                    <a:pt x="64" y="0"/>
                  </a:lnTo>
                  <a:lnTo>
                    <a:pt x="72" y="0"/>
                  </a:lnTo>
                  <a:lnTo>
                    <a:pt x="0" y="87"/>
                  </a:lnTo>
                  <a:lnTo>
                    <a:pt x="0" y="76"/>
                  </a:lnTo>
                  <a:close/>
                </a:path>
              </a:pathLst>
            </a:custGeom>
            <a:solidFill>
              <a:srgbClr val="F3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387"/>
            <p:cNvSpPr>
              <a:spLocks/>
            </p:cNvSpPr>
            <p:nvPr userDrawn="1"/>
          </p:nvSpPr>
          <p:spPr bwMode="auto">
            <a:xfrm>
              <a:off x="5011" y="16"/>
              <a:ext cx="76" cy="91"/>
            </a:xfrm>
            <a:custGeom>
              <a:avLst/>
              <a:gdLst>
                <a:gd name="T0" fmla="*/ 0 w 76"/>
                <a:gd name="T1" fmla="*/ 82 h 91"/>
                <a:gd name="T2" fmla="*/ 68 w 76"/>
                <a:gd name="T3" fmla="*/ 0 h 91"/>
                <a:gd name="T4" fmla="*/ 76 w 76"/>
                <a:gd name="T5" fmla="*/ 0 h 91"/>
                <a:gd name="T6" fmla="*/ 0 w 76"/>
                <a:gd name="T7" fmla="*/ 91 h 91"/>
                <a:gd name="T8" fmla="*/ 0 w 76"/>
                <a:gd name="T9" fmla="*/ 82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0" y="82"/>
                  </a:moveTo>
                  <a:lnTo>
                    <a:pt x="68" y="0"/>
                  </a:lnTo>
                  <a:lnTo>
                    <a:pt x="76" y="0"/>
                  </a:lnTo>
                  <a:lnTo>
                    <a:pt x="0" y="91"/>
                  </a:lnTo>
                  <a:lnTo>
                    <a:pt x="0" y="82"/>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388"/>
            <p:cNvSpPr>
              <a:spLocks/>
            </p:cNvSpPr>
            <p:nvPr userDrawn="1"/>
          </p:nvSpPr>
          <p:spPr bwMode="auto">
            <a:xfrm>
              <a:off x="5011" y="16"/>
              <a:ext cx="80" cy="96"/>
            </a:xfrm>
            <a:custGeom>
              <a:avLst/>
              <a:gdLst>
                <a:gd name="T0" fmla="*/ 0 w 80"/>
                <a:gd name="T1" fmla="*/ 87 h 96"/>
                <a:gd name="T2" fmla="*/ 72 w 80"/>
                <a:gd name="T3" fmla="*/ 0 h 96"/>
                <a:gd name="T4" fmla="*/ 80 w 80"/>
                <a:gd name="T5" fmla="*/ 0 h 96"/>
                <a:gd name="T6" fmla="*/ 0 w 80"/>
                <a:gd name="T7" fmla="*/ 96 h 96"/>
                <a:gd name="T8" fmla="*/ 0 w 80"/>
                <a:gd name="T9" fmla="*/ 8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96">
                  <a:moveTo>
                    <a:pt x="0" y="87"/>
                  </a:moveTo>
                  <a:lnTo>
                    <a:pt x="72" y="0"/>
                  </a:lnTo>
                  <a:lnTo>
                    <a:pt x="80" y="0"/>
                  </a:lnTo>
                  <a:lnTo>
                    <a:pt x="0" y="96"/>
                  </a:lnTo>
                  <a:lnTo>
                    <a:pt x="0" y="87"/>
                  </a:lnTo>
                  <a:close/>
                </a:path>
              </a:pathLst>
            </a:custGeom>
            <a:solidFill>
              <a:srgbClr val="F2F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389"/>
            <p:cNvSpPr>
              <a:spLocks/>
            </p:cNvSpPr>
            <p:nvPr userDrawn="1"/>
          </p:nvSpPr>
          <p:spPr bwMode="auto">
            <a:xfrm>
              <a:off x="5011" y="16"/>
              <a:ext cx="84" cy="101"/>
            </a:xfrm>
            <a:custGeom>
              <a:avLst/>
              <a:gdLst>
                <a:gd name="T0" fmla="*/ 0 w 84"/>
                <a:gd name="T1" fmla="*/ 91 h 101"/>
                <a:gd name="T2" fmla="*/ 76 w 84"/>
                <a:gd name="T3" fmla="*/ 0 h 101"/>
                <a:gd name="T4" fmla="*/ 84 w 84"/>
                <a:gd name="T5" fmla="*/ 0 h 101"/>
                <a:gd name="T6" fmla="*/ 0 w 84"/>
                <a:gd name="T7" fmla="*/ 101 h 101"/>
                <a:gd name="T8" fmla="*/ 0 w 84"/>
                <a:gd name="T9" fmla="*/ 9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01">
                  <a:moveTo>
                    <a:pt x="0" y="91"/>
                  </a:moveTo>
                  <a:lnTo>
                    <a:pt x="76" y="0"/>
                  </a:lnTo>
                  <a:lnTo>
                    <a:pt x="84" y="0"/>
                  </a:lnTo>
                  <a:lnTo>
                    <a:pt x="0" y="101"/>
                  </a:lnTo>
                  <a:lnTo>
                    <a:pt x="0" y="91"/>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390"/>
            <p:cNvSpPr>
              <a:spLocks/>
            </p:cNvSpPr>
            <p:nvPr userDrawn="1"/>
          </p:nvSpPr>
          <p:spPr bwMode="auto">
            <a:xfrm>
              <a:off x="5011" y="16"/>
              <a:ext cx="89" cy="105"/>
            </a:xfrm>
            <a:custGeom>
              <a:avLst/>
              <a:gdLst>
                <a:gd name="T0" fmla="*/ 0 w 89"/>
                <a:gd name="T1" fmla="*/ 96 h 105"/>
                <a:gd name="T2" fmla="*/ 80 w 89"/>
                <a:gd name="T3" fmla="*/ 0 h 105"/>
                <a:gd name="T4" fmla="*/ 89 w 89"/>
                <a:gd name="T5" fmla="*/ 0 h 105"/>
                <a:gd name="T6" fmla="*/ 0 w 89"/>
                <a:gd name="T7" fmla="*/ 105 h 105"/>
                <a:gd name="T8" fmla="*/ 0 w 89"/>
                <a:gd name="T9" fmla="*/ 96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5">
                  <a:moveTo>
                    <a:pt x="0" y="96"/>
                  </a:moveTo>
                  <a:lnTo>
                    <a:pt x="80" y="0"/>
                  </a:lnTo>
                  <a:lnTo>
                    <a:pt x="89" y="0"/>
                  </a:lnTo>
                  <a:lnTo>
                    <a:pt x="0" y="105"/>
                  </a:lnTo>
                  <a:lnTo>
                    <a:pt x="0" y="96"/>
                  </a:lnTo>
                  <a:close/>
                </a:path>
              </a:pathLst>
            </a:custGeom>
            <a:solidFill>
              <a:srgbClr val="F0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391"/>
            <p:cNvSpPr>
              <a:spLocks/>
            </p:cNvSpPr>
            <p:nvPr userDrawn="1"/>
          </p:nvSpPr>
          <p:spPr bwMode="auto">
            <a:xfrm>
              <a:off x="5011" y="16"/>
              <a:ext cx="93" cy="111"/>
            </a:xfrm>
            <a:custGeom>
              <a:avLst/>
              <a:gdLst>
                <a:gd name="T0" fmla="*/ 0 w 93"/>
                <a:gd name="T1" fmla="*/ 101 h 111"/>
                <a:gd name="T2" fmla="*/ 84 w 93"/>
                <a:gd name="T3" fmla="*/ 0 h 111"/>
                <a:gd name="T4" fmla="*/ 93 w 93"/>
                <a:gd name="T5" fmla="*/ 0 h 111"/>
                <a:gd name="T6" fmla="*/ 0 w 93"/>
                <a:gd name="T7" fmla="*/ 111 h 111"/>
                <a:gd name="T8" fmla="*/ 0 w 93"/>
                <a:gd name="T9" fmla="*/ 10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01"/>
                  </a:moveTo>
                  <a:lnTo>
                    <a:pt x="84" y="0"/>
                  </a:lnTo>
                  <a:lnTo>
                    <a:pt x="93" y="0"/>
                  </a:lnTo>
                  <a:lnTo>
                    <a:pt x="0" y="111"/>
                  </a:lnTo>
                  <a:lnTo>
                    <a:pt x="0" y="101"/>
                  </a:lnTo>
                  <a:close/>
                </a:path>
              </a:pathLst>
            </a:custGeom>
            <a:solidFill>
              <a:srgbClr val="EFF3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392"/>
            <p:cNvSpPr>
              <a:spLocks/>
            </p:cNvSpPr>
            <p:nvPr userDrawn="1"/>
          </p:nvSpPr>
          <p:spPr bwMode="auto">
            <a:xfrm>
              <a:off x="5011" y="16"/>
              <a:ext cx="97" cy="116"/>
            </a:xfrm>
            <a:custGeom>
              <a:avLst/>
              <a:gdLst>
                <a:gd name="T0" fmla="*/ 0 w 97"/>
                <a:gd name="T1" fmla="*/ 105 h 116"/>
                <a:gd name="T2" fmla="*/ 89 w 97"/>
                <a:gd name="T3" fmla="*/ 0 h 116"/>
                <a:gd name="T4" fmla="*/ 97 w 97"/>
                <a:gd name="T5" fmla="*/ 0 h 116"/>
                <a:gd name="T6" fmla="*/ 0 w 97"/>
                <a:gd name="T7" fmla="*/ 116 h 116"/>
                <a:gd name="T8" fmla="*/ 0 w 97"/>
                <a:gd name="T9" fmla="*/ 105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6">
                  <a:moveTo>
                    <a:pt x="0" y="105"/>
                  </a:moveTo>
                  <a:lnTo>
                    <a:pt x="89" y="0"/>
                  </a:lnTo>
                  <a:lnTo>
                    <a:pt x="97" y="0"/>
                  </a:lnTo>
                  <a:lnTo>
                    <a:pt x="0" y="116"/>
                  </a:lnTo>
                  <a:lnTo>
                    <a:pt x="0" y="105"/>
                  </a:lnTo>
                  <a:close/>
                </a:path>
              </a:pathLst>
            </a:custGeom>
            <a:solidFill>
              <a:srgbClr val="EE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393"/>
            <p:cNvSpPr>
              <a:spLocks/>
            </p:cNvSpPr>
            <p:nvPr userDrawn="1"/>
          </p:nvSpPr>
          <p:spPr bwMode="auto">
            <a:xfrm>
              <a:off x="5011" y="16"/>
              <a:ext cx="101" cy="120"/>
            </a:xfrm>
            <a:custGeom>
              <a:avLst/>
              <a:gdLst>
                <a:gd name="T0" fmla="*/ 0 w 101"/>
                <a:gd name="T1" fmla="*/ 111 h 120"/>
                <a:gd name="T2" fmla="*/ 93 w 101"/>
                <a:gd name="T3" fmla="*/ 0 h 120"/>
                <a:gd name="T4" fmla="*/ 101 w 101"/>
                <a:gd name="T5" fmla="*/ 0 h 120"/>
                <a:gd name="T6" fmla="*/ 0 w 101"/>
                <a:gd name="T7" fmla="*/ 120 h 120"/>
                <a:gd name="T8" fmla="*/ 0 w 101"/>
                <a:gd name="T9" fmla="*/ 111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11"/>
                  </a:moveTo>
                  <a:lnTo>
                    <a:pt x="93" y="0"/>
                  </a:lnTo>
                  <a:lnTo>
                    <a:pt x="101" y="0"/>
                  </a:lnTo>
                  <a:lnTo>
                    <a:pt x="0" y="120"/>
                  </a:lnTo>
                  <a:lnTo>
                    <a:pt x="0" y="111"/>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394"/>
            <p:cNvSpPr>
              <a:spLocks/>
            </p:cNvSpPr>
            <p:nvPr userDrawn="1"/>
          </p:nvSpPr>
          <p:spPr bwMode="auto">
            <a:xfrm>
              <a:off x="5011" y="16"/>
              <a:ext cx="105" cy="125"/>
            </a:xfrm>
            <a:custGeom>
              <a:avLst/>
              <a:gdLst>
                <a:gd name="T0" fmla="*/ 0 w 105"/>
                <a:gd name="T1" fmla="*/ 116 h 125"/>
                <a:gd name="T2" fmla="*/ 97 w 105"/>
                <a:gd name="T3" fmla="*/ 0 h 125"/>
                <a:gd name="T4" fmla="*/ 105 w 105"/>
                <a:gd name="T5" fmla="*/ 0 h 125"/>
                <a:gd name="T6" fmla="*/ 0 w 105"/>
                <a:gd name="T7" fmla="*/ 125 h 125"/>
                <a:gd name="T8" fmla="*/ 0 w 105"/>
                <a:gd name="T9" fmla="*/ 116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5">
                  <a:moveTo>
                    <a:pt x="0" y="116"/>
                  </a:moveTo>
                  <a:lnTo>
                    <a:pt x="97" y="0"/>
                  </a:lnTo>
                  <a:lnTo>
                    <a:pt x="105" y="0"/>
                  </a:lnTo>
                  <a:lnTo>
                    <a:pt x="0" y="125"/>
                  </a:lnTo>
                  <a:lnTo>
                    <a:pt x="0" y="116"/>
                  </a:lnTo>
                  <a:close/>
                </a:path>
              </a:pathLst>
            </a:custGeom>
            <a:solidFill>
              <a:srgbClr val="EDF1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395"/>
            <p:cNvSpPr>
              <a:spLocks/>
            </p:cNvSpPr>
            <p:nvPr userDrawn="1"/>
          </p:nvSpPr>
          <p:spPr bwMode="auto">
            <a:xfrm>
              <a:off x="5011" y="16"/>
              <a:ext cx="109" cy="129"/>
            </a:xfrm>
            <a:custGeom>
              <a:avLst/>
              <a:gdLst>
                <a:gd name="T0" fmla="*/ 0 w 109"/>
                <a:gd name="T1" fmla="*/ 120 h 129"/>
                <a:gd name="T2" fmla="*/ 101 w 109"/>
                <a:gd name="T3" fmla="*/ 0 h 129"/>
                <a:gd name="T4" fmla="*/ 109 w 109"/>
                <a:gd name="T5" fmla="*/ 0 h 129"/>
                <a:gd name="T6" fmla="*/ 0 w 109"/>
                <a:gd name="T7" fmla="*/ 129 h 129"/>
                <a:gd name="T8" fmla="*/ 0 w 109"/>
                <a:gd name="T9" fmla="*/ 12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29">
                  <a:moveTo>
                    <a:pt x="0" y="120"/>
                  </a:moveTo>
                  <a:lnTo>
                    <a:pt x="101" y="0"/>
                  </a:lnTo>
                  <a:lnTo>
                    <a:pt x="109" y="0"/>
                  </a:lnTo>
                  <a:lnTo>
                    <a:pt x="0" y="129"/>
                  </a:lnTo>
                  <a:lnTo>
                    <a:pt x="0" y="120"/>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396"/>
            <p:cNvSpPr>
              <a:spLocks/>
            </p:cNvSpPr>
            <p:nvPr userDrawn="1"/>
          </p:nvSpPr>
          <p:spPr bwMode="auto">
            <a:xfrm>
              <a:off x="5011" y="16"/>
              <a:ext cx="113" cy="134"/>
            </a:xfrm>
            <a:custGeom>
              <a:avLst/>
              <a:gdLst>
                <a:gd name="T0" fmla="*/ 0 w 113"/>
                <a:gd name="T1" fmla="*/ 125 h 134"/>
                <a:gd name="T2" fmla="*/ 105 w 113"/>
                <a:gd name="T3" fmla="*/ 0 h 134"/>
                <a:gd name="T4" fmla="*/ 113 w 113"/>
                <a:gd name="T5" fmla="*/ 0 h 134"/>
                <a:gd name="T6" fmla="*/ 0 w 113"/>
                <a:gd name="T7" fmla="*/ 134 h 134"/>
                <a:gd name="T8" fmla="*/ 0 w 113"/>
                <a:gd name="T9" fmla="*/ 1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4">
                  <a:moveTo>
                    <a:pt x="0" y="125"/>
                  </a:moveTo>
                  <a:lnTo>
                    <a:pt x="105" y="0"/>
                  </a:lnTo>
                  <a:lnTo>
                    <a:pt x="113" y="0"/>
                  </a:lnTo>
                  <a:lnTo>
                    <a:pt x="0" y="134"/>
                  </a:lnTo>
                  <a:lnTo>
                    <a:pt x="0" y="125"/>
                  </a:lnTo>
                  <a:close/>
                </a:path>
              </a:pathLst>
            </a:custGeom>
            <a:solidFill>
              <a:srgbClr val="EB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397"/>
            <p:cNvSpPr>
              <a:spLocks/>
            </p:cNvSpPr>
            <p:nvPr userDrawn="1"/>
          </p:nvSpPr>
          <p:spPr bwMode="auto">
            <a:xfrm>
              <a:off x="5011" y="16"/>
              <a:ext cx="117" cy="140"/>
            </a:xfrm>
            <a:custGeom>
              <a:avLst/>
              <a:gdLst>
                <a:gd name="T0" fmla="*/ 0 w 117"/>
                <a:gd name="T1" fmla="*/ 129 h 140"/>
                <a:gd name="T2" fmla="*/ 109 w 117"/>
                <a:gd name="T3" fmla="*/ 0 h 140"/>
                <a:gd name="T4" fmla="*/ 117 w 117"/>
                <a:gd name="T5" fmla="*/ 0 h 140"/>
                <a:gd name="T6" fmla="*/ 0 w 117"/>
                <a:gd name="T7" fmla="*/ 140 h 140"/>
                <a:gd name="T8" fmla="*/ 0 w 117"/>
                <a:gd name="T9" fmla="*/ 129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29"/>
                  </a:moveTo>
                  <a:lnTo>
                    <a:pt x="109" y="0"/>
                  </a:lnTo>
                  <a:lnTo>
                    <a:pt x="117" y="0"/>
                  </a:lnTo>
                  <a:lnTo>
                    <a:pt x="0" y="140"/>
                  </a:lnTo>
                  <a:lnTo>
                    <a:pt x="0" y="129"/>
                  </a:lnTo>
                  <a:close/>
                </a:path>
              </a:pathLst>
            </a:custGeom>
            <a:solidFill>
              <a:srgbClr val="EAE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398"/>
            <p:cNvSpPr>
              <a:spLocks/>
            </p:cNvSpPr>
            <p:nvPr userDrawn="1"/>
          </p:nvSpPr>
          <p:spPr bwMode="auto">
            <a:xfrm>
              <a:off x="5011" y="16"/>
              <a:ext cx="121" cy="144"/>
            </a:xfrm>
            <a:custGeom>
              <a:avLst/>
              <a:gdLst>
                <a:gd name="T0" fmla="*/ 0 w 121"/>
                <a:gd name="T1" fmla="*/ 134 h 144"/>
                <a:gd name="T2" fmla="*/ 113 w 121"/>
                <a:gd name="T3" fmla="*/ 0 h 144"/>
                <a:gd name="T4" fmla="*/ 121 w 121"/>
                <a:gd name="T5" fmla="*/ 0 h 144"/>
                <a:gd name="T6" fmla="*/ 0 w 121"/>
                <a:gd name="T7" fmla="*/ 144 h 144"/>
                <a:gd name="T8" fmla="*/ 0 w 121"/>
                <a:gd name="T9" fmla="*/ 13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4">
                  <a:moveTo>
                    <a:pt x="0" y="134"/>
                  </a:moveTo>
                  <a:lnTo>
                    <a:pt x="113" y="0"/>
                  </a:lnTo>
                  <a:lnTo>
                    <a:pt x="121" y="0"/>
                  </a:lnTo>
                  <a:lnTo>
                    <a:pt x="0" y="144"/>
                  </a:lnTo>
                  <a:lnTo>
                    <a:pt x="0" y="134"/>
                  </a:lnTo>
                  <a:close/>
                </a:path>
              </a:pathLst>
            </a:custGeom>
            <a:solidFill>
              <a:srgbClr val="E9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399"/>
            <p:cNvSpPr>
              <a:spLocks/>
            </p:cNvSpPr>
            <p:nvPr userDrawn="1"/>
          </p:nvSpPr>
          <p:spPr bwMode="auto">
            <a:xfrm>
              <a:off x="5011" y="16"/>
              <a:ext cx="125" cy="149"/>
            </a:xfrm>
            <a:custGeom>
              <a:avLst/>
              <a:gdLst>
                <a:gd name="T0" fmla="*/ 0 w 125"/>
                <a:gd name="T1" fmla="*/ 140 h 149"/>
                <a:gd name="T2" fmla="*/ 117 w 125"/>
                <a:gd name="T3" fmla="*/ 0 h 149"/>
                <a:gd name="T4" fmla="*/ 125 w 125"/>
                <a:gd name="T5" fmla="*/ 0 h 149"/>
                <a:gd name="T6" fmla="*/ 0 w 125"/>
                <a:gd name="T7" fmla="*/ 149 h 149"/>
                <a:gd name="T8" fmla="*/ 0 w 125"/>
                <a:gd name="T9" fmla="*/ 14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149">
                  <a:moveTo>
                    <a:pt x="0" y="140"/>
                  </a:moveTo>
                  <a:lnTo>
                    <a:pt x="117" y="0"/>
                  </a:lnTo>
                  <a:lnTo>
                    <a:pt x="125" y="0"/>
                  </a:lnTo>
                  <a:lnTo>
                    <a:pt x="0" y="149"/>
                  </a:lnTo>
                  <a:lnTo>
                    <a:pt x="0" y="140"/>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400"/>
            <p:cNvSpPr>
              <a:spLocks/>
            </p:cNvSpPr>
            <p:nvPr userDrawn="1"/>
          </p:nvSpPr>
          <p:spPr bwMode="auto">
            <a:xfrm>
              <a:off x="5011" y="16"/>
              <a:ext cx="129" cy="154"/>
            </a:xfrm>
            <a:custGeom>
              <a:avLst/>
              <a:gdLst>
                <a:gd name="T0" fmla="*/ 0 w 129"/>
                <a:gd name="T1" fmla="*/ 144 h 154"/>
                <a:gd name="T2" fmla="*/ 121 w 129"/>
                <a:gd name="T3" fmla="*/ 0 h 154"/>
                <a:gd name="T4" fmla="*/ 129 w 129"/>
                <a:gd name="T5" fmla="*/ 0 h 154"/>
                <a:gd name="T6" fmla="*/ 0 w 129"/>
                <a:gd name="T7" fmla="*/ 154 h 154"/>
                <a:gd name="T8" fmla="*/ 0 w 129"/>
                <a:gd name="T9" fmla="*/ 14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54">
                  <a:moveTo>
                    <a:pt x="0" y="144"/>
                  </a:moveTo>
                  <a:lnTo>
                    <a:pt x="121" y="0"/>
                  </a:lnTo>
                  <a:lnTo>
                    <a:pt x="129" y="0"/>
                  </a:lnTo>
                  <a:lnTo>
                    <a:pt x="0" y="154"/>
                  </a:lnTo>
                  <a:lnTo>
                    <a:pt x="0" y="144"/>
                  </a:lnTo>
                  <a:close/>
                </a:path>
              </a:pathLst>
            </a:custGeom>
            <a:solidFill>
              <a:srgbClr val="E8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401"/>
            <p:cNvSpPr>
              <a:spLocks/>
            </p:cNvSpPr>
            <p:nvPr userDrawn="1"/>
          </p:nvSpPr>
          <p:spPr bwMode="auto">
            <a:xfrm>
              <a:off x="5011" y="16"/>
              <a:ext cx="133" cy="158"/>
            </a:xfrm>
            <a:custGeom>
              <a:avLst/>
              <a:gdLst>
                <a:gd name="T0" fmla="*/ 0 w 133"/>
                <a:gd name="T1" fmla="*/ 149 h 158"/>
                <a:gd name="T2" fmla="*/ 125 w 133"/>
                <a:gd name="T3" fmla="*/ 0 h 158"/>
                <a:gd name="T4" fmla="*/ 133 w 133"/>
                <a:gd name="T5" fmla="*/ 0 h 158"/>
                <a:gd name="T6" fmla="*/ 0 w 133"/>
                <a:gd name="T7" fmla="*/ 158 h 158"/>
                <a:gd name="T8" fmla="*/ 0 w 133"/>
                <a:gd name="T9" fmla="*/ 149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58">
                  <a:moveTo>
                    <a:pt x="0" y="149"/>
                  </a:moveTo>
                  <a:lnTo>
                    <a:pt x="125" y="0"/>
                  </a:lnTo>
                  <a:lnTo>
                    <a:pt x="133" y="0"/>
                  </a:lnTo>
                  <a:lnTo>
                    <a:pt x="0" y="158"/>
                  </a:lnTo>
                  <a:lnTo>
                    <a:pt x="0" y="149"/>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402"/>
            <p:cNvSpPr>
              <a:spLocks/>
            </p:cNvSpPr>
            <p:nvPr userDrawn="1"/>
          </p:nvSpPr>
          <p:spPr bwMode="auto">
            <a:xfrm>
              <a:off x="5011" y="16"/>
              <a:ext cx="137" cy="163"/>
            </a:xfrm>
            <a:custGeom>
              <a:avLst/>
              <a:gdLst>
                <a:gd name="T0" fmla="*/ 0 w 137"/>
                <a:gd name="T1" fmla="*/ 154 h 163"/>
                <a:gd name="T2" fmla="*/ 129 w 137"/>
                <a:gd name="T3" fmla="*/ 0 h 163"/>
                <a:gd name="T4" fmla="*/ 137 w 137"/>
                <a:gd name="T5" fmla="*/ 0 h 163"/>
                <a:gd name="T6" fmla="*/ 0 w 137"/>
                <a:gd name="T7" fmla="*/ 163 h 163"/>
                <a:gd name="T8" fmla="*/ 0 w 137"/>
                <a:gd name="T9" fmla="*/ 154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3">
                  <a:moveTo>
                    <a:pt x="0" y="154"/>
                  </a:moveTo>
                  <a:lnTo>
                    <a:pt x="129" y="0"/>
                  </a:lnTo>
                  <a:lnTo>
                    <a:pt x="137" y="0"/>
                  </a:lnTo>
                  <a:lnTo>
                    <a:pt x="0" y="163"/>
                  </a:lnTo>
                  <a:lnTo>
                    <a:pt x="0" y="154"/>
                  </a:lnTo>
                  <a:close/>
                </a:path>
              </a:pathLst>
            </a:custGeom>
            <a:solidFill>
              <a:srgbClr val="E6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403"/>
            <p:cNvSpPr>
              <a:spLocks/>
            </p:cNvSpPr>
            <p:nvPr userDrawn="1"/>
          </p:nvSpPr>
          <p:spPr bwMode="auto">
            <a:xfrm>
              <a:off x="5011" y="16"/>
              <a:ext cx="141" cy="169"/>
            </a:xfrm>
            <a:custGeom>
              <a:avLst/>
              <a:gdLst>
                <a:gd name="T0" fmla="*/ 0 w 141"/>
                <a:gd name="T1" fmla="*/ 158 h 169"/>
                <a:gd name="T2" fmla="*/ 133 w 141"/>
                <a:gd name="T3" fmla="*/ 0 h 169"/>
                <a:gd name="T4" fmla="*/ 141 w 141"/>
                <a:gd name="T5" fmla="*/ 0 h 169"/>
                <a:gd name="T6" fmla="*/ 0 w 141"/>
                <a:gd name="T7" fmla="*/ 169 h 169"/>
                <a:gd name="T8" fmla="*/ 0 w 141"/>
                <a:gd name="T9" fmla="*/ 15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69">
                  <a:moveTo>
                    <a:pt x="0" y="158"/>
                  </a:moveTo>
                  <a:lnTo>
                    <a:pt x="133" y="0"/>
                  </a:lnTo>
                  <a:lnTo>
                    <a:pt x="141" y="0"/>
                  </a:lnTo>
                  <a:lnTo>
                    <a:pt x="0" y="169"/>
                  </a:lnTo>
                  <a:lnTo>
                    <a:pt x="0" y="158"/>
                  </a:lnTo>
                  <a:close/>
                </a:path>
              </a:pathLst>
            </a:custGeom>
            <a:solidFill>
              <a:srgbClr val="E5E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404"/>
            <p:cNvSpPr>
              <a:spLocks/>
            </p:cNvSpPr>
            <p:nvPr userDrawn="1"/>
          </p:nvSpPr>
          <p:spPr bwMode="auto">
            <a:xfrm>
              <a:off x="5011" y="16"/>
              <a:ext cx="145" cy="173"/>
            </a:xfrm>
            <a:custGeom>
              <a:avLst/>
              <a:gdLst>
                <a:gd name="T0" fmla="*/ 0 w 145"/>
                <a:gd name="T1" fmla="*/ 163 h 173"/>
                <a:gd name="T2" fmla="*/ 137 w 145"/>
                <a:gd name="T3" fmla="*/ 0 h 173"/>
                <a:gd name="T4" fmla="*/ 145 w 145"/>
                <a:gd name="T5" fmla="*/ 0 h 173"/>
                <a:gd name="T6" fmla="*/ 0 w 145"/>
                <a:gd name="T7" fmla="*/ 173 h 173"/>
                <a:gd name="T8" fmla="*/ 0 w 145"/>
                <a:gd name="T9" fmla="*/ 16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73">
                  <a:moveTo>
                    <a:pt x="0" y="163"/>
                  </a:moveTo>
                  <a:lnTo>
                    <a:pt x="137" y="0"/>
                  </a:lnTo>
                  <a:lnTo>
                    <a:pt x="145" y="0"/>
                  </a:lnTo>
                  <a:lnTo>
                    <a:pt x="0" y="173"/>
                  </a:lnTo>
                  <a:lnTo>
                    <a:pt x="0" y="163"/>
                  </a:lnTo>
                  <a:close/>
                </a:path>
              </a:pathLst>
            </a:custGeom>
            <a:solidFill>
              <a:srgbClr val="E4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405"/>
            <p:cNvSpPr>
              <a:spLocks/>
            </p:cNvSpPr>
            <p:nvPr userDrawn="1"/>
          </p:nvSpPr>
          <p:spPr bwMode="auto">
            <a:xfrm>
              <a:off x="5011" y="16"/>
              <a:ext cx="150" cy="178"/>
            </a:xfrm>
            <a:custGeom>
              <a:avLst/>
              <a:gdLst>
                <a:gd name="T0" fmla="*/ 0 w 150"/>
                <a:gd name="T1" fmla="*/ 169 h 178"/>
                <a:gd name="T2" fmla="*/ 141 w 150"/>
                <a:gd name="T3" fmla="*/ 0 h 178"/>
                <a:gd name="T4" fmla="*/ 150 w 150"/>
                <a:gd name="T5" fmla="*/ 0 h 178"/>
                <a:gd name="T6" fmla="*/ 0 w 150"/>
                <a:gd name="T7" fmla="*/ 178 h 178"/>
                <a:gd name="T8" fmla="*/ 0 w 150"/>
                <a:gd name="T9" fmla="*/ 169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69"/>
                  </a:moveTo>
                  <a:lnTo>
                    <a:pt x="141" y="0"/>
                  </a:lnTo>
                  <a:lnTo>
                    <a:pt x="150" y="0"/>
                  </a:lnTo>
                  <a:lnTo>
                    <a:pt x="0" y="178"/>
                  </a:lnTo>
                  <a:lnTo>
                    <a:pt x="0" y="169"/>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406"/>
            <p:cNvSpPr>
              <a:spLocks/>
            </p:cNvSpPr>
            <p:nvPr userDrawn="1"/>
          </p:nvSpPr>
          <p:spPr bwMode="auto">
            <a:xfrm>
              <a:off x="5011" y="16"/>
              <a:ext cx="154" cy="183"/>
            </a:xfrm>
            <a:custGeom>
              <a:avLst/>
              <a:gdLst>
                <a:gd name="T0" fmla="*/ 0 w 154"/>
                <a:gd name="T1" fmla="*/ 173 h 183"/>
                <a:gd name="T2" fmla="*/ 145 w 154"/>
                <a:gd name="T3" fmla="*/ 0 h 183"/>
                <a:gd name="T4" fmla="*/ 154 w 154"/>
                <a:gd name="T5" fmla="*/ 0 h 183"/>
                <a:gd name="T6" fmla="*/ 0 w 154"/>
                <a:gd name="T7" fmla="*/ 183 h 183"/>
                <a:gd name="T8" fmla="*/ 0 w 154"/>
                <a:gd name="T9" fmla="*/ 173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3">
                  <a:moveTo>
                    <a:pt x="0" y="173"/>
                  </a:moveTo>
                  <a:lnTo>
                    <a:pt x="145" y="0"/>
                  </a:lnTo>
                  <a:lnTo>
                    <a:pt x="154" y="0"/>
                  </a:lnTo>
                  <a:lnTo>
                    <a:pt x="0" y="183"/>
                  </a:lnTo>
                  <a:lnTo>
                    <a:pt x="0" y="173"/>
                  </a:lnTo>
                  <a:close/>
                </a:path>
              </a:pathLst>
            </a:custGeom>
            <a:solidFill>
              <a:srgbClr val="E3E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407"/>
            <p:cNvSpPr>
              <a:spLocks/>
            </p:cNvSpPr>
            <p:nvPr userDrawn="1"/>
          </p:nvSpPr>
          <p:spPr bwMode="auto">
            <a:xfrm>
              <a:off x="5011" y="16"/>
              <a:ext cx="158" cy="187"/>
            </a:xfrm>
            <a:custGeom>
              <a:avLst/>
              <a:gdLst>
                <a:gd name="T0" fmla="*/ 0 w 158"/>
                <a:gd name="T1" fmla="*/ 178 h 187"/>
                <a:gd name="T2" fmla="*/ 150 w 158"/>
                <a:gd name="T3" fmla="*/ 0 h 187"/>
                <a:gd name="T4" fmla="*/ 158 w 158"/>
                <a:gd name="T5" fmla="*/ 0 h 187"/>
                <a:gd name="T6" fmla="*/ 0 w 158"/>
                <a:gd name="T7" fmla="*/ 187 h 187"/>
                <a:gd name="T8" fmla="*/ 0 w 158"/>
                <a:gd name="T9" fmla="*/ 178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7">
                  <a:moveTo>
                    <a:pt x="0" y="178"/>
                  </a:moveTo>
                  <a:lnTo>
                    <a:pt x="150" y="0"/>
                  </a:lnTo>
                  <a:lnTo>
                    <a:pt x="158" y="0"/>
                  </a:lnTo>
                  <a:lnTo>
                    <a:pt x="0" y="187"/>
                  </a:lnTo>
                  <a:lnTo>
                    <a:pt x="0" y="178"/>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408"/>
            <p:cNvSpPr>
              <a:spLocks/>
            </p:cNvSpPr>
            <p:nvPr userDrawn="1"/>
          </p:nvSpPr>
          <p:spPr bwMode="auto">
            <a:xfrm>
              <a:off x="5011" y="16"/>
              <a:ext cx="162" cy="192"/>
            </a:xfrm>
            <a:custGeom>
              <a:avLst/>
              <a:gdLst>
                <a:gd name="T0" fmla="*/ 0 w 162"/>
                <a:gd name="T1" fmla="*/ 183 h 192"/>
                <a:gd name="T2" fmla="*/ 154 w 162"/>
                <a:gd name="T3" fmla="*/ 0 h 192"/>
                <a:gd name="T4" fmla="*/ 162 w 162"/>
                <a:gd name="T5" fmla="*/ 0 h 192"/>
                <a:gd name="T6" fmla="*/ 0 w 162"/>
                <a:gd name="T7" fmla="*/ 192 h 192"/>
                <a:gd name="T8" fmla="*/ 0 w 162"/>
                <a:gd name="T9" fmla="*/ 183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2">
                  <a:moveTo>
                    <a:pt x="0" y="183"/>
                  </a:moveTo>
                  <a:lnTo>
                    <a:pt x="154" y="0"/>
                  </a:lnTo>
                  <a:lnTo>
                    <a:pt x="162" y="0"/>
                  </a:lnTo>
                  <a:lnTo>
                    <a:pt x="0" y="192"/>
                  </a:lnTo>
                  <a:lnTo>
                    <a:pt x="0" y="183"/>
                  </a:lnTo>
                  <a:close/>
                </a:path>
              </a:pathLst>
            </a:custGeom>
            <a:solidFill>
              <a:srgbClr val="E1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409"/>
            <p:cNvSpPr>
              <a:spLocks/>
            </p:cNvSpPr>
            <p:nvPr userDrawn="1"/>
          </p:nvSpPr>
          <p:spPr bwMode="auto">
            <a:xfrm>
              <a:off x="5011" y="16"/>
              <a:ext cx="166" cy="198"/>
            </a:xfrm>
            <a:custGeom>
              <a:avLst/>
              <a:gdLst>
                <a:gd name="T0" fmla="*/ 0 w 166"/>
                <a:gd name="T1" fmla="*/ 187 h 198"/>
                <a:gd name="T2" fmla="*/ 158 w 166"/>
                <a:gd name="T3" fmla="*/ 0 h 198"/>
                <a:gd name="T4" fmla="*/ 166 w 166"/>
                <a:gd name="T5" fmla="*/ 0 h 198"/>
                <a:gd name="T6" fmla="*/ 0 w 166"/>
                <a:gd name="T7" fmla="*/ 198 h 198"/>
                <a:gd name="T8" fmla="*/ 0 w 166"/>
                <a:gd name="T9" fmla="*/ 187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8">
                  <a:moveTo>
                    <a:pt x="0" y="187"/>
                  </a:moveTo>
                  <a:lnTo>
                    <a:pt x="158" y="0"/>
                  </a:lnTo>
                  <a:lnTo>
                    <a:pt x="166" y="0"/>
                  </a:lnTo>
                  <a:lnTo>
                    <a:pt x="0" y="198"/>
                  </a:lnTo>
                  <a:lnTo>
                    <a:pt x="0" y="187"/>
                  </a:lnTo>
                  <a:close/>
                </a:path>
              </a:pathLst>
            </a:custGeom>
            <a:solidFill>
              <a:srgbClr val="E0E7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410"/>
            <p:cNvSpPr>
              <a:spLocks/>
            </p:cNvSpPr>
            <p:nvPr userDrawn="1"/>
          </p:nvSpPr>
          <p:spPr bwMode="auto">
            <a:xfrm>
              <a:off x="5011" y="16"/>
              <a:ext cx="170" cy="202"/>
            </a:xfrm>
            <a:custGeom>
              <a:avLst/>
              <a:gdLst>
                <a:gd name="T0" fmla="*/ 0 w 170"/>
                <a:gd name="T1" fmla="*/ 192 h 202"/>
                <a:gd name="T2" fmla="*/ 162 w 170"/>
                <a:gd name="T3" fmla="*/ 0 h 202"/>
                <a:gd name="T4" fmla="*/ 170 w 170"/>
                <a:gd name="T5" fmla="*/ 0 h 202"/>
                <a:gd name="T6" fmla="*/ 0 w 170"/>
                <a:gd name="T7" fmla="*/ 202 h 202"/>
                <a:gd name="T8" fmla="*/ 0 w 170"/>
                <a:gd name="T9" fmla="*/ 19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192"/>
                  </a:moveTo>
                  <a:lnTo>
                    <a:pt x="162" y="0"/>
                  </a:lnTo>
                  <a:lnTo>
                    <a:pt x="170" y="0"/>
                  </a:lnTo>
                  <a:lnTo>
                    <a:pt x="0" y="202"/>
                  </a:lnTo>
                  <a:lnTo>
                    <a:pt x="0" y="192"/>
                  </a:lnTo>
                  <a:close/>
                </a:path>
              </a:pathLst>
            </a:custGeom>
            <a:solidFill>
              <a:srgbClr val="DF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411"/>
            <p:cNvSpPr>
              <a:spLocks/>
            </p:cNvSpPr>
            <p:nvPr userDrawn="1"/>
          </p:nvSpPr>
          <p:spPr bwMode="auto">
            <a:xfrm>
              <a:off x="5011" y="16"/>
              <a:ext cx="173" cy="207"/>
            </a:xfrm>
            <a:custGeom>
              <a:avLst/>
              <a:gdLst>
                <a:gd name="T0" fmla="*/ 0 w 173"/>
                <a:gd name="T1" fmla="*/ 198 h 207"/>
                <a:gd name="T2" fmla="*/ 166 w 173"/>
                <a:gd name="T3" fmla="*/ 0 h 207"/>
                <a:gd name="T4" fmla="*/ 173 w 173"/>
                <a:gd name="T5" fmla="*/ 0 h 207"/>
                <a:gd name="T6" fmla="*/ 0 w 173"/>
                <a:gd name="T7" fmla="*/ 207 h 207"/>
                <a:gd name="T8" fmla="*/ 0 w 173"/>
                <a:gd name="T9" fmla="*/ 19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07">
                  <a:moveTo>
                    <a:pt x="0" y="198"/>
                  </a:moveTo>
                  <a:lnTo>
                    <a:pt x="166" y="0"/>
                  </a:lnTo>
                  <a:lnTo>
                    <a:pt x="173" y="0"/>
                  </a:lnTo>
                  <a:lnTo>
                    <a:pt x="0" y="207"/>
                  </a:lnTo>
                  <a:lnTo>
                    <a:pt x="0" y="198"/>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412"/>
            <p:cNvSpPr>
              <a:spLocks/>
            </p:cNvSpPr>
            <p:nvPr userDrawn="1"/>
          </p:nvSpPr>
          <p:spPr bwMode="auto">
            <a:xfrm>
              <a:off x="5011" y="16"/>
              <a:ext cx="177" cy="211"/>
            </a:xfrm>
            <a:custGeom>
              <a:avLst/>
              <a:gdLst>
                <a:gd name="T0" fmla="*/ 0 w 177"/>
                <a:gd name="T1" fmla="*/ 202 h 211"/>
                <a:gd name="T2" fmla="*/ 170 w 177"/>
                <a:gd name="T3" fmla="*/ 0 h 211"/>
                <a:gd name="T4" fmla="*/ 177 w 177"/>
                <a:gd name="T5" fmla="*/ 0 h 211"/>
                <a:gd name="T6" fmla="*/ 0 w 177"/>
                <a:gd name="T7" fmla="*/ 211 h 211"/>
                <a:gd name="T8" fmla="*/ 0 w 177"/>
                <a:gd name="T9" fmla="*/ 202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1">
                  <a:moveTo>
                    <a:pt x="0" y="202"/>
                  </a:moveTo>
                  <a:lnTo>
                    <a:pt x="170" y="0"/>
                  </a:lnTo>
                  <a:lnTo>
                    <a:pt x="177" y="0"/>
                  </a:lnTo>
                  <a:lnTo>
                    <a:pt x="0" y="211"/>
                  </a:lnTo>
                  <a:lnTo>
                    <a:pt x="0" y="202"/>
                  </a:lnTo>
                  <a:close/>
                </a:path>
              </a:pathLst>
            </a:custGeom>
            <a:solidFill>
              <a:srgbClr val="DE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413"/>
            <p:cNvSpPr>
              <a:spLocks/>
            </p:cNvSpPr>
            <p:nvPr userDrawn="1"/>
          </p:nvSpPr>
          <p:spPr bwMode="auto">
            <a:xfrm>
              <a:off x="5011" y="16"/>
              <a:ext cx="181" cy="216"/>
            </a:xfrm>
            <a:custGeom>
              <a:avLst/>
              <a:gdLst>
                <a:gd name="T0" fmla="*/ 0 w 181"/>
                <a:gd name="T1" fmla="*/ 207 h 216"/>
                <a:gd name="T2" fmla="*/ 173 w 181"/>
                <a:gd name="T3" fmla="*/ 0 h 216"/>
                <a:gd name="T4" fmla="*/ 181 w 181"/>
                <a:gd name="T5" fmla="*/ 0 h 216"/>
                <a:gd name="T6" fmla="*/ 0 w 181"/>
                <a:gd name="T7" fmla="*/ 216 h 216"/>
                <a:gd name="T8" fmla="*/ 0 w 181"/>
                <a:gd name="T9" fmla="*/ 20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216">
                  <a:moveTo>
                    <a:pt x="0" y="207"/>
                  </a:moveTo>
                  <a:lnTo>
                    <a:pt x="173" y="0"/>
                  </a:lnTo>
                  <a:lnTo>
                    <a:pt x="181" y="0"/>
                  </a:lnTo>
                  <a:lnTo>
                    <a:pt x="0" y="216"/>
                  </a:lnTo>
                  <a:lnTo>
                    <a:pt x="0" y="207"/>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414"/>
            <p:cNvSpPr>
              <a:spLocks/>
            </p:cNvSpPr>
            <p:nvPr userDrawn="1"/>
          </p:nvSpPr>
          <p:spPr bwMode="auto">
            <a:xfrm>
              <a:off x="5011" y="16"/>
              <a:ext cx="185" cy="221"/>
            </a:xfrm>
            <a:custGeom>
              <a:avLst/>
              <a:gdLst>
                <a:gd name="T0" fmla="*/ 0 w 185"/>
                <a:gd name="T1" fmla="*/ 211 h 221"/>
                <a:gd name="T2" fmla="*/ 177 w 185"/>
                <a:gd name="T3" fmla="*/ 0 h 221"/>
                <a:gd name="T4" fmla="*/ 185 w 185"/>
                <a:gd name="T5" fmla="*/ 0 h 221"/>
                <a:gd name="T6" fmla="*/ 0 w 185"/>
                <a:gd name="T7" fmla="*/ 221 h 221"/>
                <a:gd name="T8" fmla="*/ 0 w 185"/>
                <a:gd name="T9" fmla="*/ 211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21">
                  <a:moveTo>
                    <a:pt x="0" y="211"/>
                  </a:moveTo>
                  <a:lnTo>
                    <a:pt x="177" y="0"/>
                  </a:lnTo>
                  <a:lnTo>
                    <a:pt x="185" y="0"/>
                  </a:lnTo>
                  <a:lnTo>
                    <a:pt x="0" y="221"/>
                  </a:lnTo>
                  <a:lnTo>
                    <a:pt x="0" y="211"/>
                  </a:lnTo>
                  <a:close/>
                </a:path>
              </a:pathLst>
            </a:custGeom>
            <a:solidFill>
              <a:srgbClr val="DC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415"/>
            <p:cNvSpPr>
              <a:spLocks/>
            </p:cNvSpPr>
            <p:nvPr userDrawn="1"/>
          </p:nvSpPr>
          <p:spPr bwMode="auto">
            <a:xfrm>
              <a:off x="5011" y="16"/>
              <a:ext cx="189" cy="225"/>
            </a:xfrm>
            <a:custGeom>
              <a:avLst/>
              <a:gdLst>
                <a:gd name="T0" fmla="*/ 0 w 189"/>
                <a:gd name="T1" fmla="*/ 216 h 225"/>
                <a:gd name="T2" fmla="*/ 181 w 189"/>
                <a:gd name="T3" fmla="*/ 0 h 225"/>
                <a:gd name="T4" fmla="*/ 189 w 189"/>
                <a:gd name="T5" fmla="*/ 0 h 225"/>
                <a:gd name="T6" fmla="*/ 0 w 189"/>
                <a:gd name="T7" fmla="*/ 225 h 225"/>
                <a:gd name="T8" fmla="*/ 0 w 189"/>
                <a:gd name="T9" fmla="*/ 216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225">
                  <a:moveTo>
                    <a:pt x="0" y="216"/>
                  </a:moveTo>
                  <a:lnTo>
                    <a:pt x="181" y="0"/>
                  </a:lnTo>
                  <a:lnTo>
                    <a:pt x="189" y="0"/>
                  </a:lnTo>
                  <a:lnTo>
                    <a:pt x="0" y="225"/>
                  </a:lnTo>
                  <a:lnTo>
                    <a:pt x="0" y="216"/>
                  </a:lnTo>
                  <a:close/>
                </a:path>
              </a:pathLst>
            </a:custGeom>
            <a:solidFill>
              <a:srgbClr val="DBE3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4" name="Group 617"/>
            <p:cNvGrpSpPr>
              <a:grpSpLocks/>
            </p:cNvGrpSpPr>
            <p:nvPr userDrawn="1"/>
          </p:nvGrpSpPr>
          <p:grpSpPr bwMode="auto">
            <a:xfrm>
              <a:off x="5011" y="16"/>
              <a:ext cx="705" cy="392"/>
              <a:chOff x="5011" y="16"/>
              <a:chExt cx="705" cy="392"/>
            </a:xfrm>
          </p:grpSpPr>
          <p:sp>
            <p:nvSpPr>
              <p:cNvPr id="1343" name="Freeform 417"/>
              <p:cNvSpPr>
                <a:spLocks/>
              </p:cNvSpPr>
              <p:nvPr userDrawn="1"/>
            </p:nvSpPr>
            <p:spPr bwMode="auto">
              <a:xfrm>
                <a:off x="5011" y="16"/>
                <a:ext cx="193" cy="231"/>
              </a:xfrm>
              <a:custGeom>
                <a:avLst/>
                <a:gdLst>
                  <a:gd name="T0" fmla="*/ 0 w 193"/>
                  <a:gd name="T1" fmla="*/ 221 h 231"/>
                  <a:gd name="T2" fmla="*/ 185 w 193"/>
                  <a:gd name="T3" fmla="*/ 0 h 231"/>
                  <a:gd name="T4" fmla="*/ 193 w 193"/>
                  <a:gd name="T5" fmla="*/ 0 h 231"/>
                  <a:gd name="T6" fmla="*/ 0 w 193"/>
                  <a:gd name="T7" fmla="*/ 231 h 231"/>
                  <a:gd name="T8" fmla="*/ 0 w 193"/>
                  <a:gd name="T9" fmla="*/ 22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31">
                    <a:moveTo>
                      <a:pt x="0" y="221"/>
                    </a:moveTo>
                    <a:lnTo>
                      <a:pt x="185" y="0"/>
                    </a:lnTo>
                    <a:lnTo>
                      <a:pt x="193" y="0"/>
                    </a:lnTo>
                    <a:lnTo>
                      <a:pt x="0" y="231"/>
                    </a:lnTo>
                    <a:lnTo>
                      <a:pt x="0" y="221"/>
                    </a:lnTo>
                    <a:close/>
                  </a:path>
                </a:pathLst>
              </a:custGeom>
              <a:solidFill>
                <a:srgbClr val="DA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 name="Freeform 418"/>
              <p:cNvSpPr>
                <a:spLocks/>
              </p:cNvSpPr>
              <p:nvPr userDrawn="1"/>
            </p:nvSpPr>
            <p:spPr bwMode="auto">
              <a:xfrm>
                <a:off x="5011" y="16"/>
                <a:ext cx="197" cy="236"/>
              </a:xfrm>
              <a:custGeom>
                <a:avLst/>
                <a:gdLst>
                  <a:gd name="T0" fmla="*/ 0 w 197"/>
                  <a:gd name="T1" fmla="*/ 225 h 236"/>
                  <a:gd name="T2" fmla="*/ 189 w 197"/>
                  <a:gd name="T3" fmla="*/ 0 h 236"/>
                  <a:gd name="T4" fmla="*/ 197 w 197"/>
                  <a:gd name="T5" fmla="*/ 0 h 236"/>
                  <a:gd name="T6" fmla="*/ 0 w 197"/>
                  <a:gd name="T7" fmla="*/ 236 h 236"/>
                  <a:gd name="T8" fmla="*/ 0 w 197"/>
                  <a:gd name="T9" fmla="*/ 225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236">
                    <a:moveTo>
                      <a:pt x="0" y="225"/>
                    </a:moveTo>
                    <a:lnTo>
                      <a:pt x="189" y="0"/>
                    </a:lnTo>
                    <a:lnTo>
                      <a:pt x="197" y="0"/>
                    </a:lnTo>
                    <a:lnTo>
                      <a:pt x="0" y="236"/>
                    </a:lnTo>
                    <a:lnTo>
                      <a:pt x="0" y="225"/>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 name="Freeform 419"/>
              <p:cNvSpPr>
                <a:spLocks/>
              </p:cNvSpPr>
              <p:nvPr userDrawn="1"/>
            </p:nvSpPr>
            <p:spPr bwMode="auto">
              <a:xfrm>
                <a:off x="5011" y="16"/>
                <a:ext cx="201" cy="240"/>
              </a:xfrm>
              <a:custGeom>
                <a:avLst/>
                <a:gdLst>
                  <a:gd name="T0" fmla="*/ 0 w 201"/>
                  <a:gd name="T1" fmla="*/ 231 h 240"/>
                  <a:gd name="T2" fmla="*/ 193 w 201"/>
                  <a:gd name="T3" fmla="*/ 0 h 240"/>
                  <a:gd name="T4" fmla="*/ 201 w 201"/>
                  <a:gd name="T5" fmla="*/ 0 h 240"/>
                  <a:gd name="T6" fmla="*/ 0 w 201"/>
                  <a:gd name="T7" fmla="*/ 240 h 240"/>
                  <a:gd name="T8" fmla="*/ 0 w 201"/>
                  <a:gd name="T9" fmla="*/ 23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40">
                    <a:moveTo>
                      <a:pt x="0" y="231"/>
                    </a:moveTo>
                    <a:lnTo>
                      <a:pt x="193" y="0"/>
                    </a:lnTo>
                    <a:lnTo>
                      <a:pt x="201" y="0"/>
                    </a:lnTo>
                    <a:lnTo>
                      <a:pt x="0" y="240"/>
                    </a:lnTo>
                    <a:lnTo>
                      <a:pt x="0" y="231"/>
                    </a:lnTo>
                    <a:close/>
                  </a:path>
                </a:pathLst>
              </a:custGeom>
              <a:solidFill>
                <a:srgbClr val="D9E1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 name="Freeform 420"/>
              <p:cNvSpPr>
                <a:spLocks/>
              </p:cNvSpPr>
              <p:nvPr userDrawn="1"/>
            </p:nvSpPr>
            <p:spPr bwMode="auto">
              <a:xfrm>
                <a:off x="5011" y="16"/>
                <a:ext cx="205" cy="245"/>
              </a:xfrm>
              <a:custGeom>
                <a:avLst/>
                <a:gdLst>
                  <a:gd name="T0" fmla="*/ 0 w 205"/>
                  <a:gd name="T1" fmla="*/ 236 h 245"/>
                  <a:gd name="T2" fmla="*/ 197 w 205"/>
                  <a:gd name="T3" fmla="*/ 0 h 245"/>
                  <a:gd name="T4" fmla="*/ 205 w 205"/>
                  <a:gd name="T5" fmla="*/ 0 h 245"/>
                  <a:gd name="T6" fmla="*/ 0 w 205"/>
                  <a:gd name="T7" fmla="*/ 245 h 245"/>
                  <a:gd name="T8" fmla="*/ 0 w 205"/>
                  <a:gd name="T9" fmla="*/ 236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245">
                    <a:moveTo>
                      <a:pt x="0" y="236"/>
                    </a:moveTo>
                    <a:lnTo>
                      <a:pt x="197" y="0"/>
                    </a:lnTo>
                    <a:lnTo>
                      <a:pt x="205" y="0"/>
                    </a:lnTo>
                    <a:lnTo>
                      <a:pt x="0" y="245"/>
                    </a:lnTo>
                    <a:lnTo>
                      <a:pt x="0" y="236"/>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 name="Freeform 421"/>
              <p:cNvSpPr>
                <a:spLocks/>
              </p:cNvSpPr>
              <p:nvPr userDrawn="1"/>
            </p:nvSpPr>
            <p:spPr bwMode="auto">
              <a:xfrm>
                <a:off x="5011" y="16"/>
                <a:ext cx="210" cy="250"/>
              </a:xfrm>
              <a:custGeom>
                <a:avLst/>
                <a:gdLst>
                  <a:gd name="T0" fmla="*/ 0 w 210"/>
                  <a:gd name="T1" fmla="*/ 240 h 250"/>
                  <a:gd name="T2" fmla="*/ 201 w 210"/>
                  <a:gd name="T3" fmla="*/ 0 h 250"/>
                  <a:gd name="T4" fmla="*/ 210 w 210"/>
                  <a:gd name="T5" fmla="*/ 0 h 250"/>
                  <a:gd name="T6" fmla="*/ 0 w 210"/>
                  <a:gd name="T7" fmla="*/ 250 h 250"/>
                  <a:gd name="T8" fmla="*/ 0 w 210"/>
                  <a:gd name="T9" fmla="*/ 24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50">
                    <a:moveTo>
                      <a:pt x="0" y="240"/>
                    </a:moveTo>
                    <a:lnTo>
                      <a:pt x="201" y="0"/>
                    </a:lnTo>
                    <a:lnTo>
                      <a:pt x="210" y="0"/>
                    </a:lnTo>
                    <a:lnTo>
                      <a:pt x="0" y="250"/>
                    </a:lnTo>
                    <a:lnTo>
                      <a:pt x="0" y="240"/>
                    </a:lnTo>
                    <a:close/>
                  </a:path>
                </a:pathLst>
              </a:custGeom>
              <a:solidFill>
                <a:srgbClr val="D7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 name="Freeform 422"/>
              <p:cNvSpPr>
                <a:spLocks/>
              </p:cNvSpPr>
              <p:nvPr userDrawn="1"/>
            </p:nvSpPr>
            <p:spPr bwMode="auto">
              <a:xfrm>
                <a:off x="5011" y="16"/>
                <a:ext cx="214" cy="254"/>
              </a:xfrm>
              <a:custGeom>
                <a:avLst/>
                <a:gdLst>
                  <a:gd name="T0" fmla="*/ 0 w 214"/>
                  <a:gd name="T1" fmla="*/ 245 h 254"/>
                  <a:gd name="T2" fmla="*/ 205 w 214"/>
                  <a:gd name="T3" fmla="*/ 0 h 254"/>
                  <a:gd name="T4" fmla="*/ 214 w 214"/>
                  <a:gd name="T5" fmla="*/ 0 h 254"/>
                  <a:gd name="T6" fmla="*/ 0 w 214"/>
                  <a:gd name="T7" fmla="*/ 254 h 254"/>
                  <a:gd name="T8" fmla="*/ 0 w 214"/>
                  <a:gd name="T9" fmla="*/ 245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4">
                    <a:moveTo>
                      <a:pt x="0" y="245"/>
                    </a:moveTo>
                    <a:lnTo>
                      <a:pt x="205" y="0"/>
                    </a:lnTo>
                    <a:lnTo>
                      <a:pt x="214" y="0"/>
                    </a:lnTo>
                    <a:lnTo>
                      <a:pt x="0" y="254"/>
                    </a:lnTo>
                    <a:lnTo>
                      <a:pt x="0" y="245"/>
                    </a:lnTo>
                    <a:close/>
                  </a:path>
                </a:pathLst>
              </a:custGeom>
              <a:solidFill>
                <a:srgbClr val="D6D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 name="Freeform 423"/>
              <p:cNvSpPr>
                <a:spLocks/>
              </p:cNvSpPr>
              <p:nvPr userDrawn="1"/>
            </p:nvSpPr>
            <p:spPr bwMode="auto">
              <a:xfrm>
                <a:off x="5011" y="16"/>
                <a:ext cx="218" cy="260"/>
              </a:xfrm>
              <a:custGeom>
                <a:avLst/>
                <a:gdLst>
                  <a:gd name="T0" fmla="*/ 0 w 218"/>
                  <a:gd name="T1" fmla="*/ 250 h 260"/>
                  <a:gd name="T2" fmla="*/ 210 w 218"/>
                  <a:gd name="T3" fmla="*/ 0 h 260"/>
                  <a:gd name="T4" fmla="*/ 218 w 218"/>
                  <a:gd name="T5" fmla="*/ 0 h 260"/>
                  <a:gd name="T6" fmla="*/ 0 w 218"/>
                  <a:gd name="T7" fmla="*/ 260 h 260"/>
                  <a:gd name="T8" fmla="*/ 0 w 218"/>
                  <a:gd name="T9" fmla="*/ 25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50"/>
                    </a:moveTo>
                    <a:lnTo>
                      <a:pt x="210" y="0"/>
                    </a:lnTo>
                    <a:lnTo>
                      <a:pt x="218" y="0"/>
                    </a:lnTo>
                    <a:lnTo>
                      <a:pt x="0" y="260"/>
                    </a:lnTo>
                    <a:lnTo>
                      <a:pt x="0" y="250"/>
                    </a:lnTo>
                    <a:close/>
                  </a:path>
                </a:pathLst>
              </a:custGeom>
              <a:solidFill>
                <a:srgbClr val="D5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 name="Freeform 424"/>
              <p:cNvSpPr>
                <a:spLocks/>
              </p:cNvSpPr>
              <p:nvPr userDrawn="1"/>
            </p:nvSpPr>
            <p:spPr bwMode="auto">
              <a:xfrm>
                <a:off x="5011" y="16"/>
                <a:ext cx="222" cy="265"/>
              </a:xfrm>
              <a:custGeom>
                <a:avLst/>
                <a:gdLst>
                  <a:gd name="T0" fmla="*/ 0 w 222"/>
                  <a:gd name="T1" fmla="*/ 254 h 265"/>
                  <a:gd name="T2" fmla="*/ 214 w 222"/>
                  <a:gd name="T3" fmla="*/ 0 h 265"/>
                  <a:gd name="T4" fmla="*/ 222 w 222"/>
                  <a:gd name="T5" fmla="*/ 0 h 265"/>
                  <a:gd name="T6" fmla="*/ 0 w 222"/>
                  <a:gd name="T7" fmla="*/ 265 h 265"/>
                  <a:gd name="T8" fmla="*/ 0 w 222"/>
                  <a:gd name="T9" fmla="*/ 254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5">
                    <a:moveTo>
                      <a:pt x="0" y="254"/>
                    </a:moveTo>
                    <a:lnTo>
                      <a:pt x="214" y="0"/>
                    </a:lnTo>
                    <a:lnTo>
                      <a:pt x="222" y="0"/>
                    </a:lnTo>
                    <a:lnTo>
                      <a:pt x="0" y="265"/>
                    </a:lnTo>
                    <a:lnTo>
                      <a:pt x="0" y="254"/>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 name="Freeform 425"/>
              <p:cNvSpPr>
                <a:spLocks/>
              </p:cNvSpPr>
              <p:nvPr userDrawn="1"/>
            </p:nvSpPr>
            <p:spPr bwMode="auto">
              <a:xfrm>
                <a:off x="5011" y="16"/>
                <a:ext cx="226" cy="269"/>
              </a:xfrm>
              <a:custGeom>
                <a:avLst/>
                <a:gdLst>
                  <a:gd name="T0" fmla="*/ 0 w 226"/>
                  <a:gd name="T1" fmla="*/ 260 h 269"/>
                  <a:gd name="T2" fmla="*/ 218 w 226"/>
                  <a:gd name="T3" fmla="*/ 0 h 269"/>
                  <a:gd name="T4" fmla="*/ 226 w 226"/>
                  <a:gd name="T5" fmla="*/ 0 h 269"/>
                  <a:gd name="T6" fmla="*/ 0 w 226"/>
                  <a:gd name="T7" fmla="*/ 269 h 269"/>
                  <a:gd name="T8" fmla="*/ 0 w 226"/>
                  <a:gd name="T9" fmla="*/ 26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0"/>
                    </a:moveTo>
                    <a:lnTo>
                      <a:pt x="218" y="0"/>
                    </a:lnTo>
                    <a:lnTo>
                      <a:pt x="226" y="0"/>
                    </a:lnTo>
                    <a:lnTo>
                      <a:pt x="0" y="269"/>
                    </a:lnTo>
                    <a:lnTo>
                      <a:pt x="0" y="260"/>
                    </a:lnTo>
                    <a:close/>
                  </a:path>
                </a:pathLst>
              </a:custGeom>
              <a:solidFill>
                <a:srgbClr val="D4DD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 name="Freeform 426"/>
              <p:cNvSpPr>
                <a:spLocks/>
              </p:cNvSpPr>
              <p:nvPr userDrawn="1"/>
            </p:nvSpPr>
            <p:spPr bwMode="auto">
              <a:xfrm>
                <a:off x="5011" y="16"/>
                <a:ext cx="230" cy="274"/>
              </a:xfrm>
              <a:custGeom>
                <a:avLst/>
                <a:gdLst>
                  <a:gd name="T0" fmla="*/ 0 w 230"/>
                  <a:gd name="T1" fmla="*/ 265 h 274"/>
                  <a:gd name="T2" fmla="*/ 222 w 230"/>
                  <a:gd name="T3" fmla="*/ 0 h 274"/>
                  <a:gd name="T4" fmla="*/ 230 w 230"/>
                  <a:gd name="T5" fmla="*/ 0 h 274"/>
                  <a:gd name="T6" fmla="*/ 0 w 230"/>
                  <a:gd name="T7" fmla="*/ 274 h 274"/>
                  <a:gd name="T8" fmla="*/ 0 w 230"/>
                  <a:gd name="T9" fmla="*/ 265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4">
                    <a:moveTo>
                      <a:pt x="0" y="265"/>
                    </a:moveTo>
                    <a:lnTo>
                      <a:pt x="222" y="0"/>
                    </a:lnTo>
                    <a:lnTo>
                      <a:pt x="230" y="0"/>
                    </a:lnTo>
                    <a:lnTo>
                      <a:pt x="0" y="274"/>
                    </a:lnTo>
                    <a:lnTo>
                      <a:pt x="0" y="265"/>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 name="Freeform 427"/>
              <p:cNvSpPr>
                <a:spLocks/>
              </p:cNvSpPr>
              <p:nvPr userDrawn="1"/>
            </p:nvSpPr>
            <p:spPr bwMode="auto">
              <a:xfrm>
                <a:off x="5011" y="16"/>
                <a:ext cx="234" cy="279"/>
              </a:xfrm>
              <a:custGeom>
                <a:avLst/>
                <a:gdLst>
                  <a:gd name="T0" fmla="*/ 0 w 234"/>
                  <a:gd name="T1" fmla="*/ 269 h 279"/>
                  <a:gd name="T2" fmla="*/ 226 w 234"/>
                  <a:gd name="T3" fmla="*/ 0 h 279"/>
                  <a:gd name="T4" fmla="*/ 234 w 234"/>
                  <a:gd name="T5" fmla="*/ 0 h 279"/>
                  <a:gd name="T6" fmla="*/ 0 w 234"/>
                  <a:gd name="T7" fmla="*/ 279 h 279"/>
                  <a:gd name="T8" fmla="*/ 0 w 234"/>
                  <a:gd name="T9" fmla="*/ 26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69"/>
                    </a:moveTo>
                    <a:lnTo>
                      <a:pt x="226" y="0"/>
                    </a:lnTo>
                    <a:lnTo>
                      <a:pt x="234" y="0"/>
                    </a:lnTo>
                    <a:lnTo>
                      <a:pt x="0" y="279"/>
                    </a:lnTo>
                    <a:lnTo>
                      <a:pt x="0" y="269"/>
                    </a:lnTo>
                    <a:close/>
                  </a:path>
                </a:pathLst>
              </a:custGeom>
              <a:solidFill>
                <a:srgbClr val="D2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 name="Freeform 428"/>
              <p:cNvSpPr>
                <a:spLocks/>
              </p:cNvSpPr>
              <p:nvPr userDrawn="1"/>
            </p:nvSpPr>
            <p:spPr bwMode="auto">
              <a:xfrm>
                <a:off x="5011" y="16"/>
                <a:ext cx="238" cy="283"/>
              </a:xfrm>
              <a:custGeom>
                <a:avLst/>
                <a:gdLst>
                  <a:gd name="T0" fmla="*/ 0 w 238"/>
                  <a:gd name="T1" fmla="*/ 274 h 283"/>
                  <a:gd name="T2" fmla="*/ 230 w 238"/>
                  <a:gd name="T3" fmla="*/ 0 h 283"/>
                  <a:gd name="T4" fmla="*/ 238 w 238"/>
                  <a:gd name="T5" fmla="*/ 0 h 283"/>
                  <a:gd name="T6" fmla="*/ 0 w 238"/>
                  <a:gd name="T7" fmla="*/ 283 h 283"/>
                  <a:gd name="T8" fmla="*/ 0 w 238"/>
                  <a:gd name="T9" fmla="*/ 27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3">
                    <a:moveTo>
                      <a:pt x="0" y="274"/>
                    </a:moveTo>
                    <a:lnTo>
                      <a:pt x="230" y="0"/>
                    </a:lnTo>
                    <a:lnTo>
                      <a:pt x="238" y="0"/>
                    </a:lnTo>
                    <a:lnTo>
                      <a:pt x="0" y="283"/>
                    </a:lnTo>
                    <a:lnTo>
                      <a:pt x="0" y="274"/>
                    </a:lnTo>
                    <a:close/>
                  </a:path>
                </a:pathLst>
              </a:custGeom>
              <a:solidFill>
                <a:srgbClr val="D1D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 name="Freeform 429"/>
              <p:cNvSpPr>
                <a:spLocks/>
              </p:cNvSpPr>
              <p:nvPr userDrawn="1"/>
            </p:nvSpPr>
            <p:spPr bwMode="auto">
              <a:xfrm>
                <a:off x="5011" y="16"/>
                <a:ext cx="242" cy="289"/>
              </a:xfrm>
              <a:custGeom>
                <a:avLst/>
                <a:gdLst>
                  <a:gd name="T0" fmla="*/ 0 w 242"/>
                  <a:gd name="T1" fmla="*/ 279 h 289"/>
                  <a:gd name="T2" fmla="*/ 234 w 242"/>
                  <a:gd name="T3" fmla="*/ 0 h 289"/>
                  <a:gd name="T4" fmla="*/ 242 w 242"/>
                  <a:gd name="T5" fmla="*/ 0 h 289"/>
                  <a:gd name="T6" fmla="*/ 0 w 242"/>
                  <a:gd name="T7" fmla="*/ 289 h 289"/>
                  <a:gd name="T8" fmla="*/ 0 w 242"/>
                  <a:gd name="T9" fmla="*/ 27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89">
                    <a:moveTo>
                      <a:pt x="0" y="279"/>
                    </a:moveTo>
                    <a:lnTo>
                      <a:pt x="234" y="0"/>
                    </a:lnTo>
                    <a:lnTo>
                      <a:pt x="242" y="0"/>
                    </a:lnTo>
                    <a:lnTo>
                      <a:pt x="0" y="289"/>
                    </a:lnTo>
                    <a:lnTo>
                      <a:pt x="0" y="279"/>
                    </a:lnTo>
                    <a:close/>
                  </a:path>
                </a:pathLst>
              </a:custGeom>
              <a:solidFill>
                <a:srgbClr val="D0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 name="Freeform 430"/>
              <p:cNvSpPr>
                <a:spLocks/>
              </p:cNvSpPr>
              <p:nvPr userDrawn="1"/>
            </p:nvSpPr>
            <p:spPr bwMode="auto">
              <a:xfrm>
                <a:off x="5011" y="16"/>
                <a:ext cx="246" cy="293"/>
              </a:xfrm>
              <a:custGeom>
                <a:avLst/>
                <a:gdLst>
                  <a:gd name="T0" fmla="*/ 0 w 246"/>
                  <a:gd name="T1" fmla="*/ 283 h 293"/>
                  <a:gd name="T2" fmla="*/ 238 w 246"/>
                  <a:gd name="T3" fmla="*/ 0 h 293"/>
                  <a:gd name="T4" fmla="*/ 246 w 246"/>
                  <a:gd name="T5" fmla="*/ 0 h 293"/>
                  <a:gd name="T6" fmla="*/ 0 w 246"/>
                  <a:gd name="T7" fmla="*/ 293 h 293"/>
                  <a:gd name="T8" fmla="*/ 0 w 246"/>
                  <a:gd name="T9" fmla="*/ 28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293">
                    <a:moveTo>
                      <a:pt x="0" y="283"/>
                    </a:moveTo>
                    <a:lnTo>
                      <a:pt x="238" y="0"/>
                    </a:lnTo>
                    <a:lnTo>
                      <a:pt x="246" y="0"/>
                    </a:lnTo>
                    <a:lnTo>
                      <a:pt x="0" y="293"/>
                    </a:lnTo>
                    <a:lnTo>
                      <a:pt x="0" y="283"/>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 name="Freeform 431"/>
              <p:cNvSpPr>
                <a:spLocks/>
              </p:cNvSpPr>
              <p:nvPr userDrawn="1"/>
            </p:nvSpPr>
            <p:spPr bwMode="auto">
              <a:xfrm>
                <a:off x="5011" y="16"/>
                <a:ext cx="250" cy="298"/>
              </a:xfrm>
              <a:custGeom>
                <a:avLst/>
                <a:gdLst>
                  <a:gd name="T0" fmla="*/ 0 w 250"/>
                  <a:gd name="T1" fmla="*/ 289 h 298"/>
                  <a:gd name="T2" fmla="*/ 242 w 250"/>
                  <a:gd name="T3" fmla="*/ 0 h 298"/>
                  <a:gd name="T4" fmla="*/ 250 w 250"/>
                  <a:gd name="T5" fmla="*/ 0 h 298"/>
                  <a:gd name="T6" fmla="*/ 0 w 250"/>
                  <a:gd name="T7" fmla="*/ 298 h 298"/>
                  <a:gd name="T8" fmla="*/ 0 w 250"/>
                  <a:gd name="T9" fmla="*/ 289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98">
                    <a:moveTo>
                      <a:pt x="0" y="289"/>
                    </a:moveTo>
                    <a:lnTo>
                      <a:pt x="242" y="0"/>
                    </a:lnTo>
                    <a:lnTo>
                      <a:pt x="250" y="0"/>
                    </a:lnTo>
                    <a:lnTo>
                      <a:pt x="0" y="298"/>
                    </a:lnTo>
                    <a:lnTo>
                      <a:pt x="0" y="289"/>
                    </a:lnTo>
                    <a:close/>
                  </a:path>
                </a:pathLst>
              </a:custGeom>
              <a:solidFill>
                <a:srgbClr val="CFD9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 name="Freeform 432"/>
              <p:cNvSpPr>
                <a:spLocks/>
              </p:cNvSpPr>
              <p:nvPr userDrawn="1"/>
            </p:nvSpPr>
            <p:spPr bwMode="auto">
              <a:xfrm>
                <a:off x="5011" y="16"/>
                <a:ext cx="254" cy="303"/>
              </a:xfrm>
              <a:custGeom>
                <a:avLst/>
                <a:gdLst>
                  <a:gd name="T0" fmla="*/ 0 w 254"/>
                  <a:gd name="T1" fmla="*/ 293 h 303"/>
                  <a:gd name="T2" fmla="*/ 246 w 254"/>
                  <a:gd name="T3" fmla="*/ 0 h 303"/>
                  <a:gd name="T4" fmla="*/ 254 w 254"/>
                  <a:gd name="T5" fmla="*/ 0 h 303"/>
                  <a:gd name="T6" fmla="*/ 0 w 254"/>
                  <a:gd name="T7" fmla="*/ 303 h 303"/>
                  <a:gd name="T8" fmla="*/ 0 w 254"/>
                  <a:gd name="T9" fmla="*/ 293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303">
                    <a:moveTo>
                      <a:pt x="0" y="293"/>
                    </a:moveTo>
                    <a:lnTo>
                      <a:pt x="246" y="0"/>
                    </a:lnTo>
                    <a:lnTo>
                      <a:pt x="254" y="0"/>
                    </a:lnTo>
                    <a:lnTo>
                      <a:pt x="0" y="303"/>
                    </a:lnTo>
                    <a:lnTo>
                      <a:pt x="0" y="293"/>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 name="Freeform 433"/>
              <p:cNvSpPr>
                <a:spLocks/>
              </p:cNvSpPr>
              <p:nvPr userDrawn="1"/>
            </p:nvSpPr>
            <p:spPr bwMode="auto">
              <a:xfrm>
                <a:off x="5011" y="16"/>
                <a:ext cx="258" cy="307"/>
              </a:xfrm>
              <a:custGeom>
                <a:avLst/>
                <a:gdLst>
                  <a:gd name="T0" fmla="*/ 0 w 258"/>
                  <a:gd name="T1" fmla="*/ 298 h 307"/>
                  <a:gd name="T2" fmla="*/ 250 w 258"/>
                  <a:gd name="T3" fmla="*/ 0 h 307"/>
                  <a:gd name="T4" fmla="*/ 258 w 258"/>
                  <a:gd name="T5" fmla="*/ 0 h 307"/>
                  <a:gd name="T6" fmla="*/ 0 w 258"/>
                  <a:gd name="T7" fmla="*/ 307 h 307"/>
                  <a:gd name="T8" fmla="*/ 0 w 258"/>
                  <a:gd name="T9" fmla="*/ 29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307">
                    <a:moveTo>
                      <a:pt x="0" y="298"/>
                    </a:moveTo>
                    <a:lnTo>
                      <a:pt x="250" y="0"/>
                    </a:lnTo>
                    <a:lnTo>
                      <a:pt x="258" y="0"/>
                    </a:lnTo>
                    <a:lnTo>
                      <a:pt x="0" y="307"/>
                    </a:lnTo>
                    <a:lnTo>
                      <a:pt x="0" y="298"/>
                    </a:lnTo>
                    <a:close/>
                  </a:path>
                </a:pathLst>
              </a:custGeom>
              <a:solidFill>
                <a:srgbClr val="CD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0" name="Freeform 434"/>
              <p:cNvSpPr>
                <a:spLocks/>
              </p:cNvSpPr>
              <p:nvPr userDrawn="1"/>
            </p:nvSpPr>
            <p:spPr bwMode="auto">
              <a:xfrm>
                <a:off x="5011" y="16"/>
                <a:ext cx="262" cy="312"/>
              </a:xfrm>
              <a:custGeom>
                <a:avLst/>
                <a:gdLst>
                  <a:gd name="T0" fmla="*/ 0 w 262"/>
                  <a:gd name="T1" fmla="*/ 303 h 312"/>
                  <a:gd name="T2" fmla="*/ 254 w 262"/>
                  <a:gd name="T3" fmla="*/ 0 h 312"/>
                  <a:gd name="T4" fmla="*/ 262 w 262"/>
                  <a:gd name="T5" fmla="*/ 0 h 312"/>
                  <a:gd name="T6" fmla="*/ 0 w 262"/>
                  <a:gd name="T7" fmla="*/ 312 h 312"/>
                  <a:gd name="T8" fmla="*/ 0 w 262"/>
                  <a:gd name="T9" fmla="*/ 30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312">
                    <a:moveTo>
                      <a:pt x="0" y="303"/>
                    </a:moveTo>
                    <a:lnTo>
                      <a:pt x="254" y="0"/>
                    </a:lnTo>
                    <a:lnTo>
                      <a:pt x="262" y="0"/>
                    </a:lnTo>
                    <a:lnTo>
                      <a:pt x="0" y="312"/>
                    </a:lnTo>
                    <a:lnTo>
                      <a:pt x="0" y="303"/>
                    </a:lnTo>
                    <a:close/>
                  </a:path>
                </a:pathLst>
              </a:custGeom>
              <a:solidFill>
                <a:srgbClr val="CCD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 name="Freeform 435"/>
              <p:cNvSpPr>
                <a:spLocks/>
              </p:cNvSpPr>
              <p:nvPr userDrawn="1"/>
            </p:nvSpPr>
            <p:spPr bwMode="auto">
              <a:xfrm>
                <a:off x="5011" y="16"/>
                <a:ext cx="266" cy="318"/>
              </a:xfrm>
              <a:custGeom>
                <a:avLst/>
                <a:gdLst>
                  <a:gd name="T0" fmla="*/ 0 w 266"/>
                  <a:gd name="T1" fmla="*/ 307 h 318"/>
                  <a:gd name="T2" fmla="*/ 258 w 266"/>
                  <a:gd name="T3" fmla="*/ 0 h 318"/>
                  <a:gd name="T4" fmla="*/ 266 w 266"/>
                  <a:gd name="T5" fmla="*/ 0 h 318"/>
                  <a:gd name="T6" fmla="*/ 0 w 266"/>
                  <a:gd name="T7" fmla="*/ 318 h 318"/>
                  <a:gd name="T8" fmla="*/ 0 w 266"/>
                  <a:gd name="T9" fmla="*/ 307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18">
                    <a:moveTo>
                      <a:pt x="0" y="307"/>
                    </a:moveTo>
                    <a:lnTo>
                      <a:pt x="258" y="0"/>
                    </a:lnTo>
                    <a:lnTo>
                      <a:pt x="266" y="0"/>
                    </a:lnTo>
                    <a:lnTo>
                      <a:pt x="0" y="318"/>
                    </a:lnTo>
                    <a:lnTo>
                      <a:pt x="0" y="307"/>
                    </a:lnTo>
                    <a:close/>
                  </a:path>
                </a:pathLst>
              </a:custGeom>
              <a:solidFill>
                <a:srgbClr val="CB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2" name="Freeform 436"/>
              <p:cNvSpPr>
                <a:spLocks/>
              </p:cNvSpPr>
              <p:nvPr userDrawn="1"/>
            </p:nvSpPr>
            <p:spPr bwMode="auto">
              <a:xfrm>
                <a:off x="5011" y="16"/>
                <a:ext cx="271" cy="322"/>
              </a:xfrm>
              <a:custGeom>
                <a:avLst/>
                <a:gdLst>
                  <a:gd name="T0" fmla="*/ 0 w 271"/>
                  <a:gd name="T1" fmla="*/ 312 h 322"/>
                  <a:gd name="T2" fmla="*/ 262 w 271"/>
                  <a:gd name="T3" fmla="*/ 0 h 322"/>
                  <a:gd name="T4" fmla="*/ 271 w 271"/>
                  <a:gd name="T5" fmla="*/ 0 h 322"/>
                  <a:gd name="T6" fmla="*/ 0 w 271"/>
                  <a:gd name="T7" fmla="*/ 322 h 322"/>
                  <a:gd name="T8" fmla="*/ 0 w 271"/>
                  <a:gd name="T9" fmla="*/ 31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12"/>
                    </a:moveTo>
                    <a:lnTo>
                      <a:pt x="262" y="0"/>
                    </a:lnTo>
                    <a:lnTo>
                      <a:pt x="271" y="0"/>
                    </a:lnTo>
                    <a:lnTo>
                      <a:pt x="0" y="322"/>
                    </a:lnTo>
                    <a:lnTo>
                      <a:pt x="0" y="312"/>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3" name="Freeform 437"/>
              <p:cNvSpPr>
                <a:spLocks/>
              </p:cNvSpPr>
              <p:nvPr userDrawn="1"/>
            </p:nvSpPr>
            <p:spPr bwMode="auto">
              <a:xfrm>
                <a:off x="5011" y="16"/>
                <a:ext cx="275" cy="327"/>
              </a:xfrm>
              <a:custGeom>
                <a:avLst/>
                <a:gdLst>
                  <a:gd name="T0" fmla="*/ 0 w 275"/>
                  <a:gd name="T1" fmla="*/ 318 h 327"/>
                  <a:gd name="T2" fmla="*/ 266 w 275"/>
                  <a:gd name="T3" fmla="*/ 0 h 327"/>
                  <a:gd name="T4" fmla="*/ 275 w 275"/>
                  <a:gd name="T5" fmla="*/ 0 h 327"/>
                  <a:gd name="T6" fmla="*/ 0 w 275"/>
                  <a:gd name="T7" fmla="*/ 327 h 327"/>
                  <a:gd name="T8" fmla="*/ 0 w 275"/>
                  <a:gd name="T9" fmla="*/ 31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7">
                    <a:moveTo>
                      <a:pt x="0" y="318"/>
                    </a:moveTo>
                    <a:lnTo>
                      <a:pt x="266" y="0"/>
                    </a:lnTo>
                    <a:lnTo>
                      <a:pt x="275" y="0"/>
                    </a:lnTo>
                    <a:lnTo>
                      <a:pt x="0" y="327"/>
                    </a:lnTo>
                    <a:lnTo>
                      <a:pt x="0" y="318"/>
                    </a:lnTo>
                    <a:close/>
                  </a:path>
                </a:pathLst>
              </a:custGeom>
              <a:solidFill>
                <a:srgbClr val="CAD5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4" name="Freeform 438"/>
              <p:cNvSpPr>
                <a:spLocks/>
              </p:cNvSpPr>
              <p:nvPr userDrawn="1"/>
            </p:nvSpPr>
            <p:spPr bwMode="auto">
              <a:xfrm>
                <a:off x="5011" y="16"/>
                <a:ext cx="279" cy="332"/>
              </a:xfrm>
              <a:custGeom>
                <a:avLst/>
                <a:gdLst>
                  <a:gd name="T0" fmla="*/ 0 w 279"/>
                  <a:gd name="T1" fmla="*/ 322 h 332"/>
                  <a:gd name="T2" fmla="*/ 271 w 279"/>
                  <a:gd name="T3" fmla="*/ 0 h 332"/>
                  <a:gd name="T4" fmla="*/ 279 w 279"/>
                  <a:gd name="T5" fmla="*/ 0 h 332"/>
                  <a:gd name="T6" fmla="*/ 0 w 279"/>
                  <a:gd name="T7" fmla="*/ 332 h 332"/>
                  <a:gd name="T8" fmla="*/ 0 w 279"/>
                  <a:gd name="T9" fmla="*/ 322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2">
                    <a:moveTo>
                      <a:pt x="0" y="322"/>
                    </a:moveTo>
                    <a:lnTo>
                      <a:pt x="271" y="0"/>
                    </a:lnTo>
                    <a:lnTo>
                      <a:pt x="279" y="0"/>
                    </a:lnTo>
                    <a:lnTo>
                      <a:pt x="0" y="332"/>
                    </a:lnTo>
                    <a:lnTo>
                      <a:pt x="0" y="322"/>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5" name="Freeform 439"/>
              <p:cNvSpPr>
                <a:spLocks/>
              </p:cNvSpPr>
              <p:nvPr userDrawn="1"/>
            </p:nvSpPr>
            <p:spPr bwMode="auto">
              <a:xfrm>
                <a:off x="5011" y="16"/>
                <a:ext cx="283" cy="336"/>
              </a:xfrm>
              <a:custGeom>
                <a:avLst/>
                <a:gdLst>
                  <a:gd name="T0" fmla="*/ 0 w 283"/>
                  <a:gd name="T1" fmla="*/ 327 h 336"/>
                  <a:gd name="T2" fmla="*/ 275 w 283"/>
                  <a:gd name="T3" fmla="*/ 0 h 336"/>
                  <a:gd name="T4" fmla="*/ 283 w 283"/>
                  <a:gd name="T5" fmla="*/ 0 h 336"/>
                  <a:gd name="T6" fmla="*/ 0 w 283"/>
                  <a:gd name="T7" fmla="*/ 336 h 336"/>
                  <a:gd name="T8" fmla="*/ 0 w 283"/>
                  <a:gd name="T9" fmla="*/ 32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6">
                    <a:moveTo>
                      <a:pt x="0" y="327"/>
                    </a:moveTo>
                    <a:lnTo>
                      <a:pt x="275" y="0"/>
                    </a:lnTo>
                    <a:lnTo>
                      <a:pt x="283" y="0"/>
                    </a:lnTo>
                    <a:lnTo>
                      <a:pt x="0" y="336"/>
                    </a:lnTo>
                    <a:lnTo>
                      <a:pt x="0" y="327"/>
                    </a:lnTo>
                    <a:close/>
                  </a:path>
                </a:pathLst>
              </a:custGeom>
              <a:solidFill>
                <a:srgbClr val="C8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6" name="Freeform 440"/>
              <p:cNvSpPr>
                <a:spLocks/>
              </p:cNvSpPr>
              <p:nvPr userDrawn="1"/>
            </p:nvSpPr>
            <p:spPr bwMode="auto">
              <a:xfrm>
                <a:off x="5011" y="16"/>
                <a:ext cx="287" cy="341"/>
              </a:xfrm>
              <a:custGeom>
                <a:avLst/>
                <a:gdLst>
                  <a:gd name="T0" fmla="*/ 0 w 287"/>
                  <a:gd name="T1" fmla="*/ 332 h 341"/>
                  <a:gd name="T2" fmla="*/ 279 w 287"/>
                  <a:gd name="T3" fmla="*/ 0 h 341"/>
                  <a:gd name="T4" fmla="*/ 287 w 287"/>
                  <a:gd name="T5" fmla="*/ 0 h 341"/>
                  <a:gd name="T6" fmla="*/ 0 w 287"/>
                  <a:gd name="T7" fmla="*/ 341 h 341"/>
                  <a:gd name="T8" fmla="*/ 0 w 287"/>
                  <a:gd name="T9" fmla="*/ 332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1">
                    <a:moveTo>
                      <a:pt x="0" y="332"/>
                    </a:moveTo>
                    <a:lnTo>
                      <a:pt x="279" y="0"/>
                    </a:lnTo>
                    <a:lnTo>
                      <a:pt x="287" y="0"/>
                    </a:lnTo>
                    <a:lnTo>
                      <a:pt x="0" y="341"/>
                    </a:lnTo>
                    <a:lnTo>
                      <a:pt x="0" y="332"/>
                    </a:lnTo>
                    <a:close/>
                  </a:path>
                </a:pathLst>
              </a:custGeom>
              <a:solidFill>
                <a:srgbClr val="C7D3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7" name="Freeform 441"/>
              <p:cNvSpPr>
                <a:spLocks/>
              </p:cNvSpPr>
              <p:nvPr userDrawn="1"/>
            </p:nvSpPr>
            <p:spPr bwMode="auto">
              <a:xfrm>
                <a:off x="5011" y="16"/>
                <a:ext cx="291" cy="347"/>
              </a:xfrm>
              <a:custGeom>
                <a:avLst/>
                <a:gdLst>
                  <a:gd name="T0" fmla="*/ 0 w 291"/>
                  <a:gd name="T1" fmla="*/ 336 h 347"/>
                  <a:gd name="T2" fmla="*/ 283 w 291"/>
                  <a:gd name="T3" fmla="*/ 0 h 347"/>
                  <a:gd name="T4" fmla="*/ 291 w 291"/>
                  <a:gd name="T5" fmla="*/ 0 h 347"/>
                  <a:gd name="T6" fmla="*/ 0 w 291"/>
                  <a:gd name="T7" fmla="*/ 347 h 347"/>
                  <a:gd name="T8" fmla="*/ 0 w 291"/>
                  <a:gd name="T9" fmla="*/ 336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36"/>
                    </a:moveTo>
                    <a:lnTo>
                      <a:pt x="283" y="0"/>
                    </a:lnTo>
                    <a:lnTo>
                      <a:pt x="291" y="0"/>
                    </a:lnTo>
                    <a:lnTo>
                      <a:pt x="0" y="347"/>
                    </a:lnTo>
                    <a:lnTo>
                      <a:pt x="0" y="336"/>
                    </a:lnTo>
                    <a:close/>
                  </a:path>
                </a:pathLst>
              </a:custGeom>
              <a:solidFill>
                <a:srgbClr val="C6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8" name="Freeform 442"/>
              <p:cNvSpPr>
                <a:spLocks/>
              </p:cNvSpPr>
              <p:nvPr userDrawn="1"/>
            </p:nvSpPr>
            <p:spPr bwMode="auto">
              <a:xfrm>
                <a:off x="5011" y="16"/>
                <a:ext cx="295" cy="351"/>
              </a:xfrm>
              <a:custGeom>
                <a:avLst/>
                <a:gdLst>
                  <a:gd name="T0" fmla="*/ 0 w 295"/>
                  <a:gd name="T1" fmla="*/ 341 h 351"/>
                  <a:gd name="T2" fmla="*/ 287 w 295"/>
                  <a:gd name="T3" fmla="*/ 0 h 351"/>
                  <a:gd name="T4" fmla="*/ 295 w 295"/>
                  <a:gd name="T5" fmla="*/ 0 h 351"/>
                  <a:gd name="T6" fmla="*/ 0 w 295"/>
                  <a:gd name="T7" fmla="*/ 351 h 351"/>
                  <a:gd name="T8" fmla="*/ 0 w 295"/>
                  <a:gd name="T9" fmla="*/ 34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41"/>
                    </a:moveTo>
                    <a:lnTo>
                      <a:pt x="287" y="0"/>
                    </a:lnTo>
                    <a:lnTo>
                      <a:pt x="295" y="0"/>
                    </a:lnTo>
                    <a:lnTo>
                      <a:pt x="0" y="351"/>
                    </a:lnTo>
                    <a:lnTo>
                      <a:pt x="0" y="341"/>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9" name="Freeform 443"/>
              <p:cNvSpPr>
                <a:spLocks/>
              </p:cNvSpPr>
              <p:nvPr userDrawn="1"/>
            </p:nvSpPr>
            <p:spPr bwMode="auto">
              <a:xfrm>
                <a:off x="5011" y="16"/>
                <a:ext cx="298" cy="356"/>
              </a:xfrm>
              <a:custGeom>
                <a:avLst/>
                <a:gdLst>
                  <a:gd name="T0" fmla="*/ 0 w 298"/>
                  <a:gd name="T1" fmla="*/ 347 h 356"/>
                  <a:gd name="T2" fmla="*/ 291 w 298"/>
                  <a:gd name="T3" fmla="*/ 0 h 356"/>
                  <a:gd name="T4" fmla="*/ 298 w 298"/>
                  <a:gd name="T5" fmla="*/ 0 h 356"/>
                  <a:gd name="T6" fmla="*/ 0 w 298"/>
                  <a:gd name="T7" fmla="*/ 356 h 356"/>
                  <a:gd name="T8" fmla="*/ 0 w 298"/>
                  <a:gd name="T9" fmla="*/ 347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56">
                    <a:moveTo>
                      <a:pt x="0" y="347"/>
                    </a:moveTo>
                    <a:lnTo>
                      <a:pt x="291" y="0"/>
                    </a:lnTo>
                    <a:lnTo>
                      <a:pt x="298" y="0"/>
                    </a:lnTo>
                    <a:lnTo>
                      <a:pt x="0" y="356"/>
                    </a:lnTo>
                    <a:lnTo>
                      <a:pt x="0" y="347"/>
                    </a:lnTo>
                    <a:close/>
                  </a:path>
                </a:pathLst>
              </a:custGeom>
              <a:solidFill>
                <a:srgbClr val="C5D1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0" name="Freeform 444"/>
              <p:cNvSpPr>
                <a:spLocks/>
              </p:cNvSpPr>
              <p:nvPr userDrawn="1"/>
            </p:nvSpPr>
            <p:spPr bwMode="auto">
              <a:xfrm>
                <a:off x="5011" y="16"/>
                <a:ext cx="302" cy="361"/>
              </a:xfrm>
              <a:custGeom>
                <a:avLst/>
                <a:gdLst>
                  <a:gd name="T0" fmla="*/ 0 w 302"/>
                  <a:gd name="T1" fmla="*/ 351 h 361"/>
                  <a:gd name="T2" fmla="*/ 295 w 302"/>
                  <a:gd name="T3" fmla="*/ 0 h 361"/>
                  <a:gd name="T4" fmla="*/ 302 w 302"/>
                  <a:gd name="T5" fmla="*/ 0 h 361"/>
                  <a:gd name="T6" fmla="*/ 0 w 302"/>
                  <a:gd name="T7" fmla="*/ 361 h 361"/>
                  <a:gd name="T8" fmla="*/ 0 w 302"/>
                  <a:gd name="T9" fmla="*/ 351 h 3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61">
                    <a:moveTo>
                      <a:pt x="0" y="351"/>
                    </a:moveTo>
                    <a:lnTo>
                      <a:pt x="295" y="0"/>
                    </a:lnTo>
                    <a:lnTo>
                      <a:pt x="302" y="0"/>
                    </a:lnTo>
                    <a:lnTo>
                      <a:pt x="0" y="361"/>
                    </a:lnTo>
                    <a:lnTo>
                      <a:pt x="0" y="351"/>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1" name="Freeform 445"/>
              <p:cNvSpPr>
                <a:spLocks/>
              </p:cNvSpPr>
              <p:nvPr userDrawn="1"/>
            </p:nvSpPr>
            <p:spPr bwMode="auto">
              <a:xfrm>
                <a:off x="5011" y="16"/>
                <a:ext cx="306" cy="365"/>
              </a:xfrm>
              <a:custGeom>
                <a:avLst/>
                <a:gdLst>
                  <a:gd name="T0" fmla="*/ 0 w 306"/>
                  <a:gd name="T1" fmla="*/ 356 h 365"/>
                  <a:gd name="T2" fmla="*/ 298 w 306"/>
                  <a:gd name="T3" fmla="*/ 0 h 365"/>
                  <a:gd name="T4" fmla="*/ 306 w 306"/>
                  <a:gd name="T5" fmla="*/ 0 h 365"/>
                  <a:gd name="T6" fmla="*/ 0 w 306"/>
                  <a:gd name="T7" fmla="*/ 365 h 365"/>
                  <a:gd name="T8" fmla="*/ 0 w 306"/>
                  <a:gd name="T9" fmla="*/ 35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365">
                    <a:moveTo>
                      <a:pt x="0" y="356"/>
                    </a:moveTo>
                    <a:lnTo>
                      <a:pt x="298" y="0"/>
                    </a:lnTo>
                    <a:lnTo>
                      <a:pt x="306" y="0"/>
                    </a:lnTo>
                    <a:lnTo>
                      <a:pt x="0" y="365"/>
                    </a:lnTo>
                    <a:lnTo>
                      <a:pt x="0" y="356"/>
                    </a:lnTo>
                    <a:close/>
                  </a:path>
                </a:pathLst>
              </a:custGeom>
              <a:solidFill>
                <a:srgbClr val="C3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2" name="Freeform 446"/>
              <p:cNvSpPr>
                <a:spLocks/>
              </p:cNvSpPr>
              <p:nvPr userDrawn="1"/>
            </p:nvSpPr>
            <p:spPr bwMode="auto">
              <a:xfrm>
                <a:off x="5011" y="16"/>
                <a:ext cx="310" cy="371"/>
              </a:xfrm>
              <a:custGeom>
                <a:avLst/>
                <a:gdLst>
                  <a:gd name="T0" fmla="*/ 0 w 310"/>
                  <a:gd name="T1" fmla="*/ 361 h 371"/>
                  <a:gd name="T2" fmla="*/ 302 w 310"/>
                  <a:gd name="T3" fmla="*/ 0 h 371"/>
                  <a:gd name="T4" fmla="*/ 310 w 310"/>
                  <a:gd name="T5" fmla="*/ 0 h 371"/>
                  <a:gd name="T6" fmla="*/ 0 w 310"/>
                  <a:gd name="T7" fmla="*/ 371 h 371"/>
                  <a:gd name="T8" fmla="*/ 0 w 310"/>
                  <a:gd name="T9" fmla="*/ 36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71">
                    <a:moveTo>
                      <a:pt x="0" y="361"/>
                    </a:moveTo>
                    <a:lnTo>
                      <a:pt x="302" y="0"/>
                    </a:lnTo>
                    <a:lnTo>
                      <a:pt x="310" y="0"/>
                    </a:lnTo>
                    <a:lnTo>
                      <a:pt x="0" y="371"/>
                    </a:lnTo>
                    <a:lnTo>
                      <a:pt x="0" y="361"/>
                    </a:lnTo>
                    <a:close/>
                  </a:path>
                </a:pathLst>
              </a:custGeom>
              <a:solidFill>
                <a:srgbClr val="C2C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3" name="Freeform 447"/>
              <p:cNvSpPr>
                <a:spLocks/>
              </p:cNvSpPr>
              <p:nvPr userDrawn="1"/>
            </p:nvSpPr>
            <p:spPr bwMode="auto">
              <a:xfrm>
                <a:off x="5011" y="16"/>
                <a:ext cx="314" cy="376"/>
              </a:xfrm>
              <a:custGeom>
                <a:avLst/>
                <a:gdLst>
                  <a:gd name="T0" fmla="*/ 0 w 314"/>
                  <a:gd name="T1" fmla="*/ 365 h 376"/>
                  <a:gd name="T2" fmla="*/ 306 w 314"/>
                  <a:gd name="T3" fmla="*/ 0 h 376"/>
                  <a:gd name="T4" fmla="*/ 314 w 314"/>
                  <a:gd name="T5" fmla="*/ 0 h 376"/>
                  <a:gd name="T6" fmla="*/ 0 w 314"/>
                  <a:gd name="T7" fmla="*/ 376 h 376"/>
                  <a:gd name="T8" fmla="*/ 0 w 314"/>
                  <a:gd name="T9" fmla="*/ 365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376">
                    <a:moveTo>
                      <a:pt x="0" y="365"/>
                    </a:moveTo>
                    <a:lnTo>
                      <a:pt x="306" y="0"/>
                    </a:lnTo>
                    <a:lnTo>
                      <a:pt x="314" y="0"/>
                    </a:lnTo>
                    <a:lnTo>
                      <a:pt x="0" y="376"/>
                    </a:lnTo>
                    <a:lnTo>
                      <a:pt x="0" y="365"/>
                    </a:lnTo>
                    <a:close/>
                  </a:path>
                </a:pathLst>
              </a:custGeom>
              <a:solidFill>
                <a:srgbClr val="C1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4" name="Freeform 448"/>
              <p:cNvSpPr>
                <a:spLocks/>
              </p:cNvSpPr>
              <p:nvPr userDrawn="1"/>
            </p:nvSpPr>
            <p:spPr bwMode="auto">
              <a:xfrm>
                <a:off x="5011" y="16"/>
                <a:ext cx="318" cy="380"/>
              </a:xfrm>
              <a:custGeom>
                <a:avLst/>
                <a:gdLst>
                  <a:gd name="T0" fmla="*/ 0 w 318"/>
                  <a:gd name="T1" fmla="*/ 371 h 380"/>
                  <a:gd name="T2" fmla="*/ 310 w 318"/>
                  <a:gd name="T3" fmla="*/ 0 h 380"/>
                  <a:gd name="T4" fmla="*/ 318 w 318"/>
                  <a:gd name="T5" fmla="*/ 0 h 380"/>
                  <a:gd name="T6" fmla="*/ 0 w 318"/>
                  <a:gd name="T7" fmla="*/ 380 h 380"/>
                  <a:gd name="T8" fmla="*/ 0 w 318"/>
                  <a:gd name="T9" fmla="*/ 371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0" y="371"/>
                    </a:moveTo>
                    <a:lnTo>
                      <a:pt x="310" y="0"/>
                    </a:lnTo>
                    <a:lnTo>
                      <a:pt x="318" y="0"/>
                    </a:lnTo>
                    <a:lnTo>
                      <a:pt x="0" y="380"/>
                    </a:lnTo>
                    <a:lnTo>
                      <a:pt x="0" y="371"/>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5" name="Freeform 449"/>
              <p:cNvSpPr>
                <a:spLocks/>
              </p:cNvSpPr>
              <p:nvPr userDrawn="1"/>
            </p:nvSpPr>
            <p:spPr bwMode="auto">
              <a:xfrm>
                <a:off x="5011" y="16"/>
                <a:ext cx="322" cy="385"/>
              </a:xfrm>
              <a:custGeom>
                <a:avLst/>
                <a:gdLst>
                  <a:gd name="T0" fmla="*/ 0 w 322"/>
                  <a:gd name="T1" fmla="*/ 376 h 385"/>
                  <a:gd name="T2" fmla="*/ 314 w 322"/>
                  <a:gd name="T3" fmla="*/ 0 h 385"/>
                  <a:gd name="T4" fmla="*/ 322 w 322"/>
                  <a:gd name="T5" fmla="*/ 0 h 385"/>
                  <a:gd name="T6" fmla="*/ 0 w 322"/>
                  <a:gd name="T7" fmla="*/ 385 h 385"/>
                  <a:gd name="T8" fmla="*/ 0 w 322"/>
                  <a:gd name="T9" fmla="*/ 3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85">
                    <a:moveTo>
                      <a:pt x="0" y="376"/>
                    </a:moveTo>
                    <a:lnTo>
                      <a:pt x="314" y="0"/>
                    </a:lnTo>
                    <a:lnTo>
                      <a:pt x="322" y="0"/>
                    </a:lnTo>
                    <a:lnTo>
                      <a:pt x="0" y="385"/>
                    </a:lnTo>
                    <a:lnTo>
                      <a:pt x="0" y="376"/>
                    </a:lnTo>
                    <a:close/>
                  </a:path>
                </a:pathLst>
              </a:custGeom>
              <a:solidFill>
                <a:srgbClr val="C0CD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6" name="Freeform 450"/>
              <p:cNvSpPr>
                <a:spLocks/>
              </p:cNvSpPr>
              <p:nvPr userDrawn="1"/>
            </p:nvSpPr>
            <p:spPr bwMode="auto">
              <a:xfrm>
                <a:off x="5011" y="16"/>
                <a:ext cx="327" cy="389"/>
              </a:xfrm>
              <a:custGeom>
                <a:avLst/>
                <a:gdLst>
                  <a:gd name="T0" fmla="*/ 0 w 327"/>
                  <a:gd name="T1" fmla="*/ 380 h 389"/>
                  <a:gd name="T2" fmla="*/ 318 w 327"/>
                  <a:gd name="T3" fmla="*/ 0 h 389"/>
                  <a:gd name="T4" fmla="*/ 327 w 327"/>
                  <a:gd name="T5" fmla="*/ 0 h 389"/>
                  <a:gd name="T6" fmla="*/ 0 w 327"/>
                  <a:gd name="T7" fmla="*/ 389 h 389"/>
                  <a:gd name="T8" fmla="*/ 0 w 327"/>
                  <a:gd name="T9" fmla="*/ 380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89">
                    <a:moveTo>
                      <a:pt x="0" y="380"/>
                    </a:moveTo>
                    <a:lnTo>
                      <a:pt x="318" y="0"/>
                    </a:lnTo>
                    <a:lnTo>
                      <a:pt x="327" y="0"/>
                    </a:lnTo>
                    <a:lnTo>
                      <a:pt x="0" y="389"/>
                    </a:lnTo>
                    <a:lnTo>
                      <a:pt x="0" y="380"/>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7" name="Freeform 451"/>
              <p:cNvSpPr>
                <a:spLocks/>
              </p:cNvSpPr>
              <p:nvPr userDrawn="1"/>
            </p:nvSpPr>
            <p:spPr bwMode="auto">
              <a:xfrm>
                <a:off x="5011" y="16"/>
                <a:ext cx="331" cy="392"/>
              </a:xfrm>
              <a:custGeom>
                <a:avLst/>
                <a:gdLst>
                  <a:gd name="T0" fmla="*/ 0 w 331"/>
                  <a:gd name="T1" fmla="*/ 385 h 392"/>
                  <a:gd name="T2" fmla="*/ 322 w 331"/>
                  <a:gd name="T3" fmla="*/ 0 h 392"/>
                  <a:gd name="T4" fmla="*/ 331 w 331"/>
                  <a:gd name="T5" fmla="*/ 0 h 392"/>
                  <a:gd name="T6" fmla="*/ 2 w 331"/>
                  <a:gd name="T7" fmla="*/ 392 h 392"/>
                  <a:gd name="T8" fmla="*/ 0 w 331"/>
                  <a:gd name="T9" fmla="*/ 392 h 392"/>
                  <a:gd name="T10" fmla="*/ 0 w 331"/>
                  <a:gd name="T11" fmla="*/ 385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 h="392">
                    <a:moveTo>
                      <a:pt x="0" y="385"/>
                    </a:moveTo>
                    <a:lnTo>
                      <a:pt x="322" y="0"/>
                    </a:lnTo>
                    <a:lnTo>
                      <a:pt x="331" y="0"/>
                    </a:lnTo>
                    <a:lnTo>
                      <a:pt x="2" y="392"/>
                    </a:lnTo>
                    <a:lnTo>
                      <a:pt x="0" y="392"/>
                    </a:lnTo>
                    <a:lnTo>
                      <a:pt x="0" y="385"/>
                    </a:lnTo>
                    <a:close/>
                  </a:path>
                </a:pathLst>
              </a:custGeom>
              <a:solidFill>
                <a:srgbClr val="BE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8" name="Freeform 452"/>
              <p:cNvSpPr>
                <a:spLocks/>
              </p:cNvSpPr>
              <p:nvPr userDrawn="1"/>
            </p:nvSpPr>
            <p:spPr bwMode="auto">
              <a:xfrm>
                <a:off x="5011" y="16"/>
                <a:ext cx="335" cy="392"/>
              </a:xfrm>
              <a:custGeom>
                <a:avLst/>
                <a:gdLst>
                  <a:gd name="T0" fmla="*/ 0 w 335"/>
                  <a:gd name="T1" fmla="*/ 389 h 392"/>
                  <a:gd name="T2" fmla="*/ 327 w 335"/>
                  <a:gd name="T3" fmla="*/ 0 h 392"/>
                  <a:gd name="T4" fmla="*/ 335 w 335"/>
                  <a:gd name="T5" fmla="*/ 0 h 392"/>
                  <a:gd name="T6" fmla="*/ 6 w 335"/>
                  <a:gd name="T7" fmla="*/ 392 h 392"/>
                  <a:gd name="T8" fmla="*/ 0 w 335"/>
                  <a:gd name="T9" fmla="*/ 392 h 392"/>
                  <a:gd name="T10" fmla="*/ 0 w 335"/>
                  <a:gd name="T11" fmla="*/ 392 h 392"/>
                  <a:gd name="T12" fmla="*/ 0 w 335"/>
                  <a:gd name="T13" fmla="*/ 389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5" h="392">
                    <a:moveTo>
                      <a:pt x="0" y="389"/>
                    </a:moveTo>
                    <a:lnTo>
                      <a:pt x="327" y="0"/>
                    </a:lnTo>
                    <a:lnTo>
                      <a:pt x="335" y="0"/>
                    </a:lnTo>
                    <a:lnTo>
                      <a:pt x="6" y="392"/>
                    </a:lnTo>
                    <a:lnTo>
                      <a:pt x="0" y="392"/>
                    </a:lnTo>
                    <a:lnTo>
                      <a:pt x="0" y="389"/>
                    </a:lnTo>
                    <a:close/>
                  </a:path>
                </a:pathLst>
              </a:custGeom>
              <a:solidFill>
                <a:srgbClr val="BD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9" name="Freeform 453"/>
              <p:cNvSpPr>
                <a:spLocks/>
              </p:cNvSpPr>
              <p:nvPr userDrawn="1"/>
            </p:nvSpPr>
            <p:spPr bwMode="auto">
              <a:xfrm>
                <a:off x="501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C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0" name="Freeform 454"/>
              <p:cNvSpPr>
                <a:spLocks/>
              </p:cNvSpPr>
              <p:nvPr userDrawn="1"/>
            </p:nvSpPr>
            <p:spPr bwMode="auto">
              <a:xfrm>
                <a:off x="501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1" name="Freeform 455"/>
              <p:cNvSpPr>
                <a:spLocks/>
              </p:cNvSpPr>
              <p:nvPr userDrawn="1"/>
            </p:nvSpPr>
            <p:spPr bwMode="auto">
              <a:xfrm>
                <a:off x="502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BC9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2" name="Freeform 456"/>
              <p:cNvSpPr>
                <a:spLocks/>
              </p:cNvSpPr>
              <p:nvPr userDrawn="1"/>
            </p:nvSpPr>
            <p:spPr bwMode="auto">
              <a:xfrm>
                <a:off x="502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3" name="Freeform 457"/>
              <p:cNvSpPr>
                <a:spLocks/>
              </p:cNvSpPr>
              <p:nvPr userDrawn="1"/>
            </p:nvSpPr>
            <p:spPr bwMode="auto">
              <a:xfrm>
                <a:off x="502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9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4" name="Freeform 458"/>
              <p:cNvSpPr>
                <a:spLocks/>
              </p:cNvSpPr>
              <p:nvPr userDrawn="1"/>
            </p:nvSpPr>
            <p:spPr bwMode="auto">
              <a:xfrm>
                <a:off x="503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8C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5" name="Freeform 459"/>
              <p:cNvSpPr>
                <a:spLocks/>
              </p:cNvSpPr>
              <p:nvPr userDrawn="1"/>
            </p:nvSpPr>
            <p:spPr bwMode="auto">
              <a:xfrm>
                <a:off x="503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7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6" name="Freeform 460"/>
              <p:cNvSpPr>
                <a:spLocks/>
              </p:cNvSpPr>
              <p:nvPr userDrawn="1"/>
            </p:nvSpPr>
            <p:spPr bwMode="auto">
              <a:xfrm>
                <a:off x="504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7" name="Freeform 461"/>
              <p:cNvSpPr>
                <a:spLocks/>
              </p:cNvSpPr>
              <p:nvPr userDrawn="1"/>
            </p:nvSpPr>
            <p:spPr bwMode="auto">
              <a:xfrm>
                <a:off x="504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6C5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8" name="Freeform 462"/>
              <p:cNvSpPr>
                <a:spLocks/>
              </p:cNvSpPr>
              <p:nvPr userDrawn="1"/>
            </p:nvSpPr>
            <p:spPr bwMode="auto">
              <a:xfrm>
                <a:off x="504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9" name="Freeform 463"/>
              <p:cNvSpPr>
                <a:spLocks/>
              </p:cNvSpPr>
              <p:nvPr userDrawn="1"/>
            </p:nvSpPr>
            <p:spPr bwMode="auto">
              <a:xfrm>
                <a:off x="5053"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4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0" name="Freeform 464"/>
              <p:cNvSpPr>
                <a:spLocks/>
              </p:cNvSpPr>
              <p:nvPr userDrawn="1"/>
            </p:nvSpPr>
            <p:spPr bwMode="auto">
              <a:xfrm>
                <a:off x="5057"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B3C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1" name="Freeform 465"/>
              <p:cNvSpPr>
                <a:spLocks/>
              </p:cNvSpPr>
              <p:nvPr userDrawn="1"/>
            </p:nvSpPr>
            <p:spPr bwMode="auto">
              <a:xfrm>
                <a:off x="5062"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2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2" name="Freeform 466"/>
              <p:cNvSpPr>
                <a:spLocks/>
              </p:cNvSpPr>
              <p:nvPr userDrawn="1"/>
            </p:nvSpPr>
            <p:spPr bwMode="auto">
              <a:xfrm>
                <a:off x="5066"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3" name="Freeform 467"/>
              <p:cNvSpPr>
                <a:spLocks/>
              </p:cNvSpPr>
              <p:nvPr userDrawn="1"/>
            </p:nvSpPr>
            <p:spPr bwMode="auto">
              <a:xfrm>
                <a:off x="50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B1C1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4" name="Freeform 468"/>
              <p:cNvSpPr>
                <a:spLocks/>
              </p:cNvSpPr>
              <p:nvPr userDrawn="1"/>
            </p:nvSpPr>
            <p:spPr bwMode="auto">
              <a:xfrm>
                <a:off x="507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5" name="Freeform 469"/>
              <p:cNvSpPr>
                <a:spLocks/>
              </p:cNvSpPr>
              <p:nvPr userDrawn="1"/>
            </p:nvSpPr>
            <p:spPr bwMode="auto">
              <a:xfrm>
                <a:off x="507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6" name="Freeform 470"/>
              <p:cNvSpPr>
                <a:spLocks/>
              </p:cNvSpPr>
              <p:nvPr userDrawn="1"/>
            </p:nvSpPr>
            <p:spPr bwMode="auto">
              <a:xfrm>
                <a:off x="508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E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7" name="Freeform 471"/>
              <p:cNvSpPr>
                <a:spLocks/>
              </p:cNvSpPr>
              <p:nvPr userDrawn="1"/>
            </p:nvSpPr>
            <p:spPr bwMode="auto">
              <a:xfrm>
                <a:off x="508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D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8" name="Freeform 472"/>
              <p:cNvSpPr>
                <a:spLocks/>
              </p:cNvSpPr>
              <p:nvPr userDrawn="1"/>
            </p:nvSpPr>
            <p:spPr bwMode="auto">
              <a:xfrm>
                <a:off x="509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9" name="Freeform 473"/>
              <p:cNvSpPr>
                <a:spLocks/>
              </p:cNvSpPr>
              <p:nvPr userDrawn="1"/>
            </p:nvSpPr>
            <p:spPr bwMode="auto">
              <a:xfrm>
                <a:off x="509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CB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0" name="Freeform 474"/>
              <p:cNvSpPr>
                <a:spLocks/>
              </p:cNvSpPr>
              <p:nvPr userDrawn="1"/>
            </p:nvSpPr>
            <p:spPr bwMode="auto">
              <a:xfrm>
                <a:off x="509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1" name="Freeform 475"/>
              <p:cNvSpPr>
                <a:spLocks/>
              </p:cNvSpPr>
              <p:nvPr userDrawn="1"/>
            </p:nvSpPr>
            <p:spPr bwMode="auto">
              <a:xfrm>
                <a:off x="510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A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2" name="Freeform 476"/>
              <p:cNvSpPr>
                <a:spLocks/>
              </p:cNvSpPr>
              <p:nvPr userDrawn="1"/>
            </p:nvSpPr>
            <p:spPr bwMode="auto">
              <a:xfrm>
                <a:off x="510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9BB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3" name="Freeform 477"/>
              <p:cNvSpPr>
                <a:spLocks/>
              </p:cNvSpPr>
              <p:nvPr userDrawn="1"/>
            </p:nvSpPr>
            <p:spPr bwMode="auto">
              <a:xfrm>
                <a:off x="510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8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4" name="Freeform 478"/>
              <p:cNvSpPr>
                <a:spLocks/>
              </p:cNvSpPr>
              <p:nvPr userDrawn="1"/>
            </p:nvSpPr>
            <p:spPr bwMode="auto">
              <a:xfrm>
                <a:off x="5113"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5" name="Freeform 479"/>
              <p:cNvSpPr>
                <a:spLocks/>
              </p:cNvSpPr>
              <p:nvPr userDrawn="1"/>
            </p:nvSpPr>
            <p:spPr bwMode="auto">
              <a:xfrm>
                <a:off x="5117"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A7B9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6" name="Freeform 480"/>
              <p:cNvSpPr>
                <a:spLocks/>
              </p:cNvSpPr>
              <p:nvPr userDrawn="1"/>
            </p:nvSpPr>
            <p:spPr bwMode="auto">
              <a:xfrm>
                <a:off x="5123"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7" name="Freeform 481"/>
              <p:cNvSpPr>
                <a:spLocks/>
              </p:cNvSpPr>
              <p:nvPr userDrawn="1"/>
            </p:nvSpPr>
            <p:spPr bwMode="auto">
              <a:xfrm>
                <a:off x="5127" y="16"/>
                <a:ext cx="336" cy="392"/>
              </a:xfrm>
              <a:custGeom>
                <a:avLst/>
                <a:gdLst>
                  <a:gd name="T0" fmla="*/ 0 w 336"/>
                  <a:gd name="T1" fmla="*/ 392 h 392"/>
                  <a:gd name="T2" fmla="*/ 327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7" y="392"/>
                    </a:lnTo>
                    <a:lnTo>
                      <a:pt x="0" y="392"/>
                    </a:lnTo>
                    <a:close/>
                  </a:path>
                </a:pathLst>
              </a:custGeom>
              <a:solidFill>
                <a:srgbClr val="A5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8" name="Freeform 482"/>
              <p:cNvSpPr>
                <a:spLocks/>
              </p:cNvSpPr>
              <p:nvPr userDrawn="1"/>
            </p:nvSpPr>
            <p:spPr bwMode="auto">
              <a:xfrm>
                <a:off x="5131"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A4B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9" name="Freeform 483"/>
              <p:cNvSpPr>
                <a:spLocks/>
              </p:cNvSpPr>
              <p:nvPr userDrawn="1"/>
            </p:nvSpPr>
            <p:spPr bwMode="auto">
              <a:xfrm>
                <a:off x="513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3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0" name="Freeform 484"/>
              <p:cNvSpPr>
                <a:spLocks/>
              </p:cNvSpPr>
              <p:nvPr userDrawn="1"/>
            </p:nvSpPr>
            <p:spPr bwMode="auto">
              <a:xfrm>
                <a:off x="513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1" name="Freeform 485"/>
              <p:cNvSpPr>
                <a:spLocks/>
              </p:cNvSpPr>
              <p:nvPr userDrawn="1"/>
            </p:nvSpPr>
            <p:spPr bwMode="auto">
              <a:xfrm>
                <a:off x="514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2B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2" name="Freeform 486"/>
              <p:cNvSpPr>
                <a:spLocks/>
              </p:cNvSpPr>
              <p:nvPr userDrawn="1"/>
            </p:nvSpPr>
            <p:spPr bwMode="auto">
              <a:xfrm>
                <a:off x="514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3" name="Freeform 487"/>
              <p:cNvSpPr>
                <a:spLocks/>
              </p:cNvSpPr>
              <p:nvPr userDrawn="1"/>
            </p:nvSpPr>
            <p:spPr bwMode="auto">
              <a:xfrm>
                <a:off x="515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A0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4" name="Freeform 488"/>
              <p:cNvSpPr>
                <a:spLocks/>
              </p:cNvSpPr>
              <p:nvPr userDrawn="1"/>
            </p:nvSpPr>
            <p:spPr bwMode="auto">
              <a:xfrm>
                <a:off x="515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FB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5" name="Freeform 489"/>
              <p:cNvSpPr>
                <a:spLocks/>
              </p:cNvSpPr>
              <p:nvPr userDrawn="1"/>
            </p:nvSpPr>
            <p:spPr bwMode="auto">
              <a:xfrm>
                <a:off x="515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E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6" name="Freeform 490"/>
              <p:cNvSpPr>
                <a:spLocks/>
              </p:cNvSpPr>
              <p:nvPr userDrawn="1"/>
            </p:nvSpPr>
            <p:spPr bwMode="auto">
              <a:xfrm>
                <a:off x="516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7" name="Freeform 491"/>
              <p:cNvSpPr>
                <a:spLocks/>
              </p:cNvSpPr>
              <p:nvPr userDrawn="1"/>
            </p:nvSpPr>
            <p:spPr bwMode="auto">
              <a:xfrm>
                <a:off x="516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DB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8" name="Freeform 492"/>
              <p:cNvSpPr>
                <a:spLocks/>
              </p:cNvSpPr>
              <p:nvPr userDrawn="1"/>
            </p:nvSpPr>
            <p:spPr bwMode="auto">
              <a:xfrm>
                <a:off x="517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9" name="Freeform 493"/>
              <p:cNvSpPr>
                <a:spLocks/>
              </p:cNvSpPr>
              <p:nvPr userDrawn="1"/>
            </p:nvSpPr>
            <p:spPr bwMode="auto">
              <a:xfrm>
                <a:off x="5174"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9B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0" name="Freeform 494"/>
              <p:cNvSpPr>
                <a:spLocks/>
              </p:cNvSpPr>
              <p:nvPr userDrawn="1"/>
            </p:nvSpPr>
            <p:spPr bwMode="auto">
              <a:xfrm>
                <a:off x="5178" y="16"/>
                <a:ext cx="338" cy="392"/>
              </a:xfrm>
              <a:custGeom>
                <a:avLst/>
                <a:gdLst>
                  <a:gd name="T0" fmla="*/ 0 w 338"/>
                  <a:gd name="T1" fmla="*/ 392 h 392"/>
                  <a:gd name="T2" fmla="*/ 329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9" y="0"/>
                    </a:lnTo>
                    <a:lnTo>
                      <a:pt x="338" y="0"/>
                    </a:lnTo>
                    <a:lnTo>
                      <a:pt x="9" y="392"/>
                    </a:lnTo>
                    <a:lnTo>
                      <a:pt x="0" y="392"/>
                    </a:lnTo>
                    <a:close/>
                  </a:path>
                </a:pathLst>
              </a:custGeom>
              <a:solidFill>
                <a:srgbClr val="9AA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1" name="Freeform 495"/>
              <p:cNvSpPr>
                <a:spLocks/>
              </p:cNvSpPr>
              <p:nvPr userDrawn="1"/>
            </p:nvSpPr>
            <p:spPr bwMode="auto">
              <a:xfrm>
                <a:off x="5183"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99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2" name="Freeform 496"/>
              <p:cNvSpPr>
                <a:spLocks/>
              </p:cNvSpPr>
              <p:nvPr userDrawn="1"/>
            </p:nvSpPr>
            <p:spPr bwMode="auto">
              <a:xfrm>
                <a:off x="51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3" name="Freeform 497"/>
              <p:cNvSpPr>
                <a:spLocks/>
              </p:cNvSpPr>
              <p:nvPr userDrawn="1"/>
            </p:nvSpPr>
            <p:spPr bwMode="auto">
              <a:xfrm>
                <a:off x="519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8AD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4" name="Freeform 498"/>
              <p:cNvSpPr>
                <a:spLocks/>
              </p:cNvSpPr>
              <p:nvPr userDrawn="1"/>
            </p:nvSpPr>
            <p:spPr bwMode="auto">
              <a:xfrm>
                <a:off x="519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5" name="Freeform 499"/>
              <p:cNvSpPr>
                <a:spLocks/>
              </p:cNvSpPr>
              <p:nvPr userDrawn="1"/>
            </p:nvSpPr>
            <p:spPr bwMode="auto">
              <a:xfrm>
                <a:off x="519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6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6" name="Freeform 500"/>
              <p:cNvSpPr>
                <a:spLocks/>
              </p:cNvSpPr>
              <p:nvPr userDrawn="1"/>
            </p:nvSpPr>
            <p:spPr bwMode="auto">
              <a:xfrm>
                <a:off x="520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5AB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7" name="Freeform 501"/>
              <p:cNvSpPr>
                <a:spLocks/>
              </p:cNvSpPr>
              <p:nvPr userDrawn="1"/>
            </p:nvSpPr>
            <p:spPr bwMode="auto">
              <a:xfrm>
                <a:off x="520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4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8" name="Freeform 502"/>
              <p:cNvSpPr>
                <a:spLocks/>
              </p:cNvSpPr>
              <p:nvPr userDrawn="1"/>
            </p:nvSpPr>
            <p:spPr bwMode="auto">
              <a:xfrm>
                <a:off x="521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9" name="Freeform 503"/>
              <p:cNvSpPr>
                <a:spLocks/>
              </p:cNvSpPr>
              <p:nvPr userDrawn="1"/>
            </p:nvSpPr>
            <p:spPr bwMode="auto">
              <a:xfrm>
                <a:off x="521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93A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0" name="Freeform 504"/>
              <p:cNvSpPr>
                <a:spLocks/>
              </p:cNvSpPr>
              <p:nvPr userDrawn="1"/>
            </p:nvSpPr>
            <p:spPr bwMode="auto">
              <a:xfrm>
                <a:off x="521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1" name="Freeform 505"/>
              <p:cNvSpPr>
                <a:spLocks/>
              </p:cNvSpPr>
              <p:nvPr userDrawn="1"/>
            </p:nvSpPr>
            <p:spPr bwMode="auto">
              <a:xfrm>
                <a:off x="5223"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91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2" name="Freeform 506"/>
              <p:cNvSpPr>
                <a:spLocks/>
              </p:cNvSpPr>
              <p:nvPr userDrawn="1"/>
            </p:nvSpPr>
            <p:spPr bwMode="auto">
              <a:xfrm>
                <a:off x="522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90A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3" name="Freeform 507"/>
              <p:cNvSpPr>
                <a:spLocks/>
              </p:cNvSpPr>
              <p:nvPr userDrawn="1"/>
            </p:nvSpPr>
            <p:spPr bwMode="auto">
              <a:xfrm>
                <a:off x="5231"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8F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 name="Freeform 508"/>
              <p:cNvSpPr>
                <a:spLocks/>
              </p:cNvSpPr>
              <p:nvPr userDrawn="1"/>
            </p:nvSpPr>
            <p:spPr bwMode="auto">
              <a:xfrm>
                <a:off x="5234" y="16"/>
                <a:ext cx="337" cy="392"/>
              </a:xfrm>
              <a:custGeom>
                <a:avLst/>
                <a:gdLst>
                  <a:gd name="T0" fmla="*/ 0 w 337"/>
                  <a:gd name="T1" fmla="*/ 392 h 392"/>
                  <a:gd name="T2" fmla="*/ 329 w 337"/>
                  <a:gd name="T3" fmla="*/ 0 h 392"/>
                  <a:gd name="T4" fmla="*/ 337 w 337"/>
                  <a:gd name="T5" fmla="*/ 0 h 392"/>
                  <a:gd name="T6" fmla="*/ 10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10"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 name="Freeform 509"/>
              <p:cNvSpPr>
                <a:spLocks/>
              </p:cNvSpPr>
              <p:nvPr userDrawn="1"/>
            </p:nvSpPr>
            <p:spPr bwMode="auto">
              <a:xfrm>
                <a:off x="5240"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8EA5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6" name="Freeform 510"/>
              <p:cNvSpPr>
                <a:spLocks/>
              </p:cNvSpPr>
              <p:nvPr userDrawn="1"/>
            </p:nvSpPr>
            <p:spPr bwMode="auto">
              <a:xfrm>
                <a:off x="5244" y="16"/>
                <a:ext cx="336" cy="392"/>
              </a:xfrm>
              <a:custGeom>
                <a:avLst/>
                <a:gdLst>
                  <a:gd name="T0" fmla="*/ 0 w 336"/>
                  <a:gd name="T1" fmla="*/ 392 h 392"/>
                  <a:gd name="T2" fmla="*/ 327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7"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7" name="Freeform 511"/>
              <p:cNvSpPr>
                <a:spLocks/>
              </p:cNvSpPr>
              <p:nvPr userDrawn="1"/>
            </p:nvSpPr>
            <p:spPr bwMode="auto">
              <a:xfrm>
                <a:off x="52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8C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8" name="Freeform 512"/>
              <p:cNvSpPr>
                <a:spLocks/>
              </p:cNvSpPr>
              <p:nvPr userDrawn="1"/>
            </p:nvSpPr>
            <p:spPr bwMode="auto">
              <a:xfrm>
                <a:off x="5252"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BA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 name="Freeform 513"/>
              <p:cNvSpPr>
                <a:spLocks/>
              </p:cNvSpPr>
              <p:nvPr userDrawn="1"/>
            </p:nvSpPr>
            <p:spPr bwMode="auto">
              <a:xfrm>
                <a:off x="5256"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8A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 name="Freeform 514"/>
              <p:cNvSpPr>
                <a:spLocks/>
              </p:cNvSpPr>
              <p:nvPr userDrawn="1"/>
            </p:nvSpPr>
            <p:spPr bwMode="auto">
              <a:xfrm>
                <a:off x="525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 name="Freeform 515"/>
              <p:cNvSpPr>
                <a:spLocks/>
              </p:cNvSpPr>
              <p:nvPr userDrawn="1"/>
            </p:nvSpPr>
            <p:spPr bwMode="auto">
              <a:xfrm>
                <a:off x="526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9A1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2" name="Freeform 516"/>
              <p:cNvSpPr>
                <a:spLocks/>
              </p:cNvSpPr>
              <p:nvPr userDrawn="1"/>
            </p:nvSpPr>
            <p:spPr bwMode="auto">
              <a:xfrm>
                <a:off x="526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3" name="Freeform 517"/>
              <p:cNvSpPr>
                <a:spLocks/>
              </p:cNvSpPr>
              <p:nvPr userDrawn="1"/>
            </p:nvSpPr>
            <p:spPr bwMode="auto">
              <a:xfrm>
                <a:off x="5271"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7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4" name="Freeform 518"/>
              <p:cNvSpPr>
                <a:spLocks/>
              </p:cNvSpPr>
              <p:nvPr userDrawn="1"/>
            </p:nvSpPr>
            <p:spPr bwMode="auto">
              <a:xfrm>
                <a:off x="527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69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 name="Freeform 519"/>
              <p:cNvSpPr>
                <a:spLocks/>
              </p:cNvSpPr>
              <p:nvPr userDrawn="1"/>
            </p:nvSpPr>
            <p:spPr bwMode="auto">
              <a:xfrm>
                <a:off x="5279"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5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 name="Freeform 520"/>
              <p:cNvSpPr>
                <a:spLocks/>
              </p:cNvSpPr>
              <p:nvPr userDrawn="1"/>
            </p:nvSpPr>
            <p:spPr bwMode="auto">
              <a:xfrm>
                <a:off x="5283"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 name="Freeform 521"/>
              <p:cNvSpPr>
                <a:spLocks/>
              </p:cNvSpPr>
              <p:nvPr userDrawn="1"/>
            </p:nvSpPr>
            <p:spPr bwMode="auto">
              <a:xfrm>
                <a:off x="5287"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849D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 name="Freeform 522"/>
              <p:cNvSpPr>
                <a:spLocks/>
              </p:cNvSpPr>
              <p:nvPr userDrawn="1"/>
            </p:nvSpPr>
            <p:spPr bwMode="auto">
              <a:xfrm>
                <a:off x="5291"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 name="Freeform 523"/>
              <p:cNvSpPr>
                <a:spLocks/>
              </p:cNvSpPr>
              <p:nvPr userDrawn="1"/>
            </p:nvSpPr>
            <p:spPr bwMode="auto">
              <a:xfrm>
                <a:off x="5295" y="16"/>
                <a:ext cx="337" cy="392"/>
              </a:xfrm>
              <a:custGeom>
                <a:avLst/>
                <a:gdLst>
                  <a:gd name="T0" fmla="*/ 0 w 337"/>
                  <a:gd name="T1" fmla="*/ 392 h 392"/>
                  <a:gd name="T2" fmla="*/ 329 w 337"/>
                  <a:gd name="T3" fmla="*/ 0 h 392"/>
                  <a:gd name="T4" fmla="*/ 337 w 337"/>
                  <a:gd name="T5" fmla="*/ 0 h 392"/>
                  <a:gd name="T6" fmla="*/ 9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9" y="392"/>
                    </a:lnTo>
                    <a:lnTo>
                      <a:pt x="0" y="392"/>
                    </a:lnTo>
                    <a:close/>
                  </a:path>
                </a:pathLst>
              </a:custGeom>
              <a:solidFill>
                <a:srgbClr val="82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 name="Freeform 524"/>
              <p:cNvSpPr>
                <a:spLocks/>
              </p:cNvSpPr>
              <p:nvPr userDrawn="1"/>
            </p:nvSpPr>
            <p:spPr bwMode="auto">
              <a:xfrm>
                <a:off x="5300"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19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 name="Freeform 525"/>
              <p:cNvSpPr>
                <a:spLocks/>
              </p:cNvSpPr>
              <p:nvPr userDrawn="1"/>
            </p:nvSpPr>
            <p:spPr bwMode="auto">
              <a:xfrm>
                <a:off x="5304" y="16"/>
                <a:ext cx="337" cy="392"/>
              </a:xfrm>
              <a:custGeom>
                <a:avLst/>
                <a:gdLst>
                  <a:gd name="T0" fmla="*/ 0 w 337"/>
                  <a:gd name="T1" fmla="*/ 392 h 392"/>
                  <a:gd name="T2" fmla="*/ 328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8" y="0"/>
                    </a:lnTo>
                    <a:lnTo>
                      <a:pt x="337" y="0"/>
                    </a:lnTo>
                    <a:lnTo>
                      <a:pt x="8" y="392"/>
                    </a:lnTo>
                    <a:lnTo>
                      <a:pt x="0" y="392"/>
                    </a:lnTo>
                    <a:close/>
                  </a:path>
                </a:pathLst>
              </a:custGeom>
              <a:solidFill>
                <a:srgbClr val="8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 name="Freeform 526"/>
              <p:cNvSpPr>
                <a:spLocks/>
              </p:cNvSpPr>
              <p:nvPr userDrawn="1"/>
            </p:nvSpPr>
            <p:spPr bwMode="auto">
              <a:xfrm>
                <a:off x="530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 name="Freeform 527"/>
              <p:cNvSpPr>
                <a:spLocks/>
              </p:cNvSpPr>
              <p:nvPr userDrawn="1"/>
            </p:nvSpPr>
            <p:spPr bwMode="auto">
              <a:xfrm>
                <a:off x="531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 name="Freeform 528"/>
              <p:cNvSpPr>
                <a:spLocks/>
              </p:cNvSpPr>
              <p:nvPr userDrawn="1"/>
            </p:nvSpPr>
            <p:spPr bwMode="auto">
              <a:xfrm>
                <a:off x="531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D9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 name="Freeform 529"/>
              <p:cNvSpPr>
                <a:spLocks/>
              </p:cNvSpPr>
              <p:nvPr userDrawn="1"/>
            </p:nvSpPr>
            <p:spPr bwMode="auto">
              <a:xfrm>
                <a:off x="532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B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 name="Freeform 530"/>
              <p:cNvSpPr>
                <a:spLocks/>
              </p:cNvSpPr>
              <p:nvPr userDrawn="1"/>
            </p:nvSpPr>
            <p:spPr bwMode="auto">
              <a:xfrm>
                <a:off x="5324"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A95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 name="Freeform 531"/>
              <p:cNvSpPr>
                <a:spLocks/>
              </p:cNvSpPr>
              <p:nvPr userDrawn="1"/>
            </p:nvSpPr>
            <p:spPr bwMode="auto">
              <a:xfrm>
                <a:off x="5328"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 name="Freeform 532"/>
              <p:cNvSpPr>
                <a:spLocks/>
              </p:cNvSpPr>
              <p:nvPr userDrawn="1"/>
            </p:nvSpPr>
            <p:spPr bwMode="auto">
              <a:xfrm>
                <a:off x="5332"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89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 name="Freeform 533"/>
              <p:cNvSpPr>
                <a:spLocks/>
              </p:cNvSpPr>
              <p:nvPr userDrawn="1"/>
            </p:nvSpPr>
            <p:spPr bwMode="auto">
              <a:xfrm>
                <a:off x="5336"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6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 name="Freeform 534"/>
              <p:cNvSpPr>
                <a:spLocks/>
              </p:cNvSpPr>
              <p:nvPr userDrawn="1"/>
            </p:nvSpPr>
            <p:spPr bwMode="auto">
              <a:xfrm>
                <a:off x="5340"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75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 name="Freeform 535"/>
              <p:cNvSpPr>
                <a:spLocks/>
              </p:cNvSpPr>
              <p:nvPr userDrawn="1"/>
            </p:nvSpPr>
            <p:spPr bwMode="auto">
              <a:xfrm>
                <a:off x="5344"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 name="Freeform 536"/>
              <p:cNvSpPr>
                <a:spLocks/>
              </p:cNvSpPr>
              <p:nvPr userDrawn="1"/>
            </p:nvSpPr>
            <p:spPr bwMode="auto">
              <a:xfrm>
                <a:off x="5348"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738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3" name="Freeform 537"/>
              <p:cNvSpPr>
                <a:spLocks/>
              </p:cNvSpPr>
              <p:nvPr userDrawn="1"/>
            </p:nvSpPr>
            <p:spPr bwMode="auto">
              <a:xfrm>
                <a:off x="5352" y="16"/>
                <a:ext cx="336" cy="392"/>
              </a:xfrm>
              <a:custGeom>
                <a:avLst/>
                <a:gdLst>
                  <a:gd name="T0" fmla="*/ 0 w 336"/>
                  <a:gd name="T1" fmla="*/ 392 h 392"/>
                  <a:gd name="T2" fmla="*/ 328 w 336"/>
                  <a:gd name="T3" fmla="*/ 0 h 392"/>
                  <a:gd name="T4" fmla="*/ 336 w 336"/>
                  <a:gd name="T5" fmla="*/ 0 h 392"/>
                  <a:gd name="T6" fmla="*/ 9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9" y="392"/>
                    </a:lnTo>
                    <a:lnTo>
                      <a:pt x="0" y="392"/>
                    </a:lnTo>
                    <a:close/>
                  </a:path>
                </a:pathLst>
              </a:custGeom>
              <a:solidFill>
                <a:srgbClr val="71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 name="Freeform 538"/>
              <p:cNvSpPr>
                <a:spLocks/>
              </p:cNvSpPr>
              <p:nvPr userDrawn="1"/>
            </p:nvSpPr>
            <p:spPr bwMode="auto">
              <a:xfrm>
                <a:off x="5356" y="16"/>
                <a:ext cx="338" cy="392"/>
              </a:xfrm>
              <a:custGeom>
                <a:avLst/>
                <a:gdLst>
                  <a:gd name="T0" fmla="*/ 0 w 338"/>
                  <a:gd name="T1" fmla="*/ 392 h 392"/>
                  <a:gd name="T2" fmla="*/ 328 w 338"/>
                  <a:gd name="T3" fmla="*/ 0 h 392"/>
                  <a:gd name="T4" fmla="*/ 338 w 338"/>
                  <a:gd name="T5" fmla="*/ 0 h 392"/>
                  <a:gd name="T6" fmla="*/ 9 w 338"/>
                  <a:gd name="T7" fmla="*/ 392 h 392"/>
                  <a:gd name="T8" fmla="*/ 0 w 338"/>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392">
                    <a:moveTo>
                      <a:pt x="0" y="392"/>
                    </a:moveTo>
                    <a:lnTo>
                      <a:pt x="328" y="0"/>
                    </a:lnTo>
                    <a:lnTo>
                      <a:pt x="338" y="0"/>
                    </a:lnTo>
                    <a:lnTo>
                      <a:pt x="9" y="392"/>
                    </a:lnTo>
                    <a:lnTo>
                      <a:pt x="0" y="392"/>
                    </a:lnTo>
                    <a:close/>
                  </a:path>
                </a:pathLst>
              </a:custGeom>
              <a:solidFill>
                <a:srgbClr val="708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5" name="Freeform 539"/>
              <p:cNvSpPr>
                <a:spLocks/>
              </p:cNvSpPr>
              <p:nvPr userDrawn="1"/>
            </p:nvSpPr>
            <p:spPr bwMode="auto">
              <a:xfrm>
                <a:off x="5361" y="16"/>
                <a:ext cx="337" cy="392"/>
              </a:xfrm>
              <a:custGeom>
                <a:avLst/>
                <a:gdLst>
                  <a:gd name="T0" fmla="*/ 0 w 337"/>
                  <a:gd name="T1" fmla="*/ 392 h 392"/>
                  <a:gd name="T2" fmla="*/ 327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7"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6" name="Freeform 540"/>
              <p:cNvSpPr>
                <a:spLocks/>
              </p:cNvSpPr>
              <p:nvPr userDrawn="1"/>
            </p:nvSpPr>
            <p:spPr bwMode="auto">
              <a:xfrm>
                <a:off x="5365" y="16"/>
                <a:ext cx="337" cy="392"/>
              </a:xfrm>
              <a:custGeom>
                <a:avLst/>
                <a:gdLst>
                  <a:gd name="T0" fmla="*/ 0 w 337"/>
                  <a:gd name="T1" fmla="*/ 392 h 392"/>
                  <a:gd name="T2" fmla="*/ 329 w 337"/>
                  <a:gd name="T3" fmla="*/ 0 h 392"/>
                  <a:gd name="T4" fmla="*/ 337 w 337"/>
                  <a:gd name="T5" fmla="*/ 0 h 392"/>
                  <a:gd name="T6" fmla="*/ 8 w 337"/>
                  <a:gd name="T7" fmla="*/ 392 h 392"/>
                  <a:gd name="T8" fmla="*/ 0 w 337"/>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392">
                    <a:moveTo>
                      <a:pt x="0" y="392"/>
                    </a:moveTo>
                    <a:lnTo>
                      <a:pt x="329" y="0"/>
                    </a:lnTo>
                    <a:lnTo>
                      <a:pt x="337" y="0"/>
                    </a:lnTo>
                    <a:lnTo>
                      <a:pt x="8" y="392"/>
                    </a:lnTo>
                    <a:lnTo>
                      <a:pt x="0" y="392"/>
                    </a:lnTo>
                    <a:close/>
                  </a:path>
                </a:pathLst>
              </a:custGeom>
              <a:solidFill>
                <a:srgbClr val="6E8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7" name="Freeform 541"/>
              <p:cNvSpPr>
                <a:spLocks/>
              </p:cNvSpPr>
              <p:nvPr userDrawn="1"/>
            </p:nvSpPr>
            <p:spPr bwMode="auto">
              <a:xfrm>
                <a:off x="5369" y="16"/>
                <a:ext cx="336" cy="392"/>
              </a:xfrm>
              <a:custGeom>
                <a:avLst/>
                <a:gdLst>
                  <a:gd name="T0" fmla="*/ 0 w 336"/>
                  <a:gd name="T1" fmla="*/ 392 h 392"/>
                  <a:gd name="T2" fmla="*/ 329 w 336"/>
                  <a:gd name="T3" fmla="*/ 0 h 392"/>
                  <a:gd name="T4" fmla="*/ 336 w 336"/>
                  <a:gd name="T5" fmla="*/ 0 h 392"/>
                  <a:gd name="T6" fmla="*/ 8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8" y="392"/>
                    </a:lnTo>
                    <a:lnTo>
                      <a:pt x="0" y="392"/>
                    </a:lnTo>
                    <a:close/>
                  </a:path>
                </a:pathLst>
              </a:custGeom>
              <a:solidFill>
                <a:srgbClr val="6C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8" name="Freeform 542"/>
              <p:cNvSpPr>
                <a:spLocks/>
              </p:cNvSpPr>
              <p:nvPr userDrawn="1"/>
            </p:nvSpPr>
            <p:spPr bwMode="auto">
              <a:xfrm>
                <a:off x="5373" y="16"/>
                <a:ext cx="336" cy="392"/>
              </a:xfrm>
              <a:custGeom>
                <a:avLst/>
                <a:gdLst>
                  <a:gd name="T0" fmla="*/ 0 w 336"/>
                  <a:gd name="T1" fmla="*/ 392 h 392"/>
                  <a:gd name="T2" fmla="*/ 329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9" y="0"/>
                    </a:lnTo>
                    <a:lnTo>
                      <a:pt x="336" y="0"/>
                    </a:lnTo>
                    <a:lnTo>
                      <a:pt x="7" y="392"/>
                    </a:lnTo>
                    <a:lnTo>
                      <a:pt x="0" y="392"/>
                    </a:lnTo>
                    <a:close/>
                  </a:path>
                </a:pathLst>
              </a:custGeom>
              <a:solidFill>
                <a:srgbClr val="6B89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9" name="Freeform 543"/>
              <p:cNvSpPr>
                <a:spLocks/>
              </p:cNvSpPr>
              <p:nvPr userDrawn="1"/>
            </p:nvSpPr>
            <p:spPr bwMode="auto">
              <a:xfrm>
                <a:off x="5377" y="16"/>
                <a:ext cx="336" cy="392"/>
              </a:xfrm>
              <a:custGeom>
                <a:avLst/>
                <a:gdLst>
                  <a:gd name="T0" fmla="*/ 0 w 336"/>
                  <a:gd name="T1" fmla="*/ 392 h 392"/>
                  <a:gd name="T2" fmla="*/ 328 w 336"/>
                  <a:gd name="T3" fmla="*/ 0 h 392"/>
                  <a:gd name="T4" fmla="*/ 336 w 336"/>
                  <a:gd name="T5" fmla="*/ 0 h 392"/>
                  <a:gd name="T6" fmla="*/ 7 w 336"/>
                  <a:gd name="T7" fmla="*/ 392 h 392"/>
                  <a:gd name="T8" fmla="*/ 0 w 336"/>
                  <a:gd name="T9" fmla="*/ 39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92">
                    <a:moveTo>
                      <a:pt x="0" y="392"/>
                    </a:moveTo>
                    <a:lnTo>
                      <a:pt x="328" y="0"/>
                    </a:lnTo>
                    <a:lnTo>
                      <a:pt x="336" y="0"/>
                    </a:lnTo>
                    <a:lnTo>
                      <a:pt x="7"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0" name="Freeform 544"/>
              <p:cNvSpPr>
                <a:spLocks/>
              </p:cNvSpPr>
              <p:nvPr userDrawn="1"/>
            </p:nvSpPr>
            <p:spPr bwMode="auto">
              <a:xfrm>
                <a:off x="5380" y="16"/>
                <a:ext cx="336" cy="392"/>
              </a:xfrm>
              <a:custGeom>
                <a:avLst/>
                <a:gdLst>
                  <a:gd name="T0" fmla="*/ 0 w 336"/>
                  <a:gd name="T1" fmla="*/ 392 h 392"/>
                  <a:gd name="T2" fmla="*/ 329 w 336"/>
                  <a:gd name="T3" fmla="*/ 0 h 392"/>
                  <a:gd name="T4" fmla="*/ 336 w 336"/>
                  <a:gd name="T5" fmla="*/ 0 h 392"/>
                  <a:gd name="T6" fmla="*/ 336 w 336"/>
                  <a:gd name="T7" fmla="*/ 0 h 392"/>
                  <a:gd name="T8" fmla="*/ 336 w 336"/>
                  <a:gd name="T9" fmla="*/ 2 h 392"/>
                  <a:gd name="T10" fmla="*/ 8 w 336"/>
                  <a:gd name="T11" fmla="*/ 392 h 392"/>
                  <a:gd name="T12" fmla="*/ 0 w 336"/>
                  <a:gd name="T13" fmla="*/ 392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92">
                    <a:moveTo>
                      <a:pt x="0" y="392"/>
                    </a:moveTo>
                    <a:lnTo>
                      <a:pt x="329" y="0"/>
                    </a:lnTo>
                    <a:lnTo>
                      <a:pt x="336" y="0"/>
                    </a:lnTo>
                    <a:lnTo>
                      <a:pt x="336" y="2"/>
                    </a:lnTo>
                    <a:lnTo>
                      <a:pt x="8" y="392"/>
                    </a:lnTo>
                    <a:lnTo>
                      <a:pt x="0" y="392"/>
                    </a:lnTo>
                    <a:close/>
                  </a:path>
                </a:pathLst>
              </a:custGeom>
              <a:solidFill>
                <a:srgbClr val="698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1" name="Freeform 545"/>
              <p:cNvSpPr>
                <a:spLocks/>
              </p:cNvSpPr>
              <p:nvPr userDrawn="1"/>
            </p:nvSpPr>
            <p:spPr bwMode="auto">
              <a:xfrm>
                <a:off x="5384" y="16"/>
                <a:ext cx="332" cy="392"/>
              </a:xfrm>
              <a:custGeom>
                <a:avLst/>
                <a:gdLst>
                  <a:gd name="T0" fmla="*/ 0 w 332"/>
                  <a:gd name="T1" fmla="*/ 392 h 392"/>
                  <a:gd name="T2" fmla="*/ 329 w 332"/>
                  <a:gd name="T3" fmla="*/ 0 h 392"/>
                  <a:gd name="T4" fmla="*/ 332 w 332"/>
                  <a:gd name="T5" fmla="*/ 0 h 392"/>
                  <a:gd name="T6" fmla="*/ 332 w 332"/>
                  <a:gd name="T7" fmla="*/ 6 h 392"/>
                  <a:gd name="T8" fmla="*/ 8 w 332"/>
                  <a:gd name="T9" fmla="*/ 392 h 392"/>
                  <a:gd name="T10" fmla="*/ 0 w 332"/>
                  <a:gd name="T11" fmla="*/ 392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92">
                    <a:moveTo>
                      <a:pt x="0" y="392"/>
                    </a:moveTo>
                    <a:lnTo>
                      <a:pt x="329" y="0"/>
                    </a:lnTo>
                    <a:lnTo>
                      <a:pt x="332" y="0"/>
                    </a:lnTo>
                    <a:lnTo>
                      <a:pt x="332" y="6"/>
                    </a:lnTo>
                    <a:lnTo>
                      <a:pt x="8" y="392"/>
                    </a:lnTo>
                    <a:lnTo>
                      <a:pt x="0" y="392"/>
                    </a:lnTo>
                    <a:close/>
                  </a:path>
                </a:pathLst>
              </a:custGeom>
              <a:solidFill>
                <a:srgbClr val="67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2" name="Freeform 546"/>
              <p:cNvSpPr>
                <a:spLocks/>
              </p:cNvSpPr>
              <p:nvPr userDrawn="1"/>
            </p:nvSpPr>
            <p:spPr bwMode="auto">
              <a:xfrm>
                <a:off x="5388" y="18"/>
                <a:ext cx="328" cy="390"/>
              </a:xfrm>
              <a:custGeom>
                <a:avLst/>
                <a:gdLst>
                  <a:gd name="T0" fmla="*/ 0 w 328"/>
                  <a:gd name="T1" fmla="*/ 390 h 390"/>
                  <a:gd name="T2" fmla="*/ 328 w 328"/>
                  <a:gd name="T3" fmla="*/ 0 h 390"/>
                  <a:gd name="T4" fmla="*/ 328 w 328"/>
                  <a:gd name="T5" fmla="*/ 10 h 390"/>
                  <a:gd name="T6" fmla="*/ 8 w 328"/>
                  <a:gd name="T7" fmla="*/ 390 h 390"/>
                  <a:gd name="T8" fmla="*/ 0 w 328"/>
                  <a:gd name="T9" fmla="*/ 39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90">
                    <a:moveTo>
                      <a:pt x="0" y="390"/>
                    </a:moveTo>
                    <a:lnTo>
                      <a:pt x="328" y="0"/>
                    </a:lnTo>
                    <a:lnTo>
                      <a:pt x="328" y="10"/>
                    </a:lnTo>
                    <a:lnTo>
                      <a:pt x="8" y="390"/>
                    </a:lnTo>
                    <a:lnTo>
                      <a:pt x="0" y="390"/>
                    </a:lnTo>
                    <a:close/>
                  </a:path>
                </a:pathLst>
              </a:custGeom>
              <a:solidFill>
                <a:srgbClr val="668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3" name="Freeform 547"/>
              <p:cNvSpPr>
                <a:spLocks/>
              </p:cNvSpPr>
              <p:nvPr userDrawn="1"/>
            </p:nvSpPr>
            <p:spPr bwMode="auto">
              <a:xfrm>
                <a:off x="5392" y="22"/>
                <a:ext cx="324" cy="386"/>
              </a:xfrm>
              <a:custGeom>
                <a:avLst/>
                <a:gdLst>
                  <a:gd name="T0" fmla="*/ 0 w 324"/>
                  <a:gd name="T1" fmla="*/ 386 h 386"/>
                  <a:gd name="T2" fmla="*/ 324 w 324"/>
                  <a:gd name="T3" fmla="*/ 0 h 386"/>
                  <a:gd name="T4" fmla="*/ 324 w 324"/>
                  <a:gd name="T5" fmla="*/ 11 h 386"/>
                  <a:gd name="T6" fmla="*/ 8 w 324"/>
                  <a:gd name="T7" fmla="*/ 386 h 386"/>
                  <a:gd name="T8" fmla="*/ 0 w 324"/>
                  <a:gd name="T9" fmla="*/ 3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86">
                    <a:moveTo>
                      <a:pt x="0" y="386"/>
                    </a:moveTo>
                    <a:lnTo>
                      <a:pt x="324" y="0"/>
                    </a:lnTo>
                    <a:lnTo>
                      <a:pt x="324" y="11"/>
                    </a:lnTo>
                    <a:lnTo>
                      <a:pt x="8" y="386"/>
                    </a:lnTo>
                    <a:lnTo>
                      <a:pt x="0" y="386"/>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4" name="Freeform 548"/>
              <p:cNvSpPr>
                <a:spLocks/>
              </p:cNvSpPr>
              <p:nvPr userDrawn="1"/>
            </p:nvSpPr>
            <p:spPr bwMode="auto">
              <a:xfrm>
                <a:off x="5396" y="28"/>
                <a:ext cx="320" cy="380"/>
              </a:xfrm>
              <a:custGeom>
                <a:avLst/>
                <a:gdLst>
                  <a:gd name="T0" fmla="*/ 0 w 320"/>
                  <a:gd name="T1" fmla="*/ 380 h 380"/>
                  <a:gd name="T2" fmla="*/ 320 w 320"/>
                  <a:gd name="T3" fmla="*/ 0 h 380"/>
                  <a:gd name="T4" fmla="*/ 320 w 320"/>
                  <a:gd name="T5" fmla="*/ 9 h 380"/>
                  <a:gd name="T6" fmla="*/ 8 w 320"/>
                  <a:gd name="T7" fmla="*/ 380 h 380"/>
                  <a:gd name="T8" fmla="*/ 0 w 32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80">
                    <a:moveTo>
                      <a:pt x="0" y="380"/>
                    </a:moveTo>
                    <a:lnTo>
                      <a:pt x="320" y="0"/>
                    </a:lnTo>
                    <a:lnTo>
                      <a:pt x="320" y="9"/>
                    </a:lnTo>
                    <a:lnTo>
                      <a:pt x="8" y="380"/>
                    </a:lnTo>
                    <a:lnTo>
                      <a:pt x="0" y="380"/>
                    </a:lnTo>
                    <a:close/>
                  </a:path>
                </a:pathLst>
              </a:custGeom>
              <a:solidFill>
                <a:srgbClr val="648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5" name="Freeform 549"/>
              <p:cNvSpPr>
                <a:spLocks/>
              </p:cNvSpPr>
              <p:nvPr userDrawn="1"/>
            </p:nvSpPr>
            <p:spPr bwMode="auto">
              <a:xfrm>
                <a:off x="5400" y="33"/>
                <a:ext cx="316" cy="375"/>
              </a:xfrm>
              <a:custGeom>
                <a:avLst/>
                <a:gdLst>
                  <a:gd name="T0" fmla="*/ 0 w 316"/>
                  <a:gd name="T1" fmla="*/ 375 h 375"/>
                  <a:gd name="T2" fmla="*/ 316 w 316"/>
                  <a:gd name="T3" fmla="*/ 0 h 375"/>
                  <a:gd name="T4" fmla="*/ 316 w 316"/>
                  <a:gd name="T5" fmla="*/ 9 h 375"/>
                  <a:gd name="T6" fmla="*/ 8 w 316"/>
                  <a:gd name="T7" fmla="*/ 375 h 375"/>
                  <a:gd name="T8" fmla="*/ 0 w 316"/>
                  <a:gd name="T9" fmla="*/ 375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75">
                    <a:moveTo>
                      <a:pt x="0" y="375"/>
                    </a:moveTo>
                    <a:lnTo>
                      <a:pt x="316" y="0"/>
                    </a:lnTo>
                    <a:lnTo>
                      <a:pt x="316" y="9"/>
                    </a:lnTo>
                    <a:lnTo>
                      <a:pt x="8" y="375"/>
                    </a:lnTo>
                    <a:lnTo>
                      <a:pt x="0" y="375"/>
                    </a:lnTo>
                    <a:close/>
                  </a:path>
                </a:pathLst>
              </a:custGeom>
              <a:solidFill>
                <a:srgbClr val="62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6" name="Freeform 550"/>
              <p:cNvSpPr>
                <a:spLocks/>
              </p:cNvSpPr>
              <p:nvPr userDrawn="1"/>
            </p:nvSpPr>
            <p:spPr bwMode="auto">
              <a:xfrm>
                <a:off x="5404" y="37"/>
                <a:ext cx="312" cy="371"/>
              </a:xfrm>
              <a:custGeom>
                <a:avLst/>
                <a:gdLst>
                  <a:gd name="T0" fmla="*/ 0 w 312"/>
                  <a:gd name="T1" fmla="*/ 371 h 371"/>
                  <a:gd name="T2" fmla="*/ 312 w 312"/>
                  <a:gd name="T3" fmla="*/ 0 h 371"/>
                  <a:gd name="T4" fmla="*/ 312 w 312"/>
                  <a:gd name="T5" fmla="*/ 9 h 371"/>
                  <a:gd name="T6" fmla="*/ 8 w 312"/>
                  <a:gd name="T7" fmla="*/ 371 h 371"/>
                  <a:gd name="T8" fmla="*/ 0 w 312"/>
                  <a:gd name="T9" fmla="*/ 371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71">
                    <a:moveTo>
                      <a:pt x="0" y="371"/>
                    </a:moveTo>
                    <a:lnTo>
                      <a:pt x="312" y="0"/>
                    </a:lnTo>
                    <a:lnTo>
                      <a:pt x="312" y="9"/>
                    </a:lnTo>
                    <a:lnTo>
                      <a:pt x="8" y="371"/>
                    </a:lnTo>
                    <a:lnTo>
                      <a:pt x="0" y="371"/>
                    </a:lnTo>
                    <a:close/>
                  </a:path>
                </a:pathLst>
              </a:custGeom>
              <a:solidFill>
                <a:srgbClr val="618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7" name="Freeform 551"/>
              <p:cNvSpPr>
                <a:spLocks/>
              </p:cNvSpPr>
              <p:nvPr userDrawn="1"/>
            </p:nvSpPr>
            <p:spPr bwMode="auto">
              <a:xfrm>
                <a:off x="5408" y="42"/>
                <a:ext cx="308" cy="366"/>
              </a:xfrm>
              <a:custGeom>
                <a:avLst/>
                <a:gdLst>
                  <a:gd name="T0" fmla="*/ 0 w 308"/>
                  <a:gd name="T1" fmla="*/ 366 h 366"/>
                  <a:gd name="T2" fmla="*/ 308 w 308"/>
                  <a:gd name="T3" fmla="*/ 0 h 366"/>
                  <a:gd name="T4" fmla="*/ 308 w 308"/>
                  <a:gd name="T5" fmla="*/ 9 h 366"/>
                  <a:gd name="T6" fmla="*/ 9 w 308"/>
                  <a:gd name="T7" fmla="*/ 366 h 366"/>
                  <a:gd name="T8" fmla="*/ 0 w 308"/>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366">
                    <a:moveTo>
                      <a:pt x="0" y="366"/>
                    </a:moveTo>
                    <a:lnTo>
                      <a:pt x="308" y="0"/>
                    </a:lnTo>
                    <a:lnTo>
                      <a:pt x="308" y="9"/>
                    </a:lnTo>
                    <a:lnTo>
                      <a:pt x="9" y="366"/>
                    </a:lnTo>
                    <a:lnTo>
                      <a:pt x="0" y="366"/>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8" name="Freeform 552"/>
              <p:cNvSpPr>
                <a:spLocks/>
              </p:cNvSpPr>
              <p:nvPr userDrawn="1"/>
            </p:nvSpPr>
            <p:spPr bwMode="auto">
              <a:xfrm>
                <a:off x="5412" y="46"/>
                <a:ext cx="304" cy="362"/>
              </a:xfrm>
              <a:custGeom>
                <a:avLst/>
                <a:gdLst>
                  <a:gd name="T0" fmla="*/ 0 w 304"/>
                  <a:gd name="T1" fmla="*/ 362 h 362"/>
                  <a:gd name="T2" fmla="*/ 304 w 304"/>
                  <a:gd name="T3" fmla="*/ 0 h 362"/>
                  <a:gd name="T4" fmla="*/ 304 w 304"/>
                  <a:gd name="T5" fmla="*/ 11 h 362"/>
                  <a:gd name="T6" fmla="*/ 9 w 304"/>
                  <a:gd name="T7" fmla="*/ 362 h 362"/>
                  <a:gd name="T8" fmla="*/ 0 w 304"/>
                  <a:gd name="T9" fmla="*/ 362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362">
                    <a:moveTo>
                      <a:pt x="0" y="362"/>
                    </a:moveTo>
                    <a:lnTo>
                      <a:pt x="304" y="0"/>
                    </a:lnTo>
                    <a:lnTo>
                      <a:pt x="304" y="11"/>
                    </a:lnTo>
                    <a:lnTo>
                      <a:pt x="9" y="362"/>
                    </a:lnTo>
                    <a:lnTo>
                      <a:pt x="0" y="362"/>
                    </a:lnTo>
                    <a:close/>
                  </a:path>
                </a:pathLst>
              </a:custGeom>
              <a:solidFill>
                <a:srgbClr val="5F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9" name="Freeform 553"/>
              <p:cNvSpPr>
                <a:spLocks/>
              </p:cNvSpPr>
              <p:nvPr userDrawn="1"/>
            </p:nvSpPr>
            <p:spPr bwMode="auto">
              <a:xfrm>
                <a:off x="5417" y="51"/>
                <a:ext cx="299" cy="357"/>
              </a:xfrm>
              <a:custGeom>
                <a:avLst/>
                <a:gdLst>
                  <a:gd name="T0" fmla="*/ 0 w 299"/>
                  <a:gd name="T1" fmla="*/ 357 h 357"/>
                  <a:gd name="T2" fmla="*/ 299 w 299"/>
                  <a:gd name="T3" fmla="*/ 0 h 357"/>
                  <a:gd name="T4" fmla="*/ 299 w 299"/>
                  <a:gd name="T5" fmla="*/ 10 h 357"/>
                  <a:gd name="T6" fmla="*/ 8 w 299"/>
                  <a:gd name="T7" fmla="*/ 357 h 357"/>
                  <a:gd name="T8" fmla="*/ 0 w 299"/>
                  <a:gd name="T9" fmla="*/ 357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357">
                    <a:moveTo>
                      <a:pt x="0" y="357"/>
                    </a:moveTo>
                    <a:lnTo>
                      <a:pt x="299" y="0"/>
                    </a:lnTo>
                    <a:lnTo>
                      <a:pt x="299" y="10"/>
                    </a:lnTo>
                    <a:lnTo>
                      <a:pt x="8" y="357"/>
                    </a:lnTo>
                    <a:lnTo>
                      <a:pt x="0" y="357"/>
                    </a:lnTo>
                    <a:close/>
                  </a:path>
                </a:pathLst>
              </a:custGeom>
              <a:solidFill>
                <a:srgbClr val="5D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0" name="Freeform 554"/>
              <p:cNvSpPr>
                <a:spLocks/>
              </p:cNvSpPr>
              <p:nvPr userDrawn="1"/>
            </p:nvSpPr>
            <p:spPr bwMode="auto">
              <a:xfrm>
                <a:off x="5421" y="57"/>
                <a:ext cx="295" cy="351"/>
              </a:xfrm>
              <a:custGeom>
                <a:avLst/>
                <a:gdLst>
                  <a:gd name="T0" fmla="*/ 0 w 295"/>
                  <a:gd name="T1" fmla="*/ 351 h 351"/>
                  <a:gd name="T2" fmla="*/ 295 w 295"/>
                  <a:gd name="T3" fmla="*/ 0 h 351"/>
                  <a:gd name="T4" fmla="*/ 295 w 295"/>
                  <a:gd name="T5" fmla="*/ 9 h 351"/>
                  <a:gd name="T6" fmla="*/ 8 w 295"/>
                  <a:gd name="T7" fmla="*/ 351 h 351"/>
                  <a:gd name="T8" fmla="*/ 0 w 295"/>
                  <a:gd name="T9" fmla="*/ 351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51">
                    <a:moveTo>
                      <a:pt x="0" y="351"/>
                    </a:moveTo>
                    <a:lnTo>
                      <a:pt x="295" y="0"/>
                    </a:lnTo>
                    <a:lnTo>
                      <a:pt x="295" y="9"/>
                    </a:lnTo>
                    <a:lnTo>
                      <a:pt x="8" y="351"/>
                    </a:lnTo>
                    <a:lnTo>
                      <a:pt x="0" y="351"/>
                    </a:lnTo>
                    <a:close/>
                  </a:path>
                </a:pathLst>
              </a:custGeom>
              <a:solidFill>
                <a:srgbClr val="5C7D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1" name="Freeform 555"/>
              <p:cNvSpPr>
                <a:spLocks/>
              </p:cNvSpPr>
              <p:nvPr userDrawn="1"/>
            </p:nvSpPr>
            <p:spPr bwMode="auto">
              <a:xfrm>
                <a:off x="5425" y="61"/>
                <a:ext cx="291" cy="347"/>
              </a:xfrm>
              <a:custGeom>
                <a:avLst/>
                <a:gdLst>
                  <a:gd name="T0" fmla="*/ 0 w 291"/>
                  <a:gd name="T1" fmla="*/ 347 h 347"/>
                  <a:gd name="T2" fmla="*/ 291 w 291"/>
                  <a:gd name="T3" fmla="*/ 0 h 347"/>
                  <a:gd name="T4" fmla="*/ 291 w 291"/>
                  <a:gd name="T5" fmla="*/ 10 h 347"/>
                  <a:gd name="T6" fmla="*/ 8 w 291"/>
                  <a:gd name="T7" fmla="*/ 347 h 347"/>
                  <a:gd name="T8" fmla="*/ 0 w 291"/>
                  <a:gd name="T9" fmla="*/ 347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347">
                    <a:moveTo>
                      <a:pt x="0" y="347"/>
                    </a:moveTo>
                    <a:lnTo>
                      <a:pt x="291" y="0"/>
                    </a:lnTo>
                    <a:lnTo>
                      <a:pt x="291" y="10"/>
                    </a:lnTo>
                    <a:lnTo>
                      <a:pt x="8" y="347"/>
                    </a:lnTo>
                    <a:lnTo>
                      <a:pt x="0" y="347"/>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2" name="Freeform 556"/>
              <p:cNvSpPr>
                <a:spLocks/>
              </p:cNvSpPr>
              <p:nvPr userDrawn="1"/>
            </p:nvSpPr>
            <p:spPr bwMode="auto">
              <a:xfrm>
                <a:off x="5429" y="66"/>
                <a:ext cx="287" cy="342"/>
              </a:xfrm>
              <a:custGeom>
                <a:avLst/>
                <a:gdLst>
                  <a:gd name="T0" fmla="*/ 0 w 287"/>
                  <a:gd name="T1" fmla="*/ 342 h 342"/>
                  <a:gd name="T2" fmla="*/ 287 w 287"/>
                  <a:gd name="T3" fmla="*/ 0 h 342"/>
                  <a:gd name="T4" fmla="*/ 287 w 287"/>
                  <a:gd name="T5" fmla="*/ 9 h 342"/>
                  <a:gd name="T6" fmla="*/ 8 w 287"/>
                  <a:gd name="T7" fmla="*/ 342 h 342"/>
                  <a:gd name="T8" fmla="*/ 0 w 287"/>
                  <a:gd name="T9" fmla="*/ 342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342">
                    <a:moveTo>
                      <a:pt x="0" y="342"/>
                    </a:moveTo>
                    <a:lnTo>
                      <a:pt x="287" y="0"/>
                    </a:lnTo>
                    <a:lnTo>
                      <a:pt x="287" y="9"/>
                    </a:lnTo>
                    <a:lnTo>
                      <a:pt x="8" y="342"/>
                    </a:lnTo>
                    <a:lnTo>
                      <a:pt x="0" y="342"/>
                    </a:lnTo>
                    <a:close/>
                  </a:path>
                </a:pathLst>
              </a:custGeom>
              <a:solidFill>
                <a:srgbClr val="5A7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3" name="Freeform 557"/>
              <p:cNvSpPr>
                <a:spLocks/>
              </p:cNvSpPr>
              <p:nvPr userDrawn="1"/>
            </p:nvSpPr>
            <p:spPr bwMode="auto">
              <a:xfrm>
                <a:off x="5433" y="71"/>
                <a:ext cx="283" cy="337"/>
              </a:xfrm>
              <a:custGeom>
                <a:avLst/>
                <a:gdLst>
                  <a:gd name="T0" fmla="*/ 0 w 283"/>
                  <a:gd name="T1" fmla="*/ 337 h 337"/>
                  <a:gd name="T2" fmla="*/ 283 w 283"/>
                  <a:gd name="T3" fmla="*/ 0 h 337"/>
                  <a:gd name="T4" fmla="*/ 283 w 283"/>
                  <a:gd name="T5" fmla="*/ 9 h 337"/>
                  <a:gd name="T6" fmla="*/ 8 w 283"/>
                  <a:gd name="T7" fmla="*/ 337 h 337"/>
                  <a:gd name="T8" fmla="*/ 0 w 283"/>
                  <a:gd name="T9" fmla="*/ 337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337">
                    <a:moveTo>
                      <a:pt x="0" y="337"/>
                    </a:moveTo>
                    <a:lnTo>
                      <a:pt x="283" y="0"/>
                    </a:lnTo>
                    <a:lnTo>
                      <a:pt x="283" y="9"/>
                    </a:lnTo>
                    <a:lnTo>
                      <a:pt x="8" y="337"/>
                    </a:lnTo>
                    <a:lnTo>
                      <a:pt x="0" y="337"/>
                    </a:lnTo>
                    <a:close/>
                  </a:path>
                </a:pathLst>
              </a:custGeom>
              <a:solidFill>
                <a:srgbClr val="5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4" name="Freeform 558"/>
              <p:cNvSpPr>
                <a:spLocks/>
              </p:cNvSpPr>
              <p:nvPr userDrawn="1"/>
            </p:nvSpPr>
            <p:spPr bwMode="auto">
              <a:xfrm>
                <a:off x="5437" y="75"/>
                <a:ext cx="279" cy="333"/>
              </a:xfrm>
              <a:custGeom>
                <a:avLst/>
                <a:gdLst>
                  <a:gd name="T0" fmla="*/ 0 w 279"/>
                  <a:gd name="T1" fmla="*/ 333 h 333"/>
                  <a:gd name="T2" fmla="*/ 279 w 279"/>
                  <a:gd name="T3" fmla="*/ 0 h 333"/>
                  <a:gd name="T4" fmla="*/ 279 w 279"/>
                  <a:gd name="T5" fmla="*/ 11 h 333"/>
                  <a:gd name="T6" fmla="*/ 8 w 279"/>
                  <a:gd name="T7" fmla="*/ 333 h 333"/>
                  <a:gd name="T8" fmla="*/ 0 w 279"/>
                  <a:gd name="T9" fmla="*/ 333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333">
                    <a:moveTo>
                      <a:pt x="0" y="333"/>
                    </a:moveTo>
                    <a:lnTo>
                      <a:pt x="279" y="0"/>
                    </a:lnTo>
                    <a:lnTo>
                      <a:pt x="279" y="11"/>
                    </a:lnTo>
                    <a:lnTo>
                      <a:pt x="8" y="333"/>
                    </a:lnTo>
                    <a:lnTo>
                      <a:pt x="0" y="333"/>
                    </a:lnTo>
                    <a:close/>
                  </a:path>
                </a:pathLst>
              </a:custGeom>
              <a:solidFill>
                <a:srgbClr val="57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5" name="Freeform 559"/>
              <p:cNvSpPr>
                <a:spLocks/>
              </p:cNvSpPr>
              <p:nvPr userDrawn="1"/>
            </p:nvSpPr>
            <p:spPr bwMode="auto">
              <a:xfrm>
                <a:off x="5441" y="80"/>
                <a:ext cx="275" cy="328"/>
              </a:xfrm>
              <a:custGeom>
                <a:avLst/>
                <a:gdLst>
                  <a:gd name="T0" fmla="*/ 0 w 275"/>
                  <a:gd name="T1" fmla="*/ 328 h 328"/>
                  <a:gd name="T2" fmla="*/ 275 w 275"/>
                  <a:gd name="T3" fmla="*/ 0 h 328"/>
                  <a:gd name="T4" fmla="*/ 275 w 275"/>
                  <a:gd name="T5" fmla="*/ 10 h 328"/>
                  <a:gd name="T6" fmla="*/ 8 w 275"/>
                  <a:gd name="T7" fmla="*/ 328 h 328"/>
                  <a:gd name="T8" fmla="*/ 0 w 275"/>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328">
                    <a:moveTo>
                      <a:pt x="0" y="328"/>
                    </a:moveTo>
                    <a:lnTo>
                      <a:pt x="275" y="0"/>
                    </a:lnTo>
                    <a:lnTo>
                      <a:pt x="275" y="10"/>
                    </a:lnTo>
                    <a:lnTo>
                      <a:pt x="8" y="328"/>
                    </a:lnTo>
                    <a:lnTo>
                      <a:pt x="0" y="328"/>
                    </a:lnTo>
                    <a:close/>
                  </a:path>
                </a:pathLst>
              </a:custGeom>
              <a:solidFill>
                <a:srgbClr val="55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6" name="Freeform 560"/>
              <p:cNvSpPr>
                <a:spLocks/>
              </p:cNvSpPr>
              <p:nvPr userDrawn="1"/>
            </p:nvSpPr>
            <p:spPr bwMode="auto">
              <a:xfrm>
                <a:off x="5445" y="86"/>
                <a:ext cx="271" cy="322"/>
              </a:xfrm>
              <a:custGeom>
                <a:avLst/>
                <a:gdLst>
                  <a:gd name="T0" fmla="*/ 0 w 271"/>
                  <a:gd name="T1" fmla="*/ 322 h 322"/>
                  <a:gd name="T2" fmla="*/ 271 w 271"/>
                  <a:gd name="T3" fmla="*/ 0 h 322"/>
                  <a:gd name="T4" fmla="*/ 271 w 271"/>
                  <a:gd name="T5" fmla="*/ 9 h 322"/>
                  <a:gd name="T6" fmla="*/ 8 w 271"/>
                  <a:gd name="T7" fmla="*/ 322 h 322"/>
                  <a:gd name="T8" fmla="*/ 0 w 271"/>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322">
                    <a:moveTo>
                      <a:pt x="0" y="322"/>
                    </a:moveTo>
                    <a:lnTo>
                      <a:pt x="271" y="0"/>
                    </a:lnTo>
                    <a:lnTo>
                      <a:pt x="271" y="9"/>
                    </a:lnTo>
                    <a:lnTo>
                      <a:pt x="8" y="322"/>
                    </a:lnTo>
                    <a:lnTo>
                      <a:pt x="0" y="322"/>
                    </a:lnTo>
                    <a:close/>
                  </a:path>
                </a:pathLst>
              </a:custGeom>
              <a:solidFill>
                <a:srgbClr val="547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7" name="Freeform 561"/>
              <p:cNvSpPr>
                <a:spLocks/>
              </p:cNvSpPr>
              <p:nvPr userDrawn="1"/>
            </p:nvSpPr>
            <p:spPr bwMode="auto">
              <a:xfrm>
                <a:off x="5449" y="90"/>
                <a:ext cx="267" cy="318"/>
              </a:xfrm>
              <a:custGeom>
                <a:avLst/>
                <a:gdLst>
                  <a:gd name="T0" fmla="*/ 0 w 267"/>
                  <a:gd name="T1" fmla="*/ 318 h 318"/>
                  <a:gd name="T2" fmla="*/ 267 w 267"/>
                  <a:gd name="T3" fmla="*/ 0 h 318"/>
                  <a:gd name="T4" fmla="*/ 267 w 267"/>
                  <a:gd name="T5" fmla="*/ 10 h 318"/>
                  <a:gd name="T6" fmla="*/ 8 w 267"/>
                  <a:gd name="T7" fmla="*/ 318 h 318"/>
                  <a:gd name="T8" fmla="*/ 0 w 267"/>
                  <a:gd name="T9" fmla="*/ 318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318">
                    <a:moveTo>
                      <a:pt x="0" y="318"/>
                    </a:moveTo>
                    <a:lnTo>
                      <a:pt x="267" y="0"/>
                    </a:lnTo>
                    <a:lnTo>
                      <a:pt x="267" y="10"/>
                    </a:lnTo>
                    <a:lnTo>
                      <a:pt x="8" y="318"/>
                    </a:lnTo>
                    <a:lnTo>
                      <a:pt x="0" y="318"/>
                    </a:lnTo>
                    <a:close/>
                  </a:path>
                </a:pathLst>
              </a:custGeom>
              <a:solidFill>
                <a:srgbClr val="53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8" name="Freeform 562"/>
              <p:cNvSpPr>
                <a:spLocks/>
              </p:cNvSpPr>
              <p:nvPr userDrawn="1"/>
            </p:nvSpPr>
            <p:spPr bwMode="auto">
              <a:xfrm>
                <a:off x="5453" y="95"/>
                <a:ext cx="263" cy="313"/>
              </a:xfrm>
              <a:custGeom>
                <a:avLst/>
                <a:gdLst>
                  <a:gd name="T0" fmla="*/ 0 w 263"/>
                  <a:gd name="T1" fmla="*/ 313 h 313"/>
                  <a:gd name="T2" fmla="*/ 263 w 263"/>
                  <a:gd name="T3" fmla="*/ 0 h 313"/>
                  <a:gd name="T4" fmla="*/ 263 w 263"/>
                  <a:gd name="T5" fmla="*/ 9 h 313"/>
                  <a:gd name="T6" fmla="*/ 8 w 263"/>
                  <a:gd name="T7" fmla="*/ 313 h 313"/>
                  <a:gd name="T8" fmla="*/ 0 w 263"/>
                  <a:gd name="T9" fmla="*/ 313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13">
                    <a:moveTo>
                      <a:pt x="0" y="313"/>
                    </a:moveTo>
                    <a:lnTo>
                      <a:pt x="263" y="0"/>
                    </a:lnTo>
                    <a:lnTo>
                      <a:pt x="263" y="9"/>
                    </a:lnTo>
                    <a:lnTo>
                      <a:pt x="8" y="313"/>
                    </a:lnTo>
                    <a:lnTo>
                      <a:pt x="0" y="313"/>
                    </a:lnTo>
                    <a:close/>
                  </a:path>
                </a:pathLst>
              </a:custGeom>
              <a:solidFill>
                <a:srgbClr val="5275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9" name="Freeform 563"/>
              <p:cNvSpPr>
                <a:spLocks/>
              </p:cNvSpPr>
              <p:nvPr userDrawn="1"/>
            </p:nvSpPr>
            <p:spPr bwMode="auto">
              <a:xfrm>
                <a:off x="5457" y="100"/>
                <a:ext cx="259" cy="308"/>
              </a:xfrm>
              <a:custGeom>
                <a:avLst/>
                <a:gdLst>
                  <a:gd name="T0" fmla="*/ 0 w 259"/>
                  <a:gd name="T1" fmla="*/ 308 h 308"/>
                  <a:gd name="T2" fmla="*/ 259 w 259"/>
                  <a:gd name="T3" fmla="*/ 0 h 308"/>
                  <a:gd name="T4" fmla="*/ 259 w 259"/>
                  <a:gd name="T5" fmla="*/ 9 h 308"/>
                  <a:gd name="T6" fmla="*/ 8 w 259"/>
                  <a:gd name="T7" fmla="*/ 308 h 308"/>
                  <a:gd name="T8" fmla="*/ 0 w 259"/>
                  <a:gd name="T9" fmla="*/ 308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308">
                    <a:moveTo>
                      <a:pt x="0" y="308"/>
                    </a:moveTo>
                    <a:lnTo>
                      <a:pt x="259" y="0"/>
                    </a:lnTo>
                    <a:lnTo>
                      <a:pt x="259" y="9"/>
                    </a:lnTo>
                    <a:lnTo>
                      <a:pt x="8" y="308"/>
                    </a:lnTo>
                    <a:lnTo>
                      <a:pt x="0" y="308"/>
                    </a:lnTo>
                    <a:close/>
                  </a:path>
                </a:pathLst>
              </a:custGeom>
              <a:solidFill>
                <a:srgbClr val="50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0" name="Freeform 564"/>
              <p:cNvSpPr>
                <a:spLocks/>
              </p:cNvSpPr>
              <p:nvPr userDrawn="1"/>
            </p:nvSpPr>
            <p:spPr bwMode="auto">
              <a:xfrm>
                <a:off x="5461" y="104"/>
                <a:ext cx="255" cy="304"/>
              </a:xfrm>
              <a:custGeom>
                <a:avLst/>
                <a:gdLst>
                  <a:gd name="T0" fmla="*/ 0 w 255"/>
                  <a:gd name="T1" fmla="*/ 304 h 304"/>
                  <a:gd name="T2" fmla="*/ 255 w 255"/>
                  <a:gd name="T3" fmla="*/ 0 h 304"/>
                  <a:gd name="T4" fmla="*/ 255 w 255"/>
                  <a:gd name="T5" fmla="*/ 11 h 304"/>
                  <a:gd name="T6" fmla="*/ 8 w 255"/>
                  <a:gd name="T7" fmla="*/ 304 h 304"/>
                  <a:gd name="T8" fmla="*/ 0 w 255"/>
                  <a:gd name="T9" fmla="*/ 304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04">
                    <a:moveTo>
                      <a:pt x="0" y="304"/>
                    </a:moveTo>
                    <a:lnTo>
                      <a:pt x="255" y="0"/>
                    </a:lnTo>
                    <a:lnTo>
                      <a:pt x="255" y="11"/>
                    </a:lnTo>
                    <a:lnTo>
                      <a:pt x="8" y="304"/>
                    </a:lnTo>
                    <a:lnTo>
                      <a:pt x="0" y="304"/>
                    </a:lnTo>
                    <a:close/>
                  </a:path>
                </a:pathLst>
              </a:custGeom>
              <a:solidFill>
                <a:srgbClr val="4F73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1" name="Freeform 565"/>
              <p:cNvSpPr>
                <a:spLocks/>
              </p:cNvSpPr>
              <p:nvPr userDrawn="1"/>
            </p:nvSpPr>
            <p:spPr bwMode="auto">
              <a:xfrm>
                <a:off x="5465" y="109"/>
                <a:ext cx="251" cy="299"/>
              </a:xfrm>
              <a:custGeom>
                <a:avLst/>
                <a:gdLst>
                  <a:gd name="T0" fmla="*/ 0 w 251"/>
                  <a:gd name="T1" fmla="*/ 299 h 299"/>
                  <a:gd name="T2" fmla="*/ 251 w 251"/>
                  <a:gd name="T3" fmla="*/ 0 h 299"/>
                  <a:gd name="T4" fmla="*/ 251 w 251"/>
                  <a:gd name="T5" fmla="*/ 10 h 299"/>
                  <a:gd name="T6" fmla="*/ 8 w 251"/>
                  <a:gd name="T7" fmla="*/ 299 h 299"/>
                  <a:gd name="T8" fmla="*/ 0 w 251"/>
                  <a:gd name="T9" fmla="*/ 299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299">
                    <a:moveTo>
                      <a:pt x="0" y="299"/>
                    </a:moveTo>
                    <a:lnTo>
                      <a:pt x="251" y="0"/>
                    </a:lnTo>
                    <a:lnTo>
                      <a:pt x="251" y="10"/>
                    </a:lnTo>
                    <a:lnTo>
                      <a:pt x="8" y="299"/>
                    </a:lnTo>
                    <a:lnTo>
                      <a:pt x="0" y="299"/>
                    </a:lnTo>
                    <a:close/>
                  </a:path>
                </a:pathLst>
              </a:custGeom>
              <a:solidFill>
                <a:srgbClr val="4E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2" name="Freeform 566"/>
              <p:cNvSpPr>
                <a:spLocks/>
              </p:cNvSpPr>
              <p:nvPr userDrawn="1"/>
            </p:nvSpPr>
            <p:spPr bwMode="auto">
              <a:xfrm>
                <a:off x="5469" y="115"/>
                <a:ext cx="247" cy="293"/>
              </a:xfrm>
              <a:custGeom>
                <a:avLst/>
                <a:gdLst>
                  <a:gd name="T0" fmla="*/ 0 w 247"/>
                  <a:gd name="T1" fmla="*/ 293 h 293"/>
                  <a:gd name="T2" fmla="*/ 247 w 247"/>
                  <a:gd name="T3" fmla="*/ 0 h 293"/>
                  <a:gd name="T4" fmla="*/ 247 w 247"/>
                  <a:gd name="T5" fmla="*/ 9 h 293"/>
                  <a:gd name="T6" fmla="*/ 9 w 247"/>
                  <a:gd name="T7" fmla="*/ 293 h 293"/>
                  <a:gd name="T8" fmla="*/ 0 w 247"/>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293">
                    <a:moveTo>
                      <a:pt x="0" y="293"/>
                    </a:moveTo>
                    <a:lnTo>
                      <a:pt x="247" y="0"/>
                    </a:lnTo>
                    <a:lnTo>
                      <a:pt x="247" y="9"/>
                    </a:lnTo>
                    <a:lnTo>
                      <a:pt x="9" y="293"/>
                    </a:lnTo>
                    <a:lnTo>
                      <a:pt x="0" y="293"/>
                    </a:lnTo>
                    <a:close/>
                  </a:path>
                </a:pathLst>
              </a:custGeom>
              <a:solidFill>
                <a:srgbClr val="4D7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3" name="Freeform 567"/>
              <p:cNvSpPr>
                <a:spLocks/>
              </p:cNvSpPr>
              <p:nvPr userDrawn="1"/>
            </p:nvSpPr>
            <p:spPr bwMode="auto">
              <a:xfrm>
                <a:off x="5473" y="119"/>
                <a:ext cx="243" cy="289"/>
              </a:xfrm>
              <a:custGeom>
                <a:avLst/>
                <a:gdLst>
                  <a:gd name="T0" fmla="*/ 0 w 243"/>
                  <a:gd name="T1" fmla="*/ 289 h 289"/>
                  <a:gd name="T2" fmla="*/ 243 w 243"/>
                  <a:gd name="T3" fmla="*/ 0 h 289"/>
                  <a:gd name="T4" fmla="*/ 243 w 243"/>
                  <a:gd name="T5" fmla="*/ 10 h 289"/>
                  <a:gd name="T6" fmla="*/ 9 w 243"/>
                  <a:gd name="T7" fmla="*/ 289 h 289"/>
                  <a:gd name="T8" fmla="*/ 0 w 243"/>
                  <a:gd name="T9" fmla="*/ 289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89">
                    <a:moveTo>
                      <a:pt x="0" y="289"/>
                    </a:moveTo>
                    <a:lnTo>
                      <a:pt x="243" y="0"/>
                    </a:lnTo>
                    <a:lnTo>
                      <a:pt x="243" y="10"/>
                    </a:lnTo>
                    <a:lnTo>
                      <a:pt x="9" y="289"/>
                    </a:lnTo>
                    <a:lnTo>
                      <a:pt x="0" y="289"/>
                    </a:lnTo>
                    <a:close/>
                  </a:path>
                </a:pathLst>
              </a:custGeom>
              <a:solidFill>
                <a:srgbClr val="4B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4" name="Freeform 568"/>
              <p:cNvSpPr>
                <a:spLocks/>
              </p:cNvSpPr>
              <p:nvPr userDrawn="1"/>
            </p:nvSpPr>
            <p:spPr bwMode="auto">
              <a:xfrm>
                <a:off x="5478" y="124"/>
                <a:ext cx="238" cy="284"/>
              </a:xfrm>
              <a:custGeom>
                <a:avLst/>
                <a:gdLst>
                  <a:gd name="T0" fmla="*/ 0 w 238"/>
                  <a:gd name="T1" fmla="*/ 284 h 284"/>
                  <a:gd name="T2" fmla="*/ 238 w 238"/>
                  <a:gd name="T3" fmla="*/ 0 h 284"/>
                  <a:gd name="T4" fmla="*/ 238 w 238"/>
                  <a:gd name="T5" fmla="*/ 9 h 284"/>
                  <a:gd name="T6" fmla="*/ 8 w 238"/>
                  <a:gd name="T7" fmla="*/ 284 h 284"/>
                  <a:gd name="T8" fmla="*/ 0 w 23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84">
                    <a:moveTo>
                      <a:pt x="0" y="284"/>
                    </a:moveTo>
                    <a:lnTo>
                      <a:pt x="238" y="0"/>
                    </a:lnTo>
                    <a:lnTo>
                      <a:pt x="238" y="9"/>
                    </a:lnTo>
                    <a:lnTo>
                      <a:pt x="8" y="284"/>
                    </a:lnTo>
                    <a:lnTo>
                      <a:pt x="0" y="284"/>
                    </a:lnTo>
                    <a:close/>
                  </a:path>
                </a:pathLst>
              </a:custGeom>
              <a:solidFill>
                <a:srgbClr val="4A6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5" name="Freeform 569"/>
              <p:cNvSpPr>
                <a:spLocks/>
              </p:cNvSpPr>
              <p:nvPr userDrawn="1"/>
            </p:nvSpPr>
            <p:spPr bwMode="auto">
              <a:xfrm>
                <a:off x="5482" y="129"/>
                <a:ext cx="234" cy="279"/>
              </a:xfrm>
              <a:custGeom>
                <a:avLst/>
                <a:gdLst>
                  <a:gd name="T0" fmla="*/ 0 w 234"/>
                  <a:gd name="T1" fmla="*/ 279 h 279"/>
                  <a:gd name="T2" fmla="*/ 234 w 234"/>
                  <a:gd name="T3" fmla="*/ 0 h 279"/>
                  <a:gd name="T4" fmla="*/ 234 w 234"/>
                  <a:gd name="T5" fmla="*/ 10 h 279"/>
                  <a:gd name="T6" fmla="*/ 8 w 234"/>
                  <a:gd name="T7" fmla="*/ 279 h 279"/>
                  <a:gd name="T8" fmla="*/ 0 w 234"/>
                  <a:gd name="T9" fmla="*/ 279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79">
                    <a:moveTo>
                      <a:pt x="0" y="279"/>
                    </a:moveTo>
                    <a:lnTo>
                      <a:pt x="234" y="0"/>
                    </a:lnTo>
                    <a:lnTo>
                      <a:pt x="234" y="10"/>
                    </a:lnTo>
                    <a:lnTo>
                      <a:pt x="8" y="279"/>
                    </a:lnTo>
                    <a:lnTo>
                      <a:pt x="0" y="279"/>
                    </a:lnTo>
                    <a:close/>
                  </a:path>
                </a:pathLst>
              </a:custGeom>
              <a:solidFill>
                <a:srgbClr val="49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6" name="Freeform 570"/>
              <p:cNvSpPr>
                <a:spLocks/>
              </p:cNvSpPr>
              <p:nvPr userDrawn="1"/>
            </p:nvSpPr>
            <p:spPr bwMode="auto">
              <a:xfrm>
                <a:off x="5486" y="133"/>
                <a:ext cx="230" cy="275"/>
              </a:xfrm>
              <a:custGeom>
                <a:avLst/>
                <a:gdLst>
                  <a:gd name="T0" fmla="*/ 0 w 230"/>
                  <a:gd name="T1" fmla="*/ 275 h 275"/>
                  <a:gd name="T2" fmla="*/ 230 w 230"/>
                  <a:gd name="T3" fmla="*/ 0 h 275"/>
                  <a:gd name="T4" fmla="*/ 230 w 230"/>
                  <a:gd name="T5" fmla="*/ 9 h 275"/>
                  <a:gd name="T6" fmla="*/ 8 w 230"/>
                  <a:gd name="T7" fmla="*/ 275 h 275"/>
                  <a:gd name="T8" fmla="*/ 0 w 230"/>
                  <a:gd name="T9" fmla="*/ 275 h 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75">
                    <a:moveTo>
                      <a:pt x="0" y="275"/>
                    </a:moveTo>
                    <a:lnTo>
                      <a:pt x="230" y="0"/>
                    </a:lnTo>
                    <a:lnTo>
                      <a:pt x="230" y="9"/>
                    </a:lnTo>
                    <a:lnTo>
                      <a:pt x="8" y="275"/>
                    </a:lnTo>
                    <a:lnTo>
                      <a:pt x="0" y="275"/>
                    </a:lnTo>
                    <a:close/>
                  </a:path>
                </a:pathLst>
              </a:custGeom>
              <a:solidFill>
                <a:srgbClr val="486D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7" name="Freeform 571"/>
              <p:cNvSpPr>
                <a:spLocks/>
              </p:cNvSpPr>
              <p:nvPr userDrawn="1"/>
            </p:nvSpPr>
            <p:spPr bwMode="auto">
              <a:xfrm>
                <a:off x="5490" y="139"/>
                <a:ext cx="226" cy="269"/>
              </a:xfrm>
              <a:custGeom>
                <a:avLst/>
                <a:gdLst>
                  <a:gd name="T0" fmla="*/ 0 w 226"/>
                  <a:gd name="T1" fmla="*/ 269 h 269"/>
                  <a:gd name="T2" fmla="*/ 226 w 226"/>
                  <a:gd name="T3" fmla="*/ 0 h 269"/>
                  <a:gd name="T4" fmla="*/ 226 w 226"/>
                  <a:gd name="T5" fmla="*/ 9 h 269"/>
                  <a:gd name="T6" fmla="*/ 8 w 226"/>
                  <a:gd name="T7" fmla="*/ 269 h 269"/>
                  <a:gd name="T8" fmla="*/ 0 w 226"/>
                  <a:gd name="T9" fmla="*/ 269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269">
                    <a:moveTo>
                      <a:pt x="0" y="269"/>
                    </a:moveTo>
                    <a:lnTo>
                      <a:pt x="226" y="0"/>
                    </a:lnTo>
                    <a:lnTo>
                      <a:pt x="226" y="9"/>
                    </a:lnTo>
                    <a:lnTo>
                      <a:pt x="8" y="269"/>
                    </a:lnTo>
                    <a:lnTo>
                      <a:pt x="0" y="269"/>
                    </a:lnTo>
                    <a:close/>
                  </a:path>
                </a:pathLst>
              </a:custGeom>
              <a:solidFill>
                <a:srgbClr val="46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8" name="Freeform 572"/>
              <p:cNvSpPr>
                <a:spLocks/>
              </p:cNvSpPr>
              <p:nvPr userDrawn="1"/>
            </p:nvSpPr>
            <p:spPr bwMode="auto">
              <a:xfrm>
                <a:off x="5494" y="142"/>
                <a:ext cx="222" cy="266"/>
              </a:xfrm>
              <a:custGeom>
                <a:avLst/>
                <a:gdLst>
                  <a:gd name="T0" fmla="*/ 0 w 222"/>
                  <a:gd name="T1" fmla="*/ 266 h 266"/>
                  <a:gd name="T2" fmla="*/ 222 w 222"/>
                  <a:gd name="T3" fmla="*/ 0 h 266"/>
                  <a:gd name="T4" fmla="*/ 222 w 222"/>
                  <a:gd name="T5" fmla="*/ 11 h 266"/>
                  <a:gd name="T6" fmla="*/ 8 w 222"/>
                  <a:gd name="T7" fmla="*/ 266 h 266"/>
                  <a:gd name="T8" fmla="*/ 0 w 22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66">
                    <a:moveTo>
                      <a:pt x="0" y="266"/>
                    </a:moveTo>
                    <a:lnTo>
                      <a:pt x="222" y="0"/>
                    </a:lnTo>
                    <a:lnTo>
                      <a:pt x="222" y="11"/>
                    </a:lnTo>
                    <a:lnTo>
                      <a:pt x="8" y="266"/>
                    </a:lnTo>
                    <a:lnTo>
                      <a:pt x="0" y="266"/>
                    </a:lnTo>
                    <a:close/>
                  </a:path>
                </a:pathLst>
              </a:custGeom>
              <a:solidFill>
                <a:srgbClr val="456B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9" name="Freeform 573"/>
              <p:cNvSpPr>
                <a:spLocks/>
              </p:cNvSpPr>
              <p:nvPr userDrawn="1"/>
            </p:nvSpPr>
            <p:spPr bwMode="auto">
              <a:xfrm>
                <a:off x="5498" y="148"/>
                <a:ext cx="218" cy="260"/>
              </a:xfrm>
              <a:custGeom>
                <a:avLst/>
                <a:gdLst>
                  <a:gd name="T0" fmla="*/ 0 w 218"/>
                  <a:gd name="T1" fmla="*/ 260 h 260"/>
                  <a:gd name="T2" fmla="*/ 218 w 218"/>
                  <a:gd name="T3" fmla="*/ 0 h 260"/>
                  <a:gd name="T4" fmla="*/ 218 w 218"/>
                  <a:gd name="T5" fmla="*/ 9 h 260"/>
                  <a:gd name="T6" fmla="*/ 7 w 218"/>
                  <a:gd name="T7" fmla="*/ 260 h 260"/>
                  <a:gd name="T8" fmla="*/ 0 w 218"/>
                  <a:gd name="T9" fmla="*/ 26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260">
                    <a:moveTo>
                      <a:pt x="0" y="260"/>
                    </a:moveTo>
                    <a:lnTo>
                      <a:pt x="218" y="0"/>
                    </a:lnTo>
                    <a:lnTo>
                      <a:pt x="218" y="9"/>
                    </a:lnTo>
                    <a:lnTo>
                      <a:pt x="7" y="260"/>
                    </a:lnTo>
                    <a:lnTo>
                      <a:pt x="0" y="260"/>
                    </a:lnTo>
                    <a:close/>
                  </a:path>
                </a:pathLst>
              </a:custGeom>
              <a:solidFill>
                <a:srgbClr val="44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0" name="Freeform 574"/>
              <p:cNvSpPr>
                <a:spLocks/>
              </p:cNvSpPr>
              <p:nvPr userDrawn="1"/>
            </p:nvSpPr>
            <p:spPr bwMode="auto">
              <a:xfrm>
                <a:off x="5502" y="153"/>
                <a:ext cx="214" cy="255"/>
              </a:xfrm>
              <a:custGeom>
                <a:avLst/>
                <a:gdLst>
                  <a:gd name="T0" fmla="*/ 0 w 214"/>
                  <a:gd name="T1" fmla="*/ 255 h 255"/>
                  <a:gd name="T2" fmla="*/ 214 w 214"/>
                  <a:gd name="T3" fmla="*/ 0 h 255"/>
                  <a:gd name="T4" fmla="*/ 214 w 214"/>
                  <a:gd name="T5" fmla="*/ 9 h 255"/>
                  <a:gd name="T6" fmla="*/ 7 w 214"/>
                  <a:gd name="T7" fmla="*/ 255 h 255"/>
                  <a:gd name="T8" fmla="*/ 0 w 214"/>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55">
                    <a:moveTo>
                      <a:pt x="0" y="255"/>
                    </a:moveTo>
                    <a:lnTo>
                      <a:pt x="214" y="0"/>
                    </a:lnTo>
                    <a:lnTo>
                      <a:pt x="214" y="9"/>
                    </a:lnTo>
                    <a:lnTo>
                      <a:pt x="7" y="255"/>
                    </a:lnTo>
                    <a:lnTo>
                      <a:pt x="0" y="255"/>
                    </a:lnTo>
                    <a:close/>
                  </a:path>
                </a:pathLst>
              </a:custGeom>
              <a:solidFill>
                <a:srgbClr val="4369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1" name="Freeform 575"/>
              <p:cNvSpPr>
                <a:spLocks/>
              </p:cNvSpPr>
              <p:nvPr userDrawn="1"/>
            </p:nvSpPr>
            <p:spPr bwMode="auto">
              <a:xfrm>
                <a:off x="5505" y="157"/>
                <a:ext cx="211" cy="251"/>
              </a:xfrm>
              <a:custGeom>
                <a:avLst/>
                <a:gdLst>
                  <a:gd name="T0" fmla="*/ 0 w 211"/>
                  <a:gd name="T1" fmla="*/ 251 h 251"/>
                  <a:gd name="T2" fmla="*/ 211 w 211"/>
                  <a:gd name="T3" fmla="*/ 0 h 251"/>
                  <a:gd name="T4" fmla="*/ 211 w 211"/>
                  <a:gd name="T5" fmla="*/ 11 h 251"/>
                  <a:gd name="T6" fmla="*/ 8 w 211"/>
                  <a:gd name="T7" fmla="*/ 251 h 251"/>
                  <a:gd name="T8" fmla="*/ 0 w 211"/>
                  <a:gd name="T9" fmla="*/ 251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251">
                    <a:moveTo>
                      <a:pt x="0" y="251"/>
                    </a:moveTo>
                    <a:lnTo>
                      <a:pt x="211" y="0"/>
                    </a:lnTo>
                    <a:lnTo>
                      <a:pt x="211" y="11"/>
                    </a:lnTo>
                    <a:lnTo>
                      <a:pt x="8" y="251"/>
                    </a:lnTo>
                    <a:lnTo>
                      <a:pt x="0" y="251"/>
                    </a:lnTo>
                    <a:close/>
                  </a:path>
                </a:pathLst>
              </a:custGeom>
              <a:solidFill>
                <a:srgbClr val="41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2" name="Freeform 576"/>
              <p:cNvSpPr>
                <a:spLocks/>
              </p:cNvSpPr>
              <p:nvPr userDrawn="1"/>
            </p:nvSpPr>
            <p:spPr bwMode="auto">
              <a:xfrm>
                <a:off x="5509" y="162"/>
                <a:ext cx="207" cy="246"/>
              </a:xfrm>
              <a:custGeom>
                <a:avLst/>
                <a:gdLst>
                  <a:gd name="T0" fmla="*/ 0 w 207"/>
                  <a:gd name="T1" fmla="*/ 246 h 246"/>
                  <a:gd name="T2" fmla="*/ 207 w 207"/>
                  <a:gd name="T3" fmla="*/ 0 h 246"/>
                  <a:gd name="T4" fmla="*/ 207 w 207"/>
                  <a:gd name="T5" fmla="*/ 9 h 246"/>
                  <a:gd name="T6" fmla="*/ 8 w 207"/>
                  <a:gd name="T7" fmla="*/ 246 h 246"/>
                  <a:gd name="T8" fmla="*/ 0 w 207"/>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6">
                    <a:moveTo>
                      <a:pt x="0" y="246"/>
                    </a:moveTo>
                    <a:lnTo>
                      <a:pt x="207" y="0"/>
                    </a:lnTo>
                    <a:lnTo>
                      <a:pt x="207" y="9"/>
                    </a:lnTo>
                    <a:lnTo>
                      <a:pt x="8" y="246"/>
                    </a:lnTo>
                    <a:lnTo>
                      <a:pt x="0" y="246"/>
                    </a:lnTo>
                    <a:close/>
                  </a:path>
                </a:pathLst>
              </a:custGeom>
              <a:solidFill>
                <a:srgbClr val="406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3" name="Freeform 577"/>
              <p:cNvSpPr>
                <a:spLocks/>
              </p:cNvSpPr>
              <p:nvPr userDrawn="1"/>
            </p:nvSpPr>
            <p:spPr bwMode="auto">
              <a:xfrm>
                <a:off x="5513" y="168"/>
                <a:ext cx="203" cy="240"/>
              </a:xfrm>
              <a:custGeom>
                <a:avLst/>
                <a:gdLst>
                  <a:gd name="T0" fmla="*/ 0 w 203"/>
                  <a:gd name="T1" fmla="*/ 240 h 240"/>
                  <a:gd name="T2" fmla="*/ 203 w 203"/>
                  <a:gd name="T3" fmla="*/ 0 h 240"/>
                  <a:gd name="T4" fmla="*/ 203 w 203"/>
                  <a:gd name="T5" fmla="*/ 9 h 240"/>
                  <a:gd name="T6" fmla="*/ 8 w 203"/>
                  <a:gd name="T7" fmla="*/ 240 h 240"/>
                  <a:gd name="T8" fmla="*/ 0 w 203"/>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40">
                    <a:moveTo>
                      <a:pt x="0" y="240"/>
                    </a:moveTo>
                    <a:lnTo>
                      <a:pt x="203" y="0"/>
                    </a:lnTo>
                    <a:lnTo>
                      <a:pt x="203" y="9"/>
                    </a:lnTo>
                    <a:lnTo>
                      <a:pt x="8" y="240"/>
                    </a:lnTo>
                    <a:lnTo>
                      <a:pt x="0" y="240"/>
                    </a:lnTo>
                    <a:close/>
                  </a:path>
                </a:pathLst>
              </a:custGeom>
              <a:solidFill>
                <a:srgbClr val="3F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4" name="Freeform 578"/>
              <p:cNvSpPr>
                <a:spLocks/>
              </p:cNvSpPr>
              <p:nvPr userDrawn="1"/>
            </p:nvSpPr>
            <p:spPr bwMode="auto">
              <a:xfrm>
                <a:off x="5517" y="171"/>
                <a:ext cx="199" cy="237"/>
              </a:xfrm>
              <a:custGeom>
                <a:avLst/>
                <a:gdLst>
                  <a:gd name="T0" fmla="*/ 0 w 199"/>
                  <a:gd name="T1" fmla="*/ 237 h 237"/>
                  <a:gd name="T2" fmla="*/ 199 w 199"/>
                  <a:gd name="T3" fmla="*/ 0 h 237"/>
                  <a:gd name="T4" fmla="*/ 199 w 199"/>
                  <a:gd name="T5" fmla="*/ 11 h 237"/>
                  <a:gd name="T6" fmla="*/ 8 w 199"/>
                  <a:gd name="T7" fmla="*/ 237 h 237"/>
                  <a:gd name="T8" fmla="*/ 0 w 19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37">
                    <a:moveTo>
                      <a:pt x="0" y="237"/>
                    </a:moveTo>
                    <a:lnTo>
                      <a:pt x="199" y="0"/>
                    </a:lnTo>
                    <a:lnTo>
                      <a:pt x="199" y="11"/>
                    </a:lnTo>
                    <a:lnTo>
                      <a:pt x="8" y="237"/>
                    </a:lnTo>
                    <a:lnTo>
                      <a:pt x="0" y="237"/>
                    </a:lnTo>
                    <a:close/>
                  </a:path>
                </a:pathLst>
              </a:custGeom>
              <a:solidFill>
                <a:srgbClr val="3E6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5" name="Freeform 579"/>
              <p:cNvSpPr>
                <a:spLocks/>
              </p:cNvSpPr>
              <p:nvPr userDrawn="1"/>
            </p:nvSpPr>
            <p:spPr bwMode="auto">
              <a:xfrm>
                <a:off x="5521" y="177"/>
                <a:ext cx="195" cy="231"/>
              </a:xfrm>
              <a:custGeom>
                <a:avLst/>
                <a:gdLst>
                  <a:gd name="T0" fmla="*/ 0 w 195"/>
                  <a:gd name="T1" fmla="*/ 231 h 231"/>
                  <a:gd name="T2" fmla="*/ 195 w 195"/>
                  <a:gd name="T3" fmla="*/ 0 h 231"/>
                  <a:gd name="T4" fmla="*/ 195 w 195"/>
                  <a:gd name="T5" fmla="*/ 9 h 231"/>
                  <a:gd name="T6" fmla="*/ 8 w 195"/>
                  <a:gd name="T7" fmla="*/ 231 h 231"/>
                  <a:gd name="T8" fmla="*/ 0 w 195"/>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231">
                    <a:moveTo>
                      <a:pt x="0" y="231"/>
                    </a:moveTo>
                    <a:lnTo>
                      <a:pt x="195" y="0"/>
                    </a:lnTo>
                    <a:lnTo>
                      <a:pt x="195" y="9"/>
                    </a:lnTo>
                    <a:lnTo>
                      <a:pt x="8" y="231"/>
                    </a:lnTo>
                    <a:lnTo>
                      <a:pt x="0" y="231"/>
                    </a:lnTo>
                    <a:close/>
                  </a:path>
                </a:pathLst>
              </a:custGeom>
              <a:solidFill>
                <a:srgbClr val="3C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6" name="Freeform 580"/>
              <p:cNvSpPr>
                <a:spLocks/>
              </p:cNvSpPr>
              <p:nvPr userDrawn="1"/>
            </p:nvSpPr>
            <p:spPr bwMode="auto">
              <a:xfrm>
                <a:off x="5525" y="182"/>
                <a:ext cx="191" cy="226"/>
              </a:xfrm>
              <a:custGeom>
                <a:avLst/>
                <a:gdLst>
                  <a:gd name="T0" fmla="*/ 0 w 191"/>
                  <a:gd name="T1" fmla="*/ 226 h 226"/>
                  <a:gd name="T2" fmla="*/ 191 w 191"/>
                  <a:gd name="T3" fmla="*/ 0 h 226"/>
                  <a:gd name="T4" fmla="*/ 191 w 191"/>
                  <a:gd name="T5" fmla="*/ 9 h 226"/>
                  <a:gd name="T6" fmla="*/ 8 w 191"/>
                  <a:gd name="T7" fmla="*/ 226 h 226"/>
                  <a:gd name="T8" fmla="*/ 0 w 191"/>
                  <a:gd name="T9" fmla="*/ 22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6">
                    <a:moveTo>
                      <a:pt x="0" y="226"/>
                    </a:moveTo>
                    <a:lnTo>
                      <a:pt x="191" y="0"/>
                    </a:lnTo>
                    <a:lnTo>
                      <a:pt x="191" y="9"/>
                    </a:lnTo>
                    <a:lnTo>
                      <a:pt x="8" y="226"/>
                    </a:lnTo>
                    <a:lnTo>
                      <a:pt x="0" y="226"/>
                    </a:lnTo>
                    <a:close/>
                  </a:path>
                </a:pathLst>
              </a:custGeom>
              <a:solidFill>
                <a:srgbClr val="3B63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7" name="Freeform 581"/>
              <p:cNvSpPr>
                <a:spLocks/>
              </p:cNvSpPr>
              <p:nvPr userDrawn="1"/>
            </p:nvSpPr>
            <p:spPr bwMode="auto">
              <a:xfrm>
                <a:off x="5529" y="186"/>
                <a:ext cx="187" cy="222"/>
              </a:xfrm>
              <a:custGeom>
                <a:avLst/>
                <a:gdLst>
                  <a:gd name="T0" fmla="*/ 0 w 187"/>
                  <a:gd name="T1" fmla="*/ 222 h 222"/>
                  <a:gd name="T2" fmla="*/ 187 w 187"/>
                  <a:gd name="T3" fmla="*/ 0 h 222"/>
                  <a:gd name="T4" fmla="*/ 187 w 187"/>
                  <a:gd name="T5" fmla="*/ 11 h 222"/>
                  <a:gd name="T6" fmla="*/ 9 w 187"/>
                  <a:gd name="T7" fmla="*/ 222 h 222"/>
                  <a:gd name="T8" fmla="*/ 0 w 187"/>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22">
                    <a:moveTo>
                      <a:pt x="0" y="222"/>
                    </a:moveTo>
                    <a:lnTo>
                      <a:pt x="187" y="0"/>
                    </a:lnTo>
                    <a:lnTo>
                      <a:pt x="187" y="11"/>
                    </a:lnTo>
                    <a:lnTo>
                      <a:pt x="9" y="222"/>
                    </a:lnTo>
                    <a:lnTo>
                      <a:pt x="0" y="222"/>
                    </a:lnTo>
                    <a:close/>
                  </a:path>
                </a:pathLst>
              </a:custGeom>
              <a:solidFill>
                <a:srgbClr val="3A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8" name="Freeform 582"/>
              <p:cNvSpPr>
                <a:spLocks/>
              </p:cNvSpPr>
              <p:nvPr userDrawn="1"/>
            </p:nvSpPr>
            <p:spPr bwMode="auto">
              <a:xfrm>
                <a:off x="5533" y="191"/>
                <a:ext cx="183" cy="217"/>
              </a:xfrm>
              <a:custGeom>
                <a:avLst/>
                <a:gdLst>
                  <a:gd name="T0" fmla="*/ 0 w 183"/>
                  <a:gd name="T1" fmla="*/ 217 h 217"/>
                  <a:gd name="T2" fmla="*/ 183 w 183"/>
                  <a:gd name="T3" fmla="*/ 0 h 217"/>
                  <a:gd name="T4" fmla="*/ 183 w 183"/>
                  <a:gd name="T5" fmla="*/ 10 h 217"/>
                  <a:gd name="T6" fmla="*/ 9 w 183"/>
                  <a:gd name="T7" fmla="*/ 217 h 217"/>
                  <a:gd name="T8" fmla="*/ 0 w 183"/>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217">
                    <a:moveTo>
                      <a:pt x="0" y="217"/>
                    </a:moveTo>
                    <a:lnTo>
                      <a:pt x="183" y="0"/>
                    </a:lnTo>
                    <a:lnTo>
                      <a:pt x="183" y="10"/>
                    </a:lnTo>
                    <a:lnTo>
                      <a:pt x="9" y="217"/>
                    </a:lnTo>
                    <a:lnTo>
                      <a:pt x="0" y="217"/>
                    </a:lnTo>
                    <a:close/>
                  </a:path>
                </a:pathLst>
              </a:custGeom>
              <a:solidFill>
                <a:srgbClr val="396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9" name="Freeform 583"/>
              <p:cNvSpPr>
                <a:spLocks/>
              </p:cNvSpPr>
              <p:nvPr userDrawn="1"/>
            </p:nvSpPr>
            <p:spPr bwMode="auto">
              <a:xfrm>
                <a:off x="5538" y="197"/>
                <a:ext cx="178" cy="211"/>
              </a:xfrm>
              <a:custGeom>
                <a:avLst/>
                <a:gdLst>
                  <a:gd name="T0" fmla="*/ 0 w 178"/>
                  <a:gd name="T1" fmla="*/ 211 h 211"/>
                  <a:gd name="T2" fmla="*/ 178 w 178"/>
                  <a:gd name="T3" fmla="*/ 0 h 211"/>
                  <a:gd name="T4" fmla="*/ 178 w 178"/>
                  <a:gd name="T5" fmla="*/ 9 h 211"/>
                  <a:gd name="T6" fmla="*/ 8 w 178"/>
                  <a:gd name="T7" fmla="*/ 211 h 211"/>
                  <a:gd name="T8" fmla="*/ 0 w 178"/>
                  <a:gd name="T9" fmla="*/ 211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211">
                    <a:moveTo>
                      <a:pt x="0" y="211"/>
                    </a:moveTo>
                    <a:lnTo>
                      <a:pt x="178" y="0"/>
                    </a:lnTo>
                    <a:lnTo>
                      <a:pt x="178" y="9"/>
                    </a:lnTo>
                    <a:lnTo>
                      <a:pt x="8" y="211"/>
                    </a:lnTo>
                    <a:lnTo>
                      <a:pt x="0" y="211"/>
                    </a:lnTo>
                    <a:close/>
                  </a:path>
                </a:pathLst>
              </a:custGeom>
              <a:solidFill>
                <a:srgbClr val="37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0" name="Freeform 584"/>
              <p:cNvSpPr>
                <a:spLocks/>
              </p:cNvSpPr>
              <p:nvPr userDrawn="1"/>
            </p:nvSpPr>
            <p:spPr bwMode="auto">
              <a:xfrm>
                <a:off x="5542" y="201"/>
                <a:ext cx="174" cy="207"/>
              </a:xfrm>
              <a:custGeom>
                <a:avLst/>
                <a:gdLst>
                  <a:gd name="T0" fmla="*/ 0 w 174"/>
                  <a:gd name="T1" fmla="*/ 207 h 207"/>
                  <a:gd name="T2" fmla="*/ 174 w 174"/>
                  <a:gd name="T3" fmla="*/ 0 h 207"/>
                  <a:gd name="T4" fmla="*/ 174 w 174"/>
                  <a:gd name="T5" fmla="*/ 10 h 207"/>
                  <a:gd name="T6" fmla="*/ 8 w 174"/>
                  <a:gd name="T7" fmla="*/ 207 h 207"/>
                  <a:gd name="T8" fmla="*/ 0 w 174"/>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07">
                    <a:moveTo>
                      <a:pt x="0" y="207"/>
                    </a:moveTo>
                    <a:lnTo>
                      <a:pt x="174" y="0"/>
                    </a:lnTo>
                    <a:lnTo>
                      <a:pt x="174" y="10"/>
                    </a:lnTo>
                    <a:lnTo>
                      <a:pt x="8" y="207"/>
                    </a:lnTo>
                    <a:lnTo>
                      <a:pt x="0" y="207"/>
                    </a:lnTo>
                    <a:close/>
                  </a:path>
                </a:pathLst>
              </a:custGeom>
              <a:solidFill>
                <a:srgbClr val="365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1" name="Freeform 585"/>
              <p:cNvSpPr>
                <a:spLocks/>
              </p:cNvSpPr>
              <p:nvPr userDrawn="1"/>
            </p:nvSpPr>
            <p:spPr bwMode="auto">
              <a:xfrm>
                <a:off x="5546" y="206"/>
                <a:ext cx="170" cy="202"/>
              </a:xfrm>
              <a:custGeom>
                <a:avLst/>
                <a:gdLst>
                  <a:gd name="T0" fmla="*/ 0 w 170"/>
                  <a:gd name="T1" fmla="*/ 202 h 202"/>
                  <a:gd name="T2" fmla="*/ 170 w 170"/>
                  <a:gd name="T3" fmla="*/ 0 h 202"/>
                  <a:gd name="T4" fmla="*/ 170 w 170"/>
                  <a:gd name="T5" fmla="*/ 9 h 202"/>
                  <a:gd name="T6" fmla="*/ 8 w 170"/>
                  <a:gd name="T7" fmla="*/ 202 h 202"/>
                  <a:gd name="T8" fmla="*/ 0 w 170"/>
                  <a:gd name="T9" fmla="*/ 202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202">
                    <a:moveTo>
                      <a:pt x="0" y="202"/>
                    </a:moveTo>
                    <a:lnTo>
                      <a:pt x="170" y="0"/>
                    </a:lnTo>
                    <a:lnTo>
                      <a:pt x="170" y="9"/>
                    </a:lnTo>
                    <a:lnTo>
                      <a:pt x="8" y="202"/>
                    </a:lnTo>
                    <a:lnTo>
                      <a:pt x="0" y="202"/>
                    </a:lnTo>
                    <a:close/>
                  </a:path>
                </a:pathLst>
              </a:custGeom>
              <a:solidFill>
                <a:srgbClr val="35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2" name="Freeform 586"/>
              <p:cNvSpPr>
                <a:spLocks/>
              </p:cNvSpPr>
              <p:nvPr userDrawn="1"/>
            </p:nvSpPr>
            <p:spPr bwMode="auto">
              <a:xfrm>
                <a:off x="5550" y="211"/>
                <a:ext cx="166" cy="197"/>
              </a:xfrm>
              <a:custGeom>
                <a:avLst/>
                <a:gdLst>
                  <a:gd name="T0" fmla="*/ 0 w 166"/>
                  <a:gd name="T1" fmla="*/ 197 h 197"/>
                  <a:gd name="T2" fmla="*/ 166 w 166"/>
                  <a:gd name="T3" fmla="*/ 0 h 197"/>
                  <a:gd name="T4" fmla="*/ 166 w 166"/>
                  <a:gd name="T5" fmla="*/ 9 h 197"/>
                  <a:gd name="T6" fmla="*/ 8 w 166"/>
                  <a:gd name="T7" fmla="*/ 197 h 197"/>
                  <a:gd name="T8" fmla="*/ 0 w 166"/>
                  <a:gd name="T9" fmla="*/ 19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97">
                    <a:moveTo>
                      <a:pt x="0" y="197"/>
                    </a:moveTo>
                    <a:lnTo>
                      <a:pt x="166" y="0"/>
                    </a:lnTo>
                    <a:lnTo>
                      <a:pt x="166" y="9"/>
                    </a:lnTo>
                    <a:lnTo>
                      <a:pt x="8" y="197"/>
                    </a:lnTo>
                    <a:lnTo>
                      <a:pt x="0" y="197"/>
                    </a:lnTo>
                    <a:close/>
                  </a:path>
                </a:pathLst>
              </a:custGeom>
              <a:solidFill>
                <a:srgbClr val="345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3" name="Freeform 587"/>
              <p:cNvSpPr>
                <a:spLocks/>
              </p:cNvSpPr>
              <p:nvPr userDrawn="1"/>
            </p:nvSpPr>
            <p:spPr bwMode="auto">
              <a:xfrm>
                <a:off x="5554" y="215"/>
                <a:ext cx="162" cy="193"/>
              </a:xfrm>
              <a:custGeom>
                <a:avLst/>
                <a:gdLst>
                  <a:gd name="T0" fmla="*/ 0 w 162"/>
                  <a:gd name="T1" fmla="*/ 193 h 193"/>
                  <a:gd name="T2" fmla="*/ 162 w 162"/>
                  <a:gd name="T3" fmla="*/ 0 h 193"/>
                  <a:gd name="T4" fmla="*/ 162 w 162"/>
                  <a:gd name="T5" fmla="*/ 9 h 193"/>
                  <a:gd name="T6" fmla="*/ 8 w 162"/>
                  <a:gd name="T7" fmla="*/ 193 h 193"/>
                  <a:gd name="T8" fmla="*/ 0 w 162"/>
                  <a:gd name="T9" fmla="*/ 19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93">
                    <a:moveTo>
                      <a:pt x="0" y="193"/>
                    </a:moveTo>
                    <a:lnTo>
                      <a:pt x="162" y="0"/>
                    </a:lnTo>
                    <a:lnTo>
                      <a:pt x="162" y="9"/>
                    </a:lnTo>
                    <a:lnTo>
                      <a:pt x="8" y="193"/>
                    </a:lnTo>
                    <a:lnTo>
                      <a:pt x="0" y="193"/>
                    </a:lnTo>
                    <a:close/>
                  </a:path>
                </a:pathLst>
              </a:custGeom>
              <a:solidFill>
                <a:srgbClr val="32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4" name="Freeform 588"/>
              <p:cNvSpPr>
                <a:spLocks/>
              </p:cNvSpPr>
              <p:nvPr userDrawn="1"/>
            </p:nvSpPr>
            <p:spPr bwMode="auto">
              <a:xfrm>
                <a:off x="5558" y="220"/>
                <a:ext cx="158" cy="188"/>
              </a:xfrm>
              <a:custGeom>
                <a:avLst/>
                <a:gdLst>
                  <a:gd name="T0" fmla="*/ 0 w 158"/>
                  <a:gd name="T1" fmla="*/ 188 h 188"/>
                  <a:gd name="T2" fmla="*/ 158 w 158"/>
                  <a:gd name="T3" fmla="*/ 0 h 188"/>
                  <a:gd name="T4" fmla="*/ 158 w 158"/>
                  <a:gd name="T5" fmla="*/ 10 h 188"/>
                  <a:gd name="T6" fmla="*/ 8 w 158"/>
                  <a:gd name="T7" fmla="*/ 188 h 188"/>
                  <a:gd name="T8" fmla="*/ 0 w 158"/>
                  <a:gd name="T9" fmla="*/ 188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88">
                    <a:moveTo>
                      <a:pt x="0" y="188"/>
                    </a:moveTo>
                    <a:lnTo>
                      <a:pt x="158" y="0"/>
                    </a:lnTo>
                    <a:lnTo>
                      <a:pt x="158" y="10"/>
                    </a:lnTo>
                    <a:lnTo>
                      <a:pt x="8" y="188"/>
                    </a:lnTo>
                    <a:lnTo>
                      <a:pt x="0" y="188"/>
                    </a:lnTo>
                    <a:close/>
                  </a:path>
                </a:pathLst>
              </a:custGeom>
              <a:solidFill>
                <a:srgbClr val="315B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5" name="Freeform 589"/>
              <p:cNvSpPr>
                <a:spLocks/>
              </p:cNvSpPr>
              <p:nvPr userDrawn="1"/>
            </p:nvSpPr>
            <p:spPr bwMode="auto">
              <a:xfrm>
                <a:off x="5562" y="224"/>
                <a:ext cx="154" cy="184"/>
              </a:xfrm>
              <a:custGeom>
                <a:avLst/>
                <a:gdLst>
                  <a:gd name="T0" fmla="*/ 0 w 154"/>
                  <a:gd name="T1" fmla="*/ 184 h 184"/>
                  <a:gd name="T2" fmla="*/ 154 w 154"/>
                  <a:gd name="T3" fmla="*/ 0 h 184"/>
                  <a:gd name="T4" fmla="*/ 154 w 154"/>
                  <a:gd name="T5" fmla="*/ 11 h 184"/>
                  <a:gd name="T6" fmla="*/ 8 w 154"/>
                  <a:gd name="T7" fmla="*/ 184 h 184"/>
                  <a:gd name="T8" fmla="*/ 0 w 154"/>
                  <a:gd name="T9" fmla="*/ 184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84">
                    <a:moveTo>
                      <a:pt x="0" y="184"/>
                    </a:moveTo>
                    <a:lnTo>
                      <a:pt x="154" y="0"/>
                    </a:lnTo>
                    <a:lnTo>
                      <a:pt x="154" y="11"/>
                    </a:lnTo>
                    <a:lnTo>
                      <a:pt x="8" y="184"/>
                    </a:lnTo>
                    <a:lnTo>
                      <a:pt x="0" y="184"/>
                    </a:lnTo>
                    <a:close/>
                  </a:path>
                </a:pathLst>
              </a:custGeom>
              <a:solidFill>
                <a:srgbClr val="30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6" name="Freeform 590"/>
              <p:cNvSpPr>
                <a:spLocks/>
              </p:cNvSpPr>
              <p:nvPr userDrawn="1"/>
            </p:nvSpPr>
            <p:spPr bwMode="auto">
              <a:xfrm>
                <a:off x="5566" y="230"/>
                <a:ext cx="150" cy="178"/>
              </a:xfrm>
              <a:custGeom>
                <a:avLst/>
                <a:gdLst>
                  <a:gd name="T0" fmla="*/ 0 w 150"/>
                  <a:gd name="T1" fmla="*/ 178 h 178"/>
                  <a:gd name="T2" fmla="*/ 150 w 150"/>
                  <a:gd name="T3" fmla="*/ 0 h 178"/>
                  <a:gd name="T4" fmla="*/ 150 w 150"/>
                  <a:gd name="T5" fmla="*/ 9 h 178"/>
                  <a:gd name="T6" fmla="*/ 8 w 150"/>
                  <a:gd name="T7" fmla="*/ 178 h 178"/>
                  <a:gd name="T8" fmla="*/ 0 w 150"/>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78">
                    <a:moveTo>
                      <a:pt x="0" y="178"/>
                    </a:moveTo>
                    <a:lnTo>
                      <a:pt x="150" y="0"/>
                    </a:lnTo>
                    <a:lnTo>
                      <a:pt x="150" y="9"/>
                    </a:lnTo>
                    <a:lnTo>
                      <a:pt x="8" y="178"/>
                    </a:lnTo>
                    <a:lnTo>
                      <a:pt x="0" y="178"/>
                    </a:lnTo>
                    <a:close/>
                  </a:path>
                </a:pathLst>
              </a:custGeom>
              <a:solidFill>
                <a:srgbClr val="2F5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7" name="Freeform 591"/>
              <p:cNvSpPr>
                <a:spLocks/>
              </p:cNvSpPr>
              <p:nvPr userDrawn="1"/>
            </p:nvSpPr>
            <p:spPr bwMode="auto">
              <a:xfrm>
                <a:off x="5570" y="235"/>
                <a:ext cx="146" cy="173"/>
              </a:xfrm>
              <a:custGeom>
                <a:avLst/>
                <a:gdLst>
                  <a:gd name="T0" fmla="*/ 0 w 146"/>
                  <a:gd name="T1" fmla="*/ 173 h 173"/>
                  <a:gd name="T2" fmla="*/ 146 w 146"/>
                  <a:gd name="T3" fmla="*/ 0 h 173"/>
                  <a:gd name="T4" fmla="*/ 146 w 146"/>
                  <a:gd name="T5" fmla="*/ 9 h 173"/>
                  <a:gd name="T6" fmla="*/ 8 w 146"/>
                  <a:gd name="T7" fmla="*/ 173 h 173"/>
                  <a:gd name="T8" fmla="*/ 0 w 146"/>
                  <a:gd name="T9" fmla="*/ 173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73">
                    <a:moveTo>
                      <a:pt x="0" y="173"/>
                    </a:moveTo>
                    <a:lnTo>
                      <a:pt x="146" y="0"/>
                    </a:lnTo>
                    <a:lnTo>
                      <a:pt x="146" y="9"/>
                    </a:lnTo>
                    <a:lnTo>
                      <a:pt x="8" y="173"/>
                    </a:lnTo>
                    <a:lnTo>
                      <a:pt x="0" y="173"/>
                    </a:lnTo>
                    <a:close/>
                  </a:path>
                </a:pathLst>
              </a:custGeom>
              <a:solidFill>
                <a:srgbClr val="2D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8" name="Freeform 592"/>
              <p:cNvSpPr>
                <a:spLocks/>
              </p:cNvSpPr>
              <p:nvPr userDrawn="1"/>
            </p:nvSpPr>
            <p:spPr bwMode="auto">
              <a:xfrm>
                <a:off x="5574" y="239"/>
                <a:ext cx="142" cy="169"/>
              </a:xfrm>
              <a:custGeom>
                <a:avLst/>
                <a:gdLst>
                  <a:gd name="T0" fmla="*/ 0 w 142"/>
                  <a:gd name="T1" fmla="*/ 169 h 169"/>
                  <a:gd name="T2" fmla="*/ 142 w 142"/>
                  <a:gd name="T3" fmla="*/ 0 h 169"/>
                  <a:gd name="T4" fmla="*/ 142 w 142"/>
                  <a:gd name="T5" fmla="*/ 10 h 169"/>
                  <a:gd name="T6" fmla="*/ 8 w 142"/>
                  <a:gd name="T7" fmla="*/ 169 h 169"/>
                  <a:gd name="T8" fmla="*/ 0 w 142"/>
                  <a:gd name="T9" fmla="*/ 169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69">
                    <a:moveTo>
                      <a:pt x="0" y="169"/>
                    </a:moveTo>
                    <a:lnTo>
                      <a:pt x="142" y="0"/>
                    </a:lnTo>
                    <a:lnTo>
                      <a:pt x="142" y="10"/>
                    </a:lnTo>
                    <a:lnTo>
                      <a:pt x="8" y="169"/>
                    </a:lnTo>
                    <a:lnTo>
                      <a:pt x="0" y="169"/>
                    </a:lnTo>
                    <a:close/>
                  </a:path>
                </a:pathLst>
              </a:custGeom>
              <a:solidFill>
                <a:srgbClr val="2C57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9" name="Freeform 593"/>
              <p:cNvSpPr>
                <a:spLocks/>
              </p:cNvSpPr>
              <p:nvPr userDrawn="1"/>
            </p:nvSpPr>
            <p:spPr bwMode="auto">
              <a:xfrm>
                <a:off x="5578" y="244"/>
                <a:ext cx="138" cy="164"/>
              </a:xfrm>
              <a:custGeom>
                <a:avLst/>
                <a:gdLst>
                  <a:gd name="T0" fmla="*/ 0 w 138"/>
                  <a:gd name="T1" fmla="*/ 164 h 164"/>
                  <a:gd name="T2" fmla="*/ 138 w 138"/>
                  <a:gd name="T3" fmla="*/ 0 h 164"/>
                  <a:gd name="T4" fmla="*/ 138 w 138"/>
                  <a:gd name="T5" fmla="*/ 9 h 164"/>
                  <a:gd name="T6" fmla="*/ 8 w 138"/>
                  <a:gd name="T7" fmla="*/ 164 h 164"/>
                  <a:gd name="T8" fmla="*/ 0 w 138"/>
                  <a:gd name="T9" fmla="*/ 164 h 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4">
                    <a:moveTo>
                      <a:pt x="0" y="164"/>
                    </a:moveTo>
                    <a:lnTo>
                      <a:pt x="138" y="0"/>
                    </a:lnTo>
                    <a:lnTo>
                      <a:pt x="138" y="9"/>
                    </a:lnTo>
                    <a:lnTo>
                      <a:pt x="8" y="164"/>
                    </a:lnTo>
                    <a:lnTo>
                      <a:pt x="0" y="164"/>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0" name="Freeform 594"/>
              <p:cNvSpPr>
                <a:spLocks/>
              </p:cNvSpPr>
              <p:nvPr userDrawn="1"/>
            </p:nvSpPr>
            <p:spPr bwMode="auto">
              <a:xfrm>
                <a:off x="5582" y="249"/>
                <a:ext cx="134" cy="159"/>
              </a:xfrm>
              <a:custGeom>
                <a:avLst/>
                <a:gdLst>
                  <a:gd name="T0" fmla="*/ 0 w 134"/>
                  <a:gd name="T1" fmla="*/ 159 h 159"/>
                  <a:gd name="T2" fmla="*/ 134 w 134"/>
                  <a:gd name="T3" fmla="*/ 0 h 159"/>
                  <a:gd name="T4" fmla="*/ 134 w 134"/>
                  <a:gd name="T5" fmla="*/ 10 h 159"/>
                  <a:gd name="T6" fmla="*/ 8 w 134"/>
                  <a:gd name="T7" fmla="*/ 159 h 159"/>
                  <a:gd name="T8" fmla="*/ 0 w 134"/>
                  <a:gd name="T9" fmla="*/ 159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59">
                    <a:moveTo>
                      <a:pt x="0" y="159"/>
                    </a:moveTo>
                    <a:lnTo>
                      <a:pt x="134" y="0"/>
                    </a:lnTo>
                    <a:lnTo>
                      <a:pt x="134" y="10"/>
                    </a:lnTo>
                    <a:lnTo>
                      <a:pt x="8" y="159"/>
                    </a:lnTo>
                    <a:lnTo>
                      <a:pt x="0" y="159"/>
                    </a:lnTo>
                    <a:close/>
                  </a:path>
                </a:pathLst>
              </a:custGeom>
              <a:solidFill>
                <a:srgbClr val="2A55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1" name="Freeform 595"/>
              <p:cNvSpPr>
                <a:spLocks/>
              </p:cNvSpPr>
              <p:nvPr userDrawn="1"/>
            </p:nvSpPr>
            <p:spPr bwMode="auto">
              <a:xfrm>
                <a:off x="5586" y="253"/>
                <a:ext cx="130" cy="155"/>
              </a:xfrm>
              <a:custGeom>
                <a:avLst/>
                <a:gdLst>
                  <a:gd name="T0" fmla="*/ 0 w 130"/>
                  <a:gd name="T1" fmla="*/ 155 h 155"/>
                  <a:gd name="T2" fmla="*/ 130 w 130"/>
                  <a:gd name="T3" fmla="*/ 0 h 155"/>
                  <a:gd name="T4" fmla="*/ 130 w 130"/>
                  <a:gd name="T5" fmla="*/ 11 h 155"/>
                  <a:gd name="T6" fmla="*/ 8 w 130"/>
                  <a:gd name="T7" fmla="*/ 155 h 155"/>
                  <a:gd name="T8" fmla="*/ 0 w 130"/>
                  <a:gd name="T9" fmla="*/ 15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55">
                    <a:moveTo>
                      <a:pt x="0" y="155"/>
                    </a:moveTo>
                    <a:lnTo>
                      <a:pt x="130" y="0"/>
                    </a:lnTo>
                    <a:lnTo>
                      <a:pt x="130" y="11"/>
                    </a:lnTo>
                    <a:lnTo>
                      <a:pt x="8" y="155"/>
                    </a:lnTo>
                    <a:lnTo>
                      <a:pt x="0" y="155"/>
                    </a:lnTo>
                    <a:close/>
                  </a:path>
                </a:pathLst>
              </a:custGeom>
              <a:solidFill>
                <a:srgbClr val="28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2" name="Freeform 596"/>
              <p:cNvSpPr>
                <a:spLocks/>
              </p:cNvSpPr>
              <p:nvPr userDrawn="1"/>
            </p:nvSpPr>
            <p:spPr bwMode="auto">
              <a:xfrm>
                <a:off x="5590" y="259"/>
                <a:ext cx="126" cy="149"/>
              </a:xfrm>
              <a:custGeom>
                <a:avLst/>
                <a:gdLst>
                  <a:gd name="T0" fmla="*/ 0 w 126"/>
                  <a:gd name="T1" fmla="*/ 149 h 149"/>
                  <a:gd name="T2" fmla="*/ 126 w 126"/>
                  <a:gd name="T3" fmla="*/ 0 h 149"/>
                  <a:gd name="T4" fmla="*/ 126 w 126"/>
                  <a:gd name="T5" fmla="*/ 9 h 149"/>
                  <a:gd name="T6" fmla="*/ 9 w 126"/>
                  <a:gd name="T7" fmla="*/ 149 h 149"/>
                  <a:gd name="T8" fmla="*/ 0 w 126"/>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49">
                    <a:moveTo>
                      <a:pt x="0" y="149"/>
                    </a:moveTo>
                    <a:lnTo>
                      <a:pt x="126" y="0"/>
                    </a:lnTo>
                    <a:lnTo>
                      <a:pt x="126" y="9"/>
                    </a:lnTo>
                    <a:lnTo>
                      <a:pt x="9" y="149"/>
                    </a:lnTo>
                    <a:lnTo>
                      <a:pt x="0" y="149"/>
                    </a:lnTo>
                    <a:close/>
                  </a:path>
                </a:pathLst>
              </a:custGeom>
              <a:solidFill>
                <a:srgbClr val="2753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3" name="Freeform 597"/>
              <p:cNvSpPr>
                <a:spLocks/>
              </p:cNvSpPr>
              <p:nvPr userDrawn="1"/>
            </p:nvSpPr>
            <p:spPr bwMode="auto">
              <a:xfrm>
                <a:off x="5594" y="264"/>
                <a:ext cx="122" cy="144"/>
              </a:xfrm>
              <a:custGeom>
                <a:avLst/>
                <a:gdLst>
                  <a:gd name="T0" fmla="*/ 0 w 122"/>
                  <a:gd name="T1" fmla="*/ 144 h 144"/>
                  <a:gd name="T2" fmla="*/ 122 w 122"/>
                  <a:gd name="T3" fmla="*/ 0 h 144"/>
                  <a:gd name="T4" fmla="*/ 122 w 122"/>
                  <a:gd name="T5" fmla="*/ 9 h 144"/>
                  <a:gd name="T6" fmla="*/ 9 w 122"/>
                  <a:gd name="T7" fmla="*/ 144 h 144"/>
                  <a:gd name="T8" fmla="*/ 0 w 122"/>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4">
                    <a:moveTo>
                      <a:pt x="0" y="144"/>
                    </a:moveTo>
                    <a:lnTo>
                      <a:pt x="122" y="0"/>
                    </a:lnTo>
                    <a:lnTo>
                      <a:pt x="122" y="9"/>
                    </a:lnTo>
                    <a:lnTo>
                      <a:pt x="9" y="144"/>
                    </a:lnTo>
                    <a:lnTo>
                      <a:pt x="0" y="144"/>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4" name="Freeform 598"/>
              <p:cNvSpPr>
                <a:spLocks/>
              </p:cNvSpPr>
              <p:nvPr userDrawn="1"/>
            </p:nvSpPr>
            <p:spPr bwMode="auto">
              <a:xfrm>
                <a:off x="5599" y="268"/>
                <a:ext cx="117" cy="140"/>
              </a:xfrm>
              <a:custGeom>
                <a:avLst/>
                <a:gdLst>
                  <a:gd name="T0" fmla="*/ 0 w 117"/>
                  <a:gd name="T1" fmla="*/ 140 h 140"/>
                  <a:gd name="T2" fmla="*/ 117 w 117"/>
                  <a:gd name="T3" fmla="*/ 0 h 140"/>
                  <a:gd name="T4" fmla="*/ 117 w 117"/>
                  <a:gd name="T5" fmla="*/ 10 h 140"/>
                  <a:gd name="T6" fmla="*/ 8 w 117"/>
                  <a:gd name="T7" fmla="*/ 140 h 140"/>
                  <a:gd name="T8" fmla="*/ 0 w 117"/>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0">
                    <a:moveTo>
                      <a:pt x="0" y="140"/>
                    </a:moveTo>
                    <a:lnTo>
                      <a:pt x="117" y="0"/>
                    </a:lnTo>
                    <a:lnTo>
                      <a:pt x="117" y="10"/>
                    </a:lnTo>
                    <a:lnTo>
                      <a:pt x="8" y="140"/>
                    </a:lnTo>
                    <a:lnTo>
                      <a:pt x="0" y="140"/>
                    </a:lnTo>
                    <a:close/>
                  </a:path>
                </a:pathLst>
              </a:custGeom>
              <a:solidFill>
                <a:srgbClr val="255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5" name="Freeform 599"/>
              <p:cNvSpPr>
                <a:spLocks/>
              </p:cNvSpPr>
              <p:nvPr userDrawn="1"/>
            </p:nvSpPr>
            <p:spPr bwMode="auto">
              <a:xfrm>
                <a:off x="5603" y="273"/>
                <a:ext cx="113" cy="135"/>
              </a:xfrm>
              <a:custGeom>
                <a:avLst/>
                <a:gdLst>
                  <a:gd name="T0" fmla="*/ 0 w 113"/>
                  <a:gd name="T1" fmla="*/ 135 h 135"/>
                  <a:gd name="T2" fmla="*/ 113 w 113"/>
                  <a:gd name="T3" fmla="*/ 0 h 135"/>
                  <a:gd name="T4" fmla="*/ 113 w 113"/>
                  <a:gd name="T5" fmla="*/ 9 h 135"/>
                  <a:gd name="T6" fmla="*/ 8 w 113"/>
                  <a:gd name="T7" fmla="*/ 135 h 135"/>
                  <a:gd name="T8" fmla="*/ 0 w 113"/>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5">
                    <a:moveTo>
                      <a:pt x="0" y="135"/>
                    </a:moveTo>
                    <a:lnTo>
                      <a:pt x="113" y="0"/>
                    </a:lnTo>
                    <a:lnTo>
                      <a:pt x="113" y="9"/>
                    </a:lnTo>
                    <a:lnTo>
                      <a:pt x="8" y="135"/>
                    </a:lnTo>
                    <a:lnTo>
                      <a:pt x="0" y="135"/>
                    </a:lnTo>
                    <a:close/>
                  </a:path>
                </a:pathLst>
              </a:custGeom>
              <a:solidFill>
                <a:srgbClr val="23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6" name="Freeform 600"/>
              <p:cNvSpPr>
                <a:spLocks/>
              </p:cNvSpPr>
              <p:nvPr userDrawn="1"/>
            </p:nvSpPr>
            <p:spPr bwMode="auto">
              <a:xfrm>
                <a:off x="5607" y="278"/>
                <a:ext cx="109" cy="130"/>
              </a:xfrm>
              <a:custGeom>
                <a:avLst/>
                <a:gdLst>
                  <a:gd name="T0" fmla="*/ 0 w 109"/>
                  <a:gd name="T1" fmla="*/ 130 h 130"/>
                  <a:gd name="T2" fmla="*/ 109 w 109"/>
                  <a:gd name="T3" fmla="*/ 0 h 130"/>
                  <a:gd name="T4" fmla="*/ 109 w 109"/>
                  <a:gd name="T5" fmla="*/ 10 h 130"/>
                  <a:gd name="T6" fmla="*/ 8 w 109"/>
                  <a:gd name="T7" fmla="*/ 130 h 130"/>
                  <a:gd name="T8" fmla="*/ 0 w 109"/>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30">
                    <a:moveTo>
                      <a:pt x="0" y="130"/>
                    </a:moveTo>
                    <a:lnTo>
                      <a:pt x="109" y="0"/>
                    </a:lnTo>
                    <a:lnTo>
                      <a:pt x="109" y="10"/>
                    </a:lnTo>
                    <a:lnTo>
                      <a:pt x="8" y="130"/>
                    </a:lnTo>
                    <a:lnTo>
                      <a:pt x="0" y="130"/>
                    </a:lnTo>
                    <a:close/>
                  </a:path>
                </a:pathLst>
              </a:custGeom>
              <a:solidFill>
                <a:srgbClr val="224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7" name="Freeform 601"/>
              <p:cNvSpPr>
                <a:spLocks/>
              </p:cNvSpPr>
              <p:nvPr userDrawn="1"/>
            </p:nvSpPr>
            <p:spPr bwMode="auto">
              <a:xfrm>
                <a:off x="5611" y="282"/>
                <a:ext cx="105" cy="126"/>
              </a:xfrm>
              <a:custGeom>
                <a:avLst/>
                <a:gdLst>
                  <a:gd name="T0" fmla="*/ 0 w 105"/>
                  <a:gd name="T1" fmla="*/ 126 h 126"/>
                  <a:gd name="T2" fmla="*/ 105 w 105"/>
                  <a:gd name="T3" fmla="*/ 0 h 126"/>
                  <a:gd name="T4" fmla="*/ 105 w 105"/>
                  <a:gd name="T5" fmla="*/ 11 h 126"/>
                  <a:gd name="T6" fmla="*/ 8 w 105"/>
                  <a:gd name="T7" fmla="*/ 126 h 126"/>
                  <a:gd name="T8" fmla="*/ 0 w 105"/>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26">
                    <a:moveTo>
                      <a:pt x="0" y="126"/>
                    </a:moveTo>
                    <a:lnTo>
                      <a:pt x="105" y="0"/>
                    </a:lnTo>
                    <a:lnTo>
                      <a:pt x="105" y="11"/>
                    </a:lnTo>
                    <a:lnTo>
                      <a:pt x="8" y="126"/>
                    </a:lnTo>
                    <a:lnTo>
                      <a:pt x="0" y="126"/>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8" name="Freeform 602"/>
              <p:cNvSpPr>
                <a:spLocks/>
              </p:cNvSpPr>
              <p:nvPr userDrawn="1"/>
            </p:nvSpPr>
            <p:spPr bwMode="auto">
              <a:xfrm>
                <a:off x="5615" y="288"/>
                <a:ext cx="101" cy="120"/>
              </a:xfrm>
              <a:custGeom>
                <a:avLst/>
                <a:gdLst>
                  <a:gd name="T0" fmla="*/ 0 w 101"/>
                  <a:gd name="T1" fmla="*/ 120 h 120"/>
                  <a:gd name="T2" fmla="*/ 101 w 101"/>
                  <a:gd name="T3" fmla="*/ 0 h 120"/>
                  <a:gd name="T4" fmla="*/ 101 w 101"/>
                  <a:gd name="T5" fmla="*/ 9 h 120"/>
                  <a:gd name="T6" fmla="*/ 8 w 101"/>
                  <a:gd name="T7" fmla="*/ 120 h 120"/>
                  <a:gd name="T8" fmla="*/ 0 w 101"/>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20">
                    <a:moveTo>
                      <a:pt x="0" y="120"/>
                    </a:moveTo>
                    <a:lnTo>
                      <a:pt x="101" y="0"/>
                    </a:lnTo>
                    <a:lnTo>
                      <a:pt x="101" y="9"/>
                    </a:lnTo>
                    <a:lnTo>
                      <a:pt x="8" y="120"/>
                    </a:lnTo>
                    <a:lnTo>
                      <a:pt x="0" y="120"/>
                    </a:lnTo>
                    <a:close/>
                  </a:path>
                </a:pathLst>
              </a:custGeom>
              <a:solidFill>
                <a:srgbClr val="204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9" name="Freeform 603"/>
              <p:cNvSpPr>
                <a:spLocks/>
              </p:cNvSpPr>
              <p:nvPr userDrawn="1"/>
            </p:nvSpPr>
            <p:spPr bwMode="auto">
              <a:xfrm>
                <a:off x="5619" y="293"/>
                <a:ext cx="97" cy="115"/>
              </a:xfrm>
              <a:custGeom>
                <a:avLst/>
                <a:gdLst>
                  <a:gd name="T0" fmla="*/ 0 w 97"/>
                  <a:gd name="T1" fmla="*/ 115 h 115"/>
                  <a:gd name="T2" fmla="*/ 97 w 97"/>
                  <a:gd name="T3" fmla="*/ 0 h 115"/>
                  <a:gd name="T4" fmla="*/ 97 w 97"/>
                  <a:gd name="T5" fmla="*/ 9 h 115"/>
                  <a:gd name="T6" fmla="*/ 8 w 97"/>
                  <a:gd name="T7" fmla="*/ 115 h 115"/>
                  <a:gd name="T8" fmla="*/ 0 w 97"/>
                  <a:gd name="T9" fmla="*/ 115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5">
                    <a:moveTo>
                      <a:pt x="0" y="115"/>
                    </a:moveTo>
                    <a:lnTo>
                      <a:pt x="97" y="0"/>
                    </a:lnTo>
                    <a:lnTo>
                      <a:pt x="97" y="9"/>
                    </a:lnTo>
                    <a:lnTo>
                      <a:pt x="8" y="115"/>
                    </a:lnTo>
                    <a:lnTo>
                      <a:pt x="0" y="115"/>
                    </a:lnTo>
                    <a:close/>
                  </a:path>
                </a:pathLst>
              </a:custGeom>
              <a:solidFill>
                <a:srgbClr val="1E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0" name="Freeform 604"/>
              <p:cNvSpPr>
                <a:spLocks/>
              </p:cNvSpPr>
              <p:nvPr userDrawn="1"/>
            </p:nvSpPr>
            <p:spPr bwMode="auto">
              <a:xfrm>
                <a:off x="5623" y="297"/>
                <a:ext cx="93" cy="111"/>
              </a:xfrm>
              <a:custGeom>
                <a:avLst/>
                <a:gdLst>
                  <a:gd name="T0" fmla="*/ 0 w 93"/>
                  <a:gd name="T1" fmla="*/ 111 h 111"/>
                  <a:gd name="T2" fmla="*/ 93 w 93"/>
                  <a:gd name="T3" fmla="*/ 0 h 111"/>
                  <a:gd name="T4" fmla="*/ 93 w 93"/>
                  <a:gd name="T5" fmla="*/ 9 h 111"/>
                  <a:gd name="T6" fmla="*/ 7 w 93"/>
                  <a:gd name="T7" fmla="*/ 111 h 111"/>
                  <a:gd name="T8" fmla="*/ 0 w 93"/>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11">
                    <a:moveTo>
                      <a:pt x="0" y="111"/>
                    </a:moveTo>
                    <a:lnTo>
                      <a:pt x="93" y="0"/>
                    </a:lnTo>
                    <a:lnTo>
                      <a:pt x="93" y="9"/>
                    </a:lnTo>
                    <a:lnTo>
                      <a:pt x="7" y="111"/>
                    </a:lnTo>
                    <a:lnTo>
                      <a:pt x="0" y="111"/>
                    </a:lnTo>
                    <a:close/>
                  </a:path>
                </a:pathLst>
              </a:custGeom>
              <a:solidFill>
                <a:srgbClr val="1D4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1" name="Freeform 605"/>
              <p:cNvSpPr>
                <a:spLocks/>
              </p:cNvSpPr>
              <p:nvPr userDrawn="1"/>
            </p:nvSpPr>
            <p:spPr bwMode="auto">
              <a:xfrm>
                <a:off x="5627" y="302"/>
                <a:ext cx="89" cy="106"/>
              </a:xfrm>
              <a:custGeom>
                <a:avLst/>
                <a:gdLst>
                  <a:gd name="T0" fmla="*/ 0 w 89"/>
                  <a:gd name="T1" fmla="*/ 106 h 106"/>
                  <a:gd name="T2" fmla="*/ 89 w 89"/>
                  <a:gd name="T3" fmla="*/ 0 h 106"/>
                  <a:gd name="T4" fmla="*/ 89 w 89"/>
                  <a:gd name="T5" fmla="*/ 9 h 106"/>
                  <a:gd name="T6" fmla="*/ 7 w 89"/>
                  <a:gd name="T7" fmla="*/ 106 h 106"/>
                  <a:gd name="T8" fmla="*/ 0 w 8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6">
                    <a:moveTo>
                      <a:pt x="0" y="106"/>
                    </a:moveTo>
                    <a:lnTo>
                      <a:pt x="89" y="0"/>
                    </a:lnTo>
                    <a:lnTo>
                      <a:pt x="89" y="9"/>
                    </a:lnTo>
                    <a:lnTo>
                      <a:pt x="7" y="106"/>
                    </a:lnTo>
                    <a:lnTo>
                      <a:pt x="0" y="106"/>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2" name="Freeform 606"/>
              <p:cNvSpPr>
                <a:spLocks/>
              </p:cNvSpPr>
              <p:nvPr userDrawn="1"/>
            </p:nvSpPr>
            <p:spPr bwMode="auto">
              <a:xfrm>
                <a:off x="5630" y="306"/>
                <a:ext cx="86" cy="102"/>
              </a:xfrm>
              <a:custGeom>
                <a:avLst/>
                <a:gdLst>
                  <a:gd name="T0" fmla="*/ 0 w 86"/>
                  <a:gd name="T1" fmla="*/ 102 h 102"/>
                  <a:gd name="T2" fmla="*/ 86 w 86"/>
                  <a:gd name="T3" fmla="*/ 0 h 102"/>
                  <a:gd name="T4" fmla="*/ 86 w 86"/>
                  <a:gd name="T5" fmla="*/ 11 h 102"/>
                  <a:gd name="T6" fmla="*/ 8 w 86"/>
                  <a:gd name="T7" fmla="*/ 102 h 102"/>
                  <a:gd name="T8" fmla="*/ 0 w 8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2">
                    <a:moveTo>
                      <a:pt x="0" y="102"/>
                    </a:moveTo>
                    <a:lnTo>
                      <a:pt x="86" y="0"/>
                    </a:lnTo>
                    <a:lnTo>
                      <a:pt x="86" y="11"/>
                    </a:lnTo>
                    <a:lnTo>
                      <a:pt x="8" y="102"/>
                    </a:lnTo>
                    <a:lnTo>
                      <a:pt x="0" y="102"/>
                    </a:lnTo>
                    <a:close/>
                  </a:path>
                </a:pathLst>
              </a:custGeom>
              <a:solidFill>
                <a:srgbClr val="1B49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3" name="Freeform 607"/>
              <p:cNvSpPr>
                <a:spLocks/>
              </p:cNvSpPr>
              <p:nvPr userDrawn="1"/>
            </p:nvSpPr>
            <p:spPr bwMode="auto">
              <a:xfrm>
                <a:off x="5634" y="311"/>
                <a:ext cx="82" cy="97"/>
              </a:xfrm>
              <a:custGeom>
                <a:avLst/>
                <a:gdLst>
                  <a:gd name="T0" fmla="*/ 0 w 82"/>
                  <a:gd name="T1" fmla="*/ 97 h 97"/>
                  <a:gd name="T2" fmla="*/ 82 w 82"/>
                  <a:gd name="T3" fmla="*/ 0 h 97"/>
                  <a:gd name="T4" fmla="*/ 82 w 82"/>
                  <a:gd name="T5" fmla="*/ 10 h 97"/>
                  <a:gd name="T6" fmla="*/ 8 w 82"/>
                  <a:gd name="T7" fmla="*/ 97 h 97"/>
                  <a:gd name="T8" fmla="*/ 0 w 82"/>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97">
                    <a:moveTo>
                      <a:pt x="0" y="97"/>
                    </a:moveTo>
                    <a:lnTo>
                      <a:pt x="82" y="0"/>
                    </a:lnTo>
                    <a:lnTo>
                      <a:pt x="82" y="10"/>
                    </a:lnTo>
                    <a:lnTo>
                      <a:pt x="8" y="97"/>
                    </a:lnTo>
                    <a:lnTo>
                      <a:pt x="0" y="97"/>
                    </a:lnTo>
                    <a:close/>
                  </a:path>
                </a:pathLst>
              </a:custGeom>
              <a:solidFill>
                <a:srgbClr val="19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4" name="Freeform 608"/>
              <p:cNvSpPr>
                <a:spLocks/>
              </p:cNvSpPr>
              <p:nvPr userDrawn="1"/>
            </p:nvSpPr>
            <p:spPr bwMode="auto">
              <a:xfrm>
                <a:off x="5638" y="317"/>
                <a:ext cx="78" cy="91"/>
              </a:xfrm>
              <a:custGeom>
                <a:avLst/>
                <a:gdLst>
                  <a:gd name="T0" fmla="*/ 0 w 78"/>
                  <a:gd name="T1" fmla="*/ 91 h 91"/>
                  <a:gd name="T2" fmla="*/ 78 w 78"/>
                  <a:gd name="T3" fmla="*/ 0 h 91"/>
                  <a:gd name="T4" fmla="*/ 78 w 78"/>
                  <a:gd name="T5" fmla="*/ 9 h 91"/>
                  <a:gd name="T6" fmla="*/ 8 w 78"/>
                  <a:gd name="T7" fmla="*/ 91 h 91"/>
                  <a:gd name="T8" fmla="*/ 0 w 78"/>
                  <a:gd name="T9" fmla="*/ 9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91">
                    <a:moveTo>
                      <a:pt x="0" y="91"/>
                    </a:moveTo>
                    <a:lnTo>
                      <a:pt x="78" y="0"/>
                    </a:lnTo>
                    <a:lnTo>
                      <a:pt x="78" y="9"/>
                    </a:lnTo>
                    <a:lnTo>
                      <a:pt x="8" y="91"/>
                    </a:lnTo>
                    <a:lnTo>
                      <a:pt x="0" y="91"/>
                    </a:lnTo>
                    <a:close/>
                  </a:path>
                </a:pathLst>
              </a:custGeom>
              <a:solidFill>
                <a:srgbClr val="184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5" name="Freeform 609"/>
              <p:cNvSpPr>
                <a:spLocks/>
              </p:cNvSpPr>
              <p:nvPr userDrawn="1"/>
            </p:nvSpPr>
            <p:spPr bwMode="auto">
              <a:xfrm>
                <a:off x="5642" y="321"/>
                <a:ext cx="74" cy="87"/>
              </a:xfrm>
              <a:custGeom>
                <a:avLst/>
                <a:gdLst>
                  <a:gd name="T0" fmla="*/ 0 w 74"/>
                  <a:gd name="T1" fmla="*/ 87 h 87"/>
                  <a:gd name="T2" fmla="*/ 74 w 74"/>
                  <a:gd name="T3" fmla="*/ 0 h 87"/>
                  <a:gd name="T4" fmla="*/ 74 w 74"/>
                  <a:gd name="T5" fmla="*/ 10 h 87"/>
                  <a:gd name="T6" fmla="*/ 8 w 74"/>
                  <a:gd name="T7" fmla="*/ 87 h 87"/>
                  <a:gd name="T8" fmla="*/ 0 w 74"/>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7">
                    <a:moveTo>
                      <a:pt x="0" y="87"/>
                    </a:moveTo>
                    <a:lnTo>
                      <a:pt x="74" y="0"/>
                    </a:lnTo>
                    <a:lnTo>
                      <a:pt x="74" y="10"/>
                    </a:lnTo>
                    <a:lnTo>
                      <a:pt x="8" y="87"/>
                    </a:lnTo>
                    <a:lnTo>
                      <a:pt x="0" y="87"/>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6" name="Freeform 610"/>
              <p:cNvSpPr>
                <a:spLocks/>
              </p:cNvSpPr>
              <p:nvPr userDrawn="1"/>
            </p:nvSpPr>
            <p:spPr bwMode="auto">
              <a:xfrm>
                <a:off x="5646" y="326"/>
                <a:ext cx="70" cy="82"/>
              </a:xfrm>
              <a:custGeom>
                <a:avLst/>
                <a:gdLst>
                  <a:gd name="T0" fmla="*/ 0 w 70"/>
                  <a:gd name="T1" fmla="*/ 82 h 82"/>
                  <a:gd name="T2" fmla="*/ 70 w 70"/>
                  <a:gd name="T3" fmla="*/ 0 h 82"/>
                  <a:gd name="T4" fmla="*/ 70 w 70"/>
                  <a:gd name="T5" fmla="*/ 9 h 82"/>
                  <a:gd name="T6" fmla="*/ 9 w 70"/>
                  <a:gd name="T7" fmla="*/ 82 h 82"/>
                  <a:gd name="T8" fmla="*/ 0 w 7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82">
                    <a:moveTo>
                      <a:pt x="0" y="82"/>
                    </a:moveTo>
                    <a:lnTo>
                      <a:pt x="70" y="0"/>
                    </a:lnTo>
                    <a:lnTo>
                      <a:pt x="70" y="9"/>
                    </a:lnTo>
                    <a:lnTo>
                      <a:pt x="9" y="82"/>
                    </a:lnTo>
                    <a:lnTo>
                      <a:pt x="0" y="82"/>
                    </a:lnTo>
                    <a:close/>
                  </a:path>
                </a:pathLst>
              </a:custGeom>
              <a:solidFill>
                <a:srgbClr val="1645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7" name="Freeform 611"/>
              <p:cNvSpPr>
                <a:spLocks/>
              </p:cNvSpPr>
              <p:nvPr userDrawn="1"/>
            </p:nvSpPr>
            <p:spPr bwMode="auto">
              <a:xfrm>
                <a:off x="5650" y="331"/>
                <a:ext cx="66" cy="77"/>
              </a:xfrm>
              <a:custGeom>
                <a:avLst/>
                <a:gdLst>
                  <a:gd name="T0" fmla="*/ 0 w 66"/>
                  <a:gd name="T1" fmla="*/ 77 h 77"/>
                  <a:gd name="T2" fmla="*/ 66 w 66"/>
                  <a:gd name="T3" fmla="*/ 0 h 77"/>
                  <a:gd name="T4" fmla="*/ 66 w 66"/>
                  <a:gd name="T5" fmla="*/ 9 h 77"/>
                  <a:gd name="T6" fmla="*/ 9 w 66"/>
                  <a:gd name="T7" fmla="*/ 77 h 77"/>
                  <a:gd name="T8" fmla="*/ 0 w 66"/>
                  <a:gd name="T9" fmla="*/ 7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7">
                    <a:moveTo>
                      <a:pt x="0" y="77"/>
                    </a:moveTo>
                    <a:lnTo>
                      <a:pt x="66" y="0"/>
                    </a:lnTo>
                    <a:lnTo>
                      <a:pt x="66" y="9"/>
                    </a:lnTo>
                    <a:lnTo>
                      <a:pt x="9" y="77"/>
                    </a:lnTo>
                    <a:lnTo>
                      <a:pt x="0" y="77"/>
                    </a:lnTo>
                    <a:close/>
                  </a:path>
                </a:pathLst>
              </a:custGeom>
              <a:solidFill>
                <a:srgbClr val="14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8" name="Freeform 612"/>
              <p:cNvSpPr>
                <a:spLocks/>
              </p:cNvSpPr>
              <p:nvPr userDrawn="1"/>
            </p:nvSpPr>
            <p:spPr bwMode="auto">
              <a:xfrm>
                <a:off x="5655" y="335"/>
                <a:ext cx="61" cy="73"/>
              </a:xfrm>
              <a:custGeom>
                <a:avLst/>
                <a:gdLst>
                  <a:gd name="T0" fmla="*/ 0 w 61"/>
                  <a:gd name="T1" fmla="*/ 73 h 73"/>
                  <a:gd name="T2" fmla="*/ 61 w 61"/>
                  <a:gd name="T3" fmla="*/ 0 h 73"/>
                  <a:gd name="T4" fmla="*/ 61 w 61"/>
                  <a:gd name="T5" fmla="*/ 11 h 73"/>
                  <a:gd name="T6" fmla="*/ 8 w 61"/>
                  <a:gd name="T7" fmla="*/ 73 h 73"/>
                  <a:gd name="T8" fmla="*/ 0 w 61"/>
                  <a:gd name="T9" fmla="*/ 7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73">
                    <a:moveTo>
                      <a:pt x="0" y="73"/>
                    </a:moveTo>
                    <a:lnTo>
                      <a:pt x="61" y="0"/>
                    </a:lnTo>
                    <a:lnTo>
                      <a:pt x="61" y="11"/>
                    </a:lnTo>
                    <a:lnTo>
                      <a:pt x="8" y="73"/>
                    </a:lnTo>
                    <a:lnTo>
                      <a:pt x="0" y="73"/>
                    </a:lnTo>
                    <a:close/>
                  </a:path>
                </a:pathLst>
              </a:custGeom>
              <a:solidFill>
                <a:srgbClr val="134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9" name="Freeform 613"/>
              <p:cNvSpPr>
                <a:spLocks/>
              </p:cNvSpPr>
              <p:nvPr userDrawn="1"/>
            </p:nvSpPr>
            <p:spPr bwMode="auto">
              <a:xfrm>
                <a:off x="5659" y="340"/>
                <a:ext cx="57" cy="68"/>
              </a:xfrm>
              <a:custGeom>
                <a:avLst/>
                <a:gdLst>
                  <a:gd name="T0" fmla="*/ 0 w 57"/>
                  <a:gd name="T1" fmla="*/ 68 h 68"/>
                  <a:gd name="T2" fmla="*/ 57 w 57"/>
                  <a:gd name="T3" fmla="*/ 0 h 68"/>
                  <a:gd name="T4" fmla="*/ 57 w 57"/>
                  <a:gd name="T5" fmla="*/ 10 h 68"/>
                  <a:gd name="T6" fmla="*/ 8 w 57"/>
                  <a:gd name="T7" fmla="*/ 68 h 68"/>
                  <a:gd name="T8" fmla="*/ 0 w 57"/>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8">
                    <a:moveTo>
                      <a:pt x="0" y="68"/>
                    </a:moveTo>
                    <a:lnTo>
                      <a:pt x="57" y="0"/>
                    </a:lnTo>
                    <a:lnTo>
                      <a:pt x="57" y="10"/>
                    </a:lnTo>
                    <a:lnTo>
                      <a:pt x="8" y="68"/>
                    </a:lnTo>
                    <a:lnTo>
                      <a:pt x="0" y="68"/>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 name="Freeform 614"/>
              <p:cNvSpPr>
                <a:spLocks/>
              </p:cNvSpPr>
              <p:nvPr userDrawn="1"/>
            </p:nvSpPr>
            <p:spPr bwMode="auto">
              <a:xfrm>
                <a:off x="5663" y="346"/>
                <a:ext cx="53" cy="62"/>
              </a:xfrm>
              <a:custGeom>
                <a:avLst/>
                <a:gdLst>
                  <a:gd name="T0" fmla="*/ 0 w 53"/>
                  <a:gd name="T1" fmla="*/ 62 h 62"/>
                  <a:gd name="T2" fmla="*/ 53 w 53"/>
                  <a:gd name="T3" fmla="*/ 0 h 62"/>
                  <a:gd name="T4" fmla="*/ 53 w 53"/>
                  <a:gd name="T5" fmla="*/ 9 h 62"/>
                  <a:gd name="T6" fmla="*/ 8 w 53"/>
                  <a:gd name="T7" fmla="*/ 62 h 62"/>
                  <a:gd name="T8" fmla="*/ 0 w 53"/>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62">
                    <a:moveTo>
                      <a:pt x="0" y="62"/>
                    </a:moveTo>
                    <a:lnTo>
                      <a:pt x="53" y="0"/>
                    </a:lnTo>
                    <a:lnTo>
                      <a:pt x="53" y="9"/>
                    </a:lnTo>
                    <a:lnTo>
                      <a:pt x="8" y="62"/>
                    </a:lnTo>
                    <a:lnTo>
                      <a:pt x="0" y="62"/>
                    </a:lnTo>
                    <a:close/>
                  </a:path>
                </a:pathLst>
              </a:custGeom>
              <a:solidFill>
                <a:srgbClr val="1141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 name="Freeform 615"/>
              <p:cNvSpPr>
                <a:spLocks/>
              </p:cNvSpPr>
              <p:nvPr userDrawn="1"/>
            </p:nvSpPr>
            <p:spPr bwMode="auto">
              <a:xfrm>
                <a:off x="5667" y="350"/>
                <a:ext cx="49" cy="58"/>
              </a:xfrm>
              <a:custGeom>
                <a:avLst/>
                <a:gdLst>
                  <a:gd name="T0" fmla="*/ 0 w 49"/>
                  <a:gd name="T1" fmla="*/ 58 h 58"/>
                  <a:gd name="T2" fmla="*/ 49 w 49"/>
                  <a:gd name="T3" fmla="*/ 0 h 58"/>
                  <a:gd name="T4" fmla="*/ 49 w 49"/>
                  <a:gd name="T5" fmla="*/ 10 h 58"/>
                  <a:gd name="T6" fmla="*/ 8 w 49"/>
                  <a:gd name="T7" fmla="*/ 58 h 58"/>
                  <a:gd name="T8" fmla="*/ 0 w 49"/>
                  <a:gd name="T9" fmla="*/ 5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8">
                    <a:moveTo>
                      <a:pt x="0" y="58"/>
                    </a:moveTo>
                    <a:lnTo>
                      <a:pt x="49" y="0"/>
                    </a:lnTo>
                    <a:lnTo>
                      <a:pt x="49" y="10"/>
                    </a:lnTo>
                    <a:lnTo>
                      <a:pt x="8" y="58"/>
                    </a:lnTo>
                    <a:lnTo>
                      <a:pt x="0" y="58"/>
                    </a:lnTo>
                    <a:close/>
                  </a:path>
                </a:pathLst>
              </a:custGeom>
              <a:solidFill>
                <a:srgbClr val="0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 name="Freeform 616"/>
              <p:cNvSpPr>
                <a:spLocks/>
              </p:cNvSpPr>
              <p:nvPr userDrawn="1"/>
            </p:nvSpPr>
            <p:spPr bwMode="auto">
              <a:xfrm>
                <a:off x="5671" y="355"/>
                <a:ext cx="45" cy="53"/>
              </a:xfrm>
              <a:custGeom>
                <a:avLst/>
                <a:gdLst>
                  <a:gd name="T0" fmla="*/ 0 w 45"/>
                  <a:gd name="T1" fmla="*/ 53 h 53"/>
                  <a:gd name="T2" fmla="*/ 45 w 45"/>
                  <a:gd name="T3" fmla="*/ 0 h 53"/>
                  <a:gd name="T4" fmla="*/ 45 w 45"/>
                  <a:gd name="T5" fmla="*/ 9 h 53"/>
                  <a:gd name="T6" fmla="*/ 8 w 45"/>
                  <a:gd name="T7" fmla="*/ 53 h 53"/>
                  <a:gd name="T8" fmla="*/ 0 w 45"/>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3">
                    <a:moveTo>
                      <a:pt x="0" y="53"/>
                    </a:moveTo>
                    <a:lnTo>
                      <a:pt x="45" y="0"/>
                    </a:lnTo>
                    <a:lnTo>
                      <a:pt x="45" y="9"/>
                    </a:lnTo>
                    <a:lnTo>
                      <a:pt x="8" y="53"/>
                    </a:lnTo>
                    <a:lnTo>
                      <a:pt x="0" y="53"/>
                    </a:lnTo>
                    <a:close/>
                  </a:path>
                </a:pathLst>
              </a:custGeom>
              <a:solidFill>
                <a:srgbClr val="0E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5" name="Freeform 618"/>
            <p:cNvSpPr>
              <a:spLocks/>
            </p:cNvSpPr>
            <p:nvPr userDrawn="1"/>
          </p:nvSpPr>
          <p:spPr bwMode="auto">
            <a:xfrm>
              <a:off x="5675" y="360"/>
              <a:ext cx="41" cy="48"/>
            </a:xfrm>
            <a:custGeom>
              <a:avLst/>
              <a:gdLst>
                <a:gd name="T0" fmla="*/ 0 w 41"/>
                <a:gd name="T1" fmla="*/ 48 h 48"/>
                <a:gd name="T2" fmla="*/ 41 w 41"/>
                <a:gd name="T3" fmla="*/ 0 h 48"/>
                <a:gd name="T4" fmla="*/ 41 w 41"/>
                <a:gd name="T5" fmla="*/ 9 h 48"/>
                <a:gd name="T6" fmla="*/ 8 w 41"/>
                <a:gd name="T7" fmla="*/ 48 h 48"/>
                <a:gd name="T8" fmla="*/ 0 w 41"/>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48"/>
                  </a:moveTo>
                  <a:lnTo>
                    <a:pt x="41" y="0"/>
                  </a:lnTo>
                  <a:lnTo>
                    <a:pt x="41" y="9"/>
                  </a:lnTo>
                  <a:lnTo>
                    <a:pt x="8" y="48"/>
                  </a:lnTo>
                  <a:lnTo>
                    <a:pt x="0" y="48"/>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619"/>
            <p:cNvSpPr>
              <a:spLocks/>
            </p:cNvSpPr>
            <p:nvPr userDrawn="1"/>
          </p:nvSpPr>
          <p:spPr bwMode="auto">
            <a:xfrm>
              <a:off x="5679" y="364"/>
              <a:ext cx="37" cy="44"/>
            </a:xfrm>
            <a:custGeom>
              <a:avLst/>
              <a:gdLst>
                <a:gd name="T0" fmla="*/ 0 w 37"/>
                <a:gd name="T1" fmla="*/ 44 h 44"/>
                <a:gd name="T2" fmla="*/ 37 w 37"/>
                <a:gd name="T3" fmla="*/ 0 h 44"/>
                <a:gd name="T4" fmla="*/ 37 w 37"/>
                <a:gd name="T5" fmla="*/ 11 h 44"/>
                <a:gd name="T6" fmla="*/ 8 w 37"/>
                <a:gd name="T7" fmla="*/ 44 h 44"/>
                <a:gd name="T8" fmla="*/ 0 w 37"/>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4">
                  <a:moveTo>
                    <a:pt x="0" y="44"/>
                  </a:moveTo>
                  <a:lnTo>
                    <a:pt x="37" y="0"/>
                  </a:lnTo>
                  <a:lnTo>
                    <a:pt x="37" y="11"/>
                  </a:lnTo>
                  <a:lnTo>
                    <a:pt x="8" y="44"/>
                  </a:lnTo>
                  <a:lnTo>
                    <a:pt x="0" y="44"/>
                  </a:lnTo>
                  <a:close/>
                </a:path>
              </a:pathLst>
            </a:custGeom>
            <a:solidFill>
              <a:srgbClr val="0C3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620"/>
            <p:cNvSpPr>
              <a:spLocks/>
            </p:cNvSpPr>
            <p:nvPr userDrawn="1"/>
          </p:nvSpPr>
          <p:spPr bwMode="auto">
            <a:xfrm>
              <a:off x="5683" y="369"/>
              <a:ext cx="33" cy="39"/>
            </a:xfrm>
            <a:custGeom>
              <a:avLst/>
              <a:gdLst>
                <a:gd name="T0" fmla="*/ 0 w 33"/>
                <a:gd name="T1" fmla="*/ 39 h 39"/>
                <a:gd name="T2" fmla="*/ 33 w 33"/>
                <a:gd name="T3" fmla="*/ 0 h 39"/>
                <a:gd name="T4" fmla="*/ 33 w 33"/>
                <a:gd name="T5" fmla="*/ 10 h 39"/>
                <a:gd name="T6" fmla="*/ 8 w 33"/>
                <a:gd name="T7" fmla="*/ 39 h 39"/>
                <a:gd name="T8" fmla="*/ 0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0" y="39"/>
                  </a:moveTo>
                  <a:lnTo>
                    <a:pt x="33" y="0"/>
                  </a:lnTo>
                  <a:lnTo>
                    <a:pt x="33" y="10"/>
                  </a:lnTo>
                  <a:lnTo>
                    <a:pt x="8" y="39"/>
                  </a:lnTo>
                  <a:lnTo>
                    <a:pt x="0" y="39"/>
                  </a:lnTo>
                  <a:close/>
                </a:path>
              </a:pathLst>
            </a:custGeom>
            <a:solidFill>
              <a:srgbClr val="0A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621"/>
            <p:cNvSpPr>
              <a:spLocks/>
            </p:cNvSpPr>
            <p:nvPr userDrawn="1"/>
          </p:nvSpPr>
          <p:spPr bwMode="auto">
            <a:xfrm>
              <a:off x="5687" y="375"/>
              <a:ext cx="29" cy="33"/>
            </a:xfrm>
            <a:custGeom>
              <a:avLst/>
              <a:gdLst>
                <a:gd name="T0" fmla="*/ 0 w 29"/>
                <a:gd name="T1" fmla="*/ 33 h 33"/>
                <a:gd name="T2" fmla="*/ 29 w 29"/>
                <a:gd name="T3" fmla="*/ 0 h 33"/>
                <a:gd name="T4" fmla="*/ 29 w 29"/>
                <a:gd name="T5" fmla="*/ 9 h 33"/>
                <a:gd name="T6" fmla="*/ 8 w 29"/>
                <a:gd name="T7" fmla="*/ 33 h 33"/>
                <a:gd name="T8" fmla="*/ 0 w 2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3">
                  <a:moveTo>
                    <a:pt x="0" y="33"/>
                  </a:moveTo>
                  <a:lnTo>
                    <a:pt x="29" y="0"/>
                  </a:lnTo>
                  <a:lnTo>
                    <a:pt x="29" y="9"/>
                  </a:lnTo>
                  <a:lnTo>
                    <a:pt x="8" y="33"/>
                  </a:lnTo>
                  <a:lnTo>
                    <a:pt x="0" y="33"/>
                  </a:lnTo>
                  <a:close/>
                </a:path>
              </a:pathLst>
            </a:custGeom>
            <a:solidFill>
              <a:srgbClr val="093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622"/>
            <p:cNvSpPr>
              <a:spLocks/>
            </p:cNvSpPr>
            <p:nvPr userDrawn="1"/>
          </p:nvSpPr>
          <p:spPr bwMode="auto">
            <a:xfrm>
              <a:off x="5691" y="379"/>
              <a:ext cx="25" cy="29"/>
            </a:xfrm>
            <a:custGeom>
              <a:avLst/>
              <a:gdLst>
                <a:gd name="T0" fmla="*/ 0 w 25"/>
                <a:gd name="T1" fmla="*/ 29 h 29"/>
                <a:gd name="T2" fmla="*/ 25 w 25"/>
                <a:gd name="T3" fmla="*/ 0 h 29"/>
                <a:gd name="T4" fmla="*/ 25 w 25"/>
                <a:gd name="T5" fmla="*/ 9 h 29"/>
                <a:gd name="T6" fmla="*/ 8 w 25"/>
                <a:gd name="T7" fmla="*/ 29 h 29"/>
                <a:gd name="T8" fmla="*/ 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0" y="29"/>
                  </a:moveTo>
                  <a:lnTo>
                    <a:pt x="25" y="0"/>
                  </a:lnTo>
                  <a:lnTo>
                    <a:pt x="25" y="9"/>
                  </a:lnTo>
                  <a:lnTo>
                    <a:pt x="8" y="29"/>
                  </a:lnTo>
                  <a:lnTo>
                    <a:pt x="0" y="29"/>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623"/>
            <p:cNvSpPr>
              <a:spLocks/>
            </p:cNvSpPr>
            <p:nvPr userDrawn="1"/>
          </p:nvSpPr>
          <p:spPr bwMode="auto">
            <a:xfrm>
              <a:off x="5695" y="384"/>
              <a:ext cx="21" cy="24"/>
            </a:xfrm>
            <a:custGeom>
              <a:avLst/>
              <a:gdLst>
                <a:gd name="T0" fmla="*/ 0 w 21"/>
                <a:gd name="T1" fmla="*/ 24 h 24"/>
                <a:gd name="T2" fmla="*/ 21 w 21"/>
                <a:gd name="T3" fmla="*/ 0 h 24"/>
                <a:gd name="T4" fmla="*/ 21 w 21"/>
                <a:gd name="T5" fmla="*/ 9 h 24"/>
                <a:gd name="T6" fmla="*/ 8 w 21"/>
                <a:gd name="T7" fmla="*/ 24 h 24"/>
                <a:gd name="T8" fmla="*/ 0 w 21"/>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4">
                  <a:moveTo>
                    <a:pt x="0" y="24"/>
                  </a:moveTo>
                  <a:lnTo>
                    <a:pt x="21" y="0"/>
                  </a:lnTo>
                  <a:lnTo>
                    <a:pt x="21" y="9"/>
                  </a:lnTo>
                  <a:lnTo>
                    <a:pt x="8" y="24"/>
                  </a:lnTo>
                  <a:lnTo>
                    <a:pt x="0" y="24"/>
                  </a:lnTo>
                  <a:close/>
                </a:path>
              </a:pathLst>
            </a:custGeom>
            <a:solidFill>
              <a:srgbClr val="073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624"/>
            <p:cNvSpPr>
              <a:spLocks/>
            </p:cNvSpPr>
            <p:nvPr userDrawn="1"/>
          </p:nvSpPr>
          <p:spPr bwMode="auto">
            <a:xfrm>
              <a:off x="5699" y="388"/>
              <a:ext cx="17" cy="20"/>
            </a:xfrm>
            <a:custGeom>
              <a:avLst/>
              <a:gdLst>
                <a:gd name="T0" fmla="*/ 0 w 17"/>
                <a:gd name="T1" fmla="*/ 20 h 20"/>
                <a:gd name="T2" fmla="*/ 17 w 17"/>
                <a:gd name="T3" fmla="*/ 0 h 20"/>
                <a:gd name="T4" fmla="*/ 17 w 17"/>
                <a:gd name="T5" fmla="*/ 10 h 20"/>
                <a:gd name="T6" fmla="*/ 8 w 17"/>
                <a:gd name="T7" fmla="*/ 20 h 20"/>
                <a:gd name="T8" fmla="*/ 0 w 17"/>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0" y="20"/>
                  </a:moveTo>
                  <a:lnTo>
                    <a:pt x="17" y="0"/>
                  </a:lnTo>
                  <a:lnTo>
                    <a:pt x="17" y="10"/>
                  </a:lnTo>
                  <a:lnTo>
                    <a:pt x="8" y="20"/>
                  </a:lnTo>
                  <a:lnTo>
                    <a:pt x="0" y="20"/>
                  </a:lnTo>
                  <a:close/>
                </a:path>
              </a:pathLst>
            </a:custGeom>
            <a:solidFill>
              <a:srgbClr val="05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625"/>
            <p:cNvSpPr>
              <a:spLocks/>
            </p:cNvSpPr>
            <p:nvPr userDrawn="1"/>
          </p:nvSpPr>
          <p:spPr bwMode="auto">
            <a:xfrm>
              <a:off x="5703" y="393"/>
              <a:ext cx="13" cy="15"/>
            </a:xfrm>
            <a:custGeom>
              <a:avLst/>
              <a:gdLst>
                <a:gd name="T0" fmla="*/ 0 w 13"/>
                <a:gd name="T1" fmla="*/ 15 h 15"/>
                <a:gd name="T2" fmla="*/ 13 w 13"/>
                <a:gd name="T3" fmla="*/ 0 h 15"/>
                <a:gd name="T4" fmla="*/ 13 w 13"/>
                <a:gd name="T5" fmla="*/ 9 h 15"/>
                <a:gd name="T6" fmla="*/ 8 w 13"/>
                <a:gd name="T7" fmla="*/ 15 h 15"/>
                <a:gd name="T8" fmla="*/ 0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15"/>
                  </a:moveTo>
                  <a:lnTo>
                    <a:pt x="13" y="0"/>
                  </a:lnTo>
                  <a:lnTo>
                    <a:pt x="13" y="9"/>
                  </a:lnTo>
                  <a:lnTo>
                    <a:pt x="8" y="15"/>
                  </a:lnTo>
                  <a:lnTo>
                    <a:pt x="0" y="15"/>
                  </a:lnTo>
                  <a:close/>
                </a:path>
              </a:pathLst>
            </a:custGeom>
            <a:solidFill>
              <a:srgbClr val="043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626"/>
            <p:cNvSpPr>
              <a:spLocks/>
            </p:cNvSpPr>
            <p:nvPr userDrawn="1"/>
          </p:nvSpPr>
          <p:spPr bwMode="auto">
            <a:xfrm>
              <a:off x="5707" y="398"/>
              <a:ext cx="9" cy="10"/>
            </a:xfrm>
            <a:custGeom>
              <a:avLst/>
              <a:gdLst>
                <a:gd name="T0" fmla="*/ 0 w 9"/>
                <a:gd name="T1" fmla="*/ 10 h 10"/>
                <a:gd name="T2" fmla="*/ 9 w 9"/>
                <a:gd name="T3" fmla="*/ 0 h 10"/>
                <a:gd name="T4" fmla="*/ 9 w 9"/>
                <a:gd name="T5" fmla="*/ 10 h 10"/>
                <a:gd name="T6" fmla="*/ 0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0" y="10"/>
                  </a:moveTo>
                  <a:lnTo>
                    <a:pt x="9" y="0"/>
                  </a:lnTo>
                  <a:lnTo>
                    <a:pt x="9" y="10"/>
                  </a:lnTo>
                  <a:lnTo>
                    <a:pt x="0" y="10"/>
                  </a:lnTo>
                  <a:close/>
                </a:path>
              </a:pathLst>
            </a:custGeom>
            <a:solidFill>
              <a:srgbClr val="0235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627"/>
            <p:cNvSpPr>
              <a:spLocks/>
            </p:cNvSpPr>
            <p:nvPr userDrawn="1"/>
          </p:nvSpPr>
          <p:spPr bwMode="auto">
            <a:xfrm>
              <a:off x="5711" y="402"/>
              <a:ext cx="5" cy="6"/>
            </a:xfrm>
            <a:custGeom>
              <a:avLst/>
              <a:gdLst>
                <a:gd name="T0" fmla="*/ 0 w 5"/>
                <a:gd name="T1" fmla="*/ 6 h 6"/>
                <a:gd name="T2" fmla="*/ 5 w 5"/>
                <a:gd name="T3" fmla="*/ 0 h 6"/>
                <a:gd name="T4" fmla="*/ 5 w 5"/>
                <a:gd name="T5" fmla="*/ 6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5" y="0"/>
                  </a:lnTo>
                  <a:lnTo>
                    <a:pt x="5" y="6"/>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632"/>
            <p:cNvSpPr>
              <a:spLocks/>
            </p:cNvSpPr>
            <p:nvPr userDrawn="1"/>
          </p:nvSpPr>
          <p:spPr bwMode="auto">
            <a:xfrm>
              <a:off x="5646" y="201"/>
              <a:ext cx="32" cy="31"/>
            </a:xfrm>
            <a:custGeom>
              <a:avLst/>
              <a:gdLst>
                <a:gd name="T0" fmla="*/ 32 w 32"/>
                <a:gd name="T1" fmla="*/ 15 h 31"/>
                <a:gd name="T2" fmla="*/ 32 w 32"/>
                <a:gd name="T3" fmla="*/ 13 h 31"/>
                <a:gd name="T4" fmla="*/ 32 w 32"/>
                <a:gd name="T5" fmla="*/ 11 h 31"/>
                <a:gd name="T6" fmla="*/ 31 w 32"/>
                <a:gd name="T7" fmla="*/ 9 h 31"/>
                <a:gd name="T8" fmla="*/ 29 w 32"/>
                <a:gd name="T9" fmla="*/ 7 h 31"/>
                <a:gd name="T10" fmla="*/ 29 w 32"/>
                <a:gd name="T11" fmla="*/ 5 h 31"/>
                <a:gd name="T12" fmla="*/ 28 w 32"/>
                <a:gd name="T13" fmla="*/ 3 h 31"/>
                <a:gd name="T14" fmla="*/ 25 w 32"/>
                <a:gd name="T15" fmla="*/ 2 h 31"/>
                <a:gd name="T16" fmla="*/ 24 w 32"/>
                <a:gd name="T17" fmla="*/ 1 h 31"/>
                <a:gd name="T18" fmla="*/ 23 w 32"/>
                <a:gd name="T19" fmla="*/ 1 h 31"/>
                <a:gd name="T20" fmla="*/ 20 w 32"/>
                <a:gd name="T21" fmla="*/ 0 h 31"/>
                <a:gd name="T22" fmla="*/ 19 w 32"/>
                <a:gd name="T23" fmla="*/ 0 h 31"/>
                <a:gd name="T24" fmla="*/ 16 w 32"/>
                <a:gd name="T25" fmla="*/ 0 h 31"/>
                <a:gd name="T26" fmla="*/ 15 w 32"/>
                <a:gd name="T27" fmla="*/ 0 h 31"/>
                <a:gd name="T28" fmla="*/ 12 w 32"/>
                <a:gd name="T29" fmla="*/ 0 h 31"/>
                <a:gd name="T30" fmla="*/ 11 w 32"/>
                <a:gd name="T31" fmla="*/ 1 h 31"/>
                <a:gd name="T32" fmla="*/ 8 w 32"/>
                <a:gd name="T33" fmla="*/ 1 h 31"/>
                <a:gd name="T34" fmla="*/ 7 w 32"/>
                <a:gd name="T35" fmla="*/ 2 h 31"/>
                <a:gd name="T36" fmla="*/ 6 w 32"/>
                <a:gd name="T37" fmla="*/ 3 h 31"/>
                <a:gd name="T38" fmla="*/ 4 w 32"/>
                <a:gd name="T39" fmla="*/ 5 h 31"/>
                <a:gd name="T40" fmla="*/ 3 w 32"/>
                <a:gd name="T41" fmla="*/ 7 h 31"/>
                <a:gd name="T42" fmla="*/ 2 w 32"/>
                <a:gd name="T43" fmla="*/ 9 h 31"/>
                <a:gd name="T44" fmla="*/ 2 w 32"/>
                <a:gd name="T45" fmla="*/ 11 h 31"/>
                <a:gd name="T46" fmla="*/ 0 w 32"/>
                <a:gd name="T47" fmla="*/ 13 h 31"/>
                <a:gd name="T48" fmla="*/ 0 w 32"/>
                <a:gd name="T49" fmla="*/ 15 h 31"/>
                <a:gd name="T50" fmla="*/ 0 w 32"/>
                <a:gd name="T51" fmla="*/ 17 h 31"/>
                <a:gd name="T52" fmla="*/ 2 w 32"/>
                <a:gd name="T53" fmla="*/ 19 h 31"/>
                <a:gd name="T54" fmla="*/ 2 w 32"/>
                <a:gd name="T55" fmla="*/ 21 h 31"/>
                <a:gd name="T56" fmla="*/ 3 w 32"/>
                <a:gd name="T57" fmla="*/ 23 h 31"/>
                <a:gd name="T58" fmla="*/ 4 w 32"/>
                <a:gd name="T59" fmla="*/ 25 h 31"/>
                <a:gd name="T60" fmla="*/ 6 w 32"/>
                <a:gd name="T61" fmla="*/ 26 h 31"/>
                <a:gd name="T62" fmla="*/ 7 w 32"/>
                <a:gd name="T63" fmla="*/ 27 h 31"/>
                <a:gd name="T64" fmla="*/ 8 w 32"/>
                <a:gd name="T65" fmla="*/ 29 h 31"/>
                <a:gd name="T66" fmla="*/ 11 w 32"/>
                <a:gd name="T67" fmla="*/ 30 h 31"/>
                <a:gd name="T68" fmla="*/ 12 w 32"/>
                <a:gd name="T69" fmla="*/ 30 h 31"/>
                <a:gd name="T70" fmla="*/ 15 w 32"/>
                <a:gd name="T71" fmla="*/ 31 h 31"/>
                <a:gd name="T72" fmla="*/ 16 w 32"/>
                <a:gd name="T73" fmla="*/ 31 h 31"/>
                <a:gd name="T74" fmla="*/ 19 w 32"/>
                <a:gd name="T75" fmla="*/ 31 h 31"/>
                <a:gd name="T76" fmla="*/ 20 w 32"/>
                <a:gd name="T77" fmla="*/ 30 h 31"/>
                <a:gd name="T78" fmla="*/ 23 w 32"/>
                <a:gd name="T79" fmla="*/ 30 h 31"/>
                <a:gd name="T80" fmla="*/ 24 w 32"/>
                <a:gd name="T81" fmla="*/ 29 h 31"/>
                <a:gd name="T82" fmla="*/ 25 w 32"/>
                <a:gd name="T83" fmla="*/ 27 h 31"/>
                <a:gd name="T84" fmla="*/ 28 w 32"/>
                <a:gd name="T85" fmla="*/ 26 h 31"/>
                <a:gd name="T86" fmla="*/ 29 w 32"/>
                <a:gd name="T87" fmla="*/ 25 h 31"/>
                <a:gd name="T88" fmla="*/ 29 w 32"/>
                <a:gd name="T89" fmla="*/ 23 h 31"/>
                <a:gd name="T90" fmla="*/ 31 w 32"/>
                <a:gd name="T91" fmla="*/ 21 h 31"/>
                <a:gd name="T92" fmla="*/ 32 w 32"/>
                <a:gd name="T93" fmla="*/ 19 h 31"/>
                <a:gd name="T94" fmla="*/ 32 w 32"/>
                <a:gd name="T95" fmla="*/ 17 h 31"/>
                <a:gd name="T96" fmla="*/ 32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5"/>
                  </a:moveTo>
                  <a:lnTo>
                    <a:pt x="32" y="13"/>
                  </a:lnTo>
                  <a:lnTo>
                    <a:pt x="32" y="11"/>
                  </a:lnTo>
                  <a:lnTo>
                    <a:pt x="31" y="9"/>
                  </a:lnTo>
                  <a:lnTo>
                    <a:pt x="29" y="7"/>
                  </a:lnTo>
                  <a:lnTo>
                    <a:pt x="29" y="5"/>
                  </a:lnTo>
                  <a:lnTo>
                    <a:pt x="28" y="3"/>
                  </a:lnTo>
                  <a:lnTo>
                    <a:pt x="25" y="2"/>
                  </a:lnTo>
                  <a:lnTo>
                    <a:pt x="24" y="1"/>
                  </a:lnTo>
                  <a:lnTo>
                    <a:pt x="23" y="1"/>
                  </a:lnTo>
                  <a:lnTo>
                    <a:pt x="20" y="0"/>
                  </a:lnTo>
                  <a:lnTo>
                    <a:pt x="19" y="0"/>
                  </a:lnTo>
                  <a:lnTo>
                    <a:pt x="16" y="0"/>
                  </a:lnTo>
                  <a:lnTo>
                    <a:pt x="15" y="0"/>
                  </a:lnTo>
                  <a:lnTo>
                    <a:pt x="12" y="0"/>
                  </a:lnTo>
                  <a:lnTo>
                    <a:pt x="11" y="1"/>
                  </a:lnTo>
                  <a:lnTo>
                    <a:pt x="8" y="1"/>
                  </a:lnTo>
                  <a:lnTo>
                    <a:pt x="7" y="2"/>
                  </a:lnTo>
                  <a:lnTo>
                    <a:pt x="6" y="3"/>
                  </a:lnTo>
                  <a:lnTo>
                    <a:pt x="4" y="5"/>
                  </a:lnTo>
                  <a:lnTo>
                    <a:pt x="3" y="7"/>
                  </a:lnTo>
                  <a:lnTo>
                    <a:pt x="2" y="9"/>
                  </a:lnTo>
                  <a:lnTo>
                    <a:pt x="2" y="11"/>
                  </a:lnTo>
                  <a:lnTo>
                    <a:pt x="0" y="13"/>
                  </a:lnTo>
                  <a:lnTo>
                    <a:pt x="0" y="15"/>
                  </a:lnTo>
                  <a:lnTo>
                    <a:pt x="0" y="17"/>
                  </a:lnTo>
                  <a:lnTo>
                    <a:pt x="2" y="19"/>
                  </a:lnTo>
                  <a:lnTo>
                    <a:pt x="2" y="21"/>
                  </a:lnTo>
                  <a:lnTo>
                    <a:pt x="3" y="23"/>
                  </a:lnTo>
                  <a:lnTo>
                    <a:pt x="4" y="25"/>
                  </a:lnTo>
                  <a:lnTo>
                    <a:pt x="6" y="26"/>
                  </a:lnTo>
                  <a:lnTo>
                    <a:pt x="7" y="27"/>
                  </a:lnTo>
                  <a:lnTo>
                    <a:pt x="8" y="29"/>
                  </a:lnTo>
                  <a:lnTo>
                    <a:pt x="11" y="30"/>
                  </a:lnTo>
                  <a:lnTo>
                    <a:pt x="12" y="30"/>
                  </a:lnTo>
                  <a:lnTo>
                    <a:pt x="15" y="31"/>
                  </a:lnTo>
                  <a:lnTo>
                    <a:pt x="16" y="31"/>
                  </a:lnTo>
                  <a:lnTo>
                    <a:pt x="19" y="31"/>
                  </a:lnTo>
                  <a:lnTo>
                    <a:pt x="20" y="30"/>
                  </a:lnTo>
                  <a:lnTo>
                    <a:pt x="23" y="30"/>
                  </a:lnTo>
                  <a:lnTo>
                    <a:pt x="24" y="29"/>
                  </a:lnTo>
                  <a:lnTo>
                    <a:pt x="25" y="27"/>
                  </a:lnTo>
                  <a:lnTo>
                    <a:pt x="28" y="26"/>
                  </a:lnTo>
                  <a:lnTo>
                    <a:pt x="29" y="25"/>
                  </a:lnTo>
                  <a:lnTo>
                    <a:pt x="29" y="23"/>
                  </a:lnTo>
                  <a:lnTo>
                    <a:pt x="31" y="21"/>
                  </a:lnTo>
                  <a:lnTo>
                    <a:pt x="32" y="19"/>
                  </a:lnTo>
                  <a:lnTo>
                    <a:pt x="32" y="17"/>
                  </a:lnTo>
                  <a:lnTo>
                    <a:pt x="3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633"/>
            <p:cNvSpPr>
              <a:spLocks/>
            </p:cNvSpPr>
            <p:nvPr userDrawn="1"/>
          </p:nvSpPr>
          <p:spPr bwMode="auto">
            <a:xfrm>
              <a:off x="5463" y="115"/>
              <a:ext cx="39" cy="212"/>
            </a:xfrm>
            <a:custGeom>
              <a:avLst/>
              <a:gdLst>
                <a:gd name="T0" fmla="*/ 16 w 39"/>
                <a:gd name="T1" fmla="*/ 212 h 212"/>
                <a:gd name="T2" fmla="*/ 39 w 39"/>
                <a:gd name="T3" fmla="*/ 2 h 212"/>
                <a:gd name="T4" fmla="*/ 24 w 39"/>
                <a:gd name="T5" fmla="*/ 0 h 212"/>
                <a:gd name="T6" fmla="*/ 0 w 39"/>
                <a:gd name="T7" fmla="*/ 211 h 212"/>
                <a:gd name="T8" fmla="*/ 16 w 39"/>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12">
                  <a:moveTo>
                    <a:pt x="16" y="212"/>
                  </a:moveTo>
                  <a:lnTo>
                    <a:pt x="39" y="2"/>
                  </a:lnTo>
                  <a:lnTo>
                    <a:pt x="24" y="0"/>
                  </a:lnTo>
                  <a:lnTo>
                    <a:pt x="0" y="211"/>
                  </a:lnTo>
                  <a:lnTo>
                    <a:pt x="16"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Rectangle 634"/>
            <p:cNvSpPr>
              <a:spLocks noChangeArrowheads="1"/>
            </p:cNvSpPr>
            <p:nvPr userDrawn="1"/>
          </p:nvSpPr>
          <p:spPr bwMode="auto">
            <a:xfrm>
              <a:off x="5469" y="314"/>
              <a:ext cx="6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48" name="Freeform 635"/>
            <p:cNvSpPr>
              <a:spLocks/>
            </p:cNvSpPr>
            <p:nvPr userDrawn="1"/>
          </p:nvSpPr>
          <p:spPr bwMode="auto">
            <a:xfrm>
              <a:off x="5425" y="150"/>
              <a:ext cx="33" cy="32"/>
            </a:xfrm>
            <a:custGeom>
              <a:avLst/>
              <a:gdLst>
                <a:gd name="T0" fmla="*/ 33 w 33"/>
                <a:gd name="T1" fmla="*/ 16 h 32"/>
                <a:gd name="T2" fmla="*/ 32 w 33"/>
                <a:gd name="T3" fmla="*/ 15 h 32"/>
                <a:gd name="T4" fmla="*/ 32 w 33"/>
                <a:gd name="T5" fmla="*/ 12 h 32"/>
                <a:gd name="T6" fmla="*/ 32 w 33"/>
                <a:gd name="T7" fmla="*/ 11 h 32"/>
                <a:gd name="T8" fmla="*/ 30 w 33"/>
                <a:gd name="T9" fmla="*/ 8 h 32"/>
                <a:gd name="T10" fmla="*/ 29 w 33"/>
                <a:gd name="T11" fmla="*/ 7 h 32"/>
                <a:gd name="T12" fmla="*/ 28 w 33"/>
                <a:gd name="T13" fmla="*/ 6 h 32"/>
                <a:gd name="T14" fmla="*/ 27 w 33"/>
                <a:gd name="T15" fmla="*/ 4 h 32"/>
                <a:gd name="T16" fmla="*/ 24 w 33"/>
                <a:gd name="T17" fmla="*/ 3 h 32"/>
                <a:gd name="T18" fmla="*/ 23 w 33"/>
                <a:gd name="T19" fmla="*/ 2 h 32"/>
                <a:gd name="T20" fmla="*/ 21 w 33"/>
                <a:gd name="T21" fmla="*/ 2 h 32"/>
                <a:gd name="T22" fmla="*/ 19 w 33"/>
                <a:gd name="T23" fmla="*/ 0 h 32"/>
                <a:gd name="T24" fmla="*/ 16 w 33"/>
                <a:gd name="T25" fmla="*/ 0 h 32"/>
                <a:gd name="T26" fmla="*/ 13 w 33"/>
                <a:gd name="T27" fmla="*/ 0 h 32"/>
                <a:gd name="T28" fmla="*/ 12 w 33"/>
                <a:gd name="T29" fmla="*/ 2 h 32"/>
                <a:gd name="T30" fmla="*/ 9 w 33"/>
                <a:gd name="T31" fmla="*/ 2 h 32"/>
                <a:gd name="T32" fmla="*/ 8 w 33"/>
                <a:gd name="T33" fmla="*/ 3 h 32"/>
                <a:gd name="T34" fmla="*/ 7 w 33"/>
                <a:gd name="T35" fmla="*/ 4 h 32"/>
                <a:gd name="T36" fmla="*/ 5 w 33"/>
                <a:gd name="T37" fmla="*/ 6 h 32"/>
                <a:gd name="T38" fmla="*/ 4 w 33"/>
                <a:gd name="T39" fmla="*/ 7 h 32"/>
                <a:gd name="T40" fmla="*/ 3 w 33"/>
                <a:gd name="T41" fmla="*/ 8 h 32"/>
                <a:gd name="T42" fmla="*/ 2 w 33"/>
                <a:gd name="T43" fmla="*/ 11 h 32"/>
                <a:gd name="T44" fmla="*/ 2 w 33"/>
                <a:gd name="T45" fmla="*/ 12 h 32"/>
                <a:gd name="T46" fmla="*/ 0 w 33"/>
                <a:gd name="T47" fmla="*/ 15 h 32"/>
                <a:gd name="T48" fmla="*/ 0 w 33"/>
                <a:gd name="T49" fmla="*/ 16 h 32"/>
                <a:gd name="T50" fmla="*/ 0 w 33"/>
                <a:gd name="T51" fmla="*/ 19 h 32"/>
                <a:gd name="T52" fmla="*/ 2 w 33"/>
                <a:gd name="T53" fmla="*/ 20 h 32"/>
                <a:gd name="T54" fmla="*/ 2 w 33"/>
                <a:gd name="T55" fmla="*/ 23 h 32"/>
                <a:gd name="T56" fmla="*/ 3 w 33"/>
                <a:gd name="T57" fmla="*/ 24 h 32"/>
                <a:gd name="T58" fmla="*/ 4 w 33"/>
                <a:gd name="T59" fmla="*/ 27 h 32"/>
                <a:gd name="T60" fmla="*/ 5 w 33"/>
                <a:gd name="T61" fmla="*/ 28 h 32"/>
                <a:gd name="T62" fmla="*/ 7 w 33"/>
                <a:gd name="T63" fmla="*/ 29 h 32"/>
                <a:gd name="T64" fmla="*/ 8 w 33"/>
                <a:gd name="T65" fmla="*/ 29 h 32"/>
                <a:gd name="T66" fmla="*/ 9 w 33"/>
                <a:gd name="T67" fmla="*/ 31 h 32"/>
                <a:gd name="T68" fmla="*/ 12 w 33"/>
                <a:gd name="T69" fmla="*/ 32 h 32"/>
                <a:gd name="T70" fmla="*/ 13 w 33"/>
                <a:gd name="T71" fmla="*/ 32 h 32"/>
                <a:gd name="T72" fmla="*/ 16 w 33"/>
                <a:gd name="T73" fmla="*/ 32 h 32"/>
                <a:gd name="T74" fmla="*/ 19 w 33"/>
                <a:gd name="T75" fmla="*/ 32 h 32"/>
                <a:gd name="T76" fmla="*/ 21 w 33"/>
                <a:gd name="T77" fmla="*/ 32 h 32"/>
                <a:gd name="T78" fmla="*/ 23 w 33"/>
                <a:gd name="T79" fmla="*/ 31 h 32"/>
                <a:gd name="T80" fmla="*/ 24 w 33"/>
                <a:gd name="T81" fmla="*/ 29 h 32"/>
                <a:gd name="T82" fmla="*/ 27 w 33"/>
                <a:gd name="T83" fmla="*/ 29 h 32"/>
                <a:gd name="T84" fmla="*/ 28 w 33"/>
                <a:gd name="T85" fmla="*/ 28 h 32"/>
                <a:gd name="T86" fmla="*/ 29 w 33"/>
                <a:gd name="T87" fmla="*/ 27 h 32"/>
                <a:gd name="T88" fmla="*/ 30 w 33"/>
                <a:gd name="T89" fmla="*/ 24 h 32"/>
                <a:gd name="T90" fmla="*/ 32 w 33"/>
                <a:gd name="T91" fmla="*/ 23 h 32"/>
                <a:gd name="T92" fmla="*/ 32 w 33"/>
                <a:gd name="T93" fmla="*/ 20 h 32"/>
                <a:gd name="T94" fmla="*/ 32 w 33"/>
                <a:gd name="T95" fmla="*/ 19 h 32"/>
                <a:gd name="T96" fmla="*/ 33 w 33"/>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 h="32">
                  <a:moveTo>
                    <a:pt x="33" y="16"/>
                  </a:moveTo>
                  <a:lnTo>
                    <a:pt x="32" y="15"/>
                  </a:lnTo>
                  <a:lnTo>
                    <a:pt x="32" y="12"/>
                  </a:lnTo>
                  <a:lnTo>
                    <a:pt x="32" y="11"/>
                  </a:lnTo>
                  <a:lnTo>
                    <a:pt x="30" y="8"/>
                  </a:lnTo>
                  <a:lnTo>
                    <a:pt x="29" y="7"/>
                  </a:lnTo>
                  <a:lnTo>
                    <a:pt x="28" y="6"/>
                  </a:lnTo>
                  <a:lnTo>
                    <a:pt x="27" y="4"/>
                  </a:lnTo>
                  <a:lnTo>
                    <a:pt x="24" y="3"/>
                  </a:lnTo>
                  <a:lnTo>
                    <a:pt x="23" y="2"/>
                  </a:lnTo>
                  <a:lnTo>
                    <a:pt x="21" y="2"/>
                  </a:lnTo>
                  <a:lnTo>
                    <a:pt x="19" y="0"/>
                  </a:lnTo>
                  <a:lnTo>
                    <a:pt x="16" y="0"/>
                  </a:lnTo>
                  <a:lnTo>
                    <a:pt x="13" y="0"/>
                  </a:lnTo>
                  <a:lnTo>
                    <a:pt x="12" y="2"/>
                  </a:lnTo>
                  <a:lnTo>
                    <a:pt x="9" y="2"/>
                  </a:lnTo>
                  <a:lnTo>
                    <a:pt x="8" y="3"/>
                  </a:lnTo>
                  <a:lnTo>
                    <a:pt x="7" y="4"/>
                  </a:lnTo>
                  <a:lnTo>
                    <a:pt x="5" y="6"/>
                  </a:lnTo>
                  <a:lnTo>
                    <a:pt x="4" y="7"/>
                  </a:lnTo>
                  <a:lnTo>
                    <a:pt x="3" y="8"/>
                  </a:lnTo>
                  <a:lnTo>
                    <a:pt x="2" y="11"/>
                  </a:lnTo>
                  <a:lnTo>
                    <a:pt x="2" y="12"/>
                  </a:lnTo>
                  <a:lnTo>
                    <a:pt x="0" y="15"/>
                  </a:lnTo>
                  <a:lnTo>
                    <a:pt x="0" y="16"/>
                  </a:lnTo>
                  <a:lnTo>
                    <a:pt x="0" y="19"/>
                  </a:lnTo>
                  <a:lnTo>
                    <a:pt x="2" y="20"/>
                  </a:lnTo>
                  <a:lnTo>
                    <a:pt x="2" y="23"/>
                  </a:lnTo>
                  <a:lnTo>
                    <a:pt x="3" y="24"/>
                  </a:lnTo>
                  <a:lnTo>
                    <a:pt x="4" y="27"/>
                  </a:lnTo>
                  <a:lnTo>
                    <a:pt x="5" y="28"/>
                  </a:lnTo>
                  <a:lnTo>
                    <a:pt x="7" y="29"/>
                  </a:lnTo>
                  <a:lnTo>
                    <a:pt x="8" y="29"/>
                  </a:lnTo>
                  <a:lnTo>
                    <a:pt x="9" y="31"/>
                  </a:lnTo>
                  <a:lnTo>
                    <a:pt x="12" y="32"/>
                  </a:lnTo>
                  <a:lnTo>
                    <a:pt x="13" y="32"/>
                  </a:lnTo>
                  <a:lnTo>
                    <a:pt x="16" y="32"/>
                  </a:lnTo>
                  <a:lnTo>
                    <a:pt x="19" y="32"/>
                  </a:lnTo>
                  <a:lnTo>
                    <a:pt x="21" y="32"/>
                  </a:lnTo>
                  <a:lnTo>
                    <a:pt x="23" y="31"/>
                  </a:lnTo>
                  <a:lnTo>
                    <a:pt x="24" y="29"/>
                  </a:lnTo>
                  <a:lnTo>
                    <a:pt x="27" y="29"/>
                  </a:lnTo>
                  <a:lnTo>
                    <a:pt x="28" y="28"/>
                  </a:lnTo>
                  <a:lnTo>
                    <a:pt x="29" y="27"/>
                  </a:lnTo>
                  <a:lnTo>
                    <a:pt x="30" y="24"/>
                  </a:lnTo>
                  <a:lnTo>
                    <a:pt x="32" y="23"/>
                  </a:lnTo>
                  <a:lnTo>
                    <a:pt x="32" y="20"/>
                  </a:lnTo>
                  <a:lnTo>
                    <a:pt x="32"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636"/>
            <p:cNvSpPr>
              <a:spLocks/>
            </p:cNvSpPr>
            <p:nvPr userDrawn="1"/>
          </p:nvSpPr>
          <p:spPr bwMode="auto">
            <a:xfrm>
              <a:off x="5415" y="253"/>
              <a:ext cx="31" cy="32"/>
            </a:xfrm>
            <a:custGeom>
              <a:avLst/>
              <a:gdLst>
                <a:gd name="T0" fmla="*/ 31 w 31"/>
                <a:gd name="T1" fmla="*/ 15 h 32"/>
                <a:gd name="T2" fmla="*/ 31 w 31"/>
                <a:gd name="T3" fmla="*/ 13 h 32"/>
                <a:gd name="T4" fmla="*/ 31 w 31"/>
                <a:gd name="T5" fmla="*/ 11 h 32"/>
                <a:gd name="T6" fmla="*/ 30 w 31"/>
                <a:gd name="T7" fmla="*/ 10 h 32"/>
                <a:gd name="T8" fmla="*/ 30 w 31"/>
                <a:gd name="T9" fmla="*/ 7 h 32"/>
                <a:gd name="T10" fmla="*/ 29 w 31"/>
                <a:gd name="T11" fmla="*/ 6 h 32"/>
                <a:gd name="T12" fmla="*/ 27 w 31"/>
                <a:gd name="T13" fmla="*/ 4 h 32"/>
                <a:gd name="T14" fmla="*/ 26 w 31"/>
                <a:gd name="T15" fmla="*/ 3 h 32"/>
                <a:gd name="T16" fmla="*/ 23 w 31"/>
                <a:gd name="T17" fmla="*/ 2 h 32"/>
                <a:gd name="T18" fmla="*/ 22 w 31"/>
                <a:gd name="T19" fmla="*/ 2 h 32"/>
                <a:gd name="T20" fmla="*/ 19 w 31"/>
                <a:gd name="T21" fmla="*/ 0 h 32"/>
                <a:gd name="T22" fmla="*/ 18 w 31"/>
                <a:gd name="T23" fmla="*/ 0 h 32"/>
                <a:gd name="T24" fmla="*/ 15 w 31"/>
                <a:gd name="T25" fmla="*/ 0 h 32"/>
                <a:gd name="T26" fmla="*/ 14 w 31"/>
                <a:gd name="T27" fmla="*/ 0 h 32"/>
                <a:gd name="T28" fmla="*/ 12 w 31"/>
                <a:gd name="T29" fmla="*/ 0 h 32"/>
                <a:gd name="T30" fmla="*/ 10 w 31"/>
                <a:gd name="T31" fmla="*/ 2 h 32"/>
                <a:gd name="T32" fmla="*/ 8 w 31"/>
                <a:gd name="T33" fmla="*/ 2 h 32"/>
                <a:gd name="T34" fmla="*/ 6 w 31"/>
                <a:gd name="T35" fmla="*/ 3 h 32"/>
                <a:gd name="T36" fmla="*/ 5 w 31"/>
                <a:gd name="T37" fmla="*/ 4 h 32"/>
                <a:gd name="T38" fmla="*/ 4 w 31"/>
                <a:gd name="T39" fmla="*/ 6 h 32"/>
                <a:gd name="T40" fmla="*/ 2 w 31"/>
                <a:gd name="T41" fmla="*/ 7 h 32"/>
                <a:gd name="T42" fmla="*/ 1 w 31"/>
                <a:gd name="T43" fmla="*/ 10 h 32"/>
                <a:gd name="T44" fmla="*/ 1 w 31"/>
                <a:gd name="T45" fmla="*/ 11 h 32"/>
                <a:gd name="T46" fmla="*/ 0 w 31"/>
                <a:gd name="T47" fmla="*/ 13 h 32"/>
                <a:gd name="T48" fmla="*/ 0 w 31"/>
                <a:gd name="T49" fmla="*/ 15 h 32"/>
                <a:gd name="T50" fmla="*/ 0 w 31"/>
                <a:gd name="T51" fmla="*/ 17 h 32"/>
                <a:gd name="T52" fmla="*/ 1 w 31"/>
                <a:gd name="T53" fmla="*/ 20 h 32"/>
                <a:gd name="T54" fmla="*/ 1 w 31"/>
                <a:gd name="T55" fmla="*/ 21 h 32"/>
                <a:gd name="T56" fmla="*/ 2 w 31"/>
                <a:gd name="T57" fmla="*/ 24 h 32"/>
                <a:gd name="T58" fmla="*/ 4 w 31"/>
                <a:gd name="T59" fmla="*/ 25 h 32"/>
                <a:gd name="T60" fmla="*/ 5 w 31"/>
                <a:gd name="T61" fmla="*/ 27 h 32"/>
                <a:gd name="T62" fmla="*/ 6 w 31"/>
                <a:gd name="T63" fmla="*/ 28 h 32"/>
                <a:gd name="T64" fmla="*/ 8 w 31"/>
                <a:gd name="T65" fmla="*/ 29 h 32"/>
                <a:gd name="T66" fmla="*/ 10 w 31"/>
                <a:gd name="T67" fmla="*/ 31 h 32"/>
                <a:gd name="T68" fmla="*/ 12 w 31"/>
                <a:gd name="T69" fmla="*/ 31 h 32"/>
                <a:gd name="T70" fmla="*/ 14 w 31"/>
                <a:gd name="T71" fmla="*/ 32 h 32"/>
                <a:gd name="T72" fmla="*/ 15 w 31"/>
                <a:gd name="T73" fmla="*/ 32 h 32"/>
                <a:gd name="T74" fmla="*/ 18 w 31"/>
                <a:gd name="T75" fmla="*/ 32 h 32"/>
                <a:gd name="T76" fmla="*/ 19 w 31"/>
                <a:gd name="T77" fmla="*/ 31 h 32"/>
                <a:gd name="T78" fmla="*/ 22 w 31"/>
                <a:gd name="T79" fmla="*/ 31 h 32"/>
                <a:gd name="T80" fmla="*/ 23 w 31"/>
                <a:gd name="T81" fmla="*/ 29 h 32"/>
                <a:gd name="T82" fmla="*/ 26 w 31"/>
                <a:gd name="T83" fmla="*/ 28 h 32"/>
                <a:gd name="T84" fmla="*/ 27 w 31"/>
                <a:gd name="T85" fmla="*/ 27 h 32"/>
                <a:gd name="T86" fmla="*/ 29 w 31"/>
                <a:gd name="T87" fmla="*/ 25 h 32"/>
                <a:gd name="T88" fmla="*/ 30 w 31"/>
                <a:gd name="T89" fmla="*/ 24 h 32"/>
                <a:gd name="T90" fmla="*/ 30 w 31"/>
                <a:gd name="T91" fmla="*/ 21 h 32"/>
                <a:gd name="T92" fmla="*/ 31 w 31"/>
                <a:gd name="T93" fmla="*/ 20 h 32"/>
                <a:gd name="T94" fmla="*/ 31 w 31"/>
                <a:gd name="T95" fmla="*/ 17 h 32"/>
                <a:gd name="T96" fmla="*/ 31 w 31"/>
                <a:gd name="T97" fmla="*/ 15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5"/>
                  </a:moveTo>
                  <a:lnTo>
                    <a:pt x="31" y="13"/>
                  </a:lnTo>
                  <a:lnTo>
                    <a:pt x="31" y="11"/>
                  </a:lnTo>
                  <a:lnTo>
                    <a:pt x="30" y="10"/>
                  </a:lnTo>
                  <a:lnTo>
                    <a:pt x="30" y="7"/>
                  </a:lnTo>
                  <a:lnTo>
                    <a:pt x="29" y="6"/>
                  </a:lnTo>
                  <a:lnTo>
                    <a:pt x="27" y="4"/>
                  </a:lnTo>
                  <a:lnTo>
                    <a:pt x="26" y="3"/>
                  </a:lnTo>
                  <a:lnTo>
                    <a:pt x="23" y="2"/>
                  </a:lnTo>
                  <a:lnTo>
                    <a:pt x="22" y="2"/>
                  </a:lnTo>
                  <a:lnTo>
                    <a:pt x="19" y="0"/>
                  </a:lnTo>
                  <a:lnTo>
                    <a:pt x="18" y="0"/>
                  </a:lnTo>
                  <a:lnTo>
                    <a:pt x="15" y="0"/>
                  </a:lnTo>
                  <a:lnTo>
                    <a:pt x="14" y="0"/>
                  </a:lnTo>
                  <a:lnTo>
                    <a:pt x="12" y="0"/>
                  </a:lnTo>
                  <a:lnTo>
                    <a:pt x="10" y="2"/>
                  </a:lnTo>
                  <a:lnTo>
                    <a:pt x="8" y="2"/>
                  </a:lnTo>
                  <a:lnTo>
                    <a:pt x="6" y="3"/>
                  </a:lnTo>
                  <a:lnTo>
                    <a:pt x="5" y="4"/>
                  </a:lnTo>
                  <a:lnTo>
                    <a:pt x="4" y="6"/>
                  </a:lnTo>
                  <a:lnTo>
                    <a:pt x="2" y="7"/>
                  </a:lnTo>
                  <a:lnTo>
                    <a:pt x="1" y="10"/>
                  </a:lnTo>
                  <a:lnTo>
                    <a:pt x="1" y="11"/>
                  </a:lnTo>
                  <a:lnTo>
                    <a:pt x="0" y="13"/>
                  </a:lnTo>
                  <a:lnTo>
                    <a:pt x="0" y="15"/>
                  </a:lnTo>
                  <a:lnTo>
                    <a:pt x="0" y="17"/>
                  </a:lnTo>
                  <a:lnTo>
                    <a:pt x="1" y="20"/>
                  </a:lnTo>
                  <a:lnTo>
                    <a:pt x="1" y="21"/>
                  </a:lnTo>
                  <a:lnTo>
                    <a:pt x="2" y="24"/>
                  </a:lnTo>
                  <a:lnTo>
                    <a:pt x="4" y="25"/>
                  </a:lnTo>
                  <a:lnTo>
                    <a:pt x="5" y="27"/>
                  </a:lnTo>
                  <a:lnTo>
                    <a:pt x="6" y="28"/>
                  </a:lnTo>
                  <a:lnTo>
                    <a:pt x="8" y="29"/>
                  </a:lnTo>
                  <a:lnTo>
                    <a:pt x="10" y="31"/>
                  </a:lnTo>
                  <a:lnTo>
                    <a:pt x="12" y="31"/>
                  </a:lnTo>
                  <a:lnTo>
                    <a:pt x="14" y="32"/>
                  </a:lnTo>
                  <a:lnTo>
                    <a:pt x="15" y="32"/>
                  </a:lnTo>
                  <a:lnTo>
                    <a:pt x="18" y="32"/>
                  </a:lnTo>
                  <a:lnTo>
                    <a:pt x="19" y="31"/>
                  </a:lnTo>
                  <a:lnTo>
                    <a:pt x="22" y="31"/>
                  </a:lnTo>
                  <a:lnTo>
                    <a:pt x="23" y="29"/>
                  </a:lnTo>
                  <a:lnTo>
                    <a:pt x="26" y="28"/>
                  </a:lnTo>
                  <a:lnTo>
                    <a:pt x="27" y="27"/>
                  </a:lnTo>
                  <a:lnTo>
                    <a:pt x="29" y="25"/>
                  </a:lnTo>
                  <a:lnTo>
                    <a:pt x="30" y="24"/>
                  </a:lnTo>
                  <a:lnTo>
                    <a:pt x="30" y="21"/>
                  </a:lnTo>
                  <a:lnTo>
                    <a:pt x="31" y="20"/>
                  </a:lnTo>
                  <a:lnTo>
                    <a:pt x="31" y="17"/>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Rectangle 637"/>
            <p:cNvSpPr>
              <a:spLocks noChangeArrowheads="1"/>
            </p:cNvSpPr>
            <p:nvPr userDrawn="1"/>
          </p:nvSpPr>
          <p:spPr bwMode="auto">
            <a:xfrm>
              <a:off x="5417" y="164"/>
              <a:ext cx="6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1" name="Rectangle 638"/>
            <p:cNvSpPr>
              <a:spLocks noChangeArrowheads="1"/>
            </p:cNvSpPr>
            <p:nvPr userDrawn="1"/>
          </p:nvSpPr>
          <p:spPr bwMode="auto">
            <a:xfrm>
              <a:off x="5408" y="154"/>
              <a:ext cx="67"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2" name="Rectangle 639"/>
            <p:cNvSpPr>
              <a:spLocks noChangeArrowheads="1"/>
            </p:cNvSpPr>
            <p:nvPr userDrawn="1"/>
          </p:nvSpPr>
          <p:spPr bwMode="auto">
            <a:xfrm>
              <a:off x="5407" y="264"/>
              <a:ext cx="7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3" name="Rectangle 640"/>
            <p:cNvSpPr>
              <a:spLocks noChangeArrowheads="1"/>
            </p:cNvSpPr>
            <p:nvPr userDrawn="1"/>
          </p:nvSpPr>
          <p:spPr bwMode="auto">
            <a:xfrm>
              <a:off x="5398" y="255"/>
              <a:ext cx="69"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54" name="Freeform 641"/>
            <p:cNvSpPr>
              <a:spLocks/>
            </p:cNvSpPr>
            <p:nvPr userDrawn="1"/>
          </p:nvSpPr>
          <p:spPr bwMode="auto">
            <a:xfrm>
              <a:off x="5421" y="145"/>
              <a:ext cx="32" cy="33"/>
            </a:xfrm>
            <a:custGeom>
              <a:avLst/>
              <a:gdLst>
                <a:gd name="T0" fmla="*/ 32 w 32"/>
                <a:gd name="T1" fmla="*/ 17 h 33"/>
                <a:gd name="T2" fmla="*/ 32 w 32"/>
                <a:gd name="T3" fmla="*/ 15 h 33"/>
                <a:gd name="T4" fmla="*/ 32 w 32"/>
                <a:gd name="T5" fmla="*/ 13 h 33"/>
                <a:gd name="T6" fmla="*/ 31 w 32"/>
                <a:gd name="T7" fmla="*/ 11 h 33"/>
                <a:gd name="T8" fmla="*/ 29 w 32"/>
                <a:gd name="T9" fmla="*/ 9 h 33"/>
                <a:gd name="T10" fmla="*/ 28 w 32"/>
                <a:gd name="T11" fmla="*/ 7 h 33"/>
                <a:gd name="T12" fmla="*/ 27 w 32"/>
                <a:gd name="T13" fmla="*/ 5 h 33"/>
                <a:gd name="T14" fmla="*/ 25 w 32"/>
                <a:gd name="T15" fmla="*/ 4 h 33"/>
                <a:gd name="T16" fmla="*/ 24 w 32"/>
                <a:gd name="T17" fmla="*/ 3 h 33"/>
                <a:gd name="T18" fmla="*/ 23 w 32"/>
                <a:gd name="T19" fmla="*/ 3 h 33"/>
                <a:gd name="T20" fmla="*/ 20 w 32"/>
                <a:gd name="T21" fmla="*/ 1 h 33"/>
                <a:gd name="T22" fmla="*/ 17 w 32"/>
                <a:gd name="T23" fmla="*/ 1 h 33"/>
                <a:gd name="T24" fmla="*/ 16 w 32"/>
                <a:gd name="T25" fmla="*/ 0 h 33"/>
                <a:gd name="T26" fmla="*/ 13 w 32"/>
                <a:gd name="T27" fmla="*/ 1 h 33"/>
                <a:gd name="T28" fmla="*/ 11 w 32"/>
                <a:gd name="T29" fmla="*/ 1 h 33"/>
                <a:gd name="T30" fmla="*/ 9 w 32"/>
                <a:gd name="T31" fmla="*/ 3 h 33"/>
                <a:gd name="T32" fmla="*/ 8 w 32"/>
                <a:gd name="T33" fmla="*/ 3 h 33"/>
                <a:gd name="T34" fmla="*/ 7 w 32"/>
                <a:gd name="T35" fmla="*/ 4 h 33"/>
                <a:gd name="T36" fmla="*/ 6 w 32"/>
                <a:gd name="T37" fmla="*/ 5 h 33"/>
                <a:gd name="T38" fmla="*/ 3 w 32"/>
                <a:gd name="T39" fmla="*/ 7 h 33"/>
                <a:gd name="T40" fmla="*/ 3 w 32"/>
                <a:gd name="T41" fmla="*/ 9 h 33"/>
                <a:gd name="T42" fmla="*/ 2 w 32"/>
                <a:gd name="T43" fmla="*/ 11 h 33"/>
                <a:gd name="T44" fmla="*/ 0 w 32"/>
                <a:gd name="T45" fmla="*/ 13 h 33"/>
                <a:gd name="T46" fmla="*/ 0 w 32"/>
                <a:gd name="T47" fmla="*/ 15 h 33"/>
                <a:gd name="T48" fmla="*/ 0 w 32"/>
                <a:gd name="T49" fmla="*/ 17 h 33"/>
                <a:gd name="T50" fmla="*/ 0 w 32"/>
                <a:gd name="T51" fmla="*/ 20 h 33"/>
                <a:gd name="T52" fmla="*/ 0 w 32"/>
                <a:gd name="T53" fmla="*/ 21 h 33"/>
                <a:gd name="T54" fmla="*/ 2 w 32"/>
                <a:gd name="T55" fmla="*/ 24 h 33"/>
                <a:gd name="T56" fmla="*/ 3 w 32"/>
                <a:gd name="T57" fmla="*/ 25 h 33"/>
                <a:gd name="T58" fmla="*/ 3 w 32"/>
                <a:gd name="T59" fmla="*/ 26 h 33"/>
                <a:gd name="T60" fmla="*/ 6 w 32"/>
                <a:gd name="T61" fmla="*/ 28 h 33"/>
                <a:gd name="T62" fmla="*/ 7 w 32"/>
                <a:gd name="T63" fmla="*/ 29 h 33"/>
                <a:gd name="T64" fmla="*/ 8 w 32"/>
                <a:gd name="T65" fmla="*/ 30 h 33"/>
                <a:gd name="T66" fmla="*/ 9 w 32"/>
                <a:gd name="T67" fmla="*/ 32 h 33"/>
                <a:gd name="T68" fmla="*/ 11 w 32"/>
                <a:gd name="T69" fmla="*/ 32 h 33"/>
                <a:gd name="T70" fmla="*/ 13 w 32"/>
                <a:gd name="T71" fmla="*/ 33 h 33"/>
                <a:gd name="T72" fmla="*/ 16 w 32"/>
                <a:gd name="T73" fmla="*/ 33 h 33"/>
                <a:gd name="T74" fmla="*/ 17 w 32"/>
                <a:gd name="T75" fmla="*/ 33 h 33"/>
                <a:gd name="T76" fmla="*/ 20 w 32"/>
                <a:gd name="T77" fmla="*/ 32 h 33"/>
                <a:gd name="T78" fmla="*/ 23 w 32"/>
                <a:gd name="T79" fmla="*/ 32 h 33"/>
                <a:gd name="T80" fmla="*/ 24 w 32"/>
                <a:gd name="T81" fmla="*/ 30 h 33"/>
                <a:gd name="T82" fmla="*/ 25 w 32"/>
                <a:gd name="T83" fmla="*/ 29 h 33"/>
                <a:gd name="T84" fmla="*/ 27 w 32"/>
                <a:gd name="T85" fmla="*/ 28 h 33"/>
                <a:gd name="T86" fmla="*/ 28 w 32"/>
                <a:gd name="T87" fmla="*/ 26 h 33"/>
                <a:gd name="T88" fmla="*/ 29 w 32"/>
                <a:gd name="T89" fmla="*/ 25 h 33"/>
                <a:gd name="T90" fmla="*/ 31 w 32"/>
                <a:gd name="T91" fmla="*/ 24 h 33"/>
                <a:gd name="T92" fmla="*/ 32 w 32"/>
                <a:gd name="T93" fmla="*/ 21 h 33"/>
                <a:gd name="T94" fmla="*/ 32 w 32"/>
                <a:gd name="T95" fmla="*/ 20 h 33"/>
                <a:gd name="T96" fmla="*/ 32 w 32"/>
                <a:gd name="T97" fmla="*/ 17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3">
                  <a:moveTo>
                    <a:pt x="32" y="17"/>
                  </a:moveTo>
                  <a:lnTo>
                    <a:pt x="32" y="15"/>
                  </a:lnTo>
                  <a:lnTo>
                    <a:pt x="32" y="13"/>
                  </a:lnTo>
                  <a:lnTo>
                    <a:pt x="31" y="11"/>
                  </a:lnTo>
                  <a:lnTo>
                    <a:pt x="29" y="9"/>
                  </a:lnTo>
                  <a:lnTo>
                    <a:pt x="28" y="7"/>
                  </a:lnTo>
                  <a:lnTo>
                    <a:pt x="27" y="5"/>
                  </a:lnTo>
                  <a:lnTo>
                    <a:pt x="25" y="4"/>
                  </a:lnTo>
                  <a:lnTo>
                    <a:pt x="24" y="3"/>
                  </a:lnTo>
                  <a:lnTo>
                    <a:pt x="23" y="3"/>
                  </a:lnTo>
                  <a:lnTo>
                    <a:pt x="20" y="1"/>
                  </a:lnTo>
                  <a:lnTo>
                    <a:pt x="17" y="1"/>
                  </a:lnTo>
                  <a:lnTo>
                    <a:pt x="16" y="0"/>
                  </a:lnTo>
                  <a:lnTo>
                    <a:pt x="13" y="1"/>
                  </a:lnTo>
                  <a:lnTo>
                    <a:pt x="11" y="1"/>
                  </a:lnTo>
                  <a:lnTo>
                    <a:pt x="9" y="3"/>
                  </a:lnTo>
                  <a:lnTo>
                    <a:pt x="8" y="3"/>
                  </a:lnTo>
                  <a:lnTo>
                    <a:pt x="7" y="4"/>
                  </a:lnTo>
                  <a:lnTo>
                    <a:pt x="6" y="5"/>
                  </a:lnTo>
                  <a:lnTo>
                    <a:pt x="3" y="7"/>
                  </a:lnTo>
                  <a:lnTo>
                    <a:pt x="3" y="9"/>
                  </a:lnTo>
                  <a:lnTo>
                    <a:pt x="2" y="11"/>
                  </a:lnTo>
                  <a:lnTo>
                    <a:pt x="0" y="13"/>
                  </a:lnTo>
                  <a:lnTo>
                    <a:pt x="0" y="15"/>
                  </a:lnTo>
                  <a:lnTo>
                    <a:pt x="0" y="17"/>
                  </a:lnTo>
                  <a:lnTo>
                    <a:pt x="0" y="20"/>
                  </a:lnTo>
                  <a:lnTo>
                    <a:pt x="0" y="21"/>
                  </a:lnTo>
                  <a:lnTo>
                    <a:pt x="2" y="24"/>
                  </a:lnTo>
                  <a:lnTo>
                    <a:pt x="3" y="25"/>
                  </a:lnTo>
                  <a:lnTo>
                    <a:pt x="3" y="26"/>
                  </a:lnTo>
                  <a:lnTo>
                    <a:pt x="6" y="28"/>
                  </a:lnTo>
                  <a:lnTo>
                    <a:pt x="7" y="29"/>
                  </a:lnTo>
                  <a:lnTo>
                    <a:pt x="8" y="30"/>
                  </a:lnTo>
                  <a:lnTo>
                    <a:pt x="9" y="32"/>
                  </a:lnTo>
                  <a:lnTo>
                    <a:pt x="11" y="32"/>
                  </a:lnTo>
                  <a:lnTo>
                    <a:pt x="13" y="33"/>
                  </a:lnTo>
                  <a:lnTo>
                    <a:pt x="16" y="33"/>
                  </a:lnTo>
                  <a:lnTo>
                    <a:pt x="17" y="33"/>
                  </a:lnTo>
                  <a:lnTo>
                    <a:pt x="20" y="32"/>
                  </a:lnTo>
                  <a:lnTo>
                    <a:pt x="23" y="32"/>
                  </a:lnTo>
                  <a:lnTo>
                    <a:pt x="24" y="30"/>
                  </a:lnTo>
                  <a:lnTo>
                    <a:pt x="25" y="29"/>
                  </a:lnTo>
                  <a:lnTo>
                    <a:pt x="27" y="28"/>
                  </a:lnTo>
                  <a:lnTo>
                    <a:pt x="28" y="26"/>
                  </a:lnTo>
                  <a:lnTo>
                    <a:pt x="29" y="25"/>
                  </a:lnTo>
                  <a:lnTo>
                    <a:pt x="31" y="24"/>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642"/>
            <p:cNvSpPr>
              <a:spLocks/>
            </p:cNvSpPr>
            <p:nvPr userDrawn="1"/>
          </p:nvSpPr>
          <p:spPr bwMode="auto">
            <a:xfrm>
              <a:off x="5411" y="248"/>
              <a:ext cx="31" cy="32"/>
            </a:xfrm>
            <a:custGeom>
              <a:avLst/>
              <a:gdLst>
                <a:gd name="T0" fmla="*/ 31 w 31"/>
                <a:gd name="T1" fmla="*/ 16 h 32"/>
                <a:gd name="T2" fmla="*/ 31 w 31"/>
                <a:gd name="T3" fmla="*/ 13 h 32"/>
                <a:gd name="T4" fmla="*/ 30 w 31"/>
                <a:gd name="T5" fmla="*/ 12 h 32"/>
                <a:gd name="T6" fmla="*/ 30 w 31"/>
                <a:gd name="T7" fmla="*/ 11 h 32"/>
                <a:gd name="T8" fmla="*/ 29 w 31"/>
                <a:gd name="T9" fmla="*/ 8 h 32"/>
                <a:gd name="T10" fmla="*/ 27 w 31"/>
                <a:gd name="T11" fmla="*/ 7 h 32"/>
                <a:gd name="T12" fmla="*/ 26 w 31"/>
                <a:gd name="T13" fmla="*/ 5 h 32"/>
                <a:gd name="T14" fmla="*/ 25 w 31"/>
                <a:gd name="T15" fmla="*/ 4 h 32"/>
                <a:gd name="T16" fmla="*/ 23 w 31"/>
                <a:gd name="T17" fmla="*/ 3 h 32"/>
                <a:gd name="T18" fmla="*/ 21 w 31"/>
                <a:gd name="T19" fmla="*/ 1 h 32"/>
                <a:gd name="T20" fmla="*/ 19 w 31"/>
                <a:gd name="T21" fmla="*/ 0 h 32"/>
                <a:gd name="T22" fmla="*/ 18 w 31"/>
                <a:gd name="T23" fmla="*/ 0 h 32"/>
                <a:gd name="T24" fmla="*/ 16 w 31"/>
                <a:gd name="T25" fmla="*/ 0 h 32"/>
                <a:gd name="T26" fmla="*/ 13 w 31"/>
                <a:gd name="T27" fmla="*/ 0 h 32"/>
                <a:gd name="T28" fmla="*/ 12 w 31"/>
                <a:gd name="T29" fmla="*/ 0 h 32"/>
                <a:gd name="T30" fmla="*/ 9 w 31"/>
                <a:gd name="T31" fmla="*/ 1 h 32"/>
                <a:gd name="T32" fmla="*/ 8 w 31"/>
                <a:gd name="T33" fmla="*/ 3 h 32"/>
                <a:gd name="T34" fmla="*/ 5 w 31"/>
                <a:gd name="T35" fmla="*/ 4 h 32"/>
                <a:gd name="T36" fmla="*/ 4 w 31"/>
                <a:gd name="T37" fmla="*/ 5 h 32"/>
                <a:gd name="T38" fmla="*/ 2 w 31"/>
                <a:gd name="T39" fmla="*/ 7 h 32"/>
                <a:gd name="T40" fmla="*/ 1 w 31"/>
                <a:gd name="T41" fmla="*/ 8 h 32"/>
                <a:gd name="T42" fmla="*/ 0 w 31"/>
                <a:gd name="T43" fmla="*/ 11 h 32"/>
                <a:gd name="T44" fmla="*/ 0 w 31"/>
                <a:gd name="T45" fmla="*/ 12 h 32"/>
                <a:gd name="T46" fmla="*/ 0 w 31"/>
                <a:gd name="T47" fmla="*/ 13 h 32"/>
                <a:gd name="T48" fmla="*/ 0 w 31"/>
                <a:gd name="T49" fmla="*/ 16 h 32"/>
                <a:gd name="T50" fmla="*/ 0 w 31"/>
                <a:gd name="T51" fmla="*/ 18 h 32"/>
                <a:gd name="T52" fmla="*/ 0 w 31"/>
                <a:gd name="T53" fmla="*/ 20 h 32"/>
                <a:gd name="T54" fmla="*/ 0 w 31"/>
                <a:gd name="T55" fmla="*/ 22 h 32"/>
                <a:gd name="T56" fmla="*/ 1 w 31"/>
                <a:gd name="T57" fmla="*/ 24 h 32"/>
                <a:gd name="T58" fmla="*/ 2 w 31"/>
                <a:gd name="T59" fmla="*/ 25 h 32"/>
                <a:gd name="T60" fmla="*/ 4 w 31"/>
                <a:gd name="T61" fmla="*/ 28 h 32"/>
                <a:gd name="T62" fmla="*/ 5 w 31"/>
                <a:gd name="T63" fmla="*/ 29 h 32"/>
                <a:gd name="T64" fmla="*/ 8 w 31"/>
                <a:gd name="T65" fmla="*/ 29 h 32"/>
                <a:gd name="T66" fmla="*/ 9 w 31"/>
                <a:gd name="T67" fmla="*/ 30 h 32"/>
                <a:gd name="T68" fmla="*/ 12 w 31"/>
                <a:gd name="T69" fmla="*/ 32 h 32"/>
                <a:gd name="T70" fmla="*/ 13 w 31"/>
                <a:gd name="T71" fmla="*/ 32 h 32"/>
                <a:gd name="T72" fmla="*/ 16 w 31"/>
                <a:gd name="T73" fmla="*/ 32 h 32"/>
                <a:gd name="T74" fmla="*/ 18 w 31"/>
                <a:gd name="T75" fmla="*/ 32 h 32"/>
                <a:gd name="T76" fmla="*/ 19 w 31"/>
                <a:gd name="T77" fmla="*/ 32 h 32"/>
                <a:gd name="T78" fmla="*/ 21 w 31"/>
                <a:gd name="T79" fmla="*/ 30 h 32"/>
                <a:gd name="T80" fmla="*/ 23 w 31"/>
                <a:gd name="T81" fmla="*/ 29 h 32"/>
                <a:gd name="T82" fmla="*/ 25 w 31"/>
                <a:gd name="T83" fmla="*/ 29 h 32"/>
                <a:gd name="T84" fmla="*/ 26 w 31"/>
                <a:gd name="T85" fmla="*/ 28 h 32"/>
                <a:gd name="T86" fmla="*/ 27 w 31"/>
                <a:gd name="T87" fmla="*/ 25 h 32"/>
                <a:gd name="T88" fmla="*/ 29 w 31"/>
                <a:gd name="T89" fmla="*/ 24 h 32"/>
                <a:gd name="T90" fmla="*/ 30 w 31"/>
                <a:gd name="T91" fmla="*/ 22 h 32"/>
                <a:gd name="T92" fmla="*/ 30 w 31"/>
                <a:gd name="T93" fmla="*/ 20 h 32"/>
                <a:gd name="T94" fmla="*/ 31 w 31"/>
                <a:gd name="T95" fmla="*/ 18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3"/>
                  </a:lnTo>
                  <a:lnTo>
                    <a:pt x="30" y="12"/>
                  </a:lnTo>
                  <a:lnTo>
                    <a:pt x="30" y="11"/>
                  </a:lnTo>
                  <a:lnTo>
                    <a:pt x="29" y="8"/>
                  </a:lnTo>
                  <a:lnTo>
                    <a:pt x="27" y="7"/>
                  </a:lnTo>
                  <a:lnTo>
                    <a:pt x="26" y="5"/>
                  </a:lnTo>
                  <a:lnTo>
                    <a:pt x="25" y="4"/>
                  </a:lnTo>
                  <a:lnTo>
                    <a:pt x="23" y="3"/>
                  </a:lnTo>
                  <a:lnTo>
                    <a:pt x="21" y="1"/>
                  </a:lnTo>
                  <a:lnTo>
                    <a:pt x="19" y="0"/>
                  </a:lnTo>
                  <a:lnTo>
                    <a:pt x="18" y="0"/>
                  </a:lnTo>
                  <a:lnTo>
                    <a:pt x="16" y="0"/>
                  </a:lnTo>
                  <a:lnTo>
                    <a:pt x="13" y="0"/>
                  </a:lnTo>
                  <a:lnTo>
                    <a:pt x="12" y="0"/>
                  </a:lnTo>
                  <a:lnTo>
                    <a:pt x="9" y="1"/>
                  </a:lnTo>
                  <a:lnTo>
                    <a:pt x="8" y="3"/>
                  </a:lnTo>
                  <a:lnTo>
                    <a:pt x="5" y="4"/>
                  </a:lnTo>
                  <a:lnTo>
                    <a:pt x="4" y="5"/>
                  </a:lnTo>
                  <a:lnTo>
                    <a:pt x="2" y="7"/>
                  </a:lnTo>
                  <a:lnTo>
                    <a:pt x="1" y="8"/>
                  </a:lnTo>
                  <a:lnTo>
                    <a:pt x="0" y="11"/>
                  </a:lnTo>
                  <a:lnTo>
                    <a:pt x="0" y="12"/>
                  </a:lnTo>
                  <a:lnTo>
                    <a:pt x="0" y="13"/>
                  </a:lnTo>
                  <a:lnTo>
                    <a:pt x="0" y="16"/>
                  </a:lnTo>
                  <a:lnTo>
                    <a:pt x="0" y="18"/>
                  </a:lnTo>
                  <a:lnTo>
                    <a:pt x="0" y="20"/>
                  </a:lnTo>
                  <a:lnTo>
                    <a:pt x="0" y="22"/>
                  </a:lnTo>
                  <a:lnTo>
                    <a:pt x="1" y="24"/>
                  </a:lnTo>
                  <a:lnTo>
                    <a:pt x="2" y="25"/>
                  </a:lnTo>
                  <a:lnTo>
                    <a:pt x="4" y="28"/>
                  </a:lnTo>
                  <a:lnTo>
                    <a:pt x="5" y="29"/>
                  </a:lnTo>
                  <a:lnTo>
                    <a:pt x="8" y="29"/>
                  </a:lnTo>
                  <a:lnTo>
                    <a:pt x="9" y="30"/>
                  </a:lnTo>
                  <a:lnTo>
                    <a:pt x="12" y="32"/>
                  </a:lnTo>
                  <a:lnTo>
                    <a:pt x="13" y="32"/>
                  </a:lnTo>
                  <a:lnTo>
                    <a:pt x="16" y="32"/>
                  </a:lnTo>
                  <a:lnTo>
                    <a:pt x="18" y="32"/>
                  </a:lnTo>
                  <a:lnTo>
                    <a:pt x="19" y="32"/>
                  </a:lnTo>
                  <a:lnTo>
                    <a:pt x="21" y="30"/>
                  </a:lnTo>
                  <a:lnTo>
                    <a:pt x="23" y="29"/>
                  </a:lnTo>
                  <a:lnTo>
                    <a:pt x="25" y="29"/>
                  </a:lnTo>
                  <a:lnTo>
                    <a:pt x="26" y="28"/>
                  </a:lnTo>
                  <a:lnTo>
                    <a:pt x="27" y="25"/>
                  </a:lnTo>
                  <a:lnTo>
                    <a:pt x="29" y="24"/>
                  </a:lnTo>
                  <a:lnTo>
                    <a:pt x="30" y="22"/>
                  </a:lnTo>
                  <a:lnTo>
                    <a:pt x="30" y="20"/>
                  </a:lnTo>
                  <a:lnTo>
                    <a:pt x="31" y="18"/>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643"/>
            <p:cNvSpPr>
              <a:spLocks/>
            </p:cNvSpPr>
            <p:nvPr userDrawn="1"/>
          </p:nvSpPr>
          <p:spPr bwMode="auto">
            <a:xfrm>
              <a:off x="5623" y="206"/>
              <a:ext cx="15" cy="14"/>
            </a:xfrm>
            <a:custGeom>
              <a:avLst/>
              <a:gdLst>
                <a:gd name="T0" fmla="*/ 14 w 15"/>
                <a:gd name="T1" fmla="*/ 0 h 14"/>
                <a:gd name="T2" fmla="*/ 0 w 15"/>
                <a:gd name="T3" fmla="*/ 1 h 14"/>
                <a:gd name="T4" fmla="*/ 0 w 15"/>
                <a:gd name="T5" fmla="*/ 14 h 14"/>
                <a:gd name="T6" fmla="*/ 15 w 15"/>
                <a:gd name="T7" fmla="*/ 14 h 14"/>
                <a:gd name="T8" fmla="*/ 14 w 15"/>
                <a:gd name="T9" fmla="*/ 1 h 14"/>
                <a:gd name="T10" fmla="*/ 14 w 15"/>
                <a:gd name="T11" fmla="*/ 0 h 14"/>
                <a:gd name="T12" fmla="*/ 14 w 15"/>
                <a:gd name="T13" fmla="*/ 1 h 14"/>
                <a:gd name="T14" fmla="*/ 14 w 15"/>
                <a:gd name="T15" fmla="*/ 0 h 14"/>
                <a:gd name="T16" fmla="*/ 14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4" y="0"/>
                  </a:moveTo>
                  <a:lnTo>
                    <a:pt x="0" y="1"/>
                  </a:lnTo>
                  <a:lnTo>
                    <a:pt x="0" y="14"/>
                  </a:lnTo>
                  <a:lnTo>
                    <a:pt x="15" y="14"/>
                  </a:lnTo>
                  <a:lnTo>
                    <a:pt x="14" y="1"/>
                  </a:lnTo>
                  <a:lnTo>
                    <a:pt x="14" y="0"/>
                  </a:lnTo>
                  <a:lnTo>
                    <a:pt x="14"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644"/>
            <p:cNvSpPr>
              <a:spLocks/>
            </p:cNvSpPr>
            <p:nvPr userDrawn="1"/>
          </p:nvSpPr>
          <p:spPr bwMode="auto">
            <a:xfrm>
              <a:off x="5620" y="191"/>
              <a:ext cx="17" cy="17"/>
            </a:xfrm>
            <a:custGeom>
              <a:avLst/>
              <a:gdLst>
                <a:gd name="T0" fmla="*/ 14 w 17"/>
                <a:gd name="T1" fmla="*/ 0 h 17"/>
                <a:gd name="T2" fmla="*/ 0 w 17"/>
                <a:gd name="T3" fmla="*/ 4 h 17"/>
                <a:gd name="T4" fmla="*/ 3 w 17"/>
                <a:gd name="T5" fmla="*/ 17 h 17"/>
                <a:gd name="T6" fmla="*/ 17 w 17"/>
                <a:gd name="T7" fmla="*/ 15 h 17"/>
                <a:gd name="T8" fmla="*/ 14 w 17"/>
                <a:gd name="T9" fmla="*/ 2 h 17"/>
                <a:gd name="T10" fmla="*/ 14 w 17"/>
                <a:gd name="T11" fmla="*/ 0 h 17"/>
                <a:gd name="T12" fmla="*/ 14 w 17"/>
                <a:gd name="T13" fmla="*/ 2 h 17"/>
                <a:gd name="T14" fmla="*/ 14 w 17"/>
                <a:gd name="T15" fmla="*/ 2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3" y="17"/>
                  </a:lnTo>
                  <a:lnTo>
                    <a:pt x="17" y="15"/>
                  </a:lnTo>
                  <a:lnTo>
                    <a:pt x="14" y="2"/>
                  </a:lnTo>
                  <a:lnTo>
                    <a:pt x="14" y="0"/>
                  </a:lnTo>
                  <a:lnTo>
                    <a:pt x="1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645"/>
            <p:cNvSpPr>
              <a:spLocks/>
            </p:cNvSpPr>
            <p:nvPr userDrawn="1"/>
          </p:nvSpPr>
          <p:spPr bwMode="auto">
            <a:xfrm>
              <a:off x="5616" y="178"/>
              <a:ext cx="18" cy="19"/>
            </a:xfrm>
            <a:custGeom>
              <a:avLst/>
              <a:gdLst>
                <a:gd name="T0" fmla="*/ 13 w 18"/>
                <a:gd name="T1" fmla="*/ 0 h 19"/>
                <a:gd name="T2" fmla="*/ 0 w 18"/>
                <a:gd name="T3" fmla="*/ 7 h 19"/>
                <a:gd name="T4" fmla="*/ 4 w 18"/>
                <a:gd name="T5" fmla="*/ 19 h 19"/>
                <a:gd name="T6" fmla="*/ 18 w 18"/>
                <a:gd name="T7" fmla="*/ 13 h 19"/>
                <a:gd name="T8" fmla="*/ 14 w 18"/>
                <a:gd name="T9" fmla="*/ 1 h 19"/>
                <a:gd name="T10" fmla="*/ 13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13" y="0"/>
                  </a:moveTo>
                  <a:lnTo>
                    <a:pt x="0" y="7"/>
                  </a:lnTo>
                  <a:lnTo>
                    <a:pt x="4" y="19"/>
                  </a:lnTo>
                  <a:lnTo>
                    <a:pt x="18" y="13"/>
                  </a:lnTo>
                  <a:lnTo>
                    <a:pt x="14"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646"/>
            <p:cNvSpPr>
              <a:spLocks/>
            </p:cNvSpPr>
            <p:nvPr userDrawn="1"/>
          </p:nvSpPr>
          <p:spPr bwMode="auto">
            <a:xfrm>
              <a:off x="5611" y="166"/>
              <a:ext cx="18" cy="19"/>
            </a:xfrm>
            <a:custGeom>
              <a:avLst/>
              <a:gdLst>
                <a:gd name="T0" fmla="*/ 13 w 18"/>
                <a:gd name="T1" fmla="*/ 0 h 19"/>
                <a:gd name="T2" fmla="*/ 0 w 18"/>
                <a:gd name="T3" fmla="*/ 7 h 19"/>
                <a:gd name="T4" fmla="*/ 5 w 18"/>
                <a:gd name="T5" fmla="*/ 19 h 19"/>
                <a:gd name="T6" fmla="*/ 18 w 18"/>
                <a:gd name="T7" fmla="*/ 12 h 19"/>
                <a:gd name="T8" fmla="*/ 13 w 18"/>
                <a:gd name="T9" fmla="*/ 2 h 19"/>
                <a:gd name="T10" fmla="*/ 13 w 18"/>
                <a:gd name="T11" fmla="*/ 0 h 19"/>
                <a:gd name="T12" fmla="*/ 13 w 18"/>
                <a:gd name="T13" fmla="*/ 2 h 19"/>
                <a:gd name="T14" fmla="*/ 13 w 18"/>
                <a:gd name="T15" fmla="*/ 0 h 19"/>
                <a:gd name="T16" fmla="*/ 13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9">
                  <a:moveTo>
                    <a:pt x="13" y="0"/>
                  </a:moveTo>
                  <a:lnTo>
                    <a:pt x="0" y="7"/>
                  </a:lnTo>
                  <a:lnTo>
                    <a:pt x="5" y="19"/>
                  </a:lnTo>
                  <a:lnTo>
                    <a:pt x="18" y="12"/>
                  </a:lnTo>
                  <a:lnTo>
                    <a:pt x="13" y="2"/>
                  </a:lnTo>
                  <a:lnTo>
                    <a:pt x="13" y="0"/>
                  </a:lnTo>
                  <a:lnTo>
                    <a:pt x="13"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647"/>
            <p:cNvSpPr>
              <a:spLocks/>
            </p:cNvSpPr>
            <p:nvPr userDrawn="1"/>
          </p:nvSpPr>
          <p:spPr bwMode="auto">
            <a:xfrm>
              <a:off x="5604" y="154"/>
              <a:ext cx="20" cy="20"/>
            </a:xfrm>
            <a:custGeom>
              <a:avLst/>
              <a:gdLst>
                <a:gd name="T0" fmla="*/ 12 w 20"/>
                <a:gd name="T1" fmla="*/ 0 h 20"/>
                <a:gd name="T2" fmla="*/ 0 w 20"/>
                <a:gd name="T3" fmla="*/ 10 h 20"/>
                <a:gd name="T4" fmla="*/ 7 w 20"/>
                <a:gd name="T5" fmla="*/ 20 h 20"/>
                <a:gd name="T6" fmla="*/ 20 w 20"/>
                <a:gd name="T7" fmla="*/ 12 h 20"/>
                <a:gd name="T8" fmla="*/ 13 w 20"/>
                <a:gd name="T9" fmla="*/ 2 h 20"/>
                <a:gd name="T10" fmla="*/ 12 w 20"/>
                <a:gd name="T11" fmla="*/ 0 h 20"/>
                <a:gd name="T12" fmla="*/ 13 w 20"/>
                <a:gd name="T13" fmla="*/ 2 h 20"/>
                <a:gd name="T14" fmla="*/ 12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10"/>
                  </a:lnTo>
                  <a:lnTo>
                    <a:pt x="7" y="20"/>
                  </a:lnTo>
                  <a:lnTo>
                    <a:pt x="20" y="12"/>
                  </a:lnTo>
                  <a:lnTo>
                    <a:pt x="13" y="2"/>
                  </a:lnTo>
                  <a:lnTo>
                    <a:pt x="12" y="0"/>
                  </a:lnTo>
                  <a:lnTo>
                    <a:pt x="13"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648"/>
            <p:cNvSpPr>
              <a:spLocks/>
            </p:cNvSpPr>
            <p:nvPr userDrawn="1"/>
          </p:nvSpPr>
          <p:spPr bwMode="auto">
            <a:xfrm>
              <a:off x="5596" y="144"/>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649"/>
            <p:cNvSpPr>
              <a:spLocks/>
            </p:cNvSpPr>
            <p:nvPr userDrawn="1"/>
          </p:nvSpPr>
          <p:spPr bwMode="auto">
            <a:xfrm>
              <a:off x="5587" y="135"/>
              <a:ext cx="20" cy="21"/>
            </a:xfrm>
            <a:custGeom>
              <a:avLst/>
              <a:gdLst>
                <a:gd name="T0" fmla="*/ 9 w 20"/>
                <a:gd name="T1" fmla="*/ 0 h 21"/>
                <a:gd name="T2" fmla="*/ 0 w 20"/>
                <a:gd name="T3" fmla="*/ 11 h 21"/>
                <a:gd name="T4" fmla="*/ 11 w 20"/>
                <a:gd name="T5" fmla="*/ 21 h 21"/>
                <a:gd name="T6" fmla="*/ 20 w 20"/>
                <a:gd name="T7" fmla="*/ 9 h 21"/>
                <a:gd name="T8" fmla="*/ 11 w 20"/>
                <a:gd name="T9" fmla="*/ 1 h 21"/>
                <a:gd name="T10" fmla="*/ 9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9" y="0"/>
                  </a:moveTo>
                  <a:lnTo>
                    <a:pt x="0" y="11"/>
                  </a:lnTo>
                  <a:lnTo>
                    <a:pt x="11" y="21"/>
                  </a:lnTo>
                  <a:lnTo>
                    <a:pt x="20" y="9"/>
                  </a:lnTo>
                  <a:lnTo>
                    <a:pt x="11"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650"/>
            <p:cNvSpPr>
              <a:spLocks/>
            </p:cNvSpPr>
            <p:nvPr userDrawn="1"/>
          </p:nvSpPr>
          <p:spPr bwMode="auto">
            <a:xfrm>
              <a:off x="5578" y="127"/>
              <a:ext cx="18" cy="21"/>
            </a:xfrm>
            <a:custGeom>
              <a:avLst/>
              <a:gdLst>
                <a:gd name="T0" fmla="*/ 8 w 18"/>
                <a:gd name="T1" fmla="*/ 0 h 21"/>
                <a:gd name="T2" fmla="*/ 0 w 18"/>
                <a:gd name="T3" fmla="*/ 13 h 21"/>
                <a:gd name="T4" fmla="*/ 10 w 18"/>
                <a:gd name="T5" fmla="*/ 21 h 21"/>
                <a:gd name="T6" fmla="*/ 18 w 18"/>
                <a:gd name="T7" fmla="*/ 8 h 21"/>
                <a:gd name="T8" fmla="*/ 9 w 18"/>
                <a:gd name="T9" fmla="*/ 1 h 21"/>
                <a:gd name="T10" fmla="*/ 8 w 18"/>
                <a:gd name="T11" fmla="*/ 0 h 21"/>
                <a:gd name="T12" fmla="*/ 9 w 18"/>
                <a:gd name="T13" fmla="*/ 1 h 21"/>
                <a:gd name="T14" fmla="*/ 9 w 18"/>
                <a:gd name="T15" fmla="*/ 1 h 21"/>
                <a:gd name="T16" fmla="*/ 8 w 1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1">
                  <a:moveTo>
                    <a:pt x="8" y="0"/>
                  </a:moveTo>
                  <a:lnTo>
                    <a:pt x="0" y="13"/>
                  </a:lnTo>
                  <a:lnTo>
                    <a:pt x="10" y="21"/>
                  </a:lnTo>
                  <a:lnTo>
                    <a:pt x="18" y="8"/>
                  </a:lnTo>
                  <a:lnTo>
                    <a:pt x="9" y="1"/>
                  </a:lnTo>
                  <a:lnTo>
                    <a:pt x="8" y="0"/>
                  </a:lnTo>
                  <a:lnTo>
                    <a:pt x="9"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651"/>
            <p:cNvSpPr>
              <a:spLocks/>
            </p:cNvSpPr>
            <p:nvPr userDrawn="1"/>
          </p:nvSpPr>
          <p:spPr bwMode="auto">
            <a:xfrm>
              <a:off x="5567" y="121"/>
              <a:ext cx="19" cy="20"/>
            </a:xfrm>
            <a:custGeom>
              <a:avLst/>
              <a:gdLst>
                <a:gd name="T0" fmla="*/ 7 w 19"/>
                <a:gd name="T1" fmla="*/ 0 h 20"/>
                <a:gd name="T2" fmla="*/ 0 w 19"/>
                <a:gd name="T3" fmla="*/ 14 h 20"/>
                <a:gd name="T4" fmla="*/ 12 w 19"/>
                <a:gd name="T5" fmla="*/ 20 h 20"/>
                <a:gd name="T6" fmla="*/ 19 w 19"/>
                <a:gd name="T7" fmla="*/ 6 h 20"/>
                <a:gd name="T8" fmla="*/ 7 w 19"/>
                <a:gd name="T9" fmla="*/ 0 h 20"/>
                <a:gd name="T10" fmla="*/ 7 w 19"/>
                <a:gd name="T11" fmla="*/ 0 h 20"/>
                <a:gd name="T12" fmla="*/ 7 w 19"/>
                <a:gd name="T13" fmla="*/ 0 h 20"/>
                <a:gd name="T14" fmla="*/ 7 w 19"/>
                <a:gd name="T15" fmla="*/ 0 h 20"/>
                <a:gd name="T16" fmla="*/ 7 w 1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0">
                  <a:moveTo>
                    <a:pt x="7" y="0"/>
                  </a:moveTo>
                  <a:lnTo>
                    <a:pt x="0" y="14"/>
                  </a:lnTo>
                  <a:lnTo>
                    <a:pt x="12" y="20"/>
                  </a:lnTo>
                  <a:lnTo>
                    <a:pt x="19"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652"/>
            <p:cNvSpPr>
              <a:spLocks/>
            </p:cNvSpPr>
            <p:nvPr userDrawn="1"/>
          </p:nvSpPr>
          <p:spPr bwMode="auto">
            <a:xfrm>
              <a:off x="5557" y="116"/>
              <a:ext cx="17" cy="20"/>
            </a:xfrm>
            <a:custGeom>
              <a:avLst/>
              <a:gdLst>
                <a:gd name="T0" fmla="*/ 4 w 17"/>
                <a:gd name="T1" fmla="*/ 0 h 20"/>
                <a:gd name="T2" fmla="*/ 0 w 17"/>
                <a:gd name="T3" fmla="*/ 15 h 20"/>
                <a:gd name="T4" fmla="*/ 12 w 17"/>
                <a:gd name="T5" fmla="*/ 20 h 20"/>
                <a:gd name="T6" fmla="*/ 17 w 17"/>
                <a:gd name="T7" fmla="*/ 5 h 20"/>
                <a:gd name="T8" fmla="*/ 5 w 17"/>
                <a:gd name="T9" fmla="*/ 0 h 20"/>
                <a:gd name="T10" fmla="*/ 4 w 17"/>
                <a:gd name="T11" fmla="*/ 0 h 20"/>
                <a:gd name="T12" fmla="*/ 5 w 17"/>
                <a:gd name="T13" fmla="*/ 0 h 20"/>
                <a:gd name="T14" fmla="*/ 5 w 17"/>
                <a:gd name="T15" fmla="*/ 0 h 20"/>
                <a:gd name="T16" fmla="*/ 4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4" y="0"/>
                  </a:moveTo>
                  <a:lnTo>
                    <a:pt x="0" y="15"/>
                  </a:lnTo>
                  <a:lnTo>
                    <a:pt x="12" y="20"/>
                  </a:lnTo>
                  <a:lnTo>
                    <a:pt x="17" y="5"/>
                  </a:lnTo>
                  <a:lnTo>
                    <a:pt x="5" y="0"/>
                  </a:lnTo>
                  <a:lnTo>
                    <a:pt x="4"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653"/>
            <p:cNvSpPr>
              <a:spLocks/>
            </p:cNvSpPr>
            <p:nvPr userDrawn="1"/>
          </p:nvSpPr>
          <p:spPr bwMode="auto">
            <a:xfrm>
              <a:off x="5545" y="113"/>
              <a:ext cx="16" cy="19"/>
            </a:xfrm>
            <a:custGeom>
              <a:avLst/>
              <a:gdLst>
                <a:gd name="T0" fmla="*/ 3 w 16"/>
                <a:gd name="T1" fmla="*/ 0 h 19"/>
                <a:gd name="T2" fmla="*/ 0 w 16"/>
                <a:gd name="T3" fmla="*/ 16 h 19"/>
                <a:gd name="T4" fmla="*/ 13 w 16"/>
                <a:gd name="T5" fmla="*/ 19 h 19"/>
                <a:gd name="T6" fmla="*/ 16 w 16"/>
                <a:gd name="T7" fmla="*/ 3 h 19"/>
                <a:gd name="T8" fmla="*/ 3 w 16"/>
                <a:gd name="T9" fmla="*/ 0 h 19"/>
                <a:gd name="T10" fmla="*/ 3 w 16"/>
                <a:gd name="T11" fmla="*/ 0 h 19"/>
                <a:gd name="T12" fmla="*/ 3 w 16"/>
                <a:gd name="T13" fmla="*/ 0 h 19"/>
                <a:gd name="T14" fmla="*/ 3 w 16"/>
                <a:gd name="T15" fmla="*/ 0 h 19"/>
                <a:gd name="T16" fmla="*/ 3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3" y="0"/>
                  </a:moveTo>
                  <a:lnTo>
                    <a:pt x="0" y="16"/>
                  </a:lnTo>
                  <a:lnTo>
                    <a:pt x="13" y="19"/>
                  </a:lnTo>
                  <a:lnTo>
                    <a:pt x="16"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654"/>
            <p:cNvSpPr>
              <a:spLocks/>
            </p:cNvSpPr>
            <p:nvPr userDrawn="1"/>
          </p:nvSpPr>
          <p:spPr bwMode="auto">
            <a:xfrm>
              <a:off x="5533" y="112"/>
              <a:ext cx="15" cy="17"/>
            </a:xfrm>
            <a:custGeom>
              <a:avLst/>
              <a:gdLst>
                <a:gd name="T0" fmla="*/ 0 w 15"/>
                <a:gd name="T1" fmla="*/ 16 h 17"/>
                <a:gd name="T2" fmla="*/ 13 w 15"/>
                <a:gd name="T3" fmla="*/ 17 h 17"/>
                <a:gd name="T4" fmla="*/ 15 w 15"/>
                <a:gd name="T5" fmla="*/ 1 h 17"/>
                <a:gd name="T6" fmla="*/ 1 w 15"/>
                <a:gd name="T7" fmla="*/ 0 h 17"/>
                <a:gd name="T8" fmla="*/ 0 w 1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6"/>
                  </a:moveTo>
                  <a:lnTo>
                    <a:pt x="13" y="17"/>
                  </a:lnTo>
                  <a:lnTo>
                    <a:pt x="15" y="1"/>
                  </a:lnTo>
                  <a:lnTo>
                    <a:pt x="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655"/>
            <p:cNvSpPr>
              <a:spLocks/>
            </p:cNvSpPr>
            <p:nvPr userDrawn="1"/>
          </p:nvSpPr>
          <p:spPr bwMode="auto">
            <a:xfrm>
              <a:off x="5613" y="197"/>
              <a:ext cx="16" cy="15"/>
            </a:xfrm>
            <a:custGeom>
              <a:avLst/>
              <a:gdLst>
                <a:gd name="T0" fmla="*/ 15 w 16"/>
                <a:gd name="T1" fmla="*/ 0 h 15"/>
                <a:gd name="T2" fmla="*/ 0 w 16"/>
                <a:gd name="T3" fmla="*/ 1 h 15"/>
                <a:gd name="T4" fmla="*/ 0 w 16"/>
                <a:gd name="T5" fmla="*/ 15 h 15"/>
                <a:gd name="T6" fmla="*/ 16 w 16"/>
                <a:gd name="T7" fmla="*/ 14 h 15"/>
                <a:gd name="T8" fmla="*/ 15 w 16"/>
                <a:gd name="T9" fmla="*/ 1 h 15"/>
                <a:gd name="T10" fmla="*/ 15 w 16"/>
                <a:gd name="T11" fmla="*/ 0 h 15"/>
                <a:gd name="T12" fmla="*/ 15 w 16"/>
                <a:gd name="T13" fmla="*/ 1 h 15"/>
                <a:gd name="T14" fmla="*/ 15 w 16"/>
                <a:gd name="T15" fmla="*/ 0 h 15"/>
                <a:gd name="T16" fmla="*/ 15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5">
                  <a:moveTo>
                    <a:pt x="15" y="0"/>
                  </a:moveTo>
                  <a:lnTo>
                    <a:pt x="0" y="1"/>
                  </a:lnTo>
                  <a:lnTo>
                    <a:pt x="0" y="15"/>
                  </a:lnTo>
                  <a:lnTo>
                    <a:pt x="16" y="14"/>
                  </a:lnTo>
                  <a:lnTo>
                    <a:pt x="15" y="1"/>
                  </a:lnTo>
                  <a:lnTo>
                    <a:pt x="15" y="0"/>
                  </a:lnTo>
                  <a:lnTo>
                    <a:pt x="15" y="1"/>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656"/>
            <p:cNvSpPr>
              <a:spLocks/>
            </p:cNvSpPr>
            <p:nvPr userDrawn="1"/>
          </p:nvSpPr>
          <p:spPr bwMode="auto">
            <a:xfrm>
              <a:off x="5611" y="182"/>
              <a:ext cx="17" cy="17"/>
            </a:xfrm>
            <a:custGeom>
              <a:avLst/>
              <a:gdLst>
                <a:gd name="T0" fmla="*/ 14 w 17"/>
                <a:gd name="T1" fmla="*/ 0 h 17"/>
                <a:gd name="T2" fmla="*/ 0 w 17"/>
                <a:gd name="T3" fmla="*/ 4 h 17"/>
                <a:gd name="T4" fmla="*/ 2 w 17"/>
                <a:gd name="T5" fmla="*/ 17 h 17"/>
                <a:gd name="T6" fmla="*/ 17 w 17"/>
                <a:gd name="T7" fmla="*/ 15 h 17"/>
                <a:gd name="T8" fmla="*/ 14 w 17"/>
                <a:gd name="T9" fmla="*/ 1 h 17"/>
                <a:gd name="T10" fmla="*/ 14 w 17"/>
                <a:gd name="T11" fmla="*/ 0 h 17"/>
                <a:gd name="T12" fmla="*/ 14 w 17"/>
                <a:gd name="T13" fmla="*/ 1 h 17"/>
                <a:gd name="T14" fmla="*/ 14 w 17"/>
                <a:gd name="T15" fmla="*/ 1 h 17"/>
                <a:gd name="T16" fmla="*/ 1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0"/>
                  </a:moveTo>
                  <a:lnTo>
                    <a:pt x="0" y="4"/>
                  </a:lnTo>
                  <a:lnTo>
                    <a:pt x="2" y="17"/>
                  </a:lnTo>
                  <a:lnTo>
                    <a:pt x="17" y="15"/>
                  </a:lnTo>
                  <a:lnTo>
                    <a:pt x="14" y="1"/>
                  </a:lnTo>
                  <a:lnTo>
                    <a:pt x="14" y="0"/>
                  </a:lnTo>
                  <a:lnTo>
                    <a:pt x="14" y="1"/>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657"/>
            <p:cNvSpPr>
              <a:spLocks/>
            </p:cNvSpPr>
            <p:nvPr userDrawn="1"/>
          </p:nvSpPr>
          <p:spPr bwMode="auto">
            <a:xfrm>
              <a:off x="5607" y="169"/>
              <a:ext cx="18" cy="18"/>
            </a:xfrm>
            <a:custGeom>
              <a:avLst/>
              <a:gdLst>
                <a:gd name="T0" fmla="*/ 13 w 18"/>
                <a:gd name="T1" fmla="*/ 0 h 18"/>
                <a:gd name="T2" fmla="*/ 0 w 18"/>
                <a:gd name="T3" fmla="*/ 6 h 18"/>
                <a:gd name="T4" fmla="*/ 4 w 18"/>
                <a:gd name="T5" fmla="*/ 18 h 18"/>
                <a:gd name="T6" fmla="*/ 18 w 18"/>
                <a:gd name="T7" fmla="*/ 13 h 18"/>
                <a:gd name="T8" fmla="*/ 14 w 18"/>
                <a:gd name="T9" fmla="*/ 1 h 18"/>
                <a:gd name="T10" fmla="*/ 13 w 18"/>
                <a:gd name="T11" fmla="*/ 0 h 18"/>
                <a:gd name="T12" fmla="*/ 14 w 18"/>
                <a:gd name="T13" fmla="*/ 1 h 18"/>
                <a:gd name="T14" fmla="*/ 14 w 18"/>
                <a:gd name="T15" fmla="*/ 1 h 18"/>
                <a:gd name="T16" fmla="*/ 13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3" y="0"/>
                  </a:moveTo>
                  <a:lnTo>
                    <a:pt x="0" y="6"/>
                  </a:lnTo>
                  <a:lnTo>
                    <a:pt x="4" y="18"/>
                  </a:lnTo>
                  <a:lnTo>
                    <a:pt x="18" y="13"/>
                  </a:lnTo>
                  <a:lnTo>
                    <a:pt x="14" y="1"/>
                  </a:lnTo>
                  <a:lnTo>
                    <a:pt x="13" y="0"/>
                  </a:lnTo>
                  <a:lnTo>
                    <a:pt x="14"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658"/>
            <p:cNvSpPr>
              <a:spLocks/>
            </p:cNvSpPr>
            <p:nvPr userDrawn="1"/>
          </p:nvSpPr>
          <p:spPr bwMode="auto">
            <a:xfrm>
              <a:off x="5602" y="157"/>
              <a:ext cx="18" cy="20"/>
            </a:xfrm>
            <a:custGeom>
              <a:avLst/>
              <a:gdLst>
                <a:gd name="T0" fmla="*/ 13 w 18"/>
                <a:gd name="T1" fmla="*/ 0 h 20"/>
                <a:gd name="T2" fmla="*/ 0 w 18"/>
                <a:gd name="T3" fmla="*/ 8 h 20"/>
                <a:gd name="T4" fmla="*/ 5 w 18"/>
                <a:gd name="T5" fmla="*/ 20 h 20"/>
                <a:gd name="T6" fmla="*/ 18 w 18"/>
                <a:gd name="T7" fmla="*/ 12 h 20"/>
                <a:gd name="T8" fmla="*/ 13 w 18"/>
                <a:gd name="T9" fmla="*/ 1 h 20"/>
                <a:gd name="T10" fmla="*/ 13 w 1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0">
                  <a:moveTo>
                    <a:pt x="13" y="0"/>
                  </a:moveTo>
                  <a:lnTo>
                    <a:pt x="0" y="8"/>
                  </a:lnTo>
                  <a:lnTo>
                    <a:pt x="5" y="20"/>
                  </a:lnTo>
                  <a:lnTo>
                    <a:pt x="18" y="12"/>
                  </a:lnTo>
                  <a:lnTo>
                    <a:pt x="13" y="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659"/>
            <p:cNvSpPr>
              <a:spLocks/>
            </p:cNvSpPr>
            <p:nvPr userDrawn="1"/>
          </p:nvSpPr>
          <p:spPr bwMode="auto">
            <a:xfrm>
              <a:off x="5595" y="145"/>
              <a:ext cx="20" cy="20"/>
            </a:xfrm>
            <a:custGeom>
              <a:avLst/>
              <a:gdLst>
                <a:gd name="T0" fmla="*/ 12 w 20"/>
                <a:gd name="T1" fmla="*/ 0 h 20"/>
                <a:gd name="T2" fmla="*/ 0 w 20"/>
                <a:gd name="T3" fmla="*/ 9 h 20"/>
                <a:gd name="T4" fmla="*/ 7 w 20"/>
                <a:gd name="T5" fmla="*/ 20 h 20"/>
                <a:gd name="T6" fmla="*/ 20 w 20"/>
                <a:gd name="T7" fmla="*/ 12 h 20"/>
                <a:gd name="T8" fmla="*/ 13 w 20"/>
                <a:gd name="T9" fmla="*/ 1 h 20"/>
                <a:gd name="T10" fmla="*/ 12 w 20"/>
                <a:gd name="T11" fmla="*/ 0 h 20"/>
                <a:gd name="T12" fmla="*/ 13 w 20"/>
                <a:gd name="T13" fmla="*/ 1 h 20"/>
                <a:gd name="T14" fmla="*/ 13 w 20"/>
                <a:gd name="T15" fmla="*/ 0 h 20"/>
                <a:gd name="T16" fmla="*/ 12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0"/>
                  </a:moveTo>
                  <a:lnTo>
                    <a:pt x="0" y="9"/>
                  </a:lnTo>
                  <a:lnTo>
                    <a:pt x="7" y="20"/>
                  </a:lnTo>
                  <a:lnTo>
                    <a:pt x="20" y="12"/>
                  </a:lnTo>
                  <a:lnTo>
                    <a:pt x="13" y="1"/>
                  </a:lnTo>
                  <a:lnTo>
                    <a:pt x="12" y="0"/>
                  </a:lnTo>
                  <a:lnTo>
                    <a:pt x="13" y="1"/>
                  </a:lnTo>
                  <a:lnTo>
                    <a:pt x="13" y="0"/>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660"/>
            <p:cNvSpPr>
              <a:spLocks/>
            </p:cNvSpPr>
            <p:nvPr userDrawn="1"/>
          </p:nvSpPr>
          <p:spPr bwMode="auto">
            <a:xfrm>
              <a:off x="5587" y="135"/>
              <a:ext cx="20" cy="21"/>
            </a:xfrm>
            <a:custGeom>
              <a:avLst/>
              <a:gdLst>
                <a:gd name="T0" fmla="*/ 11 w 20"/>
                <a:gd name="T1" fmla="*/ 0 h 21"/>
                <a:gd name="T2" fmla="*/ 0 w 20"/>
                <a:gd name="T3" fmla="*/ 10 h 21"/>
                <a:gd name="T4" fmla="*/ 8 w 20"/>
                <a:gd name="T5" fmla="*/ 21 h 21"/>
                <a:gd name="T6" fmla="*/ 20 w 20"/>
                <a:gd name="T7" fmla="*/ 10 h 21"/>
                <a:gd name="T8" fmla="*/ 12 w 20"/>
                <a:gd name="T9" fmla="*/ 1 h 21"/>
                <a:gd name="T10" fmla="*/ 11 w 20"/>
                <a:gd name="T11" fmla="*/ 0 h 21"/>
                <a:gd name="T12" fmla="*/ 12 w 20"/>
                <a:gd name="T13" fmla="*/ 1 h 21"/>
                <a:gd name="T14" fmla="*/ 12 w 20"/>
                <a:gd name="T15" fmla="*/ 0 h 21"/>
                <a:gd name="T16" fmla="*/ 11 w 2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1">
                  <a:moveTo>
                    <a:pt x="11" y="0"/>
                  </a:moveTo>
                  <a:lnTo>
                    <a:pt x="0" y="10"/>
                  </a:lnTo>
                  <a:lnTo>
                    <a:pt x="8" y="21"/>
                  </a:lnTo>
                  <a:lnTo>
                    <a:pt x="20" y="10"/>
                  </a:lnTo>
                  <a:lnTo>
                    <a:pt x="12" y="1"/>
                  </a:lnTo>
                  <a:lnTo>
                    <a:pt x="11" y="0"/>
                  </a:lnTo>
                  <a:lnTo>
                    <a:pt x="12" y="1"/>
                  </a:lnTo>
                  <a:lnTo>
                    <a:pt x="12" y="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661"/>
            <p:cNvSpPr>
              <a:spLocks/>
            </p:cNvSpPr>
            <p:nvPr userDrawn="1"/>
          </p:nvSpPr>
          <p:spPr bwMode="auto">
            <a:xfrm>
              <a:off x="5578" y="125"/>
              <a:ext cx="20" cy="21"/>
            </a:xfrm>
            <a:custGeom>
              <a:avLst/>
              <a:gdLst>
                <a:gd name="T0" fmla="*/ 10 w 20"/>
                <a:gd name="T1" fmla="*/ 0 h 21"/>
                <a:gd name="T2" fmla="*/ 0 w 20"/>
                <a:gd name="T3" fmla="*/ 14 h 21"/>
                <a:gd name="T4" fmla="*/ 10 w 20"/>
                <a:gd name="T5" fmla="*/ 21 h 21"/>
                <a:gd name="T6" fmla="*/ 20 w 20"/>
                <a:gd name="T7" fmla="*/ 10 h 21"/>
                <a:gd name="T8" fmla="*/ 10 w 20"/>
                <a:gd name="T9" fmla="*/ 2 h 21"/>
                <a:gd name="T10" fmla="*/ 10 w 2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1">
                  <a:moveTo>
                    <a:pt x="10" y="0"/>
                  </a:moveTo>
                  <a:lnTo>
                    <a:pt x="0" y="14"/>
                  </a:lnTo>
                  <a:lnTo>
                    <a:pt x="10" y="21"/>
                  </a:lnTo>
                  <a:lnTo>
                    <a:pt x="20" y="10"/>
                  </a:lnTo>
                  <a:lnTo>
                    <a:pt x="10"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662"/>
            <p:cNvSpPr>
              <a:spLocks/>
            </p:cNvSpPr>
            <p:nvPr userDrawn="1"/>
          </p:nvSpPr>
          <p:spPr bwMode="auto">
            <a:xfrm>
              <a:off x="5569" y="117"/>
              <a:ext cx="19" cy="22"/>
            </a:xfrm>
            <a:custGeom>
              <a:avLst/>
              <a:gdLst>
                <a:gd name="T0" fmla="*/ 8 w 19"/>
                <a:gd name="T1" fmla="*/ 0 h 22"/>
                <a:gd name="T2" fmla="*/ 0 w 19"/>
                <a:gd name="T3" fmla="*/ 14 h 22"/>
                <a:gd name="T4" fmla="*/ 10 w 19"/>
                <a:gd name="T5" fmla="*/ 22 h 22"/>
                <a:gd name="T6" fmla="*/ 19 w 19"/>
                <a:gd name="T7" fmla="*/ 8 h 22"/>
                <a:gd name="T8" fmla="*/ 9 w 19"/>
                <a:gd name="T9" fmla="*/ 2 h 22"/>
                <a:gd name="T10" fmla="*/ 8 w 19"/>
                <a:gd name="T11" fmla="*/ 0 h 22"/>
                <a:gd name="T12" fmla="*/ 9 w 19"/>
                <a:gd name="T13" fmla="*/ 2 h 22"/>
                <a:gd name="T14" fmla="*/ 8 w 19"/>
                <a:gd name="T15" fmla="*/ 0 h 22"/>
                <a:gd name="T16" fmla="*/ 8 w 1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2">
                  <a:moveTo>
                    <a:pt x="8" y="0"/>
                  </a:moveTo>
                  <a:lnTo>
                    <a:pt x="0" y="14"/>
                  </a:lnTo>
                  <a:lnTo>
                    <a:pt x="10" y="22"/>
                  </a:lnTo>
                  <a:lnTo>
                    <a:pt x="19" y="8"/>
                  </a:lnTo>
                  <a:lnTo>
                    <a:pt x="9" y="2"/>
                  </a:lnTo>
                  <a:lnTo>
                    <a:pt x="8" y="0"/>
                  </a:lnTo>
                  <a:lnTo>
                    <a:pt x="9"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663"/>
            <p:cNvSpPr>
              <a:spLocks/>
            </p:cNvSpPr>
            <p:nvPr userDrawn="1"/>
          </p:nvSpPr>
          <p:spPr bwMode="auto">
            <a:xfrm>
              <a:off x="5558" y="112"/>
              <a:ext cx="19" cy="20"/>
            </a:xfrm>
            <a:custGeom>
              <a:avLst/>
              <a:gdLst>
                <a:gd name="T0" fmla="*/ 7 w 19"/>
                <a:gd name="T1" fmla="*/ 0 h 20"/>
                <a:gd name="T2" fmla="*/ 0 w 19"/>
                <a:gd name="T3" fmla="*/ 15 h 20"/>
                <a:gd name="T4" fmla="*/ 12 w 19"/>
                <a:gd name="T5" fmla="*/ 20 h 20"/>
                <a:gd name="T6" fmla="*/ 19 w 19"/>
                <a:gd name="T7" fmla="*/ 5 h 20"/>
                <a:gd name="T8" fmla="*/ 7 w 19"/>
                <a:gd name="T9" fmla="*/ 0 h 20"/>
                <a:gd name="T10" fmla="*/ 7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7" y="0"/>
                  </a:moveTo>
                  <a:lnTo>
                    <a:pt x="0" y="15"/>
                  </a:lnTo>
                  <a:lnTo>
                    <a:pt x="12" y="20"/>
                  </a:lnTo>
                  <a:lnTo>
                    <a:pt x="19" y="5"/>
                  </a:lnTo>
                  <a:lnTo>
                    <a:pt x="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664"/>
            <p:cNvSpPr>
              <a:spLocks/>
            </p:cNvSpPr>
            <p:nvPr userDrawn="1"/>
          </p:nvSpPr>
          <p:spPr bwMode="auto">
            <a:xfrm>
              <a:off x="5548" y="107"/>
              <a:ext cx="17" cy="20"/>
            </a:xfrm>
            <a:custGeom>
              <a:avLst/>
              <a:gdLst>
                <a:gd name="T0" fmla="*/ 5 w 17"/>
                <a:gd name="T1" fmla="*/ 0 h 20"/>
                <a:gd name="T2" fmla="*/ 0 w 17"/>
                <a:gd name="T3" fmla="*/ 14 h 20"/>
                <a:gd name="T4" fmla="*/ 11 w 17"/>
                <a:gd name="T5" fmla="*/ 20 h 20"/>
                <a:gd name="T6" fmla="*/ 17 w 17"/>
                <a:gd name="T7" fmla="*/ 5 h 20"/>
                <a:gd name="T8" fmla="*/ 5 w 17"/>
                <a:gd name="T9" fmla="*/ 0 h 20"/>
                <a:gd name="T10" fmla="*/ 5 w 17"/>
                <a:gd name="T11" fmla="*/ 0 h 20"/>
                <a:gd name="T12" fmla="*/ 5 w 17"/>
                <a:gd name="T13" fmla="*/ 0 h 20"/>
                <a:gd name="T14" fmla="*/ 5 w 17"/>
                <a:gd name="T15" fmla="*/ 0 h 20"/>
                <a:gd name="T16" fmla="*/ 5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5" y="0"/>
                  </a:moveTo>
                  <a:lnTo>
                    <a:pt x="0" y="14"/>
                  </a:lnTo>
                  <a:lnTo>
                    <a:pt x="11" y="20"/>
                  </a:lnTo>
                  <a:lnTo>
                    <a:pt x="17" y="5"/>
                  </a:lnTo>
                  <a:lnTo>
                    <a:pt x="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665"/>
            <p:cNvSpPr>
              <a:spLocks/>
            </p:cNvSpPr>
            <p:nvPr userDrawn="1"/>
          </p:nvSpPr>
          <p:spPr bwMode="auto">
            <a:xfrm>
              <a:off x="5536" y="104"/>
              <a:ext cx="17" cy="19"/>
            </a:xfrm>
            <a:custGeom>
              <a:avLst/>
              <a:gdLst>
                <a:gd name="T0" fmla="*/ 2 w 17"/>
                <a:gd name="T1" fmla="*/ 0 h 19"/>
                <a:gd name="T2" fmla="*/ 0 w 17"/>
                <a:gd name="T3" fmla="*/ 15 h 19"/>
                <a:gd name="T4" fmla="*/ 13 w 17"/>
                <a:gd name="T5" fmla="*/ 19 h 19"/>
                <a:gd name="T6" fmla="*/ 17 w 17"/>
                <a:gd name="T7" fmla="*/ 3 h 19"/>
                <a:gd name="T8" fmla="*/ 4 w 17"/>
                <a:gd name="T9" fmla="*/ 0 h 19"/>
                <a:gd name="T10" fmla="*/ 2 w 17"/>
                <a:gd name="T11" fmla="*/ 0 h 19"/>
                <a:gd name="T12" fmla="*/ 4 w 17"/>
                <a:gd name="T13" fmla="*/ 0 h 19"/>
                <a:gd name="T14" fmla="*/ 2 w 17"/>
                <a:gd name="T15" fmla="*/ 0 h 19"/>
                <a:gd name="T16" fmla="*/ 2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2" y="0"/>
                  </a:moveTo>
                  <a:lnTo>
                    <a:pt x="0" y="15"/>
                  </a:lnTo>
                  <a:lnTo>
                    <a:pt x="13" y="19"/>
                  </a:lnTo>
                  <a:lnTo>
                    <a:pt x="17" y="3"/>
                  </a:lnTo>
                  <a:lnTo>
                    <a:pt x="4" y="0"/>
                  </a:lnTo>
                  <a:lnTo>
                    <a:pt x="2" y="0"/>
                  </a:lnTo>
                  <a:lnTo>
                    <a:pt x="4"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666"/>
            <p:cNvSpPr>
              <a:spLocks/>
            </p:cNvSpPr>
            <p:nvPr userDrawn="1"/>
          </p:nvSpPr>
          <p:spPr bwMode="auto">
            <a:xfrm>
              <a:off x="5524" y="103"/>
              <a:ext cx="14" cy="16"/>
            </a:xfrm>
            <a:custGeom>
              <a:avLst/>
              <a:gdLst>
                <a:gd name="T0" fmla="*/ 0 w 14"/>
                <a:gd name="T1" fmla="*/ 16 h 16"/>
                <a:gd name="T2" fmla="*/ 13 w 14"/>
                <a:gd name="T3" fmla="*/ 16 h 16"/>
                <a:gd name="T4" fmla="*/ 14 w 14"/>
                <a:gd name="T5" fmla="*/ 1 h 16"/>
                <a:gd name="T6" fmla="*/ 1 w 14"/>
                <a:gd name="T7" fmla="*/ 0 h 16"/>
                <a:gd name="T8" fmla="*/ 0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6"/>
                  </a:moveTo>
                  <a:lnTo>
                    <a:pt x="13" y="16"/>
                  </a:lnTo>
                  <a:lnTo>
                    <a:pt x="14" y="1"/>
                  </a:lnTo>
                  <a:lnTo>
                    <a:pt x="1"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667"/>
            <p:cNvSpPr>
              <a:spLocks/>
            </p:cNvSpPr>
            <p:nvPr userDrawn="1"/>
          </p:nvSpPr>
          <p:spPr bwMode="auto">
            <a:xfrm>
              <a:off x="5454" y="106"/>
              <a:ext cx="38" cy="213"/>
            </a:xfrm>
            <a:custGeom>
              <a:avLst/>
              <a:gdLst>
                <a:gd name="T0" fmla="*/ 16 w 38"/>
                <a:gd name="T1" fmla="*/ 213 h 213"/>
                <a:gd name="T2" fmla="*/ 38 w 38"/>
                <a:gd name="T3" fmla="*/ 2 h 213"/>
                <a:gd name="T4" fmla="*/ 24 w 38"/>
                <a:gd name="T5" fmla="*/ 0 h 213"/>
                <a:gd name="T6" fmla="*/ 0 w 38"/>
                <a:gd name="T7" fmla="*/ 211 h 213"/>
                <a:gd name="T8" fmla="*/ 16 w 38"/>
                <a:gd name="T9" fmla="*/ 213 h 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13">
                  <a:moveTo>
                    <a:pt x="16" y="213"/>
                  </a:moveTo>
                  <a:lnTo>
                    <a:pt x="38" y="2"/>
                  </a:lnTo>
                  <a:lnTo>
                    <a:pt x="24" y="0"/>
                  </a:lnTo>
                  <a:lnTo>
                    <a:pt x="0" y="211"/>
                  </a:lnTo>
                  <a:lnTo>
                    <a:pt x="16"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Rectangle 668"/>
            <p:cNvSpPr>
              <a:spLocks noChangeArrowheads="1"/>
            </p:cNvSpPr>
            <p:nvPr userDrawn="1"/>
          </p:nvSpPr>
          <p:spPr bwMode="auto">
            <a:xfrm>
              <a:off x="5461" y="305"/>
              <a:ext cx="64" cy="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82" name="Freeform 669"/>
            <p:cNvSpPr>
              <a:spLocks/>
            </p:cNvSpPr>
            <p:nvPr userDrawn="1"/>
          </p:nvSpPr>
          <p:spPr bwMode="auto">
            <a:xfrm>
              <a:off x="5623" y="218"/>
              <a:ext cx="15" cy="17"/>
            </a:xfrm>
            <a:custGeom>
              <a:avLst/>
              <a:gdLst>
                <a:gd name="T0" fmla="*/ 14 w 15"/>
                <a:gd name="T1" fmla="*/ 17 h 17"/>
                <a:gd name="T2" fmla="*/ 14 w 15"/>
                <a:gd name="T3" fmla="*/ 15 h 17"/>
                <a:gd name="T4" fmla="*/ 15 w 15"/>
                <a:gd name="T5" fmla="*/ 1 h 17"/>
                <a:gd name="T6" fmla="*/ 0 w 15"/>
                <a:gd name="T7" fmla="*/ 0 h 17"/>
                <a:gd name="T8" fmla="*/ 0 w 15"/>
                <a:gd name="T9" fmla="*/ 14 h 17"/>
                <a:gd name="T10" fmla="*/ 14 w 15"/>
                <a:gd name="T11" fmla="*/ 17 h 17"/>
                <a:gd name="T12" fmla="*/ 14 w 15"/>
                <a:gd name="T13" fmla="*/ 17 h 17"/>
                <a:gd name="T14" fmla="*/ 14 w 15"/>
                <a:gd name="T15" fmla="*/ 15 h 17"/>
                <a:gd name="T16" fmla="*/ 14 w 15"/>
                <a:gd name="T17" fmla="*/ 15 h 17"/>
                <a:gd name="T18" fmla="*/ 14 w 1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7">
                  <a:moveTo>
                    <a:pt x="14" y="17"/>
                  </a:moveTo>
                  <a:lnTo>
                    <a:pt x="14" y="15"/>
                  </a:lnTo>
                  <a:lnTo>
                    <a:pt x="15" y="1"/>
                  </a:lnTo>
                  <a:lnTo>
                    <a:pt x="0" y="0"/>
                  </a:lnTo>
                  <a:lnTo>
                    <a:pt x="0" y="14"/>
                  </a:lnTo>
                  <a:lnTo>
                    <a:pt x="14" y="17"/>
                  </a:lnTo>
                  <a:lnTo>
                    <a:pt x="14" y="15"/>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670"/>
            <p:cNvSpPr>
              <a:spLocks/>
            </p:cNvSpPr>
            <p:nvPr userDrawn="1"/>
          </p:nvSpPr>
          <p:spPr bwMode="auto">
            <a:xfrm>
              <a:off x="5620" y="231"/>
              <a:ext cx="17" cy="17"/>
            </a:xfrm>
            <a:custGeom>
              <a:avLst/>
              <a:gdLst>
                <a:gd name="T0" fmla="*/ 14 w 17"/>
                <a:gd name="T1" fmla="*/ 17 h 17"/>
                <a:gd name="T2" fmla="*/ 14 w 17"/>
                <a:gd name="T3" fmla="*/ 17 h 17"/>
                <a:gd name="T4" fmla="*/ 17 w 17"/>
                <a:gd name="T5" fmla="*/ 4 h 17"/>
                <a:gd name="T6" fmla="*/ 3 w 17"/>
                <a:gd name="T7" fmla="*/ 0 h 17"/>
                <a:gd name="T8" fmla="*/ 0 w 17"/>
                <a:gd name="T9" fmla="*/ 14 h 17"/>
                <a:gd name="T10" fmla="*/ 14 w 17"/>
                <a:gd name="T11" fmla="*/ 17 h 17"/>
                <a:gd name="T12" fmla="*/ 14 w 17"/>
                <a:gd name="T13" fmla="*/ 17 h 17"/>
                <a:gd name="T14" fmla="*/ 14 w 17"/>
                <a:gd name="T15" fmla="*/ 17 h 17"/>
                <a:gd name="T16" fmla="*/ 14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4" y="17"/>
                  </a:moveTo>
                  <a:lnTo>
                    <a:pt x="14" y="17"/>
                  </a:lnTo>
                  <a:lnTo>
                    <a:pt x="17" y="4"/>
                  </a:lnTo>
                  <a:lnTo>
                    <a:pt x="3" y="0"/>
                  </a:lnTo>
                  <a:lnTo>
                    <a:pt x="0" y="14"/>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671"/>
            <p:cNvSpPr>
              <a:spLocks/>
            </p:cNvSpPr>
            <p:nvPr userDrawn="1"/>
          </p:nvSpPr>
          <p:spPr bwMode="auto">
            <a:xfrm>
              <a:off x="5616" y="244"/>
              <a:ext cx="18" cy="17"/>
            </a:xfrm>
            <a:custGeom>
              <a:avLst/>
              <a:gdLst>
                <a:gd name="T0" fmla="*/ 14 w 18"/>
                <a:gd name="T1" fmla="*/ 17 h 17"/>
                <a:gd name="T2" fmla="*/ 14 w 18"/>
                <a:gd name="T3" fmla="*/ 17 h 17"/>
                <a:gd name="T4" fmla="*/ 18 w 18"/>
                <a:gd name="T5" fmla="*/ 4 h 17"/>
                <a:gd name="T6" fmla="*/ 4 w 18"/>
                <a:gd name="T7" fmla="*/ 0 h 17"/>
                <a:gd name="T8" fmla="*/ 0 w 18"/>
                <a:gd name="T9" fmla="*/ 12 h 17"/>
                <a:gd name="T10" fmla="*/ 14 w 18"/>
                <a:gd name="T11" fmla="*/ 17 h 17"/>
                <a:gd name="T12" fmla="*/ 14 w 18"/>
                <a:gd name="T13" fmla="*/ 17 h 17"/>
                <a:gd name="T14" fmla="*/ 14 w 18"/>
                <a:gd name="T15" fmla="*/ 17 h 17"/>
                <a:gd name="T16" fmla="*/ 14 w 1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4" y="17"/>
                  </a:moveTo>
                  <a:lnTo>
                    <a:pt x="14" y="17"/>
                  </a:lnTo>
                  <a:lnTo>
                    <a:pt x="18" y="4"/>
                  </a:lnTo>
                  <a:lnTo>
                    <a:pt x="4" y="0"/>
                  </a:lnTo>
                  <a:lnTo>
                    <a:pt x="0" y="12"/>
                  </a:lnTo>
                  <a:lnTo>
                    <a:pt x="1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672"/>
            <p:cNvSpPr>
              <a:spLocks/>
            </p:cNvSpPr>
            <p:nvPr userDrawn="1"/>
          </p:nvSpPr>
          <p:spPr bwMode="auto">
            <a:xfrm>
              <a:off x="5611" y="256"/>
              <a:ext cx="19" cy="18"/>
            </a:xfrm>
            <a:custGeom>
              <a:avLst/>
              <a:gdLst>
                <a:gd name="T0" fmla="*/ 13 w 19"/>
                <a:gd name="T1" fmla="*/ 18 h 18"/>
                <a:gd name="T2" fmla="*/ 13 w 19"/>
                <a:gd name="T3" fmla="*/ 18 h 18"/>
                <a:gd name="T4" fmla="*/ 19 w 19"/>
                <a:gd name="T5" fmla="*/ 5 h 18"/>
                <a:gd name="T6" fmla="*/ 5 w 19"/>
                <a:gd name="T7" fmla="*/ 0 h 18"/>
                <a:gd name="T8" fmla="*/ 0 w 19"/>
                <a:gd name="T9" fmla="*/ 12 h 18"/>
                <a:gd name="T10" fmla="*/ 13 w 19"/>
                <a:gd name="T11" fmla="*/ 18 h 18"/>
                <a:gd name="T12" fmla="*/ 13 w 19"/>
                <a:gd name="T13" fmla="*/ 18 h 18"/>
                <a:gd name="T14" fmla="*/ 13 w 19"/>
                <a:gd name="T15" fmla="*/ 18 h 18"/>
                <a:gd name="T16" fmla="*/ 13 w 1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8">
                  <a:moveTo>
                    <a:pt x="13" y="18"/>
                  </a:moveTo>
                  <a:lnTo>
                    <a:pt x="13" y="18"/>
                  </a:lnTo>
                  <a:lnTo>
                    <a:pt x="19" y="5"/>
                  </a:lnTo>
                  <a:lnTo>
                    <a:pt x="5" y="0"/>
                  </a:lnTo>
                  <a:lnTo>
                    <a:pt x="0" y="1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673"/>
            <p:cNvSpPr>
              <a:spLocks/>
            </p:cNvSpPr>
            <p:nvPr userDrawn="1"/>
          </p:nvSpPr>
          <p:spPr bwMode="auto">
            <a:xfrm>
              <a:off x="5604" y="266"/>
              <a:ext cx="20" cy="20"/>
            </a:xfrm>
            <a:custGeom>
              <a:avLst/>
              <a:gdLst>
                <a:gd name="T0" fmla="*/ 12 w 20"/>
                <a:gd name="T1" fmla="*/ 20 h 20"/>
                <a:gd name="T2" fmla="*/ 13 w 20"/>
                <a:gd name="T3" fmla="*/ 20 h 20"/>
                <a:gd name="T4" fmla="*/ 20 w 20"/>
                <a:gd name="T5" fmla="*/ 8 h 20"/>
                <a:gd name="T6" fmla="*/ 7 w 20"/>
                <a:gd name="T7" fmla="*/ 0 h 20"/>
                <a:gd name="T8" fmla="*/ 0 w 20"/>
                <a:gd name="T9" fmla="*/ 11 h 20"/>
                <a:gd name="T10" fmla="*/ 12 w 20"/>
                <a:gd name="T11" fmla="*/ 20 h 20"/>
                <a:gd name="T12" fmla="*/ 12 w 20"/>
                <a:gd name="T13" fmla="*/ 20 h 20"/>
                <a:gd name="T14" fmla="*/ 12 w 20"/>
                <a:gd name="T15" fmla="*/ 20 h 20"/>
                <a:gd name="T16" fmla="*/ 13 w 20"/>
                <a:gd name="T17" fmla="*/ 20 h 20"/>
                <a:gd name="T18" fmla="*/ 12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2" y="20"/>
                  </a:moveTo>
                  <a:lnTo>
                    <a:pt x="13" y="20"/>
                  </a:lnTo>
                  <a:lnTo>
                    <a:pt x="20" y="8"/>
                  </a:lnTo>
                  <a:lnTo>
                    <a:pt x="7" y="0"/>
                  </a:lnTo>
                  <a:lnTo>
                    <a:pt x="0" y="11"/>
                  </a:lnTo>
                  <a:lnTo>
                    <a:pt x="12" y="20"/>
                  </a:lnTo>
                  <a:lnTo>
                    <a:pt x="13" y="20"/>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674"/>
            <p:cNvSpPr>
              <a:spLocks/>
            </p:cNvSpPr>
            <p:nvPr userDrawn="1"/>
          </p:nvSpPr>
          <p:spPr bwMode="auto">
            <a:xfrm>
              <a:off x="5596" y="277"/>
              <a:ext cx="20" cy="20"/>
            </a:xfrm>
            <a:custGeom>
              <a:avLst/>
              <a:gdLst>
                <a:gd name="T0" fmla="*/ 11 w 20"/>
                <a:gd name="T1" fmla="*/ 20 h 20"/>
                <a:gd name="T2" fmla="*/ 12 w 20"/>
                <a:gd name="T3" fmla="*/ 20 h 20"/>
                <a:gd name="T4" fmla="*/ 20 w 20"/>
                <a:gd name="T5" fmla="*/ 9 h 20"/>
                <a:gd name="T6" fmla="*/ 8 w 20"/>
                <a:gd name="T7" fmla="*/ 0 h 20"/>
                <a:gd name="T8" fmla="*/ 0 w 20"/>
                <a:gd name="T9" fmla="*/ 9 h 20"/>
                <a:gd name="T10" fmla="*/ 11 w 20"/>
                <a:gd name="T11" fmla="*/ 20 h 20"/>
                <a:gd name="T12" fmla="*/ 11 w 20"/>
                <a:gd name="T13" fmla="*/ 20 h 20"/>
                <a:gd name="T14" fmla="*/ 12 w 20"/>
                <a:gd name="T15" fmla="*/ 20 h 20"/>
                <a:gd name="T16" fmla="*/ 12 w 20"/>
                <a:gd name="T17" fmla="*/ 20 h 20"/>
                <a:gd name="T18" fmla="*/ 11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1" y="20"/>
                  </a:moveTo>
                  <a:lnTo>
                    <a:pt x="12" y="20"/>
                  </a:lnTo>
                  <a:lnTo>
                    <a:pt x="20" y="9"/>
                  </a:lnTo>
                  <a:lnTo>
                    <a:pt x="8" y="0"/>
                  </a:lnTo>
                  <a:lnTo>
                    <a:pt x="0" y="9"/>
                  </a:lnTo>
                  <a:lnTo>
                    <a:pt x="11" y="20"/>
                  </a:lnTo>
                  <a:lnTo>
                    <a:pt x="12" y="20"/>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675"/>
            <p:cNvSpPr>
              <a:spLocks/>
            </p:cNvSpPr>
            <p:nvPr userDrawn="1"/>
          </p:nvSpPr>
          <p:spPr bwMode="auto">
            <a:xfrm>
              <a:off x="5588" y="286"/>
              <a:ext cx="19" cy="20"/>
            </a:xfrm>
            <a:custGeom>
              <a:avLst/>
              <a:gdLst>
                <a:gd name="T0" fmla="*/ 10 w 19"/>
                <a:gd name="T1" fmla="*/ 20 h 20"/>
                <a:gd name="T2" fmla="*/ 11 w 19"/>
                <a:gd name="T3" fmla="*/ 20 h 20"/>
                <a:gd name="T4" fmla="*/ 19 w 19"/>
                <a:gd name="T5" fmla="*/ 11 h 20"/>
                <a:gd name="T6" fmla="*/ 8 w 19"/>
                <a:gd name="T7" fmla="*/ 0 h 20"/>
                <a:gd name="T8" fmla="*/ 0 w 19"/>
                <a:gd name="T9" fmla="*/ 8 h 20"/>
                <a:gd name="T10" fmla="*/ 10 w 19"/>
                <a:gd name="T11" fmla="*/ 20 h 20"/>
                <a:gd name="T12" fmla="*/ 10 w 19"/>
                <a:gd name="T13" fmla="*/ 20 h 20"/>
                <a:gd name="T14" fmla="*/ 10 w 19"/>
                <a:gd name="T15" fmla="*/ 20 h 20"/>
                <a:gd name="T16" fmla="*/ 11 w 19"/>
                <a:gd name="T17" fmla="*/ 20 h 20"/>
                <a:gd name="T18" fmla="*/ 10 w 1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0">
                  <a:moveTo>
                    <a:pt x="10" y="20"/>
                  </a:moveTo>
                  <a:lnTo>
                    <a:pt x="11" y="20"/>
                  </a:lnTo>
                  <a:lnTo>
                    <a:pt x="19" y="11"/>
                  </a:lnTo>
                  <a:lnTo>
                    <a:pt x="8" y="0"/>
                  </a:lnTo>
                  <a:lnTo>
                    <a:pt x="0" y="8"/>
                  </a:lnTo>
                  <a:lnTo>
                    <a:pt x="10"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676"/>
            <p:cNvSpPr>
              <a:spLocks/>
            </p:cNvSpPr>
            <p:nvPr userDrawn="1"/>
          </p:nvSpPr>
          <p:spPr bwMode="auto">
            <a:xfrm>
              <a:off x="5578" y="294"/>
              <a:ext cx="20" cy="20"/>
            </a:xfrm>
            <a:custGeom>
              <a:avLst/>
              <a:gdLst>
                <a:gd name="T0" fmla="*/ 8 w 20"/>
                <a:gd name="T1" fmla="*/ 20 h 20"/>
                <a:gd name="T2" fmla="*/ 9 w 20"/>
                <a:gd name="T3" fmla="*/ 20 h 20"/>
                <a:gd name="T4" fmla="*/ 20 w 20"/>
                <a:gd name="T5" fmla="*/ 12 h 20"/>
                <a:gd name="T6" fmla="*/ 10 w 20"/>
                <a:gd name="T7" fmla="*/ 0 h 20"/>
                <a:gd name="T8" fmla="*/ 0 w 20"/>
                <a:gd name="T9" fmla="*/ 7 h 20"/>
                <a:gd name="T10" fmla="*/ 8 w 20"/>
                <a:gd name="T11" fmla="*/ 20 h 20"/>
                <a:gd name="T12" fmla="*/ 8 w 20"/>
                <a:gd name="T13" fmla="*/ 20 h 20"/>
                <a:gd name="T14" fmla="*/ 9 w 20"/>
                <a:gd name="T15" fmla="*/ 20 h 20"/>
                <a:gd name="T16" fmla="*/ 9 w 20"/>
                <a:gd name="T17" fmla="*/ 20 h 20"/>
                <a:gd name="T18" fmla="*/ 8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8" y="20"/>
                  </a:moveTo>
                  <a:lnTo>
                    <a:pt x="9" y="20"/>
                  </a:lnTo>
                  <a:lnTo>
                    <a:pt x="20" y="12"/>
                  </a:lnTo>
                  <a:lnTo>
                    <a:pt x="10" y="0"/>
                  </a:lnTo>
                  <a:lnTo>
                    <a:pt x="0" y="7"/>
                  </a:lnTo>
                  <a:lnTo>
                    <a:pt x="8" y="20"/>
                  </a:lnTo>
                  <a:lnTo>
                    <a:pt x="9"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677"/>
            <p:cNvSpPr>
              <a:spLocks/>
            </p:cNvSpPr>
            <p:nvPr userDrawn="1"/>
          </p:nvSpPr>
          <p:spPr bwMode="auto">
            <a:xfrm>
              <a:off x="5569" y="301"/>
              <a:ext cx="17" cy="20"/>
            </a:xfrm>
            <a:custGeom>
              <a:avLst/>
              <a:gdLst>
                <a:gd name="T0" fmla="*/ 5 w 17"/>
                <a:gd name="T1" fmla="*/ 20 h 20"/>
                <a:gd name="T2" fmla="*/ 6 w 17"/>
                <a:gd name="T3" fmla="*/ 20 h 20"/>
                <a:gd name="T4" fmla="*/ 17 w 17"/>
                <a:gd name="T5" fmla="*/ 13 h 20"/>
                <a:gd name="T6" fmla="*/ 10 w 17"/>
                <a:gd name="T7" fmla="*/ 0 h 20"/>
                <a:gd name="T8" fmla="*/ 0 w 17"/>
                <a:gd name="T9" fmla="*/ 5 h 20"/>
                <a:gd name="T10" fmla="*/ 5 w 17"/>
                <a:gd name="T11" fmla="*/ 20 h 20"/>
                <a:gd name="T12" fmla="*/ 5 w 17"/>
                <a:gd name="T13" fmla="*/ 20 h 20"/>
                <a:gd name="T14" fmla="*/ 6 w 17"/>
                <a:gd name="T15" fmla="*/ 20 h 20"/>
                <a:gd name="T16" fmla="*/ 6 w 17"/>
                <a:gd name="T17" fmla="*/ 20 h 20"/>
                <a:gd name="T18" fmla="*/ 5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5" y="20"/>
                  </a:moveTo>
                  <a:lnTo>
                    <a:pt x="6" y="20"/>
                  </a:lnTo>
                  <a:lnTo>
                    <a:pt x="17" y="13"/>
                  </a:lnTo>
                  <a:lnTo>
                    <a:pt x="10" y="0"/>
                  </a:lnTo>
                  <a:lnTo>
                    <a:pt x="0" y="5"/>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678"/>
            <p:cNvSpPr>
              <a:spLocks/>
            </p:cNvSpPr>
            <p:nvPr userDrawn="1"/>
          </p:nvSpPr>
          <p:spPr bwMode="auto">
            <a:xfrm>
              <a:off x="5557" y="306"/>
              <a:ext cx="17" cy="20"/>
            </a:xfrm>
            <a:custGeom>
              <a:avLst/>
              <a:gdLst>
                <a:gd name="T0" fmla="*/ 4 w 17"/>
                <a:gd name="T1" fmla="*/ 20 h 20"/>
                <a:gd name="T2" fmla="*/ 5 w 17"/>
                <a:gd name="T3" fmla="*/ 19 h 20"/>
                <a:gd name="T4" fmla="*/ 17 w 17"/>
                <a:gd name="T5" fmla="*/ 15 h 20"/>
                <a:gd name="T6" fmla="*/ 12 w 17"/>
                <a:gd name="T7" fmla="*/ 0 h 20"/>
                <a:gd name="T8" fmla="*/ 0 w 17"/>
                <a:gd name="T9" fmla="*/ 4 h 20"/>
                <a:gd name="T10" fmla="*/ 4 w 17"/>
                <a:gd name="T11" fmla="*/ 20 h 20"/>
                <a:gd name="T12" fmla="*/ 4 w 17"/>
                <a:gd name="T13" fmla="*/ 20 h 20"/>
                <a:gd name="T14" fmla="*/ 5 w 17"/>
                <a:gd name="T15" fmla="*/ 20 h 20"/>
                <a:gd name="T16" fmla="*/ 5 w 17"/>
                <a:gd name="T17" fmla="*/ 19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19"/>
                  </a:lnTo>
                  <a:lnTo>
                    <a:pt x="17" y="15"/>
                  </a:lnTo>
                  <a:lnTo>
                    <a:pt x="12" y="0"/>
                  </a:lnTo>
                  <a:lnTo>
                    <a:pt x="0" y="4"/>
                  </a:lnTo>
                  <a:lnTo>
                    <a:pt x="4" y="20"/>
                  </a:lnTo>
                  <a:lnTo>
                    <a:pt x="5" y="20"/>
                  </a:lnTo>
                  <a:lnTo>
                    <a:pt x="5" y="19"/>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679"/>
            <p:cNvSpPr>
              <a:spLocks/>
            </p:cNvSpPr>
            <p:nvPr userDrawn="1"/>
          </p:nvSpPr>
          <p:spPr bwMode="auto">
            <a:xfrm>
              <a:off x="5545" y="310"/>
              <a:ext cx="16" cy="18"/>
            </a:xfrm>
            <a:custGeom>
              <a:avLst/>
              <a:gdLst>
                <a:gd name="T0" fmla="*/ 3 w 16"/>
                <a:gd name="T1" fmla="*/ 18 h 18"/>
                <a:gd name="T2" fmla="*/ 3 w 16"/>
                <a:gd name="T3" fmla="*/ 18 h 18"/>
                <a:gd name="T4" fmla="*/ 16 w 16"/>
                <a:gd name="T5" fmla="*/ 16 h 18"/>
                <a:gd name="T6" fmla="*/ 13 w 16"/>
                <a:gd name="T7" fmla="*/ 0 h 18"/>
                <a:gd name="T8" fmla="*/ 0 w 16"/>
                <a:gd name="T9" fmla="*/ 3 h 18"/>
                <a:gd name="T10" fmla="*/ 3 w 16"/>
                <a:gd name="T11" fmla="*/ 18 h 18"/>
                <a:gd name="T12" fmla="*/ 3 w 16"/>
                <a:gd name="T13" fmla="*/ 18 h 18"/>
                <a:gd name="T14" fmla="*/ 3 w 16"/>
                <a:gd name="T15" fmla="*/ 18 h 18"/>
                <a:gd name="T16" fmla="*/ 3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3" y="18"/>
                  </a:moveTo>
                  <a:lnTo>
                    <a:pt x="3" y="18"/>
                  </a:lnTo>
                  <a:lnTo>
                    <a:pt x="16" y="16"/>
                  </a:lnTo>
                  <a:lnTo>
                    <a:pt x="13" y="0"/>
                  </a:lnTo>
                  <a:lnTo>
                    <a:pt x="0" y="3"/>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680"/>
            <p:cNvSpPr>
              <a:spLocks/>
            </p:cNvSpPr>
            <p:nvPr userDrawn="1"/>
          </p:nvSpPr>
          <p:spPr bwMode="auto">
            <a:xfrm>
              <a:off x="5533" y="313"/>
              <a:ext cx="15" cy="17"/>
            </a:xfrm>
            <a:custGeom>
              <a:avLst/>
              <a:gdLst>
                <a:gd name="T0" fmla="*/ 1 w 15"/>
                <a:gd name="T1" fmla="*/ 17 h 17"/>
                <a:gd name="T2" fmla="*/ 15 w 15"/>
                <a:gd name="T3" fmla="*/ 15 h 17"/>
                <a:gd name="T4" fmla="*/ 13 w 15"/>
                <a:gd name="T5" fmla="*/ 0 h 17"/>
                <a:gd name="T6" fmla="*/ 0 w 15"/>
                <a:gd name="T7" fmla="*/ 1 h 17"/>
                <a:gd name="T8" fmla="*/ 1 w 15"/>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1" y="17"/>
                  </a:moveTo>
                  <a:lnTo>
                    <a:pt x="15" y="15"/>
                  </a:lnTo>
                  <a:lnTo>
                    <a:pt x="13" y="0"/>
                  </a:lnTo>
                  <a:lnTo>
                    <a:pt x="0" y="1"/>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681"/>
            <p:cNvSpPr>
              <a:spLocks/>
            </p:cNvSpPr>
            <p:nvPr userDrawn="1"/>
          </p:nvSpPr>
          <p:spPr bwMode="auto">
            <a:xfrm>
              <a:off x="5613" y="210"/>
              <a:ext cx="16" cy="16"/>
            </a:xfrm>
            <a:custGeom>
              <a:avLst/>
              <a:gdLst>
                <a:gd name="T0" fmla="*/ 15 w 16"/>
                <a:gd name="T1" fmla="*/ 16 h 16"/>
                <a:gd name="T2" fmla="*/ 15 w 16"/>
                <a:gd name="T3" fmla="*/ 14 h 16"/>
                <a:gd name="T4" fmla="*/ 16 w 16"/>
                <a:gd name="T5" fmla="*/ 0 h 16"/>
                <a:gd name="T6" fmla="*/ 0 w 16"/>
                <a:gd name="T7" fmla="*/ 0 h 16"/>
                <a:gd name="T8" fmla="*/ 0 w 16"/>
                <a:gd name="T9" fmla="*/ 13 h 16"/>
                <a:gd name="T10" fmla="*/ 15 w 16"/>
                <a:gd name="T11" fmla="*/ 16 h 16"/>
                <a:gd name="T12" fmla="*/ 15 w 16"/>
                <a:gd name="T13" fmla="*/ 16 h 16"/>
                <a:gd name="T14" fmla="*/ 15 w 16"/>
                <a:gd name="T15" fmla="*/ 14 h 16"/>
                <a:gd name="T16" fmla="*/ 15 w 16"/>
                <a:gd name="T17" fmla="*/ 14 h 16"/>
                <a:gd name="T18" fmla="*/ 15 w 16"/>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5" y="16"/>
                  </a:moveTo>
                  <a:lnTo>
                    <a:pt x="15" y="14"/>
                  </a:lnTo>
                  <a:lnTo>
                    <a:pt x="16" y="0"/>
                  </a:lnTo>
                  <a:lnTo>
                    <a:pt x="0" y="0"/>
                  </a:lnTo>
                  <a:lnTo>
                    <a:pt x="0" y="13"/>
                  </a:lnTo>
                  <a:lnTo>
                    <a:pt x="15" y="16"/>
                  </a:lnTo>
                  <a:lnTo>
                    <a:pt x="15" y="14"/>
                  </a:lnTo>
                  <a:lnTo>
                    <a:pt x="15"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682"/>
            <p:cNvSpPr>
              <a:spLocks/>
            </p:cNvSpPr>
            <p:nvPr userDrawn="1"/>
          </p:nvSpPr>
          <p:spPr bwMode="auto">
            <a:xfrm>
              <a:off x="5611" y="223"/>
              <a:ext cx="17" cy="17"/>
            </a:xfrm>
            <a:custGeom>
              <a:avLst/>
              <a:gdLst>
                <a:gd name="T0" fmla="*/ 14 w 17"/>
                <a:gd name="T1" fmla="*/ 17 h 17"/>
                <a:gd name="T2" fmla="*/ 14 w 17"/>
                <a:gd name="T3" fmla="*/ 16 h 17"/>
                <a:gd name="T4" fmla="*/ 17 w 17"/>
                <a:gd name="T5" fmla="*/ 3 h 17"/>
                <a:gd name="T6" fmla="*/ 2 w 17"/>
                <a:gd name="T7" fmla="*/ 0 h 17"/>
                <a:gd name="T8" fmla="*/ 0 w 17"/>
                <a:gd name="T9" fmla="*/ 13 h 17"/>
                <a:gd name="T10" fmla="*/ 14 w 17"/>
                <a:gd name="T11" fmla="*/ 17 h 17"/>
                <a:gd name="T12" fmla="*/ 14 w 17"/>
                <a:gd name="T13" fmla="*/ 17 h 17"/>
                <a:gd name="T14" fmla="*/ 14 w 17"/>
                <a:gd name="T15" fmla="*/ 16 h 17"/>
                <a:gd name="T16" fmla="*/ 14 w 17"/>
                <a:gd name="T17" fmla="*/ 16 h 17"/>
                <a:gd name="T18" fmla="*/ 14 w 1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4" y="17"/>
                  </a:moveTo>
                  <a:lnTo>
                    <a:pt x="14" y="16"/>
                  </a:lnTo>
                  <a:lnTo>
                    <a:pt x="17" y="3"/>
                  </a:lnTo>
                  <a:lnTo>
                    <a:pt x="2" y="0"/>
                  </a:lnTo>
                  <a:lnTo>
                    <a:pt x="0" y="13"/>
                  </a:lnTo>
                  <a:lnTo>
                    <a:pt x="14" y="17"/>
                  </a:lnTo>
                  <a:lnTo>
                    <a:pt x="14" y="16"/>
                  </a:lnTo>
                  <a:lnTo>
                    <a:pt x="14"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683"/>
            <p:cNvSpPr>
              <a:spLocks/>
            </p:cNvSpPr>
            <p:nvPr userDrawn="1"/>
          </p:nvSpPr>
          <p:spPr bwMode="auto">
            <a:xfrm>
              <a:off x="5607" y="235"/>
              <a:ext cx="18" cy="18"/>
            </a:xfrm>
            <a:custGeom>
              <a:avLst/>
              <a:gdLst>
                <a:gd name="T0" fmla="*/ 14 w 18"/>
                <a:gd name="T1" fmla="*/ 18 h 18"/>
                <a:gd name="T2" fmla="*/ 14 w 18"/>
                <a:gd name="T3" fmla="*/ 17 h 18"/>
                <a:gd name="T4" fmla="*/ 18 w 18"/>
                <a:gd name="T5" fmla="*/ 5 h 18"/>
                <a:gd name="T6" fmla="*/ 4 w 18"/>
                <a:gd name="T7" fmla="*/ 0 h 18"/>
                <a:gd name="T8" fmla="*/ 0 w 18"/>
                <a:gd name="T9" fmla="*/ 12 h 18"/>
                <a:gd name="T10" fmla="*/ 14 w 1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8">
                  <a:moveTo>
                    <a:pt x="14" y="18"/>
                  </a:moveTo>
                  <a:lnTo>
                    <a:pt x="14" y="17"/>
                  </a:lnTo>
                  <a:lnTo>
                    <a:pt x="18" y="5"/>
                  </a:lnTo>
                  <a:lnTo>
                    <a:pt x="4" y="0"/>
                  </a:lnTo>
                  <a:lnTo>
                    <a:pt x="0" y="12"/>
                  </a:lnTo>
                  <a:lnTo>
                    <a:pt x="1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684"/>
            <p:cNvSpPr>
              <a:spLocks/>
            </p:cNvSpPr>
            <p:nvPr userDrawn="1"/>
          </p:nvSpPr>
          <p:spPr bwMode="auto">
            <a:xfrm>
              <a:off x="5602" y="247"/>
              <a:ext cx="19" cy="18"/>
            </a:xfrm>
            <a:custGeom>
              <a:avLst/>
              <a:gdLst>
                <a:gd name="T0" fmla="*/ 13 w 19"/>
                <a:gd name="T1" fmla="*/ 18 h 18"/>
                <a:gd name="T2" fmla="*/ 14 w 19"/>
                <a:gd name="T3" fmla="*/ 17 h 18"/>
                <a:gd name="T4" fmla="*/ 19 w 19"/>
                <a:gd name="T5" fmla="*/ 6 h 18"/>
                <a:gd name="T6" fmla="*/ 5 w 19"/>
                <a:gd name="T7" fmla="*/ 0 h 18"/>
                <a:gd name="T8" fmla="*/ 0 w 19"/>
                <a:gd name="T9" fmla="*/ 12 h 18"/>
                <a:gd name="T10" fmla="*/ 13 w 19"/>
                <a:gd name="T11" fmla="*/ 18 h 18"/>
                <a:gd name="T12" fmla="*/ 13 w 19"/>
                <a:gd name="T13" fmla="*/ 18 h 18"/>
                <a:gd name="T14" fmla="*/ 13 w 19"/>
                <a:gd name="T15" fmla="*/ 18 h 18"/>
                <a:gd name="T16" fmla="*/ 14 w 19"/>
                <a:gd name="T17" fmla="*/ 17 h 18"/>
                <a:gd name="T18" fmla="*/ 13 w 19"/>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8">
                  <a:moveTo>
                    <a:pt x="13" y="18"/>
                  </a:moveTo>
                  <a:lnTo>
                    <a:pt x="14" y="17"/>
                  </a:lnTo>
                  <a:lnTo>
                    <a:pt x="19" y="6"/>
                  </a:lnTo>
                  <a:lnTo>
                    <a:pt x="5" y="0"/>
                  </a:lnTo>
                  <a:lnTo>
                    <a:pt x="0" y="12"/>
                  </a:lnTo>
                  <a:lnTo>
                    <a:pt x="13" y="18"/>
                  </a:lnTo>
                  <a:lnTo>
                    <a:pt x="14" y="17"/>
                  </a:lnTo>
                  <a:lnTo>
                    <a:pt x="13"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685"/>
            <p:cNvSpPr>
              <a:spLocks/>
            </p:cNvSpPr>
            <p:nvPr userDrawn="1"/>
          </p:nvSpPr>
          <p:spPr bwMode="auto">
            <a:xfrm>
              <a:off x="5595" y="257"/>
              <a:ext cx="20" cy="21"/>
            </a:xfrm>
            <a:custGeom>
              <a:avLst/>
              <a:gdLst>
                <a:gd name="T0" fmla="*/ 12 w 20"/>
                <a:gd name="T1" fmla="*/ 21 h 21"/>
                <a:gd name="T2" fmla="*/ 13 w 20"/>
                <a:gd name="T3" fmla="*/ 20 h 21"/>
                <a:gd name="T4" fmla="*/ 20 w 20"/>
                <a:gd name="T5" fmla="*/ 8 h 21"/>
                <a:gd name="T6" fmla="*/ 7 w 20"/>
                <a:gd name="T7" fmla="*/ 0 h 21"/>
                <a:gd name="T8" fmla="*/ 0 w 20"/>
                <a:gd name="T9" fmla="*/ 12 h 21"/>
                <a:gd name="T10" fmla="*/ 12 w 20"/>
                <a:gd name="T11" fmla="*/ 21 h 21"/>
                <a:gd name="T12" fmla="*/ 12 w 20"/>
                <a:gd name="T13" fmla="*/ 21 h 21"/>
                <a:gd name="T14" fmla="*/ 13 w 20"/>
                <a:gd name="T15" fmla="*/ 20 h 21"/>
                <a:gd name="T16" fmla="*/ 13 w 20"/>
                <a:gd name="T17" fmla="*/ 20 h 21"/>
                <a:gd name="T18" fmla="*/ 12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2" y="21"/>
                  </a:moveTo>
                  <a:lnTo>
                    <a:pt x="13" y="20"/>
                  </a:lnTo>
                  <a:lnTo>
                    <a:pt x="20" y="8"/>
                  </a:lnTo>
                  <a:lnTo>
                    <a:pt x="7" y="0"/>
                  </a:lnTo>
                  <a:lnTo>
                    <a:pt x="0" y="12"/>
                  </a:lnTo>
                  <a:lnTo>
                    <a:pt x="12" y="21"/>
                  </a:lnTo>
                  <a:lnTo>
                    <a:pt x="13" y="20"/>
                  </a:lnTo>
                  <a:lnTo>
                    <a:pt x="12"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686"/>
            <p:cNvSpPr>
              <a:spLocks/>
            </p:cNvSpPr>
            <p:nvPr userDrawn="1"/>
          </p:nvSpPr>
          <p:spPr bwMode="auto">
            <a:xfrm>
              <a:off x="5587" y="268"/>
              <a:ext cx="20" cy="20"/>
            </a:xfrm>
            <a:custGeom>
              <a:avLst/>
              <a:gdLst>
                <a:gd name="T0" fmla="*/ 12 w 20"/>
                <a:gd name="T1" fmla="*/ 20 h 20"/>
                <a:gd name="T2" fmla="*/ 12 w 20"/>
                <a:gd name="T3" fmla="*/ 20 h 20"/>
                <a:gd name="T4" fmla="*/ 20 w 20"/>
                <a:gd name="T5" fmla="*/ 10 h 20"/>
                <a:gd name="T6" fmla="*/ 8 w 20"/>
                <a:gd name="T7" fmla="*/ 0 h 20"/>
                <a:gd name="T8" fmla="*/ 0 w 20"/>
                <a:gd name="T9" fmla="*/ 9 h 20"/>
                <a:gd name="T10" fmla="*/ 12 w 20"/>
                <a:gd name="T11" fmla="*/ 20 h 20"/>
                <a:gd name="T12" fmla="*/ 12 w 20"/>
                <a:gd name="T13" fmla="*/ 20 h 20"/>
                <a:gd name="T14" fmla="*/ 12 w 20"/>
                <a:gd name="T15" fmla="*/ 20 h 20"/>
                <a:gd name="T16" fmla="*/ 12 w 20"/>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0">
                  <a:moveTo>
                    <a:pt x="12" y="20"/>
                  </a:moveTo>
                  <a:lnTo>
                    <a:pt x="12" y="20"/>
                  </a:lnTo>
                  <a:lnTo>
                    <a:pt x="20" y="10"/>
                  </a:lnTo>
                  <a:lnTo>
                    <a:pt x="8" y="0"/>
                  </a:lnTo>
                  <a:lnTo>
                    <a:pt x="0" y="9"/>
                  </a:lnTo>
                  <a:lnTo>
                    <a:pt x="12"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0" name="Freeform 687"/>
            <p:cNvSpPr>
              <a:spLocks/>
            </p:cNvSpPr>
            <p:nvPr userDrawn="1"/>
          </p:nvSpPr>
          <p:spPr bwMode="auto">
            <a:xfrm>
              <a:off x="5579" y="277"/>
              <a:ext cx="20" cy="20"/>
            </a:xfrm>
            <a:custGeom>
              <a:avLst/>
              <a:gdLst>
                <a:gd name="T0" fmla="*/ 9 w 20"/>
                <a:gd name="T1" fmla="*/ 20 h 20"/>
                <a:gd name="T2" fmla="*/ 11 w 20"/>
                <a:gd name="T3" fmla="*/ 20 h 20"/>
                <a:gd name="T4" fmla="*/ 20 w 20"/>
                <a:gd name="T5" fmla="*/ 11 h 20"/>
                <a:gd name="T6" fmla="*/ 9 w 20"/>
                <a:gd name="T7" fmla="*/ 0 h 20"/>
                <a:gd name="T8" fmla="*/ 0 w 20"/>
                <a:gd name="T9" fmla="*/ 8 h 20"/>
                <a:gd name="T10" fmla="*/ 9 w 20"/>
                <a:gd name="T11" fmla="*/ 20 h 20"/>
                <a:gd name="T12" fmla="*/ 9 w 20"/>
                <a:gd name="T13" fmla="*/ 20 h 20"/>
                <a:gd name="T14" fmla="*/ 9 w 20"/>
                <a:gd name="T15" fmla="*/ 20 h 20"/>
                <a:gd name="T16" fmla="*/ 11 w 20"/>
                <a:gd name="T17" fmla="*/ 20 h 20"/>
                <a:gd name="T18" fmla="*/ 9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9" y="20"/>
                  </a:moveTo>
                  <a:lnTo>
                    <a:pt x="11" y="20"/>
                  </a:lnTo>
                  <a:lnTo>
                    <a:pt x="20" y="11"/>
                  </a:lnTo>
                  <a:lnTo>
                    <a:pt x="9" y="0"/>
                  </a:lnTo>
                  <a:lnTo>
                    <a:pt x="0" y="8"/>
                  </a:lnTo>
                  <a:lnTo>
                    <a:pt x="9" y="20"/>
                  </a:lnTo>
                  <a:lnTo>
                    <a:pt x="11" y="20"/>
                  </a:lnTo>
                  <a:lnTo>
                    <a:pt x="9"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1" name="Freeform 688"/>
            <p:cNvSpPr>
              <a:spLocks/>
            </p:cNvSpPr>
            <p:nvPr userDrawn="1"/>
          </p:nvSpPr>
          <p:spPr bwMode="auto">
            <a:xfrm>
              <a:off x="5569" y="285"/>
              <a:ext cx="19" cy="21"/>
            </a:xfrm>
            <a:custGeom>
              <a:avLst/>
              <a:gdLst>
                <a:gd name="T0" fmla="*/ 8 w 19"/>
                <a:gd name="T1" fmla="*/ 21 h 21"/>
                <a:gd name="T2" fmla="*/ 9 w 19"/>
                <a:gd name="T3" fmla="*/ 20 h 21"/>
                <a:gd name="T4" fmla="*/ 19 w 19"/>
                <a:gd name="T5" fmla="*/ 12 h 21"/>
                <a:gd name="T6" fmla="*/ 10 w 19"/>
                <a:gd name="T7" fmla="*/ 0 h 21"/>
                <a:gd name="T8" fmla="*/ 0 w 19"/>
                <a:gd name="T9" fmla="*/ 8 h 21"/>
                <a:gd name="T10" fmla="*/ 8 w 19"/>
                <a:gd name="T11" fmla="*/ 21 h 21"/>
                <a:gd name="T12" fmla="*/ 8 w 19"/>
                <a:gd name="T13" fmla="*/ 21 h 21"/>
                <a:gd name="T14" fmla="*/ 9 w 19"/>
                <a:gd name="T15" fmla="*/ 20 h 21"/>
                <a:gd name="T16" fmla="*/ 9 w 19"/>
                <a:gd name="T17" fmla="*/ 20 h 21"/>
                <a:gd name="T18" fmla="*/ 8 w 19"/>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1">
                  <a:moveTo>
                    <a:pt x="8" y="21"/>
                  </a:moveTo>
                  <a:lnTo>
                    <a:pt x="9" y="20"/>
                  </a:lnTo>
                  <a:lnTo>
                    <a:pt x="19" y="12"/>
                  </a:lnTo>
                  <a:lnTo>
                    <a:pt x="10" y="0"/>
                  </a:lnTo>
                  <a:lnTo>
                    <a:pt x="0" y="8"/>
                  </a:lnTo>
                  <a:lnTo>
                    <a:pt x="8" y="21"/>
                  </a:lnTo>
                  <a:lnTo>
                    <a:pt x="9" y="20"/>
                  </a:lnTo>
                  <a:lnTo>
                    <a:pt x="8"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2" name="Freeform 689"/>
            <p:cNvSpPr>
              <a:spLocks/>
            </p:cNvSpPr>
            <p:nvPr userDrawn="1"/>
          </p:nvSpPr>
          <p:spPr bwMode="auto">
            <a:xfrm>
              <a:off x="5558" y="292"/>
              <a:ext cx="19" cy="19"/>
            </a:xfrm>
            <a:custGeom>
              <a:avLst/>
              <a:gdLst>
                <a:gd name="T0" fmla="*/ 7 w 19"/>
                <a:gd name="T1" fmla="*/ 19 h 19"/>
                <a:gd name="T2" fmla="*/ 8 w 19"/>
                <a:gd name="T3" fmla="*/ 19 h 19"/>
                <a:gd name="T4" fmla="*/ 19 w 19"/>
                <a:gd name="T5" fmla="*/ 14 h 19"/>
                <a:gd name="T6" fmla="*/ 12 w 19"/>
                <a:gd name="T7" fmla="*/ 0 h 19"/>
                <a:gd name="T8" fmla="*/ 0 w 19"/>
                <a:gd name="T9" fmla="*/ 5 h 19"/>
                <a:gd name="T10" fmla="*/ 7 w 19"/>
                <a:gd name="T11" fmla="*/ 19 h 19"/>
                <a:gd name="T12" fmla="*/ 7 w 19"/>
                <a:gd name="T13" fmla="*/ 19 h 19"/>
                <a:gd name="T14" fmla="*/ 7 w 19"/>
                <a:gd name="T15" fmla="*/ 19 h 19"/>
                <a:gd name="T16" fmla="*/ 8 w 19"/>
                <a:gd name="T17" fmla="*/ 19 h 19"/>
                <a:gd name="T18" fmla="*/ 7 w 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19">
                  <a:moveTo>
                    <a:pt x="7" y="19"/>
                  </a:moveTo>
                  <a:lnTo>
                    <a:pt x="8" y="19"/>
                  </a:lnTo>
                  <a:lnTo>
                    <a:pt x="19" y="14"/>
                  </a:lnTo>
                  <a:lnTo>
                    <a:pt x="12" y="0"/>
                  </a:lnTo>
                  <a:lnTo>
                    <a:pt x="0" y="5"/>
                  </a:lnTo>
                  <a:lnTo>
                    <a:pt x="7" y="19"/>
                  </a:lnTo>
                  <a:lnTo>
                    <a:pt x="8" y="19"/>
                  </a:lnTo>
                  <a:lnTo>
                    <a:pt x="7"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3" name="Freeform 690"/>
            <p:cNvSpPr>
              <a:spLocks/>
            </p:cNvSpPr>
            <p:nvPr userDrawn="1"/>
          </p:nvSpPr>
          <p:spPr bwMode="auto">
            <a:xfrm>
              <a:off x="5548" y="297"/>
              <a:ext cx="17" cy="20"/>
            </a:xfrm>
            <a:custGeom>
              <a:avLst/>
              <a:gdLst>
                <a:gd name="T0" fmla="*/ 4 w 17"/>
                <a:gd name="T1" fmla="*/ 20 h 20"/>
                <a:gd name="T2" fmla="*/ 5 w 17"/>
                <a:gd name="T3" fmla="*/ 20 h 20"/>
                <a:gd name="T4" fmla="*/ 17 w 17"/>
                <a:gd name="T5" fmla="*/ 14 h 20"/>
                <a:gd name="T6" fmla="*/ 11 w 17"/>
                <a:gd name="T7" fmla="*/ 0 h 20"/>
                <a:gd name="T8" fmla="*/ 0 w 17"/>
                <a:gd name="T9" fmla="*/ 5 h 20"/>
                <a:gd name="T10" fmla="*/ 4 w 17"/>
                <a:gd name="T11" fmla="*/ 20 h 20"/>
                <a:gd name="T12" fmla="*/ 4 w 17"/>
                <a:gd name="T13" fmla="*/ 20 h 20"/>
                <a:gd name="T14" fmla="*/ 5 w 17"/>
                <a:gd name="T15" fmla="*/ 20 h 20"/>
                <a:gd name="T16" fmla="*/ 5 w 17"/>
                <a:gd name="T17" fmla="*/ 20 h 20"/>
                <a:gd name="T18" fmla="*/ 4 w 17"/>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0">
                  <a:moveTo>
                    <a:pt x="4" y="20"/>
                  </a:moveTo>
                  <a:lnTo>
                    <a:pt x="5" y="20"/>
                  </a:lnTo>
                  <a:lnTo>
                    <a:pt x="17" y="14"/>
                  </a:lnTo>
                  <a:lnTo>
                    <a:pt x="11" y="0"/>
                  </a:lnTo>
                  <a:lnTo>
                    <a:pt x="0" y="5"/>
                  </a:lnTo>
                  <a:lnTo>
                    <a:pt x="4" y="20"/>
                  </a:lnTo>
                  <a:lnTo>
                    <a:pt x="5" y="20"/>
                  </a:lnTo>
                  <a:lnTo>
                    <a:pt x="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4" name="Freeform 691"/>
            <p:cNvSpPr>
              <a:spLocks/>
            </p:cNvSpPr>
            <p:nvPr userDrawn="1"/>
          </p:nvSpPr>
          <p:spPr bwMode="auto">
            <a:xfrm>
              <a:off x="5536" y="301"/>
              <a:ext cx="16" cy="18"/>
            </a:xfrm>
            <a:custGeom>
              <a:avLst/>
              <a:gdLst>
                <a:gd name="T0" fmla="*/ 2 w 16"/>
                <a:gd name="T1" fmla="*/ 18 h 18"/>
                <a:gd name="T2" fmla="*/ 2 w 16"/>
                <a:gd name="T3" fmla="*/ 18 h 18"/>
                <a:gd name="T4" fmla="*/ 16 w 16"/>
                <a:gd name="T5" fmla="*/ 16 h 18"/>
                <a:gd name="T6" fmla="*/ 13 w 16"/>
                <a:gd name="T7" fmla="*/ 0 h 18"/>
                <a:gd name="T8" fmla="*/ 0 w 16"/>
                <a:gd name="T9" fmla="*/ 2 h 18"/>
                <a:gd name="T10" fmla="*/ 2 w 16"/>
                <a:gd name="T11" fmla="*/ 18 h 18"/>
                <a:gd name="T12" fmla="*/ 2 w 16"/>
                <a:gd name="T13" fmla="*/ 18 h 18"/>
                <a:gd name="T14" fmla="*/ 2 w 16"/>
                <a:gd name="T15" fmla="*/ 18 h 18"/>
                <a:gd name="T16" fmla="*/ 2 w 16"/>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2" y="18"/>
                  </a:moveTo>
                  <a:lnTo>
                    <a:pt x="2" y="18"/>
                  </a:lnTo>
                  <a:lnTo>
                    <a:pt x="16" y="16"/>
                  </a:lnTo>
                  <a:lnTo>
                    <a:pt x="13" y="0"/>
                  </a:lnTo>
                  <a:lnTo>
                    <a:pt x="0" y="2"/>
                  </a:lnTo>
                  <a:lnTo>
                    <a:pt x="2"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5" name="Freeform 692"/>
            <p:cNvSpPr>
              <a:spLocks/>
            </p:cNvSpPr>
            <p:nvPr userDrawn="1"/>
          </p:nvSpPr>
          <p:spPr bwMode="auto">
            <a:xfrm>
              <a:off x="5524" y="303"/>
              <a:ext cx="14" cy="16"/>
            </a:xfrm>
            <a:custGeom>
              <a:avLst/>
              <a:gdLst>
                <a:gd name="T0" fmla="*/ 1 w 14"/>
                <a:gd name="T1" fmla="*/ 16 h 16"/>
                <a:gd name="T2" fmla="*/ 14 w 14"/>
                <a:gd name="T3" fmla="*/ 16 h 16"/>
                <a:gd name="T4" fmla="*/ 13 w 14"/>
                <a:gd name="T5" fmla="*/ 0 h 16"/>
                <a:gd name="T6" fmla="*/ 0 w 14"/>
                <a:gd name="T7" fmla="*/ 2 h 16"/>
                <a:gd name="T8" fmla="*/ 1 w 1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1" y="16"/>
                  </a:moveTo>
                  <a:lnTo>
                    <a:pt x="14" y="16"/>
                  </a:lnTo>
                  <a:lnTo>
                    <a:pt x="13" y="0"/>
                  </a:lnTo>
                  <a:lnTo>
                    <a:pt x="0" y="2"/>
                  </a:lnTo>
                  <a:lnTo>
                    <a:pt x="1"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6" name="Rectangle 693"/>
            <p:cNvSpPr>
              <a:spLocks noChangeArrowheads="1"/>
            </p:cNvSpPr>
            <p:nvPr userDrawn="1"/>
          </p:nvSpPr>
          <p:spPr bwMode="auto">
            <a:xfrm>
              <a:off x="5634" y="212"/>
              <a:ext cx="6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7" name="Rectangle 694"/>
            <p:cNvSpPr>
              <a:spLocks noChangeArrowheads="1"/>
            </p:cNvSpPr>
            <p:nvPr userDrawn="1"/>
          </p:nvSpPr>
          <p:spPr bwMode="auto">
            <a:xfrm>
              <a:off x="5625" y="203"/>
              <a:ext cx="63" cy="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08" name="Freeform 695"/>
            <p:cNvSpPr>
              <a:spLocks/>
            </p:cNvSpPr>
            <p:nvPr userDrawn="1"/>
          </p:nvSpPr>
          <p:spPr bwMode="auto">
            <a:xfrm>
              <a:off x="5644" y="197"/>
              <a:ext cx="31" cy="33"/>
            </a:xfrm>
            <a:custGeom>
              <a:avLst/>
              <a:gdLst>
                <a:gd name="T0" fmla="*/ 31 w 31"/>
                <a:gd name="T1" fmla="*/ 15 h 33"/>
                <a:gd name="T2" fmla="*/ 31 w 31"/>
                <a:gd name="T3" fmla="*/ 14 h 33"/>
                <a:gd name="T4" fmla="*/ 31 w 31"/>
                <a:gd name="T5" fmla="*/ 11 h 33"/>
                <a:gd name="T6" fmla="*/ 30 w 31"/>
                <a:gd name="T7" fmla="*/ 10 h 33"/>
                <a:gd name="T8" fmla="*/ 29 w 31"/>
                <a:gd name="T9" fmla="*/ 7 h 33"/>
                <a:gd name="T10" fmla="*/ 29 w 31"/>
                <a:gd name="T11" fmla="*/ 6 h 33"/>
                <a:gd name="T12" fmla="*/ 26 w 31"/>
                <a:gd name="T13" fmla="*/ 5 h 33"/>
                <a:gd name="T14" fmla="*/ 25 w 31"/>
                <a:gd name="T15" fmla="*/ 4 h 33"/>
                <a:gd name="T16" fmla="*/ 23 w 31"/>
                <a:gd name="T17" fmla="*/ 2 h 33"/>
                <a:gd name="T18" fmla="*/ 22 w 31"/>
                <a:gd name="T19" fmla="*/ 2 h 33"/>
                <a:gd name="T20" fmla="*/ 19 w 31"/>
                <a:gd name="T21" fmla="*/ 1 h 33"/>
                <a:gd name="T22" fmla="*/ 18 w 31"/>
                <a:gd name="T23" fmla="*/ 1 h 33"/>
                <a:gd name="T24" fmla="*/ 15 w 31"/>
                <a:gd name="T25" fmla="*/ 0 h 33"/>
                <a:gd name="T26" fmla="*/ 13 w 31"/>
                <a:gd name="T27" fmla="*/ 1 h 33"/>
                <a:gd name="T28" fmla="*/ 11 w 31"/>
                <a:gd name="T29" fmla="*/ 1 h 33"/>
                <a:gd name="T30" fmla="*/ 9 w 31"/>
                <a:gd name="T31" fmla="*/ 2 h 33"/>
                <a:gd name="T32" fmla="*/ 8 w 31"/>
                <a:gd name="T33" fmla="*/ 2 h 33"/>
                <a:gd name="T34" fmla="*/ 5 w 31"/>
                <a:gd name="T35" fmla="*/ 4 h 33"/>
                <a:gd name="T36" fmla="*/ 4 w 31"/>
                <a:gd name="T37" fmla="*/ 5 h 33"/>
                <a:gd name="T38" fmla="*/ 2 w 31"/>
                <a:gd name="T39" fmla="*/ 6 h 33"/>
                <a:gd name="T40" fmla="*/ 1 w 31"/>
                <a:gd name="T41" fmla="*/ 7 h 33"/>
                <a:gd name="T42" fmla="*/ 1 w 31"/>
                <a:gd name="T43" fmla="*/ 10 h 33"/>
                <a:gd name="T44" fmla="*/ 0 w 31"/>
                <a:gd name="T45" fmla="*/ 11 h 33"/>
                <a:gd name="T46" fmla="*/ 0 w 31"/>
                <a:gd name="T47" fmla="*/ 14 h 33"/>
                <a:gd name="T48" fmla="*/ 0 w 31"/>
                <a:gd name="T49" fmla="*/ 15 h 33"/>
                <a:gd name="T50" fmla="*/ 0 w 31"/>
                <a:gd name="T51" fmla="*/ 18 h 33"/>
                <a:gd name="T52" fmla="*/ 0 w 31"/>
                <a:gd name="T53" fmla="*/ 21 h 33"/>
                <a:gd name="T54" fmla="*/ 1 w 31"/>
                <a:gd name="T55" fmla="*/ 22 h 33"/>
                <a:gd name="T56" fmla="*/ 1 w 31"/>
                <a:gd name="T57" fmla="*/ 25 h 33"/>
                <a:gd name="T58" fmla="*/ 2 w 31"/>
                <a:gd name="T59" fmla="*/ 26 h 33"/>
                <a:gd name="T60" fmla="*/ 4 w 31"/>
                <a:gd name="T61" fmla="*/ 27 h 33"/>
                <a:gd name="T62" fmla="*/ 5 w 31"/>
                <a:gd name="T63" fmla="*/ 29 h 33"/>
                <a:gd name="T64" fmla="*/ 8 w 31"/>
                <a:gd name="T65" fmla="*/ 30 h 33"/>
                <a:gd name="T66" fmla="*/ 9 w 31"/>
                <a:gd name="T67" fmla="*/ 31 h 33"/>
                <a:gd name="T68" fmla="*/ 11 w 31"/>
                <a:gd name="T69" fmla="*/ 31 h 33"/>
                <a:gd name="T70" fmla="*/ 13 w 31"/>
                <a:gd name="T71" fmla="*/ 33 h 33"/>
                <a:gd name="T72" fmla="*/ 15 w 31"/>
                <a:gd name="T73" fmla="*/ 33 h 33"/>
                <a:gd name="T74" fmla="*/ 18 w 31"/>
                <a:gd name="T75" fmla="*/ 33 h 33"/>
                <a:gd name="T76" fmla="*/ 19 w 31"/>
                <a:gd name="T77" fmla="*/ 31 h 33"/>
                <a:gd name="T78" fmla="*/ 22 w 31"/>
                <a:gd name="T79" fmla="*/ 31 h 33"/>
                <a:gd name="T80" fmla="*/ 23 w 31"/>
                <a:gd name="T81" fmla="*/ 30 h 33"/>
                <a:gd name="T82" fmla="*/ 25 w 31"/>
                <a:gd name="T83" fmla="*/ 29 h 33"/>
                <a:gd name="T84" fmla="*/ 26 w 31"/>
                <a:gd name="T85" fmla="*/ 27 h 33"/>
                <a:gd name="T86" fmla="*/ 29 w 31"/>
                <a:gd name="T87" fmla="*/ 26 h 33"/>
                <a:gd name="T88" fmla="*/ 29 w 31"/>
                <a:gd name="T89" fmla="*/ 25 h 33"/>
                <a:gd name="T90" fmla="*/ 30 w 31"/>
                <a:gd name="T91" fmla="*/ 22 h 33"/>
                <a:gd name="T92" fmla="*/ 31 w 31"/>
                <a:gd name="T93" fmla="*/ 21 h 33"/>
                <a:gd name="T94" fmla="*/ 31 w 31"/>
                <a:gd name="T95" fmla="*/ 18 h 33"/>
                <a:gd name="T96" fmla="*/ 31 w 31"/>
                <a:gd name="T97" fmla="*/ 15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3">
                  <a:moveTo>
                    <a:pt x="31" y="15"/>
                  </a:moveTo>
                  <a:lnTo>
                    <a:pt x="31" y="14"/>
                  </a:lnTo>
                  <a:lnTo>
                    <a:pt x="31" y="11"/>
                  </a:lnTo>
                  <a:lnTo>
                    <a:pt x="30" y="10"/>
                  </a:lnTo>
                  <a:lnTo>
                    <a:pt x="29" y="7"/>
                  </a:lnTo>
                  <a:lnTo>
                    <a:pt x="29" y="6"/>
                  </a:lnTo>
                  <a:lnTo>
                    <a:pt x="26" y="5"/>
                  </a:lnTo>
                  <a:lnTo>
                    <a:pt x="25" y="4"/>
                  </a:lnTo>
                  <a:lnTo>
                    <a:pt x="23" y="2"/>
                  </a:lnTo>
                  <a:lnTo>
                    <a:pt x="22" y="2"/>
                  </a:lnTo>
                  <a:lnTo>
                    <a:pt x="19" y="1"/>
                  </a:lnTo>
                  <a:lnTo>
                    <a:pt x="18" y="1"/>
                  </a:lnTo>
                  <a:lnTo>
                    <a:pt x="15" y="0"/>
                  </a:lnTo>
                  <a:lnTo>
                    <a:pt x="13" y="1"/>
                  </a:lnTo>
                  <a:lnTo>
                    <a:pt x="11" y="1"/>
                  </a:lnTo>
                  <a:lnTo>
                    <a:pt x="9" y="2"/>
                  </a:lnTo>
                  <a:lnTo>
                    <a:pt x="8" y="2"/>
                  </a:lnTo>
                  <a:lnTo>
                    <a:pt x="5" y="4"/>
                  </a:lnTo>
                  <a:lnTo>
                    <a:pt x="4" y="5"/>
                  </a:lnTo>
                  <a:lnTo>
                    <a:pt x="2" y="6"/>
                  </a:lnTo>
                  <a:lnTo>
                    <a:pt x="1" y="7"/>
                  </a:lnTo>
                  <a:lnTo>
                    <a:pt x="1" y="10"/>
                  </a:lnTo>
                  <a:lnTo>
                    <a:pt x="0" y="11"/>
                  </a:lnTo>
                  <a:lnTo>
                    <a:pt x="0" y="14"/>
                  </a:lnTo>
                  <a:lnTo>
                    <a:pt x="0" y="15"/>
                  </a:lnTo>
                  <a:lnTo>
                    <a:pt x="0" y="18"/>
                  </a:lnTo>
                  <a:lnTo>
                    <a:pt x="0" y="21"/>
                  </a:lnTo>
                  <a:lnTo>
                    <a:pt x="1" y="22"/>
                  </a:lnTo>
                  <a:lnTo>
                    <a:pt x="1" y="25"/>
                  </a:lnTo>
                  <a:lnTo>
                    <a:pt x="2" y="26"/>
                  </a:lnTo>
                  <a:lnTo>
                    <a:pt x="4" y="27"/>
                  </a:lnTo>
                  <a:lnTo>
                    <a:pt x="5" y="29"/>
                  </a:lnTo>
                  <a:lnTo>
                    <a:pt x="8" y="30"/>
                  </a:lnTo>
                  <a:lnTo>
                    <a:pt x="9" y="31"/>
                  </a:lnTo>
                  <a:lnTo>
                    <a:pt x="11" y="31"/>
                  </a:lnTo>
                  <a:lnTo>
                    <a:pt x="13" y="33"/>
                  </a:lnTo>
                  <a:lnTo>
                    <a:pt x="15" y="33"/>
                  </a:lnTo>
                  <a:lnTo>
                    <a:pt x="18" y="33"/>
                  </a:lnTo>
                  <a:lnTo>
                    <a:pt x="19" y="31"/>
                  </a:lnTo>
                  <a:lnTo>
                    <a:pt x="22" y="31"/>
                  </a:lnTo>
                  <a:lnTo>
                    <a:pt x="23" y="30"/>
                  </a:lnTo>
                  <a:lnTo>
                    <a:pt x="25" y="29"/>
                  </a:lnTo>
                  <a:lnTo>
                    <a:pt x="26" y="27"/>
                  </a:lnTo>
                  <a:lnTo>
                    <a:pt x="29" y="26"/>
                  </a:lnTo>
                  <a:lnTo>
                    <a:pt x="29" y="25"/>
                  </a:lnTo>
                  <a:lnTo>
                    <a:pt x="30" y="22"/>
                  </a:lnTo>
                  <a:lnTo>
                    <a:pt x="31" y="21"/>
                  </a:lnTo>
                  <a:lnTo>
                    <a:pt x="31" y="18"/>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9" name="Freeform 696"/>
            <p:cNvSpPr>
              <a:spLocks/>
            </p:cNvSpPr>
            <p:nvPr userDrawn="1"/>
          </p:nvSpPr>
          <p:spPr bwMode="auto">
            <a:xfrm>
              <a:off x="5115" y="197"/>
              <a:ext cx="31" cy="31"/>
            </a:xfrm>
            <a:custGeom>
              <a:avLst/>
              <a:gdLst>
                <a:gd name="T0" fmla="*/ 0 w 31"/>
                <a:gd name="T1" fmla="*/ 15 h 31"/>
                <a:gd name="T2" fmla="*/ 0 w 31"/>
                <a:gd name="T3" fmla="*/ 14 h 31"/>
                <a:gd name="T4" fmla="*/ 0 w 31"/>
                <a:gd name="T5" fmla="*/ 11 h 31"/>
                <a:gd name="T6" fmla="*/ 1 w 31"/>
                <a:gd name="T7" fmla="*/ 10 h 31"/>
                <a:gd name="T8" fmla="*/ 2 w 31"/>
                <a:gd name="T9" fmla="*/ 7 h 31"/>
                <a:gd name="T10" fmla="*/ 2 w 31"/>
                <a:gd name="T11" fmla="*/ 6 h 31"/>
                <a:gd name="T12" fmla="*/ 5 w 31"/>
                <a:gd name="T13" fmla="*/ 5 h 31"/>
                <a:gd name="T14" fmla="*/ 6 w 31"/>
                <a:gd name="T15" fmla="*/ 4 h 31"/>
                <a:gd name="T16" fmla="*/ 8 w 31"/>
                <a:gd name="T17" fmla="*/ 2 h 31"/>
                <a:gd name="T18" fmla="*/ 9 w 31"/>
                <a:gd name="T19" fmla="*/ 1 h 31"/>
                <a:gd name="T20" fmla="*/ 12 w 31"/>
                <a:gd name="T21" fmla="*/ 1 h 31"/>
                <a:gd name="T22" fmla="*/ 13 w 31"/>
                <a:gd name="T23" fmla="*/ 0 h 31"/>
                <a:gd name="T24" fmla="*/ 16 w 31"/>
                <a:gd name="T25" fmla="*/ 0 h 31"/>
                <a:gd name="T26" fmla="*/ 18 w 31"/>
                <a:gd name="T27" fmla="*/ 0 h 31"/>
                <a:gd name="T28" fmla="*/ 19 w 31"/>
                <a:gd name="T29" fmla="*/ 1 h 31"/>
                <a:gd name="T30" fmla="*/ 21 w 31"/>
                <a:gd name="T31" fmla="*/ 1 h 31"/>
                <a:gd name="T32" fmla="*/ 23 w 31"/>
                <a:gd name="T33" fmla="*/ 2 h 31"/>
                <a:gd name="T34" fmla="*/ 25 w 31"/>
                <a:gd name="T35" fmla="*/ 4 h 31"/>
                <a:gd name="T36" fmla="*/ 26 w 31"/>
                <a:gd name="T37" fmla="*/ 5 h 31"/>
                <a:gd name="T38" fmla="*/ 27 w 31"/>
                <a:gd name="T39" fmla="*/ 6 h 31"/>
                <a:gd name="T40" fmla="*/ 29 w 31"/>
                <a:gd name="T41" fmla="*/ 7 h 31"/>
                <a:gd name="T42" fmla="*/ 30 w 31"/>
                <a:gd name="T43" fmla="*/ 10 h 31"/>
                <a:gd name="T44" fmla="*/ 31 w 31"/>
                <a:gd name="T45" fmla="*/ 11 h 31"/>
                <a:gd name="T46" fmla="*/ 31 w 31"/>
                <a:gd name="T47" fmla="*/ 14 h 31"/>
                <a:gd name="T48" fmla="*/ 31 w 31"/>
                <a:gd name="T49" fmla="*/ 15 h 31"/>
                <a:gd name="T50" fmla="*/ 31 w 31"/>
                <a:gd name="T51" fmla="*/ 18 h 31"/>
                <a:gd name="T52" fmla="*/ 31 w 31"/>
                <a:gd name="T53" fmla="*/ 21 h 31"/>
                <a:gd name="T54" fmla="*/ 30 w 31"/>
                <a:gd name="T55" fmla="*/ 22 h 31"/>
                <a:gd name="T56" fmla="*/ 29 w 31"/>
                <a:gd name="T57" fmla="*/ 23 h 31"/>
                <a:gd name="T58" fmla="*/ 27 w 31"/>
                <a:gd name="T59" fmla="*/ 25 h 31"/>
                <a:gd name="T60" fmla="*/ 26 w 31"/>
                <a:gd name="T61" fmla="*/ 27 h 31"/>
                <a:gd name="T62" fmla="*/ 25 w 31"/>
                <a:gd name="T63" fmla="*/ 29 h 31"/>
                <a:gd name="T64" fmla="*/ 23 w 31"/>
                <a:gd name="T65" fmla="*/ 29 h 31"/>
                <a:gd name="T66" fmla="*/ 21 w 31"/>
                <a:gd name="T67" fmla="*/ 30 h 31"/>
                <a:gd name="T68" fmla="*/ 19 w 31"/>
                <a:gd name="T69" fmla="*/ 31 h 31"/>
                <a:gd name="T70" fmla="*/ 18 w 31"/>
                <a:gd name="T71" fmla="*/ 31 h 31"/>
                <a:gd name="T72" fmla="*/ 16 w 31"/>
                <a:gd name="T73" fmla="*/ 31 h 31"/>
                <a:gd name="T74" fmla="*/ 13 w 31"/>
                <a:gd name="T75" fmla="*/ 31 h 31"/>
                <a:gd name="T76" fmla="*/ 12 w 31"/>
                <a:gd name="T77" fmla="*/ 31 h 31"/>
                <a:gd name="T78" fmla="*/ 9 w 31"/>
                <a:gd name="T79" fmla="*/ 30 h 31"/>
                <a:gd name="T80" fmla="*/ 8 w 31"/>
                <a:gd name="T81" fmla="*/ 29 h 31"/>
                <a:gd name="T82" fmla="*/ 6 w 31"/>
                <a:gd name="T83" fmla="*/ 29 h 31"/>
                <a:gd name="T84" fmla="*/ 5 w 31"/>
                <a:gd name="T85" fmla="*/ 27 h 31"/>
                <a:gd name="T86" fmla="*/ 2 w 31"/>
                <a:gd name="T87" fmla="*/ 25 h 31"/>
                <a:gd name="T88" fmla="*/ 2 w 31"/>
                <a:gd name="T89" fmla="*/ 23 h 31"/>
                <a:gd name="T90" fmla="*/ 1 w 31"/>
                <a:gd name="T91" fmla="*/ 22 h 31"/>
                <a:gd name="T92" fmla="*/ 0 w 31"/>
                <a:gd name="T93" fmla="*/ 21 h 31"/>
                <a:gd name="T94" fmla="*/ 0 w 31"/>
                <a:gd name="T95" fmla="*/ 18 h 31"/>
                <a:gd name="T96" fmla="*/ 0 w 31"/>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5"/>
                  </a:moveTo>
                  <a:lnTo>
                    <a:pt x="0" y="14"/>
                  </a:lnTo>
                  <a:lnTo>
                    <a:pt x="0" y="11"/>
                  </a:lnTo>
                  <a:lnTo>
                    <a:pt x="1" y="10"/>
                  </a:lnTo>
                  <a:lnTo>
                    <a:pt x="2" y="7"/>
                  </a:lnTo>
                  <a:lnTo>
                    <a:pt x="2" y="6"/>
                  </a:lnTo>
                  <a:lnTo>
                    <a:pt x="5" y="5"/>
                  </a:lnTo>
                  <a:lnTo>
                    <a:pt x="6" y="4"/>
                  </a:lnTo>
                  <a:lnTo>
                    <a:pt x="8" y="2"/>
                  </a:lnTo>
                  <a:lnTo>
                    <a:pt x="9" y="1"/>
                  </a:lnTo>
                  <a:lnTo>
                    <a:pt x="12" y="1"/>
                  </a:lnTo>
                  <a:lnTo>
                    <a:pt x="13" y="0"/>
                  </a:lnTo>
                  <a:lnTo>
                    <a:pt x="16" y="0"/>
                  </a:lnTo>
                  <a:lnTo>
                    <a:pt x="18" y="0"/>
                  </a:lnTo>
                  <a:lnTo>
                    <a:pt x="19" y="1"/>
                  </a:lnTo>
                  <a:lnTo>
                    <a:pt x="21" y="1"/>
                  </a:lnTo>
                  <a:lnTo>
                    <a:pt x="23" y="2"/>
                  </a:lnTo>
                  <a:lnTo>
                    <a:pt x="25" y="4"/>
                  </a:lnTo>
                  <a:lnTo>
                    <a:pt x="26" y="5"/>
                  </a:lnTo>
                  <a:lnTo>
                    <a:pt x="27" y="6"/>
                  </a:lnTo>
                  <a:lnTo>
                    <a:pt x="29" y="7"/>
                  </a:lnTo>
                  <a:lnTo>
                    <a:pt x="30" y="10"/>
                  </a:lnTo>
                  <a:lnTo>
                    <a:pt x="31" y="11"/>
                  </a:lnTo>
                  <a:lnTo>
                    <a:pt x="31" y="14"/>
                  </a:lnTo>
                  <a:lnTo>
                    <a:pt x="31" y="15"/>
                  </a:lnTo>
                  <a:lnTo>
                    <a:pt x="31" y="18"/>
                  </a:lnTo>
                  <a:lnTo>
                    <a:pt x="31" y="21"/>
                  </a:lnTo>
                  <a:lnTo>
                    <a:pt x="30" y="22"/>
                  </a:lnTo>
                  <a:lnTo>
                    <a:pt x="29" y="23"/>
                  </a:lnTo>
                  <a:lnTo>
                    <a:pt x="27" y="25"/>
                  </a:lnTo>
                  <a:lnTo>
                    <a:pt x="26" y="27"/>
                  </a:lnTo>
                  <a:lnTo>
                    <a:pt x="25" y="29"/>
                  </a:lnTo>
                  <a:lnTo>
                    <a:pt x="23" y="29"/>
                  </a:lnTo>
                  <a:lnTo>
                    <a:pt x="21" y="30"/>
                  </a:lnTo>
                  <a:lnTo>
                    <a:pt x="19" y="31"/>
                  </a:lnTo>
                  <a:lnTo>
                    <a:pt x="18" y="31"/>
                  </a:lnTo>
                  <a:lnTo>
                    <a:pt x="16" y="31"/>
                  </a:lnTo>
                  <a:lnTo>
                    <a:pt x="13" y="31"/>
                  </a:lnTo>
                  <a:lnTo>
                    <a:pt x="12" y="31"/>
                  </a:lnTo>
                  <a:lnTo>
                    <a:pt x="9" y="30"/>
                  </a:lnTo>
                  <a:lnTo>
                    <a:pt x="8" y="29"/>
                  </a:lnTo>
                  <a:lnTo>
                    <a:pt x="6" y="29"/>
                  </a:lnTo>
                  <a:lnTo>
                    <a:pt x="5" y="27"/>
                  </a:lnTo>
                  <a:lnTo>
                    <a:pt x="2" y="25"/>
                  </a:lnTo>
                  <a:lnTo>
                    <a:pt x="2" y="23"/>
                  </a:lnTo>
                  <a:lnTo>
                    <a:pt x="1" y="22"/>
                  </a:lnTo>
                  <a:lnTo>
                    <a:pt x="0"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0" name="Freeform 697"/>
            <p:cNvSpPr>
              <a:spLocks/>
            </p:cNvSpPr>
            <p:nvPr userDrawn="1"/>
          </p:nvSpPr>
          <p:spPr bwMode="auto">
            <a:xfrm>
              <a:off x="5090" y="98"/>
              <a:ext cx="31" cy="31"/>
            </a:xfrm>
            <a:custGeom>
              <a:avLst/>
              <a:gdLst>
                <a:gd name="T0" fmla="*/ 0 w 31"/>
                <a:gd name="T1" fmla="*/ 14 h 31"/>
                <a:gd name="T2" fmla="*/ 0 w 31"/>
                <a:gd name="T3" fmla="*/ 13 h 31"/>
                <a:gd name="T4" fmla="*/ 1 w 31"/>
                <a:gd name="T5" fmla="*/ 10 h 31"/>
                <a:gd name="T6" fmla="*/ 1 w 31"/>
                <a:gd name="T7" fmla="*/ 9 h 31"/>
                <a:gd name="T8" fmla="*/ 2 w 31"/>
                <a:gd name="T9" fmla="*/ 6 h 31"/>
                <a:gd name="T10" fmla="*/ 4 w 31"/>
                <a:gd name="T11" fmla="*/ 5 h 31"/>
                <a:gd name="T12" fmla="*/ 5 w 31"/>
                <a:gd name="T13" fmla="*/ 4 h 31"/>
                <a:gd name="T14" fmla="*/ 6 w 31"/>
                <a:gd name="T15" fmla="*/ 2 h 31"/>
                <a:gd name="T16" fmla="*/ 8 w 31"/>
                <a:gd name="T17" fmla="*/ 1 h 31"/>
                <a:gd name="T18" fmla="*/ 10 w 31"/>
                <a:gd name="T19" fmla="*/ 1 h 31"/>
                <a:gd name="T20" fmla="*/ 12 w 31"/>
                <a:gd name="T21" fmla="*/ 0 h 31"/>
                <a:gd name="T22" fmla="*/ 14 w 31"/>
                <a:gd name="T23" fmla="*/ 0 h 31"/>
                <a:gd name="T24" fmla="*/ 17 w 31"/>
                <a:gd name="T25" fmla="*/ 0 h 31"/>
                <a:gd name="T26" fmla="*/ 18 w 31"/>
                <a:gd name="T27" fmla="*/ 0 h 31"/>
                <a:gd name="T28" fmla="*/ 21 w 31"/>
                <a:gd name="T29" fmla="*/ 0 h 31"/>
                <a:gd name="T30" fmla="*/ 22 w 31"/>
                <a:gd name="T31" fmla="*/ 1 h 31"/>
                <a:gd name="T32" fmla="*/ 23 w 31"/>
                <a:gd name="T33" fmla="*/ 1 h 31"/>
                <a:gd name="T34" fmla="*/ 26 w 31"/>
                <a:gd name="T35" fmla="*/ 2 h 31"/>
                <a:gd name="T36" fmla="*/ 27 w 31"/>
                <a:gd name="T37" fmla="*/ 4 h 31"/>
                <a:gd name="T38" fmla="*/ 29 w 31"/>
                <a:gd name="T39" fmla="*/ 5 h 31"/>
                <a:gd name="T40" fmla="*/ 30 w 31"/>
                <a:gd name="T41" fmla="*/ 6 h 31"/>
                <a:gd name="T42" fmla="*/ 30 w 31"/>
                <a:gd name="T43" fmla="*/ 9 h 31"/>
                <a:gd name="T44" fmla="*/ 31 w 31"/>
                <a:gd name="T45" fmla="*/ 10 h 31"/>
                <a:gd name="T46" fmla="*/ 31 w 31"/>
                <a:gd name="T47" fmla="*/ 13 h 31"/>
                <a:gd name="T48" fmla="*/ 31 w 31"/>
                <a:gd name="T49" fmla="*/ 14 h 31"/>
                <a:gd name="T50" fmla="*/ 31 w 31"/>
                <a:gd name="T51" fmla="*/ 17 h 31"/>
                <a:gd name="T52" fmla="*/ 31 w 31"/>
                <a:gd name="T53" fmla="*/ 19 h 31"/>
                <a:gd name="T54" fmla="*/ 30 w 31"/>
                <a:gd name="T55" fmla="*/ 21 h 31"/>
                <a:gd name="T56" fmla="*/ 30 w 31"/>
                <a:gd name="T57" fmla="*/ 23 h 31"/>
                <a:gd name="T58" fmla="*/ 29 w 31"/>
                <a:gd name="T59" fmla="*/ 25 h 31"/>
                <a:gd name="T60" fmla="*/ 27 w 31"/>
                <a:gd name="T61" fmla="*/ 26 h 31"/>
                <a:gd name="T62" fmla="*/ 26 w 31"/>
                <a:gd name="T63" fmla="*/ 27 h 31"/>
                <a:gd name="T64" fmla="*/ 23 w 31"/>
                <a:gd name="T65" fmla="*/ 29 h 31"/>
                <a:gd name="T66" fmla="*/ 22 w 31"/>
                <a:gd name="T67" fmla="*/ 30 h 31"/>
                <a:gd name="T68" fmla="*/ 21 w 31"/>
                <a:gd name="T69" fmla="*/ 30 h 31"/>
                <a:gd name="T70" fmla="*/ 18 w 31"/>
                <a:gd name="T71" fmla="*/ 31 h 31"/>
                <a:gd name="T72" fmla="*/ 17 w 31"/>
                <a:gd name="T73" fmla="*/ 31 h 31"/>
                <a:gd name="T74" fmla="*/ 14 w 31"/>
                <a:gd name="T75" fmla="*/ 31 h 31"/>
                <a:gd name="T76" fmla="*/ 12 w 31"/>
                <a:gd name="T77" fmla="*/ 30 h 31"/>
                <a:gd name="T78" fmla="*/ 10 w 31"/>
                <a:gd name="T79" fmla="*/ 30 h 31"/>
                <a:gd name="T80" fmla="*/ 8 w 31"/>
                <a:gd name="T81" fmla="*/ 29 h 31"/>
                <a:gd name="T82" fmla="*/ 6 w 31"/>
                <a:gd name="T83" fmla="*/ 27 h 31"/>
                <a:gd name="T84" fmla="*/ 5 w 31"/>
                <a:gd name="T85" fmla="*/ 26 h 31"/>
                <a:gd name="T86" fmla="*/ 4 w 31"/>
                <a:gd name="T87" fmla="*/ 25 h 31"/>
                <a:gd name="T88" fmla="*/ 2 w 31"/>
                <a:gd name="T89" fmla="*/ 23 h 31"/>
                <a:gd name="T90" fmla="*/ 1 w 31"/>
                <a:gd name="T91" fmla="*/ 21 h 31"/>
                <a:gd name="T92" fmla="*/ 1 w 31"/>
                <a:gd name="T93" fmla="*/ 19 h 31"/>
                <a:gd name="T94" fmla="*/ 0 w 31"/>
                <a:gd name="T95" fmla="*/ 17 h 31"/>
                <a:gd name="T96" fmla="*/ 0 w 31"/>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1">
                  <a:moveTo>
                    <a:pt x="0" y="14"/>
                  </a:moveTo>
                  <a:lnTo>
                    <a:pt x="0" y="13"/>
                  </a:lnTo>
                  <a:lnTo>
                    <a:pt x="1" y="10"/>
                  </a:lnTo>
                  <a:lnTo>
                    <a:pt x="1" y="9"/>
                  </a:lnTo>
                  <a:lnTo>
                    <a:pt x="2" y="6"/>
                  </a:lnTo>
                  <a:lnTo>
                    <a:pt x="4" y="5"/>
                  </a:lnTo>
                  <a:lnTo>
                    <a:pt x="5" y="4"/>
                  </a:lnTo>
                  <a:lnTo>
                    <a:pt x="6" y="2"/>
                  </a:lnTo>
                  <a:lnTo>
                    <a:pt x="8" y="1"/>
                  </a:lnTo>
                  <a:lnTo>
                    <a:pt x="10" y="1"/>
                  </a:lnTo>
                  <a:lnTo>
                    <a:pt x="12" y="0"/>
                  </a:lnTo>
                  <a:lnTo>
                    <a:pt x="14" y="0"/>
                  </a:lnTo>
                  <a:lnTo>
                    <a:pt x="17" y="0"/>
                  </a:lnTo>
                  <a:lnTo>
                    <a:pt x="18" y="0"/>
                  </a:lnTo>
                  <a:lnTo>
                    <a:pt x="21" y="0"/>
                  </a:lnTo>
                  <a:lnTo>
                    <a:pt x="22" y="1"/>
                  </a:lnTo>
                  <a:lnTo>
                    <a:pt x="23" y="1"/>
                  </a:lnTo>
                  <a:lnTo>
                    <a:pt x="26" y="2"/>
                  </a:lnTo>
                  <a:lnTo>
                    <a:pt x="27" y="4"/>
                  </a:lnTo>
                  <a:lnTo>
                    <a:pt x="29" y="5"/>
                  </a:lnTo>
                  <a:lnTo>
                    <a:pt x="30" y="6"/>
                  </a:lnTo>
                  <a:lnTo>
                    <a:pt x="30" y="9"/>
                  </a:lnTo>
                  <a:lnTo>
                    <a:pt x="31" y="10"/>
                  </a:lnTo>
                  <a:lnTo>
                    <a:pt x="31" y="13"/>
                  </a:lnTo>
                  <a:lnTo>
                    <a:pt x="31" y="14"/>
                  </a:lnTo>
                  <a:lnTo>
                    <a:pt x="31" y="17"/>
                  </a:lnTo>
                  <a:lnTo>
                    <a:pt x="31" y="19"/>
                  </a:lnTo>
                  <a:lnTo>
                    <a:pt x="30" y="21"/>
                  </a:lnTo>
                  <a:lnTo>
                    <a:pt x="30" y="23"/>
                  </a:lnTo>
                  <a:lnTo>
                    <a:pt x="29" y="25"/>
                  </a:lnTo>
                  <a:lnTo>
                    <a:pt x="27" y="26"/>
                  </a:lnTo>
                  <a:lnTo>
                    <a:pt x="26" y="27"/>
                  </a:lnTo>
                  <a:lnTo>
                    <a:pt x="23" y="29"/>
                  </a:lnTo>
                  <a:lnTo>
                    <a:pt x="22" y="30"/>
                  </a:lnTo>
                  <a:lnTo>
                    <a:pt x="21" y="30"/>
                  </a:lnTo>
                  <a:lnTo>
                    <a:pt x="18" y="31"/>
                  </a:lnTo>
                  <a:lnTo>
                    <a:pt x="17" y="31"/>
                  </a:lnTo>
                  <a:lnTo>
                    <a:pt x="14" y="31"/>
                  </a:lnTo>
                  <a:lnTo>
                    <a:pt x="12" y="30"/>
                  </a:lnTo>
                  <a:lnTo>
                    <a:pt x="10" y="30"/>
                  </a:lnTo>
                  <a:lnTo>
                    <a:pt x="8" y="29"/>
                  </a:lnTo>
                  <a:lnTo>
                    <a:pt x="6" y="27"/>
                  </a:lnTo>
                  <a:lnTo>
                    <a:pt x="5" y="26"/>
                  </a:lnTo>
                  <a:lnTo>
                    <a:pt x="4" y="25"/>
                  </a:lnTo>
                  <a:lnTo>
                    <a:pt x="2"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1" name="Freeform 698"/>
            <p:cNvSpPr>
              <a:spLocks/>
            </p:cNvSpPr>
            <p:nvPr userDrawn="1"/>
          </p:nvSpPr>
          <p:spPr bwMode="auto">
            <a:xfrm>
              <a:off x="5216" y="197"/>
              <a:ext cx="32" cy="31"/>
            </a:xfrm>
            <a:custGeom>
              <a:avLst/>
              <a:gdLst>
                <a:gd name="T0" fmla="*/ 0 w 32"/>
                <a:gd name="T1" fmla="*/ 14 h 31"/>
                <a:gd name="T2" fmla="*/ 0 w 32"/>
                <a:gd name="T3" fmla="*/ 13 h 31"/>
                <a:gd name="T4" fmla="*/ 1 w 32"/>
                <a:gd name="T5" fmla="*/ 10 h 31"/>
                <a:gd name="T6" fmla="*/ 1 w 32"/>
                <a:gd name="T7" fmla="*/ 9 h 31"/>
                <a:gd name="T8" fmla="*/ 3 w 32"/>
                <a:gd name="T9" fmla="*/ 6 h 31"/>
                <a:gd name="T10" fmla="*/ 4 w 32"/>
                <a:gd name="T11" fmla="*/ 5 h 31"/>
                <a:gd name="T12" fmla="*/ 5 w 32"/>
                <a:gd name="T13" fmla="*/ 4 h 31"/>
                <a:gd name="T14" fmla="*/ 7 w 32"/>
                <a:gd name="T15" fmla="*/ 2 h 31"/>
                <a:gd name="T16" fmla="*/ 8 w 32"/>
                <a:gd name="T17" fmla="*/ 1 h 31"/>
                <a:gd name="T18" fmla="*/ 11 w 32"/>
                <a:gd name="T19" fmla="*/ 1 h 31"/>
                <a:gd name="T20" fmla="*/ 12 w 32"/>
                <a:gd name="T21" fmla="*/ 0 h 31"/>
                <a:gd name="T22" fmla="*/ 15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6 w 32"/>
                <a:gd name="T35" fmla="*/ 2 h 31"/>
                <a:gd name="T36" fmla="*/ 28 w 32"/>
                <a:gd name="T37" fmla="*/ 4 h 31"/>
                <a:gd name="T38" fmla="*/ 29 w 32"/>
                <a:gd name="T39" fmla="*/ 5 h 31"/>
                <a:gd name="T40" fmla="*/ 30 w 32"/>
                <a:gd name="T41" fmla="*/ 6 h 31"/>
                <a:gd name="T42" fmla="*/ 30 w 32"/>
                <a:gd name="T43" fmla="*/ 9 h 31"/>
                <a:gd name="T44" fmla="*/ 32 w 32"/>
                <a:gd name="T45" fmla="*/ 10 h 31"/>
                <a:gd name="T46" fmla="*/ 32 w 32"/>
                <a:gd name="T47" fmla="*/ 13 h 31"/>
                <a:gd name="T48" fmla="*/ 32 w 32"/>
                <a:gd name="T49" fmla="*/ 14 h 31"/>
                <a:gd name="T50" fmla="*/ 32 w 32"/>
                <a:gd name="T51" fmla="*/ 17 h 31"/>
                <a:gd name="T52" fmla="*/ 32 w 32"/>
                <a:gd name="T53" fmla="*/ 19 h 31"/>
                <a:gd name="T54" fmla="*/ 30 w 32"/>
                <a:gd name="T55" fmla="*/ 21 h 31"/>
                <a:gd name="T56" fmla="*/ 30 w 32"/>
                <a:gd name="T57" fmla="*/ 23 h 31"/>
                <a:gd name="T58" fmla="*/ 29 w 32"/>
                <a:gd name="T59" fmla="*/ 25 h 31"/>
                <a:gd name="T60" fmla="*/ 28 w 32"/>
                <a:gd name="T61" fmla="*/ 26 h 31"/>
                <a:gd name="T62" fmla="*/ 26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5 w 32"/>
                <a:gd name="T75" fmla="*/ 31 h 31"/>
                <a:gd name="T76" fmla="*/ 12 w 32"/>
                <a:gd name="T77" fmla="*/ 30 h 31"/>
                <a:gd name="T78" fmla="*/ 11 w 32"/>
                <a:gd name="T79" fmla="*/ 30 h 31"/>
                <a:gd name="T80" fmla="*/ 8 w 32"/>
                <a:gd name="T81" fmla="*/ 29 h 31"/>
                <a:gd name="T82" fmla="*/ 7 w 32"/>
                <a:gd name="T83" fmla="*/ 27 h 31"/>
                <a:gd name="T84" fmla="*/ 5 w 32"/>
                <a:gd name="T85" fmla="*/ 26 h 31"/>
                <a:gd name="T86" fmla="*/ 4 w 32"/>
                <a:gd name="T87" fmla="*/ 25 h 31"/>
                <a:gd name="T88" fmla="*/ 3 w 32"/>
                <a:gd name="T89" fmla="*/ 23 h 31"/>
                <a:gd name="T90" fmla="*/ 1 w 32"/>
                <a:gd name="T91" fmla="*/ 21 h 31"/>
                <a:gd name="T92" fmla="*/ 1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1" y="10"/>
                  </a:lnTo>
                  <a:lnTo>
                    <a:pt x="1" y="9"/>
                  </a:lnTo>
                  <a:lnTo>
                    <a:pt x="3" y="6"/>
                  </a:lnTo>
                  <a:lnTo>
                    <a:pt x="4" y="5"/>
                  </a:lnTo>
                  <a:lnTo>
                    <a:pt x="5" y="4"/>
                  </a:lnTo>
                  <a:lnTo>
                    <a:pt x="7" y="2"/>
                  </a:lnTo>
                  <a:lnTo>
                    <a:pt x="8" y="1"/>
                  </a:lnTo>
                  <a:lnTo>
                    <a:pt x="11" y="1"/>
                  </a:lnTo>
                  <a:lnTo>
                    <a:pt x="12" y="0"/>
                  </a:lnTo>
                  <a:lnTo>
                    <a:pt x="15" y="0"/>
                  </a:lnTo>
                  <a:lnTo>
                    <a:pt x="16" y="0"/>
                  </a:lnTo>
                  <a:lnTo>
                    <a:pt x="18" y="0"/>
                  </a:lnTo>
                  <a:lnTo>
                    <a:pt x="20" y="0"/>
                  </a:lnTo>
                  <a:lnTo>
                    <a:pt x="22" y="1"/>
                  </a:lnTo>
                  <a:lnTo>
                    <a:pt x="24" y="1"/>
                  </a:lnTo>
                  <a:lnTo>
                    <a:pt x="26" y="2"/>
                  </a:lnTo>
                  <a:lnTo>
                    <a:pt x="28" y="4"/>
                  </a:lnTo>
                  <a:lnTo>
                    <a:pt x="29" y="5"/>
                  </a:lnTo>
                  <a:lnTo>
                    <a:pt x="30" y="6"/>
                  </a:lnTo>
                  <a:lnTo>
                    <a:pt x="30" y="9"/>
                  </a:lnTo>
                  <a:lnTo>
                    <a:pt x="32" y="10"/>
                  </a:lnTo>
                  <a:lnTo>
                    <a:pt x="32" y="13"/>
                  </a:lnTo>
                  <a:lnTo>
                    <a:pt x="32" y="14"/>
                  </a:lnTo>
                  <a:lnTo>
                    <a:pt x="32" y="17"/>
                  </a:lnTo>
                  <a:lnTo>
                    <a:pt x="32" y="19"/>
                  </a:lnTo>
                  <a:lnTo>
                    <a:pt x="30" y="21"/>
                  </a:lnTo>
                  <a:lnTo>
                    <a:pt x="30" y="23"/>
                  </a:lnTo>
                  <a:lnTo>
                    <a:pt x="29" y="25"/>
                  </a:lnTo>
                  <a:lnTo>
                    <a:pt x="28" y="26"/>
                  </a:lnTo>
                  <a:lnTo>
                    <a:pt x="26" y="27"/>
                  </a:lnTo>
                  <a:lnTo>
                    <a:pt x="24" y="29"/>
                  </a:lnTo>
                  <a:lnTo>
                    <a:pt x="22" y="30"/>
                  </a:lnTo>
                  <a:lnTo>
                    <a:pt x="20" y="30"/>
                  </a:lnTo>
                  <a:lnTo>
                    <a:pt x="18" y="31"/>
                  </a:lnTo>
                  <a:lnTo>
                    <a:pt x="16" y="31"/>
                  </a:lnTo>
                  <a:lnTo>
                    <a:pt x="15" y="31"/>
                  </a:lnTo>
                  <a:lnTo>
                    <a:pt x="12" y="30"/>
                  </a:lnTo>
                  <a:lnTo>
                    <a:pt x="11" y="30"/>
                  </a:lnTo>
                  <a:lnTo>
                    <a:pt x="8" y="29"/>
                  </a:lnTo>
                  <a:lnTo>
                    <a:pt x="7" y="27"/>
                  </a:lnTo>
                  <a:lnTo>
                    <a:pt x="5" y="26"/>
                  </a:lnTo>
                  <a:lnTo>
                    <a:pt x="4" y="25"/>
                  </a:lnTo>
                  <a:lnTo>
                    <a:pt x="3" y="23"/>
                  </a:lnTo>
                  <a:lnTo>
                    <a:pt x="1" y="21"/>
                  </a:lnTo>
                  <a:lnTo>
                    <a:pt x="1"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2" name="Freeform 699"/>
            <p:cNvSpPr>
              <a:spLocks/>
            </p:cNvSpPr>
            <p:nvPr userDrawn="1"/>
          </p:nvSpPr>
          <p:spPr bwMode="auto">
            <a:xfrm>
              <a:off x="5050" y="298"/>
              <a:ext cx="32" cy="32"/>
            </a:xfrm>
            <a:custGeom>
              <a:avLst/>
              <a:gdLst>
                <a:gd name="T0" fmla="*/ 0 w 32"/>
                <a:gd name="T1" fmla="*/ 16 h 32"/>
                <a:gd name="T2" fmla="*/ 0 w 32"/>
                <a:gd name="T3" fmla="*/ 15 h 32"/>
                <a:gd name="T4" fmla="*/ 0 w 32"/>
                <a:gd name="T5" fmla="*/ 12 h 32"/>
                <a:gd name="T6" fmla="*/ 2 w 32"/>
                <a:gd name="T7" fmla="*/ 11 h 32"/>
                <a:gd name="T8" fmla="*/ 3 w 32"/>
                <a:gd name="T9" fmla="*/ 8 h 32"/>
                <a:gd name="T10" fmla="*/ 3 w 32"/>
                <a:gd name="T11" fmla="*/ 7 h 32"/>
                <a:gd name="T12" fmla="*/ 6 w 32"/>
                <a:gd name="T13" fmla="*/ 5 h 32"/>
                <a:gd name="T14" fmla="*/ 7 w 32"/>
                <a:gd name="T15" fmla="*/ 4 h 32"/>
                <a:gd name="T16" fmla="*/ 8 w 32"/>
                <a:gd name="T17" fmla="*/ 3 h 32"/>
                <a:gd name="T18" fmla="*/ 9 w 32"/>
                <a:gd name="T19" fmla="*/ 1 h 32"/>
                <a:gd name="T20" fmla="*/ 12 w 32"/>
                <a:gd name="T21" fmla="*/ 1 h 32"/>
                <a:gd name="T22" fmla="*/ 13 w 32"/>
                <a:gd name="T23" fmla="*/ 0 h 32"/>
                <a:gd name="T24" fmla="*/ 16 w 32"/>
                <a:gd name="T25" fmla="*/ 0 h 32"/>
                <a:gd name="T26" fmla="*/ 19 w 32"/>
                <a:gd name="T27" fmla="*/ 0 h 32"/>
                <a:gd name="T28" fmla="*/ 20 w 32"/>
                <a:gd name="T29" fmla="*/ 1 h 32"/>
                <a:gd name="T30" fmla="*/ 23 w 32"/>
                <a:gd name="T31" fmla="*/ 1 h 32"/>
                <a:gd name="T32" fmla="*/ 24 w 32"/>
                <a:gd name="T33" fmla="*/ 3 h 32"/>
                <a:gd name="T34" fmla="*/ 25 w 32"/>
                <a:gd name="T35" fmla="*/ 4 h 32"/>
                <a:gd name="T36" fmla="*/ 27 w 32"/>
                <a:gd name="T37" fmla="*/ 5 h 32"/>
                <a:gd name="T38" fmla="*/ 28 w 32"/>
                <a:gd name="T39" fmla="*/ 7 h 32"/>
                <a:gd name="T40" fmla="*/ 29 w 32"/>
                <a:gd name="T41" fmla="*/ 8 h 32"/>
                <a:gd name="T42" fmla="*/ 31 w 32"/>
                <a:gd name="T43" fmla="*/ 11 h 32"/>
                <a:gd name="T44" fmla="*/ 32 w 32"/>
                <a:gd name="T45" fmla="*/ 12 h 32"/>
                <a:gd name="T46" fmla="*/ 32 w 32"/>
                <a:gd name="T47" fmla="*/ 15 h 32"/>
                <a:gd name="T48" fmla="*/ 32 w 32"/>
                <a:gd name="T49" fmla="*/ 16 h 32"/>
                <a:gd name="T50" fmla="*/ 32 w 32"/>
                <a:gd name="T51" fmla="*/ 19 h 32"/>
                <a:gd name="T52" fmla="*/ 32 w 32"/>
                <a:gd name="T53" fmla="*/ 21 h 32"/>
                <a:gd name="T54" fmla="*/ 31 w 32"/>
                <a:gd name="T55" fmla="*/ 23 h 32"/>
                <a:gd name="T56" fmla="*/ 29 w 32"/>
                <a:gd name="T57" fmla="*/ 25 h 32"/>
                <a:gd name="T58" fmla="*/ 28 w 32"/>
                <a:gd name="T59" fmla="*/ 27 h 32"/>
                <a:gd name="T60" fmla="*/ 27 w 32"/>
                <a:gd name="T61" fmla="*/ 28 h 32"/>
                <a:gd name="T62" fmla="*/ 25 w 32"/>
                <a:gd name="T63" fmla="*/ 29 h 32"/>
                <a:gd name="T64" fmla="*/ 24 w 32"/>
                <a:gd name="T65" fmla="*/ 29 h 32"/>
                <a:gd name="T66" fmla="*/ 23 w 32"/>
                <a:gd name="T67" fmla="*/ 30 h 32"/>
                <a:gd name="T68" fmla="*/ 20 w 32"/>
                <a:gd name="T69" fmla="*/ 32 h 32"/>
                <a:gd name="T70" fmla="*/ 19 w 32"/>
                <a:gd name="T71" fmla="*/ 32 h 32"/>
                <a:gd name="T72" fmla="*/ 16 w 32"/>
                <a:gd name="T73" fmla="*/ 32 h 32"/>
                <a:gd name="T74" fmla="*/ 13 w 32"/>
                <a:gd name="T75" fmla="*/ 32 h 32"/>
                <a:gd name="T76" fmla="*/ 12 w 32"/>
                <a:gd name="T77" fmla="*/ 32 h 32"/>
                <a:gd name="T78" fmla="*/ 9 w 32"/>
                <a:gd name="T79" fmla="*/ 30 h 32"/>
                <a:gd name="T80" fmla="*/ 8 w 32"/>
                <a:gd name="T81" fmla="*/ 29 h 32"/>
                <a:gd name="T82" fmla="*/ 7 w 32"/>
                <a:gd name="T83" fmla="*/ 29 h 32"/>
                <a:gd name="T84" fmla="*/ 6 w 32"/>
                <a:gd name="T85" fmla="*/ 28 h 32"/>
                <a:gd name="T86" fmla="*/ 3 w 32"/>
                <a:gd name="T87" fmla="*/ 27 h 32"/>
                <a:gd name="T88" fmla="*/ 3 w 32"/>
                <a:gd name="T89" fmla="*/ 25 h 32"/>
                <a:gd name="T90" fmla="*/ 2 w 32"/>
                <a:gd name="T91" fmla="*/ 23 h 32"/>
                <a:gd name="T92" fmla="*/ 0 w 32"/>
                <a:gd name="T93" fmla="*/ 21 h 32"/>
                <a:gd name="T94" fmla="*/ 0 w 32"/>
                <a:gd name="T95" fmla="*/ 19 h 32"/>
                <a:gd name="T96" fmla="*/ 0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0" y="16"/>
                  </a:moveTo>
                  <a:lnTo>
                    <a:pt x="0" y="15"/>
                  </a:lnTo>
                  <a:lnTo>
                    <a:pt x="0" y="12"/>
                  </a:lnTo>
                  <a:lnTo>
                    <a:pt x="2" y="11"/>
                  </a:lnTo>
                  <a:lnTo>
                    <a:pt x="3" y="8"/>
                  </a:lnTo>
                  <a:lnTo>
                    <a:pt x="3" y="7"/>
                  </a:lnTo>
                  <a:lnTo>
                    <a:pt x="6" y="5"/>
                  </a:lnTo>
                  <a:lnTo>
                    <a:pt x="7" y="4"/>
                  </a:lnTo>
                  <a:lnTo>
                    <a:pt x="8" y="3"/>
                  </a:lnTo>
                  <a:lnTo>
                    <a:pt x="9" y="1"/>
                  </a:lnTo>
                  <a:lnTo>
                    <a:pt x="12" y="1"/>
                  </a:lnTo>
                  <a:lnTo>
                    <a:pt x="13" y="0"/>
                  </a:lnTo>
                  <a:lnTo>
                    <a:pt x="16" y="0"/>
                  </a:lnTo>
                  <a:lnTo>
                    <a:pt x="19" y="0"/>
                  </a:lnTo>
                  <a:lnTo>
                    <a:pt x="20" y="1"/>
                  </a:lnTo>
                  <a:lnTo>
                    <a:pt x="23" y="1"/>
                  </a:lnTo>
                  <a:lnTo>
                    <a:pt x="24" y="3"/>
                  </a:lnTo>
                  <a:lnTo>
                    <a:pt x="25" y="4"/>
                  </a:lnTo>
                  <a:lnTo>
                    <a:pt x="27" y="5"/>
                  </a:lnTo>
                  <a:lnTo>
                    <a:pt x="28" y="7"/>
                  </a:lnTo>
                  <a:lnTo>
                    <a:pt x="29" y="8"/>
                  </a:lnTo>
                  <a:lnTo>
                    <a:pt x="31" y="11"/>
                  </a:lnTo>
                  <a:lnTo>
                    <a:pt x="32" y="12"/>
                  </a:lnTo>
                  <a:lnTo>
                    <a:pt x="32" y="15"/>
                  </a:lnTo>
                  <a:lnTo>
                    <a:pt x="32" y="16"/>
                  </a:lnTo>
                  <a:lnTo>
                    <a:pt x="32" y="19"/>
                  </a:lnTo>
                  <a:lnTo>
                    <a:pt x="32" y="21"/>
                  </a:lnTo>
                  <a:lnTo>
                    <a:pt x="31" y="23"/>
                  </a:lnTo>
                  <a:lnTo>
                    <a:pt x="29" y="25"/>
                  </a:lnTo>
                  <a:lnTo>
                    <a:pt x="28" y="27"/>
                  </a:lnTo>
                  <a:lnTo>
                    <a:pt x="27" y="28"/>
                  </a:lnTo>
                  <a:lnTo>
                    <a:pt x="25" y="29"/>
                  </a:lnTo>
                  <a:lnTo>
                    <a:pt x="24" y="29"/>
                  </a:lnTo>
                  <a:lnTo>
                    <a:pt x="23" y="30"/>
                  </a:lnTo>
                  <a:lnTo>
                    <a:pt x="20" y="32"/>
                  </a:lnTo>
                  <a:lnTo>
                    <a:pt x="19" y="32"/>
                  </a:lnTo>
                  <a:lnTo>
                    <a:pt x="16" y="32"/>
                  </a:lnTo>
                  <a:lnTo>
                    <a:pt x="13" y="32"/>
                  </a:lnTo>
                  <a:lnTo>
                    <a:pt x="12" y="32"/>
                  </a:lnTo>
                  <a:lnTo>
                    <a:pt x="9" y="30"/>
                  </a:lnTo>
                  <a:lnTo>
                    <a:pt x="8" y="29"/>
                  </a:lnTo>
                  <a:lnTo>
                    <a:pt x="7" y="29"/>
                  </a:lnTo>
                  <a:lnTo>
                    <a:pt x="6" y="28"/>
                  </a:lnTo>
                  <a:lnTo>
                    <a:pt x="3" y="27"/>
                  </a:lnTo>
                  <a:lnTo>
                    <a:pt x="3" y="25"/>
                  </a:lnTo>
                  <a:lnTo>
                    <a:pt x="2" y="23"/>
                  </a:lnTo>
                  <a:lnTo>
                    <a:pt x="0" y="21"/>
                  </a:lnTo>
                  <a:lnTo>
                    <a:pt x="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3" name="Freeform 700"/>
            <p:cNvSpPr>
              <a:spLocks/>
            </p:cNvSpPr>
            <p:nvPr userDrawn="1"/>
          </p:nvSpPr>
          <p:spPr bwMode="auto">
            <a:xfrm>
              <a:off x="5073" y="107"/>
              <a:ext cx="146" cy="14"/>
            </a:xfrm>
            <a:custGeom>
              <a:avLst/>
              <a:gdLst>
                <a:gd name="T0" fmla="*/ 144 w 146"/>
                <a:gd name="T1" fmla="*/ 9 h 14"/>
                <a:gd name="T2" fmla="*/ 136 w 146"/>
                <a:gd name="T3" fmla="*/ 0 h 14"/>
                <a:gd name="T4" fmla="*/ 0 w 146"/>
                <a:gd name="T5" fmla="*/ 0 h 14"/>
                <a:gd name="T6" fmla="*/ 0 w 146"/>
                <a:gd name="T7" fmla="*/ 14 h 14"/>
                <a:gd name="T8" fmla="*/ 136 w 146"/>
                <a:gd name="T9" fmla="*/ 14 h 14"/>
                <a:gd name="T10" fmla="*/ 144 w 146"/>
                <a:gd name="T11" fmla="*/ 9 h 14"/>
                <a:gd name="T12" fmla="*/ 144 w 146"/>
                <a:gd name="T13" fmla="*/ 9 h 14"/>
                <a:gd name="T14" fmla="*/ 146 w 146"/>
                <a:gd name="T15" fmla="*/ 0 h 14"/>
                <a:gd name="T16" fmla="*/ 136 w 146"/>
                <a:gd name="T17" fmla="*/ 0 h 14"/>
                <a:gd name="T18" fmla="*/ 144 w 146"/>
                <a:gd name="T19" fmla="*/ 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4">
                  <a:moveTo>
                    <a:pt x="144" y="9"/>
                  </a:moveTo>
                  <a:lnTo>
                    <a:pt x="136" y="0"/>
                  </a:lnTo>
                  <a:lnTo>
                    <a:pt x="0" y="0"/>
                  </a:lnTo>
                  <a:lnTo>
                    <a:pt x="0" y="14"/>
                  </a:lnTo>
                  <a:lnTo>
                    <a:pt x="136" y="14"/>
                  </a:lnTo>
                  <a:lnTo>
                    <a:pt x="144" y="9"/>
                  </a:lnTo>
                  <a:lnTo>
                    <a:pt x="146" y="0"/>
                  </a:lnTo>
                  <a:lnTo>
                    <a:pt x="136" y="0"/>
                  </a:lnTo>
                  <a:lnTo>
                    <a:pt x="1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4" name="Freeform 701"/>
            <p:cNvSpPr>
              <a:spLocks/>
            </p:cNvSpPr>
            <p:nvPr userDrawn="1"/>
          </p:nvSpPr>
          <p:spPr bwMode="auto">
            <a:xfrm>
              <a:off x="5171" y="113"/>
              <a:ext cx="46" cy="212"/>
            </a:xfrm>
            <a:custGeom>
              <a:avLst/>
              <a:gdLst>
                <a:gd name="T0" fmla="*/ 8 w 46"/>
                <a:gd name="T1" fmla="*/ 212 h 212"/>
                <a:gd name="T2" fmla="*/ 15 w 46"/>
                <a:gd name="T3" fmla="*/ 205 h 212"/>
                <a:gd name="T4" fmla="*/ 46 w 46"/>
                <a:gd name="T5" fmla="*/ 3 h 212"/>
                <a:gd name="T6" fmla="*/ 32 w 46"/>
                <a:gd name="T7" fmla="*/ 0 h 212"/>
                <a:gd name="T8" fmla="*/ 0 w 46"/>
                <a:gd name="T9" fmla="*/ 202 h 212"/>
                <a:gd name="T10" fmla="*/ 8 w 46"/>
                <a:gd name="T11" fmla="*/ 212 h 212"/>
                <a:gd name="T12" fmla="*/ 8 w 46"/>
                <a:gd name="T13" fmla="*/ 212 h 212"/>
                <a:gd name="T14" fmla="*/ 15 w 46"/>
                <a:gd name="T15" fmla="*/ 212 h 212"/>
                <a:gd name="T16" fmla="*/ 15 w 46"/>
                <a:gd name="T17" fmla="*/ 205 h 212"/>
                <a:gd name="T18" fmla="*/ 8 w 46"/>
                <a:gd name="T19" fmla="*/ 21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2">
                  <a:moveTo>
                    <a:pt x="8" y="212"/>
                  </a:moveTo>
                  <a:lnTo>
                    <a:pt x="15" y="205"/>
                  </a:lnTo>
                  <a:lnTo>
                    <a:pt x="46" y="3"/>
                  </a:lnTo>
                  <a:lnTo>
                    <a:pt x="32" y="0"/>
                  </a:lnTo>
                  <a:lnTo>
                    <a:pt x="0" y="202"/>
                  </a:lnTo>
                  <a:lnTo>
                    <a:pt x="8" y="212"/>
                  </a:lnTo>
                  <a:lnTo>
                    <a:pt x="15" y="212"/>
                  </a:lnTo>
                  <a:lnTo>
                    <a:pt x="15" y="205"/>
                  </a:lnTo>
                  <a:lnTo>
                    <a:pt x="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5" name="Rectangle 702"/>
            <p:cNvSpPr>
              <a:spLocks noChangeArrowheads="1"/>
            </p:cNvSpPr>
            <p:nvPr userDrawn="1"/>
          </p:nvSpPr>
          <p:spPr bwMode="auto">
            <a:xfrm>
              <a:off x="5036" y="309"/>
              <a:ext cx="143"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6" name="Rectangle 703"/>
            <p:cNvSpPr>
              <a:spLocks noChangeArrowheads="1"/>
            </p:cNvSpPr>
            <p:nvPr userDrawn="1"/>
          </p:nvSpPr>
          <p:spPr bwMode="auto">
            <a:xfrm>
              <a:off x="5100" y="207"/>
              <a:ext cx="159"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7" name="Freeform 704"/>
            <p:cNvSpPr>
              <a:spLocks/>
            </p:cNvSpPr>
            <p:nvPr userDrawn="1"/>
          </p:nvSpPr>
          <p:spPr bwMode="auto">
            <a:xfrm>
              <a:off x="5065" y="96"/>
              <a:ext cx="146" cy="16"/>
            </a:xfrm>
            <a:custGeom>
              <a:avLst/>
              <a:gdLst>
                <a:gd name="T0" fmla="*/ 144 w 146"/>
                <a:gd name="T1" fmla="*/ 10 h 16"/>
                <a:gd name="T2" fmla="*/ 137 w 146"/>
                <a:gd name="T3" fmla="*/ 0 h 16"/>
                <a:gd name="T4" fmla="*/ 0 w 146"/>
                <a:gd name="T5" fmla="*/ 0 h 16"/>
                <a:gd name="T6" fmla="*/ 0 w 146"/>
                <a:gd name="T7" fmla="*/ 16 h 16"/>
                <a:gd name="T8" fmla="*/ 137 w 146"/>
                <a:gd name="T9" fmla="*/ 16 h 16"/>
                <a:gd name="T10" fmla="*/ 144 w 146"/>
                <a:gd name="T11" fmla="*/ 10 h 16"/>
                <a:gd name="T12" fmla="*/ 144 w 146"/>
                <a:gd name="T13" fmla="*/ 10 h 16"/>
                <a:gd name="T14" fmla="*/ 146 w 146"/>
                <a:gd name="T15" fmla="*/ 0 h 16"/>
                <a:gd name="T16" fmla="*/ 137 w 146"/>
                <a:gd name="T17" fmla="*/ 0 h 16"/>
                <a:gd name="T18" fmla="*/ 144 w 146"/>
                <a:gd name="T19" fmla="*/ 1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16">
                  <a:moveTo>
                    <a:pt x="144" y="10"/>
                  </a:moveTo>
                  <a:lnTo>
                    <a:pt x="137" y="0"/>
                  </a:lnTo>
                  <a:lnTo>
                    <a:pt x="0" y="0"/>
                  </a:lnTo>
                  <a:lnTo>
                    <a:pt x="0" y="16"/>
                  </a:lnTo>
                  <a:lnTo>
                    <a:pt x="137" y="16"/>
                  </a:lnTo>
                  <a:lnTo>
                    <a:pt x="144" y="10"/>
                  </a:lnTo>
                  <a:lnTo>
                    <a:pt x="146" y="0"/>
                  </a:lnTo>
                  <a:lnTo>
                    <a:pt x="137" y="0"/>
                  </a:lnTo>
                  <a:lnTo>
                    <a:pt x="144"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8" name="Freeform 705"/>
            <p:cNvSpPr>
              <a:spLocks/>
            </p:cNvSpPr>
            <p:nvPr userDrawn="1"/>
          </p:nvSpPr>
          <p:spPr bwMode="auto">
            <a:xfrm>
              <a:off x="5163" y="103"/>
              <a:ext cx="46" cy="211"/>
            </a:xfrm>
            <a:custGeom>
              <a:avLst/>
              <a:gdLst>
                <a:gd name="T0" fmla="*/ 8 w 46"/>
                <a:gd name="T1" fmla="*/ 211 h 211"/>
                <a:gd name="T2" fmla="*/ 15 w 46"/>
                <a:gd name="T3" fmla="*/ 204 h 211"/>
                <a:gd name="T4" fmla="*/ 46 w 46"/>
                <a:gd name="T5" fmla="*/ 3 h 211"/>
                <a:gd name="T6" fmla="*/ 31 w 46"/>
                <a:gd name="T7" fmla="*/ 0 h 211"/>
                <a:gd name="T8" fmla="*/ 0 w 46"/>
                <a:gd name="T9" fmla="*/ 202 h 211"/>
                <a:gd name="T10" fmla="*/ 8 w 46"/>
                <a:gd name="T11" fmla="*/ 211 h 211"/>
                <a:gd name="T12" fmla="*/ 8 w 46"/>
                <a:gd name="T13" fmla="*/ 211 h 211"/>
                <a:gd name="T14" fmla="*/ 15 w 46"/>
                <a:gd name="T15" fmla="*/ 211 h 211"/>
                <a:gd name="T16" fmla="*/ 15 w 46"/>
                <a:gd name="T17" fmla="*/ 204 h 211"/>
                <a:gd name="T18" fmla="*/ 8 w 46"/>
                <a:gd name="T19" fmla="*/ 21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1">
                  <a:moveTo>
                    <a:pt x="8" y="211"/>
                  </a:moveTo>
                  <a:lnTo>
                    <a:pt x="15" y="204"/>
                  </a:lnTo>
                  <a:lnTo>
                    <a:pt x="46" y="3"/>
                  </a:lnTo>
                  <a:lnTo>
                    <a:pt x="31" y="0"/>
                  </a:lnTo>
                  <a:lnTo>
                    <a:pt x="0" y="202"/>
                  </a:lnTo>
                  <a:lnTo>
                    <a:pt x="8" y="211"/>
                  </a:lnTo>
                  <a:lnTo>
                    <a:pt x="15" y="211"/>
                  </a:lnTo>
                  <a:lnTo>
                    <a:pt x="15" y="204"/>
                  </a:lnTo>
                  <a:lnTo>
                    <a:pt x="8" y="2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9" name="Rectangle 706"/>
            <p:cNvSpPr>
              <a:spLocks noChangeArrowheads="1"/>
            </p:cNvSpPr>
            <p:nvPr userDrawn="1"/>
          </p:nvSpPr>
          <p:spPr bwMode="auto">
            <a:xfrm>
              <a:off x="5028" y="299"/>
              <a:ext cx="143"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0" name="Rectangle 707"/>
            <p:cNvSpPr>
              <a:spLocks noChangeArrowheads="1"/>
            </p:cNvSpPr>
            <p:nvPr userDrawn="1"/>
          </p:nvSpPr>
          <p:spPr bwMode="auto">
            <a:xfrm>
              <a:off x="5092" y="197"/>
              <a:ext cx="160" cy="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21" name="Freeform 708"/>
            <p:cNvSpPr>
              <a:spLocks/>
            </p:cNvSpPr>
            <p:nvPr userDrawn="1"/>
          </p:nvSpPr>
          <p:spPr bwMode="auto">
            <a:xfrm>
              <a:off x="5211" y="190"/>
              <a:ext cx="31" cy="32"/>
            </a:xfrm>
            <a:custGeom>
              <a:avLst/>
              <a:gdLst>
                <a:gd name="T0" fmla="*/ 0 w 31"/>
                <a:gd name="T1" fmla="*/ 14 h 32"/>
                <a:gd name="T2" fmla="*/ 0 w 31"/>
                <a:gd name="T3" fmla="*/ 13 h 32"/>
                <a:gd name="T4" fmla="*/ 0 w 31"/>
                <a:gd name="T5" fmla="*/ 11 h 32"/>
                <a:gd name="T6" fmla="*/ 1 w 31"/>
                <a:gd name="T7" fmla="*/ 9 h 32"/>
                <a:gd name="T8" fmla="*/ 2 w 31"/>
                <a:gd name="T9" fmla="*/ 7 h 32"/>
                <a:gd name="T10" fmla="*/ 2 w 31"/>
                <a:gd name="T11" fmla="*/ 5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3 w 31"/>
                <a:gd name="T33" fmla="*/ 1 h 32"/>
                <a:gd name="T34" fmla="*/ 26 w 31"/>
                <a:gd name="T35" fmla="*/ 3 h 32"/>
                <a:gd name="T36" fmla="*/ 27 w 31"/>
                <a:gd name="T37" fmla="*/ 4 h 32"/>
                <a:gd name="T38" fmla="*/ 29 w 31"/>
                <a:gd name="T39" fmla="*/ 5 h 32"/>
                <a:gd name="T40" fmla="*/ 30 w 31"/>
                <a:gd name="T41" fmla="*/ 7 h 32"/>
                <a:gd name="T42" fmla="*/ 30 w 31"/>
                <a:gd name="T43" fmla="*/ 9 h 32"/>
                <a:gd name="T44" fmla="*/ 31 w 31"/>
                <a:gd name="T45" fmla="*/ 11 h 32"/>
                <a:gd name="T46" fmla="*/ 31 w 31"/>
                <a:gd name="T47" fmla="*/ 13 h 32"/>
                <a:gd name="T48" fmla="*/ 31 w 31"/>
                <a:gd name="T49" fmla="*/ 14 h 32"/>
                <a:gd name="T50" fmla="*/ 31 w 31"/>
                <a:gd name="T51" fmla="*/ 17 h 32"/>
                <a:gd name="T52" fmla="*/ 31 w 31"/>
                <a:gd name="T53" fmla="*/ 20 h 32"/>
                <a:gd name="T54" fmla="*/ 30 w 31"/>
                <a:gd name="T55" fmla="*/ 21 h 32"/>
                <a:gd name="T56" fmla="*/ 30 w 31"/>
                <a:gd name="T57" fmla="*/ 24 h 32"/>
                <a:gd name="T58" fmla="*/ 29 w 31"/>
                <a:gd name="T59" fmla="*/ 25 h 32"/>
                <a:gd name="T60" fmla="*/ 27 w 31"/>
                <a:gd name="T61" fmla="*/ 26 h 32"/>
                <a:gd name="T62" fmla="*/ 26 w 31"/>
                <a:gd name="T63" fmla="*/ 28 h 32"/>
                <a:gd name="T64" fmla="*/ 23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6 h 32"/>
                <a:gd name="T86" fmla="*/ 2 w 31"/>
                <a:gd name="T87" fmla="*/ 25 h 32"/>
                <a:gd name="T88" fmla="*/ 2 w 31"/>
                <a:gd name="T89" fmla="*/ 24 h 32"/>
                <a:gd name="T90" fmla="*/ 1 w 31"/>
                <a:gd name="T91" fmla="*/ 21 h 32"/>
                <a:gd name="T92" fmla="*/ 0 w 31"/>
                <a:gd name="T93" fmla="*/ 20 h 32"/>
                <a:gd name="T94" fmla="*/ 0 w 31"/>
                <a:gd name="T95" fmla="*/ 17 h 32"/>
                <a:gd name="T96" fmla="*/ 0 w 31"/>
                <a:gd name="T97" fmla="*/ 14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4"/>
                  </a:moveTo>
                  <a:lnTo>
                    <a:pt x="0" y="13"/>
                  </a:lnTo>
                  <a:lnTo>
                    <a:pt x="0" y="11"/>
                  </a:lnTo>
                  <a:lnTo>
                    <a:pt x="1" y="9"/>
                  </a:lnTo>
                  <a:lnTo>
                    <a:pt x="2" y="7"/>
                  </a:lnTo>
                  <a:lnTo>
                    <a:pt x="2" y="5"/>
                  </a:lnTo>
                  <a:lnTo>
                    <a:pt x="5" y="4"/>
                  </a:lnTo>
                  <a:lnTo>
                    <a:pt x="6" y="3"/>
                  </a:lnTo>
                  <a:lnTo>
                    <a:pt x="8" y="1"/>
                  </a:lnTo>
                  <a:lnTo>
                    <a:pt x="9" y="1"/>
                  </a:lnTo>
                  <a:lnTo>
                    <a:pt x="12" y="0"/>
                  </a:lnTo>
                  <a:lnTo>
                    <a:pt x="13" y="0"/>
                  </a:lnTo>
                  <a:lnTo>
                    <a:pt x="16" y="0"/>
                  </a:lnTo>
                  <a:lnTo>
                    <a:pt x="18" y="0"/>
                  </a:lnTo>
                  <a:lnTo>
                    <a:pt x="20" y="0"/>
                  </a:lnTo>
                  <a:lnTo>
                    <a:pt x="22" y="1"/>
                  </a:lnTo>
                  <a:lnTo>
                    <a:pt x="23" y="1"/>
                  </a:lnTo>
                  <a:lnTo>
                    <a:pt x="26" y="3"/>
                  </a:lnTo>
                  <a:lnTo>
                    <a:pt x="27" y="4"/>
                  </a:lnTo>
                  <a:lnTo>
                    <a:pt x="29" y="5"/>
                  </a:lnTo>
                  <a:lnTo>
                    <a:pt x="30" y="7"/>
                  </a:lnTo>
                  <a:lnTo>
                    <a:pt x="30" y="9"/>
                  </a:lnTo>
                  <a:lnTo>
                    <a:pt x="31" y="11"/>
                  </a:lnTo>
                  <a:lnTo>
                    <a:pt x="31" y="13"/>
                  </a:lnTo>
                  <a:lnTo>
                    <a:pt x="31" y="14"/>
                  </a:lnTo>
                  <a:lnTo>
                    <a:pt x="31" y="17"/>
                  </a:lnTo>
                  <a:lnTo>
                    <a:pt x="31" y="20"/>
                  </a:lnTo>
                  <a:lnTo>
                    <a:pt x="30" y="21"/>
                  </a:lnTo>
                  <a:lnTo>
                    <a:pt x="30" y="24"/>
                  </a:lnTo>
                  <a:lnTo>
                    <a:pt x="29" y="25"/>
                  </a:lnTo>
                  <a:lnTo>
                    <a:pt x="27" y="26"/>
                  </a:lnTo>
                  <a:lnTo>
                    <a:pt x="26" y="28"/>
                  </a:lnTo>
                  <a:lnTo>
                    <a:pt x="23" y="29"/>
                  </a:lnTo>
                  <a:lnTo>
                    <a:pt x="22" y="30"/>
                  </a:lnTo>
                  <a:lnTo>
                    <a:pt x="20" y="30"/>
                  </a:lnTo>
                  <a:lnTo>
                    <a:pt x="18" y="32"/>
                  </a:lnTo>
                  <a:lnTo>
                    <a:pt x="16" y="32"/>
                  </a:lnTo>
                  <a:lnTo>
                    <a:pt x="13" y="32"/>
                  </a:lnTo>
                  <a:lnTo>
                    <a:pt x="12" y="30"/>
                  </a:lnTo>
                  <a:lnTo>
                    <a:pt x="9" y="30"/>
                  </a:lnTo>
                  <a:lnTo>
                    <a:pt x="8" y="29"/>
                  </a:lnTo>
                  <a:lnTo>
                    <a:pt x="6" y="28"/>
                  </a:lnTo>
                  <a:lnTo>
                    <a:pt x="5" y="26"/>
                  </a:lnTo>
                  <a:lnTo>
                    <a:pt x="2" y="25"/>
                  </a:lnTo>
                  <a:lnTo>
                    <a:pt x="2" y="24"/>
                  </a:lnTo>
                  <a:lnTo>
                    <a:pt x="1" y="21"/>
                  </a:lnTo>
                  <a:lnTo>
                    <a:pt x="0" y="20"/>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2" name="Freeform 709"/>
            <p:cNvSpPr>
              <a:spLocks/>
            </p:cNvSpPr>
            <p:nvPr userDrawn="1"/>
          </p:nvSpPr>
          <p:spPr bwMode="auto">
            <a:xfrm>
              <a:off x="5084" y="90"/>
              <a:ext cx="32" cy="31"/>
            </a:xfrm>
            <a:custGeom>
              <a:avLst/>
              <a:gdLst>
                <a:gd name="T0" fmla="*/ 0 w 32"/>
                <a:gd name="T1" fmla="*/ 14 h 31"/>
                <a:gd name="T2" fmla="*/ 0 w 32"/>
                <a:gd name="T3" fmla="*/ 13 h 31"/>
                <a:gd name="T4" fmla="*/ 0 w 32"/>
                <a:gd name="T5" fmla="*/ 12 h 31"/>
                <a:gd name="T6" fmla="*/ 0 w 32"/>
                <a:gd name="T7" fmla="*/ 9 h 31"/>
                <a:gd name="T8" fmla="*/ 2 w 32"/>
                <a:gd name="T9" fmla="*/ 8 h 31"/>
                <a:gd name="T10" fmla="*/ 3 w 32"/>
                <a:gd name="T11" fmla="*/ 6 h 31"/>
                <a:gd name="T12" fmla="*/ 4 w 32"/>
                <a:gd name="T13" fmla="*/ 4 h 31"/>
                <a:gd name="T14" fmla="*/ 6 w 32"/>
                <a:gd name="T15" fmla="*/ 2 h 31"/>
                <a:gd name="T16" fmla="*/ 7 w 32"/>
                <a:gd name="T17" fmla="*/ 1 h 31"/>
                <a:gd name="T18" fmla="*/ 10 w 32"/>
                <a:gd name="T19" fmla="*/ 1 h 31"/>
                <a:gd name="T20" fmla="*/ 11 w 32"/>
                <a:gd name="T21" fmla="*/ 0 h 31"/>
                <a:gd name="T22" fmla="*/ 14 w 32"/>
                <a:gd name="T23" fmla="*/ 0 h 31"/>
                <a:gd name="T24" fmla="*/ 16 w 32"/>
                <a:gd name="T25" fmla="*/ 0 h 31"/>
                <a:gd name="T26" fmla="*/ 18 w 32"/>
                <a:gd name="T27" fmla="*/ 0 h 31"/>
                <a:gd name="T28" fmla="*/ 20 w 32"/>
                <a:gd name="T29" fmla="*/ 0 h 31"/>
                <a:gd name="T30" fmla="*/ 22 w 32"/>
                <a:gd name="T31" fmla="*/ 1 h 31"/>
                <a:gd name="T32" fmla="*/ 24 w 32"/>
                <a:gd name="T33" fmla="*/ 1 h 31"/>
                <a:gd name="T34" fmla="*/ 25 w 32"/>
                <a:gd name="T35" fmla="*/ 2 h 31"/>
                <a:gd name="T36" fmla="*/ 27 w 32"/>
                <a:gd name="T37" fmla="*/ 4 h 31"/>
                <a:gd name="T38" fmla="*/ 28 w 32"/>
                <a:gd name="T39" fmla="*/ 6 h 31"/>
                <a:gd name="T40" fmla="*/ 29 w 32"/>
                <a:gd name="T41" fmla="*/ 8 h 31"/>
                <a:gd name="T42" fmla="*/ 31 w 32"/>
                <a:gd name="T43" fmla="*/ 9 h 31"/>
                <a:gd name="T44" fmla="*/ 32 w 32"/>
                <a:gd name="T45" fmla="*/ 12 h 31"/>
                <a:gd name="T46" fmla="*/ 32 w 32"/>
                <a:gd name="T47" fmla="*/ 13 h 31"/>
                <a:gd name="T48" fmla="*/ 32 w 32"/>
                <a:gd name="T49" fmla="*/ 14 h 31"/>
                <a:gd name="T50" fmla="*/ 32 w 32"/>
                <a:gd name="T51" fmla="*/ 17 h 31"/>
                <a:gd name="T52" fmla="*/ 32 w 32"/>
                <a:gd name="T53" fmla="*/ 19 h 31"/>
                <a:gd name="T54" fmla="*/ 31 w 32"/>
                <a:gd name="T55" fmla="*/ 21 h 31"/>
                <a:gd name="T56" fmla="*/ 29 w 32"/>
                <a:gd name="T57" fmla="*/ 23 h 31"/>
                <a:gd name="T58" fmla="*/ 28 w 32"/>
                <a:gd name="T59" fmla="*/ 25 h 31"/>
                <a:gd name="T60" fmla="*/ 27 w 32"/>
                <a:gd name="T61" fmla="*/ 26 h 31"/>
                <a:gd name="T62" fmla="*/ 25 w 32"/>
                <a:gd name="T63" fmla="*/ 27 h 31"/>
                <a:gd name="T64" fmla="*/ 24 w 32"/>
                <a:gd name="T65" fmla="*/ 29 h 31"/>
                <a:gd name="T66" fmla="*/ 22 w 32"/>
                <a:gd name="T67" fmla="*/ 30 h 31"/>
                <a:gd name="T68" fmla="*/ 20 w 32"/>
                <a:gd name="T69" fmla="*/ 30 h 31"/>
                <a:gd name="T70" fmla="*/ 18 w 32"/>
                <a:gd name="T71" fmla="*/ 31 h 31"/>
                <a:gd name="T72" fmla="*/ 16 w 32"/>
                <a:gd name="T73" fmla="*/ 31 h 31"/>
                <a:gd name="T74" fmla="*/ 14 w 32"/>
                <a:gd name="T75" fmla="*/ 31 h 31"/>
                <a:gd name="T76" fmla="*/ 11 w 32"/>
                <a:gd name="T77" fmla="*/ 30 h 31"/>
                <a:gd name="T78" fmla="*/ 10 w 32"/>
                <a:gd name="T79" fmla="*/ 30 h 31"/>
                <a:gd name="T80" fmla="*/ 7 w 32"/>
                <a:gd name="T81" fmla="*/ 29 h 31"/>
                <a:gd name="T82" fmla="*/ 6 w 32"/>
                <a:gd name="T83" fmla="*/ 27 h 31"/>
                <a:gd name="T84" fmla="*/ 4 w 32"/>
                <a:gd name="T85" fmla="*/ 26 h 31"/>
                <a:gd name="T86" fmla="*/ 3 w 32"/>
                <a:gd name="T87" fmla="*/ 25 h 31"/>
                <a:gd name="T88" fmla="*/ 2 w 32"/>
                <a:gd name="T89" fmla="*/ 23 h 31"/>
                <a:gd name="T90" fmla="*/ 0 w 32"/>
                <a:gd name="T91" fmla="*/ 21 h 31"/>
                <a:gd name="T92" fmla="*/ 0 w 32"/>
                <a:gd name="T93" fmla="*/ 19 h 31"/>
                <a:gd name="T94" fmla="*/ 0 w 32"/>
                <a:gd name="T95" fmla="*/ 17 h 31"/>
                <a:gd name="T96" fmla="*/ 0 w 32"/>
                <a:gd name="T97" fmla="*/ 14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4"/>
                  </a:moveTo>
                  <a:lnTo>
                    <a:pt x="0" y="13"/>
                  </a:lnTo>
                  <a:lnTo>
                    <a:pt x="0" y="12"/>
                  </a:lnTo>
                  <a:lnTo>
                    <a:pt x="0" y="9"/>
                  </a:lnTo>
                  <a:lnTo>
                    <a:pt x="2" y="8"/>
                  </a:lnTo>
                  <a:lnTo>
                    <a:pt x="3" y="6"/>
                  </a:lnTo>
                  <a:lnTo>
                    <a:pt x="4" y="4"/>
                  </a:lnTo>
                  <a:lnTo>
                    <a:pt x="6" y="2"/>
                  </a:lnTo>
                  <a:lnTo>
                    <a:pt x="7" y="1"/>
                  </a:lnTo>
                  <a:lnTo>
                    <a:pt x="10" y="1"/>
                  </a:lnTo>
                  <a:lnTo>
                    <a:pt x="11" y="0"/>
                  </a:lnTo>
                  <a:lnTo>
                    <a:pt x="14" y="0"/>
                  </a:lnTo>
                  <a:lnTo>
                    <a:pt x="16" y="0"/>
                  </a:lnTo>
                  <a:lnTo>
                    <a:pt x="18" y="0"/>
                  </a:lnTo>
                  <a:lnTo>
                    <a:pt x="20" y="0"/>
                  </a:lnTo>
                  <a:lnTo>
                    <a:pt x="22" y="1"/>
                  </a:lnTo>
                  <a:lnTo>
                    <a:pt x="24" y="1"/>
                  </a:lnTo>
                  <a:lnTo>
                    <a:pt x="25" y="2"/>
                  </a:lnTo>
                  <a:lnTo>
                    <a:pt x="27" y="4"/>
                  </a:lnTo>
                  <a:lnTo>
                    <a:pt x="28" y="6"/>
                  </a:lnTo>
                  <a:lnTo>
                    <a:pt x="29" y="8"/>
                  </a:lnTo>
                  <a:lnTo>
                    <a:pt x="31" y="9"/>
                  </a:lnTo>
                  <a:lnTo>
                    <a:pt x="32" y="12"/>
                  </a:lnTo>
                  <a:lnTo>
                    <a:pt x="32" y="13"/>
                  </a:lnTo>
                  <a:lnTo>
                    <a:pt x="32" y="14"/>
                  </a:lnTo>
                  <a:lnTo>
                    <a:pt x="32" y="17"/>
                  </a:lnTo>
                  <a:lnTo>
                    <a:pt x="32" y="19"/>
                  </a:lnTo>
                  <a:lnTo>
                    <a:pt x="31" y="21"/>
                  </a:lnTo>
                  <a:lnTo>
                    <a:pt x="29" y="23"/>
                  </a:lnTo>
                  <a:lnTo>
                    <a:pt x="28" y="25"/>
                  </a:lnTo>
                  <a:lnTo>
                    <a:pt x="27" y="26"/>
                  </a:lnTo>
                  <a:lnTo>
                    <a:pt x="25" y="27"/>
                  </a:lnTo>
                  <a:lnTo>
                    <a:pt x="24" y="29"/>
                  </a:lnTo>
                  <a:lnTo>
                    <a:pt x="22" y="30"/>
                  </a:lnTo>
                  <a:lnTo>
                    <a:pt x="20" y="30"/>
                  </a:lnTo>
                  <a:lnTo>
                    <a:pt x="18" y="31"/>
                  </a:lnTo>
                  <a:lnTo>
                    <a:pt x="16" y="31"/>
                  </a:lnTo>
                  <a:lnTo>
                    <a:pt x="14" y="31"/>
                  </a:lnTo>
                  <a:lnTo>
                    <a:pt x="11" y="30"/>
                  </a:lnTo>
                  <a:lnTo>
                    <a:pt x="10" y="30"/>
                  </a:lnTo>
                  <a:lnTo>
                    <a:pt x="7" y="29"/>
                  </a:lnTo>
                  <a:lnTo>
                    <a:pt x="6" y="27"/>
                  </a:lnTo>
                  <a:lnTo>
                    <a:pt x="4" y="26"/>
                  </a:lnTo>
                  <a:lnTo>
                    <a:pt x="3" y="25"/>
                  </a:lnTo>
                  <a:lnTo>
                    <a:pt x="2" y="23"/>
                  </a:lnTo>
                  <a:lnTo>
                    <a:pt x="0" y="21"/>
                  </a:lnTo>
                  <a:lnTo>
                    <a:pt x="0" y="19"/>
                  </a:lnTo>
                  <a:lnTo>
                    <a:pt x="0"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3" name="Freeform 710"/>
            <p:cNvSpPr>
              <a:spLocks/>
            </p:cNvSpPr>
            <p:nvPr userDrawn="1"/>
          </p:nvSpPr>
          <p:spPr bwMode="auto">
            <a:xfrm>
              <a:off x="5107" y="190"/>
              <a:ext cx="31" cy="32"/>
            </a:xfrm>
            <a:custGeom>
              <a:avLst/>
              <a:gdLst>
                <a:gd name="T0" fmla="*/ 0 w 31"/>
                <a:gd name="T1" fmla="*/ 16 h 32"/>
                <a:gd name="T2" fmla="*/ 0 w 31"/>
                <a:gd name="T3" fmla="*/ 13 h 32"/>
                <a:gd name="T4" fmla="*/ 1 w 31"/>
                <a:gd name="T5" fmla="*/ 12 h 32"/>
                <a:gd name="T6" fmla="*/ 1 w 31"/>
                <a:gd name="T7" fmla="*/ 9 h 32"/>
                <a:gd name="T8" fmla="*/ 2 w 31"/>
                <a:gd name="T9" fmla="*/ 8 h 32"/>
                <a:gd name="T10" fmla="*/ 2 w 31"/>
                <a:gd name="T11" fmla="*/ 7 h 32"/>
                <a:gd name="T12" fmla="*/ 5 w 31"/>
                <a:gd name="T13" fmla="*/ 4 h 32"/>
                <a:gd name="T14" fmla="*/ 6 w 31"/>
                <a:gd name="T15" fmla="*/ 3 h 32"/>
                <a:gd name="T16" fmla="*/ 8 w 31"/>
                <a:gd name="T17" fmla="*/ 1 h 32"/>
                <a:gd name="T18" fmla="*/ 9 w 31"/>
                <a:gd name="T19" fmla="*/ 1 h 32"/>
                <a:gd name="T20" fmla="*/ 12 w 31"/>
                <a:gd name="T21" fmla="*/ 0 h 32"/>
                <a:gd name="T22" fmla="*/ 13 w 31"/>
                <a:gd name="T23" fmla="*/ 0 h 32"/>
                <a:gd name="T24" fmla="*/ 16 w 31"/>
                <a:gd name="T25" fmla="*/ 0 h 32"/>
                <a:gd name="T26" fmla="*/ 18 w 31"/>
                <a:gd name="T27" fmla="*/ 0 h 32"/>
                <a:gd name="T28" fmla="*/ 20 w 31"/>
                <a:gd name="T29" fmla="*/ 0 h 32"/>
                <a:gd name="T30" fmla="*/ 22 w 31"/>
                <a:gd name="T31" fmla="*/ 1 h 32"/>
                <a:gd name="T32" fmla="*/ 24 w 31"/>
                <a:gd name="T33" fmla="*/ 1 h 32"/>
                <a:gd name="T34" fmla="*/ 26 w 31"/>
                <a:gd name="T35" fmla="*/ 3 h 32"/>
                <a:gd name="T36" fmla="*/ 27 w 31"/>
                <a:gd name="T37" fmla="*/ 4 h 32"/>
                <a:gd name="T38" fmla="*/ 29 w 31"/>
                <a:gd name="T39" fmla="*/ 7 h 32"/>
                <a:gd name="T40" fmla="*/ 30 w 31"/>
                <a:gd name="T41" fmla="*/ 8 h 32"/>
                <a:gd name="T42" fmla="*/ 30 w 31"/>
                <a:gd name="T43" fmla="*/ 9 h 32"/>
                <a:gd name="T44" fmla="*/ 31 w 31"/>
                <a:gd name="T45" fmla="*/ 12 h 32"/>
                <a:gd name="T46" fmla="*/ 31 w 31"/>
                <a:gd name="T47" fmla="*/ 13 h 32"/>
                <a:gd name="T48" fmla="*/ 31 w 31"/>
                <a:gd name="T49" fmla="*/ 16 h 32"/>
                <a:gd name="T50" fmla="*/ 31 w 31"/>
                <a:gd name="T51" fmla="*/ 18 h 32"/>
                <a:gd name="T52" fmla="*/ 31 w 31"/>
                <a:gd name="T53" fmla="*/ 20 h 32"/>
                <a:gd name="T54" fmla="*/ 30 w 31"/>
                <a:gd name="T55" fmla="*/ 22 h 32"/>
                <a:gd name="T56" fmla="*/ 30 w 31"/>
                <a:gd name="T57" fmla="*/ 24 h 32"/>
                <a:gd name="T58" fmla="*/ 29 w 31"/>
                <a:gd name="T59" fmla="*/ 25 h 32"/>
                <a:gd name="T60" fmla="*/ 27 w 31"/>
                <a:gd name="T61" fmla="*/ 28 h 32"/>
                <a:gd name="T62" fmla="*/ 26 w 31"/>
                <a:gd name="T63" fmla="*/ 28 h 32"/>
                <a:gd name="T64" fmla="*/ 24 w 31"/>
                <a:gd name="T65" fmla="*/ 29 h 32"/>
                <a:gd name="T66" fmla="*/ 22 w 31"/>
                <a:gd name="T67" fmla="*/ 30 h 32"/>
                <a:gd name="T68" fmla="*/ 20 w 31"/>
                <a:gd name="T69" fmla="*/ 30 h 32"/>
                <a:gd name="T70" fmla="*/ 18 w 31"/>
                <a:gd name="T71" fmla="*/ 32 h 32"/>
                <a:gd name="T72" fmla="*/ 16 w 31"/>
                <a:gd name="T73" fmla="*/ 32 h 32"/>
                <a:gd name="T74" fmla="*/ 13 w 31"/>
                <a:gd name="T75" fmla="*/ 32 h 32"/>
                <a:gd name="T76" fmla="*/ 12 w 31"/>
                <a:gd name="T77" fmla="*/ 30 h 32"/>
                <a:gd name="T78" fmla="*/ 9 w 31"/>
                <a:gd name="T79" fmla="*/ 30 h 32"/>
                <a:gd name="T80" fmla="*/ 8 w 31"/>
                <a:gd name="T81" fmla="*/ 29 h 32"/>
                <a:gd name="T82" fmla="*/ 6 w 31"/>
                <a:gd name="T83" fmla="*/ 28 h 32"/>
                <a:gd name="T84" fmla="*/ 5 w 31"/>
                <a:gd name="T85" fmla="*/ 28 h 32"/>
                <a:gd name="T86" fmla="*/ 2 w 31"/>
                <a:gd name="T87" fmla="*/ 25 h 32"/>
                <a:gd name="T88" fmla="*/ 2 w 31"/>
                <a:gd name="T89" fmla="*/ 24 h 32"/>
                <a:gd name="T90" fmla="*/ 1 w 31"/>
                <a:gd name="T91" fmla="*/ 22 h 32"/>
                <a:gd name="T92" fmla="*/ 1 w 31"/>
                <a:gd name="T93" fmla="*/ 20 h 32"/>
                <a:gd name="T94" fmla="*/ 0 w 31"/>
                <a:gd name="T95" fmla="*/ 18 h 32"/>
                <a:gd name="T96" fmla="*/ 0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0" y="16"/>
                  </a:moveTo>
                  <a:lnTo>
                    <a:pt x="0" y="13"/>
                  </a:lnTo>
                  <a:lnTo>
                    <a:pt x="1" y="12"/>
                  </a:lnTo>
                  <a:lnTo>
                    <a:pt x="1" y="9"/>
                  </a:lnTo>
                  <a:lnTo>
                    <a:pt x="2" y="8"/>
                  </a:lnTo>
                  <a:lnTo>
                    <a:pt x="2" y="7"/>
                  </a:lnTo>
                  <a:lnTo>
                    <a:pt x="5" y="4"/>
                  </a:lnTo>
                  <a:lnTo>
                    <a:pt x="6" y="3"/>
                  </a:lnTo>
                  <a:lnTo>
                    <a:pt x="8" y="1"/>
                  </a:lnTo>
                  <a:lnTo>
                    <a:pt x="9" y="1"/>
                  </a:lnTo>
                  <a:lnTo>
                    <a:pt x="12" y="0"/>
                  </a:lnTo>
                  <a:lnTo>
                    <a:pt x="13" y="0"/>
                  </a:lnTo>
                  <a:lnTo>
                    <a:pt x="16" y="0"/>
                  </a:lnTo>
                  <a:lnTo>
                    <a:pt x="18" y="0"/>
                  </a:lnTo>
                  <a:lnTo>
                    <a:pt x="20" y="0"/>
                  </a:lnTo>
                  <a:lnTo>
                    <a:pt x="22" y="1"/>
                  </a:lnTo>
                  <a:lnTo>
                    <a:pt x="24" y="1"/>
                  </a:lnTo>
                  <a:lnTo>
                    <a:pt x="26" y="3"/>
                  </a:lnTo>
                  <a:lnTo>
                    <a:pt x="27" y="4"/>
                  </a:lnTo>
                  <a:lnTo>
                    <a:pt x="29" y="7"/>
                  </a:lnTo>
                  <a:lnTo>
                    <a:pt x="30" y="8"/>
                  </a:lnTo>
                  <a:lnTo>
                    <a:pt x="30" y="9"/>
                  </a:lnTo>
                  <a:lnTo>
                    <a:pt x="31" y="12"/>
                  </a:lnTo>
                  <a:lnTo>
                    <a:pt x="31" y="13"/>
                  </a:lnTo>
                  <a:lnTo>
                    <a:pt x="31" y="16"/>
                  </a:lnTo>
                  <a:lnTo>
                    <a:pt x="31" y="18"/>
                  </a:lnTo>
                  <a:lnTo>
                    <a:pt x="31" y="20"/>
                  </a:lnTo>
                  <a:lnTo>
                    <a:pt x="30" y="22"/>
                  </a:lnTo>
                  <a:lnTo>
                    <a:pt x="30" y="24"/>
                  </a:lnTo>
                  <a:lnTo>
                    <a:pt x="29" y="25"/>
                  </a:lnTo>
                  <a:lnTo>
                    <a:pt x="27" y="28"/>
                  </a:lnTo>
                  <a:lnTo>
                    <a:pt x="26" y="28"/>
                  </a:lnTo>
                  <a:lnTo>
                    <a:pt x="24" y="29"/>
                  </a:lnTo>
                  <a:lnTo>
                    <a:pt x="22" y="30"/>
                  </a:lnTo>
                  <a:lnTo>
                    <a:pt x="20" y="30"/>
                  </a:lnTo>
                  <a:lnTo>
                    <a:pt x="18" y="32"/>
                  </a:lnTo>
                  <a:lnTo>
                    <a:pt x="16" y="32"/>
                  </a:lnTo>
                  <a:lnTo>
                    <a:pt x="13" y="32"/>
                  </a:lnTo>
                  <a:lnTo>
                    <a:pt x="12" y="30"/>
                  </a:lnTo>
                  <a:lnTo>
                    <a:pt x="9" y="30"/>
                  </a:lnTo>
                  <a:lnTo>
                    <a:pt x="8" y="29"/>
                  </a:lnTo>
                  <a:lnTo>
                    <a:pt x="6" y="28"/>
                  </a:lnTo>
                  <a:lnTo>
                    <a:pt x="5" y="28"/>
                  </a:lnTo>
                  <a:lnTo>
                    <a:pt x="2" y="25"/>
                  </a:lnTo>
                  <a:lnTo>
                    <a:pt x="2" y="24"/>
                  </a:lnTo>
                  <a:lnTo>
                    <a:pt x="1" y="22"/>
                  </a:lnTo>
                  <a:lnTo>
                    <a:pt x="1" y="20"/>
                  </a:lnTo>
                  <a:lnTo>
                    <a:pt x="0"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4" name="Freeform 711"/>
            <p:cNvSpPr>
              <a:spLocks/>
            </p:cNvSpPr>
            <p:nvPr userDrawn="1"/>
          </p:nvSpPr>
          <p:spPr bwMode="auto">
            <a:xfrm>
              <a:off x="5042" y="292"/>
              <a:ext cx="32" cy="31"/>
            </a:xfrm>
            <a:custGeom>
              <a:avLst/>
              <a:gdLst>
                <a:gd name="T0" fmla="*/ 0 w 32"/>
                <a:gd name="T1" fmla="*/ 15 h 31"/>
                <a:gd name="T2" fmla="*/ 0 w 32"/>
                <a:gd name="T3" fmla="*/ 14 h 31"/>
                <a:gd name="T4" fmla="*/ 2 w 32"/>
                <a:gd name="T5" fmla="*/ 11 h 31"/>
                <a:gd name="T6" fmla="*/ 2 w 32"/>
                <a:gd name="T7" fmla="*/ 10 h 31"/>
                <a:gd name="T8" fmla="*/ 3 w 32"/>
                <a:gd name="T9" fmla="*/ 7 h 31"/>
                <a:gd name="T10" fmla="*/ 4 w 32"/>
                <a:gd name="T11" fmla="*/ 6 h 31"/>
                <a:gd name="T12" fmla="*/ 6 w 32"/>
                <a:gd name="T13" fmla="*/ 5 h 31"/>
                <a:gd name="T14" fmla="*/ 7 w 32"/>
                <a:gd name="T15" fmla="*/ 3 h 31"/>
                <a:gd name="T16" fmla="*/ 8 w 32"/>
                <a:gd name="T17" fmla="*/ 2 h 31"/>
                <a:gd name="T18" fmla="*/ 11 w 32"/>
                <a:gd name="T19" fmla="*/ 1 h 31"/>
                <a:gd name="T20" fmla="*/ 12 w 32"/>
                <a:gd name="T21" fmla="*/ 1 h 31"/>
                <a:gd name="T22" fmla="*/ 15 w 32"/>
                <a:gd name="T23" fmla="*/ 0 h 31"/>
                <a:gd name="T24" fmla="*/ 16 w 32"/>
                <a:gd name="T25" fmla="*/ 0 h 31"/>
                <a:gd name="T26" fmla="*/ 19 w 32"/>
                <a:gd name="T27" fmla="*/ 0 h 31"/>
                <a:gd name="T28" fmla="*/ 20 w 32"/>
                <a:gd name="T29" fmla="*/ 1 h 31"/>
                <a:gd name="T30" fmla="*/ 23 w 32"/>
                <a:gd name="T31" fmla="*/ 1 h 31"/>
                <a:gd name="T32" fmla="*/ 24 w 32"/>
                <a:gd name="T33" fmla="*/ 2 h 31"/>
                <a:gd name="T34" fmla="*/ 27 w 32"/>
                <a:gd name="T35" fmla="*/ 3 h 31"/>
                <a:gd name="T36" fmla="*/ 28 w 32"/>
                <a:gd name="T37" fmla="*/ 5 h 31"/>
                <a:gd name="T38" fmla="*/ 29 w 32"/>
                <a:gd name="T39" fmla="*/ 6 h 31"/>
                <a:gd name="T40" fmla="*/ 31 w 32"/>
                <a:gd name="T41" fmla="*/ 7 h 31"/>
                <a:gd name="T42" fmla="*/ 31 w 32"/>
                <a:gd name="T43" fmla="*/ 10 h 31"/>
                <a:gd name="T44" fmla="*/ 32 w 32"/>
                <a:gd name="T45" fmla="*/ 11 h 31"/>
                <a:gd name="T46" fmla="*/ 32 w 32"/>
                <a:gd name="T47" fmla="*/ 14 h 31"/>
                <a:gd name="T48" fmla="*/ 32 w 32"/>
                <a:gd name="T49" fmla="*/ 15 h 31"/>
                <a:gd name="T50" fmla="*/ 32 w 32"/>
                <a:gd name="T51" fmla="*/ 18 h 31"/>
                <a:gd name="T52" fmla="*/ 32 w 32"/>
                <a:gd name="T53" fmla="*/ 21 h 31"/>
                <a:gd name="T54" fmla="*/ 31 w 32"/>
                <a:gd name="T55" fmla="*/ 22 h 31"/>
                <a:gd name="T56" fmla="*/ 31 w 32"/>
                <a:gd name="T57" fmla="*/ 23 h 31"/>
                <a:gd name="T58" fmla="*/ 29 w 32"/>
                <a:gd name="T59" fmla="*/ 25 h 31"/>
                <a:gd name="T60" fmla="*/ 28 w 32"/>
                <a:gd name="T61" fmla="*/ 27 h 31"/>
                <a:gd name="T62" fmla="*/ 27 w 32"/>
                <a:gd name="T63" fmla="*/ 29 h 31"/>
                <a:gd name="T64" fmla="*/ 24 w 32"/>
                <a:gd name="T65" fmla="*/ 29 h 31"/>
                <a:gd name="T66" fmla="*/ 23 w 32"/>
                <a:gd name="T67" fmla="*/ 30 h 31"/>
                <a:gd name="T68" fmla="*/ 20 w 32"/>
                <a:gd name="T69" fmla="*/ 31 h 31"/>
                <a:gd name="T70" fmla="*/ 19 w 32"/>
                <a:gd name="T71" fmla="*/ 31 h 31"/>
                <a:gd name="T72" fmla="*/ 16 w 32"/>
                <a:gd name="T73" fmla="*/ 31 h 31"/>
                <a:gd name="T74" fmla="*/ 15 w 32"/>
                <a:gd name="T75" fmla="*/ 31 h 31"/>
                <a:gd name="T76" fmla="*/ 12 w 32"/>
                <a:gd name="T77" fmla="*/ 31 h 31"/>
                <a:gd name="T78" fmla="*/ 11 w 32"/>
                <a:gd name="T79" fmla="*/ 30 h 31"/>
                <a:gd name="T80" fmla="*/ 8 w 32"/>
                <a:gd name="T81" fmla="*/ 29 h 31"/>
                <a:gd name="T82" fmla="*/ 7 w 32"/>
                <a:gd name="T83" fmla="*/ 29 h 31"/>
                <a:gd name="T84" fmla="*/ 6 w 32"/>
                <a:gd name="T85" fmla="*/ 27 h 31"/>
                <a:gd name="T86" fmla="*/ 4 w 32"/>
                <a:gd name="T87" fmla="*/ 25 h 31"/>
                <a:gd name="T88" fmla="*/ 3 w 32"/>
                <a:gd name="T89" fmla="*/ 23 h 31"/>
                <a:gd name="T90" fmla="*/ 2 w 32"/>
                <a:gd name="T91" fmla="*/ 22 h 31"/>
                <a:gd name="T92" fmla="*/ 2 w 32"/>
                <a:gd name="T93" fmla="*/ 21 h 31"/>
                <a:gd name="T94" fmla="*/ 0 w 32"/>
                <a:gd name="T95" fmla="*/ 18 h 31"/>
                <a:gd name="T96" fmla="*/ 0 w 32"/>
                <a:gd name="T97" fmla="*/ 15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0" y="15"/>
                  </a:moveTo>
                  <a:lnTo>
                    <a:pt x="0" y="14"/>
                  </a:lnTo>
                  <a:lnTo>
                    <a:pt x="2" y="11"/>
                  </a:lnTo>
                  <a:lnTo>
                    <a:pt x="2" y="10"/>
                  </a:lnTo>
                  <a:lnTo>
                    <a:pt x="3" y="7"/>
                  </a:lnTo>
                  <a:lnTo>
                    <a:pt x="4" y="6"/>
                  </a:lnTo>
                  <a:lnTo>
                    <a:pt x="6" y="5"/>
                  </a:lnTo>
                  <a:lnTo>
                    <a:pt x="7" y="3"/>
                  </a:lnTo>
                  <a:lnTo>
                    <a:pt x="8" y="2"/>
                  </a:lnTo>
                  <a:lnTo>
                    <a:pt x="11" y="1"/>
                  </a:lnTo>
                  <a:lnTo>
                    <a:pt x="12" y="1"/>
                  </a:lnTo>
                  <a:lnTo>
                    <a:pt x="15" y="0"/>
                  </a:lnTo>
                  <a:lnTo>
                    <a:pt x="16" y="0"/>
                  </a:lnTo>
                  <a:lnTo>
                    <a:pt x="19" y="0"/>
                  </a:lnTo>
                  <a:lnTo>
                    <a:pt x="20" y="1"/>
                  </a:lnTo>
                  <a:lnTo>
                    <a:pt x="23" y="1"/>
                  </a:lnTo>
                  <a:lnTo>
                    <a:pt x="24" y="2"/>
                  </a:lnTo>
                  <a:lnTo>
                    <a:pt x="27" y="3"/>
                  </a:lnTo>
                  <a:lnTo>
                    <a:pt x="28" y="5"/>
                  </a:lnTo>
                  <a:lnTo>
                    <a:pt x="29" y="6"/>
                  </a:lnTo>
                  <a:lnTo>
                    <a:pt x="31" y="7"/>
                  </a:lnTo>
                  <a:lnTo>
                    <a:pt x="31" y="10"/>
                  </a:lnTo>
                  <a:lnTo>
                    <a:pt x="32" y="11"/>
                  </a:lnTo>
                  <a:lnTo>
                    <a:pt x="32" y="14"/>
                  </a:lnTo>
                  <a:lnTo>
                    <a:pt x="32" y="15"/>
                  </a:lnTo>
                  <a:lnTo>
                    <a:pt x="32" y="18"/>
                  </a:lnTo>
                  <a:lnTo>
                    <a:pt x="32" y="21"/>
                  </a:lnTo>
                  <a:lnTo>
                    <a:pt x="31" y="22"/>
                  </a:lnTo>
                  <a:lnTo>
                    <a:pt x="31" y="23"/>
                  </a:lnTo>
                  <a:lnTo>
                    <a:pt x="29" y="25"/>
                  </a:lnTo>
                  <a:lnTo>
                    <a:pt x="28" y="27"/>
                  </a:lnTo>
                  <a:lnTo>
                    <a:pt x="27" y="29"/>
                  </a:lnTo>
                  <a:lnTo>
                    <a:pt x="24" y="29"/>
                  </a:lnTo>
                  <a:lnTo>
                    <a:pt x="23" y="30"/>
                  </a:lnTo>
                  <a:lnTo>
                    <a:pt x="20" y="31"/>
                  </a:lnTo>
                  <a:lnTo>
                    <a:pt x="19" y="31"/>
                  </a:lnTo>
                  <a:lnTo>
                    <a:pt x="16" y="31"/>
                  </a:lnTo>
                  <a:lnTo>
                    <a:pt x="15" y="31"/>
                  </a:lnTo>
                  <a:lnTo>
                    <a:pt x="12" y="31"/>
                  </a:lnTo>
                  <a:lnTo>
                    <a:pt x="11" y="30"/>
                  </a:lnTo>
                  <a:lnTo>
                    <a:pt x="8" y="29"/>
                  </a:lnTo>
                  <a:lnTo>
                    <a:pt x="7" y="29"/>
                  </a:lnTo>
                  <a:lnTo>
                    <a:pt x="6" y="27"/>
                  </a:lnTo>
                  <a:lnTo>
                    <a:pt x="4" y="25"/>
                  </a:lnTo>
                  <a:lnTo>
                    <a:pt x="3" y="23"/>
                  </a:lnTo>
                  <a:lnTo>
                    <a:pt x="2" y="22"/>
                  </a:lnTo>
                  <a:lnTo>
                    <a:pt x="2" y="21"/>
                  </a:lnTo>
                  <a:lnTo>
                    <a:pt x="0"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5" name="Freeform 712"/>
            <p:cNvSpPr>
              <a:spLocks/>
            </p:cNvSpPr>
            <p:nvPr userDrawn="1"/>
          </p:nvSpPr>
          <p:spPr bwMode="auto">
            <a:xfrm>
              <a:off x="5358" y="59"/>
              <a:ext cx="32" cy="31"/>
            </a:xfrm>
            <a:custGeom>
              <a:avLst/>
              <a:gdLst>
                <a:gd name="T0" fmla="*/ 32 w 32"/>
                <a:gd name="T1" fmla="*/ 16 h 31"/>
                <a:gd name="T2" fmla="*/ 32 w 32"/>
                <a:gd name="T3" fmla="*/ 14 h 31"/>
                <a:gd name="T4" fmla="*/ 32 w 32"/>
                <a:gd name="T5" fmla="*/ 12 h 31"/>
                <a:gd name="T6" fmla="*/ 30 w 32"/>
                <a:gd name="T7" fmla="*/ 10 h 31"/>
                <a:gd name="T8" fmla="*/ 29 w 32"/>
                <a:gd name="T9" fmla="*/ 8 h 31"/>
                <a:gd name="T10" fmla="*/ 29 w 32"/>
                <a:gd name="T11" fmla="*/ 6 h 31"/>
                <a:gd name="T12" fmla="*/ 26 w 32"/>
                <a:gd name="T13" fmla="*/ 4 h 31"/>
                <a:gd name="T14" fmla="*/ 25 w 32"/>
                <a:gd name="T15" fmla="*/ 3 h 31"/>
                <a:gd name="T16" fmla="*/ 24 w 32"/>
                <a:gd name="T17" fmla="*/ 2 h 31"/>
                <a:gd name="T18" fmla="*/ 22 w 32"/>
                <a:gd name="T19" fmla="*/ 2 h 31"/>
                <a:gd name="T20" fmla="*/ 20 w 32"/>
                <a:gd name="T21" fmla="*/ 0 h 31"/>
                <a:gd name="T22" fmla="*/ 19 w 32"/>
                <a:gd name="T23" fmla="*/ 0 h 31"/>
                <a:gd name="T24" fmla="*/ 16 w 32"/>
                <a:gd name="T25" fmla="*/ 0 h 31"/>
                <a:gd name="T26" fmla="*/ 13 w 32"/>
                <a:gd name="T27" fmla="*/ 0 h 31"/>
                <a:gd name="T28" fmla="*/ 12 w 32"/>
                <a:gd name="T29" fmla="*/ 0 h 31"/>
                <a:gd name="T30" fmla="*/ 9 w 32"/>
                <a:gd name="T31" fmla="*/ 2 h 31"/>
                <a:gd name="T32" fmla="*/ 8 w 32"/>
                <a:gd name="T33" fmla="*/ 2 h 31"/>
                <a:gd name="T34" fmla="*/ 7 w 32"/>
                <a:gd name="T35" fmla="*/ 3 h 31"/>
                <a:gd name="T36" fmla="*/ 5 w 32"/>
                <a:gd name="T37" fmla="*/ 4 h 31"/>
                <a:gd name="T38" fmla="*/ 4 w 32"/>
                <a:gd name="T39" fmla="*/ 6 h 31"/>
                <a:gd name="T40" fmla="*/ 3 w 32"/>
                <a:gd name="T41" fmla="*/ 8 h 31"/>
                <a:gd name="T42" fmla="*/ 1 w 32"/>
                <a:gd name="T43" fmla="*/ 10 h 31"/>
                <a:gd name="T44" fmla="*/ 0 w 32"/>
                <a:gd name="T45" fmla="*/ 12 h 31"/>
                <a:gd name="T46" fmla="*/ 0 w 32"/>
                <a:gd name="T47" fmla="*/ 14 h 31"/>
                <a:gd name="T48" fmla="*/ 0 w 32"/>
                <a:gd name="T49" fmla="*/ 16 h 31"/>
                <a:gd name="T50" fmla="*/ 0 w 32"/>
                <a:gd name="T51" fmla="*/ 19 h 31"/>
                <a:gd name="T52" fmla="*/ 0 w 32"/>
                <a:gd name="T53" fmla="*/ 20 h 31"/>
                <a:gd name="T54" fmla="*/ 1 w 32"/>
                <a:gd name="T55" fmla="*/ 23 h 31"/>
                <a:gd name="T56" fmla="*/ 3 w 32"/>
                <a:gd name="T57" fmla="*/ 24 h 31"/>
                <a:gd name="T58" fmla="*/ 4 w 32"/>
                <a:gd name="T59" fmla="*/ 25 h 31"/>
                <a:gd name="T60" fmla="*/ 5 w 32"/>
                <a:gd name="T61" fmla="*/ 28 h 31"/>
                <a:gd name="T62" fmla="*/ 7 w 32"/>
                <a:gd name="T63" fmla="*/ 29 h 31"/>
                <a:gd name="T64" fmla="*/ 8 w 32"/>
                <a:gd name="T65" fmla="*/ 29 h 31"/>
                <a:gd name="T66" fmla="*/ 9 w 32"/>
                <a:gd name="T67" fmla="*/ 31 h 31"/>
                <a:gd name="T68" fmla="*/ 12 w 32"/>
                <a:gd name="T69" fmla="*/ 31 h 31"/>
                <a:gd name="T70" fmla="*/ 13 w 32"/>
                <a:gd name="T71" fmla="*/ 31 h 31"/>
                <a:gd name="T72" fmla="*/ 16 w 32"/>
                <a:gd name="T73" fmla="*/ 31 h 31"/>
                <a:gd name="T74" fmla="*/ 19 w 32"/>
                <a:gd name="T75" fmla="*/ 31 h 31"/>
                <a:gd name="T76" fmla="*/ 20 w 32"/>
                <a:gd name="T77" fmla="*/ 31 h 31"/>
                <a:gd name="T78" fmla="*/ 22 w 32"/>
                <a:gd name="T79" fmla="*/ 31 h 31"/>
                <a:gd name="T80" fmla="*/ 24 w 32"/>
                <a:gd name="T81" fmla="*/ 29 h 31"/>
                <a:gd name="T82" fmla="*/ 25 w 32"/>
                <a:gd name="T83" fmla="*/ 29 h 31"/>
                <a:gd name="T84" fmla="*/ 26 w 32"/>
                <a:gd name="T85" fmla="*/ 28 h 31"/>
                <a:gd name="T86" fmla="*/ 29 w 32"/>
                <a:gd name="T87" fmla="*/ 25 h 31"/>
                <a:gd name="T88" fmla="*/ 29 w 32"/>
                <a:gd name="T89" fmla="*/ 24 h 31"/>
                <a:gd name="T90" fmla="*/ 30 w 32"/>
                <a:gd name="T91" fmla="*/ 23 h 31"/>
                <a:gd name="T92" fmla="*/ 32 w 32"/>
                <a:gd name="T93" fmla="*/ 20 h 31"/>
                <a:gd name="T94" fmla="*/ 32 w 32"/>
                <a:gd name="T95" fmla="*/ 19 h 31"/>
                <a:gd name="T96" fmla="*/ 32 w 32"/>
                <a:gd name="T97" fmla="*/ 16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6"/>
                  </a:moveTo>
                  <a:lnTo>
                    <a:pt x="32" y="14"/>
                  </a:lnTo>
                  <a:lnTo>
                    <a:pt x="32" y="12"/>
                  </a:lnTo>
                  <a:lnTo>
                    <a:pt x="30" y="10"/>
                  </a:lnTo>
                  <a:lnTo>
                    <a:pt x="29" y="8"/>
                  </a:lnTo>
                  <a:lnTo>
                    <a:pt x="29" y="6"/>
                  </a:lnTo>
                  <a:lnTo>
                    <a:pt x="26" y="4"/>
                  </a:lnTo>
                  <a:lnTo>
                    <a:pt x="25" y="3"/>
                  </a:lnTo>
                  <a:lnTo>
                    <a:pt x="24" y="2"/>
                  </a:lnTo>
                  <a:lnTo>
                    <a:pt x="22" y="2"/>
                  </a:lnTo>
                  <a:lnTo>
                    <a:pt x="20" y="0"/>
                  </a:lnTo>
                  <a:lnTo>
                    <a:pt x="19" y="0"/>
                  </a:lnTo>
                  <a:lnTo>
                    <a:pt x="16" y="0"/>
                  </a:lnTo>
                  <a:lnTo>
                    <a:pt x="13" y="0"/>
                  </a:lnTo>
                  <a:lnTo>
                    <a:pt x="12" y="0"/>
                  </a:lnTo>
                  <a:lnTo>
                    <a:pt x="9" y="2"/>
                  </a:lnTo>
                  <a:lnTo>
                    <a:pt x="8" y="2"/>
                  </a:lnTo>
                  <a:lnTo>
                    <a:pt x="7" y="3"/>
                  </a:lnTo>
                  <a:lnTo>
                    <a:pt x="5" y="4"/>
                  </a:lnTo>
                  <a:lnTo>
                    <a:pt x="4" y="6"/>
                  </a:lnTo>
                  <a:lnTo>
                    <a:pt x="3" y="8"/>
                  </a:lnTo>
                  <a:lnTo>
                    <a:pt x="1" y="10"/>
                  </a:lnTo>
                  <a:lnTo>
                    <a:pt x="0" y="12"/>
                  </a:lnTo>
                  <a:lnTo>
                    <a:pt x="0" y="14"/>
                  </a:lnTo>
                  <a:lnTo>
                    <a:pt x="0" y="16"/>
                  </a:lnTo>
                  <a:lnTo>
                    <a:pt x="0" y="19"/>
                  </a:lnTo>
                  <a:lnTo>
                    <a:pt x="0" y="20"/>
                  </a:lnTo>
                  <a:lnTo>
                    <a:pt x="1" y="23"/>
                  </a:lnTo>
                  <a:lnTo>
                    <a:pt x="3" y="24"/>
                  </a:lnTo>
                  <a:lnTo>
                    <a:pt x="4" y="25"/>
                  </a:lnTo>
                  <a:lnTo>
                    <a:pt x="5" y="28"/>
                  </a:lnTo>
                  <a:lnTo>
                    <a:pt x="7" y="29"/>
                  </a:lnTo>
                  <a:lnTo>
                    <a:pt x="8" y="29"/>
                  </a:lnTo>
                  <a:lnTo>
                    <a:pt x="9" y="31"/>
                  </a:lnTo>
                  <a:lnTo>
                    <a:pt x="12" y="31"/>
                  </a:lnTo>
                  <a:lnTo>
                    <a:pt x="13" y="31"/>
                  </a:lnTo>
                  <a:lnTo>
                    <a:pt x="16" y="31"/>
                  </a:lnTo>
                  <a:lnTo>
                    <a:pt x="19" y="31"/>
                  </a:lnTo>
                  <a:lnTo>
                    <a:pt x="20" y="31"/>
                  </a:lnTo>
                  <a:lnTo>
                    <a:pt x="22" y="31"/>
                  </a:lnTo>
                  <a:lnTo>
                    <a:pt x="24" y="29"/>
                  </a:lnTo>
                  <a:lnTo>
                    <a:pt x="25" y="29"/>
                  </a:lnTo>
                  <a:lnTo>
                    <a:pt x="26" y="28"/>
                  </a:lnTo>
                  <a:lnTo>
                    <a:pt x="29" y="25"/>
                  </a:lnTo>
                  <a:lnTo>
                    <a:pt x="29" y="24"/>
                  </a:lnTo>
                  <a:lnTo>
                    <a:pt x="30" y="23"/>
                  </a:lnTo>
                  <a:lnTo>
                    <a:pt x="32" y="20"/>
                  </a:lnTo>
                  <a:lnTo>
                    <a:pt x="32" y="19"/>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6" name="Freeform 713"/>
            <p:cNvSpPr>
              <a:spLocks/>
            </p:cNvSpPr>
            <p:nvPr userDrawn="1"/>
          </p:nvSpPr>
          <p:spPr bwMode="auto">
            <a:xfrm>
              <a:off x="5278" y="356"/>
              <a:ext cx="31" cy="32"/>
            </a:xfrm>
            <a:custGeom>
              <a:avLst/>
              <a:gdLst>
                <a:gd name="T0" fmla="*/ 31 w 31"/>
                <a:gd name="T1" fmla="*/ 16 h 32"/>
                <a:gd name="T2" fmla="*/ 31 w 31"/>
                <a:gd name="T3" fmla="*/ 15 h 32"/>
                <a:gd name="T4" fmla="*/ 30 w 31"/>
                <a:gd name="T5" fmla="*/ 12 h 32"/>
                <a:gd name="T6" fmla="*/ 30 w 31"/>
                <a:gd name="T7" fmla="*/ 11 h 32"/>
                <a:gd name="T8" fmla="*/ 29 w 31"/>
                <a:gd name="T9" fmla="*/ 9 h 32"/>
                <a:gd name="T10" fmla="*/ 29 w 31"/>
                <a:gd name="T11" fmla="*/ 7 h 32"/>
                <a:gd name="T12" fmla="*/ 26 w 31"/>
                <a:gd name="T13" fmla="*/ 5 h 32"/>
                <a:gd name="T14" fmla="*/ 25 w 31"/>
                <a:gd name="T15" fmla="*/ 4 h 32"/>
                <a:gd name="T16" fmla="*/ 24 w 31"/>
                <a:gd name="T17" fmla="*/ 3 h 32"/>
                <a:gd name="T18" fmla="*/ 22 w 31"/>
                <a:gd name="T19" fmla="*/ 3 h 32"/>
                <a:gd name="T20" fmla="*/ 20 w 31"/>
                <a:gd name="T21" fmla="*/ 1 h 32"/>
                <a:gd name="T22" fmla="*/ 18 w 31"/>
                <a:gd name="T23" fmla="*/ 1 h 32"/>
                <a:gd name="T24" fmla="*/ 16 w 31"/>
                <a:gd name="T25" fmla="*/ 0 h 32"/>
                <a:gd name="T26" fmla="*/ 13 w 31"/>
                <a:gd name="T27" fmla="*/ 1 h 32"/>
                <a:gd name="T28" fmla="*/ 12 w 31"/>
                <a:gd name="T29" fmla="*/ 1 h 32"/>
                <a:gd name="T30" fmla="*/ 9 w 31"/>
                <a:gd name="T31" fmla="*/ 3 h 32"/>
                <a:gd name="T32" fmla="*/ 8 w 31"/>
                <a:gd name="T33" fmla="*/ 3 h 32"/>
                <a:gd name="T34" fmla="*/ 5 w 31"/>
                <a:gd name="T35" fmla="*/ 4 h 32"/>
                <a:gd name="T36" fmla="*/ 4 w 31"/>
                <a:gd name="T37" fmla="*/ 5 h 32"/>
                <a:gd name="T38" fmla="*/ 3 w 31"/>
                <a:gd name="T39" fmla="*/ 7 h 32"/>
                <a:gd name="T40" fmla="*/ 1 w 31"/>
                <a:gd name="T41" fmla="*/ 9 h 32"/>
                <a:gd name="T42" fmla="*/ 1 w 31"/>
                <a:gd name="T43" fmla="*/ 11 h 32"/>
                <a:gd name="T44" fmla="*/ 0 w 31"/>
                <a:gd name="T45" fmla="*/ 12 h 32"/>
                <a:gd name="T46" fmla="*/ 0 w 31"/>
                <a:gd name="T47" fmla="*/ 15 h 32"/>
                <a:gd name="T48" fmla="*/ 0 w 31"/>
                <a:gd name="T49" fmla="*/ 16 h 32"/>
                <a:gd name="T50" fmla="*/ 0 w 31"/>
                <a:gd name="T51" fmla="*/ 19 h 32"/>
                <a:gd name="T52" fmla="*/ 0 w 31"/>
                <a:gd name="T53" fmla="*/ 21 h 32"/>
                <a:gd name="T54" fmla="*/ 1 w 31"/>
                <a:gd name="T55" fmla="*/ 23 h 32"/>
                <a:gd name="T56" fmla="*/ 1 w 31"/>
                <a:gd name="T57" fmla="*/ 25 h 32"/>
                <a:gd name="T58" fmla="*/ 3 w 31"/>
                <a:gd name="T59" fmla="*/ 27 h 32"/>
                <a:gd name="T60" fmla="*/ 4 w 31"/>
                <a:gd name="T61" fmla="*/ 28 h 32"/>
                <a:gd name="T62" fmla="*/ 5 w 31"/>
                <a:gd name="T63" fmla="*/ 29 h 32"/>
                <a:gd name="T64" fmla="*/ 8 w 31"/>
                <a:gd name="T65" fmla="*/ 31 h 32"/>
                <a:gd name="T66" fmla="*/ 9 w 31"/>
                <a:gd name="T67" fmla="*/ 32 h 32"/>
                <a:gd name="T68" fmla="*/ 12 w 31"/>
                <a:gd name="T69" fmla="*/ 32 h 32"/>
                <a:gd name="T70" fmla="*/ 13 w 31"/>
                <a:gd name="T71" fmla="*/ 32 h 32"/>
                <a:gd name="T72" fmla="*/ 16 w 31"/>
                <a:gd name="T73" fmla="*/ 32 h 32"/>
                <a:gd name="T74" fmla="*/ 18 w 31"/>
                <a:gd name="T75" fmla="*/ 32 h 32"/>
                <a:gd name="T76" fmla="*/ 20 w 31"/>
                <a:gd name="T77" fmla="*/ 32 h 32"/>
                <a:gd name="T78" fmla="*/ 22 w 31"/>
                <a:gd name="T79" fmla="*/ 32 h 32"/>
                <a:gd name="T80" fmla="*/ 24 w 31"/>
                <a:gd name="T81" fmla="*/ 31 h 32"/>
                <a:gd name="T82" fmla="*/ 25 w 31"/>
                <a:gd name="T83" fmla="*/ 29 h 32"/>
                <a:gd name="T84" fmla="*/ 26 w 31"/>
                <a:gd name="T85" fmla="*/ 28 h 32"/>
                <a:gd name="T86" fmla="*/ 29 w 31"/>
                <a:gd name="T87" fmla="*/ 27 h 32"/>
                <a:gd name="T88" fmla="*/ 29 w 31"/>
                <a:gd name="T89" fmla="*/ 25 h 32"/>
                <a:gd name="T90" fmla="*/ 30 w 31"/>
                <a:gd name="T91" fmla="*/ 23 h 32"/>
                <a:gd name="T92" fmla="*/ 30 w 31"/>
                <a:gd name="T93" fmla="*/ 21 h 32"/>
                <a:gd name="T94" fmla="*/ 31 w 31"/>
                <a:gd name="T95" fmla="*/ 19 h 32"/>
                <a:gd name="T96" fmla="*/ 31 w 31"/>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32">
                  <a:moveTo>
                    <a:pt x="31" y="16"/>
                  </a:moveTo>
                  <a:lnTo>
                    <a:pt x="31" y="15"/>
                  </a:lnTo>
                  <a:lnTo>
                    <a:pt x="30" y="12"/>
                  </a:lnTo>
                  <a:lnTo>
                    <a:pt x="30" y="11"/>
                  </a:lnTo>
                  <a:lnTo>
                    <a:pt x="29" y="9"/>
                  </a:lnTo>
                  <a:lnTo>
                    <a:pt x="29" y="7"/>
                  </a:lnTo>
                  <a:lnTo>
                    <a:pt x="26" y="5"/>
                  </a:lnTo>
                  <a:lnTo>
                    <a:pt x="25" y="4"/>
                  </a:lnTo>
                  <a:lnTo>
                    <a:pt x="24" y="3"/>
                  </a:lnTo>
                  <a:lnTo>
                    <a:pt x="22" y="3"/>
                  </a:lnTo>
                  <a:lnTo>
                    <a:pt x="20" y="1"/>
                  </a:lnTo>
                  <a:lnTo>
                    <a:pt x="18" y="1"/>
                  </a:lnTo>
                  <a:lnTo>
                    <a:pt x="16" y="0"/>
                  </a:lnTo>
                  <a:lnTo>
                    <a:pt x="13" y="1"/>
                  </a:lnTo>
                  <a:lnTo>
                    <a:pt x="12" y="1"/>
                  </a:lnTo>
                  <a:lnTo>
                    <a:pt x="9" y="3"/>
                  </a:lnTo>
                  <a:lnTo>
                    <a:pt x="8" y="3"/>
                  </a:lnTo>
                  <a:lnTo>
                    <a:pt x="5" y="4"/>
                  </a:lnTo>
                  <a:lnTo>
                    <a:pt x="4" y="5"/>
                  </a:lnTo>
                  <a:lnTo>
                    <a:pt x="3" y="7"/>
                  </a:lnTo>
                  <a:lnTo>
                    <a:pt x="1" y="9"/>
                  </a:lnTo>
                  <a:lnTo>
                    <a:pt x="1" y="11"/>
                  </a:lnTo>
                  <a:lnTo>
                    <a:pt x="0" y="12"/>
                  </a:lnTo>
                  <a:lnTo>
                    <a:pt x="0" y="15"/>
                  </a:lnTo>
                  <a:lnTo>
                    <a:pt x="0" y="16"/>
                  </a:lnTo>
                  <a:lnTo>
                    <a:pt x="0" y="19"/>
                  </a:lnTo>
                  <a:lnTo>
                    <a:pt x="0" y="21"/>
                  </a:lnTo>
                  <a:lnTo>
                    <a:pt x="1" y="23"/>
                  </a:lnTo>
                  <a:lnTo>
                    <a:pt x="1" y="25"/>
                  </a:lnTo>
                  <a:lnTo>
                    <a:pt x="3" y="27"/>
                  </a:lnTo>
                  <a:lnTo>
                    <a:pt x="4" y="28"/>
                  </a:lnTo>
                  <a:lnTo>
                    <a:pt x="5" y="29"/>
                  </a:lnTo>
                  <a:lnTo>
                    <a:pt x="8" y="31"/>
                  </a:lnTo>
                  <a:lnTo>
                    <a:pt x="9" y="32"/>
                  </a:lnTo>
                  <a:lnTo>
                    <a:pt x="12" y="32"/>
                  </a:lnTo>
                  <a:lnTo>
                    <a:pt x="13" y="32"/>
                  </a:lnTo>
                  <a:lnTo>
                    <a:pt x="16" y="32"/>
                  </a:lnTo>
                  <a:lnTo>
                    <a:pt x="18" y="32"/>
                  </a:lnTo>
                  <a:lnTo>
                    <a:pt x="20" y="32"/>
                  </a:lnTo>
                  <a:lnTo>
                    <a:pt x="22" y="32"/>
                  </a:lnTo>
                  <a:lnTo>
                    <a:pt x="24" y="31"/>
                  </a:lnTo>
                  <a:lnTo>
                    <a:pt x="25" y="29"/>
                  </a:lnTo>
                  <a:lnTo>
                    <a:pt x="26" y="28"/>
                  </a:lnTo>
                  <a:lnTo>
                    <a:pt x="29" y="27"/>
                  </a:lnTo>
                  <a:lnTo>
                    <a:pt x="29" y="25"/>
                  </a:lnTo>
                  <a:lnTo>
                    <a:pt x="30" y="23"/>
                  </a:lnTo>
                  <a:lnTo>
                    <a:pt x="30" y="21"/>
                  </a:lnTo>
                  <a:lnTo>
                    <a:pt x="31" y="19"/>
                  </a:lnTo>
                  <a:lnTo>
                    <a:pt x="3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7" name="Freeform 714"/>
            <p:cNvSpPr>
              <a:spLocks/>
            </p:cNvSpPr>
            <p:nvPr userDrawn="1"/>
          </p:nvSpPr>
          <p:spPr bwMode="auto">
            <a:xfrm>
              <a:off x="5336" y="54"/>
              <a:ext cx="67" cy="157"/>
            </a:xfrm>
            <a:custGeom>
              <a:avLst/>
              <a:gdLst>
                <a:gd name="T0" fmla="*/ 14 w 67"/>
                <a:gd name="T1" fmla="*/ 157 h 157"/>
                <a:gd name="T2" fmla="*/ 14 w 67"/>
                <a:gd name="T3" fmla="*/ 157 h 157"/>
                <a:gd name="T4" fmla="*/ 20 w 67"/>
                <a:gd name="T5" fmla="*/ 106 h 157"/>
                <a:gd name="T6" fmla="*/ 25 w 67"/>
                <a:gd name="T7" fmla="*/ 62 h 157"/>
                <a:gd name="T8" fmla="*/ 27 w 67"/>
                <a:gd name="T9" fmla="*/ 53 h 157"/>
                <a:gd name="T10" fmla="*/ 30 w 67"/>
                <a:gd name="T11" fmla="*/ 45 h 157"/>
                <a:gd name="T12" fmla="*/ 33 w 67"/>
                <a:gd name="T13" fmla="*/ 37 h 157"/>
                <a:gd name="T14" fmla="*/ 38 w 67"/>
                <a:gd name="T15" fmla="*/ 32 h 157"/>
                <a:gd name="T16" fmla="*/ 43 w 67"/>
                <a:gd name="T17" fmla="*/ 26 h 157"/>
                <a:gd name="T18" fmla="*/ 48 w 67"/>
                <a:gd name="T19" fmla="*/ 21 h 157"/>
                <a:gd name="T20" fmla="*/ 56 w 67"/>
                <a:gd name="T21" fmla="*/ 19 h 157"/>
                <a:gd name="T22" fmla="*/ 67 w 67"/>
                <a:gd name="T23" fmla="*/ 16 h 157"/>
                <a:gd name="T24" fmla="*/ 63 w 67"/>
                <a:gd name="T25" fmla="*/ 0 h 157"/>
                <a:gd name="T26" fmla="*/ 51 w 67"/>
                <a:gd name="T27" fmla="*/ 4 h 157"/>
                <a:gd name="T28" fmla="*/ 42 w 67"/>
                <a:gd name="T29" fmla="*/ 8 h 157"/>
                <a:gd name="T30" fmla="*/ 33 w 67"/>
                <a:gd name="T31" fmla="*/ 15 h 157"/>
                <a:gd name="T32" fmla="*/ 26 w 67"/>
                <a:gd name="T33" fmla="*/ 21 h 157"/>
                <a:gd name="T34" fmla="*/ 20 w 67"/>
                <a:gd name="T35" fmla="*/ 30 h 157"/>
                <a:gd name="T36" fmla="*/ 16 w 67"/>
                <a:gd name="T37" fmla="*/ 38 h 157"/>
                <a:gd name="T38" fmla="*/ 12 w 67"/>
                <a:gd name="T39" fmla="*/ 49 h 157"/>
                <a:gd name="T40" fmla="*/ 9 w 67"/>
                <a:gd name="T41" fmla="*/ 59 h 157"/>
                <a:gd name="T42" fmla="*/ 4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6"/>
                  </a:lnTo>
                  <a:lnTo>
                    <a:pt x="25" y="62"/>
                  </a:lnTo>
                  <a:lnTo>
                    <a:pt x="27" y="53"/>
                  </a:lnTo>
                  <a:lnTo>
                    <a:pt x="30" y="45"/>
                  </a:lnTo>
                  <a:lnTo>
                    <a:pt x="33" y="37"/>
                  </a:lnTo>
                  <a:lnTo>
                    <a:pt x="38" y="32"/>
                  </a:lnTo>
                  <a:lnTo>
                    <a:pt x="43" y="26"/>
                  </a:lnTo>
                  <a:lnTo>
                    <a:pt x="48" y="21"/>
                  </a:lnTo>
                  <a:lnTo>
                    <a:pt x="56" y="19"/>
                  </a:lnTo>
                  <a:lnTo>
                    <a:pt x="67" y="16"/>
                  </a:lnTo>
                  <a:lnTo>
                    <a:pt x="63" y="0"/>
                  </a:lnTo>
                  <a:lnTo>
                    <a:pt x="51" y="4"/>
                  </a:lnTo>
                  <a:lnTo>
                    <a:pt x="42" y="8"/>
                  </a:lnTo>
                  <a:lnTo>
                    <a:pt x="33" y="15"/>
                  </a:lnTo>
                  <a:lnTo>
                    <a:pt x="26" y="21"/>
                  </a:lnTo>
                  <a:lnTo>
                    <a:pt x="20" y="30"/>
                  </a:lnTo>
                  <a:lnTo>
                    <a:pt x="16" y="38"/>
                  </a:lnTo>
                  <a:lnTo>
                    <a:pt x="12" y="49"/>
                  </a:lnTo>
                  <a:lnTo>
                    <a:pt x="9" y="59"/>
                  </a:lnTo>
                  <a:lnTo>
                    <a:pt x="4" y="104"/>
                  </a:lnTo>
                  <a:lnTo>
                    <a:pt x="0" y="154"/>
                  </a:lnTo>
                  <a:lnTo>
                    <a:pt x="1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8" name="Freeform 715"/>
            <p:cNvSpPr>
              <a:spLocks/>
            </p:cNvSpPr>
            <p:nvPr userDrawn="1"/>
          </p:nvSpPr>
          <p:spPr bwMode="auto">
            <a:xfrm>
              <a:off x="5332" y="208"/>
              <a:ext cx="18" cy="22"/>
            </a:xfrm>
            <a:custGeom>
              <a:avLst/>
              <a:gdLst>
                <a:gd name="T0" fmla="*/ 0 w 18"/>
                <a:gd name="T1" fmla="*/ 20 h 22"/>
                <a:gd name="T2" fmla="*/ 16 w 18"/>
                <a:gd name="T3" fmla="*/ 22 h 22"/>
                <a:gd name="T4" fmla="*/ 18 w 18"/>
                <a:gd name="T5" fmla="*/ 3 h 22"/>
                <a:gd name="T6" fmla="*/ 4 w 18"/>
                <a:gd name="T7" fmla="*/ 0 h 22"/>
                <a:gd name="T8" fmla="*/ 0 w 18"/>
                <a:gd name="T9" fmla="*/ 20 h 22"/>
                <a:gd name="T10" fmla="*/ 0 w 18"/>
                <a:gd name="T11" fmla="*/ 2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20"/>
                  </a:moveTo>
                  <a:lnTo>
                    <a:pt x="16" y="22"/>
                  </a:lnTo>
                  <a:lnTo>
                    <a:pt x="18" y="3"/>
                  </a:lnTo>
                  <a:lnTo>
                    <a:pt x="4"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9" name="Freeform 716"/>
            <p:cNvSpPr>
              <a:spLocks/>
            </p:cNvSpPr>
            <p:nvPr userDrawn="1"/>
          </p:nvSpPr>
          <p:spPr bwMode="auto">
            <a:xfrm>
              <a:off x="5269" y="228"/>
              <a:ext cx="79" cy="156"/>
            </a:xfrm>
            <a:custGeom>
              <a:avLst/>
              <a:gdLst>
                <a:gd name="T0" fmla="*/ 0 w 79"/>
                <a:gd name="T1" fmla="*/ 156 h 156"/>
                <a:gd name="T2" fmla="*/ 13 w 79"/>
                <a:gd name="T3" fmla="*/ 156 h 156"/>
                <a:gd name="T4" fmla="*/ 23 w 79"/>
                <a:gd name="T5" fmla="*/ 152 h 156"/>
                <a:gd name="T6" fmla="*/ 34 w 79"/>
                <a:gd name="T7" fmla="*/ 148 h 156"/>
                <a:gd name="T8" fmla="*/ 43 w 79"/>
                <a:gd name="T9" fmla="*/ 141 h 156"/>
                <a:gd name="T10" fmla="*/ 50 w 79"/>
                <a:gd name="T11" fmla="*/ 133 h 156"/>
                <a:gd name="T12" fmla="*/ 55 w 79"/>
                <a:gd name="T13" fmla="*/ 124 h 156"/>
                <a:gd name="T14" fmla="*/ 60 w 79"/>
                <a:gd name="T15" fmla="*/ 115 h 156"/>
                <a:gd name="T16" fmla="*/ 63 w 79"/>
                <a:gd name="T17" fmla="*/ 103 h 156"/>
                <a:gd name="T18" fmla="*/ 72 w 79"/>
                <a:gd name="T19" fmla="*/ 56 h 156"/>
                <a:gd name="T20" fmla="*/ 79 w 79"/>
                <a:gd name="T21" fmla="*/ 2 h 156"/>
                <a:gd name="T22" fmla="*/ 63 w 79"/>
                <a:gd name="T23" fmla="*/ 0 h 156"/>
                <a:gd name="T24" fmla="*/ 56 w 79"/>
                <a:gd name="T25" fmla="*/ 53 h 156"/>
                <a:gd name="T26" fmla="*/ 48 w 79"/>
                <a:gd name="T27" fmla="*/ 100 h 156"/>
                <a:gd name="T28" fmla="*/ 46 w 79"/>
                <a:gd name="T29" fmla="*/ 110 h 156"/>
                <a:gd name="T30" fmla="*/ 42 w 79"/>
                <a:gd name="T31" fmla="*/ 118 h 156"/>
                <a:gd name="T32" fmla="*/ 38 w 79"/>
                <a:gd name="T33" fmla="*/ 124 h 156"/>
                <a:gd name="T34" fmla="*/ 33 w 79"/>
                <a:gd name="T35" fmla="*/ 131 h 156"/>
                <a:gd name="T36" fmla="*/ 26 w 79"/>
                <a:gd name="T37" fmla="*/ 135 h 156"/>
                <a:gd name="T38" fmla="*/ 19 w 79"/>
                <a:gd name="T39" fmla="*/ 137 h 156"/>
                <a:gd name="T40" fmla="*/ 10 w 79"/>
                <a:gd name="T41" fmla="*/ 140 h 156"/>
                <a:gd name="T42" fmla="*/ 0 w 79"/>
                <a:gd name="T43" fmla="*/ 141 h 156"/>
                <a:gd name="T44" fmla="*/ 0 w 7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6">
                  <a:moveTo>
                    <a:pt x="0" y="156"/>
                  </a:moveTo>
                  <a:lnTo>
                    <a:pt x="13" y="156"/>
                  </a:lnTo>
                  <a:lnTo>
                    <a:pt x="23" y="152"/>
                  </a:lnTo>
                  <a:lnTo>
                    <a:pt x="34" y="148"/>
                  </a:lnTo>
                  <a:lnTo>
                    <a:pt x="43" y="141"/>
                  </a:lnTo>
                  <a:lnTo>
                    <a:pt x="50" y="133"/>
                  </a:lnTo>
                  <a:lnTo>
                    <a:pt x="55" y="124"/>
                  </a:lnTo>
                  <a:lnTo>
                    <a:pt x="60" y="115"/>
                  </a:lnTo>
                  <a:lnTo>
                    <a:pt x="63" y="103"/>
                  </a:lnTo>
                  <a:lnTo>
                    <a:pt x="72" y="56"/>
                  </a:lnTo>
                  <a:lnTo>
                    <a:pt x="79" y="2"/>
                  </a:lnTo>
                  <a:lnTo>
                    <a:pt x="63" y="0"/>
                  </a:lnTo>
                  <a:lnTo>
                    <a:pt x="56" y="53"/>
                  </a:lnTo>
                  <a:lnTo>
                    <a:pt x="48" y="100"/>
                  </a:lnTo>
                  <a:lnTo>
                    <a:pt x="46" y="110"/>
                  </a:lnTo>
                  <a:lnTo>
                    <a:pt x="42" y="118"/>
                  </a:lnTo>
                  <a:lnTo>
                    <a:pt x="38" y="124"/>
                  </a:lnTo>
                  <a:lnTo>
                    <a:pt x="33" y="131"/>
                  </a:lnTo>
                  <a:lnTo>
                    <a:pt x="26" y="135"/>
                  </a:lnTo>
                  <a:lnTo>
                    <a:pt x="19" y="137"/>
                  </a:lnTo>
                  <a:lnTo>
                    <a:pt x="10" y="140"/>
                  </a:lnTo>
                  <a:lnTo>
                    <a:pt x="0" y="141"/>
                  </a:lnTo>
                  <a:lnTo>
                    <a:pt x="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0" name="Freeform 717"/>
            <p:cNvSpPr>
              <a:spLocks/>
            </p:cNvSpPr>
            <p:nvPr userDrawn="1"/>
          </p:nvSpPr>
          <p:spPr bwMode="auto">
            <a:xfrm>
              <a:off x="5338" y="220"/>
              <a:ext cx="62" cy="62"/>
            </a:xfrm>
            <a:custGeom>
              <a:avLst/>
              <a:gdLst>
                <a:gd name="T0" fmla="*/ 46 w 62"/>
                <a:gd name="T1" fmla="*/ 0 h 62"/>
                <a:gd name="T2" fmla="*/ 46 w 62"/>
                <a:gd name="T3" fmla="*/ 0 h 62"/>
                <a:gd name="T4" fmla="*/ 45 w 62"/>
                <a:gd name="T5" fmla="*/ 10 h 62"/>
                <a:gd name="T6" fmla="*/ 42 w 62"/>
                <a:gd name="T7" fmla="*/ 19 h 62"/>
                <a:gd name="T8" fmla="*/ 39 w 62"/>
                <a:gd name="T9" fmla="*/ 27 h 62"/>
                <a:gd name="T10" fmla="*/ 33 w 62"/>
                <a:gd name="T11" fmla="*/ 33 h 62"/>
                <a:gd name="T12" fmla="*/ 27 w 62"/>
                <a:gd name="T13" fmla="*/ 39 h 62"/>
                <a:gd name="T14" fmla="*/ 19 w 62"/>
                <a:gd name="T15" fmla="*/ 44 h 62"/>
                <a:gd name="T16" fmla="*/ 10 w 62"/>
                <a:gd name="T17" fmla="*/ 46 h 62"/>
                <a:gd name="T18" fmla="*/ 0 w 62"/>
                <a:gd name="T19" fmla="*/ 46 h 62"/>
                <a:gd name="T20" fmla="*/ 0 w 62"/>
                <a:gd name="T21" fmla="*/ 62 h 62"/>
                <a:gd name="T22" fmla="*/ 14 w 62"/>
                <a:gd name="T23" fmla="*/ 61 h 62"/>
                <a:gd name="T24" fmla="*/ 24 w 62"/>
                <a:gd name="T25" fmla="*/ 57 h 62"/>
                <a:gd name="T26" fmla="*/ 35 w 62"/>
                <a:gd name="T27" fmla="*/ 52 h 62"/>
                <a:gd name="T28" fmla="*/ 44 w 62"/>
                <a:gd name="T29" fmla="*/ 44 h 62"/>
                <a:gd name="T30" fmla="*/ 52 w 62"/>
                <a:gd name="T31" fmla="*/ 35 h 62"/>
                <a:gd name="T32" fmla="*/ 57 w 62"/>
                <a:gd name="T33" fmla="*/ 24 h 62"/>
                <a:gd name="T34" fmla="*/ 61 w 62"/>
                <a:gd name="T35" fmla="*/ 13 h 62"/>
                <a:gd name="T36" fmla="*/ 62 w 62"/>
                <a:gd name="T37" fmla="*/ 0 h 62"/>
                <a:gd name="T38" fmla="*/ 62 w 62"/>
                <a:gd name="T39" fmla="*/ 0 h 62"/>
                <a:gd name="T40" fmla="*/ 46 w 6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46" y="0"/>
                  </a:moveTo>
                  <a:lnTo>
                    <a:pt x="46" y="0"/>
                  </a:lnTo>
                  <a:lnTo>
                    <a:pt x="45" y="10"/>
                  </a:lnTo>
                  <a:lnTo>
                    <a:pt x="42" y="19"/>
                  </a:lnTo>
                  <a:lnTo>
                    <a:pt x="39" y="27"/>
                  </a:lnTo>
                  <a:lnTo>
                    <a:pt x="33" y="33"/>
                  </a:lnTo>
                  <a:lnTo>
                    <a:pt x="27" y="39"/>
                  </a:lnTo>
                  <a:lnTo>
                    <a:pt x="19" y="44"/>
                  </a:lnTo>
                  <a:lnTo>
                    <a:pt x="10" y="46"/>
                  </a:lnTo>
                  <a:lnTo>
                    <a:pt x="0" y="46"/>
                  </a:lnTo>
                  <a:lnTo>
                    <a:pt x="0" y="62"/>
                  </a:lnTo>
                  <a:lnTo>
                    <a:pt x="14" y="61"/>
                  </a:lnTo>
                  <a:lnTo>
                    <a:pt x="24" y="57"/>
                  </a:lnTo>
                  <a:lnTo>
                    <a:pt x="35" y="52"/>
                  </a:lnTo>
                  <a:lnTo>
                    <a:pt x="44" y="44"/>
                  </a:lnTo>
                  <a:lnTo>
                    <a:pt x="52" y="35"/>
                  </a:lnTo>
                  <a:lnTo>
                    <a:pt x="57" y="24"/>
                  </a:lnTo>
                  <a:lnTo>
                    <a:pt x="61" y="13"/>
                  </a:lnTo>
                  <a:lnTo>
                    <a:pt x="62"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1" name="Freeform 718"/>
            <p:cNvSpPr>
              <a:spLocks/>
            </p:cNvSpPr>
            <p:nvPr userDrawn="1"/>
          </p:nvSpPr>
          <p:spPr bwMode="auto">
            <a:xfrm>
              <a:off x="5338" y="158"/>
              <a:ext cx="62" cy="62"/>
            </a:xfrm>
            <a:custGeom>
              <a:avLst/>
              <a:gdLst>
                <a:gd name="T0" fmla="*/ 0 w 62"/>
                <a:gd name="T1" fmla="*/ 16 h 62"/>
                <a:gd name="T2" fmla="*/ 0 w 62"/>
                <a:gd name="T3" fmla="*/ 16 h 62"/>
                <a:gd name="T4" fmla="*/ 10 w 62"/>
                <a:gd name="T5" fmla="*/ 17 h 62"/>
                <a:gd name="T6" fmla="*/ 19 w 62"/>
                <a:gd name="T7" fmla="*/ 20 h 62"/>
                <a:gd name="T8" fmla="*/ 27 w 62"/>
                <a:gd name="T9" fmla="*/ 24 h 62"/>
                <a:gd name="T10" fmla="*/ 33 w 62"/>
                <a:gd name="T11" fmla="*/ 29 h 62"/>
                <a:gd name="T12" fmla="*/ 39 w 62"/>
                <a:gd name="T13" fmla="*/ 36 h 62"/>
                <a:gd name="T14" fmla="*/ 42 w 62"/>
                <a:gd name="T15" fmla="*/ 44 h 62"/>
                <a:gd name="T16" fmla="*/ 45 w 62"/>
                <a:gd name="T17" fmla="*/ 53 h 62"/>
                <a:gd name="T18" fmla="*/ 46 w 62"/>
                <a:gd name="T19" fmla="*/ 62 h 62"/>
                <a:gd name="T20" fmla="*/ 62 w 62"/>
                <a:gd name="T21" fmla="*/ 62 h 62"/>
                <a:gd name="T22" fmla="*/ 61 w 62"/>
                <a:gd name="T23" fmla="*/ 50 h 62"/>
                <a:gd name="T24" fmla="*/ 57 w 62"/>
                <a:gd name="T25" fmla="*/ 39 h 62"/>
                <a:gd name="T26" fmla="*/ 52 w 62"/>
                <a:gd name="T27" fmla="*/ 28 h 62"/>
                <a:gd name="T28" fmla="*/ 44 w 62"/>
                <a:gd name="T29" fmla="*/ 19 h 62"/>
                <a:gd name="T30" fmla="*/ 35 w 62"/>
                <a:gd name="T31" fmla="*/ 11 h 62"/>
                <a:gd name="T32" fmla="*/ 24 w 62"/>
                <a:gd name="T33" fmla="*/ 6 h 62"/>
                <a:gd name="T34" fmla="*/ 14 w 62"/>
                <a:gd name="T35" fmla="*/ 2 h 62"/>
                <a:gd name="T36" fmla="*/ 0 w 62"/>
                <a:gd name="T37" fmla="*/ 0 h 62"/>
                <a:gd name="T38" fmla="*/ 0 w 62"/>
                <a:gd name="T39" fmla="*/ 0 h 62"/>
                <a:gd name="T40" fmla="*/ 0 w 62"/>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0" y="16"/>
                  </a:moveTo>
                  <a:lnTo>
                    <a:pt x="0" y="16"/>
                  </a:lnTo>
                  <a:lnTo>
                    <a:pt x="10" y="17"/>
                  </a:lnTo>
                  <a:lnTo>
                    <a:pt x="19" y="20"/>
                  </a:lnTo>
                  <a:lnTo>
                    <a:pt x="27" y="24"/>
                  </a:lnTo>
                  <a:lnTo>
                    <a:pt x="33" y="29"/>
                  </a:lnTo>
                  <a:lnTo>
                    <a:pt x="39" y="36"/>
                  </a:lnTo>
                  <a:lnTo>
                    <a:pt x="42" y="44"/>
                  </a:lnTo>
                  <a:lnTo>
                    <a:pt x="45" y="53"/>
                  </a:lnTo>
                  <a:lnTo>
                    <a:pt x="46" y="62"/>
                  </a:lnTo>
                  <a:lnTo>
                    <a:pt x="62" y="62"/>
                  </a:lnTo>
                  <a:lnTo>
                    <a:pt x="61" y="50"/>
                  </a:lnTo>
                  <a:lnTo>
                    <a:pt x="57" y="39"/>
                  </a:lnTo>
                  <a:lnTo>
                    <a:pt x="52" y="28"/>
                  </a:lnTo>
                  <a:lnTo>
                    <a:pt x="44" y="19"/>
                  </a:lnTo>
                  <a:lnTo>
                    <a:pt x="35" y="11"/>
                  </a:lnTo>
                  <a:lnTo>
                    <a:pt x="24" y="6"/>
                  </a:lnTo>
                  <a:lnTo>
                    <a:pt x="1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2" name="Freeform 719"/>
            <p:cNvSpPr>
              <a:spLocks/>
            </p:cNvSpPr>
            <p:nvPr userDrawn="1"/>
          </p:nvSpPr>
          <p:spPr bwMode="auto">
            <a:xfrm>
              <a:off x="5278" y="158"/>
              <a:ext cx="60" cy="62"/>
            </a:xfrm>
            <a:custGeom>
              <a:avLst/>
              <a:gdLst>
                <a:gd name="T0" fmla="*/ 16 w 60"/>
                <a:gd name="T1" fmla="*/ 62 h 62"/>
                <a:gd name="T2" fmla="*/ 16 w 60"/>
                <a:gd name="T3" fmla="*/ 62 h 62"/>
                <a:gd name="T4" fmla="*/ 17 w 60"/>
                <a:gd name="T5" fmla="*/ 53 h 62"/>
                <a:gd name="T6" fmla="*/ 20 w 60"/>
                <a:gd name="T7" fmla="*/ 44 h 62"/>
                <a:gd name="T8" fmla="*/ 24 w 60"/>
                <a:gd name="T9" fmla="*/ 36 h 62"/>
                <a:gd name="T10" fmla="*/ 29 w 60"/>
                <a:gd name="T11" fmla="*/ 29 h 62"/>
                <a:gd name="T12" fmla="*/ 35 w 60"/>
                <a:gd name="T13" fmla="*/ 24 h 62"/>
                <a:gd name="T14" fmla="*/ 43 w 60"/>
                <a:gd name="T15" fmla="*/ 20 h 62"/>
                <a:gd name="T16" fmla="*/ 53 w 60"/>
                <a:gd name="T17" fmla="*/ 17 h 62"/>
                <a:gd name="T18" fmla="*/ 60 w 60"/>
                <a:gd name="T19" fmla="*/ 16 h 62"/>
                <a:gd name="T20" fmla="*/ 60 w 60"/>
                <a:gd name="T21" fmla="*/ 0 h 62"/>
                <a:gd name="T22" fmla="*/ 49 w 60"/>
                <a:gd name="T23" fmla="*/ 2 h 62"/>
                <a:gd name="T24" fmla="*/ 38 w 60"/>
                <a:gd name="T25" fmla="*/ 6 h 62"/>
                <a:gd name="T26" fmla="*/ 28 w 60"/>
                <a:gd name="T27" fmla="*/ 11 h 62"/>
                <a:gd name="T28" fmla="*/ 18 w 60"/>
                <a:gd name="T29" fmla="*/ 19 h 62"/>
                <a:gd name="T30" fmla="*/ 10 w 60"/>
                <a:gd name="T31" fmla="*/ 28 h 62"/>
                <a:gd name="T32" fmla="*/ 5 w 60"/>
                <a:gd name="T33" fmla="*/ 39 h 62"/>
                <a:gd name="T34" fmla="*/ 1 w 60"/>
                <a:gd name="T35" fmla="*/ 50 h 62"/>
                <a:gd name="T36" fmla="*/ 0 w 60"/>
                <a:gd name="T37" fmla="*/ 62 h 62"/>
                <a:gd name="T38" fmla="*/ 0 w 60"/>
                <a:gd name="T39" fmla="*/ 62 h 62"/>
                <a:gd name="T40" fmla="*/ 16 w 60"/>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16" y="62"/>
                  </a:moveTo>
                  <a:lnTo>
                    <a:pt x="16" y="62"/>
                  </a:lnTo>
                  <a:lnTo>
                    <a:pt x="17" y="53"/>
                  </a:lnTo>
                  <a:lnTo>
                    <a:pt x="20" y="44"/>
                  </a:lnTo>
                  <a:lnTo>
                    <a:pt x="24" y="36"/>
                  </a:lnTo>
                  <a:lnTo>
                    <a:pt x="29" y="29"/>
                  </a:lnTo>
                  <a:lnTo>
                    <a:pt x="35" y="24"/>
                  </a:lnTo>
                  <a:lnTo>
                    <a:pt x="43" y="20"/>
                  </a:lnTo>
                  <a:lnTo>
                    <a:pt x="53" y="17"/>
                  </a:lnTo>
                  <a:lnTo>
                    <a:pt x="60" y="16"/>
                  </a:lnTo>
                  <a:lnTo>
                    <a:pt x="60" y="0"/>
                  </a:lnTo>
                  <a:lnTo>
                    <a:pt x="49" y="2"/>
                  </a:lnTo>
                  <a:lnTo>
                    <a:pt x="38" y="6"/>
                  </a:lnTo>
                  <a:lnTo>
                    <a:pt x="28" y="11"/>
                  </a:lnTo>
                  <a:lnTo>
                    <a:pt x="18" y="19"/>
                  </a:lnTo>
                  <a:lnTo>
                    <a:pt x="10" y="28"/>
                  </a:lnTo>
                  <a:lnTo>
                    <a:pt x="5" y="39"/>
                  </a:lnTo>
                  <a:lnTo>
                    <a:pt x="1" y="50"/>
                  </a:lnTo>
                  <a:lnTo>
                    <a:pt x="0" y="62"/>
                  </a:lnTo>
                  <a:lnTo>
                    <a:pt x="1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3" name="Freeform 720"/>
            <p:cNvSpPr>
              <a:spLocks/>
            </p:cNvSpPr>
            <p:nvPr userDrawn="1"/>
          </p:nvSpPr>
          <p:spPr bwMode="auto">
            <a:xfrm>
              <a:off x="5278" y="220"/>
              <a:ext cx="60" cy="62"/>
            </a:xfrm>
            <a:custGeom>
              <a:avLst/>
              <a:gdLst>
                <a:gd name="T0" fmla="*/ 60 w 60"/>
                <a:gd name="T1" fmla="*/ 46 h 62"/>
                <a:gd name="T2" fmla="*/ 60 w 60"/>
                <a:gd name="T3" fmla="*/ 46 h 62"/>
                <a:gd name="T4" fmla="*/ 53 w 60"/>
                <a:gd name="T5" fmla="*/ 46 h 62"/>
                <a:gd name="T6" fmla="*/ 43 w 60"/>
                <a:gd name="T7" fmla="*/ 44 h 62"/>
                <a:gd name="T8" fmla="*/ 35 w 60"/>
                <a:gd name="T9" fmla="*/ 39 h 62"/>
                <a:gd name="T10" fmla="*/ 29 w 60"/>
                <a:gd name="T11" fmla="*/ 33 h 62"/>
                <a:gd name="T12" fmla="*/ 24 w 60"/>
                <a:gd name="T13" fmla="*/ 27 h 62"/>
                <a:gd name="T14" fmla="*/ 20 w 60"/>
                <a:gd name="T15" fmla="*/ 19 h 62"/>
                <a:gd name="T16" fmla="*/ 17 w 60"/>
                <a:gd name="T17" fmla="*/ 10 h 62"/>
                <a:gd name="T18" fmla="*/ 16 w 60"/>
                <a:gd name="T19" fmla="*/ 0 h 62"/>
                <a:gd name="T20" fmla="*/ 0 w 60"/>
                <a:gd name="T21" fmla="*/ 0 h 62"/>
                <a:gd name="T22" fmla="*/ 1 w 60"/>
                <a:gd name="T23" fmla="*/ 13 h 62"/>
                <a:gd name="T24" fmla="*/ 5 w 60"/>
                <a:gd name="T25" fmla="*/ 24 h 62"/>
                <a:gd name="T26" fmla="*/ 10 w 60"/>
                <a:gd name="T27" fmla="*/ 35 h 62"/>
                <a:gd name="T28" fmla="*/ 18 w 60"/>
                <a:gd name="T29" fmla="*/ 44 h 62"/>
                <a:gd name="T30" fmla="*/ 28 w 60"/>
                <a:gd name="T31" fmla="*/ 52 h 62"/>
                <a:gd name="T32" fmla="*/ 38 w 60"/>
                <a:gd name="T33" fmla="*/ 57 h 62"/>
                <a:gd name="T34" fmla="*/ 49 w 60"/>
                <a:gd name="T35" fmla="*/ 61 h 62"/>
                <a:gd name="T36" fmla="*/ 60 w 60"/>
                <a:gd name="T37" fmla="*/ 62 h 62"/>
                <a:gd name="T38" fmla="*/ 60 w 60"/>
                <a:gd name="T39" fmla="*/ 62 h 62"/>
                <a:gd name="T40" fmla="*/ 60 w 60"/>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60" y="46"/>
                  </a:moveTo>
                  <a:lnTo>
                    <a:pt x="60" y="46"/>
                  </a:lnTo>
                  <a:lnTo>
                    <a:pt x="53" y="46"/>
                  </a:lnTo>
                  <a:lnTo>
                    <a:pt x="43" y="44"/>
                  </a:lnTo>
                  <a:lnTo>
                    <a:pt x="35" y="39"/>
                  </a:lnTo>
                  <a:lnTo>
                    <a:pt x="29" y="33"/>
                  </a:lnTo>
                  <a:lnTo>
                    <a:pt x="24" y="27"/>
                  </a:lnTo>
                  <a:lnTo>
                    <a:pt x="20" y="19"/>
                  </a:lnTo>
                  <a:lnTo>
                    <a:pt x="17" y="10"/>
                  </a:lnTo>
                  <a:lnTo>
                    <a:pt x="16" y="0"/>
                  </a:lnTo>
                  <a:lnTo>
                    <a:pt x="0" y="0"/>
                  </a:lnTo>
                  <a:lnTo>
                    <a:pt x="1" y="13"/>
                  </a:lnTo>
                  <a:lnTo>
                    <a:pt x="5" y="24"/>
                  </a:lnTo>
                  <a:lnTo>
                    <a:pt x="10" y="35"/>
                  </a:lnTo>
                  <a:lnTo>
                    <a:pt x="18" y="44"/>
                  </a:lnTo>
                  <a:lnTo>
                    <a:pt x="28" y="52"/>
                  </a:lnTo>
                  <a:lnTo>
                    <a:pt x="38" y="57"/>
                  </a:lnTo>
                  <a:lnTo>
                    <a:pt x="49" y="61"/>
                  </a:lnTo>
                  <a:lnTo>
                    <a:pt x="60" y="62"/>
                  </a:lnTo>
                  <a:lnTo>
                    <a:pt x="6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4" name="Freeform 721"/>
            <p:cNvSpPr>
              <a:spLocks/>
            </p:cNvSpPr>
            <p:nvPr userDrawn="1"/>
          </p:nvSpPr>
          <p:spPr bwMode="auto">
            <a:xfrm>
              <a:off x="5328" y="45"/>
              <a:ext cx="67" cy="157"/>
            </a:xfrm>
            <a:custGeom>
              <a:avLst/>
              <a:gdLst>
                <a:gd name="T0" fmla="*/ 14 w 67"/>
                <a:gd name="T1" fmla="*/ 157 h 157"/>
                <a:gd name="T2" fmla="*/ 14 w 67"/>
                <a:gd name="T3" fmla="*/ 157 h 157"/>
                <a:gd name="T4" fmla="*/ 20 w 67"/>
                <a:gd name="T5" fmla="*/ 105 h 157"/>
                <a:gd name="T6" fmla="*/ 25 w 67"/>
                <a:gd name="T7" fmla="*/ 61 h 157"/>
                <a:gd name="T8" fmla="*/ 28 w 67"/>
                <a:gd name="T9" fmla="*/ 53 h 157"/>
                <a:gd name="T10" fmla="*/ 30 w 67"/>
                <a:gd name="T11" fmla="*/ 45 h 157"/>
                <a:gd name="T12" fmla="*/ 33 w 67"/>
                <a:gd name="T13" fmla="*/ 37 h 157"/>
                <a:gd name="T14" fmla="*/ 38 w 67"/>
                <a:gd name="T15" fmla="*/ 32 h 157"/>
                <a:gd name="T16" fmla="*/ 43 w 67"/>
                <a:gd name="T17" fmla="*/ 26 h 157"/>
                <a:gd name="T18" fmla="*/ 49 w 67"/>
                <a:gd name="T19" fmla="*/ 21 h 157"/>
                <a:gd name="T20" fmla="*/ 56 w 67"/>
                <a:gd name="T21" fmla="*/ 17 h 157"/>
                <a:gd name="T22" fmla="*/ 67 w 67"/>
                <a:gd name="T23" fmla="*/ 14 h 157"/>
                <a:gd name="T24" fmla="*/ 63 w 67"/>
                <a:gd name="T25" fmla="*/ 0 h 157"/>
                <a:gd name="T26" fmla="*/ 51 w 67"/>
                <a:gd name="T27" fmla="*/ 4 h 157"/>
                <a:gd name="T28" fmla="*/ 42 w 67"/>
                <a:gd name="T29" fmla="*/ 8 h 157"/>
                <a:gd name="T30" fmla="*/ 33 w 67"/>
                <a:gd name="T31" fmla="*/ 14 h 157"/>
                <a:gd name="T32" fmla="*/ 26 w 67"/>
                <a:gd name="T33" fmla="*/ 21 h 157"/>
                <a:gd name="T34" fmla="*/ 20 w 67"/>
                <a:gd name="T35" fmla="*/ 29 h 157"/>
                <a:gd name="T36" fmla="*/ 16 w 67"/>
                <a:gd name="T37" fmla="*/ 38 h 157"/>
                <a:gd name="T38" fmla="*/ 12 w 67"/>
                <a:gd name="T39" fmla="*/ 49 h 157"/>
                <a:gd name="T40" fmla="*/ 9 w 67"/>
                <a:gd name="T41" fmla="*/ 59 h 157"/>
                <a:gd name="T42" fmla="*/ 5 w 67"/>
                <a:gd name="T43" fmla="*/ 104 h 157"/>
                <a:gd name="T44" fmla="*/ 0 w 67"/>
                <a:gd name="T45" fmla="*/ 154 h 157"/>
                <a:gd name="T46" fmla="*/ 0 w 67"/>
                <a:gd name="T47" fmla="*/ 154 h 157"/>
                <a:gd name="T48" fmla="*/ 14 w 67"/>
                <a:gd name="T49" fmla="*/ 157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57">
                  <a:moveTo>
                    <a:pt x="14" y="157"/>
                  </a:moveTo>
                  <a:lnTo>
                    <a:pt x="14" y="157"/>
                  </a:lnTo>
                  <a:lnTo>
                    <a:pt x="20" y="105"/>
                  </a:lnTo>
                  <a:lnTo>
                    <a:pt x="25" y="61"/>
                  </a:lnTo>
                  <a:lnTo>
                    <a:pt x="28" y="53"/>
                  </a:lnTo>
                  <a:lnTo>
                    <a:pt x="30" y="45"/>
                  </a:lnTo>
                  <a:lnTo>
                    <a:pt x="33" y="37"/>
                  </a:lnTo>
                  <a:lnTo>
                    <a:pt x="38" y="32"/>
                  </a:lnTo>
                  <a:lnTo>
                    <a:pt x="43" y="26"/>
                  </a:lnTo>
                  <a:lnTo>
                    <a:pt x="49" y="21"/>
                  </a:lnTo>
                  <a:lnTo>
                    <a:pt x="56" y="17"/>
                  </a:lnTo>
                  <a:lnTo>
                    <a:pt x="67" y="14"/>
                  </a:lnTo>
                  <a:lnTo>
                    <a:pt x="63" y="0"/>
                  </a:lnTo>
                  <a:lnTo>
                    <a:pt x="51" y="4"/>
                  </a:lnTo>
                  <a:lnTo>
                    <a:pt x="42" y="8"/>
                  </a:lnTo>
                  <a:lnTo>
                    <a:pt x="33" y="14"/>
                  </a:lnTo>
                  <a:lnTo>
                    <a:pt x="26" y="21"/>
                  </a:lnTo>
                  <a:lnTo>
                    <a:pt x="20" y="29"/>
                  </a:lnTo>
                  <a:lnTo>
                    <a:pt x="16" y="38"/>
                  </a:lnTo>
                  <a:lnTo>
                    <a:pt x="12" y="49"/>
                  </a:lnTo>
                  <a:lnTo>
                    <a:pt x="9" y="59"/>
                  </a:lnTo>
                  <a:lnTo>
                    <a:pt x="5" y="104"/>
                  </a:lnTo>
                  <a:lnTo>
                    <a:pt x="0" y="154"/>
                  </a:lnTo>
                  <a:lnTo>
                    <a:pt x="14"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5" name="Freeform 722"/>
            <p:cNvSpPr>
              <a:spLocks/>
            </p:cNvSpPr>
            <p:nvPr userDrawn="1"/>
          </p:nvSpPr>
          <p:spPr bwMode="auto">
            <a:xfrm>
              <a:off x="5324" y="199"/>
              <a:ext cx="18" cy="21"/>
            </a:xfrm>
            <a:custGeom>
              <a:avLst/>
              <a:gdLst>
                <a:gd name="T0" fmla="*/ 0 w 18"/>
                <a:gd name="T1" fmla="*/ 19 h 21"/>
                <a:gd name="T2" fmla="*/ 16 w 18"/>
                <a:gd name="T3" fmla="*/ 21 h 21"/>
                <a:gd name="T4" fmla="*/ 18 w 18"/>
                <a:gd name="T5" fmla="*/ 3 h 21"/>
                <a:gd name="T6" fmla="*/ 4 w 18"/>
                <a:gd name="T7" fmla="*/ 0 h 21"/>
                <a:gd name="T8" fmla="*/ 0 w 18"/>
                <a:gd name="T9" fmla="*/ 19 h 21"/>
                <a:gd name="T10" fmla="*/ 0 w 18"/>
                <a:gd name="T11" fmla="*/ 1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0" y="19"/>
                  </a:moveTo>
                  <a:lnTo>
                    <a:pt x="16" y="21"/>
                  </a:lnTo>
                  <a:lnTo>
                    <a:pt x="18" y="3"/>
                  </a:lnTo>
                  <a:lnTo>
                    <a:pt x="4" y="0"/>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6" name="Freeform 723"/>
            <p:cNvSpPr>
              <a:spLocks/>
            </p:cNvSpPr>
            <p:nvPr userDrawn="1"/>
          </p:nvSpPr>
          <p:spPr bwMode="auto">
            <a:xfrm>
              <a:off x="5261" y="218"/>
              <a:ext cx="79" cy="157"/>
            </a:xfrm>
            <a:custGeom>
              <a:avLst/>
              <a:gdLst>
                <a:gd name="T0" fmla="*/ 0 w 79"/>
                <a:gd name="T1" fmla="*/ 157 h 157"/>
                <a:gd name="T2" fmla="*/ 13 w 79"/>
                <a:gd name="T3" fmla="*/ 155 h 157"/>
                <a:gd name="T4" fmla="*/ 23 w 79"/>
                <a:gd name="T5" fmla="*/ 153 h 157"/>
                <a:gd name="T6" fmla="*/ 34 w 79"/>
                <a:gd name="T7" fmla="*/ 149 h 157"/>
                <a:gd name="T8" fmla="*/ 43 w 79"/>
                <a:gd name="T9" fmla="*/ 142 h 157"/>
                <a:gd name="T10" fmla="*/ 50 w 79"/>
                <a:gd name="T11" fmla="*/ 134 h 157"/>
                <a:gd name="T12" fmla="*/ 55 w 79"/>
                <a:gd name="T13" fmla="*/ 125 h 157"/>
                <a:gd name="T14" fmla="*/ 60 w 79"/>
                <a:gd name="T15" fmla="*/ 116 h 157"/>
                <a:gd name="T16" fmla="*/ 63 w 79"/>
                <a:gd name="T17" fmla="*/ 104 h 157"/>
                <a:gd name="T18" fmla="*/ 72 w 79"/>
                <a:gd name="T19" fmla="*/ 56 h 157"/>
                <a:gd name="T20" fmla="*/ 79 w 79"/>
                <a:gd name="T21" fmla="*/ 2 h 157"/>
                <a:gd name="T22" fmla="*/ 63 w 79"/>
                <a:gd name="T23" fmla="*/ 0 h 157"/>
                <a:gd name="T24" fmla="*/ 56 w 79"/>
                <a:gd name="T25" fmla="*/ 54 h 157"/>
                <a:gd name="T26" fmla="*/ 48 w 79"/>
                <a:gd name="T27" fmla="*/ 101 h 157"/>
                <a:gd name="T28" fmla="*/ 46 w 79"/>
                <a:gd name="T29" fmla="*/ 110 h 157"/>
                <a:gd name="T30" fmla="*/ 42 w 79"/>
                <a:gd name="T31" fmla="*/ 118 h 157"/>
                <a:gd name="T32" fmla="*/ 38 w 79"/>
                <a:gd name="T33" fmla="*/ 125 h 157"/>
                <a:gd name="T34" fmla="*/ 33 w 79"/>
                <a:gd name="T35" fmla="*/ 130 h 157"/>
                <a:gd name="T36" fmla="*/ 26 w 79"/>
                <a:gd name="T37" fmla="*/ 136 h 157"/>
                <a:gd name="T38" fmla="*/ 20 w 79"/>
                <a:gd name="T39" fmla="*/ 138 h 157"/>
                <a:gd name="T40" fmla="*/ 10 w 79"/>
                <a:gd name="T41" fmla="*/ 141 h 157"/>
                <a:gd name="T42" fmla="*/ 0 w 79"/>
                <a:gd name="T43" fmla="*/ 141 h 157"/>
                <a:gd name="T44" fmla="*/ 0 w 79"/>
                <a:gd name="T45" fmla="*/ 157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57">
                  <a:moveTo>
                    <a:pt x="0" y="157"/>
                  </a:moveTo>
                  <a:lnTo>
                    <a:pt x="13" y="155"/>
                  </a:lnTo>
                  <a:lnTo>
                    <a:pt x="23" y="153"/>
                  </a:lnTo>
                  <a:lnTo>
                    <a:pt x="34" y="149"/>
                  </a:lnTo>
                  <a:lnTo>
                    <a:pt x="43" y="142"/>
                  </a:lnTo>
                  <a:lnTo>
                    <a:pt x="50" y="134"/>
                  </a:lnTo>
                  <a:lnTo>
                    <a:pt x="55" y="125"/>
                  </a:lnTo>
                  <a:lnTo>
                    <a:pt x="60" y="116"/>
                  </a:lnTo>
                  <a:lnTo>
                    <a:pt x="63" y="104"/>
                  </a:lnTo>
                  <a:lnTo>
                    <a:pt x="72" y="56"/>
                  </a:lnTo>
                  <a:lnTo>
                    <a:pt x="79" y="2"/>
                  </a:lnTo>
                  <a:lnTo>
                    <a:pt x="63" y="0"/>
                  </a:lnTo>
                  <a:lnTo>
                    <a:pt x="56" y="54"/>
                  </a:lnTo>
                  <a:lnTo>
                    <a:pt x="48" y="101"/>
                  </a:lnTo>
                  <a:lnTo>
                    <a:pt x="46" y="110"/>
                  </a:lnTo>
                  <a:lnTo>
                    <a:pt x="42" y="118"/>
                  </a:lnTo>
                  <a:lnTo>
                    <a:pt x="38" y="125"/>
                  </a:lnTo>
                  <a:lnTo>
                    <a:pt x="33" y="130"/>
                  </a:lnTo>
                  <a:lnTo>
                    <a:pt x="26" y="136"/>
                  </a:lnTo>
                  <a:lnTo>
                    <a:pt x="20" y="138"/>
                  </a:lnTo>
                  <a:lnTo>
                    <a:pt x="10" y="141"/>
                  </a:lnTo>
                  <a:lnTo>
                    <a:pt x="0" y="141"/>
                  </a:lnTo>
                  <a:lnTo>
                    <a:pt x="0"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7" name="Freeform 724"/>
            <p:cNvSpPr>
              <a:spLocks/>
            </p:cNvSpPr>
            <p:nvPr userDrawn="1"/>
          </p:nvSpPr>
          <p:spPr bwMode="auto">
            <a:xfrm>
              <a:off x="5332" y="211"/>
              <a:ext cx="60" cy="62"/>
            </a:xfrm>
            <a:custGeom>
              <a:avLst/>
              <a:gdLst>
                <a:gd name="T0" fmla="*/ 45 w 60"/>
                <a:gd name="T1" fmla="*/ 0 h 62"/>
                <a:gd name="T2" fmla="*/ 45 w 60"/>
                <a:gd name="T3" fmla="*/ 0 h 62"/>
                <a:gd name="T4" fmla="*/ 43 w 60"/>
                <a:gd name="T5" fmla="*/ 9 h 62"/>
                <a:gd name="T6" fmla="*/ 41 w 60"/>
                <a:gd name="T7" fmla="*/ 19 h 62"/>
                <a:gd name="T8" fmla="*/ 37 w 60"/>
                <a:gd name="T9" fmla="*/ 26 h 62"/>
                <a:gd name="T10" fmla="*/ 31 w 60"/>
                <a:gd name="T11" fmla="*/ 33 h 62"/>
                <a:gd name="T12" fmla="*/ 25 w 60"/>
                <a:gd name="T13" fmla="*/ 38 h 62"/>
                <a:gd name="T14" fmla="*/ 17 w 60"/>
                <a:gd name="T15" fmla="*/ 44 h 62"/>
                <a:gd name="T16" fmla="*/ 8 w 60"/>
                <a:gd name="T17" fmla="*/ 46 h 62"/>
                <a:gd name="T18" fmla="*/ 0 w 60"/>
                <a:gd name="T19" fmla="*/ 46 h 62"/>
                <a:gd name="T20" fmla="*/ 0 w 60"/>
                <a:gd name="T21" fmla="*/ 62 h 62"/>
                <a:gd name="T22" fmla="*/ 12 w 60"/>
                <a:gd name="T23" fmla="*/ 61 h 62"/>
                <a:gd name="T24" fmla="*/ 22 w 60"/>
                <a:gd name="T25" fmla="*/ 57 h 62"/>
                <a:gd name="T26" fmla="*/ 33 w 60"/>
                <a:gd name="T27" fmla="*/ 52 h 62"/>
                <a:gd name="T28" fmla="*/ 42 w 60"/>
                <a:gd name="T29" fmla="*/ 44 h 62"/>
                <a:gd name="T30" fmla="*/ 50 w 60"/>
                <a:gd name="T31" fmla="*/ 34 h 62"/>
                <a:gd name="T32" fmla="*/ 55 w 60"/>
                <a:gd name="T33" fmla="*/ 24 h 62"/>
                <a:gd name="T34" fmla="*/ 59 w 60"/>
                <a:gd name="T35" fmla="*/ 12 h 62"/>
                <a:gd name="T36" fmla="*/ 60 w 60"/>
                <a:gd name="T37" fmla="*/ 0 h 62"/>
                <a:gd name="T38" fmla="*/ 60 w 60"/>
                <a:gd name="T39" fmla="*/ 0 h 62"/>
                <a:gd name="T40" fmla="*/ 45 w 6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45" y="0"/>
                  </a:moveTo>
                  <a:lnTo>
                    <a:pt x="45" y="0"/>
                  </a:lnTo>
                  <a:lnTo>
                    <a:pt x="43" y="9"/>
                  </a:lnTo>
                  <a:lnTo>
                    <a:pt x="41" y="19"/>
                  </a:lnTo>
                  <a:lnTo>
                    <a:pt x="37" y="26"/>
                  </a:lnTo>
                  <a:lnTo>
                    <a:pt x="31" y="33"/>
                  </a:lnTo>
                  <a:lnTo>
                    <a:pt x="25" y="38"/>
                  </a:lnTo>
                  <a:lnTo>
                    <a:pt x="17" y="44"/>
                  </a:lnTo>
                  <a:lnTo>
                    <a:pt x="8" y="46"/>
                  </a:lnTo>
                  <a:lnTo>
                    <a:pt x="0" y="46"/>
                  </a:lnTo>
                  <a:lnTo>
                    <a:pt x="0" y="62"/>
                  </a:lnTo>
                  <a:lnTo>
                    <a:pt x="12" y="61"/>
                  </a:lnTo>
                  <a:lnTo>
                    <a:pt x="22" y="57"/>
                  </a:lnTo>
                  <a:lnTo>
                    <a:pt x="33" y="52"/>
                  </a:lnTo>
                  <a:lnTo>
                    <a:pt x="42" y="44"/>
                  </a:lnTo>
                  <a:lnTo>
                    <a:pt x="50" y="34"/>
                  </a:lnTo>
                  <a:lnTo>
                    <a:pt x="55" y="24"/>
                  </a:lnTo>
                  <a:lnTo>
                    <a:pt x="59" y="12"/>
                  </a:lnTo>
                  <a:lnTo>
                    <a:pt x="60" y="0"/>
                  </a:lnTo>
                  <a:lnTo>
                    <a:pt x="4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8" name="Freeform 725"/>
            <p:cNvSpPr>
              <a:spLocks/>
            </p:cNvSpPr>
            <p:nvPr userDrawn="1"/>
          </p:nvSpPr>
          <p:spPr bwMode="auto">
            <a:xfrm>
              <a:off x="5332" y="149"/>
              <a:ext cx="60" cy="62"/>
            </a:xfrm>
            <a:custGeom>
              <a:avLst/>
              <a:gdLst>
                <a:gd name="T0" fmla="*/ 0 w 60"/>
                <a:gd name="T1" fmla="*/ 16 h 62"/>
                <a:gd name="T2" fmla="*/ 0 w 60"/>
                <a:gd name="T3" fmla="*/ 16 h 62"/>
                <a:gd name="T4" fmla="*/ 8 w 60"/>
                <a:gd name="T5" fmla="*/ 16 h 62"/>
                <a:gd name="T6" fmla="*/ 17 w 60"/>
                <a:gd name="T7" fmla="*/ 19 h 62"/>
                <a:gd name="T8" fmla="*/ 25 w 60"/>
                <a:gd name="T9" fmla="*/ 24 h 62"/>
                <a:gd name="T10" fmla="*/ 31 w 60"/>
                <a:gd name="T11" fmla="*/ 29 h 62"/>
                <a:gd name="T12" fmla="*/ 37 w 60"/>
                <a:gd name="T13" fmla="*/ 36 h 62"/>
                <a:gd name="T14" fmla="*/ 41 w 60"/>
                <a:gd name="T15" fmla="*/ 44 h 62"/>
                <a:gd name="T16" fmla="*/ 43 w 60"/>
                <a:gd name="T17" fmla="*/ 53 h 62"/>
                <a:gd name="T18" fmla="*/ 45 w 60"/>
                <a:gd name="T19" fmla="*/ 62 h 62"/>
                <a:gd name="T20" fmla="*/ 60 w 60"/>
                <a:gd name="T21" fmla="*/ 62 h 62"/>
                <a:gd name="T22" fmla="*/ 59 w 60"/>
                <a:gd name="T23" fmla="*/ 50 h 62"/>
                <a:gd name="T24" fmla="*/ 55 w 60"/>
                <a:gd name="T25" fmla="*/ 38 h 62"/>
                <a:gd name="T26" fmla="*/ 50 w 60"/>
                <a:gd name="T27" fmla="*/ 28 h 62"/>
                <a:gd name="T28" fmla="*/ 42 w 60"/>
                <a:gd name="T29" fmla="*/ 19 h 62"/>
                <a:gd name="T30" fmla="*/ 33 w 60"/>
                <a:gd name="T31" fmla="*/ 11 h 62"/>
                <a:gd name="T32" fmla="*/ 22 w 60"/>
                <a:gd name="T33" fmla="*/ 5 h 62"/>
                <a:gd name="T34" fmla="*/ 12 w 60"/>
                <a:gd name="T35" fmla="*/ 1 h 62"/>
                <a:gd name="T36" fmla="*/ 0 w 60"/>
                <a:gd name="T37" fmla="*/ 0 h 62"/>
                <a:gd name="T38" fmla="*/ 0 w 60"/>
                <a:gd name="T39" fmla="*/ 0 h 62"/>
                <a:gd name="T40" fmla="*/ 0 w 60"/>
                <a:gd name="T41" fmla="*/ 1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62">
                  <a:moveTo>
                    <a:pt x="0" y="16"/>
                  </a:moveTo>
                  <a:lnTo>
                    <a:pt x="0" y="16"/>
                  </a:lnTo>
                  <a:lnTo>
                    <a:pt x="8" y="16"/>
                  </a:lnTo>
                  <a:lnTo>
                    <a:pt x="17" y="19"/>
                  </a:lnTo>
                  <a:lnTo>
                    <a:pt x="25" y="24"/>
                  </a:lnTo>
                  <a:lnTo>
                    <a:pt x="31" y="29"/>
                  </a:lnTo>
                  <a:lnTo>
                    <a:pt x="37" y="36"/>
                  </a:lnTo>
                  <a:lnTo>
                    <a:pt x="41" y="44"/>
                  </a:lnTo>
                  <a:lnTo>
                    <a:pt x="43" y="53"/>
                  </a:lnTo>
                  <a:lnTo>
                    <a:pt x="45" y="62"/>
                  </a:lnTo>
                  <a:lnTo>
                    <a:pt x="60" y="62"/>
                  </a:lnTo>
                  <a:lnTo>
                    <a:pt x="59" y="50"/>
                  </a:lnTo>
                  <a:lnTo>
                    <a:pt x="55" y="38"/>
                  </a:lnTo>
                  <a:lnTo>
                    <a:pt x="50" y="28"/>
                  </a:lnTo>
                  <a:lnTo>
                    <a:pt x="42" y="19"/>
                  </a:lnTo>
                  <a:lnTo>
                    <a:pt x="33" y="11"/>
                  </a:lnTo>
                  <a:lnTo>
                    <a:pt x="22" y="5"/>
                  </a:lnTo>
                  <a:lnTo>
                    <a:pt x="12" y="1"/>
                  </a:lnTo>
                  <a:lnTo>
                    <a:pt x="0" y="0"/>
                  </a:lnTo>
                  <a:lnTo>
                    <a:pt x="0"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9" name="Freeform 726"/>
            <p:cNvSpPr>
              <a:spLocks/>
            </p:cNvSpPr>
            <p:nvPr userDrawn="1"/>
          </p:nvSpPr>
          <p:spPr bwMode="auto">
            <a:xfrm>
              <a:off x="5270" y="149"/>
              <a:ext cx="62" cy="62"/>
            </a:xfrm>
            <a:custGeom>
              <a:avLst/>
              <a:gdLst>
                <a:gd name="T0" fmla="*/ 16 w 62"/>
                <a:gd name="T1" fmla="*/ 62 h 62"/>
                <a:gd name="T2" fmla="*/ 16 w 62"/>
                <a:gd name="T3" fmla="*/ 62 h 62"/>
                <a:gd name="T4" fmla="*/ 17 w 62"/>
                <a:gd name="T5" fmla="*/ 53 h 62"/>
                <a:gd name="T6" fmla="*/ 20 w 62"/>
                <a:gd name="T7" fmla="*/ 44 h 62"/>
                <a:gd name="T8" fmla="*/ 24 w 62"/>
                <a:gd name="T9" fmla="*/ 36 h 62"/>
                <a:gd name="T10" fmla="*/ 29 w 62"/>
                <a:gd name="T11" fmla="*/ 29 h 62"/>
                <a:gd name="T12" fmla="*/ 36 w 62"/>
                <a:gd name="T13" fmla="*/ 24 h 62"/>
                <a:gd name="T14" fmla="*/ 43 w 62"/>
                <a:gd name="T15" fmla="*/ 19 h 62"/>
                <a:gd name="T16" fmla="*/ 53 w 62"/>
                <a:gd name="T17" fmla="*/ 16 h 62"/>
                <a:gd name="T18" fmla="*/ 62 w 62"/>
                <a:gd name="T19" fmla="*/ 16 h 62"/>
                <a:gd name="T20" fmla="*/ 62 w 62"/>
                <a:gd name="T21" fmla="*/ 0 h 62"/>
                <a:gd name="T22" fmla="*/ 49 w 62"/>
                <a:gd name="T23" fmla="*/ 1 h 62"/>
                <a:gd name="T24" fmla="*/ 38 w 62"/>
                <a:gd name="T25" fmla="*/ 5 h 62"/>
                <a:gd name="T26" fmla="*/ 28 w 62"/>
                <a:gd name="T27" fmla="*/ 11 h 62"/>
                <a:gd name="T28" fmla="*/ 18 w 62"/>
                <a:gd name="T29" fmla="*/ 19 h 62"/>
                <a:gd name="T30" fmla="*/ 11 w 62"/>
                <a:gd name="T31" fmla="*/ 28 h 62"/>
                <a:gd name="T32" fmla="*/ 5 w 62"/>
                <a:gd name="T33" fmla="*/ 38 h 62"/>
                <a:gd name="T34" fmla="*/ 1 w 62"/>
                <a:gd name="T35" fmla="*/ 50 h 62"/>
                <a:gd name="T36" fmla="*/ 0 w 62"/>
                <a:gd name="T37" fmla="*/ 62 h 62"/>
                <a:gd name="T38" fmla="*/ 0 w 62"/>
                <a:gd name="T39" fmla="*/ 62 h 62"/>
                <a:gd name="T40" fmla="*/ 16 w 62"/>
                <a:gd name="T41" fmla="*/ 62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16" y="62"/>
                  </a:moveTo>
                  <a:lnTo>
                    <a:pt x="16" y="62"/>
                  </a:lnTo>
                  <a:lnTo>
                    <a:pt x="17" y="53"/>
                  </a:lnTo>
                  <a:lnTo>
                    <a:pt x="20" y="44"/>
                  </a:lnTo>
                  <a:lnTo>
                    <a:pt x="24" y="36"/>
                  </a:lnTo>
                  <a:lnTo>
                    <a:pt x="29" y="29"/>
                  </a:lnTo>
                  <a:lnTo>
                    <a:pt x="36" y="24"/>
                  </a:lnTo>
                  <a:lnTo>
                    <a:pt x="43" y="19"/>
                  </a:lnTo>
                  <a:lnTo>
                    <a:pt x="53" y="16"/>
                  </a:lnTo>
                  <a:lnTo>
                    <a:pt x="62" y="16"/>
                  </a:lnTo>
                  <a:lnTo>
                    <a:pt x="62" y="0"/>
                  </a:lnTo>
                  <a:lnTo>
                    <a:pt x="49" y="1"/>
                  </a:lnTo>
                  <a:lnTo>
                    <a:pt x="38" y="5"/>
                  </a:lnTo>
                  <a:lnTo>
                    <a:pt x="28" y="11"/>
                  </a:lnTo>
                  <a:lnTo>
                    <a:pt x="18" y="19"/>
                  </a:lnTo>
                  <a:lnTo>
                    <a:pt x="11" y="28"/>
                  </a:lnTo>
                  <a:lnTo>
                    <a:pt x="5" y="38"/>
                  </a:lnTo>
                  <a:lnTo>
                    <a:pt x="1" y="50"/>
                  </a:lnTo>
                  <a:lnTo>
                    <a:pt x="0" y="62"/>
                  </a:lnTo>
                  <a:lnTo>
                    <a:pt x="16" y="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0" name="Freeform 727"/>
            <p:cNvSpPr>
              <a:spLocks/>
            </p:cNvSpPr>
            <p:nvPr userDrawn="1"/>
          </p:nvSpPr>
          <p:spPr bwMode="auto">
            <a:xfrm>
              <a:off x="5270" y="211"/>
              <a:ext cx="62" cy="62"/>
            </a:xfrm>
            <a:custGeom>
              <a:avLst/>
              <a:gdLst>
                <a:gd name="T0" fmla="*/ 62 w 62"/>
                <a:gd name="T1" fmla="*/ 46 h 62"/>
                <a:gd name="T2" fmla="*/ 62 w 62"/>
                <a:gd name="T3" fmla="*/ 46 h 62"/>
                <a:gd name="T4" fmla="*/ 53 w 62"/>
                <a:gd name="T5" fmla="*/ 46 h 62"/>
                <a:gd name="T6" fmla="*/ 43 w 62"/>
                <a:gd name="T7" fmla="*/ 44 h 62"/>
                <a:gd name="T8" fmla="*/ 36 w 62"/>
                <a:gd name="T9" fmla="*/ 38 h 62"/>
                <a:gd name="T10" fmla="*/ 29 w 62"/>
                <a:gd name="T11" fmla="*/ 33 h 62"/>
                <a:gd name="T12" fmla="*/ 24 w 62"/>
                <a:gd name="T13" fmla="*/ 26 h 62"/>
                <a:gd name="T14" fmla="*/ 20 w 62"/>
                <a:gd name="T15" fmla="*/ 19 h 62"/>
                <a:gd name="T16" fmla="*/ 17 w 62"/>
                <a:gd name="T17" fmla="*/ 9 h 62"/>
                <a:gd name="T18" fmla="*/ 16 w 62"/>
                <a:gd name="T19" fmla="*/ 0 h 62"/>
                <a:gd name="T20" fmla="*/ 0 w 62"/>
                <a:gd name="T21" fmla="*/ 0 h 62"/>
                <a:gd name="T22" fmla="*/ 1 w 62"/>
                <a:gd name="T23" fmla="*/ 12 h 62"/>
                <a:gd name="T24" fmla="*/ 5 w 62"/>
                <a:gd name="T25" fmla="*/ 24 h 62"/>
                <a:gd name="T26" fmla="*/ 11 w 62"/>
                <a:gd name="T27" fmla="*/ 34 h 62"/>
                <a:gd name="T28" fmla="*/ 18 w 62"/>
                <a:gd name="T29" fmla="*/ 44 h 62"/>
                <a:gd name="T30" fmla="*/ 28 w 62"/>
                <a:gd name="T31" fmla="*/ 52 h 62"/>
                <a:gd name="T32" fmla="*/ 38 w 62"/>
                <a:gd name="T33" fmla="*/ 57 h 62"/>
                <a:gd name="T34" fmla="*/ 49 w 62"/>
                <a:gd name="T35" fmla="*/ 61 h 62"/>
                <a:gd name="T36" fmla="*/ 62 w 62"/>
                <a:gd name="T37" fmla="*/ 62 h 62"/>
                <a:gd name="T38" fmla="*/ 62 w 62"/>
                <a:gd name="T39" fmla="*/ 62 h 62"/>
                <a:gd name="T40" fmla="*/ 62 w 62"/>
                <a:gd name="T41" fmla="*/ 4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2">
                  <a:moveTo>
                    <a:pt x="62" y="46"/>
                  </a:moveTo>
                  <a:lnTo>
                    <a:pt x="62" y="46"/>
                  </a:lnTo>
                  <a:lnTo>
                    <a:pt x="53" y="46"/>
                  </a:lnTo>
                  <a:lnTo>
                    <a:pt x="43" y="44"/>
                  </a:lnTo>
                  <a:lnTo>
                    <a:pt x="36" y="38"/>
                  </a:lnTo>
                  <a:lnTo>
                    <a:pt x="29" y="33"/>
                  </a:lnTo>
                  <a:lnTo>
                    <a:pt x="24" y="26"/>
                  </a:lnTo>
                  <a:lnTo>
                    <a:pt x="20" y="19"/>
                  </a:lnTo>
                  <a:lnTo>
                    <a:pt x="17" y="9"/>
                  </a:lnTo>
                  <a:lnTo>
                    <a:pt x="16" y="0"/>
                  </a:lnTo>
                  <a:lnTo>
                    <a:pt x="0" y="0"/>
                  </a:lnTo>
                  <a:lnTo>
                    <a:pt x="1" y="12"/>
                  </a:lnTo>
                  <a:lnTo>
                    <a:pt x="5" y="24"/>
                  </a:lnTo>
                  <a:lnTo>
                    <a:pt x="11" y="34"/>
                  </a:lnTo>
                  <a:lnTo>
                    <a:pt x="18" y="44"/>
                  </a:lnTo>
                  <a:lnTo>
                    <a:pt x="28" y="52"/>
                  </a:lnTo>
                  <a:lnTo>
                    <a:pt x="38" y="57"/>
                  </a:lnTo>
                  <a:lnTo>
                    <a:pt x="49" y="61"/>
                  </a:lnTo>
                  <a:lnTo>
                    <a:pt x="62" y="62"/>
                  </a:lnTo>
                  <a:lnTo>
                    <a:pt x="62"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1" name="Freeform 728"/>
            <p:cNvSpPr>
              <a:spLocks/>
            </p:cNvSpPr>
            <p:nvPr userDrawn="1"/>
          </p:nvSpPr>
          <p:spPr bwMode="auto">
            <a:xfrm>
              <a:off x="5350" y="49"/>
              <a:ext cx="32" cy="31"/>
            </a:xfrm>
            <a:custGeom>
              <a:avLst/>
              <a:gdLst>
                <a:gd name="T0" fmla="*/ 32 w 32"/>
                <a:gd name="T1" fmla="*/ 17 h 31"/>
                <a:gd name="T2" fmla="*/ 32 w 32"/>
                <a:gd name="T3" fmla="*/ 14 h 31"/>
                <a:gd name="T4" fmla="*/ 32 w 32"/>
                <a:gd name="T5" fmla="*/ 13 h 31"/>
                <a:gd name="T6" fmla="*/ 30 w 32"/>
                <a:gd name="T7" fmla="*/ 10 h 31"/>
                <a:gd name="T8" fmla="*/ 29 w 32"/>
                <a:gd name="T9" fmla="*/ 9 h 31"/>
                <a:gd name="T10" fmla="*/ 29 w 32"/>
                <a:gd name="T11" fmla="*/ 6 h 31"/>
                <a:gd name="T12" fmla="*/ 27 w 32"/>
                <a:gd name="T13" fmla="*/ 5 h 31"/>
                <a:gd name="T14" fmla="*/ 25 w 32"/>
                <a:gd name="T15" fmla="*/ 4 h 31"/>
                <a:gd name="T16" fmla="*/ 24 w 32"/>
                <a:gd name="T17" fmla="*/ 2 h 31"/>
                <a:gd name="T18" fmla="*/ 23 w 32"/>
                <a:gd name="T19" fmla="*/ 2 h 31"/>
                <a:gd name="T20" fmla="*/ 20 w 32"/>
                <a:gd name="T21" fmla="*/ 1 h 31"/>
                <a:gd name="T22" fmla="*/ 19 w 32"/>
                <a:gd name="T23" fmla="*/ 1 h 31"/>
                <a:gd name="T24" fmla="*/ 16 w 32"/>
                <a:gd name="T25" fmla="*/ 0 h 31"/>
                <a:gd name="T26" fmla="*/ 15 w 32"/>
                <a:gd name="T27" fmla="*/ 1 h 31"/>
                <a:gd name="T28" fmla="*/ 12 w 32"/>
                <a:gd name="T29" fmla="*/ 1 h 31"/>
                <a:gd name="T30" fmla="*/ 9 w 32"/>
                <a:gd name="T31" fmla="*/ 2 h 31"/>
                <a:gd name="T32" fmla="*/ 8 w 32"/>
                <a:gd name="T33" fmla="*/ 2 h 31"/>
                <a:gd name="T34" fmla="*/ 7 w 32"/>
                <a:gd name="T35" fmla="*/ 4 h 31"/>
                <a:gd name="T36" fmla="*/ 6 w 32"/>
                <a:gd name="T37" fmla="*/ 5 h 31"/>
                <a:gd name="T38" fmla="*/ 4 w 32"/>
                <a:gd name="T39" fmla="*/ 6 h 31"/>
                <a:gd name="T40" fmla="*/ 3 w 32"/>
                <a:gd name="T41" fmla="*/ 9 h 31"/>
                <a:gd name="T42" fmla="*/ 2 w 32"/>
                <a:gd name="T43" fmla="*/ 10 h 31"/>
                <a:gd name="T44" fmla="*/ 0 w 32"/>
                <a:gd name="T45" fmla="*/ 13 h 31"/>
                <a:gd name="T46" fmla="*/ 0 w 32"/>
                <a:gd name="T47" fmla="*/ 14 h 31"/>
                <a:gd name="T48" fmla="*/ 0 w 32"/>
                <a:gd name="T49" fmla="*/ 17 h 31"/>
                <a:gd name="T50" fmla="*/ 0 w 32"/>
                <a:gd name="T51" fmla="*/ 20 h 31"/>
                <a:gd name="T52" fmla="*/ 0 w 32"/>
                <a:gd name="T53" fmla="*/ 21 h 31"/>
                <a:gd name="T54" fmla="*/ 2 w 32"/>
                <a:gd name="T55" fmla="*/ 22 h 31"/>
                <a:gd name="T56" fmla="*/ 3 w 32"/>
                <a:gd name="T57" fmla="*/ 25 h 31"/>
                <a:gd name="T58" fmla="*/ 4 w 32"/>
                <a:gd name="T59" fmla="*/ 26 h 31"/>
                <a:gd name="T60" fmla="*/ 6 w 32"/>
                <a:gd name="T61" fmla="*/ 28 h 31"/>
                <a:gd name="T62" fmla="*/ 7 w 32"/>
                <a:gd name="T63" fmla="*/ 29 h 31"/>
                <a:gd name="T64" fmla="*/ 8 w 32"/>
                <a:gd name="T65" fmla="*/ 30 h 31"/>
                <a:gd name="T66" fmla="*/ 9 w 32"/>
                <a:gd name="T67" fmla="*/ 31 h 31"/>
                <a:gd name="T68" fmla="*/ 12 w 32"/>
                <a:gd name="T69" fmla="*/ 31 h 31"/>
                <a:gd name="T70" fmla="*/ 15 w 32"/>
                <a:gd name="T71" fmla="*/ 31 h 31"/>
                <a:gd name="T72" fmla="*/ 16 w 32"/>
                <a:gd name="T73" fmla="*/ 31 h 31"/>
                <a:gd name="T74" fmla="*/ 19 w 32"/>
                <a:gd name="T75" fmla="*/ 31 h 31"/>
                <a:gd name="T76" fmla="*/ 20 w 32"/>
                <a:gd name="T77" fmla="*/ 31 h 31"/>
                <a:gd name="T78" fmla="*/ 23 w 32"/>
                <a:gd name="T79" fmla="*/ 31 h 31"/>
                <a:gd name="T80" fmla="*/ 24 w 32"/>
                <a:gd name="T81" fmla="*/ 30 h 31"/>
                <a:gd name="T82" fmla="*/ 25 w 32"/>
                <a:gd name="T83" fmla="*/ 29 h 31"/>
                <a:gd name="T84" fmla="*/ 27 w 32"/>
                <a:gd name="T85" fmla="*/ 28 h 31"/>
                <a:gd name="T86" fmla="*/ 29 w 32"/>
                <a:gd name="T87" fmla="*/ 26 h 31"/>
                <a:gd name="T88" fmla="*/ 29 w 32"/>
                <a:gd name="T89" fmla="*/ 25 h 31"/>
                <a:gd name="T90" fmla="*/ 30 w 32"/>
                <a:gd name="T91" fmla="*/ 22 h 31"/>
                <a:gd name="T92" fmla="*/ 32 w 32"/>
                <a:gd name="T93" fmla="*/ 21 h 31"/>
                <a:gd name="T94" fmla="*/ 32 w 32"/>
                <a:gd name="T95" fmla="*/ 20 h 31"/>
                <a:gd name="T96" fmla="*/ 32 w 32"/>
                <a:gd name="T97" fmla="*/ 17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1">
                  <a:moveTo>
                    <a:pt x="32" y="17"/>
                  </a:moveTo>
                  <a:lnTo>
                    <a:pt x="32" y="14"/>
                  </a:lnTo>
                  <a:lnTo>
                    <a:pt x="32" y="13"/>
                  </a:lnTo>
                  <a:lnTo>
                    <a:pt x="30" y="10"/>
                  </a:lnTo>
                  <a:lnTo>
                    <a:pt x="29" y="9"/>
                  </a:lnTo>
                  <a:lnTo>
                    <a:pt x="29" y="6"/>
                  </a:lnTo>
                  <a:lnTo>
                    <a:pt x="27" y="5"/>
                  </a:lnTo>
                  <a:lnTo>
                    <a:pt x="25" y="4"/>
                  </a:lnTo>
                  <a:lnTo>
                    <a:pt x="24" y="2"/>
                  </a:lnTo>
                  <a:lnTo>
                    <a:pt x="23" y="2"/>
                  </a:lnTo>
                  <a:lnTo>
                    <a:pt x="20" y="1"/>
                  </a:lnTo>
                  <a:lnTo>
                    <a:pt x="19" y="1"/>
                  </a:lnTo>
                  <a:lnTo>
                    <a:pt x="16" y="0"/>
                  </a:lnTo>
                  <a:lnTo>
                    <a:pt x="15" y="1"/>
                  </a:lnTo>
                  <a:lnTo>
                    <a:pt x="12" y="1"/>
                  </a:lnTo>
                  <a:lnTo>
                    <a:pt x="9" y="2"/>
                  </a:lnTo>
                  <a:lnTo>
                    <a:pt x="8" y="2"/>
                  </a:lnTo>
                  <a:lnTo>
                    <a:pt x="7" y="4"/>
                  </a:lnTo>
                  <a:lnTo>
                    <a:pt x="6" y="5"/>
                  </a:lnTo>
                  <a:lnTo>
                    <a:pt x="4" y="6"/>
                  </a:lnTo>
                  <a:lnTo>
                    <a:pt x="3" y="9"/>
                  </a:lnTo>
                  <a:lnTo>
                    <a:pt x="2" y="10"/>
                  </a:lnTo>
                  <a:lnTo>
                    <a:pt x="0" y="13"/>
                  </a:lnTo>
                  <a:lnTo>
                    <a:pt x="0" y="14"/>
                  </a:lnTo>
                  <a:lnTo>
                    <a:pt x="0" y="17"/>
                  </a:lnTo>
                  <a:lnTo>
                    <a:pt x="0" y="20"/>
                  </a:lnTo>
                  <a:lnTo>
                    <a:pt x="0" y="21"/>
                  </a:lnTo>
                  <a:lnTo>
                    <a:pt x="2" y="22"/>
                  </a:lnTo>
                  <a:lnTo>
                    <a:pt x="3" y="25"/>
                  </a:lnTo>
                  <a:lnTo>
                    <a:pt x="4" y="26"/>
                  </a:lnTo>
                  <a:lnTo>
                    <a:pt x="6" y="28"/>
                  </a:lnTo>
                  <a:lnTo>
                    <a:pt x="7" y="29"/>
                  </a:lnTo>
                  <a:lnTo>
                    <a:pt x="8" y="30"/>
                  </a:lnTo>
                  <a:lnTo>
                    <a:pt x="9" y="31"/>
                  </a:lnTo>
                  <a:lnTo>
                    <a:pt x="12" y="31"/>
                  </a:lnTo>
                  <a:lnTo>
                    <a:pt x="15" y="31"/>
                  </a:lnTo>
                  <a:lnTo>
                    <a:pt x="16" y="31"/>
                  </a:lnTo>
                  <a:lnTo>
                    <a:pt x="19" y="31"/>
                  </a:lnTo>
                  <a:lnTo>
                    <a:pt x="20" y="31"/>
                  </a:lnTo>
                  <a:lnTo>
                    <a:pt x="23" y="31"/>
                  </a:lnTo>
                  <a:lnTo>
                    <a:pt x="24" y="30"/>
                  </a:lnTo>
                  <a:lnTo>
                    <a:pt x="25" y="29"/>
                  </a:lnTo>
                  <a:lnTo>
                    <a:pt x="27" y="28"/>
                  </a:lnTo>
                  <a:lnTo>
                    <a:pt x="29" y="26"/>
                  </a:lnTo>
                  <a:lnTo>
                    <a:pt x="29" y="25"/>
                  </a:lnTo>
                  <a:lnTo>
                    <a:pt x="30" y="22"/>
                  </a:lnTo>
                  <a:lnTo>
                    <a:pt x="32" y="21"/>
                  </a:lnTo>
                  <a:lnTo>
                    <a:pt x="32" y="20"/>
                  </a:lnTo>
                  <a:lnTo>
                    <a:pt x="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 name="Freeform 729"/>
            <p:cNvSpPr>
              <a:spLocks/>
            </p:cNvSpPr>
            <p:nvPr userDrawn="1"/>
          </p:nvSpPr>
          <p:spPr bwMode="auto">
            <a:xfrm>
              <a:off x="5270" y="347"/>
              <a:ext cx="32" cy="32"/>
            </a:xfrm>
            <a:custGeom>
              <a:avLst/>
              <a:gdLst>
                <a:gd name="T0" fmla="*/ 32 w 32"/>
                <a:gd name="T1" fmla="*/ 16 h 32"/>
                <a:gd name="T2" fmla="*/ 32 w 32"/>
                <a:gd name="T3" fmla="*/ 14 h 32"/>
                <a:gd name="T4" fmla="*/ 32 w 32"/>
                <a:gd name="T5" fmla="*/ 12 h 32"/>
                <a:gd name="T6" fmla="*/ 30 w 32"/>
                <a:gd name="T7" fmla="*/ 10 h 32"/>
                <a:gd name="T8" fmla="*/ 29 w 32"/>
                <a:gd name="T9" fmla="*/ 8 h 32"/>
                <a:gd name="T10" fmla="*/ 29 w 32"/>
                <a:gd name="T11" fmla="*/ 7 h 32"/>
                <a:gd name="T12" fmla="*/ 26 w 32"/>
                <a:gd name="T13" fmla="*/ 5 h 32"/>
                <a:gd name="T14" fmla="*/ 25 w 32"/>
                <a:gd name="T15" fmla="*/ 4 h 32"/>
                <a:gd name="T16" fmla="*/ 24 w 32"/>
                <a:gd name="T17" fmla="*/ 3 h 32"/>
                <a:gd name="T18" fmla="*/ 22 w 32"/>
                <a:gd name="T19" fmla="*/ 1 h 32"/>
                <a:gd name="T20" fmla="*/ 20 w 32"/>
                <a:gd name="T21" fmla="*/ 1 h 32"/>
                <a:gd name="T22" fmla="*/ 18 w 32"/>
                <a:gd name="T23" fmla="*/ 1 h 32"/>
                <a:gd name="T24" fmla="*/ 16 w 32"/>
                <a:gd name="T25" fmla="*/ 0 h 32"/>
                <a:gd name="T26" fmla="*/ 13 w 32"/>
                <a:gd name="T27" fmla="*/ 1 h 32"/>
                <a:gd name="T28" fmla="*/ 12 w 32"/>
                <a:gd name="T29" fmla="*/ 1 h 32"/>
                <a:gd name="T30" fmla="*/ 9 w 32"/>
                <a:gd name="T31" fmla="*/ 1 h 32"/>
                <a:gd name="T32" fmla="*/ 8 w 32"/>
                <a:gd name="T33" fmla="*/ 3 h 32"/>
                <a:gd name="T34" fmla="*/ 5 w 32"/>
                <a:gd name="T35" fmla="*/ 4 h 32"/>
                <a:gd name="T36" fmla="*/ 4 w 32"/>
                <a:gd name="T37" fmla="*/ 5 h 32"/>
                <a:gd name="T38" fmla="*/ 3 w 32"/>
                <a:gd name="T39" fmla="*/ 7 h 32"/>
                <a:gd name="T40" fmla="*/ 1 w 32"/>
                <a:gd name="T41" fmla="*/ 8 h 32"/>
                <a:gd name="T42" fmla="*/ 1 w 32"/>
                <a:gd name="T43" fmla="*/ 10 h 32"/>
                <a:gd name="T44" fmla="*/ 0 w 32"/>
                <a:gd name="T45" fmla="*/ 12 h 32"/>
                <a:gd name="T46" fmla="*/ 0 w 32"/>
                <a:gd name="T47" fmla="*/ 14 h 32"/>
                <a:gd name="T48" fmla="*/ 0 w 32"/>
                <a:gd name="T49" fmla="*/ 16 h 32"/>
                <a:gd name="T50" fmla="*/ 0 w 32"/>
                <a:gd name="T51" fmla="*/ 18 h 32"/>
                <a:gd name="T52" fmla="*/ 0 w 32"/>
                <a:gd name="T53" fmla="*/ 21 h 32"/>
                <a:gd name="T54" fmla="*/ 1 w 32"/>
                <a:gd name="T55" fmla="*/ 22 h 32"/>
                <a:gd name="T56" fmla="*/ 1 w 32"/>
                <a:gd name="T57" fmla="*/ 25 h 32"/>
                <a:gd name="T58" fmla="*/ 3 w 32"/>
                <a:gd name="T59" fmla="*/ 26 h 32"/>
                <a:gd name="T60" fmla="*/ 4 w 32"/>
                <a:gd name="T61" fmla="*/ 28 h 32"/>
                <a:gd name="T62" fmla="*/ 5 w 32"/>
                <a:gd name="T63" fmla="*/ 29 h 32"/>
                <a:gd name="T64" fmla="*/ 8 w 32"/>
                <a:gd name="T65" fmla="*/ 30 h 32"/>
                <a:gd name="T66" fmla="*/ 9 w 32"/>
                <a:gd name="T67" fmla="*/ 30 h 32"/>
                <a:gd name="T68" fmla="*/ 12 w 32"/>
                <a:gd name="T69" fmla="*/ 32 h 32"/>
                <a:gd name="T70" fmla="*/ 13 w 32"/>
                <a:gd name="T71" fmla="*/ 32 h 32"/>
                <a:gd name="T72" fmla="*/ 16 w 32"/>
                <a:gd name="T73" fmla="*/ 32 h 32"/>
                <a:gd name="T74" fmla="*/ 18 w 32"/>
                <a:gd name="T75" fmla="*/ 32 h 32"/>
                <a:gd name="T76" fmla="*/ 20 w 32"/>
                <a:gd name="T77" fmla="*/ 32 h 32"/>
                <a:gd name="T78" fmla="*/ 22 w 32"/>
                <a:gd name="T79" fmla="*/ 30 h 32"/>
                <a:gd name="T80" fmla="*/ 24 w 32"/>
                <a:gd name="T81" fmla="*/ 30 h 32"/>
                <a:gd name="T82" fmla="*/ 25 w 32"/>
                <a:gd name="T83" fmla="*/ 29 h 32"/>
                <a:gd name="T84" fmla="*/ 26 w 32"/>
                <a:gd name="T85" fmla="*/ 28 h 32"/>
                <a:gd name="T86" fmla="*/ 29 w 32"/>
                <a:gd name="T87" fmla="*/ 26 h 32"/>
                <a:gd name="T88" fmla="*/ 29 w 32"/>
                <a:gd name="T89" fmla="*/ 25 h 32"/>
                <a:gd name="T90" fmla="*/ 30 w 32"/>
                <a:gd name="T91" fmla="*/ 22 h 32"/>
                <a:gd name="T92" fmla="*/ 32 w 32"/>
                <a:gd name="T93" fmla="*/ 21 h 32"/>
                <a:gd name="T94" fmla="*/ 32 w 32"/>
                <a:gd name="T95" fmla="*/ 18 h 32"/>
                <a:gd name="T96" fmla="*/ 32 w 32"/>
                <a:gd name="T97" fmla="*/ 16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32">
                  <a:moveTo>
                    <a:pt x="32" y="16"/>
                  </a:moveTo>
                  <a:lnTo>
                    <a:pt x="32" y="14"/>
                  </a:lnTo>
                  <a:lnTo>
                    <a:pt x="32" y="12"/>
                  </a:lnTo>
                  <a:lnTo>
                    <a:pt x="30" y="10"/>
                  </a:lnTo>
                  <a:lnTo>
                    <a:pt x="29" y="8"/>
                  </a:lnTo>
                  <a:lnTo>
                    <a:pt x="29" y="7"/>
                  </a:lnTo>
                  <a:lnTo>
                    <a:pt x="26" y="5"/>
                  </a:lnTo>
                  <a:lnTo>
                    <a:pt x="25" y="4"/>
                  </a:lnTo>
                  <a:lnTo>
                    <a:pt x="24" y="3"/>
                  </a:lnTo>
                  <a:lnTo>
                    <a:pt x="22" y="1"/>
                  </a:lnTo>
                  <a:lnTo>
                    <a:pt x="20" y="1"/>
                  </a:lnTo>
                  <a:lnTo>
                    <a:pt x="18" y="1"/>
                  </a:lnTo>
                  <a:lnTo>
                    <a:pt x="16" y="0"/>
                  </a:lnTo>
                  <a:lnTo>
                    <a:pt x="13" y="1"/>
                  </a:lnTo>
                  <a:lnTo>
                    <a:pt x="12" y="1"/>
                  </a:lnTo>
                  <a:lnTo>
                    <a:pt x="9" y="1"/>
                  </a:lnTo>
                  <a:lnTo>
                    <a:pt x="8" y="3"/>
                  </a:lnTo>
                  <a:lnTo>
                    <a:pt x="5" y="4"/>
                  </a:lnTo>
                  <a:lnTo>
                    <a:pt x="4" y="5"/>
                  </a:lnTo>
                  <a:lnTo>
                    <a:pt x="3" y="7"/>
                  </a:lnTo>
                  <a:lnTo>
                    <a:pt x="1" y="8"/>
                  </a:lnTo>
                  <a:lnTo>
                    <a:pt x="1" y="10"/>
                  </a:lnTo>
                  <a:lnTo>
                    <a:pt x="0" y="12"/>
                  </a:lnTo>
                  <a:lnTo>
                    <a:pt x="0" y="14"/>
                  </a:lnTo>
                  <a:lnTo>
                    <a:pt x="0" y="16"/>
                  </a:lnTo>
                  <a:lnTo>
                    <a:pt x="0" y="18"/>
                  </a:lnTo>
                  <a:lnTo>
                    <a:pt x="0" y="21"/>
                  </a:lnTo>
                  <a:lnTo>
                    <a:pt x="1" y="22"/>
                  </a:lnTo>
                  <a:lnTo>
                    <a:pt x="1" y="25"/>
                  </a:lnTo>
                  <a:lnTo>
                    <a:pt x="3" y="26"/>
                  </a:lnTo>
                  <a:lnTo>
                    <a:pt x="4" y="28"/>
                  </a:lnTo>
                  <a:lnTo>
                    <a:pt x="5" y="29"/>
                  </a:lnTo>
                  <a:lnTo>
                    <a:pt x="8" y="30"/>
                  </a:lnTo>
                  <a:lnTo>
                    <a:pt x="9" y="30"/>
                  </a:lnTo>
                  <a:lnTo>
                    <a:pt x="12" y="32"/>
                  </a:lnTo>
                  <a:lnTo>
                    <a:pt x="13" y="32"/>
                  </a:lnTo>
                  <a:lnTo>
                    <a:pt x="16" y="32"/>
                  </a:lnTo>
                  <a:lnTo>
                    <a:pt x="18" y="32"/>
                  </a:lnTo>
                  <a:lnTo>
                    <a:pt x="20" y="32"/>
                  </a:lnTo>
                  <a:lnTo>
                    <a:pt x="22" y="30"/>
                  </a:lnTo>
                  <a:lnTo>
                    <a:pt x="24" y="30"/>
                  </a:lnTo>
                  <a:lnTo>
                    <a:pt x="25" y="29"/>
                  </a:lnTo>
                  <a:lnTo>
                    <a:pt x="26" y="28"/>
                  </a:lnTo>
                  <a:lnTo>
                    <a:pt x="29" y="26"/>
                  </a:lnTo>
                  <a:lnTo>
                    <a:pt x="29" y="25"/>
                  </a:lnTo>
                  <a:lnTo>
                    <a:pt x="30" y="22"/>
                  </a:lnTo>
                  <a:lnTo>
                    <a:pt x="32" y="21"/>
                  </a:lnTo>
                  <a:lnTo>
                    <a:pt x="32" y="18"/>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marL="171450" indent="-171450" algn="l" rtl="0" eaLnBrk="0" fontAlgn="base" hangingPunct="0">
        <a:spcBef>
          <a:spcPct val="0"/>
        </a:spcBef>
        <a:spcAft>
          <a:spcPct val="0"/>
        </a:spcAft>
        <a:defRPr sz="3200" b="1">
          <a:solidFill>
            <a:schemeClr val="tx2"/>
          </a:solidFill>
          <a:latin typeface="+mj-lt"/>
          <a:ea typeface="+mj-ea"/>
          <a:cs typeface="+mj-cs"/>
        </a:defRPr>
      </a:lvl1pPr>
      <a:lvl2pPr marL="171450" indent="-171450" algn="l" rtl="0" eaLnBrk="0" fontAlgn="base" hangingPunct="0">
        <a:spcBef>
          <a:spcPct val="0"/>
        </a:spcBef>
        <a:spcAft>
          <a:spcPct val="0"/>
        </a:spcAft>
        <a:defRPr sz="3200" b="1">
          <a:solidFill>
            <a:schemeClr val="tx2"/>
          </a:solidFill>
          <a:latin typeface="Arial" charset="0"/>
        </a:defRPr>
      </a:lvl2pPr>
      <a:lvl3pPr marL="171450" indent="-171450" algn="l" rtl="0" eaLnBrk="0" fontAlgn="base" hangingPunct="0">
        <a:spcBef>
          <a:spcPct val="0"/>
        </a:spcBef>
        <a:spcAft>
          <a:spcPct val="0"/>
        </a:spcAft>
        <a:defRPr sz="3200" b="1">
          <a:solidFill>
            <a:schemeClr val="tx2"/>
          </a:solidFill>
          <a:latin typeface="Arial" charset="0"/>
        </a:defRPr>
      </a:lvl3pPr>
      <a:lvl4pPr marL="171450" indent="-171450" algn="l" rtl="0" eaLnBrk="0" fontAlgn="base" hangingPunct="0">
        <a:spcBef>
          <a:spcPct val="0"/>
        </a:spcBef>
        <a:spcAft>
          <a:spcPct val="0"/>
        </a:spcAft>
        <a:defRPr sz="3200" b="1">
          <a:solidFill>
            <a:schemeClr val="tx2"/>
          </a:solidFill>
          <a:latin typeface="Arial" charset="0"/>
        </a:defRPr>
      </a:lvl4pPr>
      <a:lvl5pPr marL="171450" indent="-171450" algn="l" rtl="0" eaLnBrk="0" fontAlgn="base" hangingPunct="0">
        <a:spcBef>
          <a:spcPct val="0"/>
        </a:spcBef>
        <a:spcAft>
          <a:spcPct val="0"/>
        </a:spcAft>
        <a:defRPr sz="3200" b="1">
          <a:solidFill>
            <a:schemeClr val="tx2"/>
          </a:solidFill>
          <a:latin typeface="Arial" charset="0"/>
        </a:defRPr>
      </a:lvl5pPr>
      <a:lvl6pPr marL="628650" algn="l" rtl="0" fontAlgn="base">
        <a:spcBef>
          <a:spcPct val="0"/>
        </a:spcBef>
        <a:spcAft>
          <a:spcPct val="0"/>
        </a:spcAft>
        <a:defRPr sz="3200" b="1">
          <a:solidFill>
            <a:schemeClr val="tx2"/>
          </a:solidFill>
          <a:latin typeface="Arial" charset="0"/>
        </a:defRPr>
      </a:lvl6pPr>
      <a:lvl7pPr marL="1085850" algn="l" rtl="0" fontAlgn="base">
        <a:spcBef>
          <a:spcPct val="0"/>
        </a:spcBef>
        <a:spcAft>
          <a:spcPct val="0"/>
        </a:spcAft>
        <a:defRPr sz="3200" b="1">
          <a:solidFill>
            <a:schemeClr val="tx2"/>
          </a:solidFill>
          <a:latin typeface="Arial" charset="0"/>
        </a:defRPr>
      </a:lvl7pPr>
      <a:lvl8pPr marL="1543050" algn="l" rtl="0" fontAlgn="base">
        <a:spcBef>
          <a:spcPct val="0"/>
        </a:spcBef>
        <a:spcAft>
          <a:spcPct val="0"/>
        </a:spcAft>
        <a:defRPr sz="3200" b="1">
          <a:solidFill>
            <a:schemeClr val="tx2"/>
          </a:solidFill>
          <a:latin typeface="Arial" charset="0"/>
        </a:defRPr>
      </a:lvl8pPr>
      <a:lvl9pPr marL="200025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0" indent="171450" eaLnBrk="1" hangingPunct="1"/>
            <a:r>
              <a:rPr lang="en-US" dirty="0" smtClean="0"/>
              <a:t>Cadence </a:t>
            </a:r>
            <a:r>
              <a:rPr lang="en-US" dirty="0" err="1" smtClean="0"/>
              <a:t>SoC</a:t>
            </a:r>
            <a:r>
              <a:rPr lang="en-US" dirty="0" smtClean="0"/>
              <a:t> Encounter – with AMS c35</a:t>
            </a:r>
          </a:p>
        </p:txBody>
      </p:sp>
      <p:sp>
        <p:nvSpPr>
          <p:cNvPr id="2" name="TextBox 1"/>
          <p:cNvSpPr txBox="1"/>
          <p:nvPr/>
        </p:nvSpPr>
        <p:spPr>
          <a:xfrm>
            <a:off x="2053110" y="3772485"/>
            <a:ext cx="2824210" cy="830997"/>
          </a:xfrm>
          <a:prstGeom prst="rect">
            <a:avLst/>
          </a:prstGeom>
          <a:noFill/>
        </p:spPr>
        <p:txBody>
          <a:bodyPr wrap="square" rtlCol="0">
            <a:spAutoFit/>
          </a:bodyPr>
          <a:lstStyle/>
          <a:p>
            <a:r>
              <a:rPr lang="en-GB" b="1" dirty="0" smtClean="0">
                <a:latin typeface="+mj-lt"/>
              </a:rPr>
              <a:t>Dr Basel Halak</a:t>
            </a:r>
          </a:p>
          <a:p>
            <a:endParaRPr lang="en-GB"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indent="0" eaLnBrk="1" hangingPunct="1"/>
            <a:r>
              <a:rPr lang="en-GB" smtClean="0"/>
              <a:t>Running encounter</a:t>
            </a:r>
          </a:p>
        </p:txBody>
      </p:sp>
      <p:sp>
        <p:nvSpPr>
          <p:cNvPr id="7171" name="Rectangle 3"/>
          <p:cNvSpPr>
            <a:spLocks noGrp="1" noChangeArrowheads="1"/>
          </p:cNvSpPr>
          <p:nvPr>
            <p:ph type="body" idx="1"/>
          </p:nvPr>
        </p:nvSpPr>
        <p:spPr/>
        <p:txBody>
          <a:bodyPr/>
          <a:lstStyle/>
          <a:p>
            <a:pPr eaLnBrk="1" hangingPunct="1"/>
            <a:r>
              <a:rPr lang="en-GB" smtClean="0"/>
              <a:t>Simply type “velocity” at a command prompt and the basic encounter GUI with appear:</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l="13216" t="16557" r="10481" b="12386"/>
          <a:stretch>
            <a:fillRect/>
          </a:stretch>
        </p:blipFill>
        <p:spPr bwMode="auto">
          <a:xfrm>
            <a:off x="1709738" y="2436813"/>
            <a:ext cx="5534025"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23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25049877"/>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4349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41256157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Import the Design</a:t>
            </a:r>
          </a:p>
        </p:txBody>
      </p:sp>
      <p:sp>
        <p:nvSpPr>
          <p:cNvPr id="8195" name="Rectangle 3"/>
          <p:cNvSpPr>
            <a:spLocks noGrp="1" noChangeArrowheads="1"/>
          </p:cNvSpPr>
          <p:nvPr>
            <p:ph type="body" sz="half" idx="1"/>
          </p:nvPr>
        </p:nvSpPr>
        <p:spPr>
          <a:xfrm>
            <a:off x="139885" y="910110"/>
            <a:ext cx="3962400" cy="4724400"/>
          </a:xfrm>
        </p:spPr>
        <p:txBody>
          <a:bodyPr/>
          <a:lstStyle/>
          <a:p>
            <a:pPr marL="0" indent="0" algn="just" eaLnBrk="1" hangingPunct="1">
              <a:buNone/>
            </a:pPr>
            <a:endParaRPr lang="en-GB" sz="1800" b="0" dirty="0"/>
          </a:p>
          <a:p>
            <a:pPr algn="just" eaLnBrk="1" hangingPunct="1"/>
            <a:r>
              <a:rPr lang="en-US" altLang="en-US" sz="1800" dirty="0">
                <a:latin typeface="Arial" pitchFamily="34" charset="0"/>
              </a:rPr>
              <a:t>Choose </a:t>
            </a:r>
            <a:r>
              <a:rPr lang="en-US" altLang="en-US" sz="1800" dirty="0" smtClean="0">
                <a:latin typeface="Arial" pitchFamily="34" charset="0"/>
              </a:rPr>
              <a:t>Design – import Design to </a:t>
            </a:r>
            <a:r>
              <a:rPr lang="en-US" altLang="en-US" sz="1800" dirty="0">
                <a:latin typeface="Arial" pitchFamily="34" charset="0"/>
              </a:rPr>
              <a:t>open the form </a:t>
            </a:r>
            <a:endParaRPr lang="en-US" altLang="en-US" sz="1800" dirty="0" smtClean="0">
              <a:latin typeface="Arial" pitchFamily="34" charset="0"/>
            </a:endParaRPr>
          </a:p>
          <a:p>
            <a:pPr algn="just" eaLnBrk="1" hangingPunct="1"/>
            <a:r>
              <a:rPr lang="en-GB" sz="1800" b="0" dirty="0" smtClean="0"/>
              <a:t>Load up the configuration file (</a:t>
            </a:r>
            <a:r>
              <a:rPr lang="en-GB" sz="1800" b="0" dirty="0" err="1" smtClean="0"/>
              <a:t>design.conf</a:t>
            </a:r>
            <a:r>
              <a:rPr lang="en-GB" sz="1800" b="0" dirty="0" smtClean="0"/>
              <a:t>). </a:t>
            </a:r>
          </a:p>
          <a:p>
            <a:pPr marL="457200" lvl="1" indent="0" eaLnBrk="1" hangingPunct="1">
              <a:buNone/>
            </a:pPr>
            <a:endParaRPr lang="en-GB"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330" y="1065523"/>
            <a:ext cx="4083655" cy="5225852"/>
          </a:xfrm>
          <a:prstGeom prst="rect">
            <a:avLst/>
          </a:prstGeom>
        </p:spPr>
      </p:pic>
      <p:cxnSp>
        <p:nvCxnSpPr>
          <p:cNvPr id="8" name="Straight Arrow Connector 7"/>
          <p:cNvCxnSpPr/>
          <p:nvPr/>
        </p:nvCxnSpPr>
        <p:spPr>
          <a:xfrm>
            <a:off x="2129440" y="2513040"/>
            <a:ext cx="4427140" cy="3587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57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Import the Design</a:t>
            </a:r>
          </a:p>
        </p:txBody>
      </p:sp>
      <p:sp>
        <p:nvSpPr>
          <p:cNvPr id="8195" name="Rectangle 3"/>
          <p:cNvSpPr>
            <a:spLocks noGrp="1" noChangeArrowheads="1"/>
          </p:cNvSpPr>
          <p:nvPr>
            <p:ph type="body" sz="half" idx="1"/>
          </p:nvPr>
        </p:nvSpPr>
        <p:spPr>
          <a:xfrm>
            <a:off x="139885" y="910110"/>
            <a:ext cx="3962400" cy="4724400"/>
          </a:xfrm>
        </p:spPr>
        <p:txBody>
          <a:bodyPr/>
          <a:lstStyle/>
          <a:p>
            <a:pPr marL="0" indent="0" algn="just" eaLnBrk="1" hangingPunct="1">
              <a:buNone/>
            </a:pPr>
            <a:endParaRPr lang="en-GB" sz="1800" b="0" dirty="0"/>
          </a:p>
          <a:p>
            <a:pPr algn="just" eaLnBrk="1" hangingPunct="1"/>
            <a:r>
              <a:rPr lang="en-GB" sz="1800" b="0" dirty="0" smtClean="0"/>
              <a:t>Change the name of the </a:t>
            </a:r>
            <a:r>
              <a:rPr lang="en-GB" sz="1800" b="0" dirty="0" err="1" smtClean="0"/>
              <a:t>verilo</a:t>
            </a:r>
            <a:r>
              <a:rPr lang="en-GB" sz="1800" b="0" dirty="0" smtClean="0"/>
              <a:t> net list to match your own). </a:t>
            </a:r>
          </a:p>
          <a:p>
            <a:pPr algn="just" eaLnBrk="1" hangingPunct="1"/>
            <a:r>
              <a:rPr lang="en-GB" sz="1800" b="0" dirty="0" smtClean="0"/>
              <a:t>Then click ok, this will setup your libraries and read in all the relevant cell definitions and calculate the initial floor plan</a:t>
            </a:r>
          </a:p>
          <a:p>
            <a:pPr marL="0" indent="0" eaLnBrk="1" hangingPunct="1">
              <a:buNone/>
            </a:pPr>
            <a:endParaRPr lang="en-GB" sz="1800" b="0" dirty="0" smtClean="0"/>
          </a:p>
          <a:p>
            <a:pPr marL="457200" lvl="1" indent="0" eaLnBrk="1" hangingPunct="1">
              <a:buNone/>
            </a:pPr>
            <a:endParaRPr lang="en-GB"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330" y="1065523"/>
            <a:ext cx="4083655" cy="5225852"/>
          </a:xfrm>
          <a:prstGeom prst="rect">
            <a:avLst/>
          </a:prstGeom>
        </p:spPr>
      </p:pic>
      <p:cxnSp>
        <p:nvCxnSpPr>
          <p:cNvPr id="8" name="Straight Arrow Connector 7"/>
          <p:cNvCxnSpPr/>
          <p:nvPr/>
        </p:nvCxnSpPr>
        <p:spPr>
          <a:xfrm>
            <a:off x="3961360" y="2971020"/>
            <a:ext cx="2790839" cy="29768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350720" y="1840575"/>
            <a:ext cx="221357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627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indent="0" eaLnBrk="1" hangingPunct="1"/>
            <a:r>
              <a:rPr lang="en-GB" dirty="0" smtClean="0"/>
              <a:t>Design Prepped</a:t>
            </a:r>
          </a:p>
        </p:txBody>
      </p:sp>
      <p:sp>
        <p:nvSpPr>
          <p:cNvPr id="10243" name="Rectangle 3"/>
          <p:cNvSpPr>
            <a:spLocks noGrp="1" noChangeArrowheads="1"/>
          </p:cNvSpPr>
          <p:nvPr>
            <p:ph type="body" idx="1"/>
          </p:nvPr>
        </p:nvSpPr>
        <p:spPr/>
        <p:txBody>
          <a:bodyPr/>
          <a:lstStyle/>
          <a:p>
            <a:pPr eaLnBrk="1" hangingPunct="1"/>
            <a:r>
              <a:rPr lang="en-GB" dirty="0" smtClean="0"/>
              <a:t>Note the design is ready for placement…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605" y="1864235"/>
            <a:ext cx="4923285" cy="47143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438351159"/>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indent="0" eaLnBrk="1" hangingPunct="1"/>
            <a:r>
              <a:rPr lang="en-GB" dirty="0" smtClean="0"/>
              <a:t>Floorplanning</a:t>
            </a:r>
          </a:p>
        </p:txBody>
      </p:sp>
      <p:sp>
        <p:nvSpPr>
          <p:cNvPr id="11267" name="Rectangle 4"/>
          <p:cNvSpPr>
            <a:spLocks noGrp="1" noChangeArrowheads="1"/>
          </p:cNvSpPr>
          <p:nvPr>
            <p:ph type="body" sz="half" idx="1"/>
          </p:nvPr>
        </p:nvSpPr>
        <p:spPr/>
        <p:txBody>
          <a:bodyPr/>
          <a:lstStyle/>
          <a:p>
            <a:pPr eaLnBrk="1" hangingPunct="1"/>
            <a:r>
              <a:rPr lang="en-GB" sz="2000" dirty="0" smtClean="0"/>
              <a:t>Can specify details of the floor plan</a:t>
            </a:r>
          </a:p>
          <a:p>
            <a:pPr marL="0" indent="0" eaLnBrk="1" hangingPunct="1">
              <a:buNone/>
            </a:pPr>
            <a:r>
              <a:rPr lang="en-GB" sz="2000" dirty="0" err="1" smtClean="0"/>
              <a:t>Floorplan</a:t>
            </a:r>
            <a:r>
              <a:rPr lang="en-GB" sz="2000" dirty="0" smtClean="0"/>
              <a:t> -&gt; Specify </a:t>
            </a:r>
            <a:r>
              <a:rPr lang="en-GB" sz="2000" dirty="0" err="1" smtClean="0"/>
              <a:t>Floorplan</a:t>
            </a:r>
            <a:endParaRPr lang="en-GB" sz="2000" dirty="0" smtClean="0"/>
          </a:p>
          <a:p>
            <a:pPr eaLnBrk="1" hangingPunct="1"/>
            <a:r>
              <a:rPr lang="en-GB" sz="2000" dirty="0" smtClean="0"/>
              <a:t>The CORE is the part of the design containing the cells, and the periphery is for all the IO and power rings</a:t>
            </a:r>
          </a:p>
          <a:p>
            <a:pPr eaLnBrk="1" hangingPunct="1"/>
            <a:r>
              <a:rPr lang="en-GB" sz="2000" dirty="0" smtClean="0"/>
              <a:t>Select the core size as follows(notice the core dimensions)</a:t>
            </a:r>
          </a:p>
          <a:p>
            <a:pPr eaLnBrk="1" hangingPunct="1"/>
            <a:r>
              <a:rPr lang="en-GB" sz="2000" dirty="0" smtClean="0"/>
              <a:t>Set the core utilization to 0.7 to allow room for routing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835" y="1024605"/>
            <a:ext cx="4457309" cy="4457309"/>
          </a:xfrm>
          <a:prstGeom prst="rect">
            <a:avLst/>
          </a:prstGeom>
        </p:spPr>
      </p:pic>
      <p:cxnSp>
        <p:nvCxnSpPr>
          <p:cNvPr id="7" name="Straight Arrow Connector 6"/>
          <p:cNvCxnSpPr/>
          <p:nvPr/>
        </p:nvCxnSpPr>
        <p:spPr>
          <a:xfrm flipV="1">
            <a:off x="4190350" y="2436712"/>
            <a:ext cx="3930995" cy="25570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08700" y="2284051"/>
            <a:ext cx="4045490" cy="19845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indent="0" eaLnBrk="1" hangingPunct="1"/>
            <a:r>
              <a:rPr lang="en-GB" dirty="0" smtClean="0"/>
              <a:t>Floorplanning</a:t>
            </a:r>
          </a:p>
        </p:txBody>
      </p:sp>
      <p:pic>
        <p:nvPicPr>
          <p:cNvPr id="3" name="Picture 2"/>
          <p:cNvPicPr>
            <a:picLocks noChangeAspect="1"/>
          </p:cNvPicPr>
          <p:nvPr/>
        </p:nvPicPr>
        <p:blipFill>
          <a:blip r:embed="rId3"/>
          <a:stretch>
            <a:fillRect/>
          </a:stretch>
        </p:blipFill>
        <p:spPr>
          <a:xfrm>
            <a:off x="271220" y="4773770"/>
            <a:ext cx="2552700" cy="1285875"/>
          </a:xfrm>
          <a:prstGeom prst="rect">
            <a:avLst/>
          </a:prstGeom>
        </p:spPr>
      </p:pic>
      <p:pic>
        <p:nvPicPr>
          <p:cNvPr id="4" name="Picture 3"/>
          <p:cNvPicPr>
            <a:picLocks noChangeAspect="1"/>
          </p:cNvPicPr>
          <p:nvPr/>
        </p:nvPicPr>
        <p:blipFill>
          <a:blip r:embed="rId4"/>
          <a:stretch>
            <a:fillRect/>
          </a:stretch>
        </p:blipFill>
        <p:spPr>
          <a:xfrm>
            <a:off x="5357299" y="5031930"/>
            <a:ext cx="2695575" cy="990600"/>
          </a:xfrm>
          <a:prstGeom prst="rect">
            <a:avLst/>
          </a:prstGeom>
        </p:spPr>
      </p:pic>
      <p:sp>
        <p:nvSpPr>
          <p:cNvPr id="5" name="TextBox 4"/>
          <p:cNvSpPr txBox="1"/>
          <p:nvPr/>
        </p:nvSpPr>
        <p:spPr>
          <a:xfrm>
            <a:off x="259355" y="6022530"/>
            <a:ext cx="2544927" cy="461665"/>
          </a:xfrm>
          <a:prstGeom prst="rect">
            <a:avLst/>
          </a:prstGeom>
          <a:noFill/>
        </p:spPr>
        <p:txBody>
          <a:bodyPr wrap="none" rtlCol="0">
            <a:spAutoFit/>
          </a:bodyPr>
          <a:lstStyle/>
          <a:p>
            <a:r>
              <a:rPr lang="en-GB" dirty="0" smtClean="0"/>
              <a:t>Non Abutted Rows</a:t>
            </a:r>
            <a:endParaRPr lang="en-GB" dirty="0"/>
          </a:p>
        </p:txBody>
      </p:sp>
      <p:sp>
        <p:nvSpPr>
          <p:cNvPr id="6" name="Rectangle 5"/>
          <p:cNvSpPr/>
          <p:nvPr/>
        </p:nvSpPr>
        <p:spPr>
          <a:xfrm>
            <a:off x="5413642" y="6086972"/>
            <a:ext cx="3491661" cy="461665"/>
          </a:xfrm>
          <a:prstGeom prst="rect">
            <a:avLst/>
          </a:prstGeom>
        </p:spPr>
        <p:txBody>
          <a:bodyPr wrap="none">
            <a:spAutoFit/>
          </a:bodyPr>
          <a:lstStyle/>
          <a:p>
            <a:r>
              <a:rPr lang="en-GB" dirty="0" smtClean="0"/>
              <a:t>Abutted and Flipped Rows</a:t>
            </a:r>
            <a:endParaRPr lang="en-GB"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648" y="948275"/>
            <a:ext cx="4083655" cy="4083655"/>
          </a:xfrm>
          <a:prstGeom prst="rect">
            <a:avLst/>
          </a:prstGeom>
        </p:spPr>
      </p:pic>
      <p:sp>
        <p:nvSpPr>
          <p:cNvPr id="10" name="Rectangle 4"/>
          <p:cNvSpPr txBox="1">
            <a:spLocks noChangeArrowheads="1"/>
          </p:cNvSpPr>
          <p:nvPr/>
        </p:nvSpPr>
        <p:spPr bwMode="auto">
          <a:xfrm>
            <a:off x="144860" y="929955"/>
            <a:ext cx="396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tx2"/>
              </a:buClr>
              <a:buSzPct val="80000"/>
              <a:buFont typeface="Wingdings" pitchFamily="2" charset="2"/>
              <a:buChar char="n"/>
              <a:defRPr sz="28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4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18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defRPr>
            </a:lvl5pPr>
            <a:lvl6pPr marL="2514600" indent="-228600" algn="l" rtl="0" fontAlgn="base">
              <a:spcBef>
                <a:spcPct val="20000"/>
              </a:spcBef>
              <a:spcAft>
                <a:spcPct val="0"/>
              </a:spcAft>
              <a:buChar char="»"/>
              <a:defRPr sz="1800">
                <a:solidFill>
                  <a:schemeClr val="tx1"/>
                </a:solidFill>
                <a:latin typeface="Times New Roman" pitchFamily="18" charset="0"/>
              </a:defRPr>
            </a:lvl6pPr>
            <a:lvl7pPr marL="2971800" indent="-228600" algn="l" rtl="0" fontAlgn="base">
              <a:spcBef>
                <a:spcPct val="20000"/>
              </a:spcBef>
              <a:spcAft>
                <a:spcPct val="0"/>
              </a:spcAft>
              <a:buChar char="»"/>
              <a:defRPr sz="1800">
                <a:solidFill>
                  <a:schemeClr val="tx1"/>
                </a:solidFill>
                <a:latin typeface="Times New Roman" pitchFamily="18" charset="0"/>
              </a:defRPr>
            </a:lvl7pPr>
            <a:lvl8pPr marL="3429000" indent="-228600" algn="l" rtl="0" fontAlgn="base">
              <a:spcBef>
                <a:spcPct val="20000"/>
              </a:spcBef>
              <a:spcAft>
                <a:spcPct val="0"/>
              </a:spcAft>
              <a:buChar char="»"/>
              <a:defRPr sz="1800">
                <a:solidFill>
                  <a:schemeClr val="tx1"/>
                </a:solidFill>
                <a:latin typeface="Times New Roman" pitchFamily="18" charset="0"/>
              </a:defRPr>
            </a:lvl8pPr>
            <a:lvl9pPr marL="3886200" indent="-228600" algn="l" rtl="0" fontAlgn="base">
              <a:spcBef>
                <a:spcPct val="20000"/>
              </a:spcBef>
              <a:spcAft>
                <a:spcPct val="0"/>
              </a:spcAft>
              <a:buChar char="»"/>
              <a:defRPr sz="1800">
                <a:solidFill>
                  <a:schemeClr val="tx1"/>
                </a:solidFill>
                <a:latin typeface="Times New Roman" pitchFamily="18" charset="0"/>
              </a:defRPr>
            </a:lvl9pPr>
          </a:lstStyle>
          <a:p>
            <a:pPr eaLnBrk="1" hangingPunct="1"/>
            <a:r>
              <a:rPr lang="en-GB" sz="2000" kern="0" dirty="0" smtClean="0"/>
              <a:t>Set the advanced option as shown here</a:t>
            </a:r>
          </a:p>
          <a:p>
            <a:pPr eaLnBrk="1" hangingPunct="1"/>
            <a:r>
              <a:rPr lang="en-GB" sz="2000" kern="0" dirty="0" smtClean="0"/>
              <a:t>Note that row spacing is set here to 7.8 to facilitate routing </a:t>
            </a:r>
          </a:p>
        </p:txBody>
      </p:sp>
      <p:cxnSp>
        <p:nvCxnSpPr>
          <p:cNvPr id="11" name="Straight Arrow Connector 10"/>
          <p:cNvCxnSpPr/>
          <p:nvPr/>
        </p:nvCxnSpPr>
        <p:spPr>
          <a:xfrm>
            <a:off x="4037690" y="1978730"/>
            <a:ext cx="954125" cy="381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28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Save the Design</a:t>
            </a:r>
            <a:endParaRPr lang="en-GB"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06" y="1559744"/>
            <a:ext cx="26715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2015" y="5888629"/>
            <a:ext cx="3339440" cy="369332"/>
          </a:xfrm>
          <a:prstGeom prst="rect">
            <a:avLst/>
          </a:prstGeom>
          <a:noFill/>
        </p:spPr>
        <p:txBody>
          <a:bodyPr wrap="none" rtlCol="0">
            <a:spAutoFit/>
          </a:bodyPr>
          <a:lstStyle/>
          <a:p>
            <a:r>
              <a:rPr lang="en-GB" sz="1800" b="1" dirty="0" smtClean="0"/>
              <a:t>Design &gt;Save Design As&gt; </a:t>
            </a:r>
            <a:r>
              <a:rPr lang="en-GB" sz="1800" b="1" dirty="0" err="1" smtClean="0"/>
              <a:t>SoCE</a:t>
            </a:r>
            <a:r>
              <a:rPr lang="en-GB" sz="1800" b="1" dirty="0" smtClean="0"/>
              <a:t> </a:t>
            </a:r>
            <a:endParaRPr lang="en-GB" sz="1800" b="1" dirty="0"/>
          </a:p>
        </p:txBody>
      </p:sp>
      <p:sp>
        <p:nvSpPr>
          <p:cNvPr id="6" name="Rectangle 5"/>
          <p:cNvSpPr/>
          <p:nvPr/>
        </p:nvSpPr>
        <p:spPr>
          <a:xfrm>
            <a:off x="5658836" y="5888629"/>
            <a:ext cx="3339440" cy="369332"/>
          </a:xfrm>
          <a:prstGeom prst="rect">
            <a:avLst/>
          </a:prstGeom>
        </p:spPr>
        <p:txBody>
          <a:bodyPr wrap="none">
            <a:spAutoFit/>
          </a:bodyPr>
          <a:lstStyle/>
          <a:p>
            <a:r>
              <a:rPr lang="en-GB" sz="1800" b="1" dirty="0" smtClean="0"/>
              <a:t>Design &gt;Save Design As&gt; </a:t>
            </a:r>
            <a:r>
              <a:rPr lang="en-GB" sz="1800" b="1" dirty="0" err="1" smtClean="0"/>
              <a:t>SoCE</a:t>
            </a:r>
            <a:r>
              <a:rPr lang="en-GB" sz="1800" b="1" dirty="0" smtClean="0"/>
              <a:t> </a:t>
            </a:r>
            <a:endParaRPr lang="en-GB" sz="1800" b="1" dirty="0"/>
          </a:p>
        </p:txBody>
      </p:sp>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677" y="1553091"/>
            <a:ext cx="2752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0988" y="948275"/>
            <a:ext cx="2596545" cy="461665"/>
          </a:xfrm>
          <a:prstGeom prst="rect">
            <a:avLst/>
          </a:prstGeom>
          <a:noFill/>
        </p:spPr>
        <p:txBody>
          <a:bodyPr wrap="none" rtlCol="0">
            <a:spAutoFit/>
          </a:bodyPr>
          <a:lstStyle/>
          <a:p>
            <a:r>
              <a:rPr lang="en-GB" dirty="0" smtClean="0"/>
              <a:t>To Save the design:</a:t>
            </a:r>
            <a:endParaRPr lang="en-GB" dirty="0"/>
          </a:p>
        </p:txBody>
      </p:sp>
      <p:sp>
        <p:nvSpPr>
          <p:cNvPr id="9" name="TextBox 8"/>
          <p:cNvSpPr txBox="1"/>
          <p:nvPr/>
        </p:nvSpPr>
        <p:spPr>
          <a:xfrm>
            <a:off x="5934678" y="949889"/>
            <a:ext cx="2835392" cy="461665"/>
          </a:xfrm>
          <a:prstGeom prst="rect">
            <a:avLst/>
          </a:prstGeom>
          <a:noFill/>
        </p:spPr>
        <p:txBody>
          <a:bodyPr wrap="none" rtlCol="0">
            <a:spAutoFit/>
          </a:bodyPr>
          <a:lstStyle/>
          <a:p>
            <a:r>
              <a:rPr lang="en-GB" dirty="0" smtClean="0"/>
              <a:t>To restore the design:</a:t>
            </a:r>
            <a:endParaRPr lang="en-GB" dirty="0"/>
          </a:p>
        </p:txBody>
      </p:sp>
    </p:spTree>
    <p:extLst>
      <p:ext uri="{BB962C8B-B14F-4D97-AF65-F5344CB8AC3E}">
        <p14:creationId xmlns:p14="http://schemas.microsoft.com/office/powerpoint/2010/main" val="770662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indent="0" eaLnBrk="1" hangingPunct="1"/>
            <a:r>
              <a:rPr lang="en-US" dirty="0" smtClean="0"/>
              <a:t>Learning Outcomes</a:t>
            </a:r>
          </a:p>
        </p:txBody>
      </p:sp>
      <p:sp>
        <p:nvSpPr>
          <p:cNvPr id="5123" name="Rectangle 3"/>
          <p:cNvSpPr>
            <a:spLocks noGrp="1" noChangeArrowheads="1"/>
          </p:cNvSpPr>
          <p:nvPr>
            <p:ph type="body" idx="1"/>
          </p:nvPr>
        </p:nvSpPr>
        <p:spPr>
          <a:xfrm>
            <a:off x="1223963" y="1851025"/>
            <a:ext cx="7539037" cy="4160838"/>
          </a:xfrm>
        </p:spPr>
        <p:txBody>
          <a:bodyPr/>
          <a:lstStyle/>
          <a:p>
            <a:pPr eaLnBrk="1" hangingPunct="1">
              <a:spcBef>
                <a:spcPct val="0"/>
              </a:spcBef>
              <a:buClrTx/>
              <a:buSzTx/>
              <a:buFontTx/>
              <a:buNone/>
            </a:pPr>
            <a:r>
              <a:rPr lang="en-US" dirty="0" smtClean="0"/>
              <a:t>After completing this unit, you should be able to:</a:t>
            </a:r>
          </a:p>
          <a:p>
            <a:pPr eaLnBrk="1" hangingPunct="1">
              <a:spcBef>
                <a:spcPct val="0"/>
              </a:spcBef>
              <a:buClrTx/>
              <a:buSzTx/>
              <a:buFontTx/>
              <a:buNone/>
            </a:pPr>
            <a:endParaRPr lang="en-US" dirty="0" smtClean="0"/>
          </a:p>
          <a:p>
            <a:pPr marL="457200" indent="-457200" eaLnBrk="1" hangingPunct="1">
              <a:spcBef>
                <a:spcPct val="0"/>
              </a:spcBef>
              <a:buClrTx/>
              <a:buSzTx/>
              <a:buFont typeface="+mj-lt"/>
              <a:buAutoNum type="arabicPeriod"/>
            </a:pPr>
            <a:r>
              <a:rPr lang="en-US" sz="2000" dirty="0" smtClean="0"/>
              <a:t>Set up Cadence Encounter</a:t>
            </a:r>
          </a:p>
          <a:p>
            <a:pPr marL="457200" indent="-457200" eaLnBrk="1" hangingPunct="1">
              <a:spcBef>
                <a:spcPct val="0"/>
              </a:spcBef>
              <a:buClrTx/>
              <a:buSzTx/>
              <a:buFont typeface="+mj-lt"/>
              <a:buAutoNum type="arabicPeriod"/>
            </a:pPr>
            <a:r>
              <a:rPr lang="en-US" sz="2000" dirty="0" smtClean="0"/>
              <a:t>Run through a place and route example</a:t>
            </a:r>
          </a:p>
          <a:p>
            <a:pPr eaLnBrk="1" hangingPunct="1">
              <a:spcBef>
                <a:spcPct val="0"/>
              </a:spcBef>
              <a:buClrTx/>
              <a:buSzTx/>
              <a:buFontTx/>
              <a:buNone/>
            </a:pPr>
            <a:endParaRPr lang="en-US" dirty="0" smtClean="0"/>
          </a:p>
          <a:p>
            <a:pPr marL="0" indent="0" eaLnBrk="1" hangingPunct="1">
              <a:spcBef>
                <a:spcPct val="0"/>
              </a:spcBef>
              <a:buClrTx/>
              <a:buSzTx/>
              <a:buNone/>
            </a:pPr>
            <a:endParaRPr lang="en-US" dirty="0" smtClean="0"/>
          </a:p>
        </p:txBody>
      </p:sp>
      <p:grpSp>
        <p:nvGrpSpPr>
          <p:cNvPr id="5124" name="Group 4"/>
          <p:cNvGrpSpPr>
            <a:grpSpLocks/>
          </p:cNvGrpSpPr>
          <p:nvPr/>
        </p:nvGrpSpPr>
        <p:grpSpPr bwMode="auto">
          <a:xfrm>
            <a:off x="306388" y="885825"/>
            <a:ext cx="1081087" cy="1204913"/>
            <a:chOff x="3822" y="1768"/>
            <a:chExt cx="1601" cy="1935"/>
          </a:xfrm>
        </p:grpSpPr>
        <p:sp>
          <p:nvSpPr>
            <p:cNvPr id="5126" name="Freeform 5"/>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Freeform 6"/>
            <p:cNvSpPr>
              <a:spLocks/>
            </p:cNvSpPr>
            <p:nvPr/>
          </p:nvSpPr>
          <p:spPr bwMode="gray">
            <a:xfrm>
              <a:off x="3822" y="1977"/>
              <a:ext cx="1601" cy="1573"/>
            </a:xfrm>
            <a:custGeom>
              <a:avLst/>
              <a:gdLst>
                <a:gd name="T0" fmla="*/ 6 w 1601"/>
                <a:gd name="T1" fmla="*/ 717 h 1573"/>
                <a:gd name="T2" fmla="*/ 33 w 1601"/>
                <a:gd name="T3" fmla="*/ 591 h 1573"/>
                <a:gd name="T4" fmla="*/ 79 w 1601"/>
                <a:gd name="T5" fmla="*/ 472 h 1573"/>
                <a:gd name="T6" fmla="*/ 142 w 1601"/>
                <a:gd name="T7" fmla="*/ 364 h 1573"/>
                <a:gd name="T8" fmla="*/ 220 w 1601"/>
                <a:gd name="T9" fmla="*/ 267 h 1573"/>
                <a:gd name="T10" fmla="*/ 311 w 1601"/>
                <a:gd name="T11" fmla="*/ 182 h 1573"/>
                <a:gd name="T12" fmla="*/ 414 w 1601"/>
                <a:gd name="T13" fmla="*/ 112 h 1573"/>
                <a:gd name="T14" fmla="*/ 527 w 1601"/>
                <a:gd name="T15" fmla="*/ 56 h 1573"/>
                <a:gd name="T16" fmla="*/ 647 w 1601"/>
                <a:gd name="T17" fmla="*/ 19 h 1573"/>
                <a:gd name="T18" fmla="*/ 773 w 1601"/>
                <a:gd name="T19" fmla="*/ 0 h 1573"/>
                <a:gd name="T20" fmla="*/ 903 w 1601"/>
                <a:gd name="T21" fmla="*/ 0 h 1573"/>
                <a:gd name="T22" fmla="*/ 1031 w 1601"/>
                <a:gd name="T23" fmla="*/ 21 h 1573"/>
                <a:gd name="T24" fmla="*/ 1149 w 1601"/>
                <a:gd name="T25" fmla="*/ 62 h 1573"/>
                <a:gd name="T26" fmla="*/ 1256 w 1601"/>
                <a:gd name="T27" fmla="*/ 119 h 1573"/>
                <a:gd name="T28" fmla="*/ 1352 w 1601"/>
                <a:gd name="T29" fmla="*/ 192 h 1573"/>
                <a:gd name="T30" fmla="*/ 1434 w 1601"/>
                <a:gd name="T31" fmla="*/ 278 h 1573"/>
                <a:gd name="T32" fmla="*/ 1501 w 1601"/>
                <a:gd name="T33" fmla="*/ 376 h 1573"/>
                <a:gd name="T34" fmla="*/ 1552 w 1601"/>
                <a:gd name="T35" fmla="*/ 485 h 1573"/>
                <a:gd name="T36" fmla="*/ 1586 w 1601"/>
                <a:gd name="T37" fmla="*/ 601 h 1573"/>
                <a:gd name="T38" fmla="*/ 1600 w 1601"/>
                <a:gd name="T39" fmla="*/ 725 h 1573"/>
                <a:gd name="T40" fmla="*/ 1593 w 1601"/>
                <a:gd name="T41" fmla="*/ 854 h 1573"/>
                <a:gd name="T42" fmla="*/ 1566 w 1601"/>
                <a:gd name="T43" fmla="*/ 980 h 1573"/>
                <a:gd name="T44" fmla="*/ 1520 w 1601"/>
                <a:gd name="T45" fmla="*/ 1098 h 1573"/>
                <a:gd name="T46" fmla="*/ 1457 w 1601"/>
                <a:gd name="T47" fmla="*/ 1207 h 1573"/>
                <a:gd name="T48" fmla="*/ 1379 w 1601"/>
                <a:gd name="T49" fmla="*/ 1304 h 1573"/>
                <a:gd name="T50" fmla="*/ 1288 w 1601"/>
                <a:gd name="T51" fmla="*/ 1388 h 1573"/>
                <a:gd name="T52" fmla="*/ 1185 w 1601"/>
                <a:gd name="T53" fmla="*/ 1459 h 1573"/>
                <a:gd name="T54" fmla="*/ 1072 w 1601"/>
                <a:gd name="T55" fmla="*/ 1514 h 1573"/>
                <a:gd name="T56" fmla="*/ 953 w 1601"/>
                <a:gd name="T57" fmla="*/ 1552 h 1573"/>
                <a:gd name="T58" fmla="*/ 826 w 1601"/>
                <a:gd name="T59" fmla="*/ 1572 h 1573"/>
                <a:gd name="T60" fmla="*/ 696 w 1601"/>
                <a:gd name="T61" fmla="*/ 1570 h 1573"/>
                <a:gd name="T62" fmla="*/ 568 w 1601"/>
                <a:gd name="T63" fmla="*/ 1549 h 1573"/>
                <a:gd name="T64" fmla="*/ 450 w 1601"/>
                <a:gd name="T65" fmla="*/ 1509 h 1573"/>
                <a:gd name="T66" fmla="*/ 343 w 1601"/>
                <a:gd name="T67" fmla="*/ 1452 h 1573"/>
                <a:gd name="T68" fmla="*/ 247 w 1601"/>
                <a:gd name="T69" fmla="*/ 1378 h 1573"/>
                <a:gd name="T70" fmla="*/ 165 w 1601"/>
                <a:gd name="T71" fmla="*/ 1293 h 1573"/>
                <a:gd name="T72" fmla="*/ 98 w 1601"/>
                <a:gd name="T73" fmla="*/ 1195 h 1573"/>
                <a:gd name="T74" fmla="*/ 47 w 1601"/>
                <a:gd name="T75" fmla="*/ 1086 h 1573"/>
                <a:gd name="T76" fmla="*/ 13 w 1601"/>
                <a:gd name="T77" fmla="*/ 969 h 1573"/>
                <a:gd name="T78" fmla="*/ 0 w 1601"/>
                <a:gd name="T79" fmla="*/ 846 h 1573"/>
                <a:gd name="T80" fmla="*/ 6 w 1601"/>
                <a:gd name="T81" fmla="*/ 717 h 1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1" h="1573">
                  <a:moveTo>
                    <a:pt x="6" y="717"/>
                  </a:moveTo>
                  <a:lnTo>
                    <a:pt x="33" y="591"/>
                  </a:lnTo>
                  <a:lnTo>
                    <a:pt x="79" y="472"/>
                  </a:lnTo>
                  <a:lnTo>
                    <a:pt x="142" y="364"/>
                  </a:lnTo>
                  <a:lnTo>
                    <a:pt x="220" y="267"/>
                  </a:lnTo>
                  <a:lnTo>
                    <a:pt x="311" y="182"/>
                  </a:lnTo>
                  <a:lnTo>
                    <a:pt x="414" y="112"/>
                  </a:lnTo>
                  <a:lnTo>
                    <a:pt x="527" y="56"/>
                  </a:lnTo>
                  <a:lnTo>
                    <a:pt x="647" y="19"/>
                  </a:lnTo>
                  <a:lnTo>
                    <a:pt x="773" y="0"/>
                  </a:lnTo>
                  <a:lnTo>
                    <a:pt x="903" y="0"/>
                  </a:lnTo>
                  <a:lnTo>
                    <a:pt x="1031" y="21"/>
                  </a:lnTo>
                  <a:lnTo>
                    <a:pt x="1149" y="62"/>
                  </a:lnTo>
                  <a:lnTo>
                    <a:pt x="1256" y="119"/>
                  </a:lnTo>
                  <a:lnTo>
                    <a:pt x="1352" y="192"/>
                  </a:lnTo>
                  <a:lnTo>
                    <a:pt x="1434" y="278"/>
                  </a:lnTo>
                  <a:lnTo>
                    <a:pt x="1501" y="376"/>
                  </a:lnTo>
                  <a:lnTo>
                    <a:pt x="1552" y="485"/>
                  </a:lnTo>
                  <a:lnTo>
                    <a:pt x="1586" y="601"/>
                  </a:lnTo>
                  <a:lnTo>
                    <a:pt x="1600" y="725"/>
                  </a:lnTo>
                  <a:lnTo>
                    <a:pt x="1593" y="854"/>
                  </a:lnTo>
                  <a:lnTo>
                    <a:pt x="1566" y="980"/>
                  </a:lnTo>
                  <a:lnTo>
                    <a:pt x="1520" y="1098"/>
                  </a:lnTo>
                  <a:lnTo>
                    <a:pt x="1457" y="1207"/>
                  </a:lnTo>
                  <a:lnTo>
                    <a:pt x="1379" y="1304"/>
                  </a:lnTo>
                  <a:lnTo>
                    <a:pt x="1288" y="1388"/>
                  </a:lnTo>
                  <a:lnTo>
                    <a:pt x="1185" y="1459"/>
                  </a:lnTo>
                  <a:lnTo>
                    <a:pt x="1072" y="1514"/>
                  </a:lnTo>
                  <a:lnTo>
                    <a:pt x="953" y="1552"/>
                  </a:lnTo>
                  <a:lnTo>
                    <a:pt x="826" y="1572"/>
                  </a:lnTo>
                  <a:lnTo>
                    <a:pt x="696" y="1570"/>
                  </a:lnTo>
                  <a:lnTo>
                    <a:pt x="568" y="1549"/>
                  </a:lnTo>
                  <a:lnTo>
                    <a:pt x="450" y="1509"/>
                  </a:lnTo>
                  <a:lnTo>
                    <a:pt x="343" y="1452"/>
                  </a:lnTo>
                  <a:lnTo>
                    <a:pt x="247" y="1378"/>
                  </a:lnTo>
                  <a:lnTo>
                    <a:pt x="165" y="1293"/>
                  </a:lnTo>
                  <a:lnTo>
                    <a:pt x="98" y="1195"/>
                  </a:lnTo>
                  <a:lnTo>
                    <a:pt x="47" y="1086"/>
                  </a:lnTo>
                  <a:lnTo>
                    <a:pt x="13" y="969"/>
                  </a:lnTo>
                  <a:lnTo>
                    <a:pt x="0" y="846"/>
                  </a:lnTo>
                  <a:lnTo>
                    <a:pt x="6" y="71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Freeform 7"/>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9" name="Freeform 8"/>
            <p:cNvSpPr>
              <a:spLocks/>
            </p:cNvSpPr>
            <p:nvPr/>
          </p:nvSpPr>
          <p:spPr bwMode="gray">
            <a:xfrm>
              <a:off x="3829" y="1978"/>
              <a:ext cx="1564" cy="1539"/>
            </a:xfrm>
            <a:custGeom>
              <a:avLst/>
              <a:gdLst>
                <a:gd name="T0" fmla="*/ 6 w 1564"/>
                <a:gd name="T1" fmla="*/ 702 h 1539"/>
                <a:gd name="T2" fmla="*/ 32 w 1564"/>
                <a:gd name="T3" fmla="*/ 579 h 1539"/>
                <a:gd name="T4" fmla="*/ 77 w 1564"/>
                <a:gd name="T5" fmla="*/ 463 h 1539"/>
                <a:gd name="T6" fmla="*/ 139 w 1564"/>
                <a:gd name="T7" fmla="*/ 356 h 1539"/>
                <a:gd name="T8" fmla="*/ 216 w 1564"/>
                <a:gd name="T9" fmla="*/ 262 h 1539"/>
                <a:gd name="T10" fmla="*/ 305 w 1564"/>
                <a:gd name="T11" fmla="*/ 179 h 1539"/>
                <a:gd name="T12" fmla="*/ 405 w 1564"/>
                <a:gd name="T13" fmla="*/ 110 h 1539"/>
                <a:gd name="T14" fmla="*/ 515 w 1564"/>
                <a:gd name="T15" fmla="*/ 56 h 1539"/>
                <a:gd name="T16" fmla="*/ 632 w 1564"/>
                <a:gd name="T17" fmla="*/ 19 h 1539"/>
                <a:gd name="T18" fmla="*/ 755 w 1564"/>
                <a:gd name="T19" fmla="*/ 0 h 1539"/>
                <a:gd name="T20" fmla="*/ 882 w 1564"/>
                <a:gd name="T21" fmla="*/ 0 h 1539"/>
                <a:gd name="T22" fmla="*/ 1007 w 1564"/>
                <a:gd name="T23" fmla="*/ 21 h 1539"/>
                <a:gd name="T24" fmla="*/ 1122 w 1564"/>
                <a:gd name="T25" fmla="*/ 61 h 1539"/>
                <a:gd name="T26" fmla="*/ 1227 w 1564"/>
                <a:gd name="T27" fmla="*/ 117 h 1539"/>
                <a:gd name="T28" fmla="*/ 1321 w 1564"/>
                <a:gd name="T29" fmla="*/ 188 h 1539"/>
                <a:gd name="T30" fmla="*/ 1401 w 1564"/>
                <a:gd name="T31" fmla="*/ 272 h 1539"/>
                <a:gd name="T32" fmla="*/ 1467 w 1564"/>
                <a:gd name="T33" fmla="*/ 369 h 1539"/>
                <a:gd name="T34" fmla="*/ 1517 w 1564"/>
                <a:gd name="T35" fmla="*/ 475 h 1539"/>
                <a:gd name="T36" fmla="*/ 1549 w 1564"/>
                <a:gd name="T37" fmla="*/ 589 h 1539"/>
                <a:gd name="T38" fmla="*/ 1563 w 1564"/>
                <a:gd name="T39" fmla="*/ 709 h 1539"/>
                <a:gd name="T40" fmla="*/ 1557 w 1564"/>
                <a:gd name="T41" fmla="*/ 835 h 1539"/>
                <a:gd name="T42" fmla="*/ 1530 w 1564"/>
                <a:gd name="T43" fmla="*/ 959 h 1539"/>
                <a:gd name="T44" fmla="*/ 1485 w 1564"/>
                <a:gd name="T45" fmla="*/ 1074 h 1539"/>
                <a:gd name="T46" fmla="*/ 1424 w 1564"/>
                <a:gd name="T47" fmla="*/ 1181 h 1539"/>
                <a:gd name="T48" fmla="*/ 1347 w 1564"/>
                <a:gd name="T49" fmla="*/ 1275 h 1539"/>
                <a:gd name="T50" fmla="*/ 1258 w 1564"/>
                <a:gd name="T51" fmla="*/ 1359 h 1539"/>
                <a:gd name="T52" fmla="*/ 1157 w 1564"/>
                <a:gd name="T53" fmla="*/ 1428 h 1539"/>
                <a:gd name="T54" fmla="*/ 1047 w 1564"/>
                <a:gd name="T55" fmla="*/ 1482 h 1539"/>
                <a:gd name="T56" fmla="*/ 931 w 1564"/>
                <a:gd name="T57" fmla="*/ 1518 h 1539"/>
                <a:gd name="T58" fmla="*/ 807 w 1564"/>
                <a:gd name="T59" fmla="*/ 1538 h 1539"/>
                <a:gd name="T60" fmla="*/ 680 w 1564"/>
                <a:gd name="T61" fmla="*/ 1537 h 1539"/>
                <a:gd name="T62" fmla="*/ 555 w 1564"/>
                <a:gd name="T63" fmla="*/ 1516 h 1539"/>
                <a:gd name="T64" fmla="*/ 440 w 1564"/>
                <a:gd name="T65" fmla="*/ 1477 h 1539"/>
                <a:gd name="T66" fmla="*/ 335 w 1564"/>
                <a:gd name="T67" fmla="*/ 1420 h 1539"/>
                <a:gd name="T68" fmla="*/ 241 w 1564"/>
                <a:gd name="T69" fmla="*/ 1349 h 1539"/>
                <a:gd name="T70" fmla="*/ 161 w 1564"/>
                <a:gd name="T71" fmla="*/ 1265 h 1539"/>
                <a:gd name="T72" fmla="*/ 96 w 1564"/>
                <a:gd name="T73" fmla="*/ 1169 h 1539"/>
                <a:gd name="T74" fmla="*/ 46 w 1564"/>
                <a:gd name="T75" fmla="*/ 1062 h 1539"/>
                <a:gd name="T76" fmla="*/ 13 w 1564"/>
                <a:gd name="T77" fmla="*/ 948 h 1539"/>
                <a:gd name="T78" fmla="*/ 0 w 1564"/>
                <a:gd name="T79" fmla="*/ 828 h 1539"/>
                <a:gd name="T80" fmla="*/ 6 w 1564"/>
                <a:gd name="T81" fmla="*/ 702 h 1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4" h="1539">
                  <a:moveTo>
                    <a:pt x="6" y="702"/>
                  </a:moveTo>
                  <a:lnTo>
                    <a:pt x="32" y="579"/>
                  </a:lnTo>
                  <a:lnTo>
                    <a:pt x="77" y="463"/>
                  </a:lnTo>
                  <a:lnTo>
                    <a:pt x="139" y="356"/>
                  </a:lnTo>
                  <a:lnTo>
                    <a:pt x="216" y="262"/>
                  </a:lnTo>
                  <a:lnTo>
                    <a:pt x="305" y="179"/>
                  </a:lnTo>
                  <a:lnTo>
                    <a:pt x="405" y="110"/>
                  </a:lnTo>
                  <a:lnTo>
                    <a:pt x="515" y="56"/>
                  </a:lnTo>
                  <a:lnTo>
                    <a:pt x="632" y="19"/>
                  </a:lnTo>
                  <a:lnTo>
                    <a:pt x="755" y="0"/>
                  </a:lnTo>
                  <a:lnTo>
                    <a:pt x="882" y="0"/>
                  </a:lnTo>
                  <a:lnTo>
                    <a:pt x="1007" y="21"/>
                  </a:lnTo>
                  <a:lnTo>
                    <a:pt x="1122" y="61"/>
                  </a:lnTo>
                  <a:lnTo>
                    <a:pt x="1227" y="117"/>
                  </a:lnTo>
                  <a:lnTo>
                    <a:pt x="1321" y="188"/>
                  </a:lnTo>
                  <a:lnTo>
                    <a:pt x="1401" y="272"/>
                  </a:lnTo>
                  <a:lnTo>
                    <a:pt x="1467" y="369"/>
                  </a:lnTo>
                  <a:lnTo>
                    <a:pt x="1517" y="475"/>
                  </a:lnTo>
                  <a:lnTo>
                    <a:pt x="1549" y="589"/>
                  </a:lnTo>
                  <a:lnTo>
                    <a:pt x="1563" y="709"/>
                  </a:lnTo>
                  <a:lnTo>
                    <a:pt x="1557" y="835"/>
                  </a:lnTo>
                  <a:lnTo>
                    <a:pt x="1530" y="959"/>
                  </a:lnTo>
                  <a:lnTo>
                    <a:pt x="1485" y="1074"/>
                  </a:lnTo>
                  <a:lnTo>
                    <a:pt x="1424" y="1181"/>
                  </a:lnTo>
                  <a:lnTo>
                    <a:pt x="1347" y="1275"/>
                  </a:lnTo>
                  <a:lnTo>
                    <a:pt x="1258" y="1359"/>
                  </a:lnTo>
                  <a:lnTo>
                    <a:pt x="1157" y="1428"/>
                  </a:lnTo>
                  <a:lnTo>
                    <a:pt x="1047" y="1482"/>
                  </a:lnTo>
                  <a:lnTo>
                    <a:pt x="931" y="1518"/>
                  </a:lnTo>
                  <a:lnTo>
                    <a:pt x="807" y="1538"/>
                  </a:lnTo>
                  <a:lnTo>
                    <a:pt x="680" y="1537"/>
                  </a:lnTo>
                  <a:lnTo>
                    <a:pt x="555" y="1516"/>
                  </a:lnTo>
                  <a:lnTo>
                    <a:pt x="440" y="1477"/>
                  </a:lnTo>
                  <a:lnTo>
                    <a:pt x="335" y="1420"/>
                  </a:lnTo>
                  <a:lnTo>
                    <a:pt x="241" y="1349"/>
                  </a:lnTo>
                  <a:lnTo>
                    <a:pt x="161" y="1265"/>
                  </a:lnTo>
                  <a:lnTo>
                    <a:pt x="96" y="1169"/>
                  </a:lnTo>
                  <a:lnTo>
                    <a:pt x="46" y="1062"/>
                  </a:lnTo>
                  <a:lnTo>
                    <a:pt x="13" y="948"/>
                  </a:lnTo>
                  <a:lnTo>
                    <a:pt x="0" y="828"/>
                  </a:lnTo>
                  <a:lnTo>
                    <a:pt x="6" y="702"/>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0" name="Freeform 9"/>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1" name="Freeform 10"/>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7 h 1325"/>
                <a:gd name="T6" fmla="*/ 120 w 1348"/>
                <a:gd name="T7" fmla="*/ 306 h 1325"/>
                <a:gd name="T8" fmla="*/ 186 w 1348"/>
                <a:gd name="T9" fmla="*/ 225 h 1325"/>
                <a:gd name="T10" fmla="*/ 262 w 1348"/>
                <a:gd name="T11" fmla="*/ 153 h 1325"/>
                <a:gd name="T12" fmla="*/ 349 w 1348"/>
                <a:gd name="T13" fmla="*/ 94 h 1325"/>
                <a:gd name="T14" fmla="*/ 444 w 1348"/>
                <a:gd name="T15" fmla="*/ 47 h 1325"/>
                <a:gd name="T16" fmla="*/ 544 w 1348"/>
                <a:gd name="T17" fmla="*/ 16 h 1325"/>
                <a:gd name="T18" fmla="*/ 651 w 1348"/>
                <a:gd name="T19" fmla="*/ 0 h 1325"/>
                <a:gd name="T20" fmla="*/ 760 w 1348"/>
                <a:gd name="T21" fmla="*/ 0 h 1325"/>
                <a:gd name="T22" fmla="*/ 868 w 1348"/>
                <a:gd name="T23" fmla="*/ 17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6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4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9 w 1348"/>
                <a:gd name="T63" fmla="*/ 1304 h 1325"/>
                <a:gd name="T64" fmla="*/ 379 w 1348"/>
                <a:gd name="T65" fmla="*/ 1271 h 1325"/>
                <a:gd name="T66" fmla="*/ 288 w 1348"/>
                <a:gd name="T67" fmla="*/ 1222 h 1325"/>
                <a:gd name="T68" fmla="*/ 208 w 1348"/>
                <a:gd name="T69" fmla="*/ 1161 h 1325"/>
                <a:gd name="T70" fmla="*/ 139 w 1348"/>
                <a:gd name="T71" fmla="*/ 1089 h 1325"/>
                <a:gd name="T72" fmla="*/ 83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7"/>
                  </a:lnTo>
                  <a:lnTo>
                    <a:pt x="120" y="306"/>
                  </a:lnTo>
                  <a:lnTo>
                    <a:pt x="186" y="225"/>
                  </a:lnTo>
                  <a:lnTo>
                    <a:pt x="262" y="153"/>
                  </a:lnTo>
                  <a:lnTo>
                    <a:pt x="349" y="94"/>
                  </a:lnTo>
                  <a:lnTo>
                    <a:pt x="444" y="47"/>
                  </a:lnTo>
                  <a:lnTo>
                    <a:pt x="544" y="16"/>
                  </a:lnTo>
                  <a:lnTo>
                    <a:pt x="651" y="0"/>
                  </a:lnTo>
                  <a:lnTo>
                    <a:pt x="760" y="0"/>
                  </a:lnTo>
                  <a:lnTo>
                    <a:pt x="868" y="17"/>
                  </a:lnTo>
                  <a:lnTo>
                    <a:pt x="967" y="52"/>
                  </a:lnTo>
                  <a:lnTo>
                    <a:pt x="1057" y="100"/>
                  </a:lnTo>
                  <a:lnTo>
                    <a:pt x="1138" y="161"/>
                  </a:lnTo>
                  <a:lnTo>
                    <a:pt x="1207" y="234"/>
                  </a:lnTo>
                  <a:lnTo>
                    <a:pt x="1263" y="316"/>
                  </a:lnTo>
                  <a:lnTo>
                    <a:pt x="1306" y="408"/>
                  </a:lnTo>
                  <a:lnTo>
                    <a:pt x="1335" y="507"/>
                  </a:lnTo>
                  <a:lnTo>
                    <a:pt x="1347" y="611"/>
                  </a:lnTo>
                  <a:lnTo>
                    <a:pt x="1341" y="719"/>
                  </a:lnTo>
                  <a:lnTo>
                    <a:pt x="1318" y="825"/>
                  </a:lnTo>
                  <a:lnTo>
                    <a:pt x="1279" y="924"/>
                  </a:lnTo>
                  <a:lnTo>
                    <a:pt x="1226" y="1016"/>
                  </a:lnTo>
                  <a:lnTo>
                    <a:pt x="1161" y="1098"/>
                  </a:lnTo>
                  <a:lnTo>
                    <a:pt x="1084" y="1169"/>
                  </a:lnTo>
                  <a:lnTo>
                    <a:pt x="997" y="1229"/>
                  </a:lnTo>
                  <a:lnTo>
                    <a:pt x="902" y="1275"/>
                  </a:lnTo>
                  <a:lnTo>
                    <a:pt x="801" y="1307"/>
                  </a:lnTo>
                  <a:lnTo>
                    <a:pt x="695" y="1324"/>
                  </a:lnTo>
                  <a:lnTo>
                    <a:pt x="586" y="1323"/>
                  </a:lnTo>
                  <a:lnTo>
                    <a:pt x="479" y="1304"/>
                  </a:lnTo>
                  <a:lnTo>
                    <a:pt x="379" y="1271"/>
                  </a:lnTo>
                  <a:lnTo>
                    <a:pt x="288" y="1222"/>
                  </a:lnTo>
                  <a:lnTo>
                    <a:pt x="208" y="1161"/>
                  </a:lnTo>
                  <a:lnTo>
                    <a:pt x="139" y="1089"/>
                  </a:lnTo>
                  <a:lnTo>
                    <a:pt x="83" y="1006"/>
                  </a:lnTo>
                  <a:lnTo>
                    <a:pt x="39" y="914"/>
                  </a:lnTo>
                  <a:lnTo>
                    <a:pt x="11" y="816"/>
                  </a:lnTo>
                  <a:lnTo>
                    <a:pt x="0" y="712"/>
                  </a:lnTo>
                  <a:lnTo>
                    <a:pt x="5" y="6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2" name="Freeform 11"/>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5 w 1506"/>
                <a:gd name="T83" fmla="*/ 675 h 14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lnTo>
                    <a:pt x="5" y="67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3" name="Freeform 12"/>
            <p:cNvSpPr>
              <a:spLocks/>
            </p:cNvSpPr>
            <p:nvPr/>
          </p:nvSpPr>
          <p:spPr bwMode="gray">
            <a:xfrm>
              <a:off x="3857" y="2007"/>
              <a:ext cx="1506" cy="1481"/>
            </a:xfrm>
            <a:custGeom>
              <a:avLst/>
              <a:gdLst>
                <a:gd name="T0" fmla="*/ 5 w 1506"/>
                <a:gd name="T1" fmla="*/ 675 h 1481"/>
                <a:gd name="T2" fmla="*/ 32 w 1506"/>
                <a:gd name="T3" fmla="*/ 557 h 1481"/>
                <a:gd name="T4" fmla="*/ 74 w 1506"/>
                <a:gd name="T5" fmla="*/ 446 h 1481"/>
                <a:gd name="T6" fmla="*/ 133 w 1506"/>
                <a:gd name="T7" fmla="*/ 343 h 1481"/>
                <a:gd name="T8" fmla="*/ 207 w 1506"/>
                <a:gd name="T9" fmla="*/ 252 h 1481"/>
                <a:gd name="T10" fmla="*/ 293 w 1506"/>
                <a:gd name="T11" fmla="*/ 172 h 1481"/>
                <a:gd name="T12" fmla="*/ 389 w 1506"/>
                <a:gd name="T13" fmla="*/ 105 h 1481"/>
                <a:gd name="T14" fmla="*/ 496 w 1506"/>
                <a:gd name="T15" fmla="*/ 53 h 1481"/>
                <a:gd name="T16" fmla="*/ 608 w 1506"/>
                <a:gd name="T17" fmla="*/ 18 h 1481"/>
                <a:gd name="T18" fmla="*/ 727 w 1506"/>
                <a:gd name="T19" fmla="*/ 0 h 1481"/>
                <a:gd name="T20" fmla="*/ 849 w 1506"/>
                <a:gd name="T21" fmla="*/ 1 h 1481"/>
                <a:gd name="T22" fmla="*/ 969 w 1506"/>
                <a:gd name="T23" fmla="*/ 21 h 1481"/>
                <a:gd name="T24" fmla="*/ 1081 w 1506"/>
                <a:gd name="T25" fmla="*/ 58 h 1481"/>
                <a:gd name="T26" fmla="*/ 1181 w 1506"/>
                <a:gd name="T27" fmla="*/ 113 h 1481"/>
                <a:gd name="T28" fmla="*/ 1271 w 1506"/>
                <a:gd name="T29" fmla="*/ 181 h 1481"/>
                <a:gd name="T30" fmla="*/ 1349 w 1506"/>
                <a:gd name="T31" fmla="*/ 262 h 1481"/>
                <a:gd name="T32" fmla="*/ 1411 w 1506"/>
                <a:gd name="T33" fmla="*/ 354 h 1481"/>
                <a:gd name="T34" fmla="*/ 1460 w 1506"/>
                <a:gd name="T35" fmla="*/ 457 h 1481"/>
                <a:gd name="T36" fmla="*/ 1491 w 1506"/>
                <a:gd name="T37" fmla="*/ 566 h 1481"/>
                <a:gd name="T38" fmla="*/ 1505 w 1506"/>
                <a:gd name="T39" fmla="*/ 683 h 1481"/>
                <a:gd name="T40" fmla="*/ 1498 w 1506"/>
                <a:gd name="T41" fmla="*/ 804 h 1481"/>
                <a:gd name="T42" fmla="*/ 1473 w 1506"/>
                <a:gd name="T43" fmla="*/ 923 h 1481"/>
                <a:gd name="T44" fmla="*/ 1429 w 1506"/>
                <a:gd name="T45" fmla="*/ 1033 h 1481"/>
                <a:gd name="T46" fmla="*/ 1370 w 1506"/>
                <a:gd name="T47" fmla="*/ 1136 h 1481"/>
                <a:gd name="T48" fmla="*/ 1297 w 1506"/>
                <a:gd name="T49" fmla="*/ 1227 h 1481"/>
                <a:gd name="T50" fmla="*/ 1211 w 1506"/>
                <a:gd name="T51" fmla="*/ 1307 h 1481"/>
                <a:gd name="T52" fmla="*/ 1114 w 1506"/>
                <a:gd name="T53" fmla="*/ 1374 h 1481"/>
                <a:gd name="T54" fmla="*/ 1008 w 1506"/>
                <a:gd name="T55" fmla="*/ 1426 h 1481"/>
                <a:gd name="T56" fmla="*/ 896 w 1506"/>
                <a:gd name="T57" fmla="*/ 1461 h 1481"/>
                <a:gd name="T58" fmla="*/ 777 w 1506"/>
                <a:gd name="T59" fmla="*/ 1480 h 1481"/>
                <a:gd name="T60" fmla="*/ 655 w 1506"/>
                <a:gd name="T61" fmla="*/ 1478 h 1481"/>
                <a:gd name="T62" fmla="*/ 535 w 1506"/>
                <a:gd name="T63" fmla="*/ 1458 h 1481"/>
                <a:gd name="T64" fmla="*/ 424 w 1506"/>
                <a:gd name="T65" fmla="*/ 1421 h 1481"/>
                <a:gd name="T66" fmla="*/ 322 w 1506"/>
                <a:gd name="T67" fmla="*/ 1367 h 1481"/>
                <a:gd name="T68" fmla="*/ 233 w 1506"/>
                <a:gd name="T69" fmla="*/ 1298 h 1481"/>
                <a:gd name="T70" fmla="*/ 155 w 1506"/>
                <a:gd name="T71" fmla="*/ 1217 h 1481"/>
                <a:gd name="T72" fmla="*/ 92 w 1506"/>
                <a:gd name="T73" fmla="*/ 1124 h 1481"/>
                <a:gd name="T74" fmla="*/ 44 w 1506"/>
                <a:gd name="T75" fmla="*/ 1022 h 1481"/>
                <a:gd name="T76" fmla="*/ 13 w 1506"/>
                <a:gd name="T77" fmla="*/ 913 h 1481"/>
                <a:gd name="T78" fmla="*/ 0 w 1506"/>
                <a:gd name="T79" fmla="*/ 796 h 1481"/>
                <a:gd name="T80" fmla="*/ 6 w 1506"/>
                <a:gd name="T81" fmla="*/ 675 h 14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6" h="1481">
                  <a:moveTo>
                    <a:pt x="5" y="675"/>
                  </a:moveTo>
                  <a:lnTo>
                    <a:pt x="32" y="557"/>
                  </a:lnTo>
                  <a:lnTo>
                    <a:pt x="74" y="446"/>
                  </a:lnTo>
                  <a:lnTo>
                    <a:pt x="133" y="343"/>
                  </a:lnTo>
                  <a:lnTo>
                    <a:pt x="207" y="252"/>
                  </a:lnTo>
                  <a:lnTo>
                    <a:pt x="293" y="172"/>
                  </a:lnTo>
                  <a:lnTo>
                    <a:pt x="389" y="105"/>
                  </a:lnTo>
                  <a:lnTo>
                    <a:pt x="496" y="53"/>
                  </a:lnTo>
                  <a:lnTo>
                    <a:pt x="608" y="18"/>
                  </a:lnTo>
                  <a:lnTo>
                    <a:pt x="727" y="0"/>
                  </a:lnTo>
                  <a:lnTo>
                    <a:pt x="849" y="1"/>
                  </a:lnTo>
                  <a:lnTo>
                    <a:pt x="969" y="21"/>
                  </a:lnTo>
                  <a:lnTo>
                    <a:pt x="1081" y="58"/>
                  </a:lnTo>
                  <a:lnTo>
                    <a:pt x="1181" y="113"/>
                  </a:lnTo>
                  <a:lnTo>
                    <a:pt x="1271" y="181"/>
                  </a:lnTo>
                  <a:lnTo>
                    <a:pt x="1349" y="262"/>
                  </a:lnTo>
                  <a:lnTo>
                    <a:pt x="1411" y="354"/>
                  </a:lnTo>
                  <a:lnTo>
                    <a:pt x="1460" y="457"/>
                  </a:lnTo>
                  <a:lnTo>
                    <a:pt x="1491" y="566"/>
                  </a:lnTo>
                  <a:lnTo>
                    <a:pt x="1505" y="683"/>
                  </a:lnTo>
                  <a:lnTo>
                    <a:pt x="1498" y="804"/>
                  </a:lnTo>
                  <a:lnTo>
                    <a:pt x="1473" y="923"/>
                  </a:lnTo>
                  <a:lnTo>
                    <a:pt x="1429" y="1033"/>
                  </a:lnTo>
                  <a:lnTo>
                    <a:pt x="1370" y="1136"/>
                  </a:lnTo>
                  <a:lnTo>
                    <a:pt x="1297" y="1227"/>
                  </a:lnTo>
                  <a:lnTo>
                    <a:pt x="1211" y="1307"/>
                  </a:lnTo>
                  <a:lnTo>
                    <a:pt x="1114" y="1374"/>
                  </a:lnTo>
                  <a:lnTo>
                    <a:pt x="1008" y="1426"/>
                  </a:lnTo>
                  <a:lnTo>
                    <a:pt x="896" y="1461"/>
                  </a:lnTo>
                  <a:lnTo>
                    <a:pt x="777" y="1480"/>
                  </a:lnTo>
                  <a:lnTo>
                    <a:pt x="655" y="1478"/>
                  </a:lnTo>
                  <a:lnTo>
                    <a:pt x="535" y="1458"/>
                  </a:lnTo>
                  <a:lnTo>
                    <a:pt x="424" y="1421"/>
                  </a:lnTo>
                  <a:lnTo>
                    <a:pt x="322" y="1367"/>
                  </a:lnTo>
                  <a:lnTo>
                    <a:pt x="233" y="1298"/>
                  </a:lnTo>
                  <a:lnTo>
                    <a:pt x="155" y="1217"/>
                  </a:lnTo>
                  <a:lnTo>
                    <a:pt x="92" y="1124"/>
                  </a:lnTo>
                  <a:lnTo>
                    <a:pt x="44" y="1022"/>
                  </a:lnTo>
                  <a:lnTo>
                    <a:pt x="13" y="913"/>
                  </a:lnTo>
                  <a:lnTo>
                    <a:pt x="0" y="796"/>
                  </a:lnTo>
                  <a:lnTo>
                    <a:pt x="6" y="67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4" name="Freeform 13"/>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49 h 429"/>
                <a:gd name="T12" fmla="*/ 112 w 435"/>
                <a:gd name="T13" fmla="*/ 31 h 429"/>
                <a:gd name="T14" fmla="*/ 143 w 435"/>
                <a:gd name="T15" fmla="*/ 15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1 w 435"/>
                <a:gd name="T27" fmla="*/ 32 h 429"/>
                <a:gd name="T28" fmla="*/ 366 w 435"/>
                <a:gd name="T29" fmla="*/ 52 h 429"/>
                <a:gd name="T30" fmla="*/ 389 w 435"/>
                <a:gd name="T31" fmla="*/ 75 h 429"/>
                <a:gd name="T32" fmla="*/ 407 w 435"/>
                <a:gd name="T33" fmla="*/ 102 h 429"/>
                <a:gd name="T34" fmla="*/ 421 w 435"/>
                <a:gd name="T35" fmla="*/ 131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7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5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49"/>
                  </a:lnTo>
                  <a:lnTo>
                    <a:pt x="112" y="31"/>
                  </a:lnTo>
                  <a:lnTo>
                    <a:pt x="143" y="15"/>
                  </a:lnTo>
                  <a:lnTo>
                    <a:pt x="175" y="5"/>
                  </a:lnTo>
                  <a:lnTo>
                    <a:pt x="210" y="0"/>
                  </a:lnTo>
                  <a:lnTo>
                    <a:pt x="245" y="0"/>
                  </a:lnTo>
                  <a:lnTo>
                    <a:pt x="279" y="6"/>
                  </a:lnTo>
                  <a:lnTo>
                    <a:pt x="311" y="16"/>
                  </a:lnTo>
                  <a:lnTo>
                    <a:pt x="341" y="32"/>
                  </a:lnTo>
                  <a:lnTo>
                    <a:pt x="366" y="52"/>
                  </a:lnTo>
                  <a:lnTo>
                    <a:pt x="389" y="75"/>
                  </a:lnTo>
                  <a:lnTo>
                    <a:pt x="407" y="102"/>
                  </a:lnTo>
                  <a:lnTo>
                    <a:pt x="421" y="131"/>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7"/>
                  </a:lnTo>
                  <a:lnTo>
                    <a:pt x="154" y="422"/>
                  </a:lnTo>
                  <a:lnTo>
                    <a:pt x="122" y="411"/>
                  </a:lnTo>
                  <a:lnTo>
                    <a:pt x="93" y="395"/>
                  </a:lnTo>
                  <a:lnTo>
                    <a:pt x="67" y="375"/>
                  </a:lnTo>
                  <a:lnTo>
                    <a:pt x="45" y="352"/>
                  </a:lnTo>
                  <a:lnTo>
                    <a:pt x="26" y="325"/>
                  </a:lnTo>
                  <a:lnTo>
                    <a:pt x="13" y="295"/>
                  </a:lnTo>
                  <a:lnTo>
                    <a:pt x="3" y="264"/>
                  </a:lnTo>
                  <a:lnTo>
                    <a:pt x="0" y="230"/>
                  </a:lnTo>
                  <a:lnTo>
                    <a:pt x="1" y="1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5" name="Freeform 14"/>
            <p:cNvSpPr>
              <a:spLocks/>
            </p:cNvSpPr>
            <p:nvPr/>
          </p:nvSpPr>
          <p:spPr bwMode="gray">
            <a:xfrm>
              <a:off x="4248" y="2390"/>
              <a:ext cx="725" cy="715"/>
            </a:xfrm>
            <a:custGeom>
              <a:avLst/>
              <a:gdLst>
                <a:gd name="T0" fmla="*/ 2 w 725"/>
                <a:gd name="T1" fmla="*/ 326 h 715"/>
                <a:gd name="T2" fmla="*/ 15 w 725"/>
                <a:gd name="T3" fmla="*/ 268 h 715"/>
                <a:gd name="T4" fmla="*/ 35 w 725"/>
                <a:gd name="T5" fmla="*/ 214 h 715"/>
                <a:gd name="T6" fmla="*/ 63 w 725"/>
                <a:gd name="T7" fmla="*/ 165 h 715"/>
                <a:gd name="T8" fmla="*/ 99 w 725"/>
                <a:gd name="T9" fmla="*/ 121 h 715"/>
                <a:gd name="T10" fmla="*/ 141 w 725"/>
                <a:gd name="T11" fmla="*/ 83 h 715"/>
                <a:gd name="T12" fmla="*/ 187 w 725"/>
                <a:gd name="T13" fmla="*/ 51 h 715"/>
                <a:gd name="T14" fmla="*/ 238 w 725"/>
                <a:gd name="T15" fmla="*/ 26 h 715"/>
                <a:gd name="T16" fmla="*/ 292 w 725"/>
                <a:gd name="T17" fmla="*/ 9 h 715"/>
                <a:gd name="T18" fmla="*/ 349 w 725"/>
                <a:gd name="T19" fmla="*/ 0 h 715"/>
                <a:gd name="T20" fmla="*/ 408 w 725"/>
                <a:gd name="T21" fmla="*/ 0 h 715"/>
                <a:gd name="T22" fmla="*/ 466 w 725"/>
                <a:gd name="T23" fmla="*/ 9 h 715"/>
                <a:gd name="T24" fmla="*/ 519 w 725"/>
                <a:gd name="T25" fmla="*/ 28 h 715"/>
                <a:gd name="T26" fmla="*/ 567 w 725"/>
                <a:gd name="T27" fmla="*/ 54 h 715"/>
                <a:gd name="T28" fmla="*/ 611 w 725"/>
                <a:gd name="T29" fmla="*/ 87 h 715"/>
                <a:gd name="T30" fmla="*/ 648 w 725"/>
                <a:gd name="T31" fmla="*/ 126 h 715"/>
                <a:gd name="T32" fmla="*/ 679 w 725"/>
                <a:gd name="T33" fmla="*/ 171 h 715"/>
                <a:gd name="T34" fmla="*/ 702 w 725"/>
                <a:gd name="T35" fmla="*/ 221 h 715"/>
                <a:gd name="T36" fmla="*/ 717 w 725"/>
                <a:gd name="T37" fmla="*/ 273 h 715"/>
                <a:gd name="T38" fmla="*/ 724 w 725"/>
                <a:gd name="T39" fmla="*/ 329 h 715"/>
                <a:gd name="T40" fmla="*/ 720 w 725"/>
                <a:gd name="T41" fmla="*/ 387 h 715"/>
                <a:gd name="T42" fmla="*/ 708 w 725"/>
                <a:gd name="T43" fmla="*/ 445 h 715"/>
                <a:gd name="T44" fmla="*/ 687 w 725"/>
                <a:gd name="T45" fmla="*/ 498 h 715"/>
                <a:gd name="T46" fmla="*/ 659 w 725"/>
                <a:gd name="T47" fmla="*/ 548 h 715"/>
                <a:gd name="T48" fmla="*/ 623 w 725"/>
                <a:gd name="T49" fmla="*/ 592 h 715"/>
                <a:gd name="T50" fmla="*/ 582 w 725"/>
                <a:gd name="T51" fmla="*/ 631 h 715"/>
                <a:gd name="T52" fmla="*/ 535 w 725"/>
                <a:gd name="T53" fmla="*/ 662 h 715"/>
                <a:gd name="T54" fmla="*/ 484 w 725"/>
                <a:gd name="T55" fmla="*/ 687 h 715"/>
                <a:gd name="T56" fmla="*/ 431 w 725"/>
                <a:gd name="T57" fmla="*/ 704 h 715"/>
                <a:gd name="T58" fmla="*/ 373 w 725"/>
                <a:gd name="T59" fmla="*/ 714 h 715"/>
                <a:gd name="T60" fmla="*/ 314 w 725"/>
                <a:gd name="T61" fmla="*/ 713 h 715"/>
                <a:gd name="T62" fmla="*/ 257 w 725"/>
                <a:gd name="T63" fmla="*/ 703 h 715"/>
                <a:gd name="T64" fmla="*/ 203 w 725"/>
                <a:gd name="T65" fmla="*/ 685 h 715"/>
                <a:gd name="T66" fmla="*/ 154 w 725"/>
                <a:gd name="T67" fmla="*/ 659 h 715"/>
                <a:gd name="T68" fmla="*/ 111 w 725"/>
                <a:gd name="T69" fmla="*/ 626 h 715"/>
                <a:gd name="T70" fmla="*/ 74 w 725"/>
                <a:gd name="T71" fmla="*/ 587 h 715"/>
                <a:gd name="T72" fmla="*/ 43 w 725"/>
                <a:gd name="T73" fmla="*/ 542 h 715"/>
                <a:gd name="T74" fmla="*/ 20 w 725"/>
                <a:gd name="T75" fmla="*/ 493 h 715"/>
                <a:gd name="T76" fmla="*/ 5 w 725"/>
                <a:gd name="T77" fmla="*/ 440 h 715"/>
                <a:gd name="T78" fmla="*/ 0 w 725"/>
                <a:gd name="T79" fmla="*/ 384 h 715"/>
                <a:gd name="T80" fmla="*/ 2 w 725"/>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5" h="715">
                  <a:moveTo>
                    <a:pt x="2" y="326"/>
                  </a:moveTo>
                  <a:lnTo>
                    <a:pt x="15" y="268"/>
                  </a:lnTo>
                  <a:lnTo>
                    <a:pt x="35" y="214"/>
                  </a:lnTo>
                  <a:lnTo>
                    <a:pt x="63" y="165"/>
                  </a:lnTo>
                  <a:lnTo>
                    <a:pt x="99" y="121"/>
                  </a:lnTo>
                  <a:lnTo>
                    <a:pt x="141" y="83"/>
                  </a:lnTo>
                  <a:lnTo>
                    <a:pt x="187" y="51"/>
                  </a:lnTo>
                  <a:lnTo>
                    <a:pt x="238" y="26"/>
                  </a:lnTo>
                  <a:lnTo>
                    <a:pt x="292" y="9"/>
                  </a:lnTo>
                  <a:lnTo>
                    <a:pt x="349" y="0"/>
                  </a:lnTo>
                  <a:lnTo>
                    <a:pt x="408" y="0"/>
                  </a:lnTo>
                  <a:lnTo>
                    <a:pt x="466" y="9"/>
                  </a:lnTo>
                  <a:lnTo>
                    <a:pt x="519" y="28"/>
                  </a:lnTo>
                  <a:lnTo>
                    <a:pt x="567" y="54"/>
                  </a:lnTo>
                  <a:lnTo>
                    <a:pt x="611" y="87"/>
                  </a:lnTo>
                  <a:lnTo>
                    <a:pt x="648" y="126"/>
                  </a:lnTo>
                  <a:lnTo>
                    <a:pt x="679" y="171"/>
                  </a:lnTo>
                  <a:lnTo>
                    <a:pt x="702" y="221"/>
                  </a:lnTo>
                  <a:lnTo>
                    <a:pt x="717" y="273"/>
                  </a:lnTo>
                  <a:lnTo>
                    <a:pt x="724" y="329"/>
                  </a:lnTo>
                  <a:lnTo>
                    <a:pt x="720" y="387"/>
                  </a:lnTo>
                  <a:lnTo>
                    <a:pt x="708" y="445"/>
                  </a:lnTo>
                  <a:lnTo>
                    <a:pt x="687" y="498"/>
                  </a:lnTo>
                  <a:lnTo>
                    <a:pt x="659" y="548"/>
                  </a:lnTo>
                  <a:lnTo>
                    <a:pt x="623" y="592"/>
                  </a:lnTo>
                  <a:lnTo>
                    <a:pt x="582" y="631"/>
                  </a:lnTo>
                  <a:lnTo>
                    <a:pt x="535" y="662"/>
                  </a:lnTo>
                  <a:lnTo>
                    <a:pt x="484" y="687"/>
                  </a:lnTo>
                  <a:lnTo>
                    <a:pt x="431" y="704"/>
                  </a:lnTo>
                  <a:lnTo>
                    <a:pt x="373" y="714"/>
                  </a:lnTo>
                  <a:lnTo>
                    <a:pt x="314" y="713"/>
                  </a:lnTo>
                  <a:lnTo>
                    <a:pt x="257" y="703"/>
                  </a:lnTo>
                  <a:lnTo>
                    <a:pt x="203" y="685"/>
                  </a:lnTo>
                  <a:lnTo>
                    <a:pt x="154" y="659"/>
                  </a:lnTo>
                  <a:lnTo>
                    <a:pt x="111" y="626"/>
                  </a:lnTo>
                  <a:lnTo>
                    <a:pt x="74" y="587"/>
                  </a:lnTo>
                  <a:lnTo>
                    <a:pt x="43" y="542"/>
                  </a:lnTo>
                  <a:lnTo>
                    <a:pt x="20" y="493"/>
                  </a:lnTo>
                  <a:lnTo>
                    <a:pt x="5" y="440"/>
                  </a:lnTo>
                  <a:lnTo>
                    <a:pt x="0" y="384"/>
                  </a:lnTo>
                  <a:lnTo>
                    <a:pt x="2"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6" name="Freeform 15"/>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7" name="Freeform 16"/>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solidFill>
              <a:srgbClr val="EAEAE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8" name="Freeform 17"/>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9" name="Freeform 18"/>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0" name="Freeform 19"/>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1" name="Freeform 20"/>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2" name="Freeform 21"/>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solidFill>
              <a:srgbClr val="FF00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3" name="Freeform 22"/>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4" name="Line 23"/>
            <p:cNvSpPr>
              <a:spLocks noChangeShapeType="1"/>
            </p:cNvSpPr>
            <p:nvPr/>
          </p:nvSpPr>
          <p:spPr bwMode="gray">
            <a:xfrm flipH="1" flipV="1">
              <a:off x="3868" y="2681"/>
              <a:ext cx="1483" cy="126"/>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5" name="Line 24"/>
            <p:cNvSpPr>
              <a:spLocks noChangeShapeType="1"/>
            </p:cNvSpPr>
            <p:nvPr/>
          </p:nvSpPr>
          <p:spPr bwMode="gray">
            <a:xfrm flipH="1">
              <a:off x="4515" y="2013"/>
              <a:ext cx="193" cy="1472"/>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6" name="Line 25"/>
            <p:cNvSpPr>
              <a:spLocks noChangeShapeType="1"/>
            </p:cNvSpPr>
            <p:nvPr/>
          </p:nvSpPr>
          <p:spPr bwMode="gray">
            <a:xfrm flipH="1">
              <a:off x="4515" y="2013"/>
              <a:ext cx="193" cy="1472"/>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7" name="Line 26"/>
            <p:cNvSpPr>
              <a:spLocks noChangeShapeType="1"/>
            </p:cNvSpPr>
            <p:nvPr/>
          </p:nvSpPr>
          <p:spPr bwMode="gray">
            <a:xfrm flipH="1" flipV="1">
              <a:off x="3868" y="2681"/>
              <a:ext cx="1483" cy="126"/>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8" name="Freeform 27"/>
            <p:cNvSpPr>
              <a:spLocks/>
            </p:cNvSpPr>
            <p:nvPr/>
          </p:nvSpPr>
          <p:spPr bwMode="gray">
            <a:xfrm>
              <a:off x="4392" y="2533"/>
              <a:ext cx="435" cy="429"/>
            </a:xfrm>
            <a:custGeom>
              <a:avLst/>
              <a:gdLst>
                <a:gd name="T0" fmla="*/ 1 w 435"/>
                <a:gd name="T1" fmla="*/ 195 h 429"/>
                <a:gd name="T2" fmla="*/ 8 w 435"/>
                <a:gd name="T3" fmla="*/ 161 h 429"/>
                <a:gd name="T4" fmla="*/ 21 w 435"/>
                <a:gd name="T5" fmla="*/ 129 h 429"/>
                <a:gd name="T6" fmla="*/ 38 w 435"/>
                <a:gd name="T7" fmla="*/ 99 h 429"/>
                <a:gd name="T8" fmla="*/ 59 w 435"/>
                <a:gd name="T9" fmla="*/ 72 h 429"/>
                <a:gd name="T10" fmla="*/ 84 w 435"/>
                <a:gd name="T11" fmla="*/ 50 h 429"/>
                <a:gd name="T12" fmla="*/ 112 w 435"/>
                <a:gd name="T13" fmla="*/ 31 h 429"/>
                <a:gd name="T14" fmla="*/ 143 w 435"/>
                <a:gd name="T15" fmla="*/ 16 h 429"/>
                <a:gd name="T16" fmla="*/ 175 w 435"/>
                <a:gd name="T17" fmla="*/ 5 h 429"/>
                <a:gd name="T18" fmla="*/ 210 w 435"/>
                <a:gd name="T19" fmla="*/ 0 h 429"/>
                <a:gd name="T20" fmla="*/ 245 w 435"/>
                <a:gd name="T21" fmla="*/ 0 h 429"/>
                <a:gd name="T22" fmla="*/ 279 w 435"/>
                <a:gd name="T23" fmla="*/ 6 h 429"/>
                <a:gd name="T24" fmla="*/ 311 w 435"/>
                <a:gd name="T25" fmla="*/ 16 h 429"/>
                <a:gd name="T26" fmla="*/ 340 w 435"/>
                <a:gd name="T27" fmla="*/ 32 h 429"/>
                <a:gd name="T28" fmla="*/ 366 w 435"/>
                <a:gd name="T29" fmla="*/ 52 h 429"/>
                <a:gd name="T30" fmla="*/ 389 w 435"/>
                <a:gd name="T31" fmla="*/ 75 h 429"/>
                <a:gd name="T32" fmla="*/ 407 w 435"/>
                <a:gd name="T33" fmla="*/ 102 h 429"/>
                <a:gd name="T34" fmla="*/ 421 w 435"/>
                <a:gd name="T35" fmla="*/ 132 h 429"/>
                <a:gd name="T36" fmla="*/ 430 w 435"/>
                <a:gd name="T37" fmla="*/ 163 h 429"/>
                <a:gd name="T38" fmla="*/ 434 w 435"/>
                <a:gd name="T39" fmla="*/ 197 h 429"/>
                <a:gd name="T40" fmla="*/ 432 w 435"/>
                <a:gd name="T41" fmla="*/ 232 h 429"/>
                <a:gd name="T42" fmla="*/ 425 w 435"/>
                <a:gd name="T43" fmla="*/ 267 h 429"/>
                <a:gd name="T44" fmla="*/ 412 w 435"/>
                <a:gd name="T45" fmla="*/ 299 h 429"/>
                <a:gd name="T46" fmla="*/ 395 w 435"/>
                <a:gd name="T47" fmla="*/ 328 h 429"/>
                <a:gd name="T48" fmla="*/ 374 w 435"/>
                <a:gd name="T49" fmla="*/ 355 h 429"/>
                <a:gd name="T50" fmla="*/ 349 w 435"/>
                <a:gd name="T51" fmla="*/ 378 h 429"/>
                <a:gd name="T52" fmla="*/ 322 w 435"/>
                <a:gd name="T53" fmla="*/ 397 h 429"/>
                <a:gd name="T54" fmla="*/ 291 w 435"/>
                <a:gd name="T55" fmla="*/ 412 h 429"/>
                <a:gd name="T56" fmla="*/ 258 w 435"/>
                <a:gd name="T57" fmla="*/ 422 h 429"/>
                <a:gd name="T58" fmla="*/ 224 w 435"/>
                <a:gd name="T59" fmla="*/ 428 h 429"/>
                <a:gd name="T60" fmla="*/ 189 w 435"/>
                <a:gd name="T61" fmla="*/ 428 h 429"/>
                <a:gd name="T62" fmla="*/ 154 w 435"/>
                <a:gd name="T63" fmla="*/ 422 h 429"/>
                <a:gd name="T64" fmla="*/ 122 w 435"/>
                <a:gd name="T65" fmla="*/ 411 h 429"/>
                <a:gd name="T66" fmla="*/ 93 w 435"/>
                <a:gd name="T67" fmla="*/ 395 h 429"/>
                <a:gd name="T68" fmla="*/ 67 w 435"/>
                <a:gd name="T69" fmla="*/ 375 h 429"/>
                <a:gd name="T70" fmla="*/ 45 w 435"/>
                <a:gd name="T71" fmla="*/ 352 h 429"/>
                <a:gd name="T72" fmla="*/ 26 w 435"/>
                <a:gd name="T73" fmla="*/ 325 h 429"/>
                <a:gd name="T74" fmla="*/ 13 w 435"/>
                <a:gd name="T75" fmla="*/ 296 h 429"/>
                <a:gd name="T76" fmla="*/ 3 w 435"/>
                <a:gd name="T77" fmla="*/ 264 h 429"/>
                <a:gd name="T78" fmla="*/ 0 w 435"/>
                <a:gd name="T79" fmla="*/ 230 h 429"/>
                <a:gd name="T80" fmla="*/ 1 w 435"/>
                <a:gd name="T81" fmla="*/ 195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5" h="429">
                  <a:moveTo>
                    <a:pt x="1" y="195"/>
                  </a:moveTo>
                  <a:lnTo>
                    <a:pt x="8" y="161"/>
                  </a:lnTo>
                  <a:lnTo>
                    <a:pt x="21" y="129"/>
                  </a:lnTo>
                  <a:lnTo>
                    <a:pt x="38" y="99"/>
                  </a:lnTo>
                  <a:lnTo>
                    <a:pt x="59" y="72"/>
                  </a:lnTo>
                  <a:lnTo>
                    <a:pt x="84" y="50"/>
                  </a:lnTo>
                  <a:lnTo>
                    <a:pt x="112" y="31"/>
                  </a:lnTo>
                  <a:lnTo>
                    <a:pt x="143" y="16"/>
                  </a:lnTo>
                  <a:lnTo>
                    <a:pt x="175" y="5"/>
                  </a:lnTo>
                  <a:lnTo>
                    <a:pt x="210" y="0"/>
                  </a:lnTo>
                  <a:lnTo>
                    <a:pt x="245" y="0"/>
                  </a:lnTo>
                  <a:lnTo>
                    <a:pt x="279" y="6"/>
                  </a:lnTo>
                  <a:lnTo>
                    <a:pt x="311" y="16"/>
                  </a:lnTo>
                  <a:lnTo>
                    <a:pt x="340" y="32"/>
                  </a:lnTo>
                  <a:lnTo>
                    <a:pt x="366" y="52"/>
                  </a:lnTo>
                  <a:lnTo>
                    <a:pt x="389" y="75"/>
                  </a:lnTo>
                  <a:lnTo>
                    <a:pt x="407" y="102"/>
                  </a:lnTo>
                  <a:lnTo>
                    <a:pt x="421" y="132"/>
                  </a:lnTo>
                  <a:lnTo>
                    <a:pt x="430" y="163"/>
                  </a:lnTo>
                  <a:lnTo>
                    <a:pt x="434" y="197"/>
                  </a:lnTo>
                  <a:lnTo>
                    <a:pt x="432" y="232"/>
                  </a:lnTo>
                  <a:lnTo>
                    <a:pt x="425" y="267"/>
                  </a:lnTo>
                  <a:lnTo>
                    <a:pt x="412" y="299"/>
                  </a:lnTo>
                  <a:lnTo>
                    <a:pt x="395" y="328"/>
                  </a:lnTo>
                  <a:lnTo>
                    <a:pt x="374" y="355"/>
                  </a:lnTo>
                  <a:lnTo>
                    <a:pt x="349" y="378"/>
                  </a:lnTo>
                  <a:lnTo>
                    <a:pt x="322" y="397"/>
                  </a:lnTo>
                  <a:lnTo>
                    <a:pt x="291" y="412"/>
                  </a:lnTo>
                  <a:lnTo>
                    <a:pt x="258" y="422"/>
                  </a:lnTo>
                  <a:lnTo>
                    <a:pt x="224" y="428"/>
                  </a:lnTo>
                  <a:lnTo>
                    <a:pt x="189" y="428"/>
                  </a:lnTo>
                  <a:lnTo>
                    <a:pt x="154" y="422"/>
                  </a:lnTo>
                  <a:lnTo>
                    <a:pt x="122" y="411"/>
                  </a:lnTo>
                  <a:lnTo>
                    <a:pt x="93" y="395"/>
                  </a:lnTo>
                  <a:lnTo>
                    <a:pt x="67" y="375"/>
                  </a:lnTo>
                  <a:lnTo>
                    <a:pt x="45" y="352"/>
                  </a:lnTo>
                  <a:lnTo>
                    <a:pt x="26" y="325"/>
                  </a:lnTo>
                  <a:lnTo>
                    <a:pt x="13" y="296"/>
                  </a:lnTo>
                  <a:lnTo>
                    <a:pt x="3" y="264"/>
                  </a:lnTo>
                  <a:lnTo>
                    <a:pt x="0" y="230"/>
                  </a:lnTo>
                  <a:lnTo>
                    <a:pt x="1" y="195"/>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9" name="Freeform 28"/>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w 189"/>
                <a:gd name="T83" fmla="*/ 83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lnTo>
                    <a:pt x="0" y="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0" name="Freeform 29"/>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1" name="Freeform 30"/>
            <p:cNvSpPr>
              <a:spLocks/>
            </p:cNvSpPr>
            <p:nvPr/>
          </p:nvSpPr>
          <p:spPr bwMode="gray">
            <a:xfrm>
              <a:off x="4515" y="2655"/>
              <a:ext cx="189" cy="185"/>
            </a:xfrm>
            <a:custGeom>
              <a:avLst/>
              <a:gdLst>
                <a:gd name="T0" fmla="*/ 0 w 189"/>
                <a:gd name="T1" fmla="*/ 83 h 185"/>
                <a:gd name="T2" fmla="*/ 4 w 189"/>
                <a:gd name="T3" fmla="*/ 69 h 185"/>
                <a:gd name="T4" fmla="*/ 9 w 189"/>
                <a:gd name="T5" fmla="*/ 55 h 185"/>
                <a:gd name="T6" fmla="*/ 17 w 189"/>
                <a:gd name="T7" fmla="*/ 42 h 185"/>
                <a:gd name="T8" fmla="*/ 25 w 189"/>
                <a:gd name="T9" fmla="*/ 31 h 185"/>
                <a:gd name="T10" fmla="*/ 37 w 189"/>
                <a:gd name="T11" fmla="*/ 21 h 185"/>
                <a:gd name="T12" fmla="*/ 49 w 189"/>
                <a:gd name="T13" fmla="*/ 13 h 185"/>
                <a:gd name="T14" fmla="*/ 62 w 189"/>
                <a:gd name="T15" fmla="*/ 6 h 185"/>
                <a:gd name="T16" fmla="*/ 76 w 189"/>
                <a:gd name="T17" fmla="*/ 2 h 185"/>
                <a:gd name="T18" fmla="*/ 90 w 189"/>
                <a:gd name="T19" fmla="*/ 0 h 185"/>
                <a:gd name="T20" fmla="*/ 106 w 189"/>
                <a:gd name="T21" fmla="*/ 0 h 185"/>
                <a:gd name="T22" fmla="*/ 121 w 189"/>
                <a:gd name="T23" fmla="*/ 2 h 185"/>
                <a:gd name="T24" fmla="*/ 135 w 189"/>
                <a:gd name="T25" fmla="*/ 7 h 185"/>
                <a:gd name="T26" fmla="*/ 147 w 189"/>
                <a:gd name="T27" fmla="*/ 14 h 185"/>
                <a:gd name="T28" fmla="*/ 159 w 189"/>
                <a:gd name="T29" fmla="*/ 22 h 185"/>
                <a:gd name="T30" fmla="*/ 169 w 189"/>
                <a:gd name="T31" fmla="*/ 32 h 185"/>
                <a:gd name="T32" fmla="*/ 176 w 189"/>
                <a:gd name="T33" fmla="*/ 44 h 185"/>
                <a:gd name="T34" fmla="*/ 182 w 189"/>
                <a:gd name="T35" fmla="*/ 56 h 185"/>
                <a:gd name="T36" fmla="*/ 186 w 189"/>
                <a:gd name="T37" fmla="*/ 70 h 185"/>
                <a:gd name="T38" fmla="*/ 188 w 189"/>
                <a:gd name="T39" fmla="*/ 84 h 185"/>
                <a:gd name="T40" fmla="*/ 187 w 189"/>
                <a:gd name="T41" fmla="*/ 100 h 185"/>
                <a:gd name="T42" fmla="*/ 184 w 189"/>
                <a:gd name="T43" fmla="*/ 115 h 185"/>
                <a:gd name="T44" fmla="*/ 179 w 189"/>
                <a:gd name="T45" fmla="*/ 128 h 185"/>
                <a:gd name="T46" fmla="*/ 171 w 189"/>
                <a:gd name="T47" fmla="*/ 141 h 185"/>
                <a:gd name="T48" fmla="*/ 162 w 189"/>
                <a:gd name="T49" fmla="*/ 153 h 185"/>
                <a:gd name="T50" fmla="*/ 152 w 189"/>
                <a:gd name="T51" fmla="*/ 162 h 185"/>
                <a:gd name="T52" fmla="*/ 139 w 189"/>
                <a:gd name="T53" fmla="*/ 170 h 185"/>
                <a:gd name="T54" fmla="*/ 126 w 189"/>
                <a:gd name="T55" fmla="*/ 177 h 185"/>
                <a:gd name="T56" fmla="*/ 112 w 189"/>
                <a:gd name="T57" fmla="*/ 181 h 185"/>
                <a:gd name="T58" fmla="*/ 97 w 189"/>
                <a:gd name="T59" fmla="*/ 184 h 185"/>
                <a:gd name="T60" fmla="*/ 82 w 189"/>
                <a:gd name="T61" fmla="*/ 184 h 185"/>
                <a:gd name="T62" fmla="*/ 67 w 189"/>
                <a:gd name="T63" fmla="*/ 181 h 185"/>
                <a:gd name="T64" fmla="*/ 52 w 189"/>
                <a:gd name="T65" fmla="*/ 177 h 185"/>
                <a:gd name="T66" fmla="*/ 40 w 189"/>
                <a:gd name="T67" fmla="*/ 170 h 185"/>
                <a:gd name="T68" fmla="*/ 29 w 189"/>
                <a:gd name="T69" fmla="*/ 161 h 185"/>
                <a:gd name="T70" fmla="*/ 19 w 189"/>
                <a:gd name="T71" fmla="*/ 151 h 185"/>
                <a:gd name="T72" fmla="*/ 11 w 189"/>
                <a:gd name="T73" fmla="*/ 140 h 185"/>
                <a:gd name="T74" fmla="*/ 5 w 189"/>
                <a:gd name="T75" fmla="*/ 127 h 185"/>
                <a:gd name="T76" fmla="*/ 1 w 189"/>
                <a:gd name="T77" fmla="*/ 113 h 185"/>
                <a:gd name="T78" fmla="*/ 0 w 189"/>
                <a:gd name="T79" fmla="*/ 99 h 185"/>
                <a:gd name="T80" fmla="*/ 0 w 189"/>
                <a:gd name="T81" fmla="*/ 84 h 1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85">
                  <a:moveTo>
                    <a:pt x="0" y="83"/>
                  </a:moveTo>
                  <a:lnTo>
                    <a:pt x="4" y="69"/>
                  </a:lnTo>
                  <a:lnTo>
                    <a:pt x="9" y="55"/>
                  </a:lnTo>
                  <a:lnTo>
                    <a:pt x="17" y="42"/>
                  </a:lnTo>
                  <a:lnTo>
                    <a:pt x="25" y="31"/>
                  </a:lnTo>
                  <a:lnTo>
                    <a:pt x="37" y="21"/>
                  </a:lnTo>
                  <a:lnTo>
                    <a:pt x="49" y="13"/>
                  </a:lnTo>
                  <a:lnTo>
                    <a:pt x="62" y="6"/>
                  </a:lnTo>
                  <a:lnTo>
                    <a:pt x="76" y="2"/>
                  </a:lnTo>
                  <a:lnTo>
                    <a:pt x="90" y="0"/>
                  </a:lnTo>
                  <a:lnTo>
                    <a:pt x="106" y="0"/>
                  </a:lnTo>
                  <a:lnTo>
                    <a:pt x="121" y="2"/>
                  </a:lnTo>
                  <a:lnTo>
                    <a:pt x="135" y="7"/>
                  </a:lnTo>
                  <a:lnTo>
                    <a:pt x="147" y="14"/>
                  </a:lnTo>
                  <a:lnTo>
                    <a:pt x="159" y="22"/>
                  </a:lnTo>
                  <a:lnTo>
                    <a:pt x="169" y="32"/>
                  </a:lnTo>
                  <a:lnTo>
                    <a:pt x="176" y="44"/>
                  </a:lnTo>
                  <a:lnTo>
                    <a:pt x="182" y="56"/>
                  </a:lnTo>
                  <a:lnTo>
                    <a:pt x="186" y="70"/>
                  </a:lnTo>
                  <a:lnTo>
                    <a:pt x="188" y="84"/>
                  </a:lnTo>
                  <a:lnTo>
                    <a:pt x="187" y="100"/>
                  </a:lnTo>
                  <a:lnTo>
                    <a:pt x="184" y="115"/>
                  </a:lnTo>
                  <a:lnTo>
                    <a:pt x="179" y="128"/>
                  </a:lnTo>
                  <a:lnTo>
                    <a:pt x="171" y="141"/>
                  </a:lnTo>
                  <a:lnTo>
                    <a:pt x="162" y="153"/>
                  </a:lnTo>
                  <a:lnTo>
                    <a:pt x="152" y="162"/>
                  </a:lnTo>
                  <a:lnTo>
                    <a:pt x="139" y="170"/>
                  </a:lnTo>
                  <a:lnTo>
                    <a:pt x="126" y="177"/>
                  </a:lnTo>
                  <a:lnTo>
                    <a:pt x="112" y="181"/>
                  </a:lnTo>
                  <a:lnTo>
                    <a:pt x="97" y="184"/>
                  </a:lnTo>
                  <a:lnTo>
                    <a:pt x="82" y="184"/>
                  </a:lnTo>
                  <a:lnTo>
                    <a:pt x="67" y="181"/>
                  </a:lnTo>
                  <a:lnTo>
                    <a:pt x="52" y="177"/>
                  </a:lnTo>
                  <a:lnTo>
                    <a:pt x="40" y="170"/>
                  </a:lnTo>
                  <a:lnTo>
                    <a:pt x="29" y="161"/>
                  </a:lnTo>
                  <a:lnTo>
                    <a:pt x="19" y="151"/>
                  </a:lnTo>
                  <a:lnTo>
                    <a:pt x="11" y="140"/>
                  </a:lnTo>
                  <a:lnTo>
                    <a:pt x="5" y="127"/>
                  </a:lnTo>
                  <a:lnTo>
                    <a:pt x="1" y="113"/>
                  </a:lnTo>
                  <a:lnTo>
                    <a:pt x="0" y="99"/>
                  </a:lnTo>
                  <a:lnTo>
                    <a:pt x="0" y="8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2" name="Freeform 31"/>
            <p:cNvSpPr>
              <a:spLocks/>
            </p:cNvSpPr>
            <p:nvPr/>
          </p:nvSpPr>
          <p:spPr bwMode="gray">
            <a:xfrm>
              <a:off x="3937" y="2085"/>
              <a:ext cx="1348" cy="1325"/>
            </a:xfrm>
            <a:custGeom>
              <a:avLst/>
              <a:gdLst>
                <a:gd name="T0" fmla="*/ 5 w 1348"/>
                <a:gd name="T1" fmla="*/ 604 h 1325"/>
                <a:gd name="T2" fmla="*/ 28 w 1348"/>
                <a:gd name="T3" fmla="*/ 498 h 1325"/>
                <a:gd name="T4" fmla="*/ 66 w 1348"/>
                <a:gd name="T5" fmla="*/ 398 h 1325"/>
                <a:gd name="T6" fmla="*/ 120 w 1348"/>
                <a:gd name="T7" fmla="*/ 306 h 1325"/>
                <a:gd name="T8" fmla="*/ 186 w 1348"/>
                <a:gd name="T9" fmla="*/ 225 h 1325"/>
                <a:gd name="T10" fmla="*/ 262 w 1348"/>
                <a:gd name="T11" fmla="*/ 153 h 1325"/>
                <a:gd name="T12" fmla="*/ 349 w 1348"/>
                <a:gd name="T13" fmla="*/ 94 h 1325"/>
                <a:gd name="T14" fmla="*/ 443 w 1348"/>
                <a:gd name="T15" fmla="*/ 47 h 1325"/>
                <a:gd name="T16" fmla="*/ 544 w 1348"/>
                <a:gd name="T17" fmla="*/ 16 h 1325"/>
                <a:gd name="T18" fmla="*/ 651 w 1348"/>
                <a:gd name="T19" fmla="*/ 0 h 1325"/>
                <a:gd name="T20" fmla="*/ 760 w 1348"/>
                <a:gd name="T21" fmla="*/ 0 h 1325"/>
                <a:gd name="T22" fmla="*/ 868 w 1348"/>
                <a:gd name="T23" fmla="*/ 18 h 1325"/>
                <a:gd name="T24" fmla="*/ 967 w 1348"/>
                <a:gd name="T25" fmla="*/ 52 h 1325"/>
                <a:gd name="T26" fmla="*/ 1057 w 1348"/>
                <a:gd name="T27" fmla="*/ 100 h 1325"/>
                <a:gd name="T28" fmla="*/ 1138 w 1348"/>
                <a:gd name="T29" fmla="*/ 161 h 1325"/>
                <a:gd name="T30" fmla="*/ 1207 w 1348"/>
                <a:gd name="T31" fmla="*/ 234 h 1325"/>
                <a:gd name="T32" fmla="*/ 1263 w 1348"/>
                <a:gd name="T33" fmla="*/ 317 h 1325"/>
                <a:gd name="T34" fmla="*/ 1306 w 1348"/>
                <a:gd name="T35" fmla="*/ 408 h 1325"/>
                <a:gd name="T36" fmla="*/ 1335 w 1348"/>
                <a:gd name="T37" fmla="*/ 507 h 1325"/>
                <a:gd name="T38" fmla="*/ 1347 w 1348"/>
                <a:gd name="T39" fmla="*/ 611 h 1325"/>
                <a:gd name="T40" fmla="*/ 1341 w 1348"/>
                <a:gd name="T41" fmla="*/ 719 h 1325"/>
                <a:gd name="T42" fmla="*/ 1318 w 1348"/>
                <a:gd name="T43" fmla="*/ 825 h 1325"/>
                <a:gd name="T44" fmla="*/ 1279 w 1348"/>
                <a:gd name="T45" fmla="*/ 925 h 1325"/>
                <a:gd name="T46" fmla="*/ 1226 w 1348"/>
                <a:gd name="T47" fmla="*/ 1016 h 1325"/>
                <a:gd name="T48" fmla="*/ 1161 w 1348"/>
                <a:gd name="T49" fmla="*/ 1098 h 1325"/>
                <a:gd name="T50" fmla="*/ 1084 w 1348"/>
                <a:gd name="T51" fmla="*/ 1169 h 1325"/>
                <a:gd name="T52" fmla="*/ 997 w 1348"/>
                <a:gd name="T53" fmla="*/ 1229 h 1325"/>
                <a:gd name="T54" fmla="*/ 902 w 1348"/>
                <a:gd name="T55" fmla="*/ 1275 h 1325"/>
                <a:gd name="T56" fmla="*/ 801 w 1348"/>
                <a:gd name="T57" fmla="*/ 1307 h 1325"/>
                <a:gd name="T58" fmla="*/ 695 w 1348"/>
                <a:gd name="T59" fmla="*/ 1324 h 1325"/>
                <a:gd name="T60" fmla="*/ 586 w 1348"/>
                <a:gd name="T61" fmla="*/ 1323 h 1325"/>
                <a:gd name="T62" fmla="*/ 478 w 1348"/>
                <a:gd name="T63" fmla="*/ 1305 h 1325"/>
                <a:gd name="T64" fmla="*/ 379 w 1348"/>
                <a:gd name="T65" fmla="*/ 1271 h 1325"/>
                <a:gd name="T66" fmla="*/ 288 w 1348"/>
                <a:gd name="T67" fmla="*/ 1222 h 1325"/>
                <a:gd name="T68" fmla="*/ 208 w 1348"/>
                <a:gd name="T69" fmla="*/ 1161 h 1325"/>
                <a:gd name="T70" fmla="*/ 139 w 1348"/>
                <a:gd name="T71" fmla="*/ 1089 h 1325"/>
                <a:gd name="T72" fmla="*/ 82 w 1348"/>
                <a:gd name="T73" fmla="*/ 1006 h 1325"/>
                <a:gd name="T74" fmla="*/ 39 w 1348"/>
                <a:gd name="T75" fmla="*/ 914 h 1325"/>
                <a:gd name="T76" fmla="*/ 11 w 1348"/>
                <a:gd name="T77" fmla="*/ 816 h 1325"/>
                <a:gd name="T78" fmla="*/ 0 w 1348"/>
                <a:gd name="T79" fmla="*/ 712 h 1325"/>
                <a:gd name="T80" fmla="*/ 5 w 1348"/>
                <a:gd name="T81" fmla="*/ 604 h 1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5">
                  <a:moveTo>
                    <a:pt x="5" y="604"/>
                  </a:moveTo>
                  <a:lnTo>
                    <a:pt x="28" y="498"/>
                  </a:lnTo>
                  <a:lnTo>
                    <a:pt x="66" y="398"/>
                  </a:lnTo>
                  <a:lnTo>
                    <a:pt x="120" y="306"/>
                  </a:lnTo>
                  <a:lnTo>
                    <a:pt x="186" y="225"/>
                  </a:lnTo>
                  <a:lnTo>
                    <a:pt x="262" y="153"/>
                  </a:lnTo>
                  <a:lnTo>
                    <a:pt x="349" y="94"/>
                  </a:lnTo>
                  <a:lnTo>
                    <a:pt x="443" y="47"/>
                  </a:lnTo>
                  <a:lnTo>
                    <a:pt x="544" y="16"/>
                  </a:lnTo>
                  <a:lnTo>
                    <a:pt x="651" y="0"/>
                  </a:lnTo>
                  <a:lnTo>
                    <a:pt x="760" y="0"/>
                  </a:lnTo>
                  <a:lnTo>
                    <a:pt x="868" y="18"/>
                  </a:lnTo>
                  <a:lnTo>
                    <a:pt x="967" y="52"/>
                  </a:lnTo>
                  <a:lnTo>
                    <a:pt x="1057" y="100"/>
                  </a:lnTo>
                  <a:lnTo>
                    <a:pt x="1138" y="161"/>
                  </a:lnTo>
                  <a:lnTo>
                    <a:pt x="1207" y="234"/>
                  </a:lnTo>
                  <a:lnTo>
                    <a:pt x="1263" y="317"/>
                  </a:lnTo>
                  <a:lnTo>
                    <a:pt x="1306" y="408"/>
                  </a:lnTo>
                  <a:lnTo>
                    <a:pt x="1335" y="507"/>
                  </a:lnTo>
                  <a:lnTo>
                    <a:pt x="1347" y="611"/>
                  </a:lnTo>
                  <a:lnTo>
                    <a:pt x="1341" y="719"/>
                  </a:lnTo>
                  <a:lnTo>
                    <a:pt x="1318" y="825"/>
                  </a:lnTo>
                  <a:lnTo>
                    <a:pt x="1279" y="925"/>
                  </a:lnTo>
                  <a:lnTo>
                    <a:pt x="1226" y="1016"/>
                  </a:lnTo>
                  <a:lnTo>
                    <a:pt x="1161" y="1098"/>
                  </a:lnTo>
                  <a:lnTo>
                    <a:pt x="1084" y="1169"/>
                  </a:lnTo>
                  <a:lnTo>
                    <a:pt x="997" y="1229"/>
                  </a:lnTo>
                  <a:lnTo>
                    <a:pt x="902" y="1275"/>
                  </a:lnTo>
                  <a:lnTo>
                    <a:pt x="801" y="1307"/>
                  </a:lnTo>
                  <a:lnTo>
                    <a:pt x="695" y="1324"/>
                  </a:lnTo>
                  <a:lnTo>
                    <a:pt x="586" y="1323"/>
                  </a:lnTo>
                  <a:lnTo>
                    <a:pt x="478" y="1305"/>
                  </a:lnTo>
                  <a:lnTo>
                    <a:pt x="379" y="1271"/>
                  </a:lnTo>
                  <a:lnTo>
                    <a:pt x="288" y="1222"/>
                  </a:lnTo>
                  <a:lnTo>
                    <a:pt x="208" y="1161"/>
                  </a:lnTo>
                  <a:lnTo>
                    <a:pt x="139" y="1089"/>
                  </a:lnTo>
                  <a:lnTo>
                    <a:pt x="82" y="1006"/>
                  </a:lnTo>
                  <a:lnTo>
                    <a:pt x="39" y="914"/>
                  </a:lnTo>
                  <a:lnTo>
                    <a:pt x="11" y="816"/>
                  </a:lnTo>
                  <a:lnTo>
                    <a:pt x="0" y="712"/>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3" name="Freeform 32"/>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4" name="Freeform 33"/>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508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5" name="Freeform 34"/>
            <p:cNvSpPr>
              <a:spLocks/>
            </p:cNvSpPr>
            <p:nvPr/>
          </p:nvSpPr>
          <p:spPr bwMode="gray">
            <a:xfrm>
              <a:off x="3938" y="2085"/>
              <a:ext cx="1348" cy="1323"/>
            </a:xfrm>
            <a:custGeom>
              <a:avLst/>
              <a:gdLst>
                <a:gd name="T0" fmla="*/ 5 w 1348"/>
                <a:gd name="T1" fmla="*/ 603 h 1323"/>
                <a:gd name="T2" fmla="*/ 28 w 1348"/>
                <a:gd name="T3" fmla="*/ 496 h 1323"/>
                <a:gd name="T4" fmla="*/ 67 w 1348"/>
                <a:gd name="T5" fmla="*/ 397 h 1323"/>
                <a:gd name="T6" fmla="*/ 120 w 1348"/>
                <a:gd name="T7" fmla="*/ 306 h 1323"/>
                <a:gd name="T8" fmla="*/ 185 w 1348"/>
                <a:gd name="T9" fmla="*/ 224 h 1323"/>
                <a:gd name="T10" fmla="*/ 262 w 1348"/>
                <a:gd name="T11" fmla="*/ 153 h 1323"/>
                <a:gd name="T12" fmla="*/ 349 w 1348"/>
                <a:gd name="T13" fmla="*/ 94 h 1323"/>
                <a:gd name="T14" fmla="*/ 444 w 1348"/>
                <a:gd name="T15" fmla="*/ 47 h 1323"/>
                <a:gd name="T16" fmla="*/ 545 w 1348"/>
                <a:gd name="T17" fmla="*/ 16 h 1323"/>
                <a:gd name="T18" fmla="*/ 651 w 1348"/>
                <a:gd name="T19" fmla="*/ 0 h 1323"/>
                <a:gd name="T20" fmla="*/ 760 w 1348"/>
                <a:gd name="T21" fmla="*/ 0 h 1323"/>
                <a:gd name="T22" fmla="*/ 868 w 1348"/>
                <a:gd name="T23" fmla="*/ 18 h 1323"/>
                <a:gd name="T24" fmla="*/ 967 w 1348"/>
                <a:gd name="T25" fmla="*/ 51 h 1323"/>
                <a:gd name="T26" fmla="*/ 1058 w 1348"/>
                <a:gd name="T27" fmla="*/ 100 h 1323"/>
                <a:gd name="T28" fmla="*/ 1138 w 1348"/>
                <a:gd name="T29" fmla="*/ 161 h 1323"/>
                <a:gd name="T30" fmla="*/ 1207 w 1348"/>
                <a:gd name="T31" fmla="*/ 233 h 1323"/>
                <a:gd name="T32" fmla="*/ 1264 w 1348"/>
                <a:gd name="T33" fmla="*/ 316 h 1323"/>
                <a:gd name="T34" fmla="*/ 1307 w 1348"/>
                <a:gd name="T35" fmla="*/ 408 h 1323"/>
                <a:gd name="T36" fmla="*/ 1335 w 1348"/>
                <a:gd name="T37" fmla="*/ 506 h 1323"/>
                <a:gd name="T38" fmla="*/ 1347 w 1348"/>
                <a:gd name="T39" fmla="*/ 609 h 1323"/>
                <a:gd name="T40" fmla="*/ 1341 w 1348"/>
                <a:gd name="T41" fmla="*/ 717 h 1323"/>
                <a:gd name="T42" fmla="*/ 1318 w 1348"/>
                <a:gd name="T43" fmla="*/ 824 h 1323"/>
                <a:gd name="T44" fmla="*/ 1280 w 1348"/>
                <a:gd name="T45" fmla="*/ 923 h 1323"/>
                <a:gd name="T46" fmla="*/ 1226 w 1348"/>
                <a:gd name="T47" fmla="*/ 1015 h 1323"/>
                <a:gd name="T48" fmla="*/ 1160 w 1348"/>
                <a:gd name="T49" fmla="*/ 1097 h 1323"/>
                <a:gd name="T50" fmla="*/ 1084 w 1348"/>
                <a:gd name="T51" fmla="*/ 1168 h 1323"/>
                <a:gd name="T52" fmla="*/ 997 w 1348"/>
                <a:gd name="T53" fmla="*/ 1227 h 1323"/>
                <a:gd name="T54" fmla="*/ 903 w 1348"/>
                <a:gd name="T55" fmla="*/ 1273 h 1323"/>
                <a:gd name="T56" fmla="*/ 802 w 1348"/>
                <a:gd name="T57" fmla="*/ 1305 h 1323"/>
                <a:gd name="T58" fmla="*/ 695 w 1348"/>
                <a:gd name="T59" fmla="*/ 1322 h 1323"/>
                <a:gd name="T60" fmla="*/ 586 w 1348"/>
                <a:gd name="T61" fmla="*/ 1320 h 1323"/>
                <a:gd name="T62" fmla="*/ 479 w 1348"/>
                <a:gd name="T63" fmla="*/ 1303 h 1323"/>
                <a:gd name="T64" fmla="*/ 380 w 1348"/>
                <a:gd name="T65" fmla="*/ 1269 h 1323"/>
                <a:gd name="T66" fmla="*/ 289 w 1348"/>
                <a:gd name="T67" fmla="*/ 1221 h 1323"/>
                <a:gd name="T68" fmla="*/ 208 w 1348"/>
                <a:gd name="T69" fmla="*/ 1159 h 1323"/>
                <a:gd name="T70" fmla="*/ 139 w 1348"/>
                <a:gd name="T71" fmla="*/ 1087 h 1323"/>
                <a:gd name="T72" fmla="*/ 83 w 1348"/>
                <a:gd name="T73" fmla="*/ 1004 h 1323"/>
                <a:gd name="T74" fmla="*/ 40 w 1348"/>
                <a:gd name="T75" fmla="*/ 913 h 1323"/>
                <a:gd name="T76" fmla="*/ 11 w 1348"/>
                <a:gd name="T77" fmla="*/ 815 h 1323"/>
                <a:gd name="T78" fmla="*/ 0 w 1348"/>
                <a:gd name="T79" fmla="*/ 711 h 1323"/>
                <a:gd name="T80" fmla="*/ 5 w 1348"/>
                <a:gd name="T81" fmla="*/ 604 h 1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48" h="1323">
                  <a:moveTo>
                    <a:pt x="5" y="603"/>
                  </a:moveTo>
                  <a:lnTo>
                    <a:pt x="28" y="496"/>
                  </a:lnTo>
                  <a:lnTo>
                    <a:pt x="67" y="397"/>
                  </a:lnTo>
                  <a:lnTo>
                    <a:pt x="120" y="306"/>
                  </a:lnTo>
                  <a:lnTo>
                    <a:pt x="185" y="224"/>
                  </a:lnTo>
                  <a:lnTo>
                    <a:pt x="262" y="153"/>
                  </a:lnTo>
                  <a:lnTo>
                    <a:pt x="349" y="94"/>
                  </a:lnTo>
                  <a:lnTo>
                    <a:pt x="444" y="47"/>
                  </a:lnTo>
                  <a:lnTo>
                    <a:pt x="545" y="16"/>
                  </a:lnTo>
                  <a:lnTo>
                    <a:pt x="651" y="0"/>
                  </a:lnTo>
                  <a:lnTo>
                    <a:pt x="760" y="0"/>
                  </a:lnTo>
                  <a:lnTo>
                    <a:pt x="868" y="18"/>
                  </a:lnTo>
                  <a:lnTo>
                    <a:pt x="967" y="51"/>
                  </a:lnTo>
                  <a:lnTo>
                    <a:pt x="1058" y="100"/>
                  </a:lnTo>
                  <a:lnTo>
                    <a:pt x="1138" y="161"/>
                  </a:lnTo>
                  <a:lnTo>
                    <a:pt x="1207" y="233"/>
                  </a:lnTo>
                  <a:lnTo>
                    <a:pt x="1264" y="316"/>
                  </a:lnTo>
                  <a:lnTo>
                    <a:pt x="1307" y="408"/>
                  </a:lnTo>
                  <a:lnTo>
                    <a:pt x="1335" y="506"/>
                  </a:lnTo>
                  <a:lnTo>
                    <a:pt x="1347" y="609"/>
                  </a:lnTo>
                  <a:lnTo>
                    <a:pt x="1341" y="717"/>
                  </a:lnTo>
                  <a:lnTo>
                    <a:pt x="1318" y="824"/>
                  </a:lnTo>
                  <a:lnTo>
                    <a:pt x="1280" y="923"/>
                  </a:lnTo>
                  <a:lnTo>
                    <a:pt x="1226" y="1015"/>
                  </a:lnTo>
                  <a:lnTo>
                    <a:pt x="1160" y="1097"/>
                  </a:lnTo>
                  <a:lnTo>
                    <a:pt x="1084" y="1168"/>
                  </a:lnTo>
                  <a:lnTo>
                    <a:pt x="997" y="1227"/>
                  </a:lnTo>
                  <a:lnTo>
                    <a:pt x="903" y="1273"/>
                  </a:lnTo>
                  <a:lnTo>
                    <a:pt x="802" y="1305"/>
                  </a:lnTo>
                  <a:lnTo>
                    <a:pt x="695" y="1322"/>
                  </a:lnTo>
                  <a:lnTo>
                    <a:pt x="586" y="1320"/>
                  </a:lnTo>
                  <a:lnTo>
                    <a:pt x="479" y="1303"/>
                  </a:lnTo>
                  <a:lnTo>
                    <a:pt x="380" y="1269"/>
                  </a:lnTo>
                  <a:lnTo>
                    <a:pt x="289" y="1221"/>
                  </a:lnTo>
                  <a:lnTo>
                    <a:pt x="208" y="1159"/>
                  </a:lnTo>
                  <a:lnTo>
                    <a:pt x="139" y="1087"/>
                  </a:lnTo>
                  <a:lnTo>
                    <a:pt x="83" y="1004"/>
                  </a:lnTo>
                  <a:lnTo>
                    <a:pt x="40" y="913"/>
                  </a:lnTo>
                  <a:lnTo>
                    <a:pt x="11" y="815"/>
                  </a:lnTo>
                  <a:lnTo>
                    <a:pt x="0" y="711"/>
                  </a:lnTo>
                  <a:lnTo>
                    <a:pt x="5" y="604"/>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6" name="Freeform 35"/>
            <p:cNvSpPr>
              <a:spLocks/>
            </p:cNvSpPr>
            <p:nvPr/>
          </p:nvSpPr>
          <p:spPr bwMode="gray">
            <a:xfrm>
              <a:off x="4248" y="2390"/>
              <a:ext cx="726" cy="715"/>
            </a:xfrm>
            <a:custGeom>
              <a:avLst/>
              <a:gdLst>
                <a:gd name="T0" fmla="*/ 3 w 726"/>
                <a:gd name="T1" fmla="*/ 326 h 715"/>
                <a:gd name="T2" fmla="*/ 15 w 726"/>
                <a:gd name="T3" fmla="*/ 268 h 715"/>
                <a:gd name="T4" fmla="*/ 35 w 726"/>
                <a:gd name="T5" fmla="*/ 215 h 715"/>
                <a:gd name="T6" fmla="*/ 64 w 726"/>
                <a:gd name="T7" fmla="*/ 165 h 715"/>
                <a:gd name="T8" fmla="*/ 99 w 726"/>
                <a:gd name="T9" fmla="*/ 121 h 715"/>
                <a:gd name="T10" fmla="*/ 141 w 726"/>
                <a:gd name="T11" fmla="*/ 83 h 715"/>
                <a:gd name="T12" fmla="*/ 187 w 726"/>
                <a:gd name="T13" fmla="*/ 51 h 715"/>
                <a:gd name="T14" fmla="*/ 239 w 726"/>
                <a:gd name="T15" fmla="*/ 26 h 715"/>
                <a:gd name="T16" fmla="*/ 293 w 726"/>
                <a:gd name="T17" fmla="*/ 9 h 715"/>
                <a:gd name="T18" fmla="*/ 350 w 726"/>
                <a:gd name="T19" fmla="*/ 0 h 715"/>
                <a:gd name="T20" fmla="*/ 409 w 726"/>
                <a:gd name="T21" fmla="*/ 0 h 715"/>
                <a:gd name="T22" fmla="*/ 467 w 726"/>
                <a:gd name="T23" fmla="*/ 10 h 715"/>
                <a:gd name="T24" fmla="*/ 520 w 726"/>
                <a:gd name="T25" fmla="*/ 28 h 715"/>
                <a:gd name="T26" fmla="*/ 568 w 726"/>
                <a:gd name="T27" fmla="*/ 54 h 715"/>
                <a:gd name="T28" fmla="*/ 612 w 726"/>
                <a:gd name="T29" fmla="*/ 87 h 715"/>
                <a:gd name="T30" fmla="*/ 649 w 726"/>
                <a:gd name="T31" fmla="*/ 126 h 715"/>
                <a:gd name="T32" fmla="*/ 680 w 726"/>
                <a:gd name="T33" fmla="*/ 171 h 715"/>
                <a:gd name="T34" fmla="*/ 703 w 726"/>
                <a:gd name="T35" fmla="*/ 221 h 715"/>
                <a:gd name="T36" fmla="*/ 718 w 726"/>
                <a:gd name="T37" fmla="*/ 273 h 715"/>
                <a:gd name="T38" fmla="*/ 725 w 726"/>
                <a:gd name="T39" fmla="*/ 329 h 715"/>
                <a:gd name="T40" fmla="*/ 721 w 726"/>
                <a:gd name="T41" fmla="*/ 387 h 715"/>
                <a:gd name="T42" fmla="*/ 709 w 726"/>
                <a:gd name="T43" fmla="*/ 445 h 715"/>
                <a:gd name="T44" fmla="*/ 688 w 726"/>
                <a:gd name="T45" fmla="*/ 499 h 715"/>
                <a:gd name="T46" fmla="*/ 660 w 726"/>
                <a:gd name="T47" fmla="*/ 548 h 715"/>
                <a:gd name="T48" fmla="*/ 624 w 726"/>
                <a:gd name="T49" fmla="*/ 592 h 715"/>
                <a:gd name="T50" fmla="*/ 583 w 726"/>
                <a:gd name="T51" fmla="*/ 631 h 715"/>
                <a:gd name="T52" fmla="*/ 536 w 726"/>
                <a:gd name="T53" fmla="*/ 662 h 715"/>
                <a:gd name="T54" fmla="*/ 485 w 726"/>
                <a:gd name="T55" fmla="*/ 687 h 715"/>
                <a:gd name="T56" fmla="*/ 431 w 726"/>
                <a:gd name="T57" fmla="*/ 704 h 715"/>
                <a:gd name="T58" fmla="*/ 374 w 726"/>
                <a:gd name="T59" fmla="*/ 714 h 715"/>
                <a:gd name="T60" fmla="*/ 315 w 726"/>
                <a:gd name="T61" fmla="*/ 713 h 715"/>
                <a:gd name="T62" fmla="*/ 257 w 726"/>
                <a:gd name="T63" fmla="*/ 704 h 715"/>
                <a:gd name="T64" fmla="*/ 204 w 726"/>
                <a:gd name="T65" fmla="*/ 685 h 715"/>
                <a:gd name="T66" fmla="*/ 155 w 726"/>
                <a:gd name="T67" fmla="*/ 659 h 715"/>
                <a:gd name="T68" fmla="*/ 112 w 726"/>
                <a:gd name="T69" fmla="*/ 626 h 715"/>
                <a:gd name="T70" fmla="*/ 75 w 726"/>
                <a:gd name="T71" fmla="*/ 587 h 715"/>
                <a:gd name="T72" fmla="*/ 44 w 726"/>
                <a:gd name="T73" fmla="*/ 542 h 715"/>
                <a:gd name="T74" fmla="*/ 21 w 726"/>
                <a:gd name="T75" fmla="*/ 493 h 715"/>
                <a:gd name="T76" fmla="*/ 6 w 726"/>
                <a:gd name="T77" fmla="*/ 440 h 715"/>
                <a:gd name="T78" fmla="*/ 0 w 726"/>
                <a:gd name="T79" fmla="*/ 384 h 715"/>
                <a:gd name="T80" fmla="*/ 3 w 726"/>
                <a:gd name="T81" fmla="*/ 326 h 7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6" h="715">
                  <a:moveTo>
                    <a:pt x="3" y="326"/>
                  </a:moveTo>
                  <a:lnTo>
                    <a:pt x="15" y="268"/>
                  </a:lnTo>
                  <a:lnTo>
                    <a:pt x="35" y="215"/>
                  </a:lnTo>
                  <a:lnTo>
                    <a:pt x="64" y="165"/>
                  </a:lnTo>
                  <a:lnTo>
                    <a:pt x="99" y="121"/>
                  </a:lnTo>
                  <a:lnTo>
                    <a:pt x="141" y="83"/>
                  </a:lnTo>
                  <a:lnTo>
                    <a:pt x="187" y="51"/>
                  </a:lnTo>
                  <a:lnTo>
                    <a:pt x="239" y="26"/>
                  </a:lnTo>
                  <a:lnTo>
                    <a:pt x="293" y="9"/>
                  </a:lnTo>
                  <a:lnTo>
                    <a:pt x="350" y="0"/>
                  </a:lnTo>
                  <a:lnTo>
                    <a:pt x="409" y="0"/>
                  </a:lnTo>
                  <a:lnTo>
                    <a:pt x="467" y="10"/>
                  </a:lnTo>
                  <a:lnTo>
                    <a:pt x="520" y="28"/>
                  </a:lnTo>
                  <a:lnTo>
                    <a:pt x="568" y="54"/>
                  </a:lnTo>
                  <a:lnTo>
                    <a:pt x="612" y="87"/>
                  </a:lnTo>
                  <a:lnTo>
                    <a:pt x="649" y="126"/>
                  </a:lnTo>
                  <a:lnTo>
                    <a:pt x="680" y="171"/>
                  </a:lnTo>
                  <a:lnTo>
                    <a:pt x="703" y="221"/>
                  </a:lnTo>
                  <a:lnTo>
                    <a:pt x="718" y="273"/>
                  </a:lnTo>
                  <a:lnTo>
                    <a:pt x="725" y="329"/>
                  </a:lnTo>
                  <a:lnTo>
                    <a:pt x="721" y="387"/>
                  </a:lnTo>
                  <a:lnTo>
                    <a:pt x="709" y="445"/>
                  </a:lnTo>
                  <a:lnTo>
                    <a:pt x="688" y="499"/>
                  </a:lnTo>
                  <a:lnTo>
                    <a:pt x="660" y="548"/>
                  </a:lnTo>
                  <a:lnTo>
                    <a:pt x="624" y="592"/>
                  </a:lnTo>
                  <a:lnTo>
                    <a:pt x="583" y="631"/>
                  </a:lnTo>
                  <a:lnTo>
                    <a:pt x="536" y="662"/>
                  </a:lnTo>
                  <a:lnTo>
                    <a:pt x="485" y="687"/>
                  </a:lnTo>
                  <a:lnTo>
                    <a:pt x="431" y="704"/>
                  </a:lnTo>
                  <a:lnTo>
                    <a:pt x="374" y="714"/>
                  </a:lnTo>
                  <a:lnTo>
                    <a:pt x="315" y="713"/>
                  </a:lnTo>
                  <a:lnTo>
                    <a:pt x="257" y="704"/>
                  </a:lnTo>
                  <a:lnTo>
                    <a:pt x="204" y="685"/>
                  </a:lnTo>
                  <a:lnTo>
                    <a:pt x="155" y="659"/>
                  </a:lnTo>
                  <a:lnTo>
                    <a:pt x="112" y="626"/>
                  </a:lnTo>
                  <a:lnTo>
                    <a:pt x="75" y="587"/>
                  </a:lnTo>
                  <a:lnTo>
                    <a:pt x="44" y="542"/>
                  </a:lnTo>
                  <a:lnTo>
                    <a:pt x="21" y="493"/>
                  </a:lnTo>
                  <a:lnTo>
                    <a:pt x="6" y="440"/>
                  </a:lnTo>
                  <a:lnTo>
                    <a:pt x="0" y="384"/>
                  </a:lnTo>
                  <a:lnTo>
                    <a:pt x="3" y="326"/>
                  </a:lnTo>
                </a:path>
              </a:pathLst>
            </a:custGeom>
            <a:noFill/>
            <a:ln w="254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7" name="Freeform 36"/>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8" name="Freeform 37"/>
            <p:cNvSpPr>
              <a:spLocks/>
            </p:cNvSpPr>
            <p:nvPr/>
          </p:nvSpPr>
          <p:spPr bwMode="gray">
            <a:xfrm>
              <a:off x="4716" y="2198"/>
              <a:ext cx="50" cy="51"/>
            </a:xfrm>
            <a:custGeom>
              <a:avLst/>
              <a:gdLst>
                <a:gd name="T0" fmla="*/ 0 w 50"/>
                <a:gd name="T1" fmla="*/ 16 h 51"/>
                <a:gd name="T2" fmla="*/ 49 w 50"/>
                <a:gd name="T3" fmla="*/ 50 h 51"/>
                <a:gd name="T4" fmla="*/ 15 w 50"/>
                <a:gd name="T5" fmla="*/ 0 h 51"/>
                <a:gd name="T6" fmla="*/ 0 w 50"/>
                <a:gd name="T7" fmla="*/ 16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1">
                  <a:moveTo>
                    <a:pt x="0" y="16"/>
                  </a:moveTo>
                  <a:lnTo>
                    <a:pt x="49" y="50"/>
                  </a:lnTo>
                  <a:lnTo>
                    <a:pt x="15" y="0"/>
                  </a:lnTo>
                  <a:lnTo>
                    <a:pt x="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9" name="Freeform 38"/>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80 w 81"/>
                <a:gd name="T29" fmla="*/ 54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lnTo>
                    <a:pt x="80" y="5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0" name="Freeform 39"/>
            <p:cNvSpPr>
              <a:spLocks/>
            </p:cNvSpPr>
            <p:nvPr/>
          </p:nvSpPr>
          <p:spPr bwMode="gray">
            <a:xfrm>
              <a:off x="4316" y="1802"/>
              <a:ext cx="81" cy="71"/>
            </a:xfrm>
            <a:custGeom>
              <a:avLst/>
              <a:gdLst>
                <a:gd name="T0" fmla="*/ 80 w 81"/>
                <a:gd name="T1" fmla="*/ 54 h 71"/>
                <a:gd name="T2" fmla="*/ 8 w 81"/>
                <a:gd name="T3" fmla="*/ 0 h 71"/>
                <a:gd name="T4" fmla="*/ 0 w 81"/>
                <a:gd name="T5" fmla="*/ 6 h 71"/>
                <a:gd name="T6" fmla="*/ 0 w 81"/>
                <a:gd name="T7" fmla="*/ 14 h 71"/>
                <a:gd name="T8" fmla="*/ 3 w 81"/>
                <a:gd name="T9" fmla="*/ 22 h 71"/>
                <a:gd name="T10" fmla="*/ 8 w 81"/>
                <a:gd name="T11" fmla="*/ 31 h 71"/>
                <a:gd name="T12" fmla="*/ 13 w 81"/>
                <a:gd name="T13" fmla="*/ 40 h 71"/>
                <a:gd name="T14" fmla="*/ 20 w 81"/>
                <a:gd name="T15" fmla="*/ 47 h 71"/>
                <a:gd name="T16" fmla="*/ 26 w 81"/>
                <a:gd name="T17" fmla="*/ 55 h 71"/>
                <a:gd name="T18" fmla="*/ 32 w 81"/>
                <a:gd name="T19" fmla="*/ 61 h 71"/>
                <a:gd name="T20" fmla="*/ 37 w 81"/>
                <a:gd name="T21" fmla="*/ 66 h 71"/>
                <a:gd name="T22" fmla="*/ 40 w 81"/>
                <a:gd name="T23" fmla="*/ 69 h 71"/>
                <a:gd name="T24" fmla="*/ 42 w 81"/>
                <a:gd name="T25" fmla="*/ 70 h 71"/>
                <a:gd name="T26" fmla="*/ 80 w 81"/>
                <a:gd name="T27" fmla="*/ 5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71">
                  <a:moveTo>
                    <a:pt x="80" y="54"/>
                  </a:moveTo>
                  <a:lnTo>
                    <a:pt x="8" y="0"/>
                  </a:lnTo>
                  <a:lnTo>
                    <a:pt x="0" y="6"/>
                  </a:lnTo>
                  <a:lnTo>
                    <a:pt x="0" y="14"/>
                  </a:lnTo>
                  <a:lnTo>
                    <a:pt x="3" y="22"/>
                  </a:lnTo>
                  <a:lnTo>
                    <a:pt x="8" y="31"/>
                  </a:lnTo>
                  <a:lnTo>
                    <a:pt x="13" y="40"/>
                  </a:lnTo>
                  <a:lnTo>
                    <a:pt x="20" y="47"/>
                  </a:lnTo>
                  <a:lnTo>
                    <a:pt x="26" y="55"/>
                  </a:lnTo>
                  <a:lnTo>
                    <a:pt x="32" y="61"/>
                  </a:lnTo>
                  <a:lnTo>
                    <a:pt x="37" y="66"/>
                  </a:lnTo>
                  <a:lnTo>
                    <a:pt x="40" y="69"/>
                  </a:lnTo>
                  <a:lnTo>
                    <a:pt x="42" y="70"/>
                  </a:lnTo>
                  <a:lnTo>
                    <a:pt x="80"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1" name="Freeform 40"/>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397 w 406"/>
                <a:gd name="T73" fmla="*/ 34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lnTo>
                    <a:pt x="397" y="34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2" name="Freeform 41"/>
            <p:cNvSpPr>
              <a:spLocks/>
            </p:cNvSpPr>
            <p:nvPr/>
          </p:nvSpPr>
          <p:spPr bwMode="gray">
            <a:xfrm>
              <a:off x="4298" y="1768"/>
              <a:ext cx="406" cy="416"/>
            </a:xfrm>
            <a:custGeom>
              <a:avLst/>
              <a:gdLst>
                <a:gd name="T0" fmla="*/ 403 w 406"/>
                <a:gd name="T1" fmla="*/ 354 h 416"/>
                <a:gd name="T2" fmla="*/ 403 w 406"/>
                <a:gd name="T3" fmla="*/ 378 h 416"/>
                <a:gd name="T4" fmla="*/ 392 w 406"/>
                <a:gd name="T5" fmla="*/ 398 h 416"/>
                <a:gd name="T6" fmla="*/ 373 w 406"/>
                <a:gd name="T7" fmla="*/ 411 h 416"/>
                <a:gd name="T8" fmla="*/ 351 w 406"/>
                <a:gd name="T9" fmla="*/ 415 h 416"/>
                <a:gd name="T10" fmla="*/ 326 w 406"/>
                <a:gd name="T11" fmla="*/ 394 h 416"/>
                <a:gd name="T12" fmla="*/ 299 w 406"/>
                <a:gd name="T13" fmla="*/ 354 h 416"/>
                <a:gd name="T14" fmla="*/ 272 w 406"/>
                <a:gd name="T15" fmla="*/ 312 h 416"/>
                <a:gd name="T16" fmla="*/ 248 w 406"/>
                <a:gd name="T17" fmla="*/ 275 h 416"/>
                <a:gd name="T18" fmla="*/ 227 w 406"/>
                <a:gd name="T19" fmla="*/ 251 h 416"/>
                <a:gd name="T20" fmla="*/ 202 w 406"/>
                <a:gd name="T21" fmla="*/ 241 h 416"/>
                <a:gd name="T22" fmla="*/ 162 w 406"/>
                <a:gd name="T23" fmla="*/ 241 h 416"/>
                <a:gd name="T24" fmla="*/ 115 w 406"/>
                <a:gd name="T25" fmla="*/ 244 h 416"/>
                <a:gd name="T26" fmla="*/ 68 w 406"/>
                <a:gd name="T27" fmla="*/ 241 h 416"/>
                <a:gd name="T28" fmla="*/ 21 w 406"/>
                <a:gd name="T29" fmla="*/ 221 h 416"/>
                <a:gd name="T30" fmla="*/ 0 w 406"/>
                <a:gd name="T31" fmla="*/ 196 h 416"/>
                <a:gd name="T32" fmla="*/ 3 w 406"/>
                <a:gd name="T33" fmla="*/ 179 h 416"/>
                <a:gd name="T34" fmla="*/ 11 w 406"/>
                <a:gd name="T35" fmla="*/ 156 h 416"/>
                <a:gd name="T36" fmla="*/ 21 w 406"/>
                <a:gd name="T37" fmla="*/ 134 h 416"/>
                <a:gd name="T38" fmla="*/ 27 w 406"/>
                <a:gd name="T39" fmla="*/ 120 h 416"/>
                <a:gd name="T40" fmla="*/ 97 w 406"/>
                <a:gd name="T41" fmla="*/ 89 h 416"/>
                <a:gd name="T42" fmla="*/ 135 w 406"/>
                <a:gd name="T43" fmla="*/ 21 h 416"/>
                <a:gd name="T44" fmla="*/ 150 w 406"/>
                <a:gd name="T45" fmla="*/ 16 h 416"/>
                <a:gd name="T46" fmla="*/ 173 w 406"/>
                <a:gd name="T47" fmla="*/ 8 h 416"/>
                <a:gd name="T48" fmla="*/ 197 w 406"/>
                <a:gd name="T49" fmla="*/ 2 h 416"/>
                <a:gd name="T50" fmla="*/ 214 w 406"/>
                <a:gd name="T51" fmla="*/ 0 h 416"/>
                <a:gd name="T52" fmla="*/ 237 w 406"/>
                <a:gd name="T53" fmla="*/ 22 h 416"/>
                <a:gd name="T54" fmla="*/ 254 w 406"/>
                <a:gd name="T55" fmla="*/ 69 h 416"/>
                <a:gd name="T56" fmla="*/ 254 w 406"/>
                <a:gd name="T57" fmla="*/ 117 h 416"/>
                <a:gd name="T58" fmla="*/ 248 w 406"/>
                <a:gd name="T59" fmla="*/ 162 h 416"/>
                <a:gd name="T60" fmla="*/ 244 w 406"/>
                <a:gd name="T61" fmla="*/ 202 h 416"/>
                <a:gd name="T62" fmla="*/ 253 w 406"/>
                <a:gd name="T63" fmla="*/ 228 h 416"/>
                <a:gd name="T64" fmla="*/ 274 w 406"/>
                <a:gd name="T65" fmla="*/ 247 h 416"/>
                <a:gd name="T66" fmla="*/ 306 w 406"/>
                <a:gd name="T67" fmla="*/ 272 h 416"/>
                <a:gd name="T68" fmla="*/ 343 w 406"/>
                <a:gd name="T69" fmla="*/ 300 h 416"/>
                <a:gd name="T70" fmla="*/ 381 w 406"/>
                <a:gd name="T71" fmla="*/ 328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416">
                  <a:moveTo>
                    <a:pt x="397" y="340"/>
                  </a:moveTo>
                  <a:lnTo>
                    <a:pt x="403" y="354"/>
                  </a:lnTo>
                  <a:lnTo>
                    <a:pt x="405" y="366"/>
                  </a:lnTo>
                  <a:lnTo>
                    <a:pt x="403" y="378"/>
                  </a:lnTo>
                  <a:lnTo>
                    <a:pt x="398" y="389"/>
                  </a:lnTo>
                  <a:lnTo>
                    <a:pt x="392" y="398"/>
                  </a:lnTo>
                  <a:lnTo>
                    <a:pt x="383" y="406"/>
                  </a:lnTo>
                  <a:lnTo>
                    <a:pt x="373" y="411"/>
                  </a:lnTo>
                  <a:lnTo>
                    <a:pt x="362" y="414"/>
                  </a:lnTo>
                  <a:lnTo>
                    <a:pt x="351" y="415"/>
                  </a:lnTo>
                  <a:lnTo>
                    <a:pt x="339" y="411"/>
                  </a:lnTo>
                  <a:lnTo>
                    <a:pt x="326" y="394"/>
                  </a:lnTo>
                  <a:lnTo>
                    <a:pt x="313" y="374"/>
                  </a:lnTo>
                  <a:lnTo>
                    <a:pt x="299" y="354"/>
                  </a:lnTo>
                  <a:lnTo>
                    <a:pt x="286" y="332"/>
                  </a:lnTo>
                  <a:lnTo>
                    <a:pt x="272" y="312"/>
                  </a:lnTo>
                  <a:lnTo>
                    <a:pt x="259" y="293"/>
                  </a:lnTo>
                  <a:lnTo>
                    <a:pt x="248" y="275"/>
                  </a:lnTo>
                  <a:lnTo>
                    <a:pt x="237" y="261"/>
                  </a:lnTo>
                  <a:lnTo>
                    <a:pt x="227" y="251"/>
                  </a:lnTo>
                  <a:lnTo>
                    <a:pt x="219" y="246"/>
                  </a:lnTo>
                  <a:lnTo>
                    <a:pt x="202" y="241"/>
                  </a:lnTo>
                  <a:lnTo>
                    <a:pt x="182" y="239"/>
                  </a:lnTo>
                  <a:lnTo>
                    <a:pt x="162" y="241"/>
                  </a:lnTo>
                  <a:lnTo>
                    <a:pt x="139" y="242"/>
                  </a:lnTo>
                  <a:lnTo>
                    <a:pt x="115" y="244"/>
                  </a:lnTo>
                  <a:lnTo>
                    <a:pt x="91" y="244"/>
                  </a:lnTo>
                  <a:lnTo>
                    <a:pt x="68" y="241"/>
                  </a:lnTo>
                  <a:lnTo>
                    <a:pt x="44" y="234"/>
                  </a:lnTo>
                  <a:lnTo>
                    <a:pt x="21" y="221"/>
                  </a:lnTo>
                  <a:lnTo>
                    <a:pt x="1" y="201"/>
                  </a:lnTo>
                  <a:lnTo>
                    <a:pt x="0" y="196"/>
                  </a:lnTo>
                  <a:lnTo>
                    <a:pt x="1" y="189"/>
                  </a:lnTo>
                  <a:lnTo>
                    <a:pt x="3" y="179"/>
                  </a:lnTo>
                  <a:lnTo>
                    <a:pt x="7" y="168"/>
                  </a:lnTo>
                  <a:lnTo>
                    <a:pt x="11" y="156"/>
                  </a:lnTo>
                  <a:lnTo>
                    <a:pt x="16" y="145"/>
                  </a:lnTo>
                  <a:lnTo>
                    <a:pt x="21" y="134"/>
                  </a:lnTo>
                  <a:lnTo>
                    <a:pt x="25" y="126"/>
                  </a:lnTo>
                  <a:lnTo>
                    <a:pt x="27" y="120"/>
                  </a:lnTo>
                  <a:lnTo>
                    <a:pt x="28" y="118"/>
                  </a:lnTo>
                  <a:lnTo>
                    <a:pt x="97" y="89"/>
                  </a:lnTo>
                  <a:lnTo>
                    <a:pt x="133" y="22"/>
                  </a:lnTo>
                  <a:lnTo>
                    <a:pt x="135" y="21"/>
                  </a:lnTo>
                  <a:lnTo>
                    <a:pt x="141" y="19"/>
                  </a:lnTo>
                  <a:lnTo>
                    <a:pt x="150" y="16"/>
                  </a:lnTo>
                  <a:lnTo>
                    <a:pt x="161" y="12"/>
                  </a:lnTo>
                  <a:lnTo>
                    <a:pt x="173" y="8"/>
                  </a:lnTo>
                  <a:lnTo>
                    <a:pt x="185" y="5"/>
                  </a:lnTo>
                  <a:lnTo>
                    <a:pt x="197" y="2"/>
                  </a:lnTo>
                  <a:lnTo>
                    <a:pt x="207" y="0"/>
                  </a:lnTo>
                  <a:lnTo>
                    <a:pt x="214" y="0"/>
                  </a:lnTo>
                  <a:lnTo>
                    <a:pt x="219" y="0"/>
                  </a:lnTo>
                  <a:lnTo>
                    <a:pt x="237" y="22"/>
                  </a:lnTo>
                  <a:lnTo>
                    <a:pt x="248" y="46"/>
                  </a:lnTo>
                  <a:lnTo>
                    <a:pt x="254" y="69"/>
                  </a:lnTo>
                  <a:lnTo>
                    <a:pt x="256" y="93"/>
                  </a:lnTo>
                  <a:lnTo>
                    <a:pt x="254" y="117"/>
                  </a:lnTo>
                  <a:lnTo>
                    <a:pt x="251" y="140"/>
                  </a:lnTo>
                  <a:lnTo>
                    <a:pt x="248" y="162"/>
                  </a:lnTo>
                  <a:lnTo>
                    <a:pt x="245" y="183"/>
                  </a:lnTo>
                  <a:lnTo>
                    <a:pt x="244" y="202"/>
                  </a:lnTo>
                  <a:lnTo>
                    <a:pt x="248" y="219"/>
                  </a:lnTo>
                  <a:lnTo>
                    <a:pt x="253" y="228"/>
                  </a:lnTo>
                  <a:lnTo>
                    <a:pt x="261" y="236"/>
                  </a:lnTo>
                  <a:lnTo>
                    <a:pt x="274" y="247"/>
                  </a:lnTo>
                  <a:lnTo>
                    <a:pt x="289" y="259"/>
                  </a:lnTo>
                  <a:lnTo>
                    <a:pt x="306" y="272"/>
                  </a:lnTo>
                  <a:lnTo>
                    <a:pt x="324" y="286"/>
                  </a:lnTo>
                  <a:lnTo>
                    <a:pt x="343" y="300"/>
                  </a:lnTo>
                  <a:lnTo>
                    <a:pt x="362" y="313"/>
                  </a:lnTo>
                  <a:lnTo>
                    <a:pt x="381" y="328"/>
                  </a:lnTo>
                  <a:lnTo>
                    <a:pt x="397" y="3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3" name="Freeform 42"/>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4" name="Freeform 43"/>
            <p:cNvSpPr>
              <a:spLocks/>
            </p:cNvSpPr>
            <p:nvPr/>
          </p:nvSpPr>
          <p:spPr bwMode="gray">
            <a:xfrm>
              <a:off x="4637" y="2108"/>
              <a:ext cx="104" cy="112"/>
            </a:xfrm>
            <a:custGeom>
              <a:avLst/>
              <a:gdLst>
                <a:gd name="T0" fmla="*/ 59 w 104"/>
                <a:gd name="T1" fmla="*/ 0 h 112"/>
                <a:gd name="T2" fmla="*/ 64 w 104"/>
                <a:gd name="T3" fmla="*/ 13 h 112"/>
                <a:gd name="T4" fmla="*/ 66 w 104"/>
                <a:gd name="T5" fmla="*/ 26 h 112"/>
                <a:gd name="T6" fmla="*/ 65 w 104"/>
                <a:gd name="T7" fmla="*/ 38 h 112"/>
                <a:gd name="T8" fmla="*/ 60 w 104"/>
                <a:gd name="T9" fmla="*/ 49 h 112"/>
                <a:gd name="T10" fmla="*/ 54 w 104"/>
                <a:gd name="T11" fmla="*/ 58 h 112"/>
                <a:gd name="T12" fmla="*/ 45 w 104"/>
                <a:gd name="T13" fmla="*/ 66 h 112"/>
                <a:gd name="T14" fmla="*/ 34 w 104"/>
                <a:gd name="T15" fmla="*/ 71 h 112"/>
                <a:gd name="T16" fmla="*/ 23 w 104"/>
                <a:gd name="T17" fmla="*/ 74 h 112"/>
                <a:gd name="T18" fmla="*/ 12 w 104"/>
                <a:gd name="T19" fmla="*/ 74 h 112"/>
                <a:gd name="T20" fmla="*/ 0 w 104"/>
                <a:gd name="T21" fmla="*/ 71 h 112"/>
                <a:gd name="T22" fmla="*/ 3 w 104"/>
                <a:gd name="T23" fmla="*/ 75 h 112"/>
                <a:gd name="T24" fmla="*/ 7 w 104"/>
                <a:gd name="T25" fmla="*/ 79 h 112"/>
                <a:gd name="T26" fmla="*/ 10 w 104"/>
                <a:gd name="T27" fmla="*/ 83 h 112"/>
                <a:gd name="T28" fmla="*/ 13 w 104"/>
                <a:gd name="T29" fmla="*/ 87 h 112"/>
                <a:gd name="T30" fmla="*/ 17 w 104"/>
                <a:gd name="T31" fmla="*/ 91 h 112"/>
                <a:gd name="T32" fmla="*/ 20 w 104"/>
                <a:gd name="T33" fmla="*/ 93 h 112"/>
                <a:gd name="T34" fmla="*/ 23 w 104"/>
                <a:gd name="T35" fmla="*/ 96 h 112"/>
                <a:gd name="T36" fmla="*/ 26 w 104"/>
                <a:gd name="T37" fmla="*/ 98 h 112"/>
                <a:gd name="T38" fmla="*/ 29 w 104"/>
                <a:gd name="T39" fmla="*/ 101 h 112"/>
                <a:gd name="T40" fmla="*/ 32 w 104"/>
                <a:gd name="T41" fmla="*/ 102 h 112"/>
                <a:gd name="T42" fmla="*/ 37 w 104"/>
                <a:gd name="T43" fmla="*/ 104 h 112"/>
                <a:gd name="T44" fmla="*/ 42 w 104"/>
                <a:gd name="T45" fmla="*/ 106 h 112"/>
                <a:gd name="T46" fmla="*/ 47 w 104"/>
                <a:gd name="T47" fmla="*/ 108 h 112"/>
                <a:gd name="T48" fmla="*/ 52 w 104"/>
                <a:gd name="T49" fmla="*/ 109 h 112"/>
                <a:gd name="T50" fmla="*/ 57 w 104"/>
                <a:gd name="T51" fmla="*/ 111 h 112"/>
                <a:gd name="T52" fmla="*/ 62 w 104"/>
                <a:gd name="T53" fmla="*/ 111 h 112"/>
                <a:gd name="T54" fmla="*/ 68 w 104"/>
                <a:gd name="T55" fmla="*/ 109 h 112"/>
                <a:gd name="T56" fmla="*/ 73 w 104"/>
                <a:gd name="T57" fmla="*/ 107 h 112"/>
                <a:gd name="T58" fmla="*/ 80 w 104"/>
                <a:gd name="T59" fmla="*/ 104 h 112"/>
                <a:gd name="T60" fmla="*/ 85 w 104"/>
                <a:gd name="T61" fmla="*/ 100 h 112"/>
                <a:gd name="T62" fmla="*/ 91 w 104"/>
                <a:gd name="T63" fmla="*/ 94 h 112"/>
                <a:gd name="T64" fmla="*/ 95 w 104"/>
                <a:gd name="T65" fmla="*/ 89 h 112"/>
                <a:gd name="T66" fmla="*/ 99 w 104"/>
                <a:gd name="T67" fmla="*/ 83 h 112"/>
                <a:gd name="T68" fmla="*/ 101 w 104"/>
                <a:gd name="T69" fmla="*/ 77 h 112"/>
                <a:gd name="T70" fmla="*/ 102 w 104"/>
                <a:gd name="T71" fmla="*/ 71 h 112"/>
                <a:gd name="T72" fmla="*/ 103 w 104"/>
                <a:gd name="T73" fmla="*/ 66 h 112"/>
                <a:gd name="T74" fmla="*/ 102 w 104"/>
                <a:gd name="T75" fmla="*/ 59 h 112"/>
                <a:gd name="T76" fmla="*/ 101 w 104"/>
                <a:gd name="T77" fmla="*/ 54 h 112"/>
                <a:gd name="T78" fmla="*/ 100 w 104"/>
                <a:gd name="T79" fmla="*/ 48 h 112"/>
                <a:gd name="T80" fmla="*/ 97 w 104"/>
                <a:gd name="T81" fmla="*/ 42 h 112"/>
                <a:gd name="T82" fmla="*/ 96 w 104"/>
                <a:gd name="T83" fmla="*/ 39 h 112"/>
                <a:gd name="T84" fmla="*/ 94 w 104"/>
                <a:gd name="T85" fmla="*/ 35 h 112"/>
                <a:gd name="T86" fmla="*/ 91 w 104"/>
                <a:gd name="T87" fmla="*/ 31 h 112"/>
                <a:gd name="T88" fmla="*/ 88 w 104"/>
                <a:gd name="T89" fmla="*/ 27 h 112"/>
                <a:gd name="T90" fmla="*/ 85 w 104"/>
                <a:gd name="T91" fmla="*/ 23 h 112"/>
                <a:gd name="T92" fmla="*/ 80 w 104"/>
                <a:gd name="T93" fmla="*/ 19 h 112"/>
                <a:gd name="T94" fmla="*/ 75 w 104"/>
                <a:gd name="T95" fmla="*/ 14 h 112"/>
                <a:gd name="T96" fmla="*/ 70 w 104"/>
                <a:gd name="T97" fmla="*/ 9 h 112"/>
                <a:gd name="T98" fmla="*/ 65 w 104"/>
                <a:gd name="T99" fmla="*/ 5 h 112"/>
                <a:gd name="T100" fmla="*/ 59 w 104"/>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12">
                  <a:moveTo>
                    <a:pt x="59" y="0"/>
                  </a:moveTo>
                  <a:lnTo>
                    <a:pt x="64" y="13"/>
                  </a:lnTo>
                  <a:lnTo>
                    <a:pt x="66" y="26"/>
                  </a:lnTo>
                  <a:lnTo>
                    <a:pt x="65" y="38"/>
                  </a:lnTo>
                  <a:lnTo>
                    <a:pt x="60" y="49"/>
                  </a:lnTo>
                  <a:lnTo>
                    <a:pt x="54" y="58"/>
                  </a:lnTo>
                  <a:lnTo>
                    <a:pt x="45" y="66"/>
                  </a:lnTo>
                  <a:lnTo>
                    <a:pt x="34" y="71"/>
                  </a:lnTo>
                  <a:lnTo>
                    <a:pt x="23" y="74"/>
                  </a:lnTo>
                  <a:lnTo>
                    <a:pt x="12" y="74"/>
                  </a:lnTo>
                  <a:lnTo>
                    <a:pt x="0" y="71"/>
                  </a:lnTo>
                  <a:lnTo>
                    <a:pt x="3" y="75"/>
                  </a:lnTo>
                  <a:lnTo>
                    <a:pt x="7" y="79"/>
                  </a:lnTo>
                  <a:lnTo>
                    <a:pt x="10" y="83"/>
                  </a:lnTo>
                  <a:lnTo>
                    <a:pt x="13" y="87"/>
                  </a:lnTo>
                  <a:lnTo>
                    <a:pt x="17" y="91"/>
                  </a:lnTo>
                  <a:lnTo>
                    <a:pt x="20" y="93"/>
                  </a:lnTo>
                  <a:lnTo>
                    <a:pt x="23" y="96"/>
                  </a:lnTo>
                  <a:lnTo>
                    <a:pt x="26" y="98"/>
                  </a:lnTo>
                  <a:lnTo>
                    <a:pt x="29" y="101"/>
                  </a:lnTo>
                  <a:lnTo>
                    <a:pt x="32" y="102"/>
                  </a:lnTo>
                  <a:lnTo>
                    <a:pt x="37" y="104"/>
                  </a:lnTo>
                  <a:lnTo>
                    <a:pt x="42" y="106"/>
                  </a:lnTo>
                  <a:lnTo>
                    <a:pt x="47" y="108"/>
                  </a:lnTo>
                  <a:lnTo>
                    <a:pt x="52" y="109"/>
                  </a:lnTo>
                  <a:lnTo>
                    <a:pt x="57" y="111"/>
                  </a:lnTo>
                  <a:lnTo>
                    <a:pt x="62" y="111"/>
                  </a:lnTo>
                  <a:lnTo>
                    <a:pt x="68" y="109"/>
                  </a:lnTo>
                  <a:lnTo>
                    <a:pt x="73" y="107"/>
                  </a:lnTo>
                  <a:lnTo>
                    <a:pt x="80" y="104"/>
                  </a:lnTo>
                  <a:lnTo>
                    <a:pt x="85" y="100"/>
                  </a:lnTo>
                  <a:lnTo>
                    <a:pt x="91" y="94"/>
                  </a:lnTo>
                  <a:lnTo>
                    <a:pt x="95" y="89"/>
                  </a:lnTo>
                  <a:lnTo>
                    <a:pt x="99" y="83"/>
                  </a:lnTo>
                  <a:lnTo>
                    <a:pt x="101" y="77"/>
                  </a:lnTo>
                  <a:lnTo>
                    <a:pt x="102" y="71"/>
                  </a:lnTo>
                  <a:lnTo>
                    <a:pt x="103" y="66"/>
                  </a:lnTo>
                  <a:lnTo>
                    <a:pt x="102" y="59"/>
                  </a:lnTo>
                  <a:lnTo>
                    <a:pt x="101" y="54"/>
                  </a:lnTo>
                  <a:lnTo>
                    <a:pt x="100" y="48"/>
                  </a:lnTo>
                  <a:lnTo>
                    <a:pt x="97" y="42"/>
                  </a:lnTo>
                  <a:lnTo>
                    <a:pt x="96" y="39"/>
                  </a:lnTo>
                  <a:lnTo>
                    <a:pt x="94" y="35"/>
                  </a:lnTo>
                  <a:lnTo>
                    <a:pt x="91" y="31"/>
                  </a:lnTo>
                  <a:lnTo>
                    <a:pt x="88" y="27"/>
                  </a:lnTo>
                  <a:lnTo>
                    <a:pt x="85" y="23"/>
                  </a:lnTo>
                  <a:lnTo>
                    <a:pt x="80" y="19"/>
                  </a:lnTo>
                  <a:lnTo>
                    <a:pt x="75" y="14"/>
                  </a:lnTo>
                  <a:lnTo>
                    <a:pt x="70" y="9"/>
                  </a:lnTo>
                  <a:lnTo>
                    <a:pt x="65" y="5"/>
                  </a:lnTo>
                  <a:lnTo>
                    <a:pt x="5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5" name="Freeform 44"/>
            <p:cNvSpPr>
              <a:spLocks/>
            </p:cNvSpPr>
            <p:nvPr/>
          </p:nvSpPr>
          <p:spPr bwMode="gray">
            <a:xfrm>
              <a:off x="4648" y="2116"/>
              <a:ext cx="67" cy="75"/>
            </a:xfrm>
            <a:custGeom>
              <a:avLst/>
              <a:gdLst>
                <a:gd name="T0" fmla="*/ 57 w 67"/>
                <a:gd name="T1" fmla="*/ 0 h 75"/>
                <a:gd name="T2" fmla="*/ 63 w 67"/>
                <a:gd name="T3" fmla="*/ 13 h 75"/>
                <a:gd name="T4" fmla="*/ 66 w 67"/>
                <a:gd name="T5" fmla="*/ 26 h 75"/>
                <a:gd name="T6" fmla="*/ 63 w 67"/>
                <a:gd name="T7" fmla="*/ 38 h 75"/>
                <a:gd name="T8" fmla="*/ 59 w 67"/>
                <a:gd name="T9" fmla="*/ 49 h 75"/>
                <a:gd name="T10" fmla="*/ 52 w 67"/>
                <a:gd name="T11" fmla="*/ 58 h 75"/>
                <a:gd name="T12" fmla="*/ 44 w 67"/>
                <a:gd name="T13" fmla="*/ 66 h 75"/>
                <a:gd name="T14" fmla="*/ 34 w 67"/>
                <a:gd name="T15" fmla="*/ 71 h 75"/>
                <a:gd name="T16" fmla="*/ 23 w 67"/>
                <a:gd name="T17" fmla="*/ 74 h 75"/>
                <a:gd name="T18" fmla="*/ 11 w 67"/>
                <a:gd name="T19" fmla="*/ 74 h 75"/>
                <a:gd name="T20" fmla="*/ 0 w 67"/>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57" y="0"/>
                  </a:moveTo>
                  <a:lnTo>
                    <a:pt x="63" y="13"/>
                  </a:lnTo>
                  <a:lnTo>
                    <a:pt x="66" y="26"/>
                  </a:lnTo>
                  <a:lnTo>
                    <a:pt x="63" y="38"/>
                  </a:lnTo>
                  <a:lnTo>
                    <a:pt x="59" y="49"/>
                  </a:lnTo>
                  <a:lnTo>
                    <a:pt x="52" y="58"/>
                  </a:lnTo>
                  <a:lnTo>
                    <a:pt x="44" y="66"/>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6" name="Freeform 45"/>
            <p:cNvSpPr>
              <a:spLocks/>
            </p:cNvSpPr>
            <p:nvPr/>
          </p:nvSpPr>
          <p:spPr bwMode="gray">
            <a:xfrm>
              <a:off x="4658" y="2128"/>
              <a:ext cx="67" cy="74"/>
            </a:xfrm>
            <a:custGeom>
              <a:avLst/>
              <a:gdLst>
                <a:gd name="T0" fmla="*/ 58 w 67"/>
                <a:gd name="T1" fmla="*/ 0 h 74"/>
                <a:gd name="T2" fmla="*/ 64 w 67"/>
                <a:gd name="T3" fmla="*/ 13 h 74"/>
                <a:gd name="T4" fmla="*/ 66 w 67"/>
                <a:gd name="T5" fmla="*/ 25 h 74"/>
                <a:gd name="T6" fmla="*/ 64 w 67"/>
                <a:gd name="T7" fmla="*/ 37 h 74"/>
                <a:gd name="T8" fmla="*/ 59 w 67"/>
                <a:gd name="T9" fmla="*/ 48 h 74"/>
                <a:gd name="T10" fmla="*/ 53 w 67"/>
                <a:gd name="T11" fmla="*/ 57 h 74"/>
                <a:gd name="T12" fmla="*/ 44 w 67"/>
                <a:gd name="T13" fmla="*/ 65 h 74"/>
                <a:gd name="T14" fmla="*/ 33 w 67"/>
                <a:gd name="T15" fmla="*/ 70 h 74"/>
                <a:gd name="T16" fmla="*/ 23 w 67"/>
                <a:gd name="T17" fmla="*/ 73 h 74"/>
                <a:gd name="T18" fmla="*/ 11 w 67"/>
                <a:gd name="T19" fmla="*/ 73 h 74"/>
                <a:gd name="T20" fmla="*/ 0 w 67"/>
                <a:gd name="T21" fmla="*/ 7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4">
                  <a:moveTo>
                    <a:pt x="58" y="0"/>
                  </a:moveTo>
                  <a:lnTo>
                    <a:pt x="64" y="13"/>
                  </a:lnTo>
                  <a:lnTo>
                    <a:pt x="66" y="25"/>
                  </a:lnTo>
                  <a:lnTo>
                    <a:pt x="64" y="37"/>
                  </a:lnTo>
                  <a:lnTo>
                    <a:pt x="59" y="48"/>
                  </a:lnTo>
                  <a:lnTo>
                    <a:pt x="53" y="57"/>
                  </a:lnTo>
                  <a:lnTo>
                    <a:pt x="44" y="65"/>
                  </a:lnTo>
                  <a:lnTo>
                    <a:pt x="33" y="70"/>
                  </a:lnTo>
                  <a:lnTo>
                    <a:pt x="23" y="73"/>
                  </a:lnTo>
                  <a:lnTo>
                    <a:pt x="11" y="73"/>
                  </a:lnTo>
                  <a:lnTo>
                    <a:pt x="0"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7" name="Freeform 46"/>
            <p:cNvSpPr>
              <a:spLocks/>
            </p:cNvSpPr>
            <p:nvPr/>
          </p:nvSpPr>
          <p:spPr bwMode="gray">
            <a:xfrm>
              <a:off x="4669" y="2137"/>
              <a:ext cx="66" cy="75"/>
            </a:xfrm>
            <a:custGeom>
              <a:avLst/>
              <a:gdLst>
                <a:gd name="T0" fmla="*/ 57 w 66"/>
                <a:gd name="T1" fmla="*/ 0 h 75"/>
                <a:gd name="T2" fmla="*/ 63 w 66"/>
                <a:gd name="T3" fmla="*/ 13 h 75"/>
                <a:gd name="T4" fmla="*/ 65 w 66"/>
                <a:gd name="T5" fmla="*/ 26 h 75"/>
                <a:gd name="T6" fmla="*/ 63 w 66"/>
                <a:gd name="T7" fmla="*/ 38 h 75"/>
                <a:gd name="T8" fmla="*/ 59 w 66"/>
                <a:gd name="T9" fmla="*/ 48 h 75"/>
                <a:gd name="T10" fmla="*/ 52 w 66"/>
                <a:gd name="T11" fmla="*/ 58 h 75"/>
                <a:gd name="T12" fmla="*/ 43 w 66"/>
                <a:gd name="T13" fmla="*/ 65 h 75"/>
                <a:gd name="T14" fmla="*/ 34 w 66"/>
                <a:gd name="T15" fmla="*/ 71 h 75"/>
                <a:gd name="T16" fmla="*/ 23 w 66"/>
                <a:gd name="T17" fmla="*/ 74 h 75"/>
                <a:gd name="T18" fmla="*/ 11 w 66"/>
                <a:gd name="T19" fmla="*/ 74 h 75"/>
                <a:gd name="T20" fmla="*/ 0 w 66"/>
                <a:gd name="T21" fmla="*/ 7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5">
                  <a:moveTo>
                    <a:pt x="57" y="0"/>
                  </a:moveTo>
                  <a:lnTo>
                    <a:pt x="63" y="13"/>
                  </a:lnTo>
                  <a:lnTo>
                    <a:pt x="65" y="26"/>
                  </a:lnTo>
                  <a:lnTo>
                    <a:pt x="63" y="38"/>
                  </a:lnTo>
                  <a:lnTo>
                    <a:pt x="59" y="48"/>
                  </a:lnTo>
                  <a:lnTo>
                    <a:pt x="52" y="58"/>
                  </a:lnTo>
                  <a:lnTo>
                    <a:pt x="43" y="65"/>
                  </a:lnTo>
                  <a:lnTo>
                    <a:pt x="34" y="71"/>
                  </a:lnTo>
                  <a:lnTo>
                    <a:pt x="23" y="74"/>
                  </a:lnTo>
                  <a:lnTo>
                    <a:pt x="11" y="74"/>
                  </a:lnTo>
                  <a:lnTo>
                    <a:pt x="0" y="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8" name="Freeform 47"/>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390 w 392"/>
                <a:gd name="T125" fmla="*/ 311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lnTo>
                    <a:pt x="390" y="3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9" name="Freeform 48"/>
            <p:cNvSpPr>
              <a:spLocks/>
            </p:cNvSpPr>
            <p:nvPr/>
          </p:nvSpPr>
          <p:spPr bwMode="gray">
            <a:xfrm>
              <a:off x="4299" y="1858"/>
              <a:ext cx="392" cy="326"/>
            </a:xfrm>
            <a:custGeom>
              <a:avLst/>
              <a:gdLst>
                <a:gd name="T0" fmla="*/ 390 w 392"/>
                <a:gd name="T1" fmla="*/ 311 h 326"/>
                <a:gd name="T2" fmla="*/ 386 w 392"/>
                <a:gd name="T3" fmla="*/ 314 h 326"/>
                <a:gd name="T4" fmla="*/ 382 w 392"/>
                <a:gd name="T5" fmla="*/ 318 h 326"/>
                <a:gd name="T6" fmla="*/ 377 w 392"/>
                <a:gd name="T7" fmla="*/ 320 h 326"/>
                <a:gd name="T8" fmla="*/ 372 w 392"/>
                <a:gd name="T9" fmla="*/ 322 h 326"/>
                <a:gd name="T10" fmla="*/ 367 w 392"/>
                <a:gd name="T11" fmla="*/ 324 h 326"/>
                <a:gd name="T12" fmla="*/ 362 w 392"/>
                <a:gd name="T13" fmla="*/ 325 h 326"/>
                <a:gd name="T14" fmla="*/ 356 w 392"/>
                <a:gd name="T15" fmla="*/ 325 h 326"/>
                <a:gd name="T16" fmla="*/ 350 w 392"/>
                <a:gd name="T17" fmla="*/ 324 h 326"/>
                <a:gd name="T18" fmla="*/ 345 w 392"/>
                <a:gd name="T19" fmla="*/ 323 h 326"/>
                <a:gd name="T20" fmla="*/ 340 w 392"/>
                <a:gd name="T21" fmla="*/ 321 h 326"/>
                <a:gd name="T22" fmla="*/ 327 w 392"/>
                <a:gd name="T23" fmla="*/ 304 h 326"/>
                <a:gd name="T24" fmla="*/ 314 w 392"/>
                <a:gd name="T25" fmla="*/ 284 h 326"/>
                <a:gd name="T26" fmla="*/ 300 w 392"/>
                <a:gd name="T27" fmla="*/ 264 h 326"/>
                <a:gd name="T28" fmla="*/ 287 w 392"/>
                <a:gd name="T29" fmla="*/ 243 h 326"/>
                <a:gd name="T30" fmla="*/ 273 w 392"/>
                <a:gd name="T31" fmla="*/ 222 h 326"/>
                <a:gd name="T32" fmla="*/ 260 w 392"/>
                <a:gd name="T33" fmla="*/ 203 h 326"/>
                <a:gd name="T34" fmla="*/ 248 w 392"/>
                <a:gd name="T35" fmla="*/ 186 h 326"/>
                <a:gd name="T36" fmla="*/ 238 w 392"/>
                <a:gd name="T37" fmla="*/ 171 h 326"/>
                <a:gd name="T38" fmla="*/ 228 w 392"/>
                <a:gd name="T39" fmla="*/ 161 h 326"/>
                <a:gd name="T40" fmla="*/ 220 w 392"/>
                <a:gd name="T41" fmla="*/ 156 h 326"/>
                <a:gd name="T42" fmla="*/ 202 w 392"/>
                <a:gd name="T43" fmla="*/ 151 h 326"/>
                <a:gd name="T44" fmla="*/ 183 w 392"/>
                <a:gd name="T45" fmla="*/ 150 h 326"/>
                <a:gd name="T46" fmla="*/ 162 w 392"/>
                <a:gd name="T47" fmla="*/ 151 h 326"/>
                <a:gd name="T48" fmla="*/ 139 w 392"/>
                <a:gd name="T49" fmla="*/ 153 h 326"/>
                <a:gd name="T50" fmla="*/ 115 w 392"/>
                <a:gd name="T51" fmla="*/ 154 h 326"/>
                <a:gd name="T52" fmla="*/ 91 w 392"/>
                <a:gd name="T53" fmla="*/ 154 h 326"/>
                <a:gd name="T54" fmla="*/ 68 w 392"/>
                <a:gd name="T55" fmla="*/ 151 h 326"/>
                <a:gd name="T56" fmla="*/ 44 w 392"/>
                <a:gd name="T57" fmla="*/ 144 h 326"/>
                <a:gd name="T58" fmla="*/ 22 w 392"/>
                <a:gd name="T59" fmla="*/ 131 h 326"/>
                <a:gd name="T60" fmla="*/ 1 w 392"/>
                <a:gd name="T61" fmla="*/ 111 h 326"/>
                <a:gd name="T62" fmla="*/ 0 w 392"/>
                <a:gd name="T63" fmla="*/ 107 h 326"/>
                <a:gd name="T64" fmla="*/ 1 w 392"/>
                <a:gd name="T65" fmla="*/ 99 h 326"/>
                <a:gd name="T66" fmla="*/ 3 w 392"/>
                <a:gd name="T67" fmla="*/ 89 h 326"/>
                <a:gd name="T68" fmla="*/ 7 w 392"/>
                <a:gd name="T69" fmla="*/ 78 h 326"/>
                <a:gd name="T70" fmla="*/ 11 w 392"/>
                <a:gd name="T71" fmla="*/ 66 h 326"/>
                <a:gd name="T72" fmla="*/ 17 w 392"/>
                <a:gd name="T73" fmla="*/ 55 h 326"/>
                <a:gd name="T74" fmla="*/ 21 w 392"/>
                <a:gd name="T75" fmla="*/ 45 h 326"/>
                <a:gd name="T76" fmla="*/ 25 w 392"/>
                <a:gd name="T77" fmla="*/ 36 h 326"/>
                <a:gd name="T78" fmla="*/ 27 w 392"/>
                <a:gd name="T79" fmla="*/ 31 h 326"/>
                <a:gd name="T80" fmla="*/ 28 w 392"/>
                <a:gd name="T81" fmla="*/ 29 h 326"/>
                <a:gd name="T82" fmla="*/ 98 w 392"/>
                <a:gd name="T83" fmla="*/ 0 h 326"/>
                <a:gd name="T84" fmla="*/ 100 w 392"/>
                <a:gd name="T85" fmla="*/ 3 h 326"/>
                <a:gd name="T86" fmla="*/ 110 w 392"/>
                <a:gd name="T87" fmla="*/ 12 h 326"/>
                <a:gd name="T88" fmla="*/ 123 w 392"/>
                <a:gd name="T89" fmla="*/ 26 h 326"/>
                <a:gd name="T90" fmla="*/ 140 w 392"/>
                <a:gd name="T91" fmla="*/ 44 h 326"/>
                <a:gd name="T92" fmla="*/ 159 w 392"/>
                <a:gd name="T93" fmla="*/ 63 h 326"/>
                <a:gd name="T94" fmla="*/ 178 w 392"/>
                <a:gd name="T95" fmla="*/ 84 h 326"/>
                <a:gd name="T96" fmla="*/ 197 w 392"/>
                <a:gd name="T97" fmla="*/ 104 h 326"/>
                <a:gd name="T98" fmla="*/ 214 w 392"/>
                <a:gd name="T99" fmla="*/ 122 h 326"/>
                <a:gd name="T100" fmla="*/ 227 w 392"/>
                <a:gd name="T101" fmla="*/ 137 h 326"/>
                <a:gd name="T102" fmla="*/ 238 w 392"/>
                <a:gd name="T103" fmla="*/ 146 h 326"/>
                <a:gd name="T104" fmla="*/ 249 w 392"/>
                <a:gd name="T105" fmla="*/ 161 h 326"/>
                <a:gd name="T106" fmla="*/ 263 w 392"/>
                <a:gd name="T107" fmla="*/ 179 h 326"/>
                <a:gd name="T108" fmla="*/ 278 w 392"/>
                <a:gd name="T109" fmla="*/ 200 h 326"/>
                <a:gd name="T110" fmla="*/ 295 w 392"/>
                <a:gd name="T111" fmla="*/ 222 h 326"/>
                <a:gd name="T112" fmla="*/ 312 w 392"/>
                <a:gd name="T113" fmla="*/ 244 h 326"/>
                <a:gd name="T114" fmla="*/ 329 w 392"/>
                <a:gd name="T115" fmla="*/ 264 h 326"/>
                <a:gd name="T116" fmla="*/ 346 w 392"/>
                <a:gd name="T117" fmla="*/ 283 h 326"/>
                <a:gd name="T118" fmla="*/ 362 w 392"/>
                <a:gd name="T119" fmla="*/ 298 h 326"/>
                <a:gd name="T120" fmla="*/ 377 w 392"/>
                <a:gd name="T121" fmla="*/ 307 h 326"/>
                <a:gd name="T122" fmla="*/ 391 w 392"/>
                <a:gd name="T123" fmla="*/ 311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2" h="326">
                  <a:moveTo>
                    <a:pt x="390" y="311"/>
                  </a:moveTo>
                  <a:lnTo>
                    <a:pt x="386" y="314"/>
                  </a:lnTo>
                  <a:lnTo>
                    <a:pt x="382" y="318"/>
                  </a:lnTo>
                  <a:lnTo>
                    <a:pt x="377" y="320"/>
                  </a:lnTo>
                  <a:lnTo>
                    <a:pt x="372" y="322"/>
                  </a:lnTo>
                  <a:lnTo>
                    <a:pt x="367" y="324"/>
                  </a:lnTo>
                  <a:lnTo>
                    <a:pt x="362" y="325"/>
                  </a:lnTo>
                  <a:lnTo>
                    <a:pt x="356" y="325"/>
                  </a:lnTo>
                  <a:lnTo>
                    <a:pt x="350" y="324"/>
                  </a:lnTo>
                  <a:lnTo>
                    <a:pt x="345" y="323"/>
                  </a:lnTo>
                  <a:lnTo>
                    <a:pt x="340" y="321"/>
                  </a:lnTo>
                  <a:lnTo>
                    <a:pt x="327" y="304"/>
                  </a:lnTo>
                  <a:lnTo>
                    <a:pt x="314" y="284"/>
                  </a:lnTo>
                  <a:lnTo>
                    <a:pt x="300" y="264"/>
                  </a:lnTo>
                  <a:lnTo>
                    <a:pt x="287" y="243"/>
                  </a:lnTo>
                  <a:lnTo>
                    <a:pt x="273" y="222"/>
                  </a:lnTo>
                  <a:lnTo>
                    <a:pt x="260" y="203"/>
                  </a:lnTo>
                  <a:lnTo>
                    <a:pt x="248" y="186"/>
                  </a:lnTo>
                  <a:lnTo>
                    <a:pt x="238" y="171"/>
                  </a:lnTo>
                  <a:lnTo>
                    <a:pt x="228" y="161"/>
                  </a:lnTo>
                  <a:lnTo>
                    <a:pt x="220" y="156"/>
                  </a:lnTo>
                  <a:lnTo>
                    <a:pt x="202" y="151"/>
                  </a:lnTo>
                  <a:lnTo>
                    <a:pt x="183" y="150"/>
                  </a:lnTo>
                  <a:lnTo>
                    <a:pt x="162" y="151"/>
                  </a:lnTo>
                  <a:lnTo>
                    <a:pt x="139" y="153"/>
                  </a:lnTo>
                  <a:lnTo>
                    <a:pt x="115" y="154"/>
                  </a:lnTo>
                  <a:lnTo>
                    <a:pt x="91" y="154"/>
                  </a:lnTo>
                  <a:lnTo>
                    <a:pt x="68" y="151"/>
                  </a:lnTo>
                  <a:lnTo>
                    <a:pt x="44" y="144"/>
                  </a:lnTo>
                  <a:lnTo>
                    <a:pt x="22" y="131"/>
                  </a:lnTo>
                  <a:lnTo>
                    <a:pt x="1" y="111"/>
                  </a:lnTo>
                  <a:lnTo>
                    <a:pt x="0" y="107"/>
                  </a:lnTo>
                  <a:lnTo>
                    <a:pt x="1" y="99"/>
                  </a:lnTo>
                  <a:lnTo>
                    <a:pt x="3" y="89"/>
                  </a:lnTo>
                  <a:lnTo>
                    <a:pt x="7" y="78"/>
                  </a:lnTo>
                  <a:lnTo>
                    <a:pt x="11" y="66"/>
                  </a:lnTo>
                  <a:lnTo>
                    <a:pt x="17" y="55"/>
                  </a:lnTo>
                  <a:lnTo>
                    <a:pt x="21" y="45"/>
                  </a:lnTo>
                  <a:lnTo>
                    <a:pt x="25" y="36"/>
                  </a:lnTo>
                  <a:lnTo>
                    <a:pt x="27" y="31"/>
                  </a:lnTo>
                  <a:lnTo>
                    <a:pt x="28" y="29"/>
                  </a:lnTo>
                  <a:lnTo>
                    <a:pt x="98" y="0"/>
                  </a:lnTo>
                  <a:lnTo>
                    <a:pt x="100" y="3"/>
                  </a:lnTo>
                  <a:lnTo>
                    <a:pt x="110" y="12"/>
                  </a:lnTo>
                  <a:lnTo>
                    <a:pt x="123" y="26"/>
                  </a:lnTo>
                  <a:lnTo>
                    <a:pt x="140" y="44"/>
                  </a:lnTo>
                  <a:lnTo>
                    <a:pt x="159" y="63"/>
                  </a:lnTo>
                  <a:lnTo>
                    <a:pt x="178" y="84"/>
                  </a:lnTo>
                  <a:lnTo>
                    <a:pt x="197" y="104"/>
                  </a:lnTo>
                  <a:lnTo>
                    <a:pt x="214" y="122"/>
                  </a:lnTo>
                  <a:lnTo>
                    <a:pt x="227" y="137"/>
                  </a:lnTo>
                  <a:lnTo>
                    <a:pt x="238" y="146"/>
                  </a:lnTo>
                  <a:lnTo>
                    <a:pt x="249" y="161"/>
                  </a:lnTo>
                  <a:lnTo>
                    <a:pt x="263" y="179"/>
                  </a:lnTo>
                  <a:lnTo>
                    <a:pt x="278" y="200"/>
                  </a:lnTo>
                  <a:lnTo>
                    <a:pt x="295" y="222"/>
                  </a:lnTo>
                  <a:lnTo>
                    <a:pt x="312" y="244"/>
                  </a:lnTo>
                  <a:lnTo>
                    <a:pt x="329" y="264"/>
                  </a:lnTo>
                  <a:lnTo>
                    <a:pt x="346" y="283"/>
                  </a:lnTo>
                  <a:lnTo>
                    <a:pt x="362" y="298"/>
                  </a:lnTo>
                  <a:lnTo>
                    <a:pt x="377" y="307"/>
                  </a:lnTo>
                  <a:lnTo>
                    <a:pt x="391" y="3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0" name="Freeform 49"/>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49 w 86"/>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lnTo>
                    <a:pt x="4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1" name="Freeform 50"/>
            <p:cNvSpPr>
              <a:spLocks/>
            </p:cNvSpPr>
            <p:nvPr/>
          </p:nvSpPr>
          <p:spPr bwMode="gray">
            <a:xfrm>
              <a:off x="4637" y="2168"/>
              <a:ext cx="86" cy="52"/>
            </a:xfrm>
            <a:custGeom>
              <a:avLst/>
              <a:gdLst>
                <a:gd name="T0" fmla="*/ 49 w 86"/>
                <a:gd name="T1" fmla="*/ 0 h 52"/>
                <a:gd name="T2" fmla="*/ 45 w 86"/>
                <a:gd name="T3" fmla="*/ 3 h 52"/>
                <a:gd name="T4" fmla="*/ 42 w 86"/>
                <a:gd name="T5" fmla="*/ 6 h 52"/>
                <a:gd name="T6" fmla="*/ 37 w 86"/>
                <a:gd name="T7" fmla="*/ 8 h 52"/>
                <a:gd name="T8" fmla="*/ 32 w 86"/>
                <a:gd name="T9" fmla="*/ 10 h 52"/>
                <a:gd name="T10" fmla="*/ 27 w 86"/>
                <a:gd name="T11" fmla="*/ 12 h 52"/>
                <a:gd name="T12" fmla="*/ 21 w 86"/>
                <a:gd name="T13" fmla="*/ 13 h 52"/>
                <a:gd name="T14" fmla="*/ 16 w 86"/>
                <a:gd name="T15" fmla="*/ 13 h 52"/>
                <a:gd name="T16" fmla="*/ 10 w 86"/>
                <a:gd name="T17" fmla="*/ 13 h 52"/>
                <a:gd name="T18" fmla="*/ 5 w 86"/>
                <a:gd name="T19" fmla="*/ 12 h 52"/>
                <a:gd name="T20" fmla="*/ 0 w 86"/>
                <a:gd name="T21" fmla="*/ 10 h 52"/>
                <a:gd name="T22" fmla="*/ 3 w 86"/>
                <a:gd name="T23" fmla="*/ 14 h 52"/>
                <a:gd name="T24" fmla="*/ 7 w 86"/>
                <a:gd name="T25" fmla="*/ 19 h 52"/>
                <a:gd name="T26" fmla="*/ 10 w 86"/>
                <a:gd name="T27" fmla="*/ 22 h 52"/>
                <a:gd name="T28" fmla="*/ 13 w 86"/>
                <a:gd name="T29" fmla="*/ 26 h 52"/>
                <a:gd name="T30" fmla="*/ 17 w 86"/>
                <a:gd name="T31" fmla="*/ 30 h 52"/>
                <a:gd name="T32" fmla="*/ 20 w 86"/>
                <a:gd name="T33" fmla="*/ 33 h 52"/>
                <a:gd name="T34" fmla="*/ 23 w 86"/>
                <a:gd name="T35" fmla="*/ 36 h 52"/>
                <a:gd name="T36" fmla="*/ 26 w 86"/>
                <a:gd name="T37" fmla="*/ 38 h 52"/>
                <a:gd name="T38" fmla="*/ 28 w 86"/>
                <a:gd name="T39" fmla="*/ 40 h 52"/>
                <a:gd name="T40" fmla="*/ 32 w 86"/>
                <a:gd name="T41" fmla="*/ 42 h 52"/>
                <a:gd name="T42" fmla="*/ 37 w 86"/>
                <a:gd name="T43" fmla="*/ 44 h 52"/>
                <a:gd name="T44" fmla="*/ 42 w 86"/>
                <a:gd name="T45" fmla="*/ 46 h 52"/>
                <a:gd name="T46" fmla="*/ 47 w 86"/>
                <a:gd name="T47" fmla="*/ 48 h 52"/>
                <a:gd name="T48" fmla="*/ 52 w 86"/>
                <a:gd name="T49" fmla="*/ 49 h 52"/>
                <a:gd name="T50" fmla="*/ 57 w 86"/>
                <a:gd name="T51" fmla="*/ 51 h 52"/>
                <a:gd name="T52" fmla="*/ 62 w 86"/>
                <a:gd name="T53" fmla="*/ 51 h 52"/>
                <a:gd name="T54" fmla="*/ 67 w 86"/>
                <a:gd name="T55" fmla="*/ 49 h 52"/>
                <a:gd name="T56" fmla="*/ 73 w 86"/>
                <a:gd name="T57" fmla="*/ 47 h 52"/>
                <a:gd name="T58" fmla="*/ 79 w 86"/>
                <a:gd name="T59" fmla="*/ 44 h 52"/>
                <a:gd name="T60" fmla="*/ 85 w 86"/>
                <a:gd name="T61" fmla="*/ 40 h 52"/>
                <a:gd name="T62" fmla="*/ 77 w 86"/>
                <a:gd name="T63" fmla="*/ 34 h 52"/>
                <a:gd name="T64" fmla="*/ 71 w 86"/>
                <a:gd name="T65" fmla="*/ 30 h 52"/>
                <a:gd name="T66" fmla="*/ 66 w 86"/>
                <a:gd name="T67" fmla="*/ 26 h 52"/>
                <a:gd name="T68" fmla="*/ 63 w 86"/>
                <a:gd name="T69" fmla="*/ 22 h 52"/>
                <a:gd name="T70" fmla="*/ 61 w 86"/>
                <a:gd name="T71" fmla="*/ 19 h 52"/>
                <a:gd name="T72" fmla="*/ 59 w 86"/>
                <a:gd name="T73" fmla="*/ 15 h 52"/>
                <a:gd name="T74" fmla="*/ 57 w 86"/>
                <a:gd name="T75" fmla="*/ 12 h 52"/>
                <a:gd name="T76" fmla="*/ 55 w 86"/>
                <a:gd name="T77" fmla="*/ 8 h 52"/>
                <a:gd name="T78" fmla="*/ 53 w 86"/>
                <a:gd name="T79" fmla="*/ 5 h 52"/>
                <a:gd name="T80" fmla="*/ 50 w 86"/>
                <a:gd name="T81" fmla="*/ 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52">
                  <a:moveTo>
                    <a:pt x="49" y="0"/>
                  </a:moveTo>
                  <a:lnTo>
                    <a:pt x="45" y="3"/>
                  </a:lnTo>
                  <a:lnTo>
                    <a:pt x="42" y="6"/>
                  </a:lnTo>
                  <a:lnTo>
                    <a:pt x="37" y="8"/>
                  </a:lnTo>
                  <a:lnTo>
                    <a:pt x="32" y="10"/>
                  </a:lnTo>
                  <a:lnTo>
                    <a:pt x="27" y="12"/>
                  </a:lnTo>
                  <a:lnTo>
                    <a:pt x="21" y="13"/>
                  </a:lnTo>
                  <a:lnTo>
                    <a:pt x="16" y="13"/>
                  </a:lnTo>
                  <a:lnTo>
                    <a:pt x="10" y="13"/>
                  </a:lnTo>
                  <a:lnTo>
                    <a:pt x="5" y="12"/>
                  </a:lnTo>
                  <a:lnTo>
                    <a:pt x="0" y="10"/>
                  </a:lnTo>
                  <a:lnTo>
                    <a:pt x="3" y="14"/>
                  </a:lnTo>
                  <a:lnTo>
                    <a:pt x="7" y="19"/>
                  </a:lnTo>
                  <a:lnTo>
                    <a:pt x="10" y="22"/>
                  </a:lnTo>
                  <a:lnTo>
                    <a:pt x="13" y="26"/>
                  </a:lnTo>
                  <a:lnTo>
                    <a:pt x="17" y="30"/>
                  </a:lnTo>
                  <a:lnTo>
                    <a:pt x="20" y="33"/>
                  </a:lnTo>
                  <a:lnTo>
                    <a:pt x="23" y="36"/>
                  </a:lnTo>
                  <a:lnTo>
                    <a:pt x="26" y="38"/>
                  </a:lnTo>
                  <a:lnTo>
                    <a:pt x="28" y="40"/>
                  </a:lnTo>
                  <a:lnTo>
                    <a:pt x="32" y="42"/>
                  </a:lnTo>
                  <a:lnTo>
                    <a:pt x="37" y="44"/>
                  </a:lnTo>
                  <a:lnTo>
                    <a:pt x="42" y="46"/>
                  </a:lnTo>
                  <a:lnTo>
                    <a:pt x="47" y="48"/>
                  </a:lnTo>
                  <a:lnTo>
                    <a:pt x="52" y="49"/>
                  </a:lnTo>
                  <a:lnTo>
                    <a:pt x="57" y="51"/>
                  </a:lnTo>
                  <a:lnTo>
                    <a:pt x="62" y="51"/>
                  </a:lnTo>
                  <a:lnTo>
                    <a:pt x="67" y="49"/>
                  </a:lnTo>
                  <a:lnTo>
                    <a:pt x="73" y="47"/>
                  </a:lnTo>
                  <a:lnTo>
                    <a:pt x="79" y="44"/>
                  </a:lnTo>
                  <a:lnTo>
                    <a:pt x="85" y="40"/>
                  </a:lnTo>
                  <a:lnTo>
                    <a:pt x="77" y="34"/>
                  </a:lnTo>
                  <a:lnTo>
                    <a:pt x="71" y="30"/>
                  </a:lnTo>
                  <a:lnTo>
                    <a:pt x="66" y="26"/>
                  </a:lnTo>
                  <a:lnTo>
                    <a:pt x="63" y="22"/>
                  </a:lnTo>
                  <a:lnTo>
                    <a:pt x="61" y="19"/>
                  </a:lnTo>
                  <a:lnTo>
                    <a:pt x="59" y="15"/>
                  </a:lnTo>
                  <a:lnTo>
                    <a:pt x="57" y="12"/>
                  </a:lnTo>
                  <a:lnTo>
                    <a:pt x="55" y="8"/>
                  </a:lnTo>
                  <a:lnTo>
                    <a:pt x="53" y="5"/>
                  </a:lnTo>
                  <a:lnTo>
                    <a:pt x="5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2" name="Freeform 51"/>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3" name="Freeform 52"/>
            <p:cNvSpPr>
              <a:spLocks/>
            </p:cNvSpPr>
            <p:nvPr/>
          </p:nvSpPr>
          <p:spPr bwMode="gray">
            <a:xfrm>
              <a:off x="4397" y="1858"/>
              <a:ext cx="138" cy="145"/>
            </a:xfrm>
            <a:custGeom>
              <a:avLst/>
              <a:gdLst>
                <a:gd name="T0" fmla="*/ 0 w 138"/>
                <a:gd name="T1" fmla="*/ 0 h 145"/>
                <a:gd name="T2" fmla="*/ 32 w 138"/>
                <a:gd name="T3" fmla="*/ 14 h 145"/>
                <a:gd name="T4" fmla="*/ 57 w 138"/>
                <a:gd name="T5" fmla="*/ 29 h 145"/>
                <a:gd name="T6" fmla="*/ 77 w 138"/>
                <a:gd name="T7" fmla="*/ 44 h 145"/>
                <a:gd name="T8" fmla="*/ 91 w 138"/>
                <a:gd name="T9" fmla="*/ 59 h 145"/>
                <a:gd name="T10" fmla="*/ 103 w 138"/>
                <a:gd name="T11" fmla="*/ 74 h 145"/>
                <a:gd name="T12" fmla="*/ 111 w 138"/>
                <a:gd name="T13" fmla="*/ 88 h 145"/>
                <a:gd name="T14" fmla="*/ 116 w 138"/>
                <a:gd name="T15" fmla="*/ 101 h 145"/>
                <a:gd name="T16" fmla="*/ 121 w 138"/>
                <a:gd name="T17" fmla="*/ 114 h 145"/>
                <a:gd name="T18" fmla="*/ 126 w 138"/>
                <a:gd name="T19" fmla="*/ 125 h 145"/>
                <a:gd name="T20" fmla="*/ 130 w 138"/>
                <a:gd name="T21" fmla="*/ 135 h 145"/>
                <a:gd name="T22" fmla="*/ 137 w 138"/>
                <a:gd name="T23" fmla="*/ 144 h 145"/>
                <a:gd name="T24" fmla="*/ 135 w 138"/>
                <a:gd name="T25" fmla="*/ 143 h 145"/>
                <a:gd name="T26" fmla="*/ 126 w 138"/>
                <a:gd name="T27" fmla="*/ 134 h 145"/>
                <a:gd name="T28" fmla="*/ 111 w 138"/>
                <a:gd name="T29" fmla="*/ 119 h 145"/>
                <a:gd name="T30" fmla="*/ 93 w 138"/>
                <a:gd name="T31" fmla="*/ 99 h 145"/>
                <a:gd name="T32" fmla="*/ 72 w 138"/>
                <a:gd name="T33" fmla="*/ 77 h 145"/>
                <a:gd name="T34" fmla="*/ 50 w 138"/>
                <a:gd name="T35" fmla="*/ 54 h 145"/>
                <a:gd name="T36" fmla="*/ 31 w 138"/>
                <a:gd name="T37" fmla="*/ 33 h 145"/>
                <a:gd name="T38" fmla="*/ 15 w 138"/>
                <a:gd name="T39" fmla="*/ 16 h 145"/>
                <a:gd name="T40" fmla="*/ 3 w 138"/>
                <a:gd name="T41" fmla="*/ 4 h 145"/>
                <a:gd name="T42" fmla="*/ 0 w 138"/>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45">
                  <a:moveTo>
                    <a:pt x="0" y="0"/>
                  </a:moveTo>
                  <a:lnTo>
                    <a:pt x="32" y="14"/>
                  </a:lnTo>
                  <a:lnTo>
                    <a:pt x="57" y="29"/>
                  </a:lnTo>
                  <a:lnTo>
                    <a:pt x="77" y="44"/>
                  </a:lnTo>
                  <a:lnTo>
                    <a:pt x="91" y="59"/>
                  </a:lnTo>
                  <a:lnTo>
                    <a:pt x="103" y="74"/>
                  </a:lnTo>
                  <a:lnTo>
                    <a:pt x="111" y="88"/>
                  </a:lnTo>
                  <a:lnTo>
                    <a:pt x="116" y="101"/>
                  </a:lnTo>
                  <a:lnTo>
                    <a:pt x="121" y="114"/>
                  </a:lnTo>
                  <a:lnTo>
                    <a:pt x="126" y="125"/>
                  </a:lnTo>
                  <a:lnTo>
                    <a:pt x="130" y="135"/>
                  </a:lnTo>
                  <a:lnTo>
                    <a:pt x="137" y="144"/>
                  </a:lnTo>
                  <a:lnTo>
                    <a:pt x="135" y="143"/>
                  </a:lnTo>
                  <a:lnTo>
                    <a:pt x="126" y="134"/>
                  </a:lnTo>
                  <a:lnTo>
                    <a:pt x="111" y="119"/>
                  </a:lnTo>
                  <a:lnTo>
                    <a:pt x="93" y="99"/>
                  </a:lnTo>
                  <a:lnTo>
                    <a:pt x="72" y="77"/>
                  </a:lnTo>
                  <a:lnTo>
                    <a:pt x="50" y="54"/>
                  </a:lnTo>
                  <a:lnTo>
                    <a:pt x="31" y="33"/>
                  </a:lnTo>
                  <a:lnTo>
                    <a:pt x="15" y="16"/>
                  </a:lnTo>
                  <a:lnTo>
                    <a:pt x="3" y="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4" name="Freeform 53"/>
            <p:cNvSpPr>
              <a:spLocks/>
            </p:cNvSpPr>
            <p:nvPr/>
          </p:nvSpPr>
          <p:spPr bwMode="gray">
            <a:xfrm>
              <a:off x="4605" y="2717"/>
              <a:ext cx="55" cy="29"/>
            </a:xfrm>
            <a:custGeom>
              <a:avLst/>
              <a:gdLst>
                <a:gd name="T0" fmla="*/ 54 w 55"/>
                <a:gd name="T1" fmla="*/ 6 h 29"/>
                <a:gd name="T2" fmla="*/ 0 w 55"/>
                <a:gd name="T3" fmla="*/ 0 h 29"/>
                <a:gd name="T4" fmla="*/ 49 w 55"/>
                <a:gd name="T5" fmla="*/ 28 h 29"/>
                <a:gd name="T6" fmla="*/ 54 w 55"/>
                <a:gd name="T7" fmla="*/ 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4" y="6"/>
                  </a:moveTo>
                  <a:lnTo>
                    <a:pt x="0" y="0"/>
                  </a:lnTo>
                  <a:lnTo>
                    <a:pt x="49" y="28"/>
                  </a:lnTo>
                  <a:lnTo>
                    <a:pt x="54"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5" name="Freeform 54"/>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6" name="Freeform 55"/>
            <p:cNvSpPr>
              <a:spLocks/>
            </p:cNvSpPr>
            <p:nvPr/>
          </p:nvSpPr>
          <p:spPr bwMode="gray">
            <a:xfrm>
              <a:off x="4700" y="2717"/>
              <a:ext cx="427" cy="264"/>
            </a:xfrm>
            <a:custGeom>
              <a:avLst/>
              <a:gdLst>
                <a:gd name="T0" fmla="*/ 53 w 427"/>
                <a:gd name="T1" fmla="*/ 8 h 264"/>
                <a:gd name="T2" fmla="*/ 95 w 427"/>
                <a:gd name="T3" fmla="*/ 28 h 264"/>
                <a:gd name="T4" fmla="*/ 138 w 427"/>
                <a:gd name="T5" fmla="*/ 49 h 264"/>
                <a:gd name="T6" fmla="*/ 176 w 427"/>
                <a:gd name="T7" fmla="*/ 67 h 264"/>
                <a:gd name="T8" fmla="*/ 204 w 427"/>
                <a:gd name="T9" fmla="*/ 77 h 264"/>
                <a:gd name="T10" fmla="*/ 231 w 427"/>
                <a:gd name="T11" fmla="*/ 76 h 264"/>
                <a:gd name="T12" fmla="*/ 268 w 427"/>
                <a:gd name="T13" fmla="*/ 61 h 264"/>
                <a:gd name="T14" fmla="*/ 305 w 427"/>
                <a:gd name="T15" fmla="*/ 42 h 264"/>
                <a:gd name="T16" fmla="*/ 345 w 427"/>
                <a:gd name="T17" fmla="*/ 27 h 264"/>
                <a:gd name="T18" fmla="*/ 388 w 427"/>
                <a:gd name="T19" fmla="*/ 24 h 264"/>
                <a:gd name="T20" fmla="*/ 414 w 427"/>
                <a:gd name="T21" fmla="*/ 33 h 264"/>
                <a:gd name="T22" fmla="*/ 419 w 427"/>
                <a:gd name="T23" fmla="*/ 47 h 264"/>
                <a:gd name="T24" fmla="*/ 422 w 427"/>
                <a:gd name="T25" fmla="*/ 67 h 264"/>
                <a:gd name="T26" fmla="*/ 424 w 427"/>
                <a:gd name="T27" fmla="*/ 87 h 264"/>
                <a:gd name="T28" fmla="*/ 426 w 427"/>
                <a:gd name="T29" fmla="*/ 99 h 264"/>
                <a:gd name="T30" fmla="*/ 387 w 427"/>
                <a:gd name="T31" fmla="*/ 150 h 264"/>
                <a:gd name="T32" fmla="*/ 387 w 427"/>
                <a:gd name="T33" fmla="*/ 214 h 264"/>
                <a:gd name="T34" fmla="*/ 378 w 427"/>
                <a:gd name="T35" fmla="*/ 224 h 264"/>
                <a:gd name="T36" fmla="*/ 365 w 427"/>
                <a:gd name="T37" fmla="*/ 239 h 264"/>
                <a:gd name="T38" fmla="*/ 350 w 427"/>
                <a:gd name="T39" fmla="*/ 253 h 264"/>
                <a:gd name="T40" fmla="*/ 338 w 427"/>
                <a:gd name="T41" fmla="*/ 262 h 264"/>
                <a:gd name="T42" fmla="*/ 312 w 427"/>
                <a:gd name="T43" fmla="*/ 254 h 264"/>
                <a:gd name="T44" fmla="*/ 279 w 427"/>
                <a:gd name="T45" fmla="*/ 228 h 264"/>
                <a:gd name="T46" fmla="*/ 257 w 427"/>
                <a:gd name="T47" fmla="*/ 195 h 264"/>
                <a:gd name="T48" fmla="*/ 238 w 427"/>
                <a:gd name="T49" fmla="*/ 159 h 264"/>
                <a:gd name="T50" fmla="*/ 217 w 427"/>
                <a:gd name="T51" fmla="*/ 124 h 264"/>
                <a:gd name="T52" fmla="*/ 195 w 427"/>
                <a:gd name="T53" fmla="*/ 105 h 264"/>
                <a:gd name="T54" fmla="*/ 168 w 427"/>
                <a:gd name="T55" fmla="*/ 98 h 264"/>
                <a:gd name="T56" fmla="*/ 130 w 427"/>
                <a:gd name="T57" fmla="*/ 92 h 264"/>
                <a:gd name="T58" fmla="*/ 85 w 427"/>
                <a:gd name="T59" fmla="*/ 84 h 264"/>
                <a:gd name="T60" fmla="*/ 40 w 427"/>
                <a:gd name="T61" fmla="*/ 77 h 264"/>
                <a:gd name="T62" fmla="*/ 11 w 427"/>
                <a:gd name="T63" fmla="*/ 67 h 264"/>
                <a:gd name="T64" fmla="*/ 1 w 427"/>
                <a:gd name="T65" fmla="*/ 50 h 264"/>
                <a:gd name="T66" fmla="*/ 1 w 427"/>
                <a:gd name="T67" fmla="*/ 30 h 264"/>
                <a:gd name="T68" fmla="*/ 10 w 427"/>
                <a:gd name="T69" fmla="*/ 13 h 264"/>
                <a:gd name="T70" fmla="*/ 25 w 427"/>
                <a:gd name="T71" fmla="*/ 2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7" h="264">
                  <a:moveTo>
                    <a:pt x="34" y="0"/>
                  </a:moveTo>
                  <a:lnTo>
                    <a:pt x="53" y="8"/>
                  </a:lnTo>
                  <a:lnTo>
                    <a:pt x="74" y="17"/>
                  </a:lnTo>
                  <a:lnTo>
                    <a:pt x="95" y="28"/>
                  </a:lnTo>
                  <a:lnTo>
                    <a:pt x="117" y="38"/>
                  </a:lnTo>
                  <a:lnTo>
                    <a:pt x="138" y="49"/>
                  </a:lnTo>
                  <a:lnTo>
                    <a:pt x="158" y="59"/>
                  </a:lnTo>
                  <a:lnTo>
                    <a:pt x="176" y="67"/>
                  </a:lnTo>
                  <a:lnTo>
                    <a:pt x="191" y="74"/>
                  </a:lnTo>
                  <a:lnTo>
                    <a:pt x="204" y="77"/>
                  </a:lnTo>
                  <a:lnTo>
                    <a:pt x="213" y="79"/>
                  </a:lnTo>
                  <a:lnTo>
                    <a:pt x="231" y="76"/>
                  </a:lnTo>
                  <a:lnTo>
                    <a:pt x="249" y="69"/>
                  </a:lnTo>
                  <a:lnTo>
                    <a:pt x="268" y="61"/>
                  </a:lnTo>
                  <a:lnTo>
                    <a:pt x="286" y="51"/>
                  </a:lnTo>
                  <a:lnTo>
                    <a:pt x="305" y="42"/>
                  </a:lnTo>
                  <a:lnTo>
                    <a:pt x="324" y="33"/>
                  </a:lnTo>
                  <a:lnTo>
                    <a:pt x="345" y="27"/>
                  </a:lnTo>
                  <a:lnTo>
                    <a:pt x="366" y="23"/>
                  </a:lnTo>
                  <a:lnTo>
                    <a:pt x="388" y="24"/>
                  </a:lnTo>
                  <a:lnTo>
                    <a:pt x="412" y="30"/>
                  </a:lnTo>
                  <a:lnTo>
                    <a:pt x="414" y="33"/>
                  </a:lnTo>
                  <a:lnTo>
                    <a:pt x="417" y="39"/>
                  </a:lnTo>
                  <a:lnTo>
                    <a:pt x="419" y="47"/>
                  </a:lnTo>
                  <a:lnTo>
                    <a:pt x="420" y="57"/>
                  </a:lnTo>
                  <a:lnTo>
                    <a:pt x="422" y="67"/>
                  </a:lnTo>
                  <a:lnTo>
                    <a:pt x="423" y="77"/>
                  </a:lnTo>
                  <a:lnTo>
                    <a:pt x="424" y="87"/>
                  </a:lnTo>
                  <a:lnTo>
                    <a:pt x="425" y="94"/>
                  </a:lnTo>
                  <a:lnTo>
                    <a:pt x="426" y="99"/>
                  </a:lnTo>
                  <a:lnTo>
                    <a:pt x="426" y="102"/>
                  </a:lnTo>
                  <a:lnTo>
                    <a:pt x="387" y="150"/>
                  </a:lnTo>
                  <a:lnTo>
                    <a:pt x="388" y="213"/>
                  </a:lnTo>
                  <a:lnTo>
                    <a:pt x="387" y="214"/>
                  </a:lnTo>
                  <a:lnTo>
                    <a:pt x="383" y="219"/>
                  </a:lnTo>
                  <a:lnTo>
                    <a:pt x="378" y="224"/>
                  </a:lnTo>
                  <a:lnTo>
                    <a:pt x="372" y="232"/>
                  </a:lnTo>
                  <a:lnTo>
                    <a:pt x="365" y="239"/>
                  </a:lnTo>
                  <a:lnTo>
                    <a:pt x="358" y="246"/>
                  </a:lnTo>
                  <a:lnTo>
                    <a:pt x="350" y="253"/>
                  </a:lnTo>
                  <a:lnTo>
                    <a:pt x="344" y="258"/>
                  </a:lnTo>
                  <a:lnTo>
                    <a:pt x="338" y="262"/>
                  </a:lnTo>
                  <a:lnTo>
                    <a:pt x="335" y="263"/>
                  </a:lnTo>
                  <a:lnTo>
                    <a:pt x="312" y="254"/>
                  </a:lnTo>
                  <a:lnTo>
                    <a:pt x="293" y="242"/>
                  </a:lnTo>
                  <a:lnTo>
                    <a:pt x="279" y="228"/>
                  </a:lnTo>
                  <a:lnTo>
                    <a:pt x="267" y="212"/>
                  </a:lnTo>
                  <a:lnTo>
                    <a:pt x="257" y="195"/>
                  </a:lnTo>
                  <a:lnTo>
                    <a:pt x="248" y="177"/>
                  </a:lnTo>
                  <a:lnTo>
                    <a:pt x="238" y="159"/>
                  </a:lnTo>
                  <a:lnTo>
                    <a:pt x="228" y="141"/>
                  </a:lnTo>
                  <a:lnTo>
                    <a:pt x="217" y="124"/>
                  </a:lnTo>
                  <a:lnTo>
                    <a:pt x="202" y="109"/>
                  </a:lnTo>
                  <a:lnTo>
                    <a:pt x="195" y="105"/>
                  </a:lnTo>
                  <a:lnTo>
                    <a:pt x="183" y="102"/>
                  </a:lnTo>
                  <a:lnTo>
                    <a:pt x="168" y="98"/>
                  </a:lnTo>
                  <a:lnTo>
                    <a:pt x="151" y="94"/>
                  </a:lnTo>
                  <a:lnTo>
                    <a:pt x="130" y="92"/>
                  </a:lnTo>
                  <a:lnTo>
                    <a:pt x="108" y="88"/>
                  </a:lnTo>
                  <a:lnTo>
                    <a:pt x="85" y="84"/>
                  </a:lnTo>
                  <a:lnTo>
                    <a:pt x="62" y="81"/>
                  </a:lnTo>
                  <a:lnTo>
                    <a:pt x="40" y="77"/>
                  </a:lnTo>
                  <a:lnTo>
                    <a:pt x="20" y="74"/>
                  </a:lnTo>
                  <a:lnTo>
                    <a:pt x="11" y="67"/>
                  </a:lnTo>
                  <a:lnTo>
                    <a:pt x="5" y="59"/>
                  </a:lnTo>
                  <a:lnTo>
                    <a:pt x="1" y="50"/>
                  </a:lnTo>
                  <a:lnTo>
                    <a:pt x="0" y="40"/>
                  </a:lnTo>
                  <a:lnTo>
                    <a:pt x="1" y="30"/>
                  </a:lnTo>
                  <a:lnTo>
                    <a:pt x="4" y="21"/>
                  </a:lnTo>
                  <a:lnTo>
                    <a:pt x="10" y="13"/>
                  </a:lnTo>
                  <a:lnTo>
                    <a:pt x="16" y="6"/>
                  </a:lnTo>
                  <a:lnTo>
                    <a:pt x="25"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7" name="Freeform 56"/>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8" name="Freeform 57"/>
            <p:cNvSpPr>
              <a:spLocks/>
            </p:cNvSpPr>
            <p:nvPr/>
          </p:nvSpPr>
          <p:spPr bwMode="gray">
            <a:xfrm>
              <a:off x="4655" y="2708"/>
              <a:ext cx="81" cy="87"/>
            </a:xfrm>
            <a:custGeom>
              <a:avLst/>
              <a:gdLst>
                <a:gd name="T0" fmla="*/ 80 w 81"/>
                <a:gd name="T1" fmla="*/ 11 h 87"/>
                <a:gd name="T2" fmla="*/ 75 w 81"/>
                <a:gd name="T3" fmla="*/ 9 h 87"/>
                <a:gd name="T4" fmla="*/ 70 w 81"/>
                <a:gd name="T5" fmla="*/ 7 h 87"/>
                <a:gd name="T6" fmla="*/ 65 w 81"/>
                <a:gd name="T7" fmla="*/ 5 h 87"/>
                <a:gd name="T8" fmla="*/ 60 w 81"/>
                <a:gd name="T9" fmla="*/ 4 h 87"/>
                <a:gd name="T10" fmla="*/ 56 w 81"/>
                <a:gd name="T11" fmla="*/ 2 h 87"/>
                <a:gd name="T12" fmla="*/ 52 w 81"/>
                <a:gd name="T13" fmla="*/ 1 h 87"/>
                <a:gd name="T14" fmla="*/ 49 w 81"/>
                <a:gd name="T15" fmla="*/ 1 h 87"/>
                <a:gd name="T16" fmla="*/ 46 w 81"/>
                <a:gd name="T17" fmla="*/ 0 h 87"/>
                <a:gd name="T18" fmla="*/ 43 w 81"/>
                <a:gd name="T19" fmla="*/ 0 h 87"/>
                <a:gd name="T20" fmla="*/ 40 w 81"/>
                <a:gd name="T21" fmla="*/ 0 h 87"/>
                <a:gd name="T22" fmla="*/ 35 w 81"/>
                <a:gd name="T23" fmla="*/ 0 h 87"/>
                <a:gd name="T24" fmla="*/ 31 w 81"/>
                <a:gd name="T25" fmla="*/ 1 h 87"/>
                <a:gd name="T26" fmla="*/ 26 w 81"/>
                <a:gd name="T27" fmla="*/ 1 h 87"/>
                <a:gd name="T28" fmla="*/ 23 w 81"/>
                <a:gd name="T29" fmla="*/ 2 h 87"/>
                <a:gd name="T30" fmla="*/ 18 w 81"/>
                <a:gd name="T31" fmla="*/ 4 h 87"/>
                <a:gd name="T32" fmla="*/ 15 w 81"/>
                <a:gd name="T33" fmla="*/ 6 h 87"/>
                <a:gd name="T34" fmla="*/ 11 w 81"/>
                <a:gd name="T35" fmla="*/ 9 h 87"/>
                <a:gd name="T36" fmla="*/ 8 w 81"/>
                <a:gd name="T37" fmla="*/ 12 h 87"/>
                <a:gd name="T38" fmla="*/ 5 w 81"/>
                <a:gd name="T39" fmla="*/ 17 h 87"/>
                <a:gd name="T40" fmla="*/ 3 w 81"/>
                <a:gd name="T41" fmla="*/ 22 h 87"/>
                <a:gd name="T42" fmla="*/ 0 w 81"/>
                <a:gd name="T43" fmla="*/ 29 h 87"/>
                <a:gd name="T44" fmla="*/ 0 w 81"/>
                <a:gd name="T45" fmla="*/ 34 h 87"/>
                <a:gd name="T46" fmla="*/ 0 w 81"/>
                <a:gd name="T47" fmla="*/ 40 h 87"/>
                <a:gd name="T48" fmla="*/ 0 w 81"/>
                <a:gd name="T49" fmla="*/ 45 h 87"/>
                <a:gd name="T50" fmla="*/ 2 w 81"/>
                <a:gd name="T51" fmla="*/ 50 h 87"/>
                <a:gd name="T52" fmla="*/ 5 w 81"/>
                <a:gd name="T53" fmla="*/ 54 h 87"/>
                <a:gd name="T54" fmla="*/ 7 w 81"/>
                <a:gd name="T55" fmla="*/ 59 h 87"/>
                <a:gd name="T56" fmla="*/ 10 w 81"/>
                <a:gd name="T57" fmla="*/ 63 h 87"/>
                <a:gd name="T58" fmla="*/ 13 w 81"/>
                <a:gd name="T59" fmla="*/ 66 h 87"/>
                <a:gd name="T60" fmla="*/ 17 w 81"/>
                <a:gd name="T61" fmla="*/ 69 h 87"/>
                <a:gd name="T62" fmla="*/ 20 w 81"/>
                <a:gd name="T63" fmla="*/ 71 h 87"/>
                <a:gd name="T64" fmla="*/ 23 w 81"/>
                <a:gd name="T65" fmla="*/ 73 h 87"/>
                <a:gd name="T66" fmla="*/ 26 w 81"/>
                <a:gd name="T67" fmla="*/ 74 h 87"/>
                <a:gd name="T68" fmla="*/ 30 w 81"/>
                <a:gd name="T69" fmla="*/ 76 h 87"/>
                <a:gd name="T70" fmla="*/ 35 w 81"/>
                <a:gd name="T71" fmla="*/ 78 h 87"/>
                <a:gd name="T72" fmla="*/ 41 w 81"/>
                <a:gd name="T73" fmla="*/ 79 h 87"/>
                <a:gd name="T74" fmla="*/ 46 w 81"/>
                <a:gd name="T75" fmla="*/ 81 h 87"/>
                <a:gd name="T76" fmla="*/ 52 w 81"/>
                <a:gd name="T77" fmla="*/ 82 h 87"/>
                <a:gd name="T78" fmla="*/ 59 w 81"/>
                <a:gd name="T79" fmla="*/ 84 h 87"/>
                <a:gd name="T80" fmla="*/ 66 w 81"/>
                <a:gd name="T81" fmla="*/ 86 h 87"/>
                <a:gd name="T82" fmla="*/ 57 w 81"/>
                <a:gd name="T83" fmla="*/ 78 h 87"/>
                <a:gd name="T84" fmla="*/ 50 w 81"/>
                <a:gd name="T85" fmla="*/ 70 h 87"/>
                <a:gd name="T86" fmla="*/ 47 w 81"/>
                <a:gd name="T87" fmla="*/ 61 h 87"/>
                <a:gd name="T88" fmla="*/ 46 w 81"/>
                <a:gd name="T89" fmla="*/ 51 h 87"/>
                <a:gd name="T90" fmla="*/ 47 w 81"/>
                <a:gd name="T91" fmla="*/ 42 h 87"/>
                <a:gd name="T92" fmla="*/ 50 w 81"/>
                <a:gd name="T93" fmla="*/ 32 h 87"/>
                <a:gd name="T94" fmla="*/ 55 w 81"/>
                <a:gd name="T95" fmla="*/ 24 h 87"/>
                <a:gd name="T96" fmla="*/ 62 w 81"/>
                <a:gd name="T97" fmla="*/ 17 h 87"/>
                <a:gd name="T98" fmla="*/ 70 w 81"/>
                <a:gd name="T99" fmla="*/ 13 h 87"/>
                <a:gd name="T100" fmla="*/ 80 w 81"/>
                <a:gd name="T101" fmla="*/ 11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87">
                  <a:moveTo>
                    <a:pt x="80" y="11"/>
                  </a:moveTo>
                  <a:lnTo>
                    <a:pt x="75" y="9"/>
                  </a:lnTo>
                  <a:lnTo>
                    <a:pt x="70" y="7"/>
                  </a:lnTo>
                  <a:lnTo>
                    <a:pt x="65" y="5"/>
                  </a:lnTo>
                  <a:lnTo>
                    <a:pt x="60" y="4"/>
                  </a:lnTo>
                  <a:lnTo>
                    <a:pt x="56" y="2"/>
                  </a:lnTo>
                  <a:lnTo>
                    <a:pt x="52" y="1"/>
                  </a:lnTo>
                  <a:lnTo>
                    <a:pt x="49" y="1"/>
                  </a:lnTo>
                  <a:lnTo>
                    <a:pt x="46" y="0"/>
                  </a:lnTo>
                  <a:lnTo>
                    <a:pt x="43" y="0"/>
                  </a:lnTo>
                  <a:lnTo>
                    <a:pt x="40" y="0"/>
                  </a:lnTo>
                  <a:lnTo>
                    <a:pt x="35" y="0"/>
                  </a:lnTo>
                  <a:lnTo>
                    <a:pt x="31" y="1"/>
                  </a:lnTo>
                  <a:lnTo>
                    <a:pt x="26" y="1"/>
                  </a:lnTo>
                  <a:lnTo>
                    <a:pt x="23" y="2"/>
                  </a:lnTo>
                  <a:lnTo>
                    <a:pt x="18" y="4"/>
                  </a:lnTo>
                  <a:lnTo>
                    <a:pt x="15" y="6"/>
                  </a:lnTo>
                  <a:lnTo>
                    <a:pt x="11" y="9"/>
                  </a:lnTo>
                  <a:lnTo>
                    <a:pt x="8" y="12"/>
                  </a:lnTo>
                  <a:lnTo>
                    <a:pt x="5" y="17"/>
                  </a:lnTo>
                  <a:lnTo>
                    <a:pt x="3" y="22"/>
                  </a:lnTo>
                  <a:lnTo>
                    <a:pt x="0" y="29"/>
                  </a:lnTo>
                  <a:lnTo>
                    <a:pt x="0" y="34"/>
                  </a:lnTo>
                  <a:lnTo>
                    <a:pt x="0" y="40"/>
                  </a:lnTo>
                  <a:lnTo>
                    <a:pt x="0" y="45"/>
                  </a:lnTo>
                  <a:lnTo>
                    <a:pt x="2" y="50"/>
                  </a:lnTo>
                  <a:lnTo>
                    <a:pt x="5" y="54"/>
                  </a:lnTo>
                  <a:lnTo>
                    <a:pt x="7" y="59"/>
                  </a:lnTo>
                  <a:lnTo>
                    <a:pt x="10" y="63"/>
                  </a:lnTo>
                  <a:lnTo>
                    <a:pt x="13" y="66"/>
                  </a:lnTo>
                  <a:lnTo>
                    <a:pt x="17" y="69"/>
                  </a:lnTo>
                  <a:lnTo>
                    <a:pt x="20" y="71"/>
                  </a:lnTo>
                  <a:lnTo>
                    <a:pt x="23" y="73"/>
                  </a:lnTo>
                  <a:lnTo>
                    <a:pt x="26" y="74"/>
                  </a:lnTo>
                  <a:lnTo>
                    <a:pt x="30" y="76"/>
                  </a:lnTo>
                  <a:lnTo>
                    <a:pt x="35" y="78"/>
                  </a:lnTo>
                  <a:lnTo>
                    <a:pt x="41" y="79"/>
                  </a:lnTo>
                  <a:lnTo>
                    <a:pt x="46" y="81"/>
                  </a:lnTo>
                  <a:lnTo>
                    <a:pt x="52" y="82"/>
                  </a:lnTo>
                  <a:lnTo>
                    <a:pt x="59" y="84"/>
                  </a:lnTo>
                  <a:lnTo>
                    <a:pt x="66" y="86"/>
                  </a:lnTo>
                  <a:lnTo>
                    <a:pt x="57" y="78"/>
                  </a:lnTo>
                  <a:lnTo>
                    <a:pt x="50" y="70"/>
                  </a:lnTo>
                  <a:lnTo>
                    <a:pt x="47" y="61"/>
                  </a:lnTo>
                  <a:lnTo>
                    <a:pt x="46" y="51"/>
                  </a:lnTo>
                  <a:lnTo>
                    <a:pt x="47" y="42"/>
                  </a:lnTo>
                  <a:lnTo>
                    <a:pt x="50" y="32"/>
                  </a:lnTo>
                  <a:lnTo>
                    <a:pt x="55" y="24"/>
                  </a:lnTo>
                  <a:lnTo>
                    <a:pt x="62" y="17"/>
                  </a:lnTo>
                  <a:lnTo>
                    <a:pt x="70" y="13"/>
                  </a:lnTo>
                  <a:lnTo>
                    <a:pt x="80"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9" name="Freeform 58"/>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0" name="Freeform 59"/>
            <p:cNvSpPr>
              <a:spLocks/>
            </p:cNvSpPr>
            <p:nvPr/>
          </p:nvSpPr>
          <p:spPr bwMode="gray">
            <a:xfrm>
              <a:off x="5089" y="2841"/>
              <a:ext cx="80" cy="38"/>
            </a:xfrm>
            <a:custGeom>
              <a:avLst/>
              <a:gdLst>
                <a:gd name="T0" fmla="*/ 0 w 80"/>
                <a:gd name="T1" fmla="*/ 25 h 38"/>
                <a:gd name="T2" fmla="*/ 75 w 80"/>
                <a:gd name="T3" fmla="*/ 37 h 38"/>
                <a:gd name="T4" fmla="*/ 79 w 80"/>
                <a:gd name="T5" fmla="*/ 29 h 38"/>
                <a:gd name="T6" fmla="*/ 75 w 80"/>
                <a:gd name="T7" fmla="*/ 23 h 38"/>
                <a:gd name="T8" fmla="*/ 69 w 80"/>
                <a:gd name="T9" fmla="*/ 18 h 38"/>
                <a:gd name="T10" fmla="*/ 63 w 80"/>
                <a:gd name="T11" fmla="*/ 14 h 38"/>
                <a:gd name="T12" fmla="*/ 54 w 80"/>
                <a:gd name="T13" fmla="*/ 10 h 38"/>
                <a:gd name="T14" fmla="*/ 47 w 80"/>
                <a:gd name="T15" fmla="*/ 7 h 38"/>
                <a:gd name="T16" fmla="*/ 38 w 80"/>
                <a:gd name="T17" fmla="*/ 4 h 38"/>
                <a:gd name="T18" fmla="*/ 32 w 80"/>
                <a:gd name="T19" fmla="*/ 3 h 38"/>
                <a:gd name="T20" fmla="*/ 26 w 80"/>
                <a:gd name="T21" fmla="*/ 1 h 38"/>
                <a:gd name="T22" fmla="*/ 22 w 80"/>
                <a:gd name="T23" fmla="*/ 0 h 38"/>
                <a:gd name="T24" fmla="*/ 21 w 80"/>
                <a:gd name="T25" fmla="*/ 0 h 38"/>
                <a:gd name="T26" fmla="*/ 0 w 80"/>
                <a:gd name="T27" fmla="*/ 2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8">
                  <a:moveTo>
                    <a:pt x="0" y="25"/>
                  </a:moveTo>
                  <a:lnTo>
                    <a:pt x="75" y="37"/>
                  </a:lnTo>
                  <a:lnTo>
                    <a:pt x="79" y="29"/>
                  </a:lnTo>
                  <a:lnTo>
                    <a:pt x="75" y="23"/>
                  </a:lnTo>
                  <a:lnTo>
                    <a:pt x="69" y="18"/>
                  </a:lnTo>
                  <a:lnTo>
                    <a:pt x="63" y="14"/>
                  </a:lnTo>
                  <a:lnTo>
                    <a:pt x="54" y="10"/>
                  </a:lnTo>
                  <a:lnTo>
                    <a:pt x="47" y="7"/>
                  </a:lnTo>
                  <a:lnTo>
                    <a:pt x="38" y="4"/>
                  </a:lnTo>
                  <a:lnTo>
                    <a:pt x="32" y="3"/>
                  </a:lnTo>
                  <a:lnTo>
                    <a:pt x="26" y="1"/>
                  </a:lnTo>
                  <a:lnTo>
                    <a:pt x="22" y="0"/>
                  </a:lnTo>
                  <a:lnTo>
                    <a:pt x="21" y="0"/>
                  </a:lnTo>
                  <a:lnTo>
                    <a:pt x="0"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1" name="Freeform 60"/>
            <p:cNvSpPr>
              <a:spLocks/>
            </p:cNvSpPr>
            <p:nvPr/>
          </p:nvSpPr>
          <p:spPr bwMode="gray">
            <a:xfrm>
              <a:off x="4689" y="2714"/>
              <a:ext cx="35" cy="75"/>
            </a:xfrm>
            <a:custGeom>
              <a:avLst/>
              <a:gdLst>
                <a:gd name="T0" fmla="*/ 19 w 35"/>
                <a:gd name="T1" fmla="*/ 74 h 75"/>
                <a:gd name="T2" fmla="*/ 10 w 35"/>
                <a:gd name="T3" fmla="*/ 67 h 75"/>
                <a:gd name="T4" fmla="*/ 4 w 35"/>
                <a:gd name="T5" fmla="*/ 58 h 75"/>
                <a:gd name="T6" fmla="*/ 1 w 35"/>
                <a:gd name="T7" fmla="*/ 49 h 75"/>
                <a:gd name="T8" fmla="*/ 0 w 35"/>
                <a:gd name="T9" fmla="*/ 40 h 75"/>
                <a:gd name="T10" fmla="*/ 1 w 35"/>
                <a:gd name="T11" fmla="*/ 30 h 75"/>
                <a:gd name="T12" fmla="*/ 4 w 35"/>
                <a:gd name="T13" fmla="*/ 21 h 75"/>
                <a:gd name="T14" fmla="*/ 9 w 35"/>
                <a:gd name="T15" fmla="*/ 14 h 75"/>
                <a:gd name="T16" fmla="*/ 16 w 35"/>
                <a:gd name="T17" fmla="*/ 6 h 75"/>
                <a:gd name="T18" fmla="*/ 24 w 35"/>
                <a:gd name="T19" fmla="*/ 2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8"/>
                  </a:lnTo>
                  <a:lnTo>
                    <a:pt x="1" y="49"/>
                  </a:lnTo>
                  <a:lnTo>
                    <a:pt x="0" y="40"/>
                  </a:lnTo>
                  <a:lnTo>
                    <a:pt x="1" y="30"/>
                  </a:lnTo>
                  <a:lnTo>
                    <a:pt x="4" y="21"/>
                  </a:lnTo>
                  <a:lnTo>
                    <a:pt x="9" y="14"/>
                  </a:lnTo>
                  <a:lnTo>
                    <a:pt x="16" y="6"/>
                  </a:lnTo>
                  <a:lnTo>
                    <a:pt x="24"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2" name="Freeform 61"/>
            <p:cNvSpPr>
              <a:spLocks/>
            </p:cNvSpPr>
            <p:nvPr/>
          </p:nvSpPr>
          <p:spPr bwMode="gray">
            <a:xfrm>
              <a:off x="4676" y="2711"/>
              <a:ext cx="35" cy="75"/>
            </a:xfrm>
            <a:custGeom>
              <a:avLst/>
              <a:gdLst>
                <a:gd name="T0" fmla="*/ 19 w 35"/>
                <a:gd name="T1" fmla="*/ 74 h 75"/>
                <a:gd name="T2" fmla="*/ 10 w 35"/>
                <a:gd name="T3" fmla="*/ 67 h 75"/>
                <a:gd name="T4" fmla="*/ 4 w 35"/>
                <a:gd name="T5" fmla="*/ 59 h 75"/>
                <a:gd name="T6" fmla="*/ 1 w 35"/>
                <a:gd name="T7" fmla="*/ 49 h 75"/>
                <a:gd name="T8" fmla="*/ 0 w 35"/>
                <a:gd name="T9" fmla="*/ 39 h 75"/>
                <a:gd name="T10" fmla="*/ 1 w 35"/>
                <a:gd name="T11" fmla="*/ 30 h 75"/>
                <a:gd name="T12" fmla="*/ 4 w 35"/>
                <a:gd name="T13" fmla="*/ 21 h 75"/>
                <a:gd name="T14" fmla="*/ 9 w 35"/>
                <a:gd name="T15" fmla="*/ 13 h 75"/>
                <a:gd name="T16" fmla="*/ 16 w 35"/>
                <a:gd name="T17" fmla="*/ 6 h 75"/>
                <a:gd name="T18" fmla="*/ 24 w 35"/>
                <a:gd name="T19" fmla="*/ 1 h 75"/>
                <a:gd name="T20" fmla="*/ 34 w 3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5">
                  <a:moveTo>
                    <a:pt x="19" y="74"/>
                  </a:moveTo>
                  <a:lnTo>
                    <a:pt x="10" y="67"/>
                  </a:lnTo>
                  <a:lnTo>
                    <a:pt x="4" y="59"/>
                  </a:lnTo>
                  <a:lnTo>
                    <a:pt x="1" y="49"/>
                  </a:lnTo>
                  <a:lnTo>
                    <a:pt x="0" y="39"/>
                  </a:lnTo>
                  <a:lnTo>
                    <a:pt x="1" y="30"/>
                  </a:lnTo>
                  <a:lnTo>
                    <a:pt x="4" y="21"/>
                  </a:lnTo>
                  <a:lnTo>
                    <a:pt x="9" y="13"/>
                  </a:lnTo>
                  <a:lnTo>
                    <a:pt x="16" y="6"/>
                  </a:lnTo>
                  <a:lnTo>
                    <a:pt x="24" y="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3" name="Freeform 62"/>
            <p:cNvSpPr>
              <a:spLocks/>
            </p:cNvSpPr>
            <p:nvPr/>
          </p:nvSpPr>
          <p:spPr bwMode="gray">
            <a:xfrm>
              <a:off x="4662" y="2707"/>
              <a:ext cx="36" cy="77"/>
            </a:xfrm>
            <a:custGeom>
              <a:avLst/>
              <a:gdLst>
                <a:gd name="T0" fmla="*/ 20 w 36"/>
                <a:gd name="T1" fmla="*/ 76 h 77"/>
                <a:gd name="T2" fmla="*/ 10 w 36"/>
                <a:gd name="T3" fmla="*/ 69 h 77"/>
                <a:gd name="T4" fmla="*/ 5 w 36"/>
                <a:gd name="T5" fmla="*/ 60 h 77"/>
                <a:gd name="T6" fmla="*/ 1 w 36"/>
                <a:gd name="T7" fmla="*/ 50 h 77"/>
                <a:gd name="T8" fmla="*/ 0 w 36"/>
                <a:gd name="T9" fmla="*/ 41 h 77"/>
                <a:gd name="T10" fmla="*/ 1 w 36"/>
                <a:gd name="T11" fmla="*/ 32 h 77"/>
                <a:gd name="T12" fmla="*/ 5 w 36"/>
                <a:gd name="T13" fmla="*/ 21 h 77"/>
                <a:gd name="T14" fmla="*/ 10 w 36"/>
                <a:gd name="T15" fmla="*/ 14 h 77"/>
                <a:gd name="T16" fmla="*/ 17 w 36"/>
                <a:gd name="T17" fmla="*/ 6 h 77"/>
                <a:gd name="T18" fmla="*/ 25 w 36"/>
                <a:gd name="T19" fmla="*/ 2 h 77"/>
                <a:gd name="T20" fmla="*/ 35 w 3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7">
                  <a:moveTo>
                    <a:pt x="20" y="76"/>
                  </a:moveTo>
                  <a:lnTo>
                    <a:pt x="10" y="69"/>
                  </a:lnTo>
                  <a:lnTo>
                    <a:pt x="5" y="60"/>
                  </a:lnTo>
                  <a:lnTo>
                    <a:pt x="1" y="50"/>
                  </a:lnTo>
                  <a:lnTo>
                    <a:pt x="0" y="41"/>
                  </a:lnTo>
                  <a:lnTo>
                    <a:pt x="1" y="32"/>
                  </a:lnTo>
                  <a:lnTo>
                    <a:pt x="5" y="21"/>
                  </a:lnTo>
                  <a:lnTo>
                    <a:pt x="10" y="14"/>
                  </a:lnTo>
                  <a:lnTo>
                    <a:pt x="17" y="6"/>
                  </a:lnTo>
                  <a:lnTo>
                    <a:pt x="25" y="2"/>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4" name="Freeform 63"/>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5" name="Freeform 64"/>
            <p:cNvSpPr>
              <a:spLocks/>
            </p:cNvSpPr>
            <p:nvPr/>
          </p:nvSpPr>
          <p:spPr bwMode="gray">
            <a:xfrm>
              <a:off x="4701" y="2749"/>
              <a:ext cx="390" cy="232"/>
            </a:xfrm>
            <a:custGeom>
              <a:avLst/>
              <a:gdLst>
                <a:gd name="T0" fmla="*/ 387 w 390"/>
                <a:gd name="T1" fmla="*/ 119 h 232"/>
                <a:gd name="T2" fmla="*/ 389 w 390"/>
                <a:gd name="T3" fmla="*/ 181 h 232"/>
                <a:gd name="T4" fmla="*/ 387 w 390"/>
                <a:gd name="T5" fmla="*/ 182 h 232"/>
                <a:gd name="T6" fmla="*/ 383 w 390"/>
                <a:gd name="T7" fmla="*/ 187 h 232"/>
                <a:gd name="T8" fmla="*/ 378 w 390"/>
                <a:gd name="T9" fmla="*/ 192 h 232"/>
                <a:gd name="T10" fmla="*/ 372 w 390"/>
                <a:gd name="T11" fmla="*/ 200 h 232"/>
                <a:gd name="T12" fmla="*/ 365 w 390"/>
                <a:gd name="T13" fmla="*/ 207 h 232"/>
                <a:gd name="T14" fmla="*/ 358 w 390"/>
                <a:gd name="T15" fmla="*/ 214 h 232"/>
                <a:gd name="T16" fmla="*/ 350 w 390"/>
                <a:gd name="T17" fmla="*/ 221 h 232"/>
                <a:gd name="T18" fmla="*/ 344 w 390"/>
                <a:gd name="T19" fmla="*/ 226 h 232"/>
                <a:gd name="T20" fmla="*/ 338 w 390"/>
                <a:gd name="T21" fmla="*/ 230 h 232"/>
                <a:gd name="T22" fmla="*/ 335 w 390"/>
                <a:gd name="T23" fmla="*/ 231 h 232"/>
                <a:gd name="T24" fmla="*/ 312 w 390"/>
                <a:gd name="T25" fmla="*/ 222 h 232"/>
                <a:gd name="T26" fmla="*/ 293 w 390"/>
                <a:gd name="T27" fmla="*/ 210 h 232"/>
                <a:gd name="T28" fmla="*/ 279 w 390"/>
                <a:gd name="T29" fmla="*/ 197 h 232"/>
                <a:gd name="T30" fmla="*/ 267 w 390"/>
                <a:gd name="T31" fmla="*/ 180 h 232"/>
                <a:gd name="T32" fmla="*/ 257 w 390"/>
                <a:gd name="T33" fmla="*/ 163 h 232"/>
                <a:gd name="T34" fmla="*/ 248 w 390"/>
                <a:gd name="T35" fmla="*/ 145 h 232"/>
                <a:gd name="T36" fmla="*/ 238 w 390"/>
                <a:gd name="T37" fmla="*/ 127 h 232"/>
                <a:gd name="T38" fmla="*/ 228 w 390"/>
                <a:gd name="T39" fmla="*/ 109 h 232"/>
                <a:gd name="T40" fmla="*/ 217 w 390"/>
                <a:gd name="T41" fmla="*/ 92 h 232"/>
                <a:gd name="T42" fmla="*/ 202 w 390"/>
                <a:gd name="T43" fmla="*/ 77 h 232"/>
                <a:gd name="T44" fmla="*/ 195 w 390"/>
                <a:gd name="T45" fmla="*/ 73 h 232"/>
                <a:gd name="T46" fmla="*/ 183 w 390"/>
                <a:gd name="T47" fmla="*/ 70 h 232"/>
                <a:gd name="T48" fmla="*/ 168 w 390"/>
                <a:gd name="T49" fmla="*/ 66 h 232"/>
                <a:gd name="T50" fmla="*/ 151 w 390"/>
                <a:gd name="T51" fmla="*/ 63 h 232"/>
                <a:gd name="T52" fmla="*/ 130 w 390"/>
                <a:gd name="T53" fmla="*/ 60 h 232"/>
                <a:gd name="T54" fmla="*/ 108 w 390"/>
                <a:gd name="T55" fmla="*/ 56 h 232"/>
                <a:gd name="T56" fmla="*/ 85 w 390"/>
                <a:gd name="T57" fmla="*/ 53 h 232"/>
                <a:gd name="T58" fmla="*/ 62 w 390"/>
                <a:gd name="T59" fmla="*/ 50 h 232"/>
                <a:gd name="T60" fmla="*/ 40 w 390"/>
                <a:gd name="T61" fmla="*/ 46 h 232"/>
                <a:gd name="T62" fmla="*/ 20 w 390"/>
                <a:gd name="T63" fmla="*/ 43 h 232"/>
                <a:gd name="T64" fmla="*/ 15 w 390"/>
                <a:gd name="T65" fmla="*/ 39 h 232"/>
                <a:gd name="T66" fmla="*/ 11 w 390"/>
                <a:gd name="T67" fmla="*/ 35 h 232"/>
                <a:gd name="T68" fmla="*/ 8 w 390"/>
                <a:gd name="T69" fmla="*/ 32 h 232"/>
                <a:gd name="T70" fmla="*/ 5 w 390"/>
                <a:gd name="T71" fmla="*/ 27 h 232"/>
                <a:gd name="T72" fmla="*/ 3 w 390"/>
                <a:gd name="T73" fmla="*/ 23 h 232"/>
                <a:gd name="T74" fmla="*/ 1 w 390"/>
                <a:gd name="T75" fmla="*/ 18 h 232"/>
                <a:gd name="T76" fmla="*/ 0 w 390"/>
                <a:gd name="T77" fmla="*/ 14 h 232"/>
                <a:gd name="T78" fmla="*/ 0 w 390"/>
                <a:gd name="T79" fmla="*/ 9 h 232"/>
                <a:gd name="T80" fmla="*/ 0 w 390"/>
                <a:gd name="T81" fmla="*/ 4 h 232"/>
                <a:gd name="T82" fmla="*/ 1 w 390"/>
                <a:gd name="T83" fmla="*/ 0 h 232"/>
                <a:gd name="T84" fmla="*/ 10 w 390"/>
                <a:gd name="T85" fmla="*/ 9 h 232"/>
                <a:gd name="T86" fmla="*/ 27 w 390"/>
                <a:gd name="T87" fmla="*/ 18 h 232"/>
                <a:gd name="T88" fmla="*/ 51 w 390"/>
                <a:gd name="T89" fmla="*/ 27 h 232"/>
                <a:gd name="T90" fmla="*/ 79 w 390"/>
                <a:gd name="T91" fmla="*/ 35 h 232"/>
                <a:gd name="T92" fmla="*/ 109 w 390"/>
                <a:gd name="T93" fmla="*/ 43 h 232"/>
                <a:gd name="T94" fmla="*/ 140 w 390"/>
                <a:gd name="T95" fmla="*/ 50 h 232"/>
                <a:gd name="T96" fmla="*/ 169 w 390"/>
                <a:gd name="T97" fmla="*/ 57 h 232"/>
                <a:gd name="T98" fmla="*/ 195 w 390"/>
                <a:gd name="T99" fmla="*/ 62 h 232"/>
                <a:gd name="T100" fmla="*/ 215 w 390"/>
                <a:gd name="T101" fmla="*/ 66 h 232"/>
                <a:gd name="T102" fmla="*/ 227 w 390"/>
                <a:gd name="T103" fmla="*/ 69 h 232"/>
                <a:gd name="T104" fmla="*/ 239 w 390"/>
                <a:gd name="T105" fmla="*/ 72 h 232"/>
                <a:gd name="T106" fmla="*/ 254 w 390"/>
                <a:gd name="T107" fmla="*/ 77 h 232"/>
                <a:gd name="T108" fmla="*/ 274 w 390"/>
                <a:gd name="T109" fmla="*/ 82 h 232"/>
                <a:gd name="T110" fmla="*/ 295 w 390"/>
                <a:gd name="T111" fmla="*/ 89 h 232"/>
                <a:gd name="T112" fmla="*/ 318 w 390"/>
                <a:gd name="T113" fmla="*/ 96 h 232"/>
                <a:gd name="T114" fmla="*/ 339 w 390"/>
                <a:gd name="T115" fmla="*/ 103 h 232"/>
                <a:gd name="T116" fmla="*/ 358 w 390"/>
                <a:gd name="T117" fmla="*/ 109 h 232"/>
                <a:gd name="T118" fmla="*/ 373 w 390"/>
                <a:gd name="T119" fmla="*/ 114 h 232"/>
                <a:gd name="T120" fmla="*/ 383 w 390"/>
                <a:gd name="T121" fmla="*/ 117 h 232"/>
                <a:gd name="T122" fmla="*/ 387 w 390"/>
                <a:gd name="T123" fmla="*/ 119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0" h="232">
                  <a:moveTo>
                    <a:pt x="387" y="119"/>
                  </a:moveTo>
                  <a:lnTo>
                    <a:pt x="389" y="181"/>
                  </a:lnTo>
                  <a:lnTo>
                    <a:pt x="387" y="182"/>
                  </a:lnTo>
                  <a:lnTo>
                    <a:pt x="383" y="187"/>
                  </a:lnTo>
                  <a:lnTo>
                    <a:pt x="378" y="192"/>
                  </a:lnTo>
                  <a:lnTo>
                    <a:pt x="372" y="200"/>
                  </a:lnTo>
                  <a:lnTo>
                    <a:pt x="365" y="207"/>
                  </a:lnTo>
                  <a:lnTo>
                    <a:pt x="358" y="214"/>
                  </a:lnTo>
                  <a:lnTo>
                    <a:pt x="350" y="221"/>
                  </a:lnTo>
                  <a:lnTo>
                    <a:pt x="344" y="226"/>
                  </a:lnTo>
                  <a:lnTo>
                    <a:pt x="338" y="230"/>
                  </a:lnTo>
                  <a:lnTo>
                    <a:pt x="335" y="231"/>
                  </a:lnTo>
                  <a:lnTo>
                    <a:pt x="312" y="222"/>
                  </a:lnTo>
                  <a:lnTo>
                    <a:pt x="293" y="210"/>
                  </a:lnTo>
                  <a:lnTo>
                    <a:pt x="279" y="197"/>
                  </a:lnTo>
                  <a:lnTo>
                    <a:pt x="267" y="180"/>
                  </a:lnTo>
                  <a:lnTo>
                    <a:pt x="257" y="163"/>
                  </a:lnTo>
                  <a:lnTo>
                    <a:pt x="248" y="145"/>
                  </a:lnTo>
                  <a:lnTo>
                    <a:pt x="238" y="127"/>
                  </a:lnTo>
                  <a:lnTo>
                    <a:pt x="228" y="109"/>
                  </a:lnTo>
                  <a:lnTo>
                    <a:pt x="217" y="92"/>
                  </a:lnTo>
                  <a:lnTo>
                    <a:pt x="202" y="77"/>
                  </a:lnTo>
                  <a:lnTo>
                    <a:pt x="195" y="73"/>
                  </a:lnTo>
                  <a:lnTo>
                    <a:pt x="183" y="70"/>
                  </a:lnTo>
                  <a:lnTo>
                    <a:pt x="168" y="66"/>
                  </a:lnTo>
                  <a:lnTo>
                    <a:pt x="151" y="63"/>
                  </a:lnTo>
                  <a:lnTo>
                    <a:pt x="130" y="60"/>
                  </a:lnTo>
                  <a:lnTo>
                    <a:pt x="108" y="56"/>
                  </a:lnTo>
                  <a:lnTo>
                    <a:pt x="85" y="53"/>
                  </a:lnTo>
                  <a:lnTo>
                    <a:pt x="62" y="50"/>
                  </a:lnTo>
                  <a:lnTo>
                    <a:pt x="40" y="46"/>
                  </a:lnTo>
                  <a:lnTo>
                    <a:pt x="20" y="43"/>
                  </a:lnTo>
                  <a:lnTo>
                    <a:pt x="15" y="39"/>
                  </a:lnTo>
                  <a:lnTo>
                    <a:pt x="11" y="35"/>
                  </a:lnTo>
                  <a:lnTo>
                    <a:pt x="8" y="32"/>
                  </a:lnTo>
                  <a:lnTo>
                    <a:pt x="5" y="27"/>
                  </a:lnTo>
                  <a:lnTo>
                    <a:pt x="3" y="23"/>
                  </a:lnTo>
                  <a:lnTo>
                    <a:pt x="1" y="18"/>
                  </a:lnTo>
                  <a:lnTo>
                    <a:pt x="0" y="14"/>
                  </a:lnTo>
                  <a:lnTo>
                    <a:pt x="0" y="9"/>
                  </a:lnTo>
                  <a:lnTo>
                    <a:pt x="0" y="4"/>
                  </a:lnTo>
                  <a:lnTo>
                    <a:pt x="1" y="0"/>
                  </a:lnTo>
                  <a:lnTo>
                    <a:pt x="10" y="9"/>
                  </a:lnTo>
                  <a:lnTo>
                    <a:pt x="27" y="18"/>
                  </a:lnTo>
                  <a:lnTo>
                    <a:pt x="51" y="27"/>
                  </a:lnTo>
                  <a:lnTo>
                    <a:pt x="79" y="35"/>
                  </a:lnTo>
                  <a:lnTo>
                    <a:pt x="109" y="43"/>
                  </a:lnTo>
                  <a:lnTo>
                    <a:pt x="140" y="50"/>
                  </a:lnTo>
                  <a:lnTo>
                    <a:pt x="169" y="57"/>
                  </a:lnTo>
                  <a:lnTo>
                    <a:pt x="195" y="62"/>
                  </a:lnTo>
                  <a:lnTo>
                    <a:pt x="215" y="66"/>
                  </a:lnTo>
                  <a:lnTo>
                    <a:pt x="227" y="69"/>
                  </a:lnTo>
                  <a:lnTo>
                    <a:pt x="239" y="72"/>
                  </a:lnTo>
                  <a:lnTo>
                    <a:pt x="254" y="77"/>
                  </a:lnTo>
                  <a:lnTo>
                    <a:pt x="274" y="82"/>
                  </a:lnTo>
                  <a:lnTo>
                    <a:pt x="295" y="89"/>
                  </a:lnTo>
                  <a:lnTo>
                    <a:pt x="318" y="96"/>
                  </a:lnTo>
                  <a:lnTo>
                    <a:pt x="339" y="103"/>
                  </a:lnTo>
                  <a:lnTo>
                    <a:pt x="358" y="109"/>
                  </a:lnTo>
                  <a:lnTo>
                    <a:pt x="373" y="114"/>
                  </a:lnTo>
                  <a:lnTo>
                    <a:pt x="383" y="117"/>
                  </a:lnTo>
                  <a:lnTo>
                    <a:pt x="387"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6" name="Freeform 65"/>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159 w 161"/>
                <a:gd name="T45" fmla="*/ 48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lnTo>
                    <a:pt x="159"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7" name="Freeform 66"/>
            <p:cNvSpPr>
              <a:spLocks/>
            </p:cNvSpPr>
            <p:nvPr/>
          </p:nvSpPr>
          <p:spPr bwMode="gray">
            <a:xfrm>
              <a:off x="4928" y="2819"/>
              <a:ext cx="161" cy="53"/>
            </a:xfrm>
            <a:custGeom>
              <a:avLst/>
              <a:gdLst>
                <a:gd name="T0" fmla="*/ 159 w 161"/>
                <a:gd name="T1" fmla="*/ 48 h 53"/>
                <a:gd name="T2" fmla="*/ 129 w 161"/>
                <a:gd name="T3" fmla="*/ 52 h 53"/>
                <a:gd name="T4" fmla="*/ 105 w 161"/>
                <a:gd name="T5" fmla="*/ 50 h 53"/>
                <a:gd name="T6" fmla="*/ 84 w 161"/>
                <a:gd name="T7" fmla="*/ 47 h 53"/>
                <a:gd name="T8" fmla="*/ 67 w 161"/>
                <a:gd name="T9" fmla="*/ 42 h 53"/>
                <a:gd name="T10" fmla="*/ 53 w 161"/>
                <a:gd name="T11" fmla="*/ 36 h 53"/>
                <a:gd name="T12" fmla="*/ 42 w 161"/>
                <a:gd name="T13" fmla="*/ 29 h 53"/>
                <a:gd name="T14" fmla="*/ 32 w 161"/>
                <a:gd name="T15" fmla="*/ 21 h 53"/>
                <a:gd name="T16" fmla="*/ 23 w 161"/>
                <a:gd name="T17" fmla="*/ 15 h 53"/>
                <a:gd name="T18" fmla="*/ 15 w 161"/>
                <a:gd name="T19" fmla="*/ 8 h 53"/>
                <a:gd name="T20" fmla="*/ 8 w 161"/>
                <a:gd name="T21" fmla="*/ 3 h 53"/>
                <a:gd name="T22" fmla="*/ 0 w 161"/>
                <a:gd name="T23" fmla="*/ 0 h 53"/>
                <a:gd name="T24" fmla="*/ 1 w 161"/>
                <a:gd name="T25" fmla="*/ 0 h 53"/>
                <a:gd name="T26" fmla="*/ 11 w 161"/>
                <a:gd name="T27" fmla="*/ 2 h 53"/>
                <a:gd name="T28" fmla="*/ 28 w 161"/>
                <a:gd name="T29" fmla="*/ 7 h 53"/>
                <a:gd name="T30" fmla="*/ 50 w 161"/>
                <a:gd name="T31" fmla="*/ 14 h 53"/>
                <a:gd name="T32" fmla="*/ 75 w 161"/>
                <a:gd name="T33" fmla="*/ 21 h 53"/>
                <a:gd name="T34" fmla="*/ 99 w 161"/>
                <a:gd name="T35" fmla="*/ 29 h 53"/>
                <a:gd name="T36" fmla="*/ 122 w 161"/>
                <a:gd name="T37" fmla="*/ 36 h 53"/>
                <a:gd name="T38" fmla="*/ 141 w 161"/>
                <a:gd name="T39" fmla="*/ 43 h 53"/>
                <a:gd name="T40" fmla="*/ 154 w 161"/>
                <a:gd name="T41" fmla="*/ 46 h 53"/>
                <a:gd name="T42" fmla="*/ 160 w 161"/>
                <a:gd name="T43" fmla="*/ 49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3">
                  <a:moveTo>
                    <a:pt x="159" y="48"/>
                  </a:moveTo>
                  <a:lnTo>
                    <a:pt x="129" y="52"/>
                  </a:lnTo>
                  <a:lnTo>
                    <a:pt x="105" y="50"/>
                  </a:lnTo>
                  <a:lnTo>
                    <a:pt x="84" y="47"/>
                  </a:lnTo>
                  <a:lnTo>
                    <a:pt x="67" y="42"/>
                  </a:lnTo>
                  <a:lnTo>
                    <a:pt x="53" y="36"/>
                  </a:lnTo>
                  <a:lnTo>
                    <a:pt x="42" y="29"/>
                  </a:lnTo>
                  <a:lnTo>
                    <a:pt x="32" y="21"/>
                  </a:lnTo>
                  <a:lnTo>
                    <a:pt x="23" y="15"/>
                  </a:lnTo>
                  <a:lnTo>
                    <a:pt x="15" y="8"/>
                  </a:lnTo>
                  <a:lnTo>
                    <a:pt x="8" y="3"/>
                  </a:lnTo>
                  <a:lnTo>
                    <a:pt x="0" y="0"/>
                  </a:lnTo>
                  <a:lnTo>
                    <a:pt x="1" y="0"/>
                  </a:lnTo>
                  <a:lnTo>
                    <a:pt x="11" y="2"/>
                  </a:lnTo>
                  <a:lnTo>
                    <a:pt x="28" y="7"/>
                  </a:lnTo>
                  <a:lnTo>
                    <a:pt x="50" y="14"/>
                  </a:lnTo>
                  <a:lnTo>
                    <a:pt x="75" y="21"/>
                  </a:lnTo>
                  <a:lnTo>
                    <a:pt x="99" y="29"/>
                  </a:lnTo>
                  <a:lnTo>
                    <a:pt x="122" y="36"/>
                  </a:lnTo>
                  <a:lnTo>
                    <a:pt x="141" y="43"/>
                  </a:lnTo>
                  <a:lnTo>
                    <a:pt x="154" y="46"/>
                  </a:lnTo>
                  <a:lnTo>
                    <a:pt x="160" y="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8" name="Freeform 67"/>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89" name="Freeform 68"/>
            <p:cNvSpPr>
              <a:spLocks/>
            </p:cNvSpPr>
            <p:nvPr/>
          </p:nvSpPr>
          <p:spPr bwMode="gray">
            <a:xfrm>
              <a:off x="4654" y="2736"/>
              <a:ext cx="68" cy="58"/>
            </a:xfrm>
            <a:custGeom>
              <a:avLst/>
              <a:gdLst>
                <a:gd name="T0" fmla="*/ 0 w 68"/>
                <a:gd name="T1" fmla="*/ 0 h 58"/>
                <a:gd name="T2" fmla="*/ 0 w 68"/>
                <a:gd name="T3" fmla="*/ 5 h 58"/>
                <a:gd name="T4" fmla="*/ 0 w 68"/>
                <a:gd name="T5" fmla="*/ 10 h 58"/>
                <a:gd name="T6" fmla="*/ 0 w 68"/>
                <a:gd name="T7" fmla="*/ 15 h 58"/>
                <a:gd name="T8" fmla="*/ 1 w 68"/>
                <a:gd name="T9" fmla="*/ 19 h 58"/>
                <a:gd name="T10" fmla="*/ 3 w 68"/>
                <a:gd name="T11" fmla="*/ 23 h 58"/>
                <a:gd name="T12" fmla="*/ 5 w 68"/>
                <a:gd name="T13" fmla="*/ 27 h 58"/>
                <a:gd name="T14" fmla="*/ 8 w 68"/>
                <a:gd name="T15" fmla="*/ 31 h 58"/>
                <a:gd name="T16" fmla="*/ 11 w 68"/>
                <a:gd name="T17" fmla="*/ 34 h 58"/>
                <a:gd name="T18" fmla="*/ 14 w 68"/>
                <a:gd name="T19" fmla="*/ 37 h 58"/>
                <a:gd name="T20" fmla="*/ 17 w 68"/>
                <a:gd name="T21" fmla="*/ 40 h 58"/>
                <a:gd name="T22" fmla="*/ 20 w 68"/>
                <a:gd name="T23" fmla="*/ 41 h 58"/>
                <a:gd name="T24" fmla="*/ 23 w 68"/>
                <a:gd name="T25" fmla="*/ 44 h 58"/>
                <a:gd name="T26" fmla="*/ 27 w 68"/>
                <a:gd name="T27" fmla="*/ 45 h 58"/>
                <a:gd name="T28" fmla="*/ 30 w 68"/>
                <a:gd name="T29" fmla="*/ 47 h 58"/>
                <a:gd name="T30" fmla="*/ 36 w 68"/>
                <a:gd name="T31" fmla="*/ 49 h 58"/>
                <a:gd name="T32" fmla="*/ 41 w 68"/>
                <a:gd name="T33" fmla="*/ 50 h 58"/>
                <a:gd name="T34" fmla="*/ 47 w 68"/>
                <a:gd name="T35" fmla="*/ 51 h 58"/>
                <a:gd name="T36" fmla="*/ 53 w 68"/>
                <a:gd name="T37" fmla="*/ 53 h 58"/>
                <a:gd name="T38" fmla="*/ 60 w 68"/>
                <a:gd name="T39" fmla="*/ 55 h 58"/>
                <a:gd name="T40" fmla="*/ 67 w 68"/>
                <a:gd name="T41" fmla="*/ 57 h 58"/>
                <a:gd name="T42" fmla="*/ 62 w 68"/>
                <a:gd name="T43" fmla="*/ 53 h 58"/>
                <a:gd name="T44" fmla="*/ 58 w 68"/>
                <a:gd name="T45" fmla="*/ 50 h 58"/>
                <a:gd name="T46" fmla="*/ 54 w 68"/>
                <a:gd name="T47" fmla="*/ 46 h 58"/>
                <a:gd name="T48" fmla="*/ 51 w 68"/>
                <a:gd name="T49" fmla="*/ 41 h 58"/>
                <a:gd name="T50" fmla="*/ 49 w 68"/>
                <a:gd name="T51" fmla="*/ 37 h 58"/>
                <a:gd name="T52" fmla="*/ 48 w 68"/>
                <a:gd name="T53" fmla="*/ 33 h 58"/>
                <a:gd name="T54" fmla="*/ 47 w 68"/>
                <a:gd name="T55" fmla="*/ 28 h 58"/>
                <a:gd name="T56" fmla="*/ 46 w 68"/>
                <a:gd name="T57" fmla="*/ 24 h 58"/>
                <a:gd name="T58" fmla="*/ 46 w 68"/>
                <a:gd name="T59" fmla="*/ 20 h 58"/>
                <a:gd name="T60" fmla="*/ 47 w 68"/>
                <a:gd name="T61" fmla="*/ 15 h 58"/>
                <a:gd name="T62" fmla="*/ 36 w 68"/>
                <a:gd name="T63" fmla="*/ 13 h 58"/>
                <a:gd name="T64" fmla="*/ 27 w 68"/>
                <a:gd name="T65" fmla="*/ 11 h 58"/>
                <a:gd name="T66" fmla="*/ 20 w 68"/>
                <a:gd name="T67" fmla="*/ 10 h 58"/>
                <a:gd name="T68" fmla="*/ 14 w 68"/>
                <a:gd name="T69" fmla="*/ 7 h 58"/>
                <a:gd name="T70" fmla="*/ 9 w 68"/>
                <a:gd name="T71" fmla="*/ 5 h 58"/>
                <a:gd name="T72" fmla="*/ 5 w 68"/>
                <a:gd name="T73" fmla="*/ 4 h 58"/>
                <a:gd name="T74" fmla="*/ 3 w 68"/>
                <a:gd name="T75" fmla="*/ 2 h 58"/>
                <a:gd name="T76" fmla="*/ 1 w 68"/>
                <a:gd name="T77" fmla="*/ 1 h 58"/>
                <a:gd name="T78" fmla="*/ 0 w 68"/>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58">
                  <a:moveTo>
                    <a:pt x="0" y="0"/>
                  </a:moveTo>
                  <a:lnTo>
                    <a:pt x="0" y="5"/>
                  </a:lnTo>
                  <a:lnTo>
                    <a:pt x="0" y="10"/>
                  </a:lnTo>
                  <a:lnTo>
                    <a:pt x="0" y="15"/>
                  </a:lnTo>
                  <a:lnTo>
                    <a:pt x="1" y="19"/>
                  </a:lnTo>
                  <a:lnTo>
                    <a:pt x="3" y="23"/>
                  </a:lnTo>
                  <a:lnTo>
                    <a:pt x="5" y="27"/>
                  </a:lnTo>
                  <a:lnTo>
                    <a:pt x="8" y="31"/>
                  </a:lnTo>
                  <a:lnTo>
                    <a:pt x="11" y="34"/>
                  </a:lnTo>
                  <a:lnTo>
                    <a:pt x="14" y="37"/>
                  </a:lnTo>
                  <a:lnTo>
                    <a:pt x="17" y="40"/>
                  </a:lnTo>
                  <a:lnTo>
                    <a:pt x="20" y="41"/>
                  </a:lnTo>
                  <a:lnTo>
                    <a:pt x="23" y="44"/>
                  </a:lnTo>
                  <a:lnTo>
                    <a:pt x="27" y="45"/>
                  </a:lnTo>
                  <a:lnTo>
                    <a:pt x="30" y="47"/>
                  </a:lnTo>
                  <a:lnTo>
                    <a:pt x="36" y="49"/>
                  </a:lnTo>
                  <a:lnTo>
                    <a:pt x="41" y="50"/>
                  </a:lnTo>
                  <a:lnTo>
                    <a:pt x="47" y="51"/>
                  </a:lnTo>
                  <a:lnTo>
                    <a:pt x="53" y="53"/>
                  </a:lnTo>
                  <a:lnTo>
                    <a:pt x="60" y="55"/>
                  </a:lnTo>
                  <a:lnTo>
                    <a:pt x="67" y="57"/>
                  </a:lnTo>
                  <a:lnTo>
                    <a:pt x="62" y="53"/>
                  </a:lnTo>
                  <a:lnTo>
                    <a:pt x="58" y="50"/>
                  </a:lnTo>
                  <a:lnTo>
                    <a:pt x="54" y="46"/>
                  </a:lnTo>
                  <a:lnTo>
                    <a:pt x="51" y="41"/>
                  </a:lnTo>
                  <a:lnTo>
                    <a:pt x="49" y="37"/>
                  </a:lnTo>
                  <a:lnTo>
                    <a:pt x="48" y="33"/>
                  </a:lnTo>
                  <a:lnTo>
                    <a:pt x="47" y="28"/>
                  </a:lnTo>
                  <a:lnTo>
                    <a:pt x="46" y="24"/>
                  </a:lnTo>
                  <a:lnTo>
                    <a:pt x="46" y="20"/>
                  </a:lnTo>
                  <a:lnTo>
                    <a:pt x="47" y="15"/>
                  </a:lnTo>
                  <a:lnTo>
                    <a:pt x="36" y="13"/>
                  </a:lnTo>
                  <a:lnTo>
                    <a:pt x="27" y="11"/>
                  </a:lnTo>
                  <a:lnTo>
                    <a:pt x="20" y="10"/>
                  </a:lnTo>
                  <a:lnTo>
                    <a:pt x="14" y="7"/>
                  </a:lnTo>
                  <a:lnTo>
                    <a:pt x="9" y="5"/>
                  </a:lnTo>
                  <a:lnTo>
                    <a:pt x="5" y="4"/>
                  </a:lnTo>
                  <a:lnTo>
                    <a:pt x="3" y="2"/>
                  </a:lnTo>
                  <a:lnTo>
                    <a:pt x="1"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0" name="Freeform 69"/>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1" name="Freeform 70"/>
            <p:cNvSpPr>
              <a:spLocks/>
            </p:cNvSpPr>
            <p:nvPr/>
          </p:nvSpPr>
          <p:spPr bwMode="gray">
            <a:xfrm>
              <a:off x="4450" y="3220"/>
              <a:ext cx="49" cy="52"/>
            </a:xfrm>
            <a:custGeom>
              <a:avLst/>
              <a:gdLst>
                <a:gd name="T0" fmla="*/ 18 w 49"/>
                <a:gd name="T1" fmla="*/ 51 h 52"/>
                <a:gd name="T2" fmla="*/ 48 w 49"/>
                <a:gd name="T3" fmla="*/ 0 h 52"/>
                <a:gd name="T4" fmla="*/ 0 w 49"/>
                <a:gd name="T5" fmla="*/ 37 h 52"/>
                <a:gd name="T6" fmla="*/ 18 w 4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2">
                  <a:moveTo>
                    <a:pt x="18" y="51"/>
                  </a:moveTo>
                  <a:lnTo>
                    <a:pt x="48" y="0"/>
                  </a:lnTo>
                  <a:lnTo>
                    <a:pt x="0" y="37"/>
                  </a:lnTo>
                  <a:lnTo>
                    <a:pt x="18" y="5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2" name="Freeform 71"/>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3" name="Freeform 72"/>
            <p:cNvSpPr>
              <a:spLocks/>
            </p:cNvSpPr>
            <p:nvPr/>
          </p:nvSpPr>
          <p:spPr bwMode="gray">
            <a:xfrm>
              <a:off x="4089" y="3614"/>
              <a:ext cx="67" cy="85"/>
            </a:xfrm>
            <a:custGeom>
              <a:avLst/>
              <a:gdLst>
                <a:gd name="T0" fmla="*/ 47 w 67"/>
                <a:gd name="T1" fmla="*/ 0 h 85"/>
                <a:gd name="T2" fmla="*/ 0 w 67"/>
                <a:gd name="T3" fmla="*/ 75 h 85"/>
                <a:gd name="T4" fmla="*/ 6 w 67"/>
                <a:gd name="T5" fmla="*/ 84 h 85"/>
                <a:gd name="T6" fmla="*/ 14 w 67"/>
                <a:gd name="T7" fmla="*/ 82 h 85"/>
                <a:gd name="T8" fmla="*/ 22 w 67"/>
                <a:gd name="T9" fmla="*/ 79 h 85"/>
                <a:gd name="T10" fmla="*/ 30 w 67"/>
                <a:gd name="T11" fmla="*/ 73 h 85"/>
                <a:gd name="T12" fmla="*/ 38 w 67"/>
                <a:gd name="T13" fmla="*/ 66 h 85"/>
                <a:gd name="T14" fmla="*/ 46 w 67"/>
                <a:gd name="T15" fmla="*/ 59 h 85"/>
                <a:gd name="T16" fmla="*/ 53 w 67"/>
                <a:gd name="T17" fmla="*/ 52 h 85"/>
                <a:gd name="T18" fmla="*/ 58 w 67"/>
                <a:gd name="T19" fmla="*/ 46 h 85"/>
                <a:gd name="T20" fmla="*/ 62 w 67"/>
                <a:gd name="T21" fmla="*/ 41 h 85"/>
                <a:gd name="T22" fmla="*/ 65 w 67"/>
                <a:gd name="T23" fmla="*/ 37 h 85"/>
                <a:gd name="T24" fmla="*/ 66 w 67"/>
                <a:gd name="T25" fmla="*/ 36 h 85"/>
                <a:gd name="T26" fmla="*/ 47 w 67"/>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5">
                  <a:moveTo>
                    <a:pt x="47" y="0"/>
                  </a:moveTo>
                  <a:lnTo>
                    <a:pt x="0" y="75"/>
                  </a:lnTo>
                  <a:lnTo>
                    <a:pt x="6" y="84"/>
                  </a:lnTo>
                  <a:lnTo>
                    <a:pt x="14" y="82"/>
                  </a:lnTo>
                  <a:lnTo>
                    <a:pt x="22" y="79"/>
                  </a:lnTo>
                  <a:lnTo>
                    <a:pt x="30" y="73"/>
                  </a:lnTo>
                  <a:lnTo>
                    <a:pt x="38" y="66"/>
                  </a:lnTo>
                  <a:lnTo>
                    <a:pt x="46" y="59"/>
                  </a:lnTo>
                  <a:lnTo>
                    <a:pt x="53" y="52"/>
                  </a:lnTo>
                  <a:lnTo>
                    <a:pt x="58" y="46"/>
                  </a:lnTo>
                  <a:lnTo>
                    <a:pt x="62" y="41"/>
                  </a:lnTo>
                  <a:lnTo>
                    <a:pt x="65" y="37"/>
                  </a:lnTo>
                  <a:lnTo>
                    <a:pt x="66" y="36"/>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4" name="Freeform 73"/>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5" name="Freeform 74"/>
            <p:cNvSpPr>
              <a:spLocks/>
            </p:cNvSpPr>
            <p:nvPr/>
          </p:nvSpPr>
          <p:spPr bwMode="gray">
            <a:xfrm>
              <a:off x="4037" y="3289"/>
              <a:ext cx="409" cy="413"/>
            </a:xfrm>
            <a:custGeom>
              <a:avLst/>
              <a:gdLst>
                <a:gd name="T0" fmla="*/ 341 w 409"/>
                <a:gd name="T1" fmla="*/ 3 h 413"/>
                <a:gd name="T2" fmla="*/ 365 w 409"/>
                <a:gd name="T3" fmla="*/ 0 h 413"/>
                <a:gd name="T4" fmla="*/ 387 w 409"/>
                <a:gd name="T5" fmla="*/ 9 h 413"/>
                <a:gd name="T6" fmla="*/ 402 w 409"/>
                <a:gd name="T7" fmla="*/ 27 h 413"/>
                <a:gd name="T8" fmla="*/ 408 w 409"/>
                <a:gd name="T9" fmla="*/ 49 h 413"/>
                <a:gd name="T10" fmla="*/ 389 w 409"/>
                <a:gd name="T11" fmla="*/ 75 h 413"/>
                <a:gd name="T12" fmla="*/ 350 w 409"/>
                <a:gd name="T13" fmla="*/ 105 h 413"/>
                <a:gd name="T14" fmla="*/ 311 w 409"/>
                <a:gd name="T15" fmla="*/ 134 h 413"/>
                <a:gd name="T16" fmla="*/ 276 w 409"/>
                <a:gd name="T17" fmla="*/ 161 h 413"/>
                <a:gd name="T18" fmla="*/ 253 w 409"/>
                <a:gd name="T19" fmla="*/ 183 h 413"/>
                <a:gd name="T20" fmla="*/ 245 w 409"/>
                <a:gd name="T21" fmla="*/ 209 h 413"/>
                <a:gd name="T22" fmla="*/ 248 w 409"/>
                <a:gd name="T23" fmla="*/ 249 h 413"/>
                <a:gd name="T24" fmla="*/ 256 w 409"/>
                <a:gd name="T25" fmla="*/ 294 h 413"/>
                <a:gd name="T26" fmla="*/ 256 w 409"/>
                <a:gd name="T27" fmla="*/ 341 h 413"/>
                <a:gd name="T28" fmla="*/ 240 w 409"/>
                <a:gd name="T29" fmla="*/ 388 h 413"/>
                <a:gd name="T30" fmla="*/ 218 w 409"/>
                <a:gd name="T31" fmla="*/ 412 h 413"/>
                <a:gd name="T32" fmla="*/ 200 w 409"/>
                <a:gd name="T33" fmla="*/ 409 h 413"/>
                <a:gd name="T34" fmla="*/ 176 w 409"/>
                <a:gd name="T35" fmla="*/ 403 h 413"/>
                <a:gd name="T36" fmla="*/ 153 w 409"/>
                <a:gd name="T37" fmla="*/ 396 h 413"/>
                <a:gd name="T38" fmla="*/ 138 w 409"/>
                <a:gd name="T39" fmla="*/ 391 h 413"/>
                <a:gd name="T40" fmla="*/ 100 w 409"/>
                <a:gd name="T41" fmla="*/ 325 h 413"/>
                <a:gd name="T42" fmla="*/ 29 w 409"/>
                <a:gd name="T43" fmla="*/ 294 h 413"/>
                <a:gd name="T44" fmla="*/ 22 w 409"/>
                <a:gd name="T45" fmla="*/ 280 h 413"/>
                <a:gd name="T46" fmla="*/ 13 w 409"/>
                <a:gd name="T47" fmla="*/ 258 h 413"/>
                <a:gd name="T48" fmla="*/ 4 w 409"/>
                <a:gd name="T49" fmla="*/ 235 h 413"/>
                <a:gd name="T50" fmla="*/ 0 w 409"/>
                <a:gd name="T51" fmla="*/ 218 h 413"/>
                <a:gd name="T52" fmla="*/ 22 w 409"/>
                <a:gd name="T53" fmla="*/ 194 h 413"/>
                <a:gd name="T54" fmla="*/ 67 w 409"/>
                <a:gd name="T55" fmla="*/ 173 h 413"/>
                <a:gd name="T56" fmla="*/ 115 w 409"/>
                <a:gd name="T57" fmla="*/ 169 h 413"/>
                <a:gd name="T58" fmla="*/ 161 w 409"/>
                <a:gd name="T59" fmla="*/ 171 h 413"/>
                <a:gd name="T60" fmla="*/ 202 w 409"/>
                <a:gd name="T61" fmla="*/ 171 h 413"/>
                <a:gd name="T62" fmla="*/ 227 w 409"/>
                <a:gd name="T63" fmla="*/ 161 h 413"/>
                <a:gd name="T64" fmla="*/ 246 w 409"/>
                <a:gd name="T65" fmla="*/ 138 h 413"/>
                <a:gd name="T66" fmla="*/ 268 w 409"/>
                <a:gd name="T67" fmla="*/ 105 h 413"/>
                <a:gd name="T68" fmla="*/ 292 w 409"/>
                <a:gd name="T69" fmla="*/ 66 h 413"/>
                <a:gd name="T70" fmla="*/ 316 w 409"/>
                <a:gd name="T71" fmla="*/ 27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9" h="413">
                  <a:moveTo>
                    <a:pt x="328" y="9"/>
                  </a:moveTo>
                  <a:lnTo>
                    <a:pt x="341" y="3"/>
                  </a:lnTo>
                  <a:lnTo>
                    <a:pt x="353" y="0"/>
                  </a:lnTo>
                  <a:lnTo>
                    <a:pt x="365" y="0"/>
                  </a:lnTo>
                  <a:lnTo>
                    <a:pt x="377" y="4"/>
                  </a:lnTo>
                  <a:lnTo>
                    <a:pt x="387" y="9"/>
                  </a:lnTo>
                  <a:lnTo>
                    <a:pt x="396" y="17"/>
                  </a:lnTo>
                  <a:lnTo>
                    <a:pt x="402" y="27"/>
                  </a:lnTo>
                  <a:lnTo>
                    <a:pt x="406" y="38"/>
                  </a:lnTo>
                  <a:lnTo>
                    <a:pt x="408" y="49"/>
                  </a:lnTo>
                  <a:lnTo>
                    <a:pt x="405" y="60"/>
                  </a:lnTo>
                  <a:lnTo>
                    <a:pt x="389" y="75"/>
                  </a:lnTo>
                  <a:lnTo>
                    <a:pt x="370" y="89"/>
                  </a:lnTo>
                  <a:lnTo>
                    <a:pt x="350" y="105"/>
                  </a:lnTo>
                  <a:lnTo>
                    <a:pt x="330" y="119"/>
                  </a:lnTo>
                  <a:lnTo>
                    <a:pt x="311" y="134"/>
                  </a:lnTo>
                  <a:lnTo>
                    <a:pt x="292" y="148"/>
                  </a:lnTo>
                  <a:lnTo>
                    <a:pt x="276" y="161"/>
                  </a:lnTo>
                  <a:lnTo>
                    <a:pt x="262" y="173"/>
                  </a:lnTo>
                  <a:lnTo>
                    <a:pt x="253" y="183"/>
                  </a:lnTo>
                  <a:lnTo>
                    <a:pt x="248" y="192"/>
                  </a:lnTo>
                  <a:lnTo>
                    <a:pt x="245" y="209"/>
                  </a:lnTo>
                  <a:lnTo>
                    <a:pt x="246" y="228"/>
                  </a:lnTo>
                  <a:lnTo>
                    <a:pt x="248" y="249"/>
                  </a:lnTo>
                  <a:lnTo>
                    <a:pt x="252" y="271"/>
                  </a:lnTo>
                  <a:lnTo>
                    <a:pt x="256" y="294"/>
                  </a:lnTo>
                  <a:lnTo>
                    <a:pt x="258" y="318"/>
                  </a:lnTo>
                  <a:lnTo>
                    <a:pt x="256" y="341"/>
                  </a:lnTo>
                  <a:lnTo>
                    <a:pt x="251" y="365"/>
                  </a:lnTo>
                  <a:lnTo>
                    <a:pt x="240" y="388"/>
                  </a:lnTo>
                  <a:lnTo>
                    <a:pt x="222" y="410"/>
                  </a:lnTo>
                  <a:lnTo>
                    <a:pt x="218" y="412"/>
                  </a:lnTo>
                  <a:lnTo>
                    <a:pt x="210" y="411"/>
                  </a:lnTo>
                  <a:lnTo>
                    <a:pt x="200" y="409"/>
                  </a:lnTo>
                  <a:lnTo>
                    <a:pt x="188" y="407"/>
                  </a:lnTo>
                  <a:lnTo>
                    <a:pt x="176" y="403"/>
                  </a:lnTo>
                  <a:lnTo>
                    <a:pt x="164" y="400"/>
                  </a:lnTo>
                  <a:lnTo>
                    <a:pt x="153" y="396"/>
                  </a:lnTo>
                  <a:lnTo>
                    <a:pt x="144" y="393"/>
                  </a:lnTo>
                  <a:lnTo>
                    <a:pt x="138" y="391"/>
                  </a:lnTo>
                  <a:lnTo>
                    <a:pt x="136" y="390"/>
                  </a:lnTo>
                  <a:lnTo>
                    <a:pt x="100" y="325"/>
                  </a:lnTo>
                  <a:lnTo>
                    <a:pt x="30" y="295"/>
                  </a:lnTo>
                  <a:lnTo>
                    <a:pt x="29" y="294"/>
                  </a:lnTo>
                  <a:lnTo>
                    <a:pt x="26" y="288"/>
                  </a:lnTo>
                  <a:lnTo>
                    <a:pt x="22" y="280"/>
                  </a:lnTo>
                  <a:lnTo>
                    <a:pt x="17" y="269"/>
                  </a:lnTo>
                  <a:lnTo>
                    <a:pt x="13" y="258"/>
                  </a:lnTo>
                  <a:lnTo>
                    <a:pt x="8" y="247"/>
                  </a:lnTo>
                  <a:lnTo>
                    <a:pt x="4" y="235"/>
                  </a:lnTo>
                  <a:lnTo>
                    <a:pt x="1" y="226"/>
                  </a:lnTo>
                  <a:lnTo>
                    <a:pt x="0" y="218"/>
                  </a:lnTo>
                  <a:lnTo>
                    <a:pt x="1" y="214"/>
                  </a:lnTo>
                  <a:lnTo>
                    <a:pt x="22" y="194"/>
                  </a:lnTo>
                  <a:lnTo>
                    <a:pt x="44" y="180"/>
                  </a:lnTo>
                  <a:lnTo>
                    <a:pt x="67" y="173"/>
                  </a:lnTo>
                  <a:lnTo>
                    <a:pt x="91" y="169"/>
                  </a:lnTo>
                  <a:lnTo>
                    <a:pt x="115" y="169"/>
                  </a:lnTo>
                  <a:lnTo>
                    <a:pt x="139" y="170"/>
                  </a:lnTo>
                  <a:lnTo>
                    <a:pt x="161" y="171"/>
                  </a:lnTo>
                  <a:lnTo>
                    <a:pt x="183" y="172"/>
                  </a:lnTo>
                  <a:lnTo>
                    <a:pt x="202" y="171"/>
                  </a:lnTo>
                  <a:lnTo>
                    <a:pt x="219" y="166"/>
                  </a:lnTo>
                  <a:lnTo>
                    <a:pt x="227" y="161"/>
                  </a:lnTo>
                  <a:lnTo>
                    <a:pt x="236" y="151"/>
                  </a:lnTo>
                  <a:lnTo>
                    <a:pt x="246" y="138"/>
                  </a:lnTo>
                  <a:lnTo>
                    <a:pt x="256" y="122"/>
                  </a:lnTo>
                  <a:lnTo>
                    <a:pt x="268" y="105"/>
                  </a:lnTo>
                  <a:lnTo>
                    <a:pt x="280" y="85"/>
                  </a:lnTo>
                  <a:lnTo>
                    <a:pt x="292" y="66"/>
                  </a:lnTo>
                  <a:lnTo>
                    <a:pt x="304" y="46"/>
                  </a:lnTo>
                  <a:lnTo>
                    <a:pt x="316" y="27"/>
                  </a:lnTo>
                  <a:lnTo>
                    <a:pt x="328" y="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6" name="Freeform 75"/>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7" name="Freeform 76"/>
            <p:cNvSpPr>
              <a:spLocks/>
            </p:cNvSpPr>
            <p:nvPr/>
          </p:nvSpPr>
          <p:spPr bwMode="gray">
            <a:xfrm>
              <a:off x="4365" y="3250"/>
              <a:ext cx="113" cy="101"/>
            </a:xfrm>
            <a:custGeom>
              <a:avLst/>
              <a:gdLst>
                <a:gd name="T0" fmla="*/ 0 w 113"/>
                <a:gd name="T1" fmla="*/ 48 h 101"/>
                <a:gd name="T2" fmla="*/ 12 w 113"/>
                <a:gd name="T3" fmla="*/ 41 h 101"/>
                <a:gd name="T4" fmla="*/ 25 w 113"/>
                <a:gd name="T5" fmla="*/ 38 h 101"/>
                <a:gd name="T6" fmla="*/ 37 w 113"/>
                <a:gd name="T7" fmla="*/ 39 h 101"/>
                <a:gd name="T8" fmla="*/ 48 w 113"/>
                <a:gd name="T9" fmla="*/ 43 h 101"/>
                <a:gd name="T10" fmla="*/ 58 w 113"/>
                <a:gd name="T11" fmla="*/ 48 h 101"/>
                <a:gd name="T12" fmla="*/ 67 w 113"/>
                <a:gd name="T13" fmla="*/ 56 h 101"/>
                <a:gd name="T14" fmla="*/ 74 w 113"/>
                <a:gd name="T15" fmla="*/ 66 h 101"/>
                <a:gd name="T16" fmla="*/ 77 w 113"/>
                <a:gd name="T17" fmla="*/ 77 h 101"/>
                <a:gd name="T18" fmla="*/ 79 w 113"/>
                <a:gd name="T19" fmla="*/ 88 h 101"/>
                <a:gd name="T20" fmla="*/ 76 w 113"/>
                <a:gd name="T21" fmla="*/ 100 h 101"/>
                <a:gd name="T22" fmla="*/ 80 w 113"/>
                <a:gd name="T23" fmla="*/ 96 h 101"/>
                <a:gd name="T24" fmla="*/ 84 w 113"/>
                <a:gd name="T25" fmla="*/ 93 h 101"/>
                <a:gd name="T26" fmla="*/ 88 w 113"/>
                <a:gd name="T27" fmla="*/ 88 h 101"/>
                <a:gd name="T28" fmla="*/ 92 w 113"/>
                <a:gd name="T29" fmla="*/ 85 h 101"/>
                <a:gd name="T30" fmla="*/ 94 w 113"/>
                <a:gd name="T31" fmla="*/ 81 h 101"/>
                <a:gd name="T32" fmla="*/ 98 w 113"/>
                <a:gd name="T33" fmla="*/ 78 h 101"/>
                <a:gd name="T34" fmla="*/ 99 w 113"/>
                <a:gd name="T35" fmla="*/ 75 h 101"/>
                <a:gd name="T36" fmla="*/ 102 w 113"/>
                <a:gd name="T37" fmla="*/ 72 h 101"/>
                <a:gd name="T38" fmla="*/ 104 w 113"/>
                <a:gd name="T39" fmla="*/ 69 h 101"/>
                <a:gd name="T40" fmla="*/ 105 w 113"/>
                <a:gd name="T41" fmla="*/ 66 h 101"/>
                <a:gd name="T42" fmla="*/ 107 w 113"/>
                <a:gd name="T43" fmla="*/ 60 h 101"/>
                <a:gd name="T44" fmla="*/ 108 w 113"/>
                <a:gd name="T45" fmla="*/ 55 h 101"/>
                <a:gd name="T46" fmla="*/ 110 w 113"/>
                <a:gd name="T47" fmla="*/ 50 h 101"/>
                <a:gd name="T48" fmla="*/ 111 w 113"/>
                <a:gd name="T49" fmla="*/ 45 h 101"/>
                <a:gd name="T50" fmla="*/ 112 w 113"/>
                <a:gd name="T51" fmla="*/ 40 h 101"/>
                <a:gd name="T52" fmla="*/ 111 w 113"/>
                <a:gd name="T53" fmla="*/ 35 h 101"/>
                <a:gd name="T54" fmla="*/ 110 w 113"/>
                <a:gd name="T55" fmla="*/ 30 h 101"/>
                <a:gd name="T56" fmla="*/ 107 w 113"/>
                <a:gd name="T57" fmla="*/ 25 h 101"/>
                <a:gd name="T58" fmla="*/ 103 w 113"/>
                <a:gd name="T59" fmla="*/ 19 h 101"/>
                <a:gd name="T60" fmla="*/ 98 w 113"/>
                <a:gd name="T61" fmla="*/ 13 h 101"/>
                <a:gd name="T62" fmla="*/ 92 w 113"/>
                <a:gd name="T63" fmla="*/ 8 h 101"/>
                <a:gd name="T64" fmla="*/ 87 w 113"/>
                <a:gd name="T65" fmla="*/ 5 h 101"/>
                <a:gd name="T66" fmla="*/ 80 w 113"/>
                <a:gd name="T67" fmla="*/ 2 h 101"/>
                <a:gd name="T68" fmla="*/ 74 w 113"/>
                <a:gd name="T69" fmla="*/ 1 h 101"/>
                <a:gd name="T70" fmla="*/ 68 w 113"/>
                <a:gd name="T71" fmla="*/ 0 h 101"/>
                <a:gd name="T72" fmla="*/ 62 w 113"/>
                <a:gd name="T73" fmla="*/ 0 h 101"/>
                <a:gd name="T74" fmla="*/ 56 w 113"/>
                <a:gd name="T75" fmla="*/ 1 h 101"/>
                <a:gd name="T76" fmla="*/ 49 w 113"/>
                <a:gd name="T77" fmla="*/ 2 h 101"/>
                <a:gd name="T78" fmla="*/ 44 w 113"/>
                <a:gd name="T79" fmla="*/ 4 h 101"/>
                <a:gd name="T80" fmla="*/ 39 w 113"/>
                <a:gd name="T81" fmla="*/ 6 h 101"/>
                <a:gd name="T82" fmla="*/ 35 w 113"/>
                <a:gd name="T83" fmla="*/ 8 h 101"/>
                <a:gd name="T84" fmla="*/ 32 w 113"/>
                <a:gd name="T85" fmla="*/ 11 h 101"/>
                <a:gd name="T86" fmla="*/ 28 w 113"/>
                <a:gd name="T87" fmla="*/ 13 h 101"/>
                <a:gd name="T88" fmla="*/ 24 w 113"/>
                <a:gd name="T89" fmla="*/ 17 h 101"/>
                <a:gd name="T90" fmla="*/ 21 w 113"/>
                <a:gd name="T91" fmla="*/ 21 h 101"/>
                <a:gd name="T92" fmla="*/ 17 w 113"/>
                <a:gd name="T93" fmla="*/ 26 h 101"/>
                <a:gd name="T94" fmla="*/ 13 w 113"/>
                <a:gd name="T95" fmla="*/ 31 h 101"/>
                <a:gd name="T96" fmla="*/ 8 w 113"/>
                <a:gd name="T97" fmla="*/ 36 h 101"/>
                <a:gd name="T98" fmla="*/ 5 w 113"/>
                <a:gd name="T99" fmla="*/ 42 h 101"/>
                <a:gd name="T100" fmla="*/ 0 w 113"/>
                <a:gd name="T101" fmla="*/ 48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01">
                  <a:moveTo>
                    <a:pt x="0" y="48"/>
                  </a:moveTo>
                  <a:lnTo>
                    <a:pt x="12" y="41"/>
                  </a:lnTo>
                  <a:lnTo>
                    <a:pt x="25" y="38"/>
                  </a:lnTo>
                  <a:lnTo>
                    <a:pt x="37" y="39"/>
                  </a:lnTo>
                  <a:lnTo>
                    <a:pt x="48" y="43"/>
                  </a:lnTo>
                  <a:lnTo>
                    <a:pt x="58" y="48"/>
                  </a:lnTo>
                  <a:lnTo>
                    <a:pt x="67" y="56"/>
                  </a:lnTo>
                  <a:lnTo>
                    <a:pt x="74" y="66"/>
                  </a:lnTo>
                  <a:lnTo>
                    <a:pt x="77" y="77"/>
                  </a:lnTo>
                  <a:lnTo>
                    <a:pt x="79" y="88"/>
                  </a:lnTo>
                  <a:lnTo>
                    <a:pt x="76" y="100"/>
                  </a:lnTo>
                  <a:lnTo>
                    <a:pt x="80" y="96"/>
                  </a:lnTo>
                  <a:lnTo>
                    <a:pt x="84" y="93"/>
                  </a:lnTo>
                  <a:lnTo>
                    <a:pt x="88" y="88"/>
                  </a:lnTo>
                  <a:lnTo>
                    <a:pt x="92" y="85"/>
                  </a:lnTo>
                  <a:lnTo>
                    <a:pt x="94" y="81"/>
                  </a:lnTo>
                  <a:lnTo>
                    <a:pt x="98" y="78"/>
                  </a:lnTo>
                  <a:lnTo>
                    <a:pt x="99" y="75"/>
                  </a:lnTo>
                  <a:lnTo>
                    <a:pt x="102" y="72"/>
                  </a:lnTo>
                  <a:lnTo>
                    <a:pt x="104" y="69"/>
                  </a:lnTo>
                  <a:lnTo>
                    <a:pt x="105" y="66"/>
                  </a:lnTo>
                  <a:lnTo>
                    <a:pt x="107" y="60"/>
                  </a:lnTo>
                  <a:lnTo>
                    <a:pt x="108" y="55"/>
                  </a:lnTo>
                  <a:lnTo>
                    <a:pt x="110" y="50"/>
                  </a:lnTo>
                  <a:lnTo>
                    <a:pt x="111" y="45"/>
                  </a:lnTo>
                  <a:lnTo>
                    <a:pt x="112" y="40"/>
                  </a:lnTo>
                  <a:lnTo>
                    <a:pt x="111" y="35"/>
                  </a:lnTo>
                  <a:lnTo>
                    <a:pt x="110" y="30"/>
                  </a:lnTo>
                  <a:lnTo>
                    <a:pt x="107" y="25"/>
                  </a:lnTo>
                  <a:lnTo>
                    <a:pt x="103" y="19"/>
                  </a:lnTo>
                  <a:lnTo>
                    <a:pt x="98" y="13"/>
                  </a:lnTo>
                  <a:lnTo>
                    <a:pt x="92" y="8"/>
                  </a:lnTo>
                  <a:lnTo>
                    <a:pt x="87" y="5"/>
                  </a:lnTo>
                  <a:lnTo>
                    <a:pt x="80" y="2"/>
                  </a:lnTo>
                  <a:lnTo>
                    <a:pt x="74" y="1"/>
                  </a:lnTo>
                  <a:lnTo>
                    <a:pt x="68" y="0"/>
                  </a:lnTo>
                  <a:lnTo>
                    <a:pt x="62" y="0"/>
                  </a:lnTo>
                  <a:lnTo>
                    <a:pt x="56" y="1"/>
                  </a:lnTo>
                  <a:lnTo>
                    <a:pt x="49" y="2"/>
                  </a:lnTo>
                  <a:lnTo>
                    <a:pt x="44" y="4"/>
                  </a:lnTo>
                  <a:lnTo>
                    <a:pt x="39" y="6"/>
                  </a:lnTo>
                  <a:lnTo>
                    <a:pt x="35" y="8"/>
                  </a:lnTo>
                  <a:lnTo>
                    <a:pt x="32" y="11"/>
                  </a:lnTo>
                  <a:lnTo>
                    <a:pt x="28" y="13"/>
                  </a:lnTo>
                  <a:lnTo>
                    <a:pt x="24" y="17"/>
                  </a:lnTo>
                  <a:lnTo>
                    <a:pt x="21" y="21"/>
                  </a:lnTo>
                  <a:lnTo>
                    <a:pt x="17" y="26"/>
                  </a:lnTo>
                  <a:lnTo>
                    <a:pt x="13" y="31"/>
                  </a:lnTo>
                  <a:lnTo>
                    <a:pt x="8" y="36"/>
                  </a:lnTo>
                  <a:lnTo>
                    <a:pt x="5" y="42"/>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8" name="Freeform 77"/>
            <p:cNvSpPr>
              <a:spLocks/>
            </p:cNvSpPr>
            <p:nvPr/>
          </p:nvSpPr>
          <p:spPr bwMode="gray">
            <a:xfrm>
              <a:off x="4374" y="3278"/>
              <a:ext cx="79" cy="61"/>
            </a:xfrm>
            <a:custGeom>
              <a:avLst/>
              <a:gdLst>
                <a:gd name="T0" fmla="*/ 0 w 79"/>
                <a:gd name="T1" fmla="*/ 9 h 61"/>
                <a:gd name="T2" fmla="*/ 12 w 79"/>
                <a:gd name="T3" fmla="*/ 3 h 61"/>
                <a:gd name="T4" fmla="*/ 25 w 79"/>
                <a:gd name="T5" fmla="*/ 0 h 61"/>
                <a:gd name="T6" fmla="*/ 37 w 79"/>
                <a:gd name="T7" fmla="*/ 0 h 61"/>
                <a:gd name="T8" fmla="*/ 47 w 79"/>
                <a:gd name="T9" fmla="*/ 3 h 61"/>
                <a:gd name="T10" fmla="*/ 57 w 79"/>
                <a:gd name="T11" fmla="*/ 9 h 61"/>
                <a:gd name="T12" fmla="*/ 66 w 79"/>
                <a:gd name="T13" fmla="*/ 17 h 61"/>
                <a:gd name="T14" fmla="*/ 72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9"/>
                  </a:moveTo>
                  <a:lnTo>
                    <a:pt x="12" y="3"/>
                  </a:lnTo>
                  <a:lnTo>
                    <a:pt x="25" y="0"/>
                  </a:lnTo>
                  <a:lnTo>
                    <a:pt x="37" y="0"/>
                  </a:lnTo>
                  <a:lnTo>
                    <a:pt x="47" y="3"/>
                  </a:lnTo>
                  <a:lnTo>
                    <a:pt x="57" y="9"/>
                  </a:lnTo>
                  <a:lnTo>
                    <a:pt x="66" y="17"/>
                  </a:lnTo>
                  <a:lnTo>
                    <a:pt x="72"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99" name="Freeform 78"/>
            <p:cNvSpPr>
              <a:spLocks/>
            </p:cNvSpPr>
            <p:nvPr/>
          </p:nvSpPr>
          <p:spPr bwMode="gray">
            <a:xfrm>
              <a:off x="4384" y="3267"/>
              <a:ext cx="79" cy="62"/>
            </a:xfrm>
            <a:custGeom>
              <a:avLst/>
              <a:gdLst>
                <a:gd name="T0" fmla="*/ 0 w 79"/>
                <a:gd name="T1" fmla="*/ 9 h 62"/>
                <a:gd name="T2" fmla="*/ 12 w 79"/>
                <a:gd name="T3" fmla="*/ 3 h 62"/>
                <a:gd name="T4" fmla="*/ 24 w 79"/>
                <a:gd name="T5" fmla="*/ 0 h 62"/>
                <a:gd name="T6" fmla="*/ 36 w 79"/>
                <a:gd name="T7" fmla="*/ 0 h 62"/>
                <a:gd name="T8" fmla="*/ 48 w 79"/>
                <a:gd name="T9" fmla="*/ 4 h 62"/>
                <a:gd name="T10" fmla="*/ 58 w 79"/>
                <a:gd name="T11" fmla="*/ 9 h 62"/>
                <a:gd name="T12" fmla="*/ 66 w 79"/>
                <a:gd name="T13" fmla="*/ 17 h 62"/>
                <a:gd name="T14" fmla="*/ 73 w 79"/>
                <a:gd name="T15" fmla="*/ 27 h 62"/>
                <a:gd name="T16" fmla="*/ 76 w 79"/>
                <a:gd name="T17" fmla="*/ 37 h 62"/>
                <a:gd name="T18" fmla="*/ 78 w 79"/>
                <a:gd name="T19" fmla="*/ 49 h 62"/>
                <a:gd name="T20" fmla="*/ 75 w 79"/>
                <a:gd name="T21" fmla="*/ 61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2">
                  <a:moveTo>
                    <a:pt x="0" y="9"/>
                  </a:moveTo>
                  <a:lnTo>
                    <a:pt x="12" y="3"/>
                  </a:lnTo>
                  <a:lnTo>
                    <a:pt x="24" y="0"/>
                  </a:lnTo>
                  <a:lnTo>
                    <a:pt x="36" y="0"/>
                  </a:lnTo>
                  <a:lnTo>
                    <a:pt x="48" y="4"/>
                  </a:lnTo>
                  <a:lnTo>
                    <a:pt x="58" y="9"/>
                  </a:lnTo>
                  <a:lnTo>
                    <a:pt x="66" y="17"/>
                  </a:lnTo>
                  <a:lnTo>
                    <a:pt x="73" y="27"/>
                  </a:lnTo>
                  <a:lnTo>
                    <a:pt x="76" y="37"/>
                  </a:lnTo>
                  <a:lnTo>
                    <a:pt x="78" y="49"/>
                  </a:lnTo>
                  <a:lnTo>
                    <a:pt x="75"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0" name="Freeform 79"/>
            <p:cNvSpPr>
              <a:spLocks/>
            </p:cNvSpPr>
            <p:nvPr/>
          </p:nvSpPr>
          <p:spPr bwMode="gray">
            <a:xfrm>
              <a:off x="4392" y="3257"/>
              <a:ext cx="79" cy="61"/>
            </a:xfrm>
            <a:custGeom>
              <a:avLst/>
              <a:gdLst>
                <a:gd name="T0" fmla="*/ 0 w 79"/>
                <a:gd name="T1" fmla="*/ 8 h 61"/>
                <a:gd name="T2" fmla="*/ 12 w 79"/>
                <a:gd name="T3" fmla="*/ 2 h 61"/>
                <a:gd name="T4" fmla="*/ 24 w 79"/>
                <a:gd name="T5" fmla="*/ 0 h 61"/>
                <a:gd name="T6" fmla="*/ 37 w 79"/>
                <a:gd name="T7" fmla="*/ 0 h 61"/>
                <a:gd name="T8" fmla="*/ 48 w 79"/>
                <a:gd name="T9" fmla="*/ 3 h 61"/>
                <a:gd name="T10" fmla="*/ 58 w 79"/>
                <a:gd name="T11" fmla="*/ 9 h 61"/>
                <a:gd name="T12" fmla="*/ 66 w 79"/>
                <a:gd name="T13" fmla="*/ 17 h 61"/>
                <a:gd name="T14" fmla="*/ 73 w 79"/>
                <a:gd name="T15" fmla="*/ 26 h 61"/>
                <a:gd name="T16" fmla="*/ 76 w 79"/>
                <a:gd name="T17" fmla="*/ 36 h 61"/>
                <a:gd name="T18" fmla="*/ 78 w 79"/>
                <a:gd name="T19" fmla="*/ 48 h 61"/>
                <a:gd name="T20" fmla="*/ 75 w 79"/>
                <a:gd name="T21" fmla="*/ 6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1">
                  <a:moveTo>
                    <a:pt x="0" y="8"/>
                  </a:moveTo>
                  <a:lnTo>
                    <a:pt x="12" y="2"/>
                  </a:lnTo>
                  <a:lnTo>
                    <a:pt x="24" y="0"/>
                  </a:lnTo>
                  <a:lnTo>
                    <a:pt x="37" y="0"/>
                  </a:lnTo>
                  <a:lnTo>
                    <a:pt x="48" y="3"/>
                  </a:lnTo>
                  <a:lnTo>
                    <a:pt x="58" y="9"/>
                  </a:lnTo>
                  <a:lnTo>
                    <a:pt x="66" y="17"/>
                  </a:lnTo>
                  <a:lnTo>
                    <a:pt x="73" y="26"/>
                  </a:lnTo>
                  <a:lnTo>
                    <a:pt x="76" y="36"/>
                  </a:lnTo>
                  <a:lnTo>
                    <a:pt x="78" y="48"/>
                  </a:lnTo>
                  <a:lnTo>
                    <a:pt x="75" y="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1" name="Freeform 80"/>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2" name="Freeform 81"/>
            <p:cNvSpPr>
              <a:spLocks/>
            </p:cNvSpPr>
            <p:nvPr/>
          </p:nvSpPr>
          <p:spPr bwMode="gray">
            <a:xfrm>
              <a:off x="4136" y="3301"/>
              <a:ext cx="307" cy="402"/>
            </a:xfrm>
            <a:custGeom>
              <a:avLst/>
              <a:gdLst>
                <a:gd name="T0" fmla="*/ 289 w 307"/>
                <a:gd name="T1" fmla="*/ 0 h 402"/>
                <a:gd name="T2" fmla="*/ 292 w 307"/>
                <a:gd name="T3" fmla="*/ 4 h 402"/>
                <a:gd name="T4" fmla="*/ 296 w 307"/>
                <a:gd name="T5" fmla="*/ 8 h 402"/>
                <a:gd name="T6" fmla="*/ 299 w 307"/>
                <a:gd name="T7" fmla="*/ 12 h 402"/>
                <a:gd name="T8" fmla="*/ 301 w 307"/>
                <a:gd name="T9" fmla="*/ 17 h 402"/>
                <a:gd name="T10" fmla="*/ 304 w 307"/>
                <a:gd name="T11" fmla="*/ 22 h 402"/>
                <a:gd name="T12" fmla="*/ 305 w 307"/>
                <a:gd name="T13" fmla="*/ 27 h 402"/>
                <a:gd name="T14" fmla="*/ 306 w 307"/>
                <a:gd name="T15" fmla="*/ 32 h 402"/>
                <a:gd name="T16" fmla="*/ 306 w 307"/>
                <a:gd name="T17" fmla="*/ 38 h 402"/>
                <a:gd name="T18" fmla="*/ 305 w 307"/>
                <a:gd name="T19" fmla="*/ 43 h 402"/>
                <a:gd name="T20" fmla="*/ 304 w 307"/>
                <a:gd name="T21" fmla="*/ 48 h 402"/>
                <a:gd name="T22" fmla="*/ 287 w 307"/>
                <a:gd name="T23" fmla="*/ 63 h 402"/>
                <a:gd name="T24" fmla="*/ 269 w 307"/>
                <a:gd name="T25" fmla="*/ 77 h 402"/>
                <a:gd name="T26" fmla="*/ 249 w 307"/>
                <a:gd name="T27" fmla="*/ 93 h 402"/>
                <a:gd name="T28" fmla="*/ 229 w 307"/>
                <a:gd name="T29" fmla="*/ 108 h 402"/>
                <a:gd name="T30" fmla="*/ 209 w 307"/>
                <a:gd name="T31" fmla="*/ 122 h 402"/>
                <a:gd name="T32" fmla="*/ 191 w 307"/>
                <a:gd name="T33" fmla="*/ 137 h 402"/>
                <a:gd name="T34" fmla="*/ 175 w 307"/>
                <a:gd name="T35" fmla="*/ 150 h 402"/>
                <a:gd name="T36" fmla="*/ 161 w 307"/>
                <a:gd name="T37" fmla="*/ 162 h 402"/>
                <a:gd name="T38" fmla="*/ 152 w 307"/>
                <a:gd name="T39" fmla="*/ 172 h 402"/>
                <a:gd name="T40" fmla="*/ 147 w 307"/>
                <a:gd name="T41" fmla="*/ 180 h 402"/>
                <a:gd name="T42" fmla="*/ 144 w 307"/>
                <a:gd name="T43" fmla="*/ 198 h 402"/>
                <a:gd name="T44" fmla="*/ 145 w 307"/>
                <a:gd name="T45" fmla="*/ 217 h 402"/>
                <a:gd name="T46" fmla="*/ 147 w 307"/>
                <a:gd name="T47" fmla="*/ 238 h 402"/>
                <a:gd name="T48" fmla="*/ 151 w 307"/>
                <a:gd name="T49" fmla="*/ 259 h 402"/>
                <a:gd name="T50" fmla="*/ 155 w 307"/>
                <a:gd name="T51" fmla="*/ 282 h 402"/>
                <a:gd name="T52" fmla="*/ 157 w 307"/>
                <a:gd name="T53" fmla="*/ 306 h 402"/>
                <a:gd name="T54" fmla="*/ 155 w 307"/>
                <a:gd name="T55" fmla="*/ 330 h 402"/>
                <a:gd name="T56" fmla="*/ 150 w 307"/>
                <a:gd name="T57" fmla="*/ 353 h 402"/>
                <a:gd name="T58" fmla="*/ 139 w 307"/>
                <a:gd name="T59" fmla="*/ 377 h 402"/>
                <a:gd name="T60" fmla="*/ 121 w 307"/>
                <a:gd name="T61" fmla="*/ 399 h 402"/>
                <a:gd name="T62" fmla="*/ 117 w 307"/>
                <a:gd name="T63" fmla="*/ 401 h 402"/>
                <a:gd name="T64" fmla="*/ 109 w 307"/>
                <a:gd name="T65" fmla="*/ 400 h 402"/>
                <a:gd name="T66" fmla="*/ 99 w 307"/>
                <a:gd name="T67" fmla="*/ 398 h 402"/>
                <a:gd name="T68" fmla="*/ 87 w 307"/>
                <a:gd name="T69" fmla="*/ 396 h 402"/>
                <a:gd name="T70" fmla="*/ 76 w 307"/>
                <a:gd name="T71" fmla="*/ 392 h 402"/>
                <a:gd name="T72" fmla="*/ 63 w 307"/>
                <a:gd name="T73" fmla="*/ 389 h 402"/>
                <a:gd name="T74" fmla="*/ 52 w 307"/>
                <a:gd name="T75" fmla="*/ 385 h 402"/>
                <a:gd name="T76" fmla="*/ 43 w 307"/>
                <a:gd name="T77" fmla="*/ 382 h 402"/>
                <a:gd name="T78" fmla="*/ 37 w 307"/>
                <a:gd name="T79" fmla="*/ 380 h 402"/>
                <a:gd name="T80" fmla="*/ 35 w 307"/>
                <a:gd name="T81" fmla="*/ 379 h 402"/>
                <a:gd name="T82" fmla="*/ 0 w 307"/>
                <a:gd name="T83" fmla="*/ 314 h 402"/>
                <a:gd name="T84" fmla="*/ 3 w 307"/>
                <a:gd name="T85" fmla="*/ 311 h 402"/>
                <a:gd name="T86" fmla="*/ 11 w 307"/>
                <a:gd name="T87" fmla="*/ 301 h 402"/>
                <a:gd name="T88" fmla="*/ 25 w 307"/>
                <a:gd name="T89" fmla="*/ 287 h 402"/>
                <a:gd name="T90" fmla="*/ 41 w 307"/>
                <a:gd name="T91" fmla="*/ 269 h 402"/>
                <a:gd name="T92" fmla="*/ 59 w 307"/>
                <a:gd name="T93" fmla="*/ 248 h 402"/>
                <a:gd name="T94" fmla="*/ 78 w 307"/>
                <a:gd name="T95" fmla="*/ 228 h 402"/>
                <a:gd name="T96" fmla="*/ 97 w 307"/>
                <a:gd name="T97" fmla="*/ 207 h 402"/>
                <a:gd name="T98" fmla="*/ 113 w 307"/>
                <a:gd name="T99" fmla="*/ 189 h 402"/>
                <a:gd name="T100" fmla="*/ 127 w 307"/>
                <a:gd name="T101" fmla="*/ 174 h 402"/>
                <a:gd name="T102" fmla="*/ 136 w 307"/>
                <a:gd name="T103" fmla="*/ 164 h 402"/>
                <a:gd name="T104" fmla="*/ 150 w 307"/>
                <a:gd name="T105" fmla="*/ 151 h 402"/>
                <a:gd name="T106" fmla="*/ 167 w 307"/>
                <a:gd name="T107" fmla="*/ 136 h 402"/>
                <a:gd name="T108" fmla="*/ 187 w 307"/>
                <a:gd name="T109" fmla="*/ 120 h 402"/>
                <a:gd name="T110" fmla="*/ 207 w 307"/>
                <a:gd name="T111" fmla="*/ 101 h 402"/>
                <a:gd name="T112" fmla="*/ 228 w 307"/>
                <a:gd name="T113" fmla="*/ 83 h 402"/>
                <a:gd name="T114" fmla="*/ 247 w 307"/>
                <a:gd name="T115" fmla="*/ 64 h 402"/>
                <a:gd name="T116" fmla="*/ 264 w 307"/>
                <a:gd name="T117" fmla="*/ 47 h 402"/>
                <a:gd name="T118" fmla="*/ 278 w 307"/>
                <a:gd name="T119" fmla="*/ 29 h 402"/>
                <a:gd name="T120" fmla="*/ 287 w 307"/>
                <a:gd name="T121" fmla="*/ 14 h 402"/>
                <a:gd name="T122" fmla="*/ 289 w 307"/>
                <a:gd name="T123" fmla="*/ 0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7" h="402">
                  <a:moveTo>
                    <a:pt x="289" y="0"/>
                  </a:moveTo>
                  <a:lnTo>
                    <a:pt x="292" y="4"/>
                  </a:lnTo>
                  <a:lnTo>
                    <a:pt x="296" y="8"/>
                  </a:lnTo>
                  <a:lnTo>
                    <a:pt x="299" y="12"/>
                  </a:lnTo>
                  <a:lnTo>
                    <a:pt x="301" y="17"/>
                  </a:lnTo>
                  <a:lnTo>
                    <a:pt x="304" y="22"/>
                  </a:lnTo>
                  <a:lnTo>
                    <a:pt x="305" y="27"/>
                  </a:lnTo>
                  <a:lnTo>
                    <a:pt x="306" y="32"/>
                  </a:lnTo>
                  <a:lnTo>
                    <a:pt x="306" y="38"/>
                  </a:lnTo>
                  <a:lnTo>
                    <a:pt x="305" y="43"/>
                  </a:lnTo>
                  <a:lnTo>
                    <a:pt x="304" y="48"/>
                  </a:lnTo>
                  <a:lnTo>
                    <a:pt x="287" y="63"/>
                  </a:lnTo>
                  <a:lnTo>
                    <a:pt x="269" y="77"/>
                  </a:lnTo>
                  <a:lnTo>
                    <a:pt x="249" y="93"/>
                  </a:lnTo>
                  <a:lnTo>
                    <a:pt x="229" y="108"/>
                  </a:lnTo>
                  <a:lnTo>
                    <a:pt x="209" y="122"/>
                  </a:lnTo>
                  <a:lnTo>
                    <a:pt x="191" y="137"/>
                  </a:lnTo>
                  <a:lnTo>
                    <a:pt x="175" y="150"/>
                  </a:lnTo>
                  <a:lnTo>
                    <a:pt x="161" y="162"/>
                  </a:lnTo>
                  <a:lnTo>
                    <a:pt x="152" y="172"/>
                  </a:lnTo>
                  <a:lnTo>
                    <a:pt x="147" y="180"/>
                  </a:lnTo>
                  <a:lnTo>
                    <a:pt x="144" y="198"/>
                  </a:lnTo>
                  <a:lnTo>
                    <a:pt x="145" y="217"/>
                  </a:lnTo>
                  <a:lnTo>
                    <a:pt x="147" y="238"/>
                  </a:lnTo>
                  <a:lnTo>
                    <a:pt x="151" y="259"/>
                  </a:lnTo>
                  <a:lnTo>
                    <a:pt x="155" y="282"/>
                  </a:lnTo>
                  <a:lnTo>
                    <a:pt x="157" y="306"/>
                  </a:lnTo>
                  <a:lnTo>
                    <a:pt x="155" y="330"/>
                  </a:lnTo>
                  <a:lnTo>
                    <a:pt x="150" y="353"/>
                  </a:lnTo>
                  <a:lnTo>
                    <a:pt x="139" y="377"/>
                  </a:lnTo>
                  <a:lnTo>
                    <a:pt x="121" y="399"/>
                  </a:lnTo>
                  <a:lnTo>
                    <a:pt x="117" y="401"/>
                  </a:lnTo>
                  <a:lnTo>
                    <a:pt x="109" y="400"/>
                  </a:lnTo>
                  <a:lnTo>
                    <a:pt x="99" y="398"/>
                  </a:lnTo>
                  <a:lnTo>
                    <a:pt x="87" y="396"/>
                  </a:lnTo>
                  <a:lnTo>
                    <a:pt x="76" y="392"/>
                  </a:lnTo>
                  <a:lnTo>
                    <a:pt x="63" y="389"/>
                  </a:lnTo>
                  <a:lnTo>
                    <a:pt x="52" y="385"/>
                  </a:lnTo>
                  <a:lnTo>
                    <a:pt x="43" y="382"/>
                  </a:lnTo>
                  <a:lnTo>
                    <a:pt x="37" y="380"/>
                  </a:lnTo>
                  <a:lnTo>
                    <a:pt x="35" y="379"/>
                  </a:lnTo>
                  <a:lnTo>
                    <a:pt x="0" y="314"/>
                  </a:lnTo>
                  <a:lnTo>
                    <a:pt x="3" y="311"/>
                  </a:lnTo>
                  <a:lnTo>
                    <a:pt x="11" y="301"/>
                  </a:lnTo>
                  <a:lnTo>
                    <a:pt x="25" y="287"/>
                  </a:lnTo>
                  <a:lnTo>
                    <a:pt x="41" y="269"/>
                  </a:lnTo>
                  <a:lnTo>
                    <a:pt x="59" y="248"/>
                  </a:lnTo>
                  <a:lnTo>
                    <a:pt x="78" y="228"/>
                  </a:lnTo>
                  <a:lnTo>
                    <a:pt x="97" y="207"/>
                  </a:lnTo>
                  <a:lnTo>
                    <a:pt x="113" y="189"/>
                  </a:lnTo>
                  <a:lnTo>
                    <a:pt x="127" y="174"/>
                  </a:lnTo>
                  <a:lnTo>
                    <a:pt x="136" y="164"/>
                  </a:lnTo>
                  <a:lnTo>
                    <a:pt x="150" y="151"/>
                  </a:lnTo>
                  <a:lnTo>
                    <a:pt x="167" y="136"/>
                  </a:lnTo>
                  <a:lnTo>
                    <a:pt x="187" y="120"/>
                  </a:lnTo>
                  <a:lnTo>
                    <a:pt x="207" y="101"/>
                  </a:lnTo>
                  <a:lnTo>
                    <a:pt x="228" y="83"/>
                  </a:lnTo>
                  <a:lnTo>
                    <a:pt x="247" y="64"/>
                  </a:lnTo>
                  <a:lnTo>
                    <a:pt x="264" y="47"/>
                  </a:lnTo>
                  <a:lnTo>
                    <a:pt x="278" y="29"/>
                  </a:lnTo>
                  <a:lnTo>
                    <a:pt x="287" y="14"/>
                  </a:lnTo>
                  <a:lnTo>
                    <a:pt x="28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3" name="Freeform 82"/>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4" name="Freeform 83"/>
            <p:cNvSpPr>
              <a:spLocks/>
            </p:cNvSpPr>
            <p:nvPr/>
          </p:nvSpPr>
          <p:spPr bwMode="gray">
            <a:xfrm>
              <a:off x="4428" y="3264"/>
              <a:ext cx="50" cy="88"/>
            </a:xfrm>
            <a:custGeom>
              <a:avLst/>
              <a:gdLst>
                <a:gd name="T0" fmla="*/ 0 w 50"/>
                <a:gd name="T1" fmla="*/ 37 h 88"/>
                <a:gd name="T2" fmla="*/ 3 w 50"/>
                <a:gd name="T3" fmla="*/ 42 h 88"/>
                <a:gd name="T4" fmla="*/ 6 w 50"/>
                <a:gd name="T5" fmla="*/ 46 h 88"/>
                <a:gd name="T6" fmla="*/ 9 w 50"/>
                <a:gd name="T7" fmla="*/ 50 h 88"/>
                <a:gd name="T8" fmla="*/ 11 w 50"/>
                <a:gd name="T9" fmla="*/ 55 h 88"/>
                <a:gd name="T10" fmla="*/ 14 w 50"/>
                <a:gd name="T11" fmla="*/ 60 h 88"/>
                <a:gd name="T12" fmla="*/ 15 w 50"/>
                <a:gd name="T13" fmla="*/ 65 h 88"/>
                <a:gd name="T14" fmla="*/ 15 w 50"/>
                <a:gd name="T15" fmla="*/ 71 h 88"/>
                <a:gd name="T16" fmla="*/ 15 w 50"/>
                <a:gd name="T17" fmla="*/ 76 h 88"/>
                <a:gd name="T18" fmla="*/ 15 w 50"/>
                <a:gd name="T19" fmla="*/ 81 h 88"/>
                <a:gd name="T20" fmla="*/ 13 w 50"/>
                <a:gd name="T21" fmla="*/ 87 h 88"/>
                <a:gd name="T22" fmla="*/ 18 w 50"/>
                <a:gd name="T23" fmla="*/ 83 h 88"/>
                <a:gd name="T24" fmla="*/ 21 w 50"/>
                <a:gd name="T25" fmla="*/ 80 h 88"/>
                <a:gd name="T26" fmla="*/ 25 w 50"/>
                <a:gd name="T27" fmla="*/ 75 h 88"/>
                <a:gd name="T28" fmla="*/ 29 w 50"/>
                <a:gd name="T29" fmla="*/ 72 h 88"/>
                <a:gd name="T30" fmla="*/ 32 w 50"/>
                <a:gd name="T31" fmla="*/ 68 h 88"/>
                <a:gd name="T32" fmla="*/ 35 w 50"/>
                <a:gd name="T33" fmla="*/ 64 h 88"/>
                <a:gd name="T34" fmla="*/ 37 w 50"/>
                <a:gd name="T35" fmla="*/ 62 h 88"/>
                <a:gd name="T36" fmla="*/ 39 w 50"/>
                <a:gd name="T37" fmla="*/ 59 h 88"/>
                <a:gd name="T38" fmla="*/ 41 w 50"/>
                <a:gd name="T39" fmla="*/ 56 h 88"/>
                <a:gd name="T40" fmla="*/ 42 w 50"/>
                <a:gd name="T41" fmla="*/ 52 h 88"/>
                <a:gd name="T42" fmla="*/ 44 w 50"/>
                <a:gd name="T43" fmla="*/ 47 h 88"/>
                <a:gd name="T44" fmla="*/ 45 w 50"/>
                <a:gd name="T45" fmla="*/ 42 h 88"/>
                <a:gd name="T46" fmla="*/ 47 w 50"/>
                <a:gd name="T47" fmla="*/ 37 h 88"/>
                <a:gd name="T48" fmla="*/ 48 w 50"/>
                <a:gd name="T49" fmla="*/ 32 h 88"/>
                <a:gd name="T50" fmla="*/ 49 w 50"/>
                <a:gd name="T51" fmla="*/ 27 h 88"/>
                <a:gd name="T52" fmla="*/ 48 w 50"/>
                <a:gd name="T53" fmla="*/ 22 h 88"/>
                <a:gd name="T54" fmla="*/ 47 w 50"/>
                <a:gd name="T55" fmla="*/ 17 h 88"/>
                <a:gd name="T56" fmla="*/ 44 w 50"/>
                <a:gd name="T57" fmla="*/ 11 h 88"/>
                <a:gd name="T58" fmla="*/ 40 w 50"/>
                <a:gd name="T59" fmla="*/ 5 h 88"/>
                <a:gd name="T60" fmla="*/ 35 w 50"/>
                <a:gd name="T61" fmla="*/ 0 h 88"/>
                <a:gd name="T62" fmla="*/ 31 w 50"/>
                <a:gd name="T63" fmla="*/ 8 h 88"/>
                <a:gd name="T64" fmla="*/ 27 w 50"/>
                <a:gd name="T65" fmla="*/ 14 h 88"/>
                <a:gd name="T66" fmla="*/ 23 w 50"/>
                <a:gd name="T67" fmla="*/ 19 h 88"/>
                <a:gd name="T68" fmla="*/ 20 w 50"/>
                <a:gd name="T69" fmla="*/ 22 h 88"/>
                <a:gd name="T70" fmla="*/ 17 w 50"/>
                <a:gd name="T71" fmla="*/ 25 h 88"/>
                <a:gd name="T72" fmla="*/ 14 w 50"/>
                <a:gd name="T73" fmla="*/ 27 h 88"/>
                <a:gd name="T74" fmla="*/ 11 w 50"/>
                <a:gd name="T75" fmla="*/ 29 h 88"/>
                <a:gd name="T76" fmla="*/ 8 w 50"/>
                <a:gd name="T77" fmla="*/ 32 h 88"/>
                <a:gd name="T78" fmla="*/ 4 w 50"/>
                <a:gd name="T79" fmla="*/ 34 h 88"/>
                <a:gd name="T80" fmla="*/ 0 w 50"/>
                <a:gd name="T81" fmla="*/ 3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 h="88">
                  <a:moveTo>
                    <a:pt x="0" y="37"/>
                  </a:moveTo>
                  <a:lnTo>
                    <a:pt x="3" y="42"/>
                  </a:lnTo>
                  <a:lnTo>
                    <a:pt x="6" y="46"/>
                  </a:lnTo>
                  <a:lnTo>
                    <a:pt x="9" y="50"/>
                  </a:lnTo>
                  <a:lnTo>
                    <a:pt x="11" y="55"/>
                  </a:lnTo>
                  <a:lnTo>
                    <a:pt x="14" y="60"/>
                  </a:lnTo>
                  <a:lnTo>
                    <a:pt x="15" y="65"/>
                  </a:lnTo>
                  <a:lnTo>
                    <a:pt x="15" y="71"/>
                  </a:lnTo>
                  <a:lnTo>
                    <a:pt x="15" y="76"/>
                  </a:lnTo>
                  <a:lnTo>
                    <a:pt x="15" y="81"/>
                  </a:lnTo>
                  <a:lnTo>
                    <a:pt x="13" y="87"/>
                  </a:lnTo>
                  <a:lnTo>
                    <a:pt x="18" y="83"/>
                  </a:lnTo>
                  <a:lnTo>
                    <a:pt x="21" y="80"/>
                  </a:lnTo>
                  <a:lnTo>
                    <a:pt x="25" y="75"/>
                  </a:lnTo>
                  <a:lnTo>
                    <a:pt x="29" y="72"/>
                  </a:lnTo>
                  <a:lnTo>
                    <a:pt x="32" y="68"/>
                  </a:lnTo>
                  <a:lnTo>
                    <a:pt x="35" y="64"/>
                  </a:lnTo>
                  <a:lnTo>
                    <a:pt x="37" y="62"/>
                  </a:lnTo>
                  <a:lnTo>
                    <a:pt x="39" y="59"/>
                  </a:lnTo>
                  <a:lnTo>
                    <a:pt x="41" y="56"/>
                  </a:lnTo>
                  <a:lnTo>
                    <a:pt x="42" y="52"/>
                  </a:lnTo>
                  <a:lnTo>
                    <a:pt x="44" y="47"/>
                  </a:lnTo>
                  <a:lnTo>
                    <a:pt x="45" y="42"/>
                  </a:lnTo>
                  <a:lnTo>
                    <a:pt x="47" y="37"/>
                  </a:lnTo>
                  <a:lnTo>
                    <a:pt x="48" y="32"/>
                  </a:lnTo>
                  <a:lnTo>
                    <a:pt x="49" y="27"/>
                  </a:lnTo>
                  <a:lnTo>
                    <a:pt x="48" y="22"/>
                  </a:lnTo>
                  <a:lnTo>
                    <a:pt x="47" y="17"/>
                  </a:lnTo>
                  <a:lnTo>
                    <a:pt x="44" y="11"/>
                  </a:lnTo>
                  <a:lnTo>
                    <a:pt x="40" y="5"/>
                  </a:lnTo>
                  <a:lnTo>
                    <a:pt x="35" y="0"/>
                  </a:lnTo>
                  <a:lnTo>
                    <a:pt x="31" y="8"/>
                  </a:lnTo>
                  <a:lnTo>
                    <a:pt x="27" y="14"/>
                  </a:lnTo>
                  <a:lnTo>
                    <a:pt x="23" y="19"/>
                  </a:lnTo>
                  <a:lnTo>
                    <a:pt x="20" y="22"/>
                  </a:lnTo>
                  <a:lnTo>
                    <a:pt x="17" y="25"/>
                  </a:lnTo>
                  <a:lnTo>
                    <a:pt x="14" y="27"/>
                  </a:lnTo>
                  <a:lnTo>
                    <a:pt x="11" y="29"/>
                  </a:lnTo>
                  <a:lnTo>
                    <a:pt x="8" y="32"/>
                  </a:lnTo>
                  <a:lnTo>
                    <a:pt x="4" y="34"/>
                  </a:lnTo>
                  <a:lnTo>
                    <a:pt x="0" y="3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5" name="Freeform 84"/>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w 136"/>
                <a:gd name="T45" fmla="*/ 147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lnTo>
                    <a:pt x="0" y="14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06" name="Freeform 85"/>
            <p:cNvSpPr>
              <a:spLocks/>
            </p:cNvSpPr>
            <p:nvPr/>
          </p:nvSpPr>
          <p:spPr bwMode="gray">
            <a:xfrm>
              <a:off x="4137" y="3468"/>
              <a:ext cx="136" cy="149"/>
            </a:xfrm>
            <a:custGeom>
              <a:avLst/>
              <a:gdLst>
                <a:gd name="T0" fmla="*/ 0 w 136"/>
                <a:gd name="T1" fmla="*/ 147 h 149"/>
                <a:gd name="T2" fmla="*/ 11 w 136"/>
                <a:gd name="T3" fmla="*/ 113 h 149"/>
                <a:gd name="T4" fmla="*/ 24 w 136"/>
                <a:gd name="T5" fmla="*/ 88 h 149"/>
                <a:gd name="T6" fmla="*/ 38 w 136"/>
                <a:gd name="T7" fmla="*/ 67 h 149"/>
                <a:gd name="T8" fmla="*/ 52 w 136"/>
                <a:gd name="T9" fmla="*/ 51 h 149"/>
                <a:gd name="T10" fmla="*/ 66 w 136"/>
                <a:gd name="T11" fmla="*/ 39 h 149"/>
                <a:gd name="T12" fmla="*/ 80 w 136"/>
                <a:gd name="T13" fmla="*/ 30 h 149"/>
                <a:gd name="T14" fmla="*/ 92 w 136"/>
                <a:gd name="T15" fmla="*/ 23 h 149"/>
                <a:gd name="T16" fmla="*/ 105 w 136"/>
                <a:gd name="T17" fmla="*/ 17 h 149"/>
                <a:gd name="T18" fmla="*/ 116 w 136"/>
                <a:gd name="T19" fmla="*/ 12 h 149"/>
                <a:gd name="T20" fmla="*/ 126 w 136"/>
                <a:gd name="T21" fmla="*/ 6 h 149"/>
                <a:gd name="T22" fmla="*/ 135 w 136"/>
                <a:gd name="T23" fmla="*/ 0 h 149"/>
                <a:gd name="T24" fmla="*/ 133 w 136"/>
                <a:gd name="T25" fmla="*/ 1 h 149"/>
                <a:gd name="T26" fmla="*/ 125 w 136"/>
                <a:gd name="T27" fmla="*/ 11 h 149"/>
                <a:gd name="T28" fmla="*/ 111 w 136"/>
                <a:gd name="T29" fmla="*/ 26 h 149"/>
                <a:gd name="T30" fmla="*/ 92 w 136"/>
                <a:gd name="T31" fmla="*/ 47 h 149"/>
                <a:gd name="T32" fmla="*/ 72 w 136"/>
                <a:gd name="T33" fmla="*/ 69 h 149"/>
                <a:gd name="T34" fmla="*/ 50 w 136"/>
                <a:gd name="T35" fmla="*/ 92 h 149"/>
                <a:gd name="T36" fmla="*/ 31 w 136"/>
                <a:gd name="T37" fmla="*/ 113 h 149"/>
                <a:gd name="T38" fmla="*/ 15 w 136"/>
                <a:gd name="T39" fmla="*/ 131 h 149"/>
                <a:gd name="T40" fmla="*/ 3 w 136"/>
                <a:gd name="T41" fmla="*/ 143 h 149"/>
                <a:gd name="T42" fmla="*/ 0 w 136"/>
                <a:gd name="T43" fmla="*/ 148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149">
                  <a:moveTo>
                    <a:pt x="0" y="147"/>
                  </a:moveTo>
                  <a:lnTo>
                    <a:pt x="11" y="113"/>
                  </a:lnTo>
                  <a:lnTo>
                    <a:pt x="24" y="88"/>
                  </a:lnTo>
                  <a:lnTo>
                    <a:pt x="38" y="67"/>
                  </a:lnTo>
                  <a:lnTo>
                    <a:pt x="52" y="51"/>
                  </a:lnTo>
                  <a:lnTo>
                    <a:pt x="66" y="39"/>
                  </a:lnTo>
                  <a:lnTo>
                    <a:pt x="80" y="30"/>
                  </a:lnTo>
                  <a:lnTo>
                    <a:pt x="92" y="23"/>
                  </a:lnTo>
                  <a:lnTo>
                    <a:pt x="105" y="17"/>
                  </a:lnTo>
                  <a:lnTo>
                    <a:pt x="116" y="12"/>
                  </a:lnTo>
                  <a:lnTo>
                    <a:pt x="126" y="6"/>
                  </a:lnTo>
                  <a:lnTo>
                    <a:pt x="135" y="0"/>
                  </a:lnTo>
                  <a:lnTo>
                    <a:pt x="133" y="1"/>
                  </a:lnTo>
                  <a:lnTo>
                    <a:pt x="125" y="11"/>
                  </a:lnTo>
                  <a:lnTo>
                    <a:pt x="111" y="26"/>
                  </a:lnTo>
                  <a:lnTo>
                    <a:pt x="92" y="47"/>
                  </a:lnTo>
                  <a:lnTo>
                    <a:pt x="72" y="69"/>
                  </a:lnTo>
                  <a:lnTo>
                    <a:pt x="50" y="92"/>
                  </a:lnTo>
                  <a:lnTo>
                    <a:pt x="31" y="113"/>
                  </a:lnTo>
                  <a:lnTo>
                    <a:pt x="15" y="131"/>
                  </a:lnTo>
                  <a:lnTo>
                    <a:pt x="3" y="143"/>
                  </a:lnTo>
                  <a:lnTo>
                    <a:pt x="0" y="1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5" name="Rectangle 86"/>
          <p:cNvSpPr>
            <a:spLocks noChangeArrowheads="1"/>
          </p:cNvSpPr>
          <p:nvPr/>
        </p:nvSpPr>
        <p:spPr bwMode="auto">
          <a:xfrm>
            <a:off x="533400" y="1901825"/>
            <a:ext cx="8077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Clr>
                <a:schemeClr val="tx2"/>
              </a:buClr>
              <a:buSzPct val="80000"/>
              <a:buFont typeface="Wingdings" pitchFamily="2" charset="2"/>
              <a:buChar char="n"/>
            </a:pPr>
            <a:endParaRPr lang="en-GB" b="1">
              <a:latin typeface="Arial" charset="0"/>
            </a:endParaRPr>
          </a:p>
        </p:txBody>
      </p:sp>
    </p:spTree>
    <p:extLst>
      <p:ext uri="{BB962C8B-B14F-4D97-AF65-F5344CB8AC3E}">
        <p14:creationId xmlns:p14="http://schemas.microsoft.com/office/powerpoint/2010/main" val="3580235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72844027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Planning</a:t>
            </a:r>
            <a:endParaRPr lang="en-GB" dirty="0"/>
          </a:p>
        </p:txBody>
      </p:sp>
      <p:pic>
        <p:nvPicPr>
          <p:cNvPr id="4" name="Picture 3"/>
          <p:cNvPicPr>
            <a:picLocks noChangeAspect="1"/>
          </p:cNvPicPr>
          <p:nvPr/>
        </p:nvPicPr>
        <p:blipFill>
          <a:blip r:embed="rId2"/>
          <a:stretch>
            <a:fillRect/>
          </a:stretch>
        </p:blipFill>
        <p:spPr>
          <a:xfrm>
            <a:off x="4419340" y="1100935"/>
            <a:ext cx="3970625" cy="4857425"/>
          </a:xfrm>
          <a:prstGeom prst="rect">
            <a:avLst/>
          </a:prstGeom>
        </p:spPr>
      </p:pic>
      <p:sp>
        <p:nvSpPr>
          <p:cNvPr id="6" name="Rectangle 3"/>
          <p:cNvSpPr txBox="1">
            <a:spLocks noChangeArrowheads="1"/>
          </p:cNvSpPr>
          <p:nvPr/>
        </p:nvSpPr>
        <p:spPr bwMode="auto">
          <a:xfrm>
            <a:off x="106695" y="1100935"/>
            <a:ext cx="396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tx2"/>
              </a:buClr>
              <a:buSzPct val="80000"/>
              <a:buFont typeface="Wingdings" pitchFamily="2" charset="2"/>
              <a:buChar char="n"/>
              <a:defRPr sz="2400" b="1">
                <a:solidFill>
                  <a:schemeClr val="tx1"/>
                </a:solidFill>
                <a:latin typeface="+mn-lt"/>
                <a:ea typeface="+mn-ea"/>
                <a:cs typeface="+mn-cs"/>
              </a:defRPr>
            </a:lvl1pPr>
            <a:lvl2pPr marL="796925" indent="-339725" algn="l" rtl="0" eaLnBrk="0" fontAlgn="base" hangingPunct="0">
              <a:lnSpc>
                <a:spcPct val="90000"/>
              </a:lnSpc>
              <a:spcBef>
                <a:spcPct val="35000"/>
              </a:spcBef>
              <a:spcAft>
                <a:spcPct val="0"/>
              </a:spcAft>
              <a:buSzPct val="70000"/>
              <a:buFont typeface="Wingdings" pitchFamily="2" charset="2"/>
              <a:buChar char="l"/>
              <a:defRPr sz="2200">
                <a:solidFill>
                  <a:schemeClr val="tx1"/>
                </a:solidFill>
                <a:latin typeface="+mn-lt"/>
              </a:defRPr>
            </a:lvl2pPr>
            <a:lvl3pPr marL="1250950" indent="-223838" algn="l" rtl="0" eaLnBrk="0" fontAlgn="base" hangingPunct="0">
              <a:lnSpc>
                <a:spcPct val="90000"/>
              </a:lnSpc>
              <a:spcBef>
                <a:spcPct val="35000"/>
              </a:spcBef>
              <a:spcAft>
                <a:spcPct val="0"/>
              </a:spcAft>
              <a:buSzPct val="60000"/>
              <a:buFont typeface="Wingdings" pitchFamily="2" charset="2"/>
              <a:buChar char="u"/>
              <a:defRPr sz="2000">
                <a:solidFill>
                  <a:schemeClr val="tx1"/>
                </a:solidFill>
                <a:latin typeface="+mn-lt"/>
              </a:defRPr>
            </a:lvl3pPr>
            <a:lvl4pPr marL="17129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GB" sz="2000" b="0" kern="0" dirty="0" smtClean="0"/>
              <a:t>During Power Planning:</a:t>
            </a:r>
          </a:p>
          <a:p>
            <a:pPr marL="0" indent="0" eaLnBrk="1" hangingPunct="1">
              <a:buNone/>
            </a:pPr>
            <a:r>
              <a:rPr lang="en-GB" sz="2000" b="0" kern="0" dirty="0" smtClean="0"/>
              <a:t>You define the global wire and grounds nets and create the power structures that corresponds to the global nets</a:t>
            </a:r>
            <a:endParaRPr lang="en-GB" sz="2000" kern="0" dirty="0" smtClean="0"/>
          </a:p>
          <a:p>
            <a:pPr marL="0" indent="0" eaLnBrk="1" hangingPunct="1">
              <a:buFont typeface="Wingdings" pitchFamily="2" charset="2"/>
              <a:buNone/>
            </a:pPr>
            <a:endParaRPr lang="en-GB" sz="2000" b="0" kern="0" dirty="0" smtClean="0"/>
          </a:p>
        </p:txBody>
      </p:sp>
    </p:spTree>
    <p:extLst>
      <p:ext uri="{BB962C8B-B14F-4D97-AF65-F5344CB8AC3E}">
        <p14:creationId xmlns:p14="http://schemas.microsoft.com/office/powerpoint/2010/main" val="2312923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indent="0" eaLnBrk="1" hangingPunct="1"/>
            <a:r>
              <a:rPr lang="en-GB" smtClean="0"/>
              <a:t>Power and Ground Rings</a:t>
            </a:r>
          </a:p>
        </p:txBody>
      </p:sp>
      <p:sp>
        <p:nvSpPr>
          <p:cNvPr id="20483" name="Rectangle 3"/>
          <p:cNvSpPr>
            <a:spLocks noGrp="1" noChangeArrowheads="1"/>
          </p:cNvSpPr>
          <p:nvPr>
            <p:ph type="body" sz="half" idx="1"/>
          </p:nvPr>
        </p:nvSpPr>
        <p:spPr/>
        <p:txBody>
          <a:bodyPr/>
          <a:lstStyle/>
          <a:p>
            <a:pPr eaLnBrk="1" hangingPunct="1"/>
            <a:r>
              <a:rPr lang="en-GB" sz="2000" b="0" dirty="0" smtClean="0"/>
              <a:t>You can automatically add power and ground rings around the design using </a:t>
            </a:r>
            <a:r>
              <a:rPr lang="en-GB" sz="2000" dirty="0" smtClean="0"/>
              <a:t>Power &gt;Power Planning &gt; Add Rings</a:t>
            </a:r>
          </a:p>
          <a:p>
            <a:pPr eaLnBrk="1" hangingPunct="1"/>
            <a:r>
              <a:rPr lang="en-GB" sz="2000" b="0" dirty="0" smtClean="0"/>
              <a:t>Specify the names of the power and ground connections</a:t>
            </a:r>
          </a:p>
          <a:p>
            <a:pPr eaLnBrk="1" hangingPunct="1"/>
            <a:r>
              <a:rPr lang="en-GB" sz="2000" b="0" dirty="0" smtClean="0"/>
              <a:t>From here you can change the layer and dimensions of power and grounds rings </a:t>
            </a:r>
          </a:p>
          <a:p>
            <a:pPr eaLnBrk="1" hangingPunct="1"/>
            <a:r>
              <a:rPr lang="en-GB" sz="2000" dirty="0" smtClean="0"/>
              <a:t>Click ok, this </a:t>
            </a:r>
            <a:r>
              <a:rPr lang="en-GB" sz="2000" dirty="0"/>
              <a:t>will add a ring for power and ground around the </a:t>
            </a:r>
            <a:r>
              <a:rPr lang="en-GB" sz="2000" dirty="0" smtClean="0"/>
              <a:t>design</a:t>
            </a:r>
            <a:endParaRPr lang="en-GB" sz="2000" dirty="0"/>
          </a:p>
          <a:p>
            <a:pPr marL="0" indent="0" eaLnBrk="1" hangingPunct="1">
              <a:buNone/>
            </a:pPr>
            <a:endParaRPr lang="en-GB" sz="2000" b="0" dirty="0" smtClean="0"/>
          </a:p>
        </p:txBody>
      </p:sp>
      <p:sp>
        <p:nvSpPr>
          <p:cNvPr id="20484" name="Rectangle 5"/>
          <p:cNvSpPr>
            <a:spLocks noGrp="1" noChangeArrowheads="1"/>
          </p:cNvSpPr>
          <p:nvPr>
            <p:ph type="body" sz="half" idx="2"/>
          </p:nvPr>
        </p:nvSpPr>
        <p:spPr/>
        <p:txBody>
          <a:bodyPr/>
          <a:lstStyle/>
          <a:p>
            <a:pPr eaLnBrk="1" hangingPunct="1"/>
            <a:endParaRPr lang="en-GB" sz="200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175" y="818111"/>
            <a:ext cx="4453700" cy="54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075855" y="4300971"/>
            <a:ext cx="1144950" cy="1203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732370" y="1787905"/>
            <a:ext cx="1602930" cy="13739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4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81332347"/>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indent="0" eaLnBrk="1" hangingPunct="1"/>
            <a:r>
              <a:rPr lang="en-GB" smtClean="0"/>
              <a:t>Connect Power and Ground to Core</a:t>
            </a:r>
          </a:p>
        </p:txBody>
      </p:sp>
      <p:sp>
        <p:nvSpPr>
          <p:cNvPr id="22531" name="Rectangle 3"/>
          <p:cNvSpPr>
            <a:spLocks noGrp="1" noChangeArrowheads="1"/>
          </p:cNvSpPr>
          <p:nvPr>
            <p:ph type="body" idx="1"/>
          </p:nvPr>
        </p:nvSpPr>
        <p:spPr>
          <a:xfrm>
            <a:off x="144860" y="1024605"/>
            <a:ext cx="8077200" cy="4724400"/>
          </a:xfrm>
        </p:spPr>
        <p:txBody>
          <a:bodyPr/>
          <a:lstStyle/>
          <a:p>
            <a:pPr eaLnBrk="1" hangingPunct="1"/>
            <a:r>
              <a:rPr lang="en-GB" dirty="0" smtClean="0"/>
              <a:t>To connect to the core you need to complete a route -&gt; special route:</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t="9396" r="15869"/>
          <a:stretch>
            <a:fillRect/>
          </a:stretch>
        </p:blipFill>
        <p:spPr bwMode="auto">
          <a:xfrm>
            <a:off x="297520" y="2148789"/>
            <a:ext cx="4299152" cy="347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990" y="1635245"/>
            <a:ext cx="4274480" cy="4499741"/>
          </a:xfrm>
          <a:prstGeom prst="rect">
            <a:avLst/>
          </a:prstGeom>
        </p:spPr>
      </p:pic>
    </p:spTree>
    <p:extLst>
      <p:ext uri="{BB962C8B-B14F-4D97-AF65-F5344CB8AC3E}">
        <p14:creationId xmlns:p14="http://schemas.microsoft.com/office/powerpoint/2010/main" val="236208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54839226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Placement</a:t>
            </a:r>
          </a:p>
        </p:txBody>
      </p:sp>
      <p:sp>
        <p:nvSpPr>
          <p:cNvPr id="3" name="Content Placeholder 2"/>
          <p:cNvSpPr>
            <a:spLocks noGrp="1"/>
          </p:cNvSpPr>
          <p:nvPr>
            <p:ph idx="1"/>
          </p:nvPr>
        </p:nvSpPr>
        <p:spPr/>
        <p:txBody>
          <a:bodyPr/>
          <a:lstStyle/>
          <a:p>
            <a:pPr marL="0" indent="0">
              <a:buNone/>
            </a:pPr>
            <a:r>
              <a:rPr lang="en-GB" dirty="0" smtClean="0"/>
              <a:t>Placement is the process of placing the standard cells and blocks into the floor planned design</a:t>
            </a:r>
            <a:endParaRPr lang="en-GB" dirty="0"/>
          </a:p>
        </p:txBody>
      </p:sp>
      <p:pic>
        <p:nvPicPr>
          <p:cNvPr id="4" name="Picture 3"/>
          <p:cNvPicPr>
            <a:picLocks noChangeAspect="1"/>
          </p:cNvPicPr>
          <p:nvPr/>
        </p:nvPicPr>
        <p:blipFill>
          <a:blip r:embed="rId2"/>
          <a:stretch>
            <a:fillRect/>
          </a:stretch>
        </p:blipFill>
        <p:spPr>
          <a:xfrm>
            <a:off x="908160" y="2551205"/>
            <a:ext cx="6523375" cy="3307627"/>
          </a:xfrm>
          <a:prstGeom prst="rect">
            <a:avLst/>
          </a:prstGeom>
        </p:spPr>
      </p:pic>
    </p:spTree>
    <p:extLst>
      <p:ext uri="{BB962C8B-B14F-4D97-AF65-F5344CB8AC3E}">
        <p14:creationId xmlns:p14="http://schemas.microsoft.com/office/powerpoint/2010/main" val="2323066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indent="0" eaLnBrk="1" hangingPunct="1"/>
            <a:r>
              <a:rPr lang="en-GB" dirty="0" smtClean="0"/>
              <a:t>Placement</a:t>
            </a:r>
          </a:p>
        </p:txBody>
      </p:sp>
      <p:sp>
        <p:nvSpPr>
          <p:cNvPr id="12291" name="Rectangle 3"/>
          <p:cNvSpPr>
            <a:spLocks noGrp="1" noChangeArrowheads="1"/>
          </p:cNvSpPr>
          <p:nvPr>
            <p:ph type="body" idx="1"/>
          </p:nvPr>
        </p:nvSpPr>
        <p:spPr/>
        <p:txBody>
          <a:bodyPr/>
          <a:lstStyle/>
          <a:p>
            <a:pPr eaLnBrk="1" hangingPunct="1"/>
            <a:r>
              <a:rPr lang="en-GB" dirty="0" smtClean="0"/>
              <a:t>This is simply to show the quickest place and route approach (Place &gt;&gt; Standard Cells )</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b="48958"/>
          <a:stretch>
            <a:fillRect/>
          </a:stretch>
        </p:blipFill>
        <p:spPr bwMode="auto">
          <a:xfrm>
            <a:off x="793750" y="3314700"/>
            <a:ext cx="7548563"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indent="0" eaLnBrk="1" hangingPunct="1"/>
            <a:r>
              <a:rPr lang="en-GB" dirty="0" smtClean="0"/>
              <a:t>Placement</a:t>
            </a:r>
          </a:p>
        </p:txBody>
      </p:sp>
      <p:sp>
        <p:nvSpPr>
          <p:cNvPr id="13315" name="Rectangle 3"/>
          <p:cNvSpPr>
            <a:spLocks noGrp="1" noChangeArrowheads="1"/>
          </p:cNvSpPr>
          <p:nvPr>
            <p:ph type="body" idx="1"/>
          </p:nvPr>
        </p:nvSpPr>
        <p:spPr/>
        <p:txBody>
          <a:bodyPr/>
          <a:lstStyle/>
          <a:p>
            <a:pPr eaLnBrk="1" hangingPunct="1"/>
            <a:r>
              <a:rPr lang="en-GB" dirty="0" smtClean="0"/>
              <a:t>Choose the full placement – on a simple design it won’t take very long at all to complete</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l="10481" t="24957" r="25732" b="46353"/>
          <a:stretch>
            <a:fillRect/>
          </a:stretch>
        </p:blipFill>
        <p:spPr bwMode="auto">
          <a:xfrm>
            <a:off x="1245936" y="2352852"/>
            <a:ext cx="6221413"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4481337"/>
            <a:ext cx="57531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Placement</a:t>
            </a:r>
            <a:endParaRPr lang="en-GB" dirty="0"/>
          </a:p>
        </p:txBody>
      </p:sp>
      <p:sp>
        <p:nvSpPr>
          <p:cNvPr id="4" name="Rectangle 3"/>
          <p:cNvSpPr/>
          <p:nvPr/>
        </p:nvSpPr>
        <p:spPr>
          <a:xfrm>
            <a:off x="106695" y="948275"/>
            <a:ext cx="8777950" cy="830997"/>
          </a:xfrm>
          <a:prstGeom prst="rect">
            <a:avLst/>
          </a:prstGeom>
        </p:spPr>
        <p:txBody>
          <a:bodyPr wrap="square">
            <a:spAutoFit/>
          </a:bodyPr>
          <a:lstStyle/>
          <a:p>
            <a:pPr marL="342900" indent="-342900" eaLnBrk="1" hangingPunct="1">
              <a:buClr>
                <a:schemeClr val="accent1">
                  <a:lumMod val="50000"/>
                </a:schemeClr>
              </a:buClr>
              <a:buFont typeface="Wingdings" pitchFamily="2" charset="2"/>
              <a:buChar char="§"/>
            </a:pPr>
            <a:r>
              <a:rPr lang="en-GB" b="1" dirty="0" smtClean="0">
                <a:latin typeface="+mn-lt"/>
              </a:rPr>
              <a:t>Then select the physical view option to see the placed cells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l="65266" t="18185" r="8122" b="72939"/>
          <a:stretch>
            <a:fillRect/>
          </a:stretch>
        </p:blipFill>
        <p:spPr bwMode="auto">
          <a:xfrm>
            <a:off x="6626574" y="1995321"/>
            <a:ext cx="233440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5" y="1779272"/>
            <a:ext cx="5031434" cy="4808391"/>
          </a:xfrm>
          <a:prstGeom prst="rect">
            <a:avLst/>
          </a:prstGeom>
        </p:spPr>
      </p:pic>
      <p:sp>
        <p:nvSpPr>
          <p:cNvPr id="9" name="Oval 8"/>
          <p:cNvSpPr/>
          <p:nvPr/>
        </p:nvSpPr>
        <p:spPr>
          <a:xfrm>
            <a:off x="4495671" y="2066265"/>
            <a:ext cx="819160" cy="534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7"/>
          <p:cNvSpPr>
            <a:spLocks noChangeArrowheads="1"/>
          </p:cNvSpPr>
          <p:nvPr/>
        </p:nvSpPr>
        <p:spPr bwMode="auto">
          <a:xfrm>
            <a:off x="5411630" y="2066265"/>
            <a:ext cx="1214944" cy="496888"/>
          </a:xfrm>
          <a:prstGeom prst="rightArrow">
            <a:avLst>
              <a:gd name="adj1" fmla="val 50000"/>
              <a:gd name="adj2" fmla="val 768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58227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3281363" y="3500438"/>
            <a:ext cx="1676400" cy="31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Logic Synthesis</a:t>
            </a:r>
          </a:p>
        </p:txBody>
      </p:sp>
      <p:sp>
        <p:nvSpPr>
          <p:cNvPr id="72" name="Diamond 71"/>
          <p:cNvSpPr/>
          <p:nvPr/>
        </p:nvSpPr>
        <p:spPr bwMode="auto">
          <a:xfrm>
            <a:off x="3471863" y="3922713"/>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sp>
        <p:nvSpPr>
          <p:cNvPr id="73" name="Rectangle 72"/>
          <p:cNvSpPr/>
          <p:nvPr/>
        </p:nvSpPr>
        <p:spPr bwMode="auto">
          <a:xfrm>
            <a:off x="3275013" y="4589463"/>
            <a:ext cx="16891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Floorplanning</a:t>
            </a:r>
            <a:r>
              <a:rPr lang="en-US" sz="1200" dirty="0">
                <a:solidFill>
                  <a:schemeClr val="tx1"/>
                </a:solidFill>
              </a:rPr>
              <a:t>,</a:t>
            </a:r>
          </a:p>
          <a:p>
            <a:pPr algn="ctr">
              <a:defRPr/>
            </a:pPr>
            <a:r>
              <a:rPr lang="en-US" sz="1200" dirty="0">
                <a:solidFill>
                  <a:schemeClr val="tx1"/>
                </a:solidFill>
              </a:rPr>
              <a:t>Placement &amp; Routing</a:t>
            </a:r>
          </a:p>
        </p:txBody>
      </p:sp>
      <p:sp>
        <p:nvSpPr>
          <p:cNvPr id="80" name="Diamond 79"/>
          <p:cNvSpPr/>
          <p:nvPr/>
        </p:nvSpPr>
        <p:spPr bwMode="auto">
          <a:xfrm>
            <a:off x="3471863" y="5076825"/>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sp>
        <p:nvSpPr>
          <p:cNvPr id="81" name="Rectangle 80"/>
          <p:cNvSpPr/>
          <p:nvPr/>
        </p:nvSpPr>
        <p:spPr bwMode="auto">
          <a:xfrm>
            <a:off x="3313113" y="5829300"/>
            <a:ext cx="1624012"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Finished design</a:t>
            </a:r>
          </a:p>
        </p:txBody>
      </p:sp>
      <p:cxnSp>
        <p:nvCxnSpPr>
          <p:cNvPr id="90" name="Straight Arrow Connector 89"/>
          <p:cNvCxnSpPr>
            <a:stCxn id="72" idx="2"/>
            <a:endCxn id="73" idx="0"/>
          </p:cNvCxnSpPr>
          <p:nvPr/>
        </p:nvCxnSpPr>
        <p:spPr bwMode="auto">
          <a:xfrm rot="5400000">
            <a:off x="4055269" y="4521994"/>
            <a:ext cx="131763"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a:endCxn id="72" idx="0"/>
          </p:cNvCxnSpPr>
          <p:nvPr/>
        </p:nvCxnSpPr>
        <p:spPr bwMode="auto">
          <a:xfrm rot="5400000">
            <a:off x="4067176" y="3868737"/>
            <a:ext cx="1079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endCxn id="80" idx="0"/>
          </p:cNvCxnSpPr>
          <p:nvPr/>
        </p:nvCxnSpPr>
        <p:spPr bwMode="auto">
          <a:xfrm rot="5400000">
            <a:off x="4060826" y="5016500"/>
            <a:ext cx="1206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30" name="TextBox 50"/>
          <p:cNvSpPr txBox="1">
            <a:spLocks noChangeArrowheads="1"/>
          </p:cNvSpPr>
          <p:nvPr/>
        </p:nvSpPr>
        <p:spPr bwMode="auto">
          <a:xfrm>
            <a:off x="4652963" y="5048250"/>
            <a:ext cx="48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yes</a:t>
            </a:r>
          </a:p>
        </p:txBody>
      </p:sp>
      <p:sp>
        <p:nvSpPr>
          <p:cNvPr id="5131" name="TextBox 51"/>
          <p:cNvSpPr txBox="1">
            <a:spLocks noChangeArrowheads="1"/>
          </p:cNvSpPr>
          <p:nvPr/>
        </p:nvSpPr>
        <p:spPr bwMode="auto">
          <a:xfrm>
            <a:off x="4211638" y="4381500"/>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yes</a:t>
            </a:r>
          </a:p>
        </p:txBody>
      </p:sp>
      <p:sp>
        <p:nvSpPr>
          <p:cNvPr id="5132" name="TextBox 52"/>
          <p:cNvSpPr txBox="1">
            <a:spLocks noChangeArrowheads="1"/>
          </p:cNvSpPr>
          <p:nvPr/>
        </p:nvSpPr>
        <p:spPr bwMode="auto">
          <a:xfrm>
            <a:off x="3103563" y="4240213"/>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no</a:t>
            </a:r>
          </a:p>
        </p:txBody>
      </p:sp>
      <p:sp>
        <p:nvSpPr>
          <p:cNvPr id="5133" name="TextBox 54"/>
          <p:cNvSpPr txBox="1">
            <a:spLocks noChangeArrowheads="1"/>
          </p:cNvSpPr>
          <p:nvPr/>
        </p:nvSpPr>
        <p:spPr bwMode="auto">
          <a:xfrm>
            <a:off x="3090863" y="5097463"/>
            <a:ext cx="485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no</a:t>
            </a:r>
          </a:p>
        </p:txBody>
      </p:sp>
      <p:sp>
        <p:nvSpPr>
          <p:cNvPr id="5134" name="Title 62"/>
          <p:cNvSpPr>
            <a:spLocks noGrp="1"/>
          </p:cNvSpPr>
          <p:nvPr>
            <p:ph type="title"/>
          </p:nvPr>
        </p:nvSpPr>
        <p:spPr>
          <a:xfrm>
            <a:off x="0" y="7938"/>
            <a:ext cx="9144000" cy="787400"/>
          </a:xfrm>
        </p:spPr>
        <p:txBody>
          <a:bodyPr/>
          <a:lstStyle/>
          <a:p>
            <a:r>
              <a:rPr lang="sv-SE" altLang="en-US" smtClean="0"/>
              <a:t>Digital Design Flow</a:t>
            </a:r>
            <a:endParaRPr lang="en-US" altLang="en-US" smtClean="0"/>
          </a:p>
        </p:txBody>
      </p:sp>
      <p:cxnSp>
        <p:nvCxnSpPr>
          <p:cNvPr id="155" name="Elbow Connector 154"/>
          <p:cNvCxnSpPr>
            <a:stCxn id="72" idx="1"/>
            <a:endCxn id="69" idx="1"/>
          </p:cNvCxnSpPr>
          <p:nvPr/>
        </p:nvCxnSpPr>
        <p:spPr>
          <a:xfrm rot="10800000">
            <a:off x="3281363" y="3659188"/>
            <a:ext cx="190500" cy="530225"/>
          </a:xfrm>
          <a:prstGeom prst="bentConnector3">
            <a:avLst>
              <a:gd name="adj1" fmla="val 22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80" idx="1"/>
            <a:endCxn id="73" idx="1"/>
          </p:cNvCxnSpPr>
          <p:nvPr/>
        </p:nvCxnSpPr>
        <p:spPr>
          <a:xfrm rot="10800000">
            <a:off x="3275013" y="4779963"/>
            <a:ext cx="196850" cy="563562"/>
          </a:xfrm>
          <a:prstGeom prst="bentConnector3">
            <a:avLst>
              <a:gd name="adj1" fmla="val 216129"/>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stCxn id="80" idx="2"/>
            <a:endCxn id="81" idx="0"/>
          </p:cNvCxnSpPr>
          <p:nvPr/>
        </p:nvCxnSpPr>
        <p:spPr>
          <a:xfrm>
            <a:off x="4119563" y="5610225"/>
            <a:ext cx="4762" cy="2190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8" name="Rectangle 1"/>
          <p:cNvSpPr>
            <a:spLocks noChangeArrowheads="1"/>
          </p:cNvSpPr>
          <p:nvPr/>
        </p:nvSpPr>
        <p:spPr bwMode="auto">
          <a:xfrm>
            <a:off x="3700463" y="4049713"/>
            <a:ext cx="933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5139" name="Rectangle 34"/>
          <p:cNvSpPr>
            <a:spLocks noChangeArrowheads="1"/>
          </p:cNvSpPr>
          <p:nvPr/>
        </p:nvSpPr>
        <p:spPr bwMode="auto">
          <a:xfrm>
            <a:off x="3656013" y="5207000"/>
            <a:ext cx="93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43" name="Diamond 42"/>
          <p:cNvSpPr/>
          <p:nvPr/>
        </p:nvSpPr>
        <p:spPr bwMode="auto">
          <a:xfrm>
            <a:off x="3471863" y="2066925"/>
            <a:ext cx="1295400" cy="533400"/>
          </a:xfrm>
          <a:prstGeom prst="diamond">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chemeClr val="tx1"/>
              </a:solidFill>
            </a:endParaRPr>
          </a:p>
        </p:txBody>
      </p:sp>
      <p:cxnSp>
        <p:nvCxnSpPr>
          <p:cNvPr id="45" name="Straight Arrow Connector 44"/>
          <p:cNvCxnSpPr>
            <a:endCxn id="43" idx="0"/>
          </p:cNvCxnSpPr>
          <p:nvPr/>
        </p:nvCxnSpPr>
        <p:spPr bwMode="auto">
          <a:xfrm rot="5400000">
            <a:off x="4067176" y="2012950"/>
            <a:ext cx="107950" cy="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Elbow Connector 45"/>
          <p:cNvCxnSpPr>
            <a:stCxn id="43" idx="1"/>
          </p:cNvCxnSpPr>
          <p:nvPr/>
        </p:nvCxnSpPr>
        <p:spPr>
          <a:xfrm rot="10800000">
            <a:off x="3281363" y="1804988"/>
            <a:ext cx="190500" cy="528637"/>
          </a:xfrm>
          <a:prstGeom prst="bentConnector3">
            <a:avLst>
              <a:gd name="adj1" fmla="val 22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43" name="Rectangle 46"/>
          <p:cNvSpPr>
            <a:spLocks noChangeArrowheads="1"/>
          </p:cNvSpPr>
          <p:nvPr/>
        </p:nvSpPr>
        <p:spPr bwMode="auto">
          <a:xfrm>
            <a:off x="3700463" y="2195513"/>
            <a:ext cx="93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2"/>
              </a:buClr>
              <a:buSzPct val="80000"/>
              <a:buFont typeface="Wingdings" pitchFamily="2" charset="2"/>
              <a:buChar char="n"/>
              <a:defRPr sz="2400" b="1">
                <a:solidFill>
                  <a:schemeClr val="tx1"/>
                </a:solidFill>
                <a:latin typeface="Arial" pitchFamily="34" charset="0"/>
              </a:defRPr>
            </a:lvl1pPr>
            <a:lvl2pPr marL="742950" indent="-285750">
              <a:lnSpc>
                <a:spcPct val="90000"/>
              </a:lnSpc>
              <a:spcBef>
                <a:spcPct val="35000"/>
              </a:spcBef>
              <a:buSzPct val="70000"/>
              <a:buFont typeface="Wingdings" pitchFamily="2" charset="2"/>
              <a:buChar char="l"/>
              <a:defRPr sz="2200">
                <a:solidFill>
                  <a:schemeClr val="tx1"/>
                </a:solidFill>
                <a:latin typeface="Arial" pitchFamily="34" charset="0"/>
              </a:defRPr>
            </a:lvl2pPr>
            <a:lvl3pPr marL="1143000" indent="-228600">
              <a:lnSpc>
                <a:spcPct val="90000"/>
              </a:lnSpc>
              <a:spcBef>
                <a:spcPct val="35000"/>
              </a:spcBef>
              <a:buSzPct val="60000"/>
              <a:buFont typeface="Wingdings" pitchFamily="2" charset="2"/>
              <a:buChar char="u"/>
              <a:defRPr sz="2000">
                <a:solidFill>
                  <a:schemeClr val="tx1"/>
                </a:solidFill>
                <a:latin typeface="Arial" pitchFamily="34"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1200" b="0"/>
              <a:t>Verification</a:t>
            </a:r>
          </a:p>
        </p:txBody>
      </p:sp>
      <p:sp>
        <p:nvSpPr>
          <p:cNvPr id="48" name="Rectangle 47"/>
          <p:cNvSpPr/>
          <p:nvPr/>
        </p:nvSpPr>
        <p:spPr bwMode="auto">
          <a:xfrm>
            <a:off x="3281363" y="1627188"/>
            <a:ext cx="1676400" cy="31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Architecture design</a:t>
            </a:r>
          </a:p>
        </p:txBody>
      </p:sp>
      <p:cxnSp>
        <p:nvCxnSpPr>
          <p:cNvPr id="49" name="Straight Arrow Connector 48"/>
          <p:cNvCxnSpPr>
            <a:endCxn id="69" idx="0"/>
          </p:cNvCxnSpPr>
          <p:nvPr/>
        </p:nvCxnSpPr>
        <p:spPr bwMode="auto">
          <a:xfrm>
            <a:off x="4103688" y="2600325"/>
            <a:ext cx="15875" cy="90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bwMode="auto">
          <a:xfrm>
            <a:off x="3289300" y="1023938"/>
            <a:ext cx="1676400" cy="319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Design Specification</a:t>
            </a:r>
          </a:p>
        </p:txBody>
      </p:sp>
      <p:cxnSp>
        <p:nvCxnSpPr>
          <p:cNvPr id="37" name="Straight Arrow Connector 36"/>
          <p:cNvCxnSpPr>
            <a:endCxn id="48" idx="0"/>
          </p:cNvCxnSpPr>
          <p:nvPr/>
        </p:nvCxnSpPr>
        <p:spPr bwMode="auto">
          <a:xfrm>
            <a:off x="4116388" y="1368425"/>
            <a:ext cx="3175" cy="258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032903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711614730"/>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222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3" name="Content Placeholder 2"/>
          <p:cNvSpPr>
            <a:spLocks noGrp="1"/>
          </p:cNvSpPr>
          <p:nvPr>
            <p:ph idx="1"/>
          </p:nvPr>
        </p:nvSpPr>
        <p:spPr>
          <a:xfrm>
            <a:off x="412015" y="1062770"/>
            <a:ext cx="3129530" cy="4724400"/>
          </a:xfrm>
        </p:spPr>
        <p:txBody>
          <a:bodyPr/>
          <a:lstStyle/>
          <a:p>
            <a:r>
              <a:rPr lang="en-GB" dirty="0" smtClean="0"/>
              <a:t>Select : Timing &gt; Optimize </a:t>
            </a:r>
          </a:p>
          <a:p>
            <a:r>
              <a:rPr lang="en-GB" dirty="0" smtClean="0"/>
              <a:t>In the dialog box select Pre-CTS</a:t>
            </a:r>
          </a:p>
          <a:p>
            <a:r>
              <a:rPr lang="en-GB" dirty="0" smtClean="0"/>
              <a:t> Select the type of Optimization </a:t>
            </a:r>
          </a:p>
          <a:p>
            <a:r>
              <a:rPr lang="en-GB" dirty="0" smtClean="0"/>
              <a:t>Click ok </a:t>
            </a:r>
          </a:p>
        </p:txBody>
      </p:sp>
      <p:cxnSp>
        <p:nvCxnSpPr>
          <p:cNvPr id="5" name="Straight Arrow Connector 4"/>
          <p:cNvCxnSpPr/>
          <p:nvPr/>
        </p:nvCxnSpPr>
        <p:spPr>
          <a:xfrm flipV="1">
            <a:off x="3274390" y="1229384"/>
            <a:ext cx="1202197" cy="1087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07235" y="1988279"/>
            <a:ext cx="1469352" cy="1473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9532" y="5523758"/>
            <a:ext cx="7968685" cy="830997"/>
          </a:xfrm>
          <a:prstGeom prst="rect">
            <a:avLst/>
          </a:prstGeom>
          <a:noFill/>
        </p:spPr>
        <p:txBody>
          <a:bodyPr wrap="square" rtlCol="0">
            <a:spAutoFit/>
          </a:bodyPr>
          <a:lstStyle/>
          <a:p>
            <a:pPr algn="ctr"/>
            <a:r>
              <a:rPr lang="en-GB" dirty="0" smtClean="0"/>
              <a:t>Note that you need to perform Timing Optimization at different design stages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587" y="757450"/>
            <a:ext cx="4695825" cy="3000375"/>
          </a:xfrm>
          <a:prstGeom prst="rect">
            <a:avLst/>
          </a:prstGeom>
        </p:spPr>
      </p:pic>
    </p:spTree>
    <p:extLst>
      <p:ext uri="{BB962C8B-B14F-4D97-AF65-F5344CB8AC3E}">
        <p14:creationId xmlns:p14="http://schemas.microsoft.com/office/powerpoint/2010/main" val="1631486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 Pre-CTS: Trial Rout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965" y="1329925"/>
            <a:ext cx="5929703" cy="4724400"/>
          </a:xfrm>
        </p:spPr>
      </p:pic>
    </p:spTree>
    <p:extLst>
      <p:ext uri="{BB962C8B-B14F-4D97-AF65-F5344CB8AC3E}">
        <p14:creationId xmlns:p14="http://schemas.microsoft.com/office/powerpoint/2010/main" val="504155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5" name="TextBox 4"/>
          <p:cNvSpPr txBox="1"/>
          <p:nvPr/>
        </p:nvSpPr>
        <p:spPr>
          <a:xfrm>
            <a:off x="361337" y="910110"/>
            <a:ext cx="7108036" cy="1200329"/>
          </a:xfrm>
          <a:prstGeom prst="rect">
            <a:avLst/>
          </a:prstGeom>
          <a:noFill/>
        </p:spPr>
        <p:txBody>
          <a:bodyPr wrap="none" rtlCol="0">
            <a:spAutoFit/>
          </a:bodyPr>
          <a:lstStyle/>
          <a:p>
            <a:pPr marL="342900" indent="-342900">
              <a:buFont typeface="Wingdings" pitchFamily="2" charset="2"/>
              <a:buChar char="§"/>
            </a:pPr>
            <a:r>
              <a:rPr lang="en-GB" dirty="0" smtClean="0"/>
              <a:t>You will get a summary of the optimization, </a:t>
            </a:r>
          </a:p>
          <a:p>
            <a:pPr marL="342900" indent="-342900">
              <a:buFont typeface="Wingdings" pitchFamily="2" charset="2"/>
              <a:buChar char="§"/>
            </a:pPr>
            <a:r>
              <a:rPr lang="en-GB" dirty="0"/>
              <a:t>F</a:t>
            </a:r>
            <a:r>
              <a:rPr lang="en-GB" dirty="0" smtClean="0"/>
              <a:t>igure 1 show is an extract for that report that shows  </a:t>
            </a:r>
          </a:p>
          <a:p>
            <a:r>
              <a:rPr lang="en-GB" dirty="0"/>
              <a:t> </a:t>
            </a:r>
            <a:r>
              <a:rPr lang="en-GB" dirty="0" smtClean="0"/>
              <a:t>     that  setup timing constraints are met</a:t>
            </a:r>
            <a:endParaRPr lang="en-GB" dirty="0"/>
          </a:p>
        </p:txBody>
      </p:sp>
      <p:sp>
        <p:nvSpPr>
          <p:cNvPr id="3" name="Rectangle 2"/>
          <p:cNvSpPr/>
          <p:nvPr/>
        </p:nvSpPr>
        <p:spPr>
          <a:xfrm>
            <a:off x="3579710" y="5413580"/>
            <a:ext cx="1218603" cy="461665"/>
          </a:xfrm>
          <a:prstGeom prst="rect">
            <a:avLst/>
          </a:prstGeom>
        </p:spPr>
        <p:txBody>
          <a:bodyPr wrap="none">
            <a:spAutoFit/>
          </a:bodyPr>
          <a:lstStyle/>
          <a:p>
            <a:r>
              <a:rPr lang="en-GB" dirty="0"/>
              <a:t>Figure 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15" y="2474875"/>
            <a:ext cx="873198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618595" y="4194250"/>
            <a:ext cx="2945695"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0713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242744023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834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Clock Tree Synthesis</a:t>
            </a:r>
            <a:endParaRPr lang="en-GB" dirty="0"/>
          </a:p>
        </p:txBody>
      </p:sp>
      <p:sp>
        <p:nvSpPr>
          <p:cNvPr id="3" name="Content Placeholder 2"/>
          <p:cNvSpPr>
            <a:spLocks noGrp="1"/>
          </p:cNvSpPr>
          <p:nvPr>
            <p:ph idx="1"/>
          </p:nvPr>
        </p:nvSpPr>
        <p:spPr>
          <a:xfrm>
            <a:off x="448906" y="757450"/>
            <a:ext cx="8077200" cy="4724400"/>
          </a:xfrm>
        </p:spPr>
        <p:txBody>
          <a:bodyPr/>
          <a:lstStyle/>
          <a:p>
            <a:pPr marL="457200" indent="-457200">
              <a:buFont typeface="+mj-lt"/>
              <a:buAutoNum type="arabicPeriod"/>
            </a:pPr>
            <a:r>
              <a:rPr lang="en-GB" sz="1800" b="0" dirty="0" smtClean="0"/>
              <a:t>Select </a:t>
            </a:r>
            <a:r>
              <a:rPr lang="en-GB" sz="1800" dirty="0" smtClean="0"/>
              <a:t>Clock &gt; Design Clock</a:t>
            </a:r>
          </a:p>
          <a:p>
            <a:pPr marL="457200" indent="-457200">
              <a:buFont typeface="+mj-lt"/>
              <a:buAutoNum type="arabicPeriod"/>
            </a:pPr>
            <a:r>
              <a:rPr lang="en-GB" sz="1800" b="0" dirty="0" smtClean="0"/>
              <a:t>Click on </a:t>
            </a:r>
            <a:r>
              <a:rPr lang="en-GB" sz="1800" dirty="0" smtClean="0"/>
              <a:t>Gen Spec </a:t>
            </a:r>
            <a:r>
              <a:rPr lang="en-GB" sz="1800" b="0" dirty="0" smtClean="0"/>
              <a:t>button to create a clock specification file</a:t>
            </a:r>
          </a:p>
          <a:p>
            <a:pPr marL="457200" indent="-457200">
              <a:buFont typeface="+mj-lt"/>
              <a:buAutoNum type="arabicPeriod"/>
            </a:pPr>
            <a:r>
              <a:rPr lang="en-GB" sz="1800" b="0" dirty="0" smtClean="0"/>
              <a:t>Choose from the </a:t>
            </a:r>
            <a:r>
              <a:rPr lang="en-GB" sz="1800" dirty="0" smtClean="0"/>
              <a:t>Cells List </a:t>
            </a:r>
            <a:r>
              <a:rPr lang="en-GB" sz="1800" b="0" dirty="0" smtClean="0"/>
              <a:t>the name of the cell you want to use during timing optimization </a:t>
            </a:r>
          </a:p>
          <a:p>
            <a:pPr marL="457200" indent="-457200">
              <a:buFont typeface="+mj-lt"/>
              <a:buAutoNum type="arabicPeriod"/>
            </a:pPr>
            <a:r>
              <a:rPr lang="en-GB" sz="1800" b="0" dirty="0" smtClean="0"/>
              <a:t>Click ok in </a:t>
            </a:r>
            <a:r>
              <a:rPr lang="en-GB" sz="1800" dirty="0" smtClean="0"/>
              <a:t>Generate Clock Spec form </a:t>
            </a:r>
            <a:r>
              <a:rPr lang="en-GB" sz="1800" b="0" dirty="0" smtClean="0"/>
              <a:t>to generate a file called </a:t>
            </a:r>
            <a:r>
              <a:rPr lang="en-GB" sz="1800" b="0" dirty="0" err="1" smtClean="0"/>
              <a:t>Clock.ctstch</a:t>
            </a:r>
            <a:r>
              <a:rPr lang="en-GB" sz="1800" b="0" dirty="0" smtClean="0"/>
              <a:t> that contains that clock specification</a:t>
            </a:r>
          </a:p>
          <a:p>
            <a:pPr marL="457200" indent="-457200">
              <a:buFont typeface="+mj-lt"/>
              <a:buAutoNum type="arabicPeriod"/>
            </a:pPr>
            <a:r>
              <a:rPr lang="en-GB" sz="1800" b="0" dirty="0" smtClean="0"/>
              <a:t>Click ok in </a:t>
            </a:r>
            <a:r>
              <a:rPr lang="en-GB" sz="1800" dirty="0" smtClean="0"/>
              <a:t>Synthesize Clock Tree </a:t>
            </a:r>
            <a:r>
              <a:rPr lang="en-GB" sz="1800" b="0" dirty="0" smtClean="0"/>
              <a:t>form to synthesize the clock</a:t>
            </a:r>
          </a:p>
          <a:p>
            <a:pPr marL="457200" indent="-457200">
              <a:buFont typeface="+mj-lt"/>
              <a:buAutoNum type="arabicPeriod"/>
            </a:pPr>
            <a:r>
              <a:rPr lang="en-GB" sz="1800" b="0" dirty="0" smtClean="0"/>
              <a:t>You can clear these </a:t>
            </a:r>
            <a:r>
              <a:rPr lang="en-GB" sz="1800" b="0" dirty="0" err="1" smtClean="0"/>
              <a:t>sppecs</a:t>
            </a:r>
            <a:r>
              <a:rPr lang="en-GB" sz="1800" b="0" dirty="0" smtClean="0"/>
              <a:t> from the </a:t>
            </a:r>
            <a:r>
              <a:rPr lang="en-GB" sz="1800" b="0" smtClean="0"/>
              <a:t>clear spec Tab</a:t>
            </a:r>
            <a:endParaRPr lang="en-GB" sz="1800" b="0" dirty="0" smtClean="0"/>
          </a:p>
          <a:p>
            <a:pPr marL="0" indent="0">
              <a:buNone/>
            </a:pPr>
            <a:endParaRPr lang="en-GB" sz="20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90" y="3886980"/>
            <a:ext cx="4266316" cy="255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503" y="4001475"/>
            <a:ext cx="3252445" cy="204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271108" y="4426964"/>
            <a:ext cx="2404395" cy="5289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279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Clock Tree Synthesis</a:t>
            </a:r>
            <a:endParaRPr lang="en-GB" dirty="0"/>
          </a:p>
        </p:txBody>
      </p:sp>
      <p:sp>
        <p:nvSpPr>
          <p:cNvPr id="3" name="Content Placeholder 2"/>
          <p:cNvSpPr>
            <a:spLocks noGrp="1"/>
          </p:cNvSpPr>
          <p:nvPr>
            <p:ph idx="1"/>
          </p:nvPr>
        </p:nvSpPr>
        <p:spPr>
          <a:xfrm>
            <a:off x="221190" y="833780"/>
            <a:ext cx="8077200" cy="4724400"/>
          </a:xfrm>
        </p:spPr>
        <p:txBody>
          <a:bodyPr/>
          <a:lstStyle/>
          <a:p>
            <a:r>
              <a:rPr lang="en-GB" sz="1800" b="0" dirty="0" smtClean="0"/>
              <a:t>To see the clock tree  select Clock &gt; Display &gt; Display Clock Tree</a:t>
            </a:r>
          </a:p>
          <a:p>
            <a:r>
              <a:rPr lang="en-GB" sz="1800" b="0" dirty="0" smtClean="0"/>
              <a:t>In the dialog box select the options as shown in figure one and click ok</a:t>
            </a:r>
          </a:p>
          <a:p>
            <a:r>
              <a:rPr lang="en-GB" sz="1800" b="0" dirty="0" smtClean="0"/>
              <a:t>You should see the clock tree </a:t>
            </a:r>
            <a:r>
              <a:rPr lang="en-GB" sz="1800" b="0" dirty="0"/>
              <a:t>in </a:t>
            </a:r>
            <a:r>
              <a:rPr lang="en-GB" sz="1800" b="0" dirty="0" smtClean="0"/>
              <a:t>a white colour as in figure 2 </a:t>
            </a:r>
            <a:endParaRPr lang="en-GB" sz="1800" b="0" dirty="0"/>
          </a:p>
          <a:p>
            <a:endParaRPr lang="en-GB" sz="1800" b="0" dirty="0" smtClean="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0" y="2131390"/>
            <a:ext cx="2644986" cy="400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4490" y="6135030"/>
            <a:ext cx="960519" cy="369332"/>
          </a:xfrm>
          <a:prstGeom prst="rect">
            <a:avLst/>
          </a:prstGeom>
          <a:noFill/>
        </p:spPr>
        <p:txBody>
          <a:bodyPr wrap="none" rtlCol="0">
            <a:spAutoFit/>
          </a:bodyPr>
          <a:lstStyle/>
          <a:p>
            <a:r>
              <a:rPr lang="en-GB" sz="1800" dirty="0" smtClean="0"/>
              <a:t>Figure 1</a:t>
            </a:r>
            <a:endParaRPr lang="en-GB"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818" y="2110037"/>
            <a:ext cx="5217896" cy="4256730"/>
          </a:xfrm>
          <a:prstGeom prst="rect">
            <a:avLst/>
          </a:prstGeom>
        </p:spPr>
      </p:pic>
      <p:sp>
        <p:nvSpPr>
          <p:cNvPr id="7" name="Rectangle 6"/>
          <p:cNvSpPr/>
          <p:nvPr/>
        </p:nvSpPr>
        <p:spPr>
          <a:xfrm>
            <a:off x="5258970" y="6265528"/>
            <a:ext cx="960519" cy="369332"/>
          </a:xfrm>
          <a:prstGeom prst="rect">
            <a:avLst/>
          </a:prstGeom>
        </p:spPr>
        <p:txBody>
          <a:bodyPr wrap="none">
            <a:spAutoFit/>
          </a:bodyPr>
          <a:lstStyle/>
          <a:p>
            <a:r>
              <a:rPr lang="en-GB" sz="1800" dirty="0" smtClean="0"/>
              <a:t>Figure </a:t>
            </a:r>
            <a:r>
              <a:rPr lang="en-GB" sz="1800" dirty="0"/>
              <a:t>2</a:t>
            </a:r>
          </a:p>
        </p:txBody>
      </p:sp>
    </p:spTree>
    <p:extLst>
      <p:ext uri="{BB962C8B-B14F-4D97-AF65-F5344CB8AC3E}">
        <p14:creationId xmlns:p14="http://schemas.microsoft.com/office/powerpoint/2010/main" val="3658494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2305682116"/>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834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3" name="Content Placeholder 2"/>
          <p:cNvSpPr>
            <a:spLocks noGrp="1"/>
          </p:cNvSpPr>
          <p:nvPr>
            <p:ph idx="1"/>
          </p:nvPr>
        </p:nvSpPr>
        <p:spPr>
          <a:xfrm>
            <a:off x="412015" y="1062770"/>
            <a:ext cx="3129530" cy="4724400"/>
          </a:xfrm>
        </p:spPr>
        <p:txBody>
          <a:bodyPr/>
          <a:lstStyle/>
          <a:p>
            <a:r>
              <a:rPr lang="en-GB" dirty="0" smtClean="0"/>
              <a:t>Select : Timing &gt; Optimize </a:t>
            </a:r>
          </a:p>
          <a:p>
            <a:r>
              <a:rPr lang="en-GB" dirty="0" smtClean="0"/>
              <a:t>In the dialog box select Post-CTS</a:t>
            </a:r>
          </a:p>
          <a:p>
            <a:r>
              <a:rPr lang="en-GB" dirty="0" smtClean="0"/>
              <a:t> Select the type of Optimization </a:t>
            </a:r>
          </a:p>
          <a:p>
            <a:r>
              <a:rPr lang="en-GB" dirty="0" smtClean="0"/>
              <a:t>Click ok </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833780"/>
            <a:ext cx="48101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274390" y="1444420"/>
            <a:ext cx="1202197" cy="1087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07235" y="1988279"/>
            <a:ext cx="1469352" cy="1473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673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5" name="TextBox 4"/>
          <p:cNvSpPr txBox="1"/>
          <p:nvPr/>
        </p:nvSpPr>
        <p:spPr>
          <a:xfrm>
            <a:off x="361337" y="910110"/>
            <a:ext cx="7108036" cy="1200329"/>
          </a:xfrm>
          <a:prstGeom prst="rect">
            <a:avLst/>
          </a:prstGeom>
          <a:noFill/>
        </p:spPr>
        <p:txBody>
          <a:bodyPr wrap="none" rtlCol="0">
            <a:spAutoFit/>
          </a:bodyPr>
          <a:lstStyle/>
          <a:p>
            <a:pPr marL="342900" indent="-342900">
              <a:buFont typeface="Wingdings" pitchFamily="2" charset="2"/>
              <a:buChar char="§"/>
            </a:pPr>
            <a:r>
              <a:rPr lang="en-GB" dirty="0" smtClean="0"/>
              <a:t>You will get a summary of the optimization, </a:t>
            </a:r>
          </a:p>
          <a:p>
            <a:pPr marL="342900" indent="-342900">
              <a:buFont typeface="Wingdings" pitchFamily="2" charset="2"/>
              <a:buChar char="§"/>
            </a:pPr>
            <a:r>
              <a:rPr lang="en-GB" dirty="0"/>
              <a:t>F</a:t>
            </a:r>
            <a:r>
              <a:rPr lang="en-GB" dirty="0" smtClean="0"/>
              <a:t>igure 1 show is an extract for that report that shows  </a:t>
            </a:r>
          </a:p>
          <a:p>
            <a:r>
              <a:rPr lang="en-GB" dirty="0"/>
              <a:t> </a:t>
            </a:r>
            <a:r>
              <a:rPr lang="en-GB" dirty="0" smtClean="0"/>
              <a:t>     that  setup timing constraints are met</a:t>
            </a:r>
            <a:endParaRPr lang="en-GB" dirty="0"/>
          </a:p>
        </p:txBody>
      </p:sp>
      <p:sp>
        <p:nvSpPr>
          <p:cNvPr id="3" name="Rectangle 2"/>
          <p:cNvSpPr/>
          <p:nvPr/>
        </p:nvSpPr>
        <p:spPr>
          <a:xfrm>
            <a:off x="3306053" y="4688445"/>
            <a:ext cx="1218603" cy="461665"/>
          </a:xfrm>
          <a:prstGeom prst="rect">
            <a:avLst/>
          </a:prstGeom>
        </p:spPr>
        <p:txBody>
          <a:bodyPr wrap="none">
            <a:spAutoFit/>
          </a:bodyPr>
          <a:lstStyle/>
          <a:p>
            <a:r>
              <a:rPr lang="en-GB" dirty="0"/>
              <a:t>Figure 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38" y="2954875"/>
            <a:ext cx="7607348" cy="148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453842" y="3831323"/>
            <a:ext cx="2251735"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07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Digital IC Design Flow: Place&amp;Route</a:t>
            </a:r>
            <a:endParaRPr lang="ru-RU" smtClean="0"/>
          </a:p>
        </p:txBody>
      </p:sp>
      <p:grpSp>
        <p:nvGrpSpPr>
          <p:cNvPr id="27651" name="Group 25"/>
          <p:cNvGrpSpPr>
            <a:grpSpLocks/>
          </p:cNvGrpSpPr>
          <p:nvPr/>
        </p:nvGrpSpPr>
        <p:grpSpPr bwMode="auto">
          <a:xfrm>
            <a:off x="1204913" y="1447800"/>
            <a:ext cx="6905625" cy="4460875"/>
            <a:chOff x="2057400" y="1422400"/>
            <a:chExt cx="6905625" cy="4460875"/>
          </a:xfrm>
        </p:grpSpPr>
        <p:sp>
          <p:nvSpPr>
            <p:cNvPr id="43014" name="Text Box 9"/>
            <p:cNvSpPr txBox="1">
              <a:spLocks noChangeArrowheads="1"/>
            </p:cNvSpPr>
            <p:nvPr/>
          </p:nvSpPr>
          <p:spPr bwMode="auto">
            <a:xfrm>
              <a:off x="2057400" y="2481263"/>
              <a:ext cx="2157412" cy="522287"/>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t>Gate-level Netlist (Verilog / VHDL)</a:t>
              </a:r>
            </a:p>
          </p:txBody>
        </p:sp>
        <p:sp>
          <p:nvSpPr>
            <p:cNvPr id="49156" name="Oval 10"/>
            <p:cNvSpPr>
              <a:spLocks noChangeArrowheads="1"/>
            </p:cNvSpPr>
            <p:nvPr/>
          </p:nvSpPr>
          <p:spPr bwMode="gray">
            <a:xfrm>
              <a:off x="2193925" y="1422400"/>
              <a:ext cx="1844675" cy="838200"/>
            </a:xfrm>
            <a:prstGeom prst="ellipse">
              <a:avLst/>
            </a:prstGeom>
            <a:solidFill>
              <a:schemeClr val="accent3">
                <a:lumMod val="85000"/>
              </a:schemeClr>
            </a:solidFill>
            <a:ln>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1400"/>
                <a:t>Logic Synthesis</a:t>
              </a:r>
            </a:p>
            <a:p>
              <a:pPr algn="ctr">
                <a:defRPr/>
              </a:pPr>
              <a:r>
                <a:rPr lang="en-US" sz="1400"/>
                <a:t>(</a:t>
              </a:r>
              <a:r>
                <a:rPr lang="ru-RU" sz="1400"/>
                <a:t>Synthesis tool</a:t>
              </a:r>
              <a:r>
                <a:rPr lang="en-US" sz="1400"/>
                <a:t>)</a:t>
              </a:r>
            </a:p>
          </p:txBody>
        </p:sp>
        <p:sp>
          <p:nvSpPr>
            <p:cNvPr id="43016" name="AutoShape 12"/>
            <p:cNvSpPr>
              <a:spLocks noChangeArrowheads="1"/>
            </p:cNvSpPr>
            <p:nvPr/>
          </p:nvSpPr>
          <p:spPr bwMode="auto">
            <a:xfrm>
              <a:off x="6281737" y="1916113"/>
              <a:ext cx="2681288" cy="1254125"/>
            </a:xfrm>
            <a:prstGeom prst="flowChartMagneticDisk">
              <a:avLst/>
            </a:prstGeom>
            <a:solidFill>
              <a:schemeClr val="accent1">
                <a:lumMod val="60000"/>
                <a:lumOff val="40000"/>
              </a:schemeClr>
            </a:solidFill>
            <a:ln w="9525" algn="ctr">
              <a:solidFill>
                <a:schemeClr val="tx1"/>
              </a:solidFill>
              <a:miter lim="800000"/>
              <a:headEnd/>
              <a:tailEnd/>
            </a:ln>
          </p:spPr>
          <p:txBody>
            <a:bodyPr>
              <a:spAutoFit/>
            </a:bodyPr>
            <a:lstStyle/>
            <a:p>
              <a:pPr algn="ctr">
                <a:spcBef>
                  <a:spcPct val="50000"/>
                </a:spcBef>
                <a:defRPr/>
              </a:pPr>
              <a:r>
                <a:rPr lang="en-US" sz="1400" dirty="0"/>
                <a:t>Cell Library</a:t>
              </a:r>
            </a:p>
            <a:p>
              <a:pPr algn="ctr">
                <a:spcBef>
                  <a:spcPct val="50000"/>
                </a:spcBef>
                <a:defRPr/>
              </a:pPr>
              <a:r>
                <a:rPr lang="en-US" sz="1400" dirty="0"/>
                <a:t>(Physical description)</a:t>
              </a:r>
            </a:p>
          </p:txBody>
        </p:sp>
        <p:sp>
          <p:nvSpPr>
            <p:cNvPr id="43021" name="Text Box 701"/>
            <p:cNvSpPr txBox="1">
              <a:spLocks noChangeArrowheads="1"/>
            </p:cNvSpPr>
            <p:nvPr/>
          </p:nvSpPr>
          <p:spPr bwMode="auto">
            <a:xfrm>
              <a:off x="3132137" y="5575300"/>
              <a:ext cx="2506663" cy="307975"/>
            </a:xfrm>
            <a:prstGeom prst="rect">
              <a:avLst/>
            </a:prstGeom>
            <a:solidFill>
              <a:schemeClr val="accent1">
                <a:lumMod val="90000"/>
              </a:schemeClr>
            </a:solidFill>
            <a:ln w="9525">
              <a:noFill/>
              <a:miter lim="800000"/>
              <a:headEnd/>
              <a:tailEnd/>
            </a:ln>
          </p:spPr>
          <p:txBody>
            <a:bodyPr>
              <a:spAutoFit/>
            </a:bodyPr>
            <a:lstStyle/>
            <a:p>
              <a:pPr algn="ctr">
                <a:spcBef>
                  <a:spcPct val="50000"/>
                </a:spcBef>
                <a:defRPr/>
              </a:pPr>
              <a:r>
                <a:rPr lang="en-US" sz="1400" dirty="0"/>
                <a:t>Layout</a:t>
              </a:r>
            </a:p>
          </p:txBody>
        </p:sp>
        <p:sp>
          <p:nvSpPr>
            <p:cNvPr id="43022" name="Oval 702"/>
            <p:cNvSpPr>
              <a:spLocks noChangeArrowheads="1"/>
            </p:cNvSpPr>
            <p:nvPr/>
          </p:nvSpPr>
          <p:spPr bwMode="gray">
            <a:xfrm>
              <a:off x="3132137" y="3784600"/>
              <a:ext cx="2590800" cy="838200"/>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r>
                <a:rPr lang="en-US" sz="1400">
                  <a:solidFill>
                    <a:schemeClr val="tx1"/>
                  </a:solidFill>
                </a:rPr>
                <a:t>Physical Design</a:t>
              </a:r>
            </a:p>
            <a:p>
              <a:pPr>
                <a:defRPr/>
              </a:pPr>
              <a:r>
                <a:rPr lang="en-US" sz="1400">
                  <a:solidFill>
                    <a:schemeClr val="tx1"/>
                  </a:solidFill>
                </a:rPr>
                <a:t>(</a:t>
              </a:r>
              <a:r>
                <a:rPr lang="ru-RU" sz="1400">
                  <a:solidFill>
                    <a:schemeClr val="tx1"/>
                  </a:solidFill>
                </a:rPr>
                <a:t>Physical design tool</a:t>
              </a:r>
              <a:r>
                <a:rPr lang="en-US" sz="1400">
                  <a:solidFill>
                    <a:schemeClr val="tx1"/>
                  </a:solidFill>
                </a:rPr>
                <a:t>)</a:t>
              </a:r>
            </a:p>
          </p:txBody>
        </p:sp>
        <p:sp>
          <p:nvSpPr>
            <p:cNvPr id="43023" name="Text Box 710"/>
            <p:cNvSpPr txBox="1">
              <a:spLocks noChangeArrowheads="1"/>
            </p:cNvSpPr>
            <p:nvPr/>
          </p:nvSpPr>
          <p:spPr bwMode="auto">
            <a:xfrm>
              <a:off x="4351337" y="2489200"/>
              <a:ext cx="1676400" cy="523875"/>
            </a:xfrm>
            <a:prstGeom prst="rect">
              <a:avLst/>
            </a:prstGeom>
            <a:ln>
              <a:headEnd/>
              <a:tailEnd/>
            </a:ln>
            <a:effec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n-US" sz="1400" dirty="0"/>
                <a:t>Design Constraints</a:t>
              </a:r>
            </a:p>
          </p:txBody>
        </p:sp>
        <p:cxnSp>
          <p:nvCxnSpPr>
            <p:cNvPr id="36" name="Straight Arrow Connector 35"/>
            <p:cNvCxnSpPr>
              <a:stCxn id="49156" idx="4"/>
              <a:endCxn id="43014" idx="0"/>
            </p:cNvCxnSpPr>
            <p:nvPr/>
          </p:nvCxnSpPr>
          <p:spPr bwMode="auto">
            <a:xfrm rot="16200000" flipH="1">
              <a:off x="3015455" y="2361407"/>
              <a:ext cx="220663" cy="19050"/>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8" name="Straight Arrow Connector 37"/>
            <p:cNvCxnSpPr>
              <a:stCxn id="43014" idx="2"/>
              <a:endCxn id="43022" idx="1"/>
            </p:cNvCxnSpPr>
            <p:nvPr/>
          </p:nvCxnSpPr>
          <p:spPr bwMode="auto">
            <a:xfrm rot="16200000" flipH="1">
              <a:off x="2870993" y="3267869"/>
              <a:ext cx="904875" cy="376238"/>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41" name="Straight Arrow Connector 40"/>
            <p:cNvCxnSpPr>
              <a:stCxn id="43023" idx="2"/>
            </p:cNvCxnSpPr>
            <p:nvPr/>
          </p:nvCxnSpPr>
          <p:spPr bwMode="auto">
            <a:xfrm rot="5400000">
              <a:off x="4764881" y="3436144"/>
              <a:ext cx="849313" cy="3175"/>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43" name="Straight Arrow Connector 42"/>
            <p:cNvCxnSpPr>
              <a:stCxn id="43016" idx="3"/>
              <a:endCxn id="43022" idx="6"/>
            </p:cNvCxnSpPr>
            <p:nvPr/>
          </p:nvCxnSpPr>
          <p:spPr bwMode="auto">
            <a:xfrm rot="5400000">
              <a:off x="6156325" y="2736850"/>
              <a:ext cx="1033462" cy="1900238"/>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bwMode="auto">
            <a:xfrm rot="5400000">
              <a:off x="4004468" y="5045869"/>
              <a:ext cx="849313" cy="3175"/>
            </a:xfrm>
            <a:prstGeom prst="straightConnector1">
              <a:avLst/>
            </a:prstGeom>
            <a:ln w="19050">
              <a:headEnd type="none" w="med" len="med"/>
              <a:tailEnd type="triangle" w="med" len="med"/>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59876872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129966199"/>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Routing</a:t>
            </a:r>
            <a:endParaRPr lang="en-GB" dirty="0"/>
          </a:p>
        </p:txBody>
      </p:sp>
      <p:sp>
        <p:nvSpPr>
          <p:cNvPr id="3" name="Content Placeholder 2"/>
          <p:cNvSpPr>
            <a:spLocks noGrp="1"/>
          </p:cNvSpPr>
          <p:nvPr>
            <p:ph idx="1"/>
          </p:nvPr>
        </p:nvSpPr>
        <p:spPr>
          <a:xfrm>
            <a:off x="259355" y="960632"/>
            <a:ext cx="8077200" cy="4724400"/>
          </a:xfrm>
        </p:spPr>
        <p:txBody>
          <a:bodyPr/>
          <a:lstStyle/>
          <a:p>
            <a:r>
              <a:rPr lang="en-GB" dirty="0" smtClean="0"/>
              <a:t>Routing is the step where the placed cells are connected with metal lines in a similar fashion to the Verilog </a:t>
            </a:r>
            <a:r>
              <a:rPr lang="en-GB" dirty="0" err="1" smtClean="0"/>
              <a:t>netlist</a:t>
            </a:r>
            <a:endParaRPr lang="en-GB" dirty="0"/>
          </a:p>
        </p:txBody>
      </p:sp>
      <p:pic>
        <p:nvPicPr>
          <p:cNvPr id="4" name="Picture 3"/>
          <p:cNvPicPr>
            <a:picLocks noChangeAspect="1"/>
          </p:cNvPicPr>
          <p:nvPr/>
        </p:nvPicPr>
        <p:blipFill>
          <a:blip r:embed="rId2"/>
          <a:stretch>
            <a:fillRect/>
          </a:stretch>
        </p:blipFill>
        <p:spPr>
          <a:xfrm>
            <a:off x="703161" y="2237638"/>
            <a:ext cx="6775079" cy="1527236"/>
          </a:xfrm>
          <a:prstGeom prst="rect">
            <a:avLst/>
          </a:prstGeom>
        </p:spPr>
      </p:pic>
      <p:pic>
        <p:nvPicPr>
          <p:cNvPr id="5" name="Picture 4"/>
          <p:cNvPicPr>
            <a:picLocks noChangeAspect="1"/>
          </p:cNvPicPr>
          <p:nvPr/>
        </p:nvPicPr>
        <p:blipFill>
          <a:blip r:embed="rId3"/>
          <a:stretch>
            <a:fillRect/>
          </a:stretch>
        </p:blipFill>
        <p:spPr>
          <a:xfrm>
            <a:off x="451025" y="4331065"/>
            <a:ext cx="7091800" cy="1598631"/>
          </a:xfrm>
          <a:prstGeom prst="rect">
            <a:avLst/>
          </a:prstGeom>
        </p:spPr>
      </p:pic>
      <p:sp>
        <p:nvSpPr>
          <p:cNvPr id="6" name="TextBox 5"/>
          <p:cNvSpPr txBox="1"/>
          <p:nvPr/>
        </p:nvSpPr>
        <p:spPr>
          <a:xfrm>
            <a:off x="2625585" y="3817137"/>
            <a:ext cx="2089033" cy="461665"/>
          </a:xfrm>
          <a:prstGeom prst="rect">
            <a:avLst/>
          </a:prstGeom>
          <a:noFill/>
        </p:spPr>
        <p:txBody>
          <a:bodyPr wrap="none" rtlCol="0">
            <a:spAutoFit/>
          </a:bodyPr>
          <a:lstStyle/>
          <a:p>
            <a:r>
              <a:rPr lang="en-GB" dirty="0" smtClean="0"/>
              <a:t>Before Routing</a:t>
            </a:r>
            <a:endParaRPr lang="en-GB" dirty="0"/>
          </a:p>
        </p:txBody>
      </p:sp>
      <p:sp>
        <p:nvSpPr>
          <p:cNvPr id="7" name="TextBox 6"/>
          <p:cNvSpPr txBox="1"/>
          <p:nvPr/>
        </p:nvSpPr>
        <p:spPr>
          <a:xfrm>
            <a:off x="3046184" y="6227911"/>
            <a:ext cx="1901483" cy="461665"/>
          </a:xfrm>
          <a:prstGeom prst="rect">
            <a:avLst/>
          </a:prstGeom>
          <a:noFill/>
        </p:spPr>
        <p:txBody>
          <a:bodyPr wrap="none" rtlCol="0">
            <a:spAutoFit/>
          </a:bodyPr>
          <a:lstStyle/>
          <a:p>
            <a:r>
              <a:rPr lang="en-GB" dirty="0" smtClean="0"/>
              <a:t>After Routing</a:t>
            </a:r>
            <a:endParaRPr lang="en-GB" dirty="0"/>
          </a:p>
        </p:txBody>
      </p:sp>
    </p:spTree>
    <p:extLst>
      <p:ext uri="{BB962C8B-B14F-4D97-AF65-F5344CB8AC3E}">
        <p14:creationId xmlns:p14="http://schemas.microsoft.com/office/powerpoint/2010/main" val="2662703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indent="0" eaLnBrk="1" hangingPunct="1"/>
            <a:r>
              <a:rPr lang="en-GB" dirty="0" smtClean="0"/>
              <a:t>Routing</a:t>
            </a:r>
          </a:p>
        </p:txBody>
      </p:sp>
      <p:sp>
        <p:nvSpPr>
          <p:cNvPr id="24579" name="Rectangle 3"/>
          <p:cNvSpPr>
            <a:spLocks noGrp="1" noChangeArrowheads="1"/>
          </p:cNvSpPr>
          <p:nvPr>
            <p:ph type="body" idx="1"/>
          </p:nvPr>
        </p:nvSpPr>
        <p:spPr>
          <a:xfrm>
            <a:off x="144859" y="910110"/>
            <a:ext cx="4083655" cy="4724400"/>
          </a:xfrm>
        </p:spPr>
        <p:txBody>
          <a:bodyPr/>
          <a:lstStyle/>
          <a:p>
            <a:pPr eaLnBrk="1" hangingPunct="1"/>
            <a:r>
              <a:rPr lang="en-GB" sz="2000" dirty="0" smtClean="0"/>
              <a:t>After the cells have been powered up, then final routing can take place </a:t>
            </a:r>
          </a:p>
          <a:p>
            <a:pPr marL="0" indent="0" eaLnBrk="1" hangingPunct="1">
              <a:buNone/>
            </a:pPr>
            <a:r>
              <a:rPr lang="en-GB" sz="2000" dirty="0" smtClean="0"/>
              <a:t>Route &gt; </a:t>
            </a:r>
            <a:r>
              <a:rPr lang="en-GB" sz="2000" dirty="0" err="1" smtClean="0"/>
              <a:t>NanoRoute</a:t>
            </a:r>
            <a:r>
              <a:rPr lang="en-GB" sz="2000" dirty="0" smtClean="0"/>
              <a:t> </a:t>
            </a:r>
            <a:r>
              <a:rPr lang="en-GB" sz="2000" dirty="0"/>
              <a:t> </a:t>
            </a:r>
            <a:r>
              <a:rPr lang="en-GB" sz="2000" dirty="0" smtClean="0"/>
              <a:t>&gt; Route</a:t>
            </a:r>
            <a:r>
              <a:rPr lang="en-GB" sz="2000" dirty="0"/>
              <a:t> </a:t>
            </a:r>
            <a:endParaRPr lang="en-GB" sz="2000" dirty="0" smtClean="0"/>
          </a:p>
          <a:p>
            <a:pPr eaLnBrk="1" hangingPunct="1"/>
            <a:r>
              <a:rPr lang="en-GB" sz="2000" dirty="0" smtClean="0"/>
              <a:t>You select Timing driven so that the router will try and meet your timing constraints</a:t>
            </a:r>
          </a:p>
          <a:p>
            <a:pPr eaLnBrk="1" hangingPunct="1"/>
            <a:r>
              <a:rPr lang="en-GB" sz="2000" dirty="0" smtClean="0"/>
              <a:t>After it finishes you should see 0 violations and 0 fails in the shell window</a:t>
            </a: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340" y="900704"/>
            <a:ext cx="4494227" cy="369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031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View after Routing</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625" y="986440"/>
            <a:ext cx="5649658" cy="5398172"/>
          </a:xfrm>
          <a:prstGeom prst="rect">
            <a:avLst/>
          </a:prstGeom>
        </p:spPr>
      </p:pic>
    </p:spTree>
    <p:extLst>
      <p:ext uri="{BB962C8B-B14F-4D97-AF65-F5344CB8AC3E}">
        <p14:creationId xmlns:p14="http://schemas.microsoft.com/office/powerpoint/2010/main" val="2976199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6371025"/>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3" name="Content Placeholder 2"/>
          <p:cNvSpPr>
            <a:spLocks noGrp="1"/>
          </p:cNvSpPr>
          <p:nvPr>
            <p:ph idx="1"/>
          </p:nvPr>
        </p:nvSpPr>
        <p:spPr>
          <a:xfrm>
            <a:off x="412015" y="1062770"/>
            <a:ext cx="3129530" cy="4724400"/>
          </a:xfrm>
        </p:spPr>
        <p:txBody>
          <a:bodyPr/>
          <a:lstStyle/>
          <a:p>
            <a:r>
              <a:rPr lang="en-GB" dirty="0" smtClean="0"/>
              <a:t>Select : Timing &gt; Optimize </a:t>
            </a:r>
          </a:p>
          <a:p>
            <a:r>
              <a:rPr lang="en-GB" dirty="0" smtClean="0"/>
              <a:t>In the dialog box select Post-Rout</a:t>
            </a:r>
          </a:p>
          <a:p>
            <a:r>
              <a:rPr lang="en-GB" dirty="0" smtClean="0"/>
              <a:t> Select the type of Optimization </a:t>
            </a:r>
          </a:p>
          <a:p>
            <a:r>
              <a:rPr lang="en-GB" dirty="0" smtClean="0"/>
              <a:t>Click ok </a:t>
            </a:r>
          </a:p>
        </p:txBody>
      </p:sp>
      <p:cxnSp>
        <p:nvCxnSpPr>
          <p:cNvPr id="5" name="Straight Arrow Connector 4"/>
          <p:cNvCxnSpPr/>
          <p:nvPr/>
        </p:nvCxnSpPr>
        <p:spPr>
          <a:xfrm flipV="1">
            <a:off x="3274390" y="1444420"/>
            <a:ext cx="1202197" cy="1087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07235" y="1988279"/>
            <a:ext cx="1469352" cy="1473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357" y="1010886"/>
            <a:ext cx="4686300" cy="3019425"/>
          </a:xfrm>
          <a:prstGeom prst="rect">
            <a:avLst/>
          </a:prstGeom>
        </p:spPr>
      </p:pic>
    </p:spTree>
    <p:extLst>
      <p:ext uri="{BB962C8B-B14F-4D97-AF65-F5344CB8AC3E}">
        <p14:creationId xmlns:p14="http://schemas.microsoft.com/office/powerpoint/2010/main" val="3627579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Optimization</a:t>
            </a:r>
            <a:endParaRPr lang="en-GB" dirty="0"/>
          </a:p>
        </p:txBody>
      </p:sp>
      <p:sp>
        <p:nvSpPr>
          <p:cNvPr id="5" name="TextBox 4"/>
          <p:cNvSpPr txBox="1"/>
          <p:nvPr/>
        </p:nvSpPr>
        <p:spPr>
          <a:xfrm>
            <a:off x="361337" y="910110"/>
            <a:ext cx="7108036" cy="1200329"/>
          </a:xfrm>
          <a:prstGeom prst="rect">
            <a:avLst/>
          </a:prstGeom>
          <a:noFill/>
        </p:spPr>
        <p:txBody>
          <a:bodyPr wrap="none" rtlCol="0">
            <a:spAutoFit/>
          </a:bodyPr>
          <a:lstStyle/>
          <a:p>
            <a:pPr marL="342900" indent="-342900">
              <a:buFont typeface="Wingdings" pitchFamily="2" charset="2"/>
              <a:buChar char="§"/>
            </a:pPr>
            <a:r>
              <a:rPr lang="en-GB" dirty="0" smtClean="0"/>
              <a:t>You will get a summary of the optimization, </a:t>
            </a:r>
          </a:p>
          <a:p>
            <a:pPr marL="342900" indent="-342900">
              <a:buFont typeface="Wingdings" pitchFamily="2" charset="2"/>
              <a:buChar char="§"/>
            </a:pPr>
            <a:r>
              <a:rPr lang="en-GB" dirty="0"/>
              <a:t>F</a:t>
            </a:r>
            <a:r>
              <a:rPr lang="en-GB" dirty="0" smtClean="0"/>
              <a:t>igure 1 show is an extract for that report that shows  </a:t>
            </a:r>
          </a:p>
          <a:p>
            <a:r>
              <a:rPr lang="en-GB" dirty="0"/>
              <a:t> </a:t>
            </a:r>
            <a:r>
              <a:rPr lang="en-GB" dirty="0" smtClean="0"/>
              <a:t>     that  setup timing constraints are met</a:t>
            </a:r>
            <a:endParaRPr lang="en-GB" dirty="0"/>
          </a:p>
        </p:txBody>
      </p:sp>
      <p:sp>
        <p:nvSpPr>
          <p:cNvPr id="3" name="Rectangle 2"/>
          <p:cNvSpPr/>
          <p:nvPr/>
        </p:nvSpPr>
        <p:spPr>
          <a:xfrm>
            <a:off x="3306053" y="4688445"/>
            <a:ext cx="1218603" cy="461665"/>
          </a:xfrm>
          <a:prstGeom prst="rect">
            <a:avLst/>
          </a:prstGeom>
        </p:spPr>
        <p:txBody>
          <a:bodyPr wrap="none">
            <a:spAutoFit/>
          </a:bodyPr>
          <a:lstStyle/>
          <a:p>
            <a:r>
              <a:rPr lang="en-GB" dirty="0"/>
              <a:t>Figure 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37" y="2779592"/>
            <a:ext cx="8332484" cy="14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789487" y="3604988"/>
            <a:ext cx="3156453"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1804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3343496361"/>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indent="0" eaLnBrk="1" hangingPunct="1"/>
            <a:r>
              <a:rPr lang="en-GB" dirty="0" smtClean="0"/>
              <a:t>Filler Cells</a:t>
            </a:r>
          </a:p>
        </p:txBody>
      </p:sp>
      <p:sp>
        <p:nvSpPr>
          <p:cNvPr id="14339" name="Rectangle 3"/>
          <p:cNvSpPr>
            <a:spLocks noGrp="1" noChangeArrowheads="1"/>
          </p:cNvSpPr>
          <p:nvPr>
            <p:ph type="body" idx="1"/>
          </p:nvPr>
        </p:nvSpPr>
        <p:spPr>
          <a:xfrm>
            <a:off x="641350" y="1444625"/>
            <a:ext cx="5343525" cy="4724400"/>
          </a:xfrm>
        </p:spPr>
        <p:txBody>
          <a:bodyPr/>
          <a:lstStyle/>
          <a:p>
            <a:pPr eaLnBrk="1" hangingPunct="1"/>
            <a:r>
              <a:rPr lang="en-GB" smtClean="0"/>
              <a:t>You can see gaps between the cells and these need to be filled using filler cells.</a:t>
            </a:r>
          </a:p>
          <a:p>
            <a:pPr eaLnBrk="1" hangingPunct="1"/>
            <a:r>
              <a:rPr lang="en-GB" smtClean="0"/>
              <a:t>These cells are simply standard power and ground router cells to connect the VDD, GND and nwells together</a:t>
            </a:r>
          </a:p>
          <a:p>
            <a:pPr eaLnBrk="1" hangingPunct="1"/>
            <a:r>
              <a:rPr lang="en-GB" smtClean="0"/>
              <a:t>Place &gt;&gt; Physical Cells &gt;&gt; Add Filler</a:t>
            </a:r>
          </a:p>
        </p:txBody>
      </p:sp>
      <p:grpSp>
        <p:nvGrpSpPr>
          <p:cNvPr id="14340" name="Group 34"/>
          <p:cNvGrpSpPr>
            <a:grpSpLocks/>
          </p:cNvGrpSpPr>
          <p:nvPr/>
        </p:nvGrpSpPr>
        <p:grpSpPr bwMode="auto">
          <a:xfrm>
            <a:off x="6113463" y="1379538"/>
            <a:ext cx="2892425" cy="4200525"/>
            <a:chOff x="379" y="1132"/>
            <a:chExt cx="2070" cy="1505"/>
          </a:xfrm>
        </p:grpSpPr>
        <p:sp>
          <p:nvSpPr>
            <p:cNvPr id="14341" name="Freeform 8"/>
            <p:cNvSpPr>
              <a:spLocks/>
            </p:cNvSpPr>
            <p:nvPr/>
          </p:nvSpPr>
          <p:spPr bwMode="auto">
            <a:xfrm>
              <a:off x="748" y="1139"/>
              <a:ext cx="567" cy="590"/>
            </a:xfrm>
            <a:custGeom>
              <a:avLst/>
              <a:gdLst>
                <a:gd name="T0" fmla="*/ 0 w 567"/>
                <a:gd name="T1" fmla="*/ 0 h 590"/>
                <a:gd name="T2" fmla="*/ 567 w 567"/>
                <a:gd name="T3" fmla="*/ 0 h 590"/>
                <a:gd name="T4" fmla="*/ 567 w 567"/>
                <a:gd name="T5" fmla="*/ 205 h 590"/>
                <a:gd name="T6" fmla="*/ 431 w 567"/>
                <a:gd name="T7" fmla="*/ 205 h 590"/>
                <a:gd name="T8" fmla="*/ 431 w 567"/>
                <a:gd name="T9" fmla="*/ 590 h 590"/>
                <a:gd name="T10" fmla="*/ 182 w 567"/>
                <a:gd name="T11" fmla="*/ 590 h 590"/>
                <a:gd name="T12" fmla="*/ 182 w 567"/>
                <a:gd name="T13" fmla="*/ 205 h 590"/>
                <a:gd name="T14" fmla="*/ 0 w 567"/>
                <a:gd name="T15" fmla="*/ 205 h 590"/>
                <a:gd name="T16" fmla="*/ 0 w 567"/>
                <a:gd name="T17" fmla="*/ 0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7"/>
                <a:gd name="T28" fmla="*/ 0 h 590"/>
                <a:gd name="T29" fmla="*/ 567 w 567"/>
                <a:gd name="T30" fmla="*/ 590 h 5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7" h="590">
                  <a:moveTo>
                    <a:pt x="0" y="0"/>
                  </a:moveTo>
                  <a:lnTo>
                    <a:pt x="567" y="0"/>
                  </a:lnTo>
                  <a:lnTo>
                    <a:pt x="567" y="205"/>
                  </a:lnTo>
                  <a:lnTo>
                    <a:pt x="431" y="205"/>
                  </a:lnTo>
                  <a:lnTo>
                    <a:pt x="431" y="590"/>
                  </a:lnTo>
                  <a:lnTo>
                    <a:pt x="182" y="590"/>
                  </a:lnTo>
                  <a:lnTo>
                    <a:pt x="182" y="205"/>
                  </a:lnTo>
                  <a:lnTo>
                    <a:pt x="0" y="205"/>
                  </a:lnTo>
                  <a:lnTo>
                    <a:pt x="0" y="0"/>
                  </a:lnTo>
                  <a:close/>
                </a:path>
              </a:pathLst>
            </a:custGeom>
            <a:solidFill>
              <a:srgbClr val="00CC99"/>
            </a:solidFill>
            <a:ln w="9525">
              <a:solidFill>
                <a:schemeClr val="tx1"/>
              </a:solidFill>
              <a:round/>
              <a:headEnd/>
              <a:tailEnd/>
            </a:ln>
          </p:spPr>
          <p:txBody>
            <a:bodyPr/>
            <a:lstStyle/>
            <a:p>
              <a:endParaRPr lang="en-GB"/>
            </a:p>
          </p:txBody>
        </p:sp>
        <p:sp>
          <p:nvSpPr>
            <p:cNvPr id="14342" name="Freeform 9"/>
            <p:cNvSpPr>
              <a:spLocks/>
            </p:cNvSpPr>
            <p:nvPr/>
          </p:nvSpPr>
          <p:spPr bwMode="auto">
            <a:xfrm flipV="1">
              <a:off x="748" y="2047"/>
              <a:ext cx="567" cy="590"/>
            </a:xfrm>
            <a:custGeom>
              <a:avLst/>
              <a:gdLst>
                <a:gd name="T0" fmla="*/ 0 w 567"/>
                <a:gd name="T1" fmla="*/ 0 h 590"/>
                <a:gd name="T2" fmla="*/ 567 w 567"/>
                <a:gd name="T3" fmla="*/ 0 h 590"/>
                <a:gd name="T4" fmla="*/ 567 w 567"/>
                <a:gd name="T5" fmla="*/ 205 h 590"/>
                <a:gd name="T6" fmla="*/ 431 w 567"/>
                <a:gd name="T7" fmla="*/ 205 h 590"/>
                <a:gd name="T8" fmla="*/ 431 w 567"/>
                <a:gd name="T9" fmla="*/ 590 h 590"/>
                <a:gd name="T10" fmla="*/ 182 w 567"/>
                <a:gd name="T11" fmla="*/ 590 h 590"/>
                <a:gd name="T12" fmla="*/ 182 w 567"/>
                <a:gd name="T13" fmla="*/ 205 h 590"/>
                <a:gd name="T14" fmla="*/ 0 w 567"/>
                <a:gd name="T15" fmla="*/ 205 h 590"/>
                <a:gd name="T16" fmla="*/ 0 w 567"/>
                <a:gd name="T17" fmla="*/ 0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7"/>
                <a:gd name="T28" fmla="*/ 0 h 590"/>
                <a:gd name="T29" fmla="*/ 567 w 567"/>
                <a:gd name="T30" fmla="*/ 590 h 5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7" h="590">
                  <a:moveTo>
                    <a:pt x="0" y="0"/>
                  </a:moveTo>
                  <a:lnTo>
                    <a:pt x="567" y="0"/>
                  </a:lnTo>
                  <a:lnTo>
                    <a:pt x="567" y="205"/>
                  </a:lnTo>
                  <a:lnTo>
                    <a:pt x="431" y="205"/>
                  </a:lnTo>
                  <a:lnTo>
                    <a:pt x="431" y="590"/>
                  </a:lnTo>
                  <a:lnTo>
                    <a:pt x="182" y="590"/>
                  </a:lnTo>
                  <a:lnTo>
                    <a:pt x="182" y="205"/>
                  </a:lnTo>
                  <a:lnTo>
                    <a:pt x="0" y="205"/>
                  </a:lnTo>
                  <a:lnTo>
                    <a:pt x="0" y="0"/>
                  </a:lnTo>
                  <a:close/>
                </a:path>
              </a:pathLst>
            </a:custGeom>
            <a:solidFill>
              <a:srgbClr val="00CC99"/>
            </a:solidFill>
            <a:ln w="9525">
              <a:solidFill>
                <a:schemeClr val="tx1"/>
              </a:solidFill>
              <a:round/>
              <a:headEnd/>
              <a:tailEnd/>
            </a:ln>
          </p:spPr>
          <p:txBody>
            <a:bodyPr/>
            <a:lstStyle/>
            <a:p>
              <a:endParaRPr lang="en-GB"/>
            </a:p>
          </p:txBody>
        </p:sp>
        <p:sp>
          <p:nvSpPr>
            <p:cNvPr id="14343" name="Rectangle 10"/>
            <p:cNvSpPr>
              <a:spLocks noChangeArrowheads="1"/>
            </p:cNvSpPr>
            <p:nvPr/>
          </p:nvSpPr>
          <p:spPr bwMode="auto">
            <a:xfrm>
              <a:off x="987" y="1540"/>
              <a:ext cx="136" cy="136"/>
            </a:xfrm>
            <a:prstGeom prst="rect">
              <a:avLst/>
            </a:prstGeom>
            <a:solidFill>
              <a:srgbClr val="0099FF"/>
            </a:solidFill>
            <a:ln w="9525" algn="ctr">
              <a:solidFill>
                <a:schemeClr val="tx1"/>
              </a:solidFill>
              <a:miter lim="800000"/>
              <a:headEnd/>
              <a:tailEnd/>
            </a:ln>
          </p:spPr>
          <p:txBody>
            <a:bodyPr wrap="none" anchor="ctr"/>
            <a:lstStyle/>
            <a:p>
              <a:endParaRPr lang="ru-RU"/>
            </a:p>
          </p:txBody>
        </p:sp>
        <p:sp>
          <p:nvSpPr>
            <p:cNvPr id="14344" name="Rectangle 11"/>
            <p:cNvSpPr>
              <a:spLocks noChangeArrowheads="1"/>
            </p:cNvSpPr>
            <p:nvPr/>
          </p:nvSpPr>
          <p:spPr bwMode="auto">
            <a:xfrm>
              <a:off x="986" y="2100"/>
              <a:ext cx="136" cy="136"/>
            </a:xfrm>
            <a:prstGeom prst="rect">
              <a:avLst/>
            </a:prstGeom>
            <a:solidFill>
              <a:srgbClr val="0099FF"/>
            </a:solidFill>
            <a:ln w="9525" algn="ctr">
              <a:solidFill>
                <a:schemeClr val="tx1"/>
              </a:solidFill>
              <a:miter lim="800000"/>
              <a:headEnd/>
              <a:tailEnd/>
            </a:ln>
          </p:spPr>
          <p:txBody>
            <a:bodyPr wrap="none" anchor="ctr"/>
            <a:lstStyle/>
            <a:p>
              <a:endParaRPr lang="ru-RU"/>
            </a:p>
          </p:txBody>
        </p:sp>
        <p:sp>
          <p:nvSpPr>
            <p:cNvPr id="14345" name="Rectangle 7"/>
            <p:cNvSpPr>
              <a:spLocks noChangeArrowheads="1"/>
            </p:cNvSpPr>
            <p:nvPr/>
          </p:nvSpPr>
          <p:spPr bwMode="auto">
            <a:xfrm>
              <a:off x="748" y="1230"/>
              <a:ext cx="567" cy="131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4346" name="Line 12"/>
            <p:cNvSpPr>
              <a:spLocks noChangeShapeType="1"/>
            </p:cNvSpPr>
            <p:nvPr/>
          </p:nvSpPr>
          <p:spPr bwMode="auto">
            <a:xfrm flipH="1">
              <a:off x="1134" y="1502"/>
              <a:ext cx="453" cy="1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7" name="Line 14"/>
            <p:cNvSpPr>
              <a:spLocks noChangeShapeType="1"/>
            </p:cNvSpPr>
            <p:nvPr/>
          </p:nvSpPr>
          <p:spPr bwMode="auto">
            <a:xfrm flipH="1">
              <a:off x="1134" y="1570"/>
              <a:ext cx="453" cy="5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348" name="Text Box 15"/>
            <p:cNvSpPr txBox="1">
              <a:spLocks noChangeArrowheads="1"/>
            </p:cNvSpPr>
            <p:nvPr/>
          </p:nvSpPr>
          <p:spPr bwMode="auto">
            <a:xfrm>
              <a:off x="379" y="1132"/>
              <a:ext cx="3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600">
                  <a:latin typeface="Arial" charset="0"/>
                </a:rPr>
                <a:t>VDD</a:t>
              </a:r>
              <a:endParaRPr lang="ru-RU" sz="1600">
                <a:latin typeface="Arial" charset="0"/>
              </a:endParaRPr>
            </a:p>
          </p:txBody>
        </p:sp>
        <p:sp>
          <p:nvSpPr>
            <p:cNvPr id="14349" name="Text Box 16"/>
            <p:cNvSpPr txBox="1">
              <a:spLocks noChangeArrowheads="1"/>
            </p:cNvSpPr>
            <p:nvPr/>
          </p:nvSpPr>
          <p:spPr bwMode="auto">
            <a:xfrm>
              <a:off x="379" y="2420"/>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600">
                  <a:latin typeface="Arial" charset="0"/>
                </a:rPr>
                <a:t>VSS</a:t>
              </a:r>
              <a:endParaRPr lang="ru-RU" sz="1600">
                <a:latin typeface="Arial" charset="0"/>
              </a:endParaRPr>
            </a:p>
          </p:txBody>
        </p:sp>
        <p:sp>
          <p:nvSpPr>
            <p:cNvPr id="14350" name="Text Box 17"/>
            <p:cNvSpPr txBox="1">
              <a:spLocks noChangeArrowheads="1"/>
            </p:cNvSpPr>
            <p:nvPr/>
          </p:nvSpPr>
          <p:spPr bwMode="auto">
            <a:xfrm>
              <a:off x="1519" y="1275"/>
              <a:ext cx="9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pPr>
              <a:r>
                <a:rPr lang="en-US" sz="1600">
                  <a:latin typeface="Arial" charset="0"/>
                </a:rPr>
                <a:t>Well contacts to VDD/VSS by defaults</a:t>
              </a:r>
              <a:endParaRPr lang="ru-RU" sz="1600">
                <a:latin typeface="Arial"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indent="0" eaLnBrk="1" hangingPunct="1"/>
            <a:r>
              <a:rPr lang="en-GB" dirty="0" smtClean="0"/>
              <a:t>Filler Cells</a:t>
            </a:r>
          </a:p>
        </p:txBody>
      </p:sp>
      <p:sp>
        <p:nvSpPr>
          <p:cNvPr id="15363" name="Rectangle 3"/>
          <p:cNvSpPr>
            <a:spLocks noGrp="1" noChangeArrowheads="1"/>
          </p:cNvSpPr>
          <p:nvPr>
            <p:ph type="body" idx="1"/>
          </p:nvPr>
        </p:nvSpPr>
        <p:spPr/>
        <p:txBody>
          <a:bodyPr/>
          <a:lstStyle/>
          <a:p>
            <a:pPr eaLnBrk="1" hangingPunct="1"/>
            <a:r>
              <a:rPr lang="en-GB" smtClean="0"/>
              <a:t>Select the filler cells from the list as shown</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r="57356" b="53038"/>
          <a:stretch>
            <a:fillRect/>
          </a:stretch>
        </p:blipFill>
        <p:spPr bwMode="auto">
          <a:xfrm>
            <a:off x="755650" y="2055813"/>
            <a:ext cx="415925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7"/>
          <p:cNvSpPr txBox="1">
            <a:spLocks noChangeArrowheads="1"/>
          </p:cNvSpPr>
          <p:nvPr/>
        </p:nvSpPr>
        <p:spPr bwMode="auto">
          <a:xfrm>
            <a:off x="6175375" y="3657600"/>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smtClean="0">
                <a:latin typeface="Arial" charset="0"/>
              </a:rPr>
              <a:t>…</a:t>
            </a:r>
            <a:endParaRPr lang="en-GB" dirty="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indent="0" eaLnBrk="1" hangingPunct="1"/>
            <a:r>
              <a:rPr lang="en-US" smtClean="0"/>
              <a:t>Standard Cell Design</a:t>
            </a:r>
            <a:endParaRPr lang="en-GB" smtClean="0"/>
          </a:p>
        </p:txBody>
      </p:sp>
      <p:sp>
        <p:nvSpPr>
          <p:cNvPr id="28675" name="Rectangle 3"/>
          <p:cNvSpPr>
            <a:spLocks noGrp="1" noChangeArrowheads="1"/>
          </p:cNvSpPr>
          <p:nvPr>
            <p:ph type="body" idx="1"/>
          </p:nvPr>
        </p:nvSpPr>
        <p:spPr>
          <a:xfrm>
            <a:off x="317989" y="908050"/>
            <a:ext cx="3788019" cy="4713288"/>
          </a:xfrm>
        </p:spPr>
        <p:txBody>
          <a:bodyPr/>
          <a:lstStyle/>
          <a:p>
            <a:pPr eaLnBrk="1" hangingPunct="1">
              <a:lnSpc>
                <a:spcPct val="80000"/>
              </a:lnSpc>
              <a:defRPr/>
            </a:pPr>
            <a:r>
              <a:rPr lang="en-US" dirty="0"/>
              <a:t>Principles of Standard Cell Design</a:t>
            </a:r>
          </a:p>
          <a:p>
            <a:pPr marL="342900" lvl="1" indent="-342900">
              <a:lnSpc>
                <a:spcPct val="100000"/>
              </a:lnSpc>
              <a:spcBef>
                <a:spcPct val="50000"/>
              </a:spcBef>
              <a:buClr>
                <a:schemeClr val="tx2"/>
              </a:buClr>
              <a:buSzPct val="80000"/>
              <a:buFont typeface="Wingdings" pitchFamily="2" charset="2"/>
              <a:buChar char="n"/>
              <a:defRPr/>
            </a:pPr>
            <a:r>
              <a:rPr lang="en-US" dirty="0" smtClean="0"/>
              <a:t>Library </a:t>
            </a:r>
            <a:r>
              <a:rPr lang="en-US" dirty="0"/>
              <a:t>of cells that implement    different </a:t>
            </a:r>
            <a:r>
              <a:rPr lang="en-US" dirty="0" smtClean="0"/>
              <a:t>gates (</a:t>
            </a:r>
            <a:r>
              <a:rPr lang="en-US" dirty="0"/>
              <a:t>Cell library (has 500 - 1200 cells</a:t>
            </a:r>
            <a:r>
              <a:rPr lang="en-US" dirty="0" smtClean="0"/>
              <a:t>).</a:t>
            </a:r>
            <a:endParaRPr lang="en-US" dirty="0"/>
          </a:p>
          <a:p>
            <a:pPr>
              <a:defRPr/>
            </a:pPr>
            <a:r>
              <a:rPr lang="en-US" b="0" dirty="0"/>
              <a:t>Cells can have different width but all cells have same height (hence Standard Cells</a:t>
            </a:r>
            <a:r>
              <a:rPr lang="en-US" b="0" dirty="0" smtClean="0"/>
              <a:t>)</a:t>
            </a:r>
          </a:p>
          <a:p>
            <a:pPr>
              <a:defRPr/>
            </a:pPr>
            <a:r>
              <a:rPr lang="en-US" b="0" dirty="0"/>
              <a:t>Cells placed in rows and space between in rows are called </a:t>
            </a:r>
            <a:r>
              <a:rPr lang="en-US" b="0" u="sng" dirty="0"/>
              <a:t>channels</a:t>
            </a:r>
            <a:r>
              <a:rPr lang="en-US" b="0" dirty="0"/>
              <a:t> for routing</a:t>
            </a:r>
          </a:p>
          <a:p>
            <a:pPr>
              <a:buFontTx/>
              <a:buNone/>
              <a:defRPr/>
            </a:pPr>
            <a:r>
              <a:rPr lang="en-US" dirty="0"/>
              <a:t>	</a:t>
            </a:r>
          </a:p>
          <a:p>
            <a:pPr marL="0" indent="0">
              <a:buFont typeface="Wingdings" pitchFamily="2" charset="2"/>
              <a:buNone/>
              <a:defRPr/>
            </a:pPr>
            <a:endParaRPr lang="en-US" dirty="0"/>
          </a:p>
          <a:p>
            <a:pPr marL="0" indent="0">
              <a:buFont typeface="Wingdings" pitchFamily="2" charset="2"/>
              <a:buNone/>
              <a:defRPr/>
            </a:pPr>
            <a:endParaRPr lang="en-US" dirty="0"/>
          </a:p>
          <a:p>
            <a:pPr eaLnBrk="1" hangingPunct="1">
              <a:lnSpc>
                <a:spcPct val="80000"/>
              </a:lnSpc>
              <a:defRPr/>
            </a:pPr>
            <a:endParaRPr lang="en-US" dirty="0" smtClean="0"/>
          </a:p>
          <a:p>
            <a:pPr marL="457200" lvl="1" indent="0" eaLnBrk="1" hangingPunct="1">
              <a:lnSpc>
                <a:spcPct val="80000"/>
              </a:lnSpc>
              <a:buFont typeface="Wingdings" pitchFamily="2" charset="2"/>
              <a:buNone/>
              <a:defRPr/>
            </a:pPr>
            <a:endParaRPr lang="en-GB" dirty="0" smtClean="0"/>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058" y="908051"/>
            <a:ext cx="4690696"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971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Filler Cells</a:t>
            </a:r>
          </a:p>
        </p:txBody>
      </p:sp>
      <p:sp>
        <p:nvSpPr>
          <p:cNvPr id="6" name="Rectangle 5"/>
          <p:cNvSpPr/>
          <p:nvPr/>
        </p:nvSpPr>
        <p:spPr>
          <a:xfrm>
            <a:off x="1595130" y="751179"/>
            <a:ext cx="4572000" cy="461665"/>
          </a:xfrm>
          <a:prstGeom prst="rect">
            <a:avLst/>
          </a:prstGeom>
        </p:spPr>
        <p:txBody>
          <a:bodyPr>
            <a:spAutoFit/>
          </a:bodyPr>
          <a:lstStyle/>
          <a:p>
            <a:pPr eaLnBrk="1" hangingPunct="1"/>
            <a:r>
              <a:rPr lang="en-GB" dirty="0" smtClean="0">
                <a:latin typeface="Arial" charset="0"/>
              </a:rPr>
              <a:t>Example: There is a gap in here</a:t>
            </a:r>
            <a:endParaRPr lang="en-GB" dirty="0">
              <a:latin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29" y="1299580"/>
            <a:ext cx="6449885" cy="5398172"/>
          </a:xfrm>
          <a:prstGeom prst="rect">
            <a:avLst/>
          </a:prstGeom>
        </p:spPr>
      </p:pic>
      <p:cxnSp>
        <p:nvCxnSpPr>
          <p:cNvPr id="8" name="Straight Arrow Connector 7"/>
          <p:cNvCxnSpPr/>
          <p:nvPr/>
        </p:nvCxnSpPr>
        <p:spPr>
          <a:xfrm flipH="1">
            <a:off x="4495670" y="1138710"/>
            <a:ext cx="1259446" cy="14506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958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Filler Cells</a:t>
            </a:r>
            <a:endParaRPr lang="en-GB" dirty="0"/>
          </a:p>
        </p:txBody>
      </p:sp>
      <p:sp>
        <p:nvSpPr>
          <p:cNvPr id="4" name="Rectangle 3"/>
          <p:cNvSpPr/>
          <p:nvPr/>
        </p:nvSpPr>
        <p:spPr>
          <a:xfrm>
            <a:off x="183024" y="757450"/>
            <a:ext cx="7594835" cy="461665"/>
          </a:xfrm>
          <a:prstGeom prst="rect">
            <a:avLst/>
          </a:prstGeom>
        </p:spPr>
        <p:txBody>
          <a:bodyPr wrap="square">
            <a:spAutoFit/>
          </a:bodyPr>
          <a:lstStyle/>
          <a:p>
            <a:pPr eaLnBrk="1" hangingPunct="1"/>
            <a:r>
              <a:rPr lang="en-GB" dirty="0" smtClean="0">
                <a:latin typeface="Arial" charset="0"/>
              </a:rPr>
              <a:t>After adding filler cells, all gaps  will be filled</a:t>
            </a:r>
            <a:endParaRPr lang="en-GB" dirty="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58" y="1219115"/>
            <a:ext cx="6755205" cy="5394548"/>
          </a:xfrm>
          <a:prstGeom prst="rect">
            <a:avLst/>
          </a:prstGeom>
        </p:spPr>
      </p:pic>
      <p:cxnSp>
        <p:nvCxnSpPr>
          <p:cNvPr id="8" name="Straight Arrow Connector 7"/>
          <p:cNvCxnSpPr/>
          <p:nvPr/>
        </p:nvCxnSpPr>
        <p:spPr>
          <a:xfrm flipH="1">
            <a:off x="4762825" y="1138710"/>
            <a:ext cx="1450271" cy="1374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05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12339378"/>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08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idx="4294967295"/>
          </p:nvPr>
        </p:nvSpPr>
        <p:spPr/>
        <p:txBody>
          <a:bodyPr/>
          <a:lstStyle/>
          <a:p>
            <a:r>
              <a:rPr lang="pl-PL" altLang="en-US" smtClean="0">
                <a:latin typeface="Myriad Pro" pitchFamily="34" charset="0"/>
              </a:rPr>
              <a:t>Verification of the Design</a:t>
            </a:r>
          </a:p>
        </p:txBody>
      </p:sp>
      <p:sp>
        <p:nvSpPr>
          <p:cNvPr id="689155" name="Rectangle 3"/>
          <p:cNvSpPr>
            <a:spLocks noGrp="1" noChangeArrowheads="1"/>
          </p:cNvSpPr>
          <p:nvPr>
            <p:ph type="body" idx="4294967295"/>
          </p:nvPr>
        </p:nvSpPr>
        <p:spPr>
          <a:xfrm>
            <a:off x="611188" y="1125538"/>
            <a:ext cx="7669212" cy="4824412"/>
          </a:xfrm>
        </p:spPr>
        <p:txBody>
          <a:bodyPr/>
          <a:lstStyle/>
          <a:p>
            <a:r>
              <a:rPr lang="en-US" altLang="en-US" dirty="0" smtClean="0">
                <a:latin typeface="Arial" pitchFamily="34" charset="0"/>
              </a:rPr>
              <a:t>Choose </a:t>
            </a:r>
            <a:r>
              <a:rPr lang="en-US" altLang="en-US" b="1" dirty="0" smtClean="0">
                <a:latin typeface="Arial" pitchFamily="34" charset="0"/>
              </a:rPr>
              <a:t>Verify – Verify Connectivity</a:t>
            </a:r>
            <a:r>
              <a:rPr lang="en-US" altLang="en-US" dirty="0" smtClean="0">
                <a:latin typeface="Arial" pitchFamily="34" charset="0"/>
              </a:rPr>
              <a:t> to open the form </a:t>
            </a:r>
            <a:r>
              <a:rPr lang="pl-PL" altLang="en-US" dirty="0" smtClean="0">
                <a:latin typeface="Arial" pitchFamily="34" charset="0"/>
              </a:rPr>
              <a:t>and leave the default settings</a:t>
            </a:r>
          </a:p>
          <a:p>
            <a:pPr lvl="1"/>
            <a:r>
              <a:rPr lang="pl-PL" altLang="en-US" dirty="0" smtClean="0">
                <a:latin typeface="Arial" pitchFamily="34" charset="0"/>
              </a:rPr>
              <a:t>This form</a:t>
            </a:r>
            <a:r>
              <a:rPr lang="en-US" altLang="en-US" dirty="0" smtClean="0">
                <a:latin typeface="Arial" pitchFamily="34" charset="0"/>
              </a:rPr>
              <a:t> allows to detect conditions such as opens, unconnected wires, unconnected pins, loops, partial routing, and </a:t>
            </a:r>
            <a:r>
              <a:rPr lang="en-US" altLang="en-US" dirty="0" err="1" smtClean="0">
                <a:latin typeface="Arial" pitchFamily="34" charset="0"/>
              </a:rPr>
              <a:t>unrouted</a:t>
            </a:r>
            <a:r>
              <a:rPr lang="en-US" altLang="en-US" dirty="0" smtClean="0">
                <a:latin typeface="Arial" pitchFamily="34" charset="0"/>
              </a:rPr>
              <a:t> nets.</a:t>
            </a:r>
            <a:endParaRPr lang="en-US" altLang="en-US" dirty="0">
              <a:latin typeface="Arial" pitchFamily="34" charset="0"/>
            </a:endParaRPr>
          </a:p>
          <a:p>
            <a:pPr lvl="1"/>
            <a:r>
              <a:rPr lang="en-US" altLang="en-US" b="0" dirty="0" smtClean="0">
                <a:latin typeface="Arial" pitchFamily="34" charset="0"/>
              </a:rPr>
              <a:t>You </a:t>
            </a:r>
            <a:r>
              <a:rPr lang="en-US" altLang="en-US" b="0" dirty="0">
                <a:latin typeface="Arial" pitchFamily="34" charset="0"/>
              </a:rPr>
              <a:t>will get a summary of </a:t>
            </a:r>
            <a:r>
              <a:rPr lang="en-US" altLang="en-US" b="0" dirty="0" smtClean="0">
                <a:latin typeface="Arial" pitchFamily="34" charset="0"/>
              </a:rPr>
              <a:t>this verification in the shell window (you should have no violations or fails)</a:t>
            </a:r>
            <a:endParaRPr lang="en-US" altLang="en-US" b="0" dirty="0">
              <a:latin typeface="Arial" pitchFamily="34" charset="0"/>
            </a:endParaRPr>
          </a:p>
          <a:p>
            <a:pPr marL="0" indent="0">
              <a:buNone/>
            </a:pPr>
            <a:endParaRPr lang="pl-PL" altLang="en-US" dirty="0" smtClean="0">
              <a:latin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39" y="3925145"/>
            <a:ext cx="4969953" cy="237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312555" y="6103205"/>
            <a:ext cx="3156453" cy="226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412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idx="4294967295"/>
          </p:nvPr>
        </p:nvSpPr>
        <p:spPr/>
        <p:txBody>
          <a:bodyPr/>
          <a:lstStyle/>
          <a:p>
            <a:r>
              <a:rPr lang="pl-PL" altLang="en-US" smtClean="0">
                <a:latin typeface="Myriad Pro" pitchFamily="34" charset="0"/>
              </a:rPr>
              <a:t>Verification of the Design</a:t>
            </a:r>
          </a:p>
        </p:txBody>
      </p:sp>
      <p:sp>
        <p:nvSpPr>
          <p:cNvPr id="689155" name="Rectangle 3"/>
          <p:cNvSpPr>
            <a:spLocks noGrp="1" noChangeArrowheads="1"/>
          </p:cNvSpPr>
          <p:nvPr>
            <p:ph type="body" idx="4294967295"/>
          </p:nvPr>
        </p:nvSpPr>
        <p:spPr>
          <a:xfrm>
            <a:off x="412015" y="795615"/>
            <a:ext cx="7669212" cy="4824412"/>
          </a:xfrm>
        </p:spPr>
        <p:txBody>
          <a:bodyPr/>
          <a:lstStyle/>
          <a:p>
            <a:pPr marL="0" indent="0">
              <a:buNone/>
            </a:pPr>
            <a:endParaRPr lang="en-US" altLang="en-US" dirty="0" smtClean="0">
              <a:latin typeface="Arial" pitchFamily="34" charset="0"/>
            </a:endParaRPr>
          </a:p>
          <a:p>
            <a:r>
              <a:rPr lang="en-US" altLang="en-US" dirty="0" smtClean="0">
                <a:latin typeface="Arial" pitchFamily="34" charset="0"/>
              </a:rPr>
              <a:t>Choose </a:t>
            </a:r>
            <a:r>
              <a:rPr lang="en-US" altLang="en-US" b="1" dirty="0" smtClean="0">
                <a:latin typeface="Arial" pitchFamily="34" charset="0"/>
              </a:rPr>
              <a:t>Verify – Verify Geometry</a:t>
            </a:r>
            <a:r>
              <a:rPr lang="en-US" altLang="en-US" dirty="0" smtClean="0">
                <a:latin typeface="Arial" pitchFamily="34" charset="0"/>
              </a:rPr>
              <a:t> to open the form </a:t>
            </a:r>
            <a:r>
              <a:rPr lang="pl-PL" altLang="en-US" dirty="0" smtClean="0">
                <a:latin typeface="Arial" pitchFamily="34" charset="0"/>
              </a:rPr>
              <a:t>and leave the default settings</a:t>
            </a:r>
          </a:p>
          <a:p>
            <a:pPr lvl="1"/>
            <a:r>
              <a:rPr lang="pl-PL" altLang="en-US" dirty="0" smtClean="0">
                <a:latin typeface="Arial" pitchFamily="34" charset="0"/>
              </a:rPr>
              <a:t>This form</a:t>
            </a:r>
            <a:r>
              <a:rPr lang="en-US" altLang="en-US" dirty="0" smtClean="0">
                <a:latin typeface="Arial" pitchFamily="34" charset="0"/>
              </a:rPr>
              <a:t> allows to check the physical layout of the design for DRC violations</a:t>
            </a:r>
            <a:r>
              <a:rPr lang="pl-PL" altLang="en-US" dirty="0" smtClean="0">
                <a:latin typeface="Arial" pitchFamily="34" charset="0"/>
              </a:rPr>
              <a:t>.</a:t>
            </a:r>
            <a:endParaRPr lang="en-US" altLang="en-US" dirty="0">
              <a:latin typeface="Arial" pitchFamily="34" charset="0"/>
            </a:endParaRPr>
          </a:p>
          <a:p>
            <a:pPr lvl="1"/>
            <a:r>
              <a:rPr lang="en-US" altLang="en-US" b="0" dirty="0" smtClean="0">
                <a:latin typeface="Arial" pitchFamily="34" charset="0"/>
              </a:rPr>
              <a:t>You </a:t>
            </a:r>
            <a:r>
              <a:rPr lang="en-US" altLang="en-US" b="0" dirty="0">
                <a:latin typeface="Arial" pitchFamily="34" charset="0"/>
              </a:rPr>
              <a:t>will get a summary of this verification in the shell window (you should have no violations or fails)</a:t>
            </a:r>
          </a:p>
          <a:p>
            <a:pPr marL="0" indent="0">
              <a:buNone/>
            </a:pPr>
            <a:endParaRPr lang="pl-PL" altLang="en-US" dirty="0" smtClean="0">
              <a:latin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95" y="3734320"/>
            <a:ext cx="6878307" cy="278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854575" y="6176881"/>
            <a:ext cx="3156453" cy="323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799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GB" dirty="0" smtClean="0"/>
              <a:t>P&amp;R Process</a:t>
            </a:r>
          </a:p>
        </p:txBody>
      </p:sp>
      <p:graphicFrame>
        <p:nvGraphicFramePr>
          <p:cNvPr id="3" name="Diagram 2"/>
          <p:cNvGraphicFramePr/>
          <p:nvPr>
            <p:extLst>
              <p:ext uri="{D42A27DB-BD31-4B8C-83A1-F6EECF244321}">
                <p14:modId xmlns:p14="http://schemas.microsoft.com/office/powerpoint/2010/main" val="1552199795"/>
              </p:ext>
            </p:extLst>
          </p:nvPr>
        </p:nvGraphicFramePr>
        <p:xfrm>
          <a:off x="1442470" y="14825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791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indent="0" eaLnBrk="1" hangingPunct="1"/>
            <a:r>
              <a:rPr lang="en-GB" smtClean="0"/>
              <a:t>Export out GDS</a:t>
            </a:r>
          </a:p>
        </p:txBody>
      </p:sp>
      <p:sp>
        <p:nvSpPr>
          <p:cNvPr id="27651" name="Rectangle 3"/>
          <p:cNvSpPr>
            <a:spLocks noGrp="1" noChangeArrowheads="1"/>
          </p:cNvSpPr>
          <p:nvPr>
            <p:ph type="body" idx="1"/>
          </p:nvPr>
        </p:nvSpPr>
        <p:spPr/>
        <p:txBody>
          <a:bodyPr/>
          <a:lstStyle/>
          <a:p>
            <a:pPr eaLnBrk="1" hangingPunct="1"/>
            <a:r>
              <a:rPr lang="en-GB" dirty="0" smtClean="0"/>
              <a:t>We can export the GDSII by selecting Design -&gt; Save and choose the GDSII option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00" y="2360380"/>
            <a:ext cx="4400550" cy="351472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Structural Verilog and SDF files</a:t>
            </a:r>
            <a:endParaRPr lang="en-GB" dirty="0"/>
          </a:p>
        </p:txBody>
      </p:sp>
      <p:sp>
        <p:nvSpPr>
          <p:cNvPr id="3" name="Content Placeholder 2"/>
          <p:cNvSpPr>
            <a:spLocks noGrp="1"/>
          </p:cNvSpPr>
          <p:nvPr>
            <p:ph idx="1"/>
          </p:nvPr>
        </p:nvSpPr>
        <p:spPr/>
        <p:txBody>
          <a:bodyPr/>
          <a:lstStyle/>
          <a:p>
            <a:r>
              <a:rPr lang="en-GB" dirty="0" smtClean="0"/>
              <a:t>For Verilog</a:t>
            </a:r>
            <a:r>
              <a:rPr lang="en-GB" b="0" dirty="0" smtClean="0"/>
              <a:t>:   select</a:t>
            </a:r>
            <a:r>
              <a:rPr lang="en-GB" dirty="0" smtClean="0"/>
              <a:t> Design &gt; Save &gt; </a:t>
            </a:r>
            <a:r>
              <a:rPr lang="en-GB" dirty="0" err="1" smtClean="0"/>
              <a:t>Netlist</a:t>
            </a:r>
            <a:endParaRPr lang="en-GB" b="0" dirty="0"/>
          </a:p>
          <a:p>
            <a:r>
              <a:rPr lang="en-GB" dirty="0" smtClean="0"/>
              <a:t>To Export SDF file</a:t>
            </a:r>
            <a:r>
              <a:rPr lang="en-GB" b="0" dirty="0" smtClean="0"/>
              <a:t>:</a:t>
            </a:r>
          </a:p>
          <a:p>
            <a:pPr marL="457200" indent="-457200">
              <a:buFont typeface="+mj-lt"/>
              <a:buAutoNum type="arabicPeriod"/>
            </a:pPr>
            <a:r>
              <a:rPr lang="en-GB" b="0" dirty="0" smtClean="0"/>
              <a:t>Extract RC delay:  select </a:t>
            </a:r>
            <a:r>
              <a:rPr lang="en-GB" dirty="0" smtClean="0"/>
              <a:t>Timing &gt; Extract RC </a:t>
            </a:r>
            <a:r>
              <a:rPr lang="en-GB" b="0" dirty="0" smtClean="0"/>
              <a:t>to extract RC timings of interconnects</a:t>
            </a:r>
          </a:p>
          <a:p>
            <a:pPr marL="457200" indent="-457200">
              <a:buFont typeface="+mj-lt"/>
              <a:buAutoNum type="arabicPeriod"/>
            </a:pPr>
            <a:r>
              <a:rPr lang="en-GB" b="0" dirty="0" smtClean="0"/>
              <a:t>Generate SDF file: select </a:t>
            </a:r>
            <a:r>
              <a:rPr lang="en-GB" dirty="0" smtClean="0"/>
              <a:t>Timing &gt; Calculate Delay </a:t>
            </a:r>
            <a:r>
              <a:rPr lang="en-GB" b="0" dirty="0" smtClean="0"/>
              <a:t>and click ok</a:t>
            </a:r>
          </a:p>
          <a:p>
            <a:pPr marL="0" indent="0">
              <a:buNone/>
            </a:pPr>
            <a:r>
              <a:rPr lang="en-GB" b="0" dirty="0" smtClean="0"/>
              <a:t> </a:t>
            </a:r>
            <a:endParaRPr lang="en-GB" dirty="0" smtClean="0"/>
          </a:p>
          <a:p>
            <a:pPr marL="0" indent="0">
              <a:buNone/>
            </a:pPr>
            <a:endParaRPr lang="en-GB" dirty="0"/>
          </a:p>
          <a:p>
            <a:pPr marL="0" indent="0">
              <a:buNone/>
            </a:pPr>
            <a:endParaRPr lang="en-GB" dirty="0"/>
          </a:p>
        </p:txBody>
      </p:sp>
      <p:cxnSp>
        <p:nvCxnSpPr>
          <p:cNvPr id="5" name="Straight Arrow Connector 4"/>
          <p:cNvCxnSpPr/>
          <p:nvPr/>
        </p:nvCxnSpPr>
        <p:spPr>
          <a:xfrm>
            <a:off x="2774514" y="4023523"/>
            <a:ext cx="2522621" cy="13518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35" y="4879270"/>
            <a:ext cx="3181350" cy="1390650"/>
          </a:xfrm>
          <a:prstGeom prst="rect">
            <a:avLst/>
          </a:prstGeom>
        </p:spPr>
      </p:pic>
    </p:spTree>
    <p:extLst>
      <p:ext uri="{BB962C8B-B14F-4D97-AF65-F5344CB8AC3E}">
        <p14:creationId xmlns:p14="http://schemas.microsoft.com/office/powerpoint/2010/main" val="22717874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 </a:t>
            </a:r>
            <a:endParaRPr lang="en-GB" dirty="0"/>
          </a:p>
        </p:txBody>
      </p:sp>
      <p:sp>
        <p:nvSpPr>
          <p:cNvPr id="3" name="Content Placeholder 2"/>
          <p:cNvSpPr>
            <a:spLocks noGrp="1"/>
          </p:cNvSpPr>
          <p:nvPr>
            <p:ph idx="1"/>
          </p:nvPr>
        </p:nvSpPr>
        <p:spPr>
          <a:xfrm>
            <a:off x="488345" y="1024605"/>
            <a:ext cx="7289515" cy="4724400"/>
          </a:xfrm>
        </p:spPr>
        <p:txBody>
          <a:bodyPr/>
          <a:lstStyle/>
          <a:p>
            <a:pPr marL="457200" indent="-457200">
              <a:buFont typeface="+mj-lt"/>
              <a:buAutoNum type="arabicPeriod"/>
            </a:pPr>
            <a:r>
              <a:rPr lang="en-GB" sz="2000" b="0" dirty="0" smtClean="0"/>
              <a:t>What are the main advantages of automated place and route as opposed to manual layout</a:t>
            </a:r>
          </a:p>
          <a:p>
            <a:pPr marL="457200" indent="-457200">
              <a:buFont typeface="+mj-lt"/>
              <a:buAutoNum type="arabicPeriod"/>
            </a:pPr>
            <a:r>
              <a:rPr lang="en-GB" sz="2000" b="0" dirty="0" smtClean="0"/>
              <a:t>Assuming you have a hard IP core, at which stage of the place and route flow you should integrate it.</a:t>
            </a:r>
          </a:p>
          <a:p>
            <a:pPr marL="457200" indent="-457200">
              <a:buFont typeface="+mj-lt"/>
              <a:buAutoNum type="arabicPeriod"/>
            </a:pPr>
            <a:r>
              <a:rPr lang="en-GB" sz="2000" b="0" dirty="0"/>
              <a:t>What can you do of the routing fails</a:t>
            </a:r>
            <a:r>
              <a:rPr lang="en-GB" sz="2000" b="0" dirty="0" smtClean="0"/>
              <a:t>?</a:t>
            </a:r>
          </a:p>
          <a:p>
            <a:pPr marL="457200" indent="-457200">
              <a:buFont typeface="+mj-lt"/>
              <a:buAutoNum type="arabicPeriod"/>
            </a:pPr>
            <a:r>
              <a:rPr lang="en-GB" sz="2000" b="0" dirty="0" smtClean="0"/>
              <a:t>What should you do if you have timing violations after placement?</a:t>
            </a:r>
          </a:p>
          <a:p>
            <a:pPr marL="457200" indent="-457200">
              <a:buFont typeface="+mj-lt"/>
              <a:buAutoNum type="arabicPeriod"/>
            </a:pPr>
            <a:r>
              <a:rPr lang="en-GB" sz="2000" b="0" dirty="0" smtClean="0"/>
              <a:t>What will you do if the design is too large to be handled by the place and route tool?</a:t>
            </a:r>
          </a:p>
          <a:p>
            <a:pPr marL="457200" indent="-457200">
              <a:buFont typeface="+mj-lt"/>
              <a:buAutoNum type="arabicPeriod"/>
            </a:pPr>
            <a:r>
              <a:rPr lang="en-GB" sz="2000" b="0" dirty="0" smtClean="0"/>
              <a:t>What is the difference between the post synthesis Verilog netlist and the netlist you obtain after place and route?</a:t>
            </a:r>
            <a:endParaRPr lang="en-GB" sz="2000" dirty="0"/>
          </a:p>
        </p:txBody>
      </p:sp>
      <p:pic>
        <p:nvPicPr>
          <p:cNvPr id="4" name="Picture 4" descr="j00787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860" y="4192300"/>
            <a:ext cx="10747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61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Cell Automated Routing</a:t>
            </a:r>
            <a:endParaRPr lang="en-GB" dirty="0"/>
          </a:p>
        </p:txBody>
      </p:sp>
      <p:sp>
        <p:nvSpPr>
          <p:cNvPr id="3" name="Content Placeholder 2"/>
          <p:cNvSpPr>
            <a:spLocks noGrp="1"/>
          </p:cNvSpPr>
          <p:nvPr>
            <p:ph idx="1"/>
          </p:nvPr>
        </p:nvSpPr>
        <p:spPr>
          <a:xfrm>
            <a:off x="383870" y="1169342"/>
            <a:ext cx="8077200" cy="4724400"/>
          </a:xfrm>
        </p:spPr>
        <p:txBody>
          <a:bodyPr/>
          <a:lstStyle/>
          <a:p>
            <a:r>
              <a:rPr lang="en-GB" dirty="0" smtClean="0"/>
              <a:t>Site : is a minimum unit of placement</a:t>
            </a:r>
          </a:p>
          <a:p>
            <a:r>
              <a:rPr lang="en-GB" dirty="0" smtClean="0"/>
              <a:t>Rows are location where the placement tool will place cells, Rows are multiple of the site</a:t>
            </a:r>
            <a:endParaRPr lang="en-GB" dirty="0"/>
          </a:p>
        </p:txBody>
      </p:sp>
      <p:pic>
        <p:nvPicPr>
          <p:cNvPr id="4" name="Picture 3"/>
          <p:cNvPicPr>
            <a:picLocks noChangeAspect="1"/>
          </p:cNvPicPr>
          <p:nvPr/>
        </p:nvPicPr>
        <p:blipFill>
          <a:blip r:embed="rId2"/>
          <a:stretch>
            <a:fillRect/>
          </a:stretch>
        </p:blipFill>
        <p:spPr>
          <a:xfrm>
            <a:off x="2930905" y="3429000"/>
            <a:ext cx="2647950" cy="2047875"/>
          </a:xfrm>
          <a:prstGeom prst="rect">
            <a:avLst/>
          </a:prstGeom>
        </p:spPr>
      </p:pic>
      <p:sp>
        <p:nvSpPr>
          <p:cNvPr id="5" name="TextBox 4"/>
          <p:cNvSpPr txBox="1"/>
          <p:nvPr/>
        </p:nvSpPr>
        <p:spPr>
          <a:xfrm>
            <a:off x="2396595" y="5662910"/>
            <a:ext cx="4051750" cy="461665"/>
          </a:xfrm>
          <a:prstGeom prst="rect">
            <a:avLst/>
          </a:prstGeom>
          <a:noFill/>
        </p:spPr>
        <p:txBody>
          <a:bodyPr wrap="none" rtlCol="0">
            <a:spAutoFit/>
          </a:bodyPr>
          <a:lstStyle/>
          <a:p>
            <a:r>
              <a:rPr lang="en-GB" dirty="0" smtClean="0"/>
              <a:t>Standard Cells After Placement</a:t>
            </a:r>
            <a:endParaRPr lang="en-GB" dirty="0"/>
          </a:p>
        </p:txBody>
      </p:sp>
      <p:cxnSp>
        <p:nvCxnSpPr>
          <p:cNvPr id="7" name="Straight Arrow Connector 6"/>
          <p:cNvCxnSpPr/>
          <p:nvPr/>
        </p:nvCxnSpPr>
        <p:spPr>
          <a:xfrm flipH="1" flipV="1">
            <a:off x="1862285" y="4284453"/>
            <a:ext cx="1755590" cy="3369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73465" y="3609794"/>
            <a:ext cx="869490" cy="648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76160" y="4545736"/>
            <a:ext cx="766795" cy="349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05798" y="4258599"/>
            <a:ext cx="658733" cy="1212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11295" y="3846949"/>
            <a:ext cx="945131" cy="461665"/>
          </a:xfrm>
          <a:prstGeom prst="rect">
            <a:avLst/>
          </a:prstGeom>
          <a:noFill/>
        </p:spPr>
        <p:txBody>
          <a:bodyPr wrap="none" rtlCol="0">
            <a:spAutoFit/>
          </a:bodyPr>
          <a:lstStyle/>
          <a:p>
            <a:r>
              <a:rPr lang="en-GB" dirty="0" smtClean="0"/>
              <a:t>A Site</a:t>
            </a:r>
            <a:endParaRPr lang="en-GB" dirty="0"/>
          </a:p>
        </p:txBody>
      </p:sp>
      <p:sp>
        <p:nvSpPr>
          <p:cNvPr id="15" name="TextBox 14"/>
          <p:cNvSpPr txBox="1"/>
          <p:nvPr/>
        </p:nvSpPr>
        <p:spPr>
          <a:xfrm>
            <a:off x="6339596" y="4149548"/>
            <a:ext cx="886781" cy="461665"/>
          </a:xfrm>
          <a:prstGeom prst="rect">
            <a:avLst/>
          </a:prstGeom>
          <a:noFill/>
        </p:spPr>
        <p:txBody>
          <a:bodyPr wrap="none" rtlCol="0">
            <a:spAutoFit/>
          </a:bodyPr>
          <a:lstStyle/>
          <a:p>
            <a:r>
              <a:rPr lang="en-GB" dirty="0" smtClean="0"/>
              <a:t>Rows</a:t>
            </a:r>
            <a:endParaRPr lang="en-GB" dirty="0"/>
          </a:p>
        </p:txBody>
      </p:sp>
    </p:spTree>
    <p:extLst>
      <p:ext uri="{BB962C8B-B14F-4D97-AF65-F5344CB8AC3E}">
        <p14:creationId xmlns:p14="http://schemas.microsoft.com/office/powerpoint/2010/main" val="365987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 Encounter Lab Instructions</a:t>
            </a:r>
            <a:endParaRPr lang="en-GB" dirty="0"/>
          </a:p>
        </p:txBody>
      </p:sp>
      <p:sp>
        <p:nvSpPr>
          <p:cNvPr id="3" name="Content Placeholder 2"/>
          <p:cNvSpPr>
            <a:spLocks noGrp="1"/>
          </p:cNvSpPr>
          <p:nvPr>
            <p:ph idx="1"/>
          </p:nvPr>
        </p:nvSpPr>
        <p:spPr/>
        <p:txBody>
          <a:bodyPr/>
          <a:lstStyle/>
          <a:p>
            <a:pPr marL="0" indent="0">
              <a:buNone/>
            </a:pPr>
            <a:r>
              <a:rPr lang="en-GB" dirty="0" smtClean="0"/>
              <a:t>For this lab you will need:</a:t>
            </a:r>
          </a:p>
          <a:p>
            <a:pPr marL="457200" indent="-457200">
              <a:buAutoNum type="arabicPeriod"/>
            </a:pPr>
            <a:r>
              <a:rPr lang="en-GB" b="0" dirty="0" smtClean="0"/>
              <a:t>Tool setup file (this is provided)</a:t>
            </a:r>
          </a:p>
          <a:p>
            <a:pPr marL="457200" indent="-457200">
              <a:buAutoNum type="arabicPeriod"/>
            </a:pPr>
            <a:r>
              <a:rPr lang="en-GB" b="0" dirty="0" smtClean="0"/>
              <a:t>A synthesised Verilog net list of the design (this is obtained from the synthesis stage)</a:t>
            </a:r>
          </a:p>
          <a:p>
            <a:pPr marL="457200" indent="-457200">
              <a:buAutoNum type="arabicPeriod"/>
            </a:pPr>
            <a:r>
              <a:rPr lang="en-GB" b="0" dirty="0" smtClean="0"/>
              <a:t>Your timing constraints file  “</a:t>
            </a:r>
            <a:r>
              <a:rPr lang="en-GB" b="0" dirty="0" err="1" smtClean="0"/>
              <a:t>design.sdc</a:t>
            </a:r>
            <a:r>
              <a:rPr lang="en-GB" b="0" dirty="0" smtClean="0"/>
              <a:t>” (</a:t>
            </a:r>
            <a:r>
              <a:rPr lang="en-GB" b="0" dirty="0"/>
              <a:t>this is obtained from the synthesis stage</a:t>
            </a:r>
            <a:r>
              <a:rPr lang="en-GB" b="0" dirty="0" smtClean="0"/>
              <a:t>)</a:t>
            </a:r>
          </a:p>
          <a:p>
            <a:pPr marL="457200" indent="-457200">
              <a:buAutoNum type="arabicPeriod"/>
            </a:pPr>
            <a:r>
              <a:rPr lang="en-GB" b="0" dirty="0" smtClean="0"/>
              <a:t>Configuration file (</a:t>
            </a:r>
            <a:r>
              <a:rPr lang="en-GB" b="0" dirty="0" err="1" smtClean="0"/>
              <a:t>design.conf</a:t>
            </a:r>
            <a:r>
              <a:rPr lang="en-GB" b="0" dirty="0" smtClean="0"/>
              <a:t>) this is provided</a:t>
            </a:r>
            <a:endParaRPr lang="en-GB" b="0" dirty="0"/>
          </a:p>
        </p:txBody>
      </p:sp>
    </p:spTree>
    <p:extLst>
      <p:ext uri="{BB962C8B-B14F-4D97-AF65-F5344CB8AC3E}">
        <p14:creationId xmlns:p14="http://schemas.microsoft.com/office/powerpoint/2010/main" val="47227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871538"/>
          </a:xfrm>
        </p:spPr>
        <p:txBody>
          <a:bodyPr/>
          <a:lstStyle/>
          <a:p>
            <a:r>
              <a:rPr lang="en-GB" smtClean="0"/>
              <a:t>Design Directory Management</a:t>
            </a:r>
          </a:p>
        </p:txBody>
      </p:sp>
      <p:sp>
        <p:nvSpPr>
          <p:cNvPr id="3" name="Content Placeholder 2"/>
          <p:cNvSpPr>
            <a:spLocks noGrp="1"/>
          </p:cNvSpPr>
          <p:nvPr>
            <p:ph idx="1"/>
          </p:nvPr>
        </p:nvSpPr>
        <p:spPr>
          <a:xfrm>
            <a:off x="373063" y="1177925"/>
            <a:ext cx="8610600" cy="4724400"/>
          </a:xfrm>
        </p:spPr>
        <p:txBody>
          <a:bodyPr/>
          <a:lstStyle/>
          <a:p>
            <a:pPr marL="457200" indent="-457200">
              <a:buFont typeface="Wingdings" pitchFamily="2" charset="2"/>
              <a:buAutoNum type="arabicPeriod"/>
              <a:defRPr/>
            </a:pPr>
            <a:endParaRPr lang="en-GB" b="0" dirty="0" smtClean="0"/>
          </a:p>
          <a:p>
            <a:pPr marL="457200" indent="-457200">
              <a:buFont typeface="Wingdings" pitchFamily="2" charset="2"/>
              <a:buAutoNum type="arabicPeriod"/>
              <a:defRPr/>
            </a:pPr>
            <a:r>
              <a:rPr lang="en-GB" b="0" dirty="0" smtClean="0"/>
              <a:t>Inside your design  directory create a sub-directory called </a:t>
            </a:r>
            <a:r>
              <a:rPr lang="en-GB" b="0" dirty="0" err="1" smtClean="0"/>
              <a:t>pnr</a:t>
            </a:r>
            <a:endParaRPr lang="en-GB" b="0" dirty="0" smtClean="0"/>
          </a:p>
          <a:p>
            <a:pPr marL="0" indent="0">
              <a:buFont typeface="Wingdings" pitchFamily="2" charset="2"/>
              <a:buNone/>
              <a:defRPr/>
            </a:pPr>
            <a:r>
              <a:rPr lang="en-GB" sz="2000" b="0" dirty="0" smtClean="0"/>
              <a:t> </a:t>
            </a:r>
          </a:p>
          <a:p>
            <a:pPr marL="0" indent="0">
              <a:buFont typeface="Wingdings" pitchFamily="2" charset="2"/>
              <a:buNone/>
              <a:defRPr/>
            </a:pPr>
            <a:endParaRPr lang="en-GB" sz="2000" b="0" dirty="0"/>
          </a:p>
        </p:txBody>
      </p:sp>
      <p:graphicFrame>
        <p:nvGraphicFramePr>
          <p:cNvPr id="4" name="Diagram 3"/>
          <p:cNvGraphicFramePr/>
          <p:nvPr>
            <p:extLst>
              <p:ext uri="{D42A27DB-BD31-4B8C-83A1-F6EECF244321}">
                <p14:modId xmlns:p14="http://schemas.microsoft.com/office/powerpoint/2010/main" val="219879871"/>
              </p:ext>
            </p:extLst>
          </p:nvPr>
        </p:nvGraphicFramePr>
        <p:xfrm>
          <a:off x="2511090" y="3581660"/>
          <a:ext cx="4198150" cy="1946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494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GB" dirty="0" smtClean="0"/>
              <a:t>Introduction</a:t>
            </a:r>
          </a:p>
        </p:txBody>
      </p:sp>
      <p:sp>
        <p:nvSpPr>
          <p:cNvPr id="6147" name="Rectangle 3"/>
          <p:cNvSpPr>
            <a:spLocks noGrp="1" noChangeArrowheads="1"/>
          </p:cNvSpPr>
          <p:nvPr>
            <p:ph type="body" idx="1"/>
          </p:nvPr>
        </p:nvSpPr>
        <p:spPr/>
        <p:txBody>
          <a:bodyPr/>
          <a:lstStyle/>
          <a:p>
            <a:pPr eaLnBrk="1" hangingPunct="1">
              <a:lnSpc>
                <a:spcPct val="90000"/>
              </a:lnSpc>
            </a:pPr>
            <a:r>
              <a:rPr lang="en-GB" dirty="0" smtClean="0"/>
              <a:t>The place and Route software within the Cadence software is called “velocity”</a:t>
            </a:r>
          </a:p>
          <a:p>
            <a:pPr eaLnBrk="1" hangingPunct="1">
              <a:lnSpc>
                <a:spcPct val="90000"/>
              </a:lnSpc>
            </a:pPr>
            <a:endParaRPr lang="en-GB" dirty="0" smtClean="0"/>
          </a:p>
          <a:p>
            <a:pPr eaLnBrk="1" hangingPunct="1">
              <a:lnSpc>
                <a:spcPct val="90000"/>
              </a:lnSpc>
            </a:pPr>
            <a:r>
              <a:rPr lang="en-GB" dirty="0" smtClean="0"/>
              <a:t>To be able to run this software you need to first set up your directory for the required AMS c35 design files</a:t>
            </a:r>
          </a:p>
          <a:p>
            <a:pPr eaLnBrk="1" hangingPunct="1">
              <a:lnSpc>
                <a:spcPct val="90000"/>
              </a:lnSpc>
            </a:pPr>
            <a:r>
              <a:rPr lang="en-GB" dirty="0" smtClean="0"/>
              <a:t>To setup your environment source </a:t>
            </a:r>
            <a:r>
              <a:rPr lang="en-GB" dirty="0"/>
              <a:t>the file </a:t>
            </a:r>
            <a:r>
              <a:rPr lang="en-GB" dirty="0" err="1"/>
              <a:t>soc_setup</a:t>
            </a:r>
            <a:r>
              <a:rPr lang="en-GB" dirty="0"/>
              <a:t> (attached with </a:t>
            </a:r>
            <a:r>
              <a:rPr lang="en-GB" dirty="0" smtClean="0"/>
              <a:t>this tutorial) from your working directory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99"/>
      </a:dk2>
      <a:lt2>
        <a:srgbClr val="969696"/>
      </a:lt2>
      <a:accent1>
        <a:srgbClr val="E1E1FF"/>
      </a:accent1>
      <a:accent2>
        <a:srgbClr val="FFC993"/>
      </a:accent2>
      <a:accent3>
        <a:srgbClr val="FFFFFF"/>
      </a:accent3>
      <a:accent4>
        <a:srgbClr val="000000"/>
      </a:accent4>
      <a:accent5>
        <a:srgbClr val="EEEEFF"/>
      </a:accent5>
      <a:accent6>
        <a:srgbClr val="E7B685"/>
      </a:accent6>
      <a:hlink>
        <a:srgbClr val="0000FF"/>
      </a:hlink>
      <a:folHlink>
        <a:srgbClr val="FFFF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21778</TotalTime>
  <Words>3214</Words>
  <Application>Microsoft Office PowerPoint</Application>
  <PresentationFormat>Letter Paper (8.5x11 in)</PresentationFormat>
  <Paragraphs>1131</Paragraphs>
  <Slides>58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 Design</vt:lpstr>
      <vt:lpstr>CorelDRAW</vt:lpstr>
      <vt:lpstr>Cadence SoC Encounter – with AMS c35</vt:lpstr>
      <vt:lpstr>Learning Outcomes</vt:lpstr>
      <vt:lpstr>Digital Design Flow</vt:lpstr>
      <vt:lpstr>Digital IC Design Flow: Place&amp;Route</vt:lpstr>
      <vt:lpstr>Standard Cell Design</vt:lpstr>
      <vt:lpstr>Standard Cell Automated Routing</vt:lpstr>
      <vt:lpstr>SOC Encounter Lab Instructions</vt:lpstr>
      <vt:lpstr>Design Directory Management</vt:lpstr>
      <vt:lpstr>Introduction</vt:lpstr>
      <vt:lpstr>Running encounter</vt:lpstr>
      <vt:lpstr>P&amp;R Process</vt:lpstr>
      <vt:lpstr>P&amp;R Process</vt:lpstr>
      <vt:lpstr>Import the Design</vt:lpstr>
      <vt:lpstr>Import the Design</vt:lpstr>
      <vt:lpstr>Design Prepped</vt:lpstr>
      <vt:lpstr>P&amp;R Process</vt:lpstr>
      <vt:lpstr>Floorplanning</vt:lpstr>
      <vt:lpstr>Floorplanning</vt:lpstr>
      <vt:lpstr>Save the Design</vt:lpstr>
      <vt:lpstr>P&amp;R Process</vt:lpstr>
      <vt:lpstr>Power Planning</vt:lpstr>
      <vt:lpstr>Power and Ground Rings</vt:lpstr>
      <vt:lpstr>P&amp;R Process</vt:lpstr>
      <vt:lpstr>Connect Power and Ground to Core</vt:lpstr>
      <vt:lpstr>P&amp;R Process</vt:lpstr>
      <vt:lpstr>Placement</vt:lpstr>
      <vt:lpstr>Placement</vt:lpstr>
      <vt:lpstr>Placement</vt:lpstr>
      <vt:lpstr>Placement</vt:lpstr>
      <vt:lpstr>P&amp;R Process</vt:lpstr>
      <vt:lpstr>Timing Optimization</vt:lpstr>
      <vt:lpstr>Timing Optimization Pre-CTS: Trial Rout</vt:lpstr>
      <vt:lpstr>Timing Optimization</vt:lpstr>
      <vt:lpstr>P&amp;R Process</vt:lpstr>
      <vt:lpstr>Clock Tree Synthesis</vt:lpstr>
      <vt:lpstr>Clock Tree Synthesis</vt:lpstr>
      <vt:lpstr>P&amp;R Process</vt:lpstr>
      <vt:lpstr>Timing Optimization</vt:lpstr>
      <vt:lpstr>Timing Optimization</vt:lpstr>
      <vt:lpstr>P&amp;R Process</vt:lpstr>
      <vt:lpstr>Routing</vt:lpstr>
      <vt:lpstr>Routing</vt:lpstr>
      <vt:lpstr>Design View after Routing</vt:lpstr>
      <vt:lpstr>P&amp;R Process</vt:lpstr>
      <vt:lpstr>Timing Optimization</vt:lpstr>
      <vt:lpstr>Timing Optimization</vt:lpstr>
      <vt:lpstr>P&amp;R Process</vt:lpstr>
      <vt:lpstr>Filler Cells</vt:lpstr>
      <vt:lpstr>Filler Cells</vt:lpstr>
      <vt:lpstr>Filler Cells</vt:lpstr>
      <vt:lpstr>Filler Cells</vt:lpstr>
      <vt:lpstr>P&amp;R Process</vt:lpstr>
      <vt:lpstr>Verification of the Design</vt:lpstr>
      <vt:lpstr>Verification of the Design</vt:lpstr>
      <vt:lpstr>P&amp;R Process</vt:lpstr>
      <vt:lpstr>Export out GDS</vt:lpstr>
      <vt:lpstr>Export Structural Verilog and SDF files</vt:lpstr>
      <vt:lpstr>Discussion points </vt:lpstr>
    </vt:vector>
  </TitlesOfParts>
  <Company>Synopsys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Shehata</dc:creator>
  <cp:lastModifiedBy>Basel Halak</cp:lastModifiedBy>
  <cp:revision>222</cp:revision>
  <dcterms:created xsi:type="dcterms:W3CDTF">2003-04-29T08:15:16Z</dcterms:created>
  <dcterms:modified xsi:type="dcterms:W3CDTF">2014-10-03T11:46:17Z</dcterms:modified>
</cp:coreProperties>
</file>