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14" r:id="rId2"/>
    <p:sldId id="401" r:id="rId3"/>
    <p:sldId id="402" r:id="rId4"/>
    <p:sldId id="403" r:id="rId5"/>
    <p:sldId id="404" r:id="rId6"/>
    <p:sldId id="411" r:id="rId7"/>
    <p:sldId id="347" r:id="rId8"/>
  </p:sldIdLst>
  <p:sldSz cx="9144000" cy="6858000" type="letter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gray"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FF"/>
    <a:srgbClr val="FF0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06" autoAdjust="0"/>
    <p:restoredTop sz="96283" autoAdjust="0"/>
  </p:normalViewPr>
  <p:slideViewPr>
    <p:cSldViewPr>
      <p:cViewPr varScale="1">
        <p:scale>
          <a:sx n="184" d="100"/>
          <a:sy n="184" d="100"/>
        </p:scale>
        <p:origin x="349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786" y="-72"/>
      </p:cViewPr>
      <p:guideLst>
        <p:guide orient="horz" pos="3224"/>
        <p:guide pos="2236"/>
      </p:guideLst>
    </p:cSldViewPr>
  </p:notesViewPr>
  <p:gridSpacing cx="38165" cy="3816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CF28AC-17C2-4C69-A440-152E1546A34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CDE2DB0-5DEA-4548-8BEF-DA71B22C06DB}">
      <dgm:prSet phldrT="[Text]" custT="1"/>
      <dgm:spPr/>
      <dgm:t>
        <a:bodyPr/>
        <a:lstStyle/>
        <a:p>
          <a:r>
            <a:rPr lang="en-GB" sz="2800" b="1" dirty="0" err="1">
              <a:solidFill>
                <a:schemeClr val="tx1"/>
              </a:solidFill>
            </a:rPr>
            <a:t>ams_demo</a:t>
          </a:r>
          <a:endParaRPr lang="en-GB" sz="2800" b="1" dirty="0">
            <a:solidFill>
              <a:schemeClr val="tx1"/>
            </a:solidFill>
          </a:endParaRPr>
        </a:p>
      </dgm:t>
    </dgm:pt>
    <dgm:pt modelId="{32AA98C6-3415-4C48-8407-73E9450ECEB9}" type="parTrans" cxnId="{B8AFE5F1-353C-4FD0-9F73-B55F7665E22A}">
      <dgm:prSet/>
      <dgm:spPr/>
      <dgm:t>
        <a:bodyPr/>
        <a:lstStyle/>
        <a:p>
          <a:endParaRPr lang="en-GB"/>
        </a:p>
      </dgm:t>
    </dgm:pt>
    <dgm:pt modelId="{08A67D02-F419-4462-BE57-965CDF6F2D61}" type="sibTrans" cxnId="{B8AFE5F1-353C-4FD0-9F73-B55F7665E22A}">
      <dgm:prSet/>
      <dgm:spPr/>
      <dgm:t>
        <a:bodyPr/>
        <a:lstStyle/>
        <a:p>
          <a:endParaRPr lang="en-GB"/>
        </a:p>
      </dgm:t>
    </dgm:pt>
    <dgm:pt modelId="{8550F349-E04E-4421-A42F-C5A58D7B7CAB}">
      <dgm:prSet phldrT="[Text]" custT="1"/>
      <dgm:spPr/>
      <dgm:t>
        <a:bodyPr/>
        <a:lstStyle/>
        <a:p>
          <a:r>
            <a:rPr lang="en-GB" sz="1800" b="0" dirty="0">
              <a:solidFill>
                <a:schemeClr val="tx1"/>
              </a:solidFill>
            </a:rPr>
            <a:t>behavioural</a:t>
          </a:r>
        </a:p>
      </dgm:t>
    </dgm:pt>
    <dgm:pt modelId="{C68F3E65-86F9-4790-B704-B728FEB44718}" type="parTrans" cxnId="{45C41D89-FFBA-4625-BE73-39AEFF00353A}">
      <dgm:prSet/>
      <dgm:spPr/>
      <dgm:t>
        <a:bodyPr/>
        <a:lstStyle/>
        <a:p>
          <a:endParaRPr lang="en-GB"/>
        </a:p>
      </dgm:t>
    </dgm:pt>
    <dgm:pt modelId="{40413DC6-5602-4064-90ED-8FF576D27ABF}" type="sibTrans" cxnId="{45C41D89-FFBA-4625-BE73-39AEFF00353A}">
      <dgm:prSet/>
      <dgm:spPr/>
      <dgm:t>
        <a:bodyPr/>
        <a:lstStyle/>
        <a:p>
          <a:endParaRPr lang="en-GB"/>
        </a:p>
      </dgm:t>
    </dgm:pt>
    <dgm:pt modelId="{AC9530EC-D02B-472D-9B80-45730549C6EB}">
      <dgm:prSet phldrT="[Text]" custT="1"/>
      <dgm:spPr/>
      <dgm:t>
        <a:bodyPr/>
        <a:lstStyle/>
        <a:p>
          <a:r>
            <a:rPr lang="en-GB" sz="1800" dirty="0" err="1">
              <a:solidFill>
                <a:schemeClr val="tx1"/>
              </a:solidFill>
            </a:rPr>
            <a:t>gate_level</a:t>
          </a:r>
          <a:endParaRPr lang="en-GB" sz="1800" dirty="0">
            <a:solidFill>
              <a:schemeClr val="tx1"/>
            </a:solidFill>
          </a:endParaRPr>
        </a:p>
      </dgm:t>
    </dgm:pt>
    <dgm:pt modelId="{D1E909A9-1B61-46A4-9919-ACD530A97AC3}" type="parTrans" cxnId="{3DC253EA-141D-428B-811B-44519F55E9A0}">
      <dgm:prSet/>
      <dgm:spPr/>
      <dgm:t>
        <a:bodyPr/>
        <a:lstStyle/>
        <a:p>
          <a:endParaRPr lang="en-GB"/>
        </a:p>
      </dgm:t>
    </dgm:pt>
    <dgm:pt modelId="{AC1DA126-F540-45F1-BA06-DD807E5189E6}" type="sibTrans" cxnId="{3DC253EA-141D-428B-811B-44519F55E9A0}">
      <dgm:prSet/>
      <dgm:spPr/>
      <dgm:t>
        <a:bodyPr/>
        <a:lstStyle/>
        <a:p>
          <a:endParaRPr lang="en-GB"/>
        </a:p>
      </dgm:t>
    </dgm:pt>
    <dgm:pt modelId="{88FE8D12-E5BE-4CF2-AAEF-774D884CC2EF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constraints</a:t>
          </a:r>
        </a:p>
      </dgm:t>
    </dgm:pt>
    <dgm:pt modelId="{3F903ED9-005D-4D5B-9B42-591D49A68BED}" type="parTrans" cxnId="{CECAA630-29FD-4083-91BC-A747FAC7E169}">
      <dgm:prSet/>
      <dgm:spPr/>
      <dgm:t>
        <a:bodyPr/>
        <a:lstStyle/>
        <a:p>
          <a:endParaRPr lang="en-GB"/>
        </a:p>
      </dgm:t>
    </dgm:pt>
    <dgm:pt modelId="{0847F15D-48D5-48AA-9D11-3CCBBB5944F3}" type="sibTrans" cxnId="{CECAA630-29FD-4083-91BC-A747FAC7E169}">
      <dgm:prSet/>
      <dgm:spPr/>
      <dgm:t>
        <a:bodyPr/>
        <a:lstStyle/>
        <a:p>
          <a:endParaRPr lang="en-GB"/>
        </a:p>
      </dgm:t>
    </dgm:pt>
    <dgm:pt modelId="{2F1E19A7-0319-4E62-AD3C-DA72D1B401FB}">
      <dgm:prSet phldrT="[Text]" custT="1"/>
      <dgm:spPr/>
      <dgm:t>
        <a:bodyPr/>
        <a:lstStyle/>
        <a:p>
          <a:r>
            <a:rPr lang="en-GB" sz="1800" dirty="0">
              <a:solidFill>
                <a:schemeClr val="tx1"/>
              </a:solidFill>
            </a:rPr>
            <a:t>synthesis</a:t>
          </a:r>
        </a:p>
      </dgm:t>
    </dgm:pt>
    <dgm:pt modelId="{93E74F01-B6CB-46EF-A584-6CAE4EF0C603}" type="parTrans" cxnId="{E5CD6E04-3AD8-47FC-9D41-DDD6FC2F746A}">
      <dgm:prSet/>
      <dgm:spPr/>
      <dgm:t>
        <a:bodyPr/>
        <a:lstStyle/>
        <a:p>
          <a:endParaRPr lang="en-GB"/>
        </a:p>
      </dgm:t>
    </dgm:pt>
    <dgm:pt modelId="{CFBA9B57-AC93-48FB-BEA1-24B4175424F5}" type="sibTrans" cxnId="{E5CD6E04-3AD8-47FC-9D41-DDD6FC2F746A}">
      <dgm:prSet/>
      <dgm:spPr/>
      <dgm:t>
        <a:bodyPr/>
        <a:lstStyle/>
        <a:p>
          <a:endParaRPr lang="en-GB"/>
        </a:p>
      </dgm:t>
    </dgm:pt>
    <dgm:pt modelId="{0024966C-786D-4335-ABC1-F7CFEC444FE1}">
      <dgm:prSet phldrT="[Text]" custT="1"/>
      <dgm:spPr/>
      <dgm:t>
        <a:bodyPr/>
        <a:lstStyle/>
        <a:p>
          <a:r>
            <a:rPr lang="en-GB" sz="1800" dirty="0" err="1">
              <a:solidFill>
                <a:schemeClr val="tx1"/>
              </a:solidFill>
            </a:rPr>
            <a:t>place_and_route</a:t>
          </a:r>
          <a:endParaRPr lang="en-GB" sz="1800" dirty="0">
            <a:solidFill>
              <a:schemeClr val="tx1"/>
            </a:solidFill>
          </a:endParaRPr>
        </a:p>
      </dgm:t>
    </dgm:pt>
    <dgm:pt modelId="{A8B7C6D3-50B8-4AA8-87AF-EB37335AEC3F}" type="parTrans" cxnId="{0774C3AA-21DE-4D57-97F1-B3317ED377E3}">
      <dgm:prSet/>
      <dgm:spPr/>
      <dgm:t>
        <a:bodyPr/>
        <a:lstStyle/>
        <a:p>
          <a:endParaRPr lang="en-GB"/>
        </a:p>
      </dgm:t>
    </dgm:pt>
    <dgm:pt modelId="{0175C029-235B-43EF-9D06-E2E140D520A7}" type="sibTrans" cxnId="{0774C3AA-21DE-4D57-97F1-B3317ED377E3}">
      <dgm:prSet/>
      <dgm:spPr/>
      <dgm:t>
        <a:bodyPr/>
        <a:lstStyle/>
        <a:p>
          <a:endParaRPr lang="en-GB"/>
        </a:p>
      </dgm:t>
    </dgm:pt>
    <dgm:pt modelId="{EC7EB9A8-9D67-439F-A2E6-BF8BB65176D7}">
      <dgm:prSet phldrT="[Text]" custT="1"/>
      <dgm:spPr/>
      <dgm:t>
        <a:bodyPr/>
        <a:lstStyle/>
        <a:p>
          <a:r>
            <a:rPr lang="en-GB" sz="1800" dirty="0">
              <a:solidFill>
                <a:srgbClr val="FF0000"/>
              </a:solidFill>
            </a:rPr>
            <a:t>extracted</a:t>
          </a:r>
        </a:p>
      </dgm:t>
    </dgm:pt>
    <dgm:pt modelId="{A022E8DF-34F7-4CDE-A73D-FB9AAD97F2B5}" type="parTrans" cxnId="{24BF5611-0FAD-4C63-9531-153F39BE22A5}">
      <dgm:prSet/>
      <dgm:spPr/>
      <dgm:t>
        <a:bodyPr/>
        <a:lstStyle/>
        <a:p>
          <a:endParaRPr lang="en-GB"/>
        </a:p>
      </dgm:t>
    </dgm:pt>
    <dgm:pt modelId="{3B7A8F52-F106-4BD7-8E7E-E6BEC577E73F}" type="sibTrans" cxnId="{24BF5611-0FAD-4C63-9531-153F39BE22A5}">
      <dgm:prSet/>
      <dgm:spPr/>
      <dgm:t>
        <a:bodyPr/>
        <a:lstStyle/>
        <a:p>
          <a:endParaRPr lang="en-GB"/>
        </a:p>
      </dgm:t>
    </dgm:pt>
    <dgm:pt modelId="{952AB447-1117-43BD-93AE-D655E3AB8C93}" type="pres">
      <dgm:prSet presAssocID="{4ECF28AC-17C2-4C69-A440-152E1546A34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20EE0DA-0111-4D9D-AF57-322B84CB818F}" type="pres">
      <dgm:prSet presAssocID="{4CDE2DB0-5DEA-4548-8BEF-DA71B22C06DB}" presName="hierRoot1" presStyleCnt="0">
        <dgm:presLayoutVars>
          <dgm:hierBranch val="init"/>
        </dgm:presLayoutVars>
      </dgm:prSet>
      <dgm:spPr/>
    </dgm:pt>
    <dgm:pt modelId="{C27C5E00-A204-4A50-AD29-88E1DFBFEDC3}" type="pres">
      <dgm:prSet presAssocID="{4CDE2DB0-5DEA-4548-8BEF-DA71B22C06DB}" presName="rootComposite1" presStyleCnt="0"/>
      <dgm:spPr/>
    </dgm:pt>
    <dgm:pt modelId="{5A78FEC6-5AAC-4C5A-AA81-6AAB73206A29}" type="pres">
      <dgm:prSet presAssocID="{4CDE2DB0-5DEA-4548-8BEF-DA71B22C06DB}" presName="rootText1" presStyleLbl="node0" presStyleIdx="0" presStyleCnt="1" custScaleX="257822" custScaleY="59015" custLinFactNeighborX="10000" custLinFactNeighborY="-8325">
        <dgm:presLayoutVars>
          <dgm:chPref val="3"/>
        </dgm:presLayoutVars>
      </dgm:prSet>
      <dgm:spPr/>
    </dgm:pt>
    <dgm:pt modelId="{9406A464-48D3-4FC6-8208-FD2D111B760B}" type="pres">
      <dgm:prSet presAssocID="{4CDE2DB0-5DEA-4548-8BEF-DA71B22C06DB}" presName="rootConnector1" presStyleLbl="node1" presStyleIdx="0" presStyleCnt="0"/>
      <dgm:spPr/>
    </dgm:pt>
    <dgm:pt modelId="{28029AC2-BB00-4113-9C9E-57D77CA4389E}" type="pres">
      <dgm:prSet presAssocID="{4CDE2DB0-5DEA-4548-8BEF-DA71B22C06DB}" presName="hierChild2" presStyleCnt="0"/>
      <dgm:spPr/>
    </dgm:pt>
    <dgm:pt modelId="{3CC3A4B5-FCF6-48BC-AF2B-A5442E94CBE8}" type="pres">
      <dgm:prSet presAssocID="{C68F3E65-86F9-4790-B704-B728FEB44718}" presName="Name37" presStyleLbl="parChTrans1D2" presStyleIdx="0" presStyleCnt="6"/>
      <dgm:spPr/>
    </dgm:pt>
    <dgm:pt modelId="{DDAB9014-B2C2-4CB5-8447-10D9A57156E3}" type="pres">
      <dgm:prSet presAssocID="{8550F349-E04E-4421-A42F-C5A58D7B7CAB}" presName="hierRoot2" presStyleCnt="0">
        <dgm:presLayoutVars>
          <dgm:hierBranch val="init"/>
        </dgm:presLayoutVars>
      </dgm:prSet>
      <dgm:spPr/>
    </dgm:pt>
    <dgm:pt modelId="{C01DC736-D791-48B4-8522-E2D3F6F427AD}" type="pres">
      <dgm:prSet presAssocID="{8550F349-E04E-4421-A42F-C5A58D7B7CAB}" presName="rootComposite" presStyleCnt="0"/>
      <dgm:spPr/>
    </dgm:pt>
    <dgm:pt modelId="{D31B459E-70A0-4DC8-B1A4-431BEDB6FA76}" type="pres">
      <dgm:prSet presAssocID="{8550F349-E04E-4421-A42F-C5A58D7B7CAB}" presName="rootText" presStyleLbl="node2" presStyleIdx="0" presStyleCnt="6" custScaleX="146325" custScaleY="36890" custLinFactNeighborX="-46666" custLinFactNeighborY="2602">
        <dgm:presLayoutVars>
          <dgm:chPref val="3"/>
        </dgm:presLayoutVars>
      </dgm:prSet>
      <dgm:spPr/>
    </dgm:pt>
    <dgm:pt modelId="{E74EEB97-2614-4488-8C0F-61CA27F7DF64}" type="pres">
      <dgm:prSet presAssocID="{8550F349-E04E-4421-A42F-C5A58D7B7CAB}" presName="rootConnector" presStyleLbl="node2" presStyleIdx="0" presStyleCnt="6"/>
      <dgm:spPr/>
    </dgm:pt>
    <dgm:pt modelId="{F1CCECD9-E3A2-49C8-BA17-05DA93BFA3ED}" type="pres">
      <dgm:prSet presAssocID="{8550F349-E04E-4421-A42F-C5A58D7B7CAB}" presName="hierChild4" presStyleCnt="0"/>
      <dgm:spPr/>
    </dgm:pt>
    <dgm:pt modelId="{04E9D073-24BA-4E0C-9F5F-9AA871D5A2F7}" type="pres">
      <dgm:prSet presAssocID="{8550F349-E04E-4421-A42F-C5A58D7B7CAB}" presName="hierChild5" presStyleCnt="0"/>
      <dgm:spPr/>
    </dgm:pt>
    <dgm:pt modelId="{B6F13D29-248C-49C4-8970-8E69560017E4}" type="pres">
      <dgm:prSet presAssocID="{D1E909A9-1B61-46A4-9919-ACD530A97AC3}" presName="Name37" presStyleLbl="parChTrans1D2" presStyleIdx="1" presStyleCnt="6"/>
      <dgm:spPr/>
    </dgm:pt>
    <dgm:pt modelId="{5714BD1B-9431-40DD-AB86-F7EC7E78030F}" type="pres">
      <dgm:prSet presAssocID="{AC9530EC-D02B-472D-9B80-45730549C6EB}" presName="hierRoot2" presStyleCnt="0">
        <dgm:presLayoutVars>
          <dgm:hierBranch val="init"/>
        </dgm:presLayoutVars>
      </dgm:prSet>
      <dgm:spPr/>
    </dgm:pt>
    <dgm:pt modelId="{7DC95928-7B82-4011-95DA-537C8C74A9BD}" type="pres">
      <dgm:prSet presAssocID="{AC9530EC-D02B-472D-9B80-45730549C6EB}" presName="rootComposite" presStyleCnt="0"/>
      <dgm:spPr/>
    </dgm:pt>
    <dgm:pt modelId="{9B812EEA-25D5-4AE1-BE12-B605A00E0724}" type="pres">
      <dgm:prSet presAssocID="{AC9530EC-D02B-472D-9B80-45730549C6EB}" presName="rootText" presStyleLbl="node2" presStyleIdx="1" presStyleCnt="6" custScaleX="117921" custScaleY="39970" custLinFactNeighborX="-9175" custLinFactNeighborY="2243">
        <dgm:presLayoutVars>
          <dgm:chPref val="3"/>
        </dgm:presLayoutVars>
      </dgm:prSet>
      <dgm:spPr/>
    </dgm:pt>
    <dgm:pt modelId="{E96523AB-3B6B-4D51-8567-7927D49B40EF}" type="pres">
      <dgm:prSet presAssocID="{AC9530EC-D02B-472D-9B80-45730549C6EB}" presName="rootConnector" presStyleLbl="node2" presStyleIdx="1" presStyleCnt="6"/>
      <dgm:spPr/>
    </dgm:pt>
    <dgm:pt modelId="{B73906BC-B80F-478D-9E58-B5074FF60957}" type="pres">
      <dgm:prSet presAssocID="{AC9530EC-D02B-472D-9B80-45730549C6EB}" presName="hierChild4" presStyleCnt="0"/>
      <dgm:spPr/>
    </dgm:pt>
    <dgm:pt modelId="{84EA6D53-470B-4DCE-B597-91E42D31A75E}" type="pres">
      <dgm:prSet presAssocID="{AC9530EC-D02B-472D-9B80-45730549C6EB}" presName="hierChild5" presStyleCnt="0"/>
      <dgm:spPr/>
    </dgm:pt>
    <dgm:pt modelId="{617C6F94-4659-4386-84B6-AE979CC4D7CC}" type="pres">
      <dgm:prSet presAssocID="{3F903ED9-005D-4D5B-9B42-591D49A68BED}" presName="Name37" presStyleLbl="parChTrans1D2" presStyleIdx="2" presStyleCnt="6"/>
      <dgm:spPr/>
    </dgm:pt>
    <dgm:pt modelId="{297ED03F-BF17-4672-B3FF-FEB312F28148}" type="pres">
      <dgm:prSet presAssocID="{88FE8D12-E5BE-4CF2-AAEF-774D884CC2EF}" presName="hierRoot2" presStyleCnt="0">
        <dgm:presLayoutVars>
          <dgm:hierBranch val="init"/>
        </dgm:presLayoutVars>
      </dgm:prSet>
      <dgm:spPr/>
    </dgm:pt>
    <dgm:pt modelId="{128CD07F-4417-4D46-A74E-126CCD5FEA96}" type="pres">
      <dgm:prSet presAssocID="{88FE8D12-E5BE-4CF2-AAEF-774D884CC2EF}" presName="rootComposite" presStyleCnt="0"/>
      <dgm:spPr/>
    </dgm:pt>
    <dgm:pt modelId="{85B6B04B-FD93-4A21-BDCE-19A0824DFFDD}" type="pres">
      <dgm:prSet presAssocID="{88FE8D12-E5BE-4CF2-AAEF-774D884CC2EF}" presName="rootText" presStyleLbl="node2" presStyleIdx="2" presStyleCnt="6" custScaleX="127143" custScaleY="37040" custLinFactNeighborX="-19962" custLinFactNeighborY="2243">
        <dgm:presLayoutVars>
          <dgm:chPref val="3"/>
        </dgm:presLayoutVars>
      </dgm:prSet>
      <dgm:spPr/>
    </dgm:pt>
    <dgm:pt modelId="{D500DCAD-9E92-4D6D-907E-C8F26603E540}" type="pres">
      <dgm:prSet presAssocID="{88FE8D12-E5BE-4CF2-AAEF-774D884CC2EF}" presName="rootConnector" presStyleLbl="node2" presStyleIdx="2" presStyleCnt="6"/>
      <dgm:spPr/>
    </dgm:pt>
    <dgm:pt modelId="{096738C0-DAAA-403C-8741-97C39B3A5049}" type="pres">
      <dgm:prSet presAssocID="{88FE8D12-E5BE-4CF2-AAEF-774D884CC2EF}" presName="hierChild4" presStyleCnt="0"/>
      <dgm:spPr/>
    </dgm:pt>
    <dgm:pt modelId="{1D822EDE-29DA-4184-A8B8-6BEE8500FFFF}" type="pres">
      <dgm:prSet presAssocID="{88FE8D12-E5BE-4CF2-AAEF-774D884CC2EF}" presName="hierChild5" presStyleCnt="0"/>
      <dgm:spPr/>
    </dgm:pt>
    <dgm:pt modelId="{B4CC5640-B325-4650-927D-23829407ADC3}" type="pres">
      <dgm:prSet presAssocID="{93E74F01-B6CB-46EF-A584-6CAE4EF0C603}" presName="Name37" presStyleLbl="parChTrans1D2" presStyleIdx="3" presStyleCnt="6"/>
      <dgm:spPr/>
    </dgm:pt>
    <dgm:pt modelId="{BDBD6C10-19A0-4CF8-8B13-3D059E915379}" type="pres">
      <dgm:prSet presAssocID="{2F1E19A7-0319-4E62-AD3C-DA72D1B401FB}" presName="hierRoot2" presStyleCnt="0">
        <dgm:presLayoutVars>
          <dgm:hierBranch val="init"/>
        </dgm:presLayoutVars>
      </dgm:prSet>
      <dgm:spPr/>
    </dgm:pt>
    <dgm:pt modelId="{85FF3952-1367-4CAD-80A2-15B2FE75143B}" type="pres">
      <dgm:prSet presAssocID="{2F1E19A7-0319-4E62-AD3C-DA72D1B401FB}" presName="rootComposite" presStyleCnt="0"/>
      <dgm:spPr/>
    </dgm:pt>
    <dgm:pt modelId="{7B755C10-A5C8-424C-AD1F-540391EDC831}" type="pres">
      <dgm:prSet presAssocID="{2F1E19A7-0319-4E62-AD3C-DA72D1B401FB}" presName="rootText" presStyleLbl="node2" presStyleIdx="3" presStyleCnt="6" custScaleX="119297" custScaleY="37040" custLinFactNeighborX="-27768" custLinFactNeighborY="2243">
        <dgm:presLayoutVars>
          <dgm:chPref val="3"/>
        </dgm:presLayoutVars>
      </dgm:prSet>
      <dgm:spPr/>
    </dgm:pt>
    <dgm:pt modelId="{054515B6-C8D2-472C-ADC8-EAD18D05615A}" type="pres">
      <dgm:prSet presAssocID="{2F1E19A7-0319-4E62-AD3C-DA72D1B401FB}" presName="rootConnector" presStyleLbl="node2" presStyleIdx="3" presStyleCnt="6"/>
      <dgm:spPr/>
    </dgm:pt>
    <dgm:pt modelId="{B70C06CF-60CF-46A0-BA59-06FF2BE9CD20}" type="pres">
      <dgm:prSet presAssocID="{2F1E19A7-0319-4E62-AD3C-DA72D1B401FB}" presName="hierChild4" presStyleCnt="0"/>
      <dgm:spPr/>
    </dgm:pt>
    <dgm:pt modelId="{AA13BA86-9868-40EB-8F2D-4A49BD9AA160}" type="pres">
      <dgm:prSet presAssocID="{2F1E19A7-0319-4E62-AD3C-DA72D1B401FB}" presName="hierChild5" presStyleCnt="0"/>
      <dgm:spPr/>
    </dgm:pt>
    <dgm:pt modelId="{8B92CFD6-7C42-45B4-8653-27C73DD8ABF6}" type="pres">
      <dgm:prSet presAssocID="{A8B7C6D3-50B8-4AA8-87AF-EB37335AEC3F}" presName="Name37" presStyleLbl="parChTrans1D2" presStyleIdx="4" presStyleCnt="6"/>
      <dgm:spPr/>
    </dgm:pt>
    <dgm:pt modelId="{253E3E6D-F9DF-4562-AB8E-E17038AD9B5D}" type="pres">
      <dgm:prSet presAssocID="{0024966C-786D-4335-ABC1-F7CFEC444FE1}" presName="hierRoot2" presStyleCnt="0">
        <dgm:presLayoutVars>
          <dgm:hierBranch val="init"/>
        </dgm:presLayoutVars>
      </dgm:prSet>
      <dgm:spPr/>
    </dgm:pt>
    <dgm:pt modelId="{D8698F25-271F-465B-B278-2455581ABE29}" type="pres">
      <dgm:prSet presAssocID="{0024966C-786D-4335-ABC1-F7CFEC444FE1}" presName="rootComposite" presStyleCnt="0"/>
      <dgm:spPr/>
    </dgm:pt>
    <dgm:pt modelId="{67AD8B6F-83C9-4B33-A813-0AEB69067FAA}" type="pres">
      <dgm:prSet presAssocID="{0024966C-786D-4335-ABC1-F7CFEC444FE1}" presName="rootText" presStyleLbl="node2" presStyleIdx="4" presStyleCnt="6" custScaleX="192568" custScaleY="33627" custLinFactNeighborX="-37151" custLinFactNeighborY="3465">
        <dgm:presLayoutVars>
          <dgm:chPref val="3"/>
        </dgm:presLayoutVars>
      </dgm:prSet>
      <dgm:spPr/>
    </dgm:pt>
    <dgm:pt modelId="{E122067C-31B9-4EFF-8292-13BED297A612}" type="pres">
      <dgm:prSet presAssocID="{0024966C-786D-4335-ABC1-F7CFEC444FE1}" presName="rootConnector" presStyleLbl="node2" presStyleIdx="4" presStyleCnt="6"/>
      <dgm:spPr/>
    </dgm:pt>
    <dgm:pt modelId="{565EE178-1497-42C9-8736-3486B8F20D9E}" type="pres">
      <dgm:prSet presAssocID="{0024966C-786D-4335-ABC1-F7CFEC444FE1}" presName="hierChild4" presStyleCnt="0"/>
      <dgm:spPr/>
    </dgm:pt>
    <dgm:pt modelId="{7D91D597-D362-495C-9BC6-77E5A08FC0A2}" type="pres">
      <dgm:prSet presAssocID="{0024966C-786D-4335-ABC1-F7CFEC444FE1}" presName="hierChild5" presStyleCnt="0"/>
      <dgm:spPr/>
    </dgm:pt>
    <dgm:pt modelId="{D542DEDB-8DF7-4B3D-9D06-2F03CF5225DE}" type="pres">
      <dgm:prSet presAssocID="{A022E8DF-34F7-4CDE-A73D-FB9AAD97F2B5}" presName="Name37" presStyleLbl="parChTrans1D2" presStyleIdx="5" presStyleCnt="6"/>
      <dgm:spPr/>
    </dgm:pt>
    <dgm:pt modelId="{7A8FE38F-9811-4222-BCDA-962998375C6C}" type="pres">
      <dgm:prSet presAssocID="{EC7EB9A8-9D67-439F-A2E6-BF8BB65176D7}" presName="hierRoot2" presStyleCnt="0">
        <dgm:presLayoutVars>
          <dgm:hierBranch val="init"/>
        </dgm:presLayoutVars>
      </dgm:prSet>
      <dgm:spPr/>
    </dgm:pt>
    <dgm:pt modelId="{9B1C0D24-FB40-4228-90FD-135FB27638EB}" type="pres">
      <dgm:prSet presAssocID="{EC7EB9A8-9D67-439F-A2E6-BF8BB65176D7}" presName="rootComposite" presStyleCnt="0"/>
      <dgm:spPr/>
    </dgm:pt>
    <dgm:pt modelId="{CA09E038-333C-439C-9D02-386CCD6C7E95}" type="pres">
      <dgm:prSet presAssocID="{EC7EB9A8-9D67-439F-A2E6-BF8BB65176D7}" presName="rootText" presStyleLbl="node2" presStyleIdx="5" presStyleCnt="6" custScaleX="107210" custScaleY="29399" custLinFactNeighborX="-37151" custLinFactNeighborY="3465">
        <dgm:presLayoutVars>
          <dgm:chPref val="3"/>
        </dgm:presLayoutVars>
      </dgm:prSet>
      <dgm:spPr/>
    </dgm:pt>
    <dgm:pt modelId="{A0E85190-8B4D-44E7-8AE9-038742606070}" type="pres">
      <dgm:prSet presAssocID="{EC7EB9A8-9D67-439F-A2E6-BF8BB65176D7}" presName="rootConnector" presStyleLbl="node2" presStyleIdx="5" presStyleCnt="6"/>
      <dgm:spPr/>
    </dgm:pt>
    <dgm:pt modelId="{A4618549-B89D-49ED-AED1-C4179A0799FF}" type="pres">
      <dgm:prSet presAssocID="{EC7EB9A8-9D67-439F-A2E6-BF8BB65176D7}" presName="hierChild4" presStyleCnt="0"/>
      <dgm:spPr/>
    </dgm:pt>
    <dgm:pt modelId="{B9B388B9-B854-4E5A-82ED-F0FBA003E19E}" type="pres">
      <dgm:prSet presAssocID="{EC7EB9A8-9D67-439F-A2E6-BF8BB65176D7}" presName="hierChild5" presStyleCnt="0"/>
      <dgm:spPr/>
    </dgm:pt>
    <dgm:pt modelId="{29FE9F6F-101A-48F7-8204-F32DA2D5E05D}" type="pres">
      <dgm:prSet presAssocID="{4CDE2DB0-5DEA-4548-8BEF-DA71B22C06DB}" presName="hierChild3" presStyleCnt="0"/>
      <dgm:spPr/>
    </dgm:pt>
  </dgm:ptLst>
  <dgm:cxnLst>
    <dgm:cxn modelId="{E5CD6E04-3AD8-47FC-9D41-DDD6FC2F746A}" srcId="{4CDE2DB0-5DEA-4548-8BEF-DA71B22C06DB}" destId="{2F1E19A7-0319-4E62-AD3C-DA72D1B401FB}" srcOrd="3" destOrd="0" parTransId="{93E74F01-B6CB-46EF-A584-6CAE4EF0C603}" sibTransId="{CFBA9B57-AC93-48FB-BEA1-24B4175424F5}"/>
    <dgm:cxn modelId="{F963F10D-F05B-470C-9885-D300221CEBBD}" type="presOf" srcId="{0024966C-786D-4335-ABC1-F7CFEC444FE1}" destId="{E122067C-31B9-4EFF-8292-13BED297A612}" srcOrd="1" destOrd="0" presId="urn:microsoft.com/office/officeart/2005/8/layout/orgChart1"/>
    <dgm:cxn modelId="{24BF5611-0FAD-4C63-9531-153F39BE22A5}" srcId="{4CDE2DB0-5DEA-4548-8BEF-DA71B22C06DB}" destId="{EC7EB9A8-9D67-439F-A2E6-BF8BB65176D7}" srcOrd="5" destOrd="0" parTransId="{A022E8DF-34F7-4CDE-A73D-FB9AAD97F2B5}" sibTransId="{3B7A8F52-F106-4BD7-8E7E-E6BEC577E73F}"/>
    <dgm:cxn modelId="{1A073827-7147-444F-88C1-7FCFD0102A28}" type="presOf" srcId="{93E74F01-B6CB-46EF-A584-6CAE4EF0C603}" destId="{B4CC5640-B325-4650-927D-23829407ADC3}" srcOrd="0" destOrd="0" presId="urn:microsoft.com/office/officeart/2005/8/layout/orgChart1"/>
    <dgm:cxn modelId="{28016928-6DAC-45DC-919B-719B096AA584}" type="presOf" srcId="{4CDE2DB0-5DEA-4548-8BEF-DA71B22C06DB}" destId="{9406A464-48D3-4FC6-8208-FD2D111B760B}" srcOrd="1" destOrd="0" presId="urn:microsoft.com/office/officeart/2005/8/layout/orgChart1"/>
    <dgm:cxn modelId="{EF7E2929-EFBF-4E3B-A44D-527CA8DA5DEA}" type="presOf" srcId="{C68F3E65-86F9-4790-B704-B728FEB44718}" destId="{3CC3A4B5-FCF6-48BC-AF2B-A5442E94CBE8}" srcOrd="0" destOrd="0" presId="urn:microsoft.com/office/officeart/2005/8/layout/orgChart1"/>
    <dgm:cxn modelId="{CECAA630-29FD-4083-91BC-A747FAC7E169}" srcId="{4CDE2DB0-5DEA-4548-8BEF-DA71B22C06DB}" destId="{88FE8D12-E5BE-4CF2-AAEF-774D884CC2EF}" srcOrd="2" destOrd="0" parTransId="{3F903ED9-005D-4D5B-9B42-591D49A68BED}" sibTransId="{0847F15D-48D5-48AA-9D11-3CCBBB5944F3}"/>
    <dgm:cxn modelId="{FAF8FD3A-99A8-4AC4-8FB9-A66A48AC30CA}" type="presOf" srcId="{EC7EB9A8-9D67-439F-A2E6-BF8BB65176D7}" destId="{A0E85190-8B4D-44E7-8AE9-038742606070}" srcOrd="1" destOrd="0" presId="urn:microsoft.com/office/officeart/2005/8/layout/orgChart1"/>
    <dgm:cxn modelId="{54E42D3E-9CCF-41FB-B1BE-51E8D020731B}" type="presOf" srcId="{A022E8DF-34F7-4CDE-A73D-FB9AAD97F2B5}" destId="{D542DEDB-8DF7-4B3D-9D06-2F03CF5225DE}" srcOrd="0" destOrd="0" presId="urn:microsoft.com/office/officeart/2005/8/layout/orgChart1"/>
    <dgm:cxn modelId="{626C4E3E-D645-4D83-814E-E3709E9589A4}" type="presOf" srcId="{A8B7C6D3-50B8-4AA8-87AF-EB37335AEC3F}" destId="{8B92CFD6-7C42-45B4-8653-27C73DD8ABF6}" srcOrd="0" destOrd="0" presId="urn:microsoft.com/office/officeart/2005/8/layout/orgChart1"/>
    <dgm:cxn modelId="{802AAB48-DEDE-45A5-B87D-A48F14DA1C8D}" type="presOf" srcId="{4CDE2DB0-5DEA-4548-8BEF-DA71B22C06DB}" destId="{5A78FEC6-5AAC-4C5A-AA81-6AAB73206A29}" srcOrd="0" destOrd="0" presId="urn:microsoft.com/office/officeart/2005/8/layout/orgChart1"/>
    <dgm:cxn modelId="{0FA89951-7C6C-4337-A0C5-AB9AE063B4A4}" type="presOf" srcId="{EC7EB9A8-9D67-439F-A2E6-BF8BB65176D7}" destId="{CA09E038-333C-439C-9D02-386CCD6C7E95}" srcOrd="0" destOrd="0" presId="urn:microsoft.com/office/officeart/2005/8/layout/orgChart1"/>
    <dgm:cxn modelId="{6FE64656-E3A1-4445-9186-1661BDEB13E4}" type="presOf" srcId="{8550F349-E04E-4421-A42F-C5A58D7B7CAB}" destId="{E74EEB97-2614-4488-8C0F-61CA27F7DF64}" srcOrd="1" destOrd="0" presId="urn:microsoft.com/office/officeart/2005/8/layout/orgChart1"/>
    <dgm:cxn modelId="{970D797B-AE4A-4209-BD96-901A56670844}" type="presOf" srcId="{2F1E19A7-0319-4E62-AD3C-DA72D1B401FB}" destId="{7B755C10-A5C8-424C-AD1F-540391EDC831}" srcOrd="0" destOrd="0" presId="urn:microsoft.com/office/officeart/2005/8/layout/orgChart1"/>
    <dgm:cxn modelId="{1F41E483-CD9E-4D0F-B08D-3638EA4101EA}" type="presOf" srcId="{0024966C-786D-4335-ABC1-F7CFEC444FE1}" destId="{67AD8B6F-83C9-4B33-A813-0AEB69067FAA}" srcOrd="0" destOrd="0" presId="urn:microsoft.com/office/officeart/2005/8/layout/orgChart1"/>
    <dgm:cxn modelId="{83650189-C1FC-4DFB-A630-912C43FB0E8A}" type="presOf" srcId="{88FE8D12-E5BE-4CF2-AAEF-774D884CC2EF}" destId="{D500DCAD-9E92-4D6D-907E-C8F26603E540}" srcOrd="1" destOrd="0" presId="urn:microsoft.com/office/officeart/2005/8/layout/orgChart1"/>
    <dgm:cxn modelId="{45C41D89-FFBA-4625-BE73-39AEFF00353A}" srcId="{4CDE2DB0-5DEA-4548-8BEF-DA71B22C06DB}" destId="{8550F349-E04E-4421-A42F-C5A58D7B7CAB}" srcOrd="0" destOrd="0" parTransId="{C68F3E65-86F9-4790-B704-B728FEB44718}" sibTransId="{40413DC6-5602-4064-90ED-8FF576D27ABF}"/>
    <dgm:cxn modelId="{10CA058E-0534-45EB-B423-5181BEC2CD86}" type="presOf" srcId="{2F1E19A7-0319-4E62-AD3C-DA72D1B401FB}" destId="{054515B6-C8D2-472C-ADC8-EAD18D05615A}" srcOrd="1" destOrd="0" presId="urn:microsoft.com/office/officeart/2005/8/layout/orgChart1"/>
    <dgm:cxn modelId="{5867D58E-DD53-4C9D-BEA0-DFF9DBFA352C}" type="presOf" srcId="{3F903ED9-005D-4D5B-9B42-591D49A68BED}" destId="{617C6F94-4659-4386-84B6-AE979CC4D7CC}" srcOrd="0" destOrd="0" presId="urn:microsoft.com/office/officeart/2005/8/layout/orgChart1"/>
    <dgm:cxn modelId="{70EB109C-765D-409A-961D-D1CAAC747AC7}" type="presOf" srcId="{88FE8D12-E5BE-4CF2-AAEF-774D884CC2EF}" destId="{85B6B04B-FD93-4A21-BDCE-19A0824DFFDD}" srcOrd="0" destOrd="0" presId="urn:microsoft.com/office/officeart/2005/8/layout/orgChart1"/>
    <dgm:cxn modelId="{8A99B8A9-63C6-4D3D-AC2E-CA250EA4364F}" type="presOf" srcId="{AC9530EC-D02B-472D-9B80-45730549C6EB}" destId="{E96523AB-3B6B-4D51-8567-7927D49B40EF}" srcOrd="1" destOrd="0" presId="urn:microsoft.com/office/officeart/2005/8/layout/orgChart1"/>
    <dgm:cxn modelId="{0774C3AA-21DE-4D57-97F1-B3317ED377E3}" srcId="{4CDE2DB0-5DEA-4548-8BEF-DA71B22C06DB}" destId="{0024966C-786D-4335-ABC1-F7CFEC444FE1}" srcOrd="4" destOrd="0" parTransId="{A8B7C6D3-50B8-4AA8-87AF-EB37335AEC3F}" sibTransId="{0175C029-235B-43EF-9D06-E2E140D520A7}"/>
    <dgm:cxn modelId="{0C5A14B3-AA43-4A8A-A6D9-D17A60E44BA6}" type="presOf" srcId="{D1E909A9-1B61-46A4-9919-ACD530A97AC3}" destId="{B6F13D29-248C-49C4-8970-8E69560017E4}" srcOrd="0" destOrd="0" presId="urn:microsoft.com/office/officeart/2005/8/layout/orgChart1"/>
    <dgm:cxn modelId="{8B0907C2-FCD8-49E5-A7E5-F94B24BD6575}" type="presOf" srcId="{4ECF28AC-17C2-4C69-A440-152E1546A343}" destId="{952AB447-1117-43BD-93AE-D655E3AB8C93}" srcOrd="0" destOrd="0" presId="urn:microsoft.com/office/officeart/2005/8/layout/orgChart1"/>
    <dgm:cxn modelId="{4A97CDD1-131C-468A-BDD8-59749CE076CF}" type="presOf" srcId="{8550F349-E04E-4421-A42F-C5A58D7B7CAB}" destId="{D31B459E-70A0-4DC8-B1A4-431BEDB6FA76}" srcOrd="0" destOrd="0" presId="urn:microsoft.com/office/officeart/2005/8/layout/orgChart1"/>
    <dgm:cxn modelId="{3DC253EA-141D-428B-811B-44519F55E9A0}" srcId="{4CDE2DB0-5DEA-4548-8BEF-DA71B22C06DB}" destId="{AC9530EC-D02B-472D-9B80-45730549C6EB}" srcOrd="1" destOrd="0" parTransId="{D1E909A9-1B61-46A4-9919-ACD530A97AC3}" sibTransId="{AC1DA126-F540-45F1-BA06-DD807E5189E6}"/>
    <dgm:cxn modelId="{EB7379EB-97A3-457B-B019-2D2C5C324699}" type="presOf" srcId="{AC9530EC-D02B-472D-9B80-45730549C6EB}" destId="{9B812EEA-25D5-4AE1-BE12-B605A00E0724}" srcOrd="0" destOrd="0" presId="urn:microsoft.com/office/officeart/2005/8/layout/orgChart1"/>
    <dgm:cxn modelId="{B8AFE5F1-353C-4FD0-9F73-B55F7665E22A}" srcId="{4ECF28AC-17C2-4C69-A440-152E1546A343}" destId="{4CDE2DB0-5DEA-4548-8BEF-DA71B22C06DB}" srcOrd="0" destOrd="0" parTransId="{32AA98C6-3415-4C48-8407-73E9450ECEB9}" sibTransId="{08A67D02-F419-4462-BE57-965CDF6F2D61}"/>
    <dgm:cxn modelId="{82A6722F-029C-401B-B7BF-A99487DBC6C5}" type="presParOf" srcId="{952AB447-1117-43BD-93AE-D655E3AB8C93}" destId="{A20EE0DA-0111-4D9D-AF57-322B84CB818F}" srcOrd="0" destOrd="0" presId="urn:microsoft.com/office/officeart/2005/8/layout/orgChart1"/>
    <dgm:cxn modelId="{0D84CFDD-955D-442A-B753-B3A15EB7BF3F}" type="presParOf" srcId="{A20EE0DA-0111-4D9D-AF57-322B84CB818F}" destId="{C27C5E00-A204-4A50-AD29-88E1DFBFEDC3}" srcOrd="0" destOrd="0" presId="urn:microsoft.com/office/officeart/2005/8/layout/orgChart1"/>
    <dgm:cxn modelId="{8863882A-8D32-40BB-85AA-5D90725178A2}" type="presParOf" srcId="{C27C5E00-A204-4A50-AD29-88E1DFBFEDC3}" destId="{5A78FEC6-5AAC-4C5A-AA81-6AAB73206A29}" srcOrd="0" destOrd="0" presId="urn:microsoft.com/office/officeart/2005/8/layout/orgChart1"/>
    <dgm:cxn modelId="{403745ED-FDFA-48DD-8E4E-014F7874393A}" type="presParOf" srcId="{C27C5E00-A204-4A50-AD29-88E1DFBFEDC3}" destId="{9406A464-48D3-4FC6-8208-FD2D111B760B}" srcOrd="1" destOrd="0" presId="urn:microsoft.com/office/officeart/2005/8/layout/orgChart1"/>
    <dgm:cxn modelId="{90D70AF7-6F14-4953-A201-D787893D814C}" type="presParOf" srcId="{A20EE0DA-0111-4D9D-AF57-322B84CB818F}" destId="{28029AC2-BB00-4113-9C9E-57D77CA4389E}" srcOrd="1" destOrd="0" presId="urn:microsoft.com/office/officeart/2005/8/layout/orgChart1"/>
    <dgm:cxn modelId="{E0DF7504-FA1B-42AF-BBB0-7F6B61F32611}" type="presParOf" srcId="{28029AC2-BB00-4113-9C9E-57D77CA4389E}" destId="{3CC3A4B5-FCF6-48BC-AF2B-A5442E94CBE8}" srcOrd="0" destOrd="0" presId="urn:microsoft.com/office/officeart/2005/8/layout/orgChart1"/>
    <dgm:cxn modelId="{F7EBC22A-6A22-4E14-BB9F-B779902A5671}" type="presParOf" srcId="{28029AC2-BB00-4113-9C9E-57D77CA4389E}" destId="{DDAB9014-B2C2-4CB5-8447-10D9A57156E3}" srcOrd="1" destOrd="0" presId="urn:microsoft.com/office/officeart/2005/8/layout/orgChart1"/>
    <dgm:cxn modelId="{3863CA36-EBEE-4C7F-957D-571FF2AC67BA}" type="presParOf" srcId="{DDAB9014-B2C2-4CB5-8447-10D9A57156E3}" destId="{C01DC736-D791-48B4-8522-E2D3F6F427AD}" srcOrd="0" destOrd="0" presId="urn:microsoft.com/office/officeart/2005/8/layout/orgChart1"/>
    <dgm:cxn modelId="{8EDCEB9C-6EB4-4663-BC2B-D0E096542E7D}" type="presParOf" srcId="{C01DC736-D791-48B4-8522-E2D3F6F427AD}" destId="{D31B459E-70A0-4DC8-B1A4-431BEDB6FA76}" srcOrd="0" destOrd="0" presId="urn:microsoft.com/office/officeart/2005/8/layout/orgChart1"/>
    <dgm:cxn modelId="{DA43EBBC-AF49-465C-BEA8-6EA40F8E5744}" type="presParOf" srcId="{C01DC736-D791-48B4-8522-E2D3F6F427AD}" destId="{E74EEB97-2614-4488-8C0F-61CA27F7DF64}" srcOrd="1" destOrd="0" presId="urn:microsoft.com/office/officeart/2005/8/layout/orgChart1"/>
    <dgm:cxn modelId="{DF77D57C-7F37-4C99-B26A-F90D04371955}" type="presParOf" srcId="{DDAB9014-B2C2-4CB5-8447-10D9A57156E3}" destId="{F1CCECD9-E3A2-49C8-BA17-05DA93BFA3ED}" srcOrd="1" destOrd="0" presId="urn:microsoft.com/office/officeart/2005/8/layout/orgChart1"/>
    <dgm:cxn modelId="{41661024-888D-4BCD-B36A-1F4DCE7DB3EB}" type="presParOf" srcId="{DDAB9014-B2C2-4CB5-8447-10D9A57156E3}" destId="{04E9D073-24BA-4E0C-9F5F-9AA871D5A2F7}" srcOrd="2" destOrd="0" presId="urn:microsoft.com/office/officeart/2005/8/layout/orgChart1"/>
    <dgm:cxn modelId="{EC2C52C9-A446-42B7-BC1F-72AC3557F673}" type="presParOf" srcId="{28029AC2-BB00-4113-9C9E-57D77CA4389E}" destId="{B6F13D29-248C-49C4-8970-8E69560017E4}" srcOrd="2" destOrd="0" presId="urn:microsoft.com/office/officeart/2005/8/layout/orgChart1"/>
    <dgm:cxn modelId="{5DD4171B-BCDC-4A5F-9768-F0558D2511E1}" type="presParOf" srcId="{28029AC2-BB00-4113-9C9E-57D77CA4389E}" destId="{5714BD1B-9431-40DD-AB86-F7EC7E78030F}" srcOrd="3" destOrd="0" presId="urn:microsoft.com/office/officeart/2005/8/layout/orgChart1"/>
    <dgm:cxn modelId="{4E7623BA-47DE-4F51-A9A3-1217BEB51FAC}" type="presParOf" srcId="{5714BD1B-9431-40DD-AB86-F7EC7E78030F}" destId="{7DC95928-7B82-4011-95DA-537C8C74A9BD}" srcOrd="0" destOrd="0" presId="urn:microsoft.com/office/officeart/2005/8/layout/orgChart1"/>
    <dgm:cxn modelId="{5D308071-DA42-441A-9F45-8D39F79A9395}" type="presParOf" srcId="{7DC95928-7B82-4011-95DA-537C8C74A9BD}" destId="{9B812EEA-25D5-4AE1-BE12-B605A00E0724}" srcOrd="0" destOrd="0" presId="urn:microsoft.com/office/officeart/2005/8/layout/orgChart1"/>
    <dgm:cxn modelId="{61A254A0-FDB1-43BF-B29A-551CA59EE7E4}" type="presParOf" srcId="{7DC95928-7B82-4011-95DA-537C8C74A9BD}" destId="{E96523AB-3B6B-4D51-8567-7927D49B40EF}" srcOrd="1" destOrd="0" presId="urn:microsoft.com/office/officeart/2005/8/layout/orgChart1"/>
    <dgm:cxn modelId="{9495C7F2-B46D-472C-A848-67EC21094AA4}" type="presParOf" srcId="{5714BD1B-9431-40DD-AB86-F7EC7E78030F}" destId="{B73906BC-B80F-478D-9E58-B5074FF60957}" srcOrd="1" destOrd="0" presId="urn:microsoft.com/office/officeart/2005/8/layout/orgChart1"/>
    <dgm:cxn modelId="{F2BD9DB6-A135-4D85-984D-CE69B68827DD}" type="presParOf" srcId="{5714BD1B-9431-40DD-AB86-F7EC7E78030F}" destId="{84EA6D53-470B-4DCE-B597-91E42D31A75E}" srcOrd="2" destOrd="0" presId="urn:microsoft.com/office/officeart/2005/8/layout/orgChart1"/>
    <dgm:cxn modelId="{3AC77479-0506-4862-9808-AF666614069A}" type="presParOf" srcId="{28029AC2-BB00-4113-9C9E-57D77CA4389E}" destId="{617C6F94-4659-4386-84B6-AE979CC4D7CC}" srcOrd="4" destOrd="0" presId="urn:microsoft.com/office/officeart/2005/8/layout/orgChart1"/>
    <dgm:cxn modelId="{6D4EB533-652B-4E5D-8E7F-36BD6C4429B6}" type="presParOf" srcId="{28029AC2-BB00-4113-9C9E-57D77CA4389E}" destId="{297ED03F-BF17-4672-B3FF-FEB312F28148}" srcOrd="5" destOrd="0" presId="urn:microsoft.com/office/officeart/2005/8/layout/orgChart1"/>
    <dgm:cxn modelId="{954A6761-6CA3-4C78-95AB-884D099962B9}" type="presParOf" srcId="{297ED03F-BF17-4672-B3FF-FEB312F28148}" destId="{128CD07F-4417-4D46-A74E-126CCD5FEA96}" srcOrd="0" destOrd="0" presId="urn:microsoft.com/office/officeart/2005/8/layout/orgChart1"/>
    <dgm:cxn modelId="{623D1AAD-ED43-499C-A1DB-922136F2DE94}" type="presParOf" srcId="{128CD07F-4417-4D46-A74E-126CCD5FEA96}" destId="{85B6B04B-FD93-4A21-BDCE-19A0824DFFDD}" srcOrd="0" destOrd="0" presId="urn:microsoft.com/office/officeart/2005/8/layout/orgChart1"/>
    <dgm:cxn modelId="{75EAD623-FC06-48C8-BD94-27757C49679B}" type="presParOf" srcId="{128CD07F-4417-4D46-A74E-126CCD5FEA96}" destId="{D500DCAD-9E92-4D6D-907E-C8F26603E540}" srcOrd="1" destOrd="0" presId="urn:microsoft.com/office/officeart/2005/8/layout/orgChart1"/>
    <dgm:cxn modelId="{0C864182-ED64-4B66-9D9C-77DC719B7797}" type="presParOf" srcId="{297ED03F-BF17-4672-B3FF-FEB312F28148}" destId="{096738C0-DAAA-403C-8741-97C39B3A5049}" srcOrd="1" destOrd="0" presId="urn:microsoft.com/office/officeart/2005/8/layout/orgChart1"/>
    <dgm:cxn modelId="{A3024BF4-6D51-49D8-BFBA-069F7FD38277}" type="presParOf" srcId="{297ED03F-BF17-4672-B3FF-FEB312F28148}" destId="{1D822EDE-29DA-4184-A8B8-6BEE8500FFFF}" srcOrd="2" destOrd="0" presId="urn:microsoft.com/office/officeart/2005/8/layout/orgChart1"/>
    <dgm:cxn modelId="{AEC3E3C3-B487-4D74-B2F8-C1D5E784DE87}" type="presParOf" srcId="{28029AC2-BB00-4113-9C9E-57D77CA4389E}" destId="{B4CC5640-B325-4650-927D-23829407ADC3}" srcOrd="6" destOrd="0" presId="urn:microsoft.com/office/officeart/2005/8/layout/orgChart1"/>
    <dgm:cxn modelId="{5C36031A-BA71-481A-B02D-B844BE3FA343}" type="presParOf" srcId="{28029AC2-BB00-4113-9C9E-57D77CA4389E}" destId="{BDBD6C10-19A0-4CF8-8B13-3D059E915379}" srcOrd="7" destOrd="0" presId="urn:microsoft.com/office/officeart/2005/8/layout/orgChart1"/>
    <dgm:cxn modelId="{5DDAC567-5D5D-47B3-AEBC-B9AF825DAB84}" type="presParOf" srcId="{BDBD6C10-19A0-4CF8-8B13-3D059E915379}" destId="{85FF3952-1367-4CAD-80A2-15B2FE75143B}" srcOrd="0" destOrd="0" presId="urn:microsoft.com/office/officeart/2005/8/layout/orgChart1"/>
    <dgm:cxn modelId="{F6730D97-88E2-4663-BD4F-142960AF4416}" type="presParOf" srcId="{85FF3952-1367-4CAD-80A2-15B2FE75143B}" destId="{7B755C10-A5C8-424C-AD1F-540391EDC831}" srcOrd="0" destOrd="0" presId="urn:microsoft.com/office/officeart/2005/8/layout/orgChart1"/>
    <dgm:cxn modelId="{C9DF2E17-AD16-4048-BA89-9D932EDD3EC8}" type="presParOf" srcId="{85FF3952-1367-4CAD-80A2-15B2FE75143B}" destId="{054515B6-C8D2-472C-ADC8-EAD18D05615A}" srcOrd="1" destOrd="0" presId="urn:microsoft.com/office/officeart/2005/8/layout/orgChart1"/>
    <dgm:cxn modelId="{F0C947A9-57BD-46AF-ADDE-B12CE13462CF}" type="presParOf" srcId="{BDBD6C10-19A0-4CF8-8B13-3D059E915379}" destId="{B70C06CF-60CF-46A0-BA59-06FF2BE9CD20}" srcOrd="1" destOrd="0" presId="urn:microsoft.com/office/officeart/2005/8/layout/orgChart1"/>
    <dgm:cxn modelId="{8813566F-3588-4C68-A994-4692967647AE}" type="presParOf" srcId="{BDBD6C10-19A0-4CF8-8B13-3D059E915379}" destId="{AA13BA86-9868-40EB-8F2D-4A49BD9AA160}" srcOrd="2" destOrd="0" presId="urn:microsoft.com/office/officeart/2005/8/layout/orgChart1"/>
    <dgm:cxn modelId="{30007E75-EF7F-41A9-99DE-21875AB7B7EB}" type="presParOf" srcId="{28029AC2-BB00-4113-9C9E-57D77CA4389E}" destId="{8B92CFD6-7C42-45B4-8653-27C73DD8ABF6}" srcOrd="8" destOrd="0" presId="urn:microsoft.com/office/officeart/2005/8/layout/orgChart1"/>
    <dgm:cxn modelId="{27920F0A-75C0-4A1D-82E3-891BABE3A003}" type="presParOf" srcId="{28029AC2-BB00-4113-9C9E-57D77CA4389E}" destId="{253E3E6D-F9DF-4562-AB8E-E17038AD9B5D}" srcOrd="9" destOrd="0" presId="urn:microsoft.com/office/officeart/2005/8/layout/orgChart1"/>
    <dgm:cxn modelId="{728A9C86-99E6-42BB-9C05-E1BD9DCA0D3F}" type="presParOf" srcId="{253E3E6D-F9DF-4562-AB8E-E17038AD9B5D}" destId="{D8698F25-271F-465B-B278-2455581ABE29}" srcOrd="0" destOrd="0" presId="urn:microsoft.com/office/officeart/2005/8/layout/orgChart1"/>
    <dgm:cxn modelId="{E8DF469E-34DB-4CAF-B8A5-4B0691153A2E}" type="presParOf" srcId="{D8698F25-271F-465B-B278-2455581ABE29}" destId="{67AD8B6F-83C9-4B33-A813-0AEB69067FAA}" srcOrd="0" destOrd="0" presId="urn:microsoft.com/office/officeart/2005/8/layout/orgChart1"/>
    <dgm:cxn modelId="{15A16EB8-7DDE-47A7-96A7-D3B85ED69C58}" type="presParOf" srcId="{D8698F25-271F-465B-B278-2455581ABE29}" destId="{E122067C-31B9-4EFF-8292-13BED297A612}" srcOrd="1" destOrd="0" presId="urn:microsoft.com/office/officeart/2005/8/layout/orgChart1"/>
    <dgm:cxn modelId="{7CC7E179-0CD3-4E81-86C2-D944CA6667FD}" type="presParOf" srcId="{253E3E6D-F9DF-4562-AB8E-E17038AD9B5D}" destId="{565EE178-1497-42C9-8736-3486B8F20D9E}" srcOrd="1" destOrd="0" presId="urn:microsoft.com/office/officeart/2005/8/layout/orgChart1"/>
    <dgm:cxn modelId="{4F91EE7B-3F0D-44F5-9E9F-EAFA3D72944C}" type="presParOf" srcId="{253E3E6D-F9DF-4562-AB8E-E17038AD9B5D}" destId="{7D91D597-D362-495C-9BC6-77E5A08FC0A2}" srcOrd="2" destOrd="0" presId="urn:microsoft.com/office/officeart/2005/8/layout/orgChart1"/>
    <dgm:cxn modelId="{D9037F3C-225F-438E-B90B-3D2A46814B1F}" type="presParOf" srcId="{28029AC2-BB00-4113-9C9E-57D77CA4389E}" destId="{D542DEDB-8DF7-4B3D-9D06-2F03CF5225DE}" srcOrd="10" destOrd="0" presId="urn:microsoft.com/office/officeart/2005/8/layout/orgChart1"/>
    <dgm:cxn modelId="{AF7ECDF9-5DB2-4005-B439-DDF320C5AB40}" type="presParOf" srcId="{28029AC2-BB00-4113-9C9E-57D77CA4389E}" destId="{7A8FE38F-9811-4222-BCDA-962998375C6C}" srcOrd="11" destOrd="0" presId="urn:microsoft.com/office/officeart/2005/8/layout/orgChart1"/>
    <dgm:cxn modelId="{4AABD8F9-E423-4EFD-AB61-094341DDDCAD}" type="presParOf" srcId="{7A8FE38F-9811-4222-BCDA-962998375C6C}" destId="{9B1C0D24-FB40-4228-90FD-135FB27638EB}" srcOrd="0" destOrd="0" presId="urn:microsoft.com/office/officeart/2005/8/layout/orgChart1"/>
    <dgm:cxn modelId="{3C73F634-48B5-4AD5-B968-D58AA69FA447}" type="presParOf" srcId="{9B1C0D24-FB40-4228-90FD-135FB27638EB}" destId="{CA09E038-333C-439C-9D02-386CCD6C7E95}" srcOrd="0" destOrd="0" presId="urn:microsoft.com/office/officeart/2005/8/layout/orgChart1"/>
    <dgm:cxn modelId="{251E88DB-929C-4FAD-95AF-B0D85A02EABC}" type="presParOf" srcId="{9B1C0D24-FB40-4228-90FD-135FB27638EB}" destId="{A0E85190-8B4D-44E7-8AE9-038742606070}" srcOrd="1" destOrd="0" presId="urn:microsoft.com/office/officeart/2005/8/layout/orgChart1"/>
    <dgm:cxn modelId="{DE62BB62-9D37-4130-98C7-17A261FD46CF}" type="presParOf" srcId="{7A8FE38F-9811-4222-BCDA-962998375C6C}" destId="{A4618549-B89D-49ED-AED1-C4179A0799FF}" srcOrd="1" destOrd="0" presId="urn:microsoft.com/office/officeart/2005/8/layout/orgChart1"/>
    <dgm:cxn modelId="{FBF66742-12AC-496C-952B-516A1ABD187A}" type="presParOf" srcId="{7A8FE38F-9811-4222-BCDA-962998375C6C}" destId="{B9B388B9-B854-4E5A-82ED-F0FBA003E19E}" srcOrd="2" destOrd="0" presId="urn:microsoft.com/office/officeart/2005/8/layout/orgChart1"/>
    <dgm:cxn modelId="{27BA78B4-2F69-458B-ABE5-4C19205EFE00}" type="presParOf" srcId="{A20EE0DA-0111-4D9D-AF57-322B84CB818F}" destId="{29FE9F6F-101A-48F7-8204-F32DA2D5E05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42DEDB-8DF7-4B3D-9D06-2F03CF5225DE}">
      <dsp:nvSpPr>
        <dsp:cNvPr id="0" name=""/>
        <dsp:cNvSpPr/>
      </dsp:nvSpPr>
      <dsp:spPr>
        <a:xfrm>
          <a:off x="4387248" y="517879"/>
          <a:ext cx="3344359" cy="251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597"/>
              </a:lnTo>
              <a:lnTo>
                <a:pt x="3344359" y="153597"/>
              </a:lnTo>
              <a:lnTo>
                <a:pt x="3344359" y="2519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92CFD6-7C42-45B4-8653-27C73DD8ABF6}">
      <dsp:nvSpPr>
        <dsp:cNvPr id="0" name=""/>
        <dsp:cNvSpPr/>
      </dsp:nvSpPr>
      <dsp:spPr>
        <a:xfrm>
          <a:off x="4387248" y="517879"/>
          <a:ext cx="1743371" cy="251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597"/>
              </a:lnTo>
              <a:lnTo>
                <a:pt x="1743371" y="153597"/>
              </a:lnTo>
              <a:lnTo>
                <a:pt x="1743371" y="2519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CC5640-B325-4650-927D-23829407ADC3}">
      <dsp:nvSpPr>
        <dsp:cNvPr id="0" name=""/>
        <dsp:cNvSpPr/>
      </dsp:nvSpPr>
      <dsp:spPr>
        <a:xfrm>
          <a:off x="4387248" y="517879"/>
          <a:ext cx="173670" cy="2462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873"/>
              </a:lnTo>
              <a:lnTo>
                <a:pt x="173670" y="147873"/>
              </a:lnTo>
              <a:lnTo>
                <a:pt x="173670" y="2462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7C6F94-4659-4386-84B6-AE979CC4D7CC}">
      <dsp:nvSpPr>
        <dsp:cNvPr id="0" name=""/>
        <dsp:cNvSpPr/>
      </dsp:nvSpPr>
      <dsp:spPr>
        <a:xfrm>
          <a:off x="3282912" y="517879"/>
          <a:ext cx="1104335" cy="246243"/>
        </a:xfrm>
        <a:custGeom>
          <a:avLst/>
          <a:gdLst/>
          <a:ahLst/>
          <a:cxnLst/>
          <a:rect l="0" t="0" r="0" b="0"/>
          <a:pathLst>
            <a:path>
              <a:moveTo>
                <a:pt x="1104335" y="0"/>
              </a:moveTo>
              <a:lnTo>
                <a:pt x="1104335" y="147873"/>
              </a:lnTo>
              <a:lnTo>
                <a:pt x="0" y="147873"/>
              </a:lnTo>
              <a:lnTo>
                <a:pt x="0" y="2462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F13D29-248C-49C4-8970-8E69560017E4}">
      <dsp:nvSpPr>
        <dsp:cNvPr id="0" name=""/>
        <dsp:cNvSpPr/>
      </dsp:nvSpPr>
      <dsp:spPr>
        <a:xfrm>
          <a:off x="2039280" y="517879"/>
          <a:ext cx="2347968" cy="246243"/>
        </a:xfrm>
        <a:custGeom>
          <a:avLst/>
          <a:gdLst/>
          <a:ahLst/>
          <a:cxnLst/>
          <a:rect l="0" t="0" r="0" b="0"/>
          <a:pathLst>
            <a:path>
              <a:moveTo>
                <a:pt x="2347968" y="0"/>
              </a:moveTo>
              <a:lnTo>
                <a:pt x="2347968" y="147873"/>
              </a:lnTo>
              <a:lnTo>
                <a:pt x="0" y="147873"/>
              </a:lnTo>
              <a:lnTo>
                <a:pt x="0" y="2462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C3A4B5-FCF6-48BC-AF2B-A5442E94CBE8}">
      <dsp:nvSpPr>
        <dsp:cNvPr id="0" name=""/>
        <dsp:cNvSpPr/>
      </dsp:nvSpPr>
      <dsp:spPr>
        <a:xfrm>
          <a:off x="685428" y="517879"/>
          <a:ext cx="3701819" cy="247925"/>
        </a:xfrm>
        <a:custGeom>
          <a:avLst/>
          <a:gdLst/>
          <a:ahLst/>
          <a:cxnLst/>
          <a:rect l="0" t="0" r="0" b="0"/>
          <a:pathLst>
            <a:path>
              <a:moveTo>
                <a:pt x="3701819" y="0"/>
              </a:moveTo>
              <a:lnTo>
                <a:pt x="3701819" y="149555"/>
              </a:lnTo>
              <a:lnTo>
                <a:pt x="0" y="149555"/>
              </a:lnTo>
              <a:lnTo>
                <a:pt x="0" y="2479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78FEC6-5AAC-4C5A-AA81-6AAB73206A29}">
      <dsp:nvSpPr>
        <dsp:cNvPr id="0" name=""/>
        <dsp:cNvSpPr/>
      </dsp:nvSpPr>
      <dsp:spPr>
        <a:xfrm>
          <a:off x="3179534" y="241435"/>
          <a:ext cx="2415426" cy="2764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 err="1">
              <a:solidFill>
                <a:schemeClr val="tx1"/>
              </a:solidFill>
            </a:rPr>
            <a:t>ams_demo</a:t>
          </a:r>
          <a:endParaRPr lang="en-GB" sz="2800" b="1" kern="1200" dirty="0">
            <a:solidFill>
              <a:schemeClr val="tx1"/>
            </a:solidFill>
          </a:endParaRPr>
        </a:p>
      </dsp:txBody>
      <dsp:txXfrm>
        <a:off x="3179534" y="241435"/>
        <a:ext cx="2415426" cy="276443"/>
      </dsp:txXfrm>
    </dsp:sp>
    <dsp:sp modelId="{D31B459E-70A0-4DC8-B1A4-431BEDB6FA76}">
      <dsp:nvSpPr>
        <dsp:cNvPr id="0" name=""/>
        <dsp:cNvSpPr/>
      </dsp:nvSpPr>
      <dsp:spPr>
        <a:xfrm>
          <a:off x="0" y="765804"/>
          <a:ext cx="1370857" cy="1728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kern="1200" dirty="0">
              <a:solidFill>
                <a:schemeClr val="tx1"/>
              </a:solidFill>
            </a:rPr>
            <a:t>behavioural</a:t>
          </a:r>
        </a:p>
      </dsp:txBody>
      <dsp:txXfrm>
        <a:off x="0" y="765804"/>
        <a:ext cx="1370857" cy="172803"/>
      </dsp:txXfrm>
    </dsp:sp>
    <dsp:sp modelId="{9B812EEA-25D5-4AE1-BE12-B605A00E0724}">
      <dsp:nvSpPr>
        <dsp:cNvPr id="0" name=""/>
        <dsp:cNvSpPr/>
      </dsp:nvSpPr>
      <dsp:spPr>
        <a:xfrm>
          <a:off x="1486903" y="764123"/>
          <a:ext cx="1104752" cy="1872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 err="1">
              <a:solidFill>
                <a:schemeClr val="tx1"/>
              </a:solidFill>
            </a:rPr>
            <a:t>gate_level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1486903" y="764123"/>
        <a:ext cx="1104752" cy="187231"/>
      </dsp:txXfrm>
    </dsp:sp>
    <dsp:sp modelId="{85B6B04B-FD93-4A21-BDCE-19A0824DFFDD}">
      <dsp:nvSpPr>
        <dsp:cNvPr id="0" name=""/>
        <dsp:cNvSpPr/>
      </dsp:nvSpPr>
      <dsp:spPr>
        <a:xfrm>
          <a:off x="2687337" y="764123"/>
          <a:ext cx="1191149" cy="1735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</a:rPr>
            <a:t>constraints</a:t>
          </a:r>
        </a:p>
      </dsp:txBody>
      <dsp:txXfrm>
        <a:off x="2687337" y="764123"/>
        <a:ext cx="1191149" cy="173506"/>
      </dsp:txXfrm>
    </dsp:sp>
    <dsp:sp modelId="{7B755C10-A5C8-424C-AD1F-540391EDC831}">
      <dsp:nvSpPr>
        <dsp:cNvPr id="0" name=""/>
        <dsp:cNvSpPr/>
      </dsp:nvSpPr>
      <dsp:spPr>
        <a:xfrm>
          <a:off x="4002096" y="764123"/>
          <a:ext cx="1117643" cy="1735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</a:rPr>
            <a:t>synthesis</a:t>
          </a:r>
        </a:p>
      </dsp:txBody>
      <dsp:txXfrm>
        <a:off x="4002096" y="764123"/>
        <a:ext cx="1117643" cy="173506"/>
      </dsp:txXfrm>
    </dsp:sp>
    <dsp:sp modelId="{67AD8B6F-83C9-4B33-A813-0AEB69067FAA}">
      <dsp:nvSpPr>
        <dsp:cNvPr id="0" name=""/>
        <dsp:cNvSpPr/>
      </dsp:nvSpPr>
      <dsp:spPr>
        <a:xfrm>
          <a:off x="5228575" y="769847"/>
          <a:ext cx="1804089" cy="1575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 err="1">
              <a:solidFill>
                <a:schemeClr val="tx1"/>
              </a:solidFill>
            </a:rPr>
            <a:t>place_and_route</a:t>
          </a:r>
          <a:endParaRPr lang="en-GB" sz="1800" kern="1200" dirty="0">
            <a:solidFill>
              <a:schemeClr val="tx1"/>
            </a:solidFill>
          </a:endParaRPr>
        </a:p>
      </dsp:txBody>
      <dsp:txXfrm>
        <a:off x="5228575" y="769847"/>
        <a:ext cx="1804089" cy="157518"/>
      </dsp:txXfrm>
    </dsp:sp>
    <dsp:sp modelId="{CA09E038-333C-439C-9D02-386CCD6C7E95}">
      <dsp:nvSpPr>
        <dsp:cNvPr id="0" name=""/>
        <dsp:cNvSpPr/>
      </dsp:nvSpPr>
      <dsp:spPr>
        <a:xfrm>
          <a:off x="7229404" y="769847"/>
          <a:ext cx="1004405" cy="137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rgbClr val="FF0000"/>
              </a:solidFill>
            </a:rPr>
            <a:t>extracted</a:t>
          </a:r>
        </a:p>
      </dsp:txBody>
      <dsp:txXfrm>
        <a:off x="7229404" y="769847"/>
        <a:ext cx="1004405" cy="137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6B6B8B36-0408-45FE-9016-A7E1AC365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68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0800" y="169863"/>
            <a:ext cx="6997700" cy="5246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15913" y="5591175"/>
            <a:ext cx="6467475" cy="426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Notes Text Time New Roman 12pt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  <a:p>
            <a:pPr lvl="0"/>
            <a:endParaRPr lang="en-US" noProof="0"/>
          </a:p>
          <a:p>
            <a:pPr lvl="0"/>
            <a:r>
              <a:rPr lang="en-US" noProof="0"/>
              <a:t>Line Spacing is 0.9</a:t>
            </a:r>
          </a:p>
          <a:p>
            <a:pPr lvl="0"/>
            <a:r>
              <a:rPr lang="en-US" noProof="0"/>
              <a:t>Paragraph Spacing is 0.15</a:t>
            </a:r>
          </a:p>
          <a:p>
            <a:pPr lvl="0"/>
            <a:endParaRPr lang="en-US" noProof="0"/>
          </a:p>
          <a:p>
            <a:pPr lvl="0"/>
            <a:r>
              <a:rPr lang="en-US" noProof="0"/>
              <a:t>Commands are written in Courier New 12pt</a:t>
            </a:r>
          </a:p>
          <a:p>
            <a:pPr lvl="0"/>
            <a:endParaRPr lang="en-US" noProof="0"/>
          </a:p>
        </p:txBody>
      </p:sp>
      <p:sp>
        <p:nvSpPr>
          <p:cNvPr id="32772" name="notes_unit_title"/>
          <p:cNvSpPr>
            <a:spLocks noChangeArrowheads="1"/>
          </p:cNvSpPr>
          <p:nvPr/>
        </p:nvSpPr>
        <p:spPr bwMode="gray">
          <a:xfrm>
            <a:off x="269875" y="9928225"/>
            <a:ext cx="2476500" cy="13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1047750" eaLnBrk="0" hangingPunct="0"/>
            <a:r>
              <a:rPr lang="en-US" sz="900">
                <a:latin typeface="Arial" charset="0"/>
              </a:rPr>
              <a:t>Unit Title</a:t>
            </a:r>
          </a:p>
        </p:txBody>
      </p:sp>
      <p:sp>
        <p:nvSpPr>
          <p:cNvPr id="32773" name="notes_workshop_title"/>
          <p:cNvSpPr>
            <a:spLocks noChangeArrowheads="1"/>
          </p:cNvSpPr>
          <p:nvPr/>
        </p:nvSpPr>
        <p:spPr bwMode="gray">
          <a:xfrm>
            <a:off x="269875" y="10066338"/>
            <a:ext cx="2476500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1047750" eaLnBrk="0" hangingPunct="0"/>
            <a:r>
              <a:rPr lang="en-US" sz="900">
                <a:latin typeface="Arial" charset="0"/>
              </a:rPr>
              <a:t>Workshop Title</a:t>
            </a:r>
          </a:p>
        </p:txBody>
      </p:sp>
      <p:sp>
        <p:nvSpPr>
          <p:cNvPr id="32774" name="notes_unit_page_number"/>
          <p:cNvSpPr>
            <a:spLocks noChangeArrowheads="1"/>
          </p:cNvSpPr>
          <p:nvPr/>
        </p:nvSpPr>
        <p:spPr bwMode="gray">
          <a:xfrm>
            <a:off x="6283325" y="9928225"/>
            <a:ext cx="538163" cy="13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r" defTabSz="1028700" eaLnBrk="0" hangingPunct="0">
              <a:lnSpc>
                <a:spcPct val="90000"/>
              </a:lnSpc>
            </a:pPr>
            <a:r>
              <a:rPr lang="en-US" sz="1000" b="1">
                <a:latin typeface="Arial" charset="0"/>
              </a:rPr>
              <a:t>1-</a:t>
            </a:r>
            <a:fld id="{05FB1342-3F06-4AB8-BD99-9D5A04755EED}" type="slidenum">
              <a:rPr lang="en-US" sz="1000" b="1">
                <a:latin typeface="Arial" charset="0"/>
              </a:rPr>
              <a:pPr algn="r" defTabSz="1028700" eaLnBrk="0" hangingPunct="0">
                <a:lnSpc>
                  <a:spcPct val="90000"/>
                </a:lnSpc>
              </a:pPr>
              <a:t>‹#›</a:t>
            </a:fld>
            <a:endParaRPr lang="en-US" sz="1000" b="1">
              <a:latin typeface="Arial" charset="0"/>
            </a:endParaRPr>
          </a:p>
        </p:txBody>
      </p:sp>
      <p:sp>
        <p:nvSpPr>
          <p:cNvPr id="32775" name="Line 11"/>
          <p:cNvSpPr>
            <a:spLocks noChangeShapeType="1"/>
          </p:cNvSpPr>
          <p:nvPr/>
        </p:nvSpPr>
        <p:spPr bwMode="gray">
          <a:xfrm>
            <a:off x="274638" y="9920288"/>
            <a:ext cx="6550025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679825" y="10009188"/>
            <a:ext cx="361950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90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95300" defTabSz="990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90600" defTabSz="990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85900" defTabSz="990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981200" defTabSz="990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38400" defTabSz="990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895600" defTabSz="990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52800" defTabSz="990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0000" defTabSz="990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r>
              <a:rPr lang="en-US" sz="900" b="1">
                <a:latin typeface="Arial" charset="0"/>
                <a:cs typeface="Arial" charset="0"/>
              </a:rPr>
              <a:t>© </a:t>
            </a:r>
            <a:r>
              <a:rPr lang="en-US" sz="900" b="1">
                <a:latin typeface="Arial" charset="0"/>
              </a:rPr>
              <a:t>2005</a:t>
            </a:r>
          </a:p>
        </p:txBody>
      </p:sp>
    </p:spTree>
    <p:extLst>
      <p:ext uri="{BB962C8B-B14F-4D97-AF65-F5344CB8AC3E}">
        <p14:creationId xmlns:p14="http://schemas.microsoft.com/office/powerpoint/2010/main" val="230073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230188" rtl="0" eaLnBrk="0" fontAlgn="base" hangingPunct="0">
      <a:lnSpc>
        <a:spcPct val="90000"/>
      </a:lnSpc>
      <a:spcBef>
        <a:spcPct val="0"/>
      </a:spcBef>
      <a:spcAft>
        <a:spcPct val="15000"/>
      </a:spcAft>
      <a:buSzPct val="70000"/>
      <a:buFont typeface="Wingdings" pitchFamily="2" charset="2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230188" indent="-1588" algn="l" defTabSz="230188" rtl="0" eaLnBrk="0" fontAlgn="base" hangingPunct="0">
      <a:lnSpc>
        <a:spcPct val="90000"/>
      </a:lnSpc>
      <a:spcBef>
        <a:spcPct val="0"/>
      </a:spcBef>
      <a:spcAft>
        <a:spcPct val="1500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458788" algn="l" defTabSz="230188" rtl="0" eaLnBrk="0" fontAlgn="base" hangingPunct="0">
      <a:lnSpc>
        <a:spcPct val="90000"/>
      </a:lnSpc>
      <a:spcBef>
        <a:spcPct val="0"/>
      </a:spcBef>
      <a:spcAft>
        <a:spcPct val="1500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688975" indent="-1588" algn="l" defTabSz="230188" rtl="0" eaLnBrk="0" fontAlgn="base" hangingPunct="0">
      <a:lnSpc>
        <a:spcPct val="90000"/>
      </a:lnSpc>
      <a:spcBef>
        <a:spcPct val="0"/>
      </a:spcBef>
      <a:spcAft>
        <a:spcPct val="1500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917575" algn="l" defTabSz="230188" rtl="0" eaLnBrk="0" fontAlgn="base" hangingPunct="0">
      <a:lnSpc>
        <a:spcPct val="90000"/>
      </a:lnSpc>
      <a:spcBef>
        <a:spcPct val="0"/>
      </a:spcBef>
      <a:spcAft>
        <a:spcPct val="1500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2388" y="169863"/>
            <a:ext cx="6994525" cy="5246687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264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2388" y="169863"/>
            <a:ext cx="6994525" cy="5246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The clock tree specification file defines the clocks in the design that you want to synthesize. If a design contains several clocks, you can specify any of these clocks in the clock tree specification file, and those clocks will be synthesized during a single CTS run. You can also synthesize an individual clock tree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separatelusing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its own clock tree specification file.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Timing constraints must be loaded into the Encounter session before using this form.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   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Choose Clock - Design Clock, and click the Gen Spec... button.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Fields and Options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Cells List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Specifies the list of buffer and inverter cells to use during automatic, gated clock tree synthesis.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Selected Cells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Lists the available buffer and inverter cells that you can choose to use.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To add a cell to the Cells List window, highlight the cell name in the Selected Cells window, and click the Add button.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To delete a cell from the Cells List window,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hightlight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the cell name in the Cells List window and click the Delete button.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Output Specification File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Specifies the name of the clock tree specification file to be created.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Default: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Clock.ctstch</a:t>
            </a:r>
            <a:endParaRPr lang="en-GB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596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73250"/>
            <a:ext cx="9144000" cy="1143000"/>
          </a:xfrm>
        </p:spPr>
        <p:txBody>
          <a:bodyPr lIns="914400" tIns="0" rIns="182880" bIns="0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92338" y="3656013"/>
            <a:ext cx="6307137" cy="2741612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085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100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4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4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16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94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2167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400175"/>
            <a:ext cx="3962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00175"/>
            <a:ext cx="3962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881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227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154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287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23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9432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31838"/>
          </a:xfrm>
          <a:prstGeom prst="rect">
            <a:avLst/>
          </a:prstGeom>
          <a:solidFill>
            <a:srgbClr val="E7E7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400175"/>
            <a:ext cx="80772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 (Bullet is Wingdings, 80%, 24 point bold Arial, indent 0.4)</a:t>
            </a:r>
          </a:p>
          <a:p>
            <a:pPr lvl="1"/>
            <a:r>
              <a:rPr lang="en-US"/>
              <a:t>Second Level (Bullet is Wingdings, 70% of text; 22 point Arial, indent 0.5 and 0.8)</a:t>
            </a:r>
          </a:p>
          <a:p>
            <a:pPr lvl="2"/>
            <a:r>
              <a:rPr lang="en-US"/>
              <a:t>Third Level (Bullet is Wingdings, 60% of text; 20 point Arial, indent at 1.1 and 1.4.)</a:t>
            </a:r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8594725" y="6492875"/>
            <a:ext cx="5492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hangingPunct="0"/>
            <a:fld id="{64F1B4AF-AC83-46BB-AE61-3B5D25ED5BC1}" type="slidenum">
              <a:rPr lang="en-US" b="1">
                <a:solidFill>
                  <a:schemeClr val="tx2"/>
                </a:solidFill>
                <a:latin typeface="Arial" charset="0"/>
              </a:rPr>
              <a:pPr eaLnBrk="0" hangingPunct="0"/>
              <a:t>‹#›</a:t>
            </a:fld>
            <a:endParaRPr lang="en-US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029" name="Line 9"/>
          <p:cNvSpPr>
            <a:spLocks noChangeShapeType="1"/>
          </p:cNvSpPr>
          <p:nvPr userDrawn="1"/>
        </p:nvSpPr>
        <p:spPr bwMode="black">
          <a:xfrm>
            <a:off x="0" y="754063"/>
            <a:ext cx="9144000" cy="0"/>
          </a:xfrm>
          <a:prstGeom prst="line">
            <a:avLst/>
          </a:prstGeom>
          <a:noFill/>
          <a:ln w="63500">
            <a:solidFill>
              <a:srgbClr val="B9B9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030" name="Object 10"/>
          <p:cNvGraphicFramePr>
            <a:graphicFrameLocks noChangeAspect="1"/>
          </p:cNvGraphicFramePr>
          <p:nvPr userDrawn="1"/>
        </p:nvGraphicFramePr>
        <p:xfrm>
          <a:off x="52388" y="6481763"/>
          <a:ext cx="244475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13" imgW="2428765" imgH="3067185" progId="CorelDRAW.Graphic.10">
                  <p:embed/>
                </p:oleObj>
              </mc:Choice>
              <mc:Fallback>
                <p:oleObj name="CorelDRAW" r:id="rId13" imgW="2428765" imgH="3067185" progId="CorelDRAW.Graphic.10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8" y="6481763"/>
                        <a:ext cx="244475" cy="34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Text Box 11"/>
          <p:cNvSpPr txBox="1">
            <a:spLocks noChangeArrowheads="1"/>
          </p:cNvSpPr>
          <p:nvPr userDrawn="1"/>
        </p:nvSpPr>
        <p:spPr bwMode="auto">
          <a:xfrm>
            <a:off x="282575" y="6548438"/>
            <a:ext cx="74564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1400" b="1">
                <a:solidFill>
                  <a:schemeClr val="tx2"/>
                </a:solidFill>
                <a:latin typeface="Univers" pitchFamily="34" charset="0"/>
              </a:rPr>
              <a:t>School of Electronics and Computer Science, University of Southampton, UK</a:t>
            </a:r>
          </a:p>
        </p:txBody>
      </p:sp>
      <p:grpSp>
        <p:nvGrpSpPr>
          <p:cNvPr id="1032" name="Group 730"/>
          <p:cNvGrpSpPr>
            <a:grpSpLocks/>
          </p:cNvGrpSpPr>
          <p:nvPr userDrawn="1"/>
        </p:nvGrpSpPr>
        <p:grpSpPr bwMode="auto">
          <a:xfrm>
            <a:off x="7929563" y="0"/>
            <a:ext cx="1184275" cy="688975"/>
            <a:chOff x="4995" y="0"/>
            <a:chExt cx="746" cy="434"/>
          </a:xfrm>
        </p:grpSpPr>
        <p:sp>
          <p:nvSpPr>
            <p:cNvPr id="1033" name="AutoShape 13"/>
            <p:cNvSpPr>
              <a:spLocks noChangeAspect="1" noChangeArrowheads="1" noTextEdit="1"/>
            </p:cNvSpPr>
            <p:nvPr userDrawn="1"/>
          </p:nvSpPr>
          <p:spPr bwMode="auto">
            <a:xfrm>
              <a:off x="4995" y="0"/>
              <a:ext cx="746" cy="4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4" name="Freeform 216"/>
            <p:cNvSpPr>
              <a:spLocks/>
            </p:cNvSpPr>
            <p:nvPr userDrawn="1"/>
          </p:nvSpPr>
          <p:spPr bwMode="auto">
            <a:xfrm>
              <a:off x="5478" y="124"/>
              <a:ext cx="238" cy="284"/>
            </a:xfrm>
            <a:custGeom>
              <a:avLst/>
              <a:gdLst>
                <a:gd name="T0" fmla="*/ 0 w 238"/>
                <a:gd name="T1" fmla="*/ 284 h 284"/>
                <a:gd name="T2" fmla="*/ 238 w 238"/>
                <a:gd name="T3" fmla="*/ 0 h 284"/>
                <a:gd name="T4" fmla="*/ 238 w 238"/>
                <a:gd name="T5" fmla="*/ 9 h 284"/>
                <a:gd name="T6" fmla="*/ 8 w 238"/>
                <a:gd name="T7" fmla="*/ 284 h 284"/>
                <a:gd name="T8" fmla="*/ 0 w 238"/>
                <a:gd name="T9" fmla="*/ 284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8" h="284">
                  <a:moveTo>
                    <a:pt x="0" y="284"/>
                  </a:moveTo>
                  <a:lnTo>
                    <a:pt x="238" y="0"/>
                  </a:lnTo>
                  <a:lnTo>
                    <a:pt x="238" y="9"/>
                  </a:lnTo>
                  <a:lnTo>
                    <a:pt x="8" y="284"/>
                  </a:lnTo>
                  <a:lnTo>
                    <a:pt x="0" y="284"/>
                  </a:lnTo>
                  <a:close/>
                </a:path>
              </a:pathLst>
            </a:custGeom>
            <a:solidFill>
              <a:srgbClr val="4A6FB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5" name="Freeform 217"/>
            <p:cNvSpPr>
              <a:spLocks/>
            </p:cNvSpPr>
            <p:nvPr userDrawn="1"/>
          </p:nvSpPr>
          <p:spPr bwMode="auto">
            <a:xfrm>
              <a:off x="5482" y="129"/>
              <a:ext cx="234" cy="279"/>
            </a:xfrm>
            <a:custGeom>
              <a:avLst/>
              <a:gdLst>
                <a:gd name="T0" fmla="*/ 0 w 234"/>
                <a:gd name="T1" fmla="*/ 279 h 279"/>
                <a:gd name="T2" fmla="*/ 234 w 234"/>
                <a:gd name="T3" fmla="*/ 0 h 279"/>
                <a:gd name="T4" fmla="*/ 234 w 234"/>
                <a:gd name="T5" fmla="*/ 10 h 279"/>
                <a:gd name="T6" fmla="*/ 8 w 234"/>
                <a:gd name="T7" fmla="*/ 279 h 279"/>
                <a:gd name="T8" fmla="*/ 0 w 234"/>
                <a:gd name="T9" fmla="*/ 279 h 2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4" h="279">
                  <a:moveTo>
                    <a:pt x="0" y="279"/>
                  </a:moveTo>
                  <a:lnTo>
                    <a:pt x="234" y="0"/>
                  </a:lnTo>
                  <a:lnTo>
                    <a:pt x="234" y="10"/>
                  </a:lnTo>
                  <a:lnTo>
                    <a:pt x="8" y="279"/>
                  </a:lnTo>
                  <a:lnTo>
                    <a:pt x="0" y="279"/>
                  </a:lnTo>
                  <a:close/>
                </a:path>
              </a:pathLst>
            </a:custGeom>
            <a:solidFill>
              <a:srgbClr val="496DB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6" name="Freeform 218"/>
            <p:cNvSpPr>
              <a:spLocks/>
            </p:cNvSpPr>
            <p:nvPr userDrawn="1"/>
          </p:nvSpPr>
          <p:spPr bwMode="auto">
            <a:xfrm>
              <a:off x="5486" y="133"/>
              <a:ext cx="230" cy="275"/>
            </a:xfrm>
            <a:custGeom>
              <a:avLst/>
              <a:gdLst>
                <a:gd name="T0" fmla="*/ 0 w 230"/>
                <a:gd name="T1" fmla="*/ 275 h 275"/>
                <a:gd name="T2" fmla="*/ 230 w 230"/>
                <a:gd name="T3" fmla="*/ 0 h 275"/>
                <a:gd name="T4" fmla="*/ 230 w 230"/>
                <a:gd name="T5" fmla="*/ 9 h 275"/>
                <a:gd name="T6" fmla="*/ 8 w 230"/>
                <a:gd name="T7" fmla="*/ 275 h 275"/>
                <a:gd name="T8" fmla="*/ 0 w 230"/>
                <a:gd name="T9" fmla="*/ 275 h 2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0" h="275">
                  <a:moveTo>
                    <a:pt x="0" y="275"/>
                  </a:moveTo>
                  <a:lnTo>
                    <a:pt x="230" y="0"/>
                  </a:lnTo>
                  <a:lnTo>
                    <a:pt x="230" y="9"/>
                  </a:lnTo>
                  <a:lnTo>
                    <a:pt x="8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rgbClr val="486DB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7" name="Freeform 219"/>
            <p:cNvSpPr>
              <a:spLocks/>
            </p:cNvSpPr>
            <p:nvPr userDrawn="1"/>
          </p:nvSpPr>
          <p:spPr bwMode="auto">
            <a:xfrm>
              <a:off x="5490" y="139"/>
              <a:ext cx="226" cy="269"/>
            </a:xfrm>
            <a:custGeom>
              <a:avLst/>
              <a:gdLst>
                <a:gd name="T0" fmla="*/ 0 w 226"/>
                <a:gd name="T1" fmla="*/ 269 h 269"/>
                <a:gd name="T2" fmla="*/ 226 w 226"/>
                <a:gd name="T3" fmla="*/ 0 h 269"/>
                <a:gd name="T4" fmla="*/ 226 w 226"/>
                <a:gd name="T5" fmla="*/ 9 h 269"/>
                <a:gd name="T6" fmla="*/ 8 w 226"/>
                <a:gd name="T7" fmla="*/ 269 h 269"/>
                <a:gd name="T8" fmla="*/ 0 w 226"/>
                <a:gd name="T9" fmla="*/ 269 h 2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6" h="269">
                  <a:moveTo>
                    <a:pt x="0" y="269"/>
                  </a:moveTo>
                  <a:lnTo>
                    <a:pt x="226" y="0"/>
                  </a:lnTo>
                  <a:lnTo>
                    <a:pt x="226" y="9"/>
                  </a:lnTo>
                  <a:lnTo>
                    <a:pt x="8" y="269"/>
                  </a:lnTo>
                  <a:lnTo>
                    <a:pt x="0" y="269"/>
                  </a:lnTo>
                  <a:close/>
                </a:path>
              </a:pathLst>
            </a:custGeom>
            <a:solidFill>
              <a:srgbClr val="466BB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8" name="Freeform 220"/>
            <p:cNvSpPr>
              <a:spLocks/>
            </p:cNvSpPr>
            <p:nvPr userDrawn="1"/>
          </p:nvSpPr>
          <p:spPr bwMode="auto">
            <a:xfrm>
              <a:off x="5494" y="142"/>
              <a:ext cx="222" cy="266"/>
            </a:xfrm>
            <a:custGeom>
              <a:avLst/>
              <a:gdLst>
                <a:gd name="T0" fmla="*/ 0 w 222"/>
                <a:gd name="T1" fmla="*/ 266 h 266"/>
                <a:gd name="T2" fmla="*/ 222 w 222"/>
                <a:gd name="T3" fmla="*/ 0 h 266"/>
                <a:gd name="T4" fmla="*/ 222 w 222"/>
                <a:gd name="T5" fmla="*/ 11 h 266"/>
                <a:gd name="T6" fmla="*/ 8 w 222"/>
                <a:gd name="T7" fmla="*/ 266 h 266"/>
                <a:gd name="T8" fmla="*/ 0 w 222"/>
                <a:gd name="T9" fmla="*/ 266 h 2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2" h="266">
                  <a:moveTo>
                    <a:pt x="0" y="266"/>
                  </a:moveTo>
                  <a:lnTo>
                    <a:pt x="222" y="0"/>
                  </a:lnTo>
                  <a:lnTo>
                    <a:pt x="222" y="11"/>
                  </a:lnTo>
                  <a:lnTo>
                    <a:pt x="8" y="266"/>
                  </a:lnTo>
                  <a:lnTo>
                    <a:pt x="0" y="266"/>
                  </a:lnTo>
                  <a:close/>
                </a:path>
              </a:pathLst>
            </a:custGeom>
            <a:solidFill>
              <a:srgbClr val="456BB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9" name="Freeform 221"/>
            <p:cNvSpPr>
              <a:spLocks/>
            </p:cNvSpPr>
            <p:nvPr userDrawn="1"/>
          </p:nvSpPr>
          <p:spPr bwMode="auto">
            <a:xfrm>
              <a:off x="5498" y="148"/>
              <a:ext cx="218" cy="260"/>
            </a:xfrm>
            <a:custGeom>
              <a:avLst/>
              <a:gdLst>
                <a:gd name="T0" fmla="*/ 0 w 218"/>
                <a:gd name="T1" fmla="*/ 260 h 260"/>
                <a:gd name="T2" fmla="*/ 218 w 218"/>
                <a:gd name="T3" fmla="*/ 0 h 260"/>
                <a:gd name="T4" fmla="*/ 218 w 218"/>
                <a:gd name="T5" fmla="*/ 9 h 260"/>
                <a:gd name="T6" fmla="*/ 7 w 218"/>
                <a:gd name="T7" fmla="*/ 260 h 260"/>
                <a:gd name="T8" fmla="*/ 0 w 218"/>
                <a:gd name="T9" fmla="*/ 260 h 2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8" h="260">
                  <a:moveTo>
                    <a:pt x="0" y="260"/>
                  </a:moveTo>
                  <a:lnTo>
                    <a:pt x="218" y="0"/>
                  </a:lnTo>
                  <a:lnTo>
                    <a:pt x="218" y="9"/>
                  </a:lnTo>
                  <a:lnTo>
                    <a:pt x="7" y="260"/>
                  </a:lnTo>
                  <a:lnTo>
                    <a:pt x="0" y="260"/>
                  </a:lnTo>
                  <a:close/>
                </a:path>
              </a:pathLst>
            </a:custGeom>
            <a:solidFill>
              <a:srgbClr val="4469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0" name="Freeform 222"/>
            <p:cNvSpPr>
              <a:spLocks/>
            </p:cNvSpPr>
            <p:nvPr userDrawn="1"/>
          </p:nvSpPr>
          <p:spPr bwMode="auto">
            <a:xfrm>
              <a:off x="5502" y="153"/>
              <a:ext cx="214" cy="255"/>
            </a:xfrm>
            <a:custGeom>
              <a:avLst/>
              <a:gdLst>
                <a:gd name="T0" fmla="*/ 0 w 214"/>
                <a:gd name="T1" fmla="*/ 255 h 255"/>
                <a:gd name="T2" fmla="*/ 214 w 214"/>
                <a:gd name="T3" fmla="*/ 0 h 255"/>
                <a:gd name="T4" fmla="*/ 214 w 214"/>
                <a:gd name="T5" fmla="*/ 9 h 255"/>
                <a:gd name="T6" fmla="*/ 7 w 214"/>
                <a:gd name="T7" fmla="*/ 255 h 255"/>
                <a:gd name="T8" fmla="*/ 0 w 214"/>
                <a:gd name="T9" fmla="*/ 255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" h="255">
                  <a:moveTo>
                    <a:pt x="0" y="255"/>
                  </a:moveTo>
                  <a:lnTo>
                    <a:pt x="214" y="0"/>
                  </a:lnTo>
                  <a:lnTo>
                    <a:pt x="214" y="9"/>
                  </a:lnTo>
                  <a:lnTo>
                    <a:pt x="7" y="255"/>
                  </a:lnTo>
                  <a:lnTo>
                    <a:pt x="0" y="255"/>
                  </a:lnTo>
                  <a:close/>
                </a:path>
              </a:pathLst>
            </a:custGeom>
            <a:solidFill>
              <a:srgbClr val="4369B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1" name="Freeform 223"/>
            <p:cNvSpPr>
              <a:spLocks/>
            </p:cNvSpPr>
            <p:nvPr userDrawn="1"/>
          </p:nvSpPr>
          <p:spPr bwMode="auto">
            <a:xfrm>
              <a:off x="5505" y="157"/>
              <a:ext cx="211" cy="251"/>
            </a:xfrm>
            <a:custGeom>
              <a:avLst/>
              <a:gdLst>
                <a:gd name="T0" fmla="*/ 0 w 211"/>
                <a:gd name="T1" fmla="*/ 251 h 251"/>
                <a:gd name="T2" fmla="*/ 211 w 211"/>
                <a:gd name="T3" fmla="*/ 0 h 251"/>
                <a:gd name="T4" fmla="*/ 211 w 211"/>
                <a:gd name="T5" fmla="*/ 11 h 251"/>
                <a:gd name="T6" fmla="*/ 8 w 211"/>
                <a:gd name="T7" fmla="*/ 251 h 251"/>
                <a:gd name="T8" fmla="*/ 0 w 211"/>
                <a:gd name="T9" fmla="*/ 251 h 2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1" h="251">
                  <a:moveTo>
                    <a:pt x="0" y="251"/>
                  </a:moveTo>
                  <a:lnTo>
                    <a:pt x="211" y="0"/>
                  </a:lnTo>
                  <a:lnTo>
                    <a:pt x="211" y="11"/>
                  </a:lnTo>
                  <a:lnTo>
                    <a:pt x="8" y="251"/>
                  </a:lnTo>
                  <a:lnTo>
                    <a:pt x="0" y="251"/>
                  </a:lnTo>
                  <a:close/>
                </a:path>
              </a:pathLst>
            </a:custGeom>
            <a:solidFill>
              <a:srgbClr val="4167B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2" name="Freeform 224"/>
            <p:cNvSpPr>
              <a:spLocks/>
            </p:cNvSpPr>
            <p:nvPr userDrawn="1"/>
          </p:nvSpPr>
          <p:spPr bwMode="auto">
            <a:xfrm>
              <a:off x="5509" y="162"/>
              <a:ext cx="207" cy="246"/>
            </a:xfrm>
            <a:custGeom>
              <a:avLst/>
              <a:gdLst>
                <a:gd name="T0" fmla="*/ 0 w 207"/>
                <a:gd name="T1" fmla="*/ 246 h 246"/>
                <a:gd name="T2" fmla="*/ 207 w 207"/>
                <a:gd name="T3" fmla="*/ 0 h 246"/>
                <a:gd name="T4" fmla="*/ 207 w 207"/>
                <a:gd name="T5" fmla="*/ 9 h 246"/>
                <a:gd name="T6" fmla="*/ 8 w 207"/>
                <a:gd name="T7" fmla="*/ 246 h 246"/>
                <a:gd name="T8" fmla="*/ 0 w 207"/>
                <a:gd name="T9" fmla="*/ 246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7" h="246">
                  <a:moveTo>
                    <a:pt x="0" y="246"/>
                  </a:moveTo>
                  <a:lnTo>
                    <a:pt x="207" y="0"/>
                  </a:lnTo>
                  <a:lnTo>
                    <a:pt x="207" y="9"/>
                  </a:lnTo>
                  <a:lnTo>
                    <a:pt x="8" y="246"/>
                  </a:lnTo>
                  <a:lnTo>
                    <a:pt x="0" y="246"/>
                  </a:lnTo>
                  <a:close/>
                </a:path>
              </a:pathLst>
            </a:custGeom>
            <a:solidFill>
              <a:srgbClr val="4067B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3" name="Freeform 225"/>
            <p:cNvSpPr>
              <a:spLocks/>
            </p:cNvSpPr>
            <p:nvPr userDrawn="1"/>
          </p:nvSpPr>
          <p:spPr bwMode="auto">
            <a:xfrm>
              <a:off x="5513" y="168"/>
              <a:ext cx="203" cy="240"/>
            </a:xfrm>
            <a:custGeom>
              <a:avLst/>
              <a:gdLst>
                <a:gd name="T0" fmla="*/ 0 w 203"/>
                <a:gd name="T1" fmla="*/ 240 h 240"/>
                <a:gd name="T2" fmla="*/ 203 w 203"/>
                <a:gd name="T3" fmla="*/ 0 h 240"/>
                <a:gd name="T4" fmla="*/ 203 w 203"/>
                <a:gd name="T5" fmla="*/ 9 h 240"/>
                <a:gd name="T6" fmla="*/ 8 w 203"/>
                <a:gd name="T7" fmla="*/ 240 h 240"/>
                <a:gd name="T8" fmla="*/ 0 w 203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3" h="240">
                  <a:moveTo>
                    <a:pt x="0" y="240"/>
                  </a:moveTo>
                  <a:lnTo>
                    <a:pt x="203" y="0"/>
                  </a:lnTo>
                  <a:lnTo>
                    <a:pt x="203" y="9"/>
                  </a:lnTo>
                  <a:lnTo>
                    <a:pt x="8" y="240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3F65B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4" name="Freeform 226"/>
            <p:cNvSpPr>
              <a:spLocks/>
            </p:cNvSpPr>
            <p:nvPr userDrawn="1"/>
          </p:nvSpPr>
          <p:spPr bwMode="auto">
            <a:xfrm>
              <a:off x="5517" y="171"/>
              <a:ext cx="199" cy="237"/>
            </a:xfrm>
            <a:custGeom>
              <a:avLst/>
              <a:gdLst>
                <a:gd name="T0" fmla="*/ 0 w 199"/>
                <a:gd name="T1" fmla="*/ 237 h 237"/>
                <a:gd name="T2" fmla="*/ 199 w 199"/>
                <a:gd name="T3" fmla="*/ 0 h 237"/>
                <a:gd name="T4" fmla="*/ 199 w 199"/>
                <a:gd name="T5" fmla="*/ 11 h 237"/>
                <a:gd name="T6" fmla="*/ 8 w 199"/>
                <a:gd name="T7" fmla="*/ 237 h 237"/>
                <a:gd name="T8" fmla="*/ 0 w 199"/>
                <a:gd name="T9" fmla="*/ 237 h 2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9" h="237">
                  <a:moveTo>
                    <a:pt x="0" y="237"/>
                  </a:moveTo>
                  <a:lnTo>
                    <a:pt x="199" y="0"/>
                  </a:lnTo>
                  <a:lnTo>
                    <a:pt x="199" y="11"/>
                  </a:lnTo>
                  <a:lnTo>
                    <a:pt x="8" y="237"/>
                  </a:lnTo>
                  <a:lnTo>
                    <a:pt x="0" y="237"/>
                  </a:lnTo>
                  <a:close/>
                </a:path>
              </a:pathLst>
            </a:custGeom>
            <a:solidFill>
              <a:srgbClr val="3E65B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5" name="Freeform 227"/>
            <p:cNvSpPr>
              <a:spLocks/>
            </p:cNvSpPr>
            <p:nvPr userDrawn="1"/>
          </p:nvSpPr>
          <p:spPr bwMode="auto">
            <a:xfrm>
              <a:off x="5521" y="177"/>
              <a:ext cx="195" cy="231"/>
            </a:xfrm>
            <a:custGeom>
              <a:avLst/>
              <a:gdLst>
                <a:gd name="T0" fmla="*/ 0 w 195"/>
                <a:gd name="T1" fmla="*/ 231 h 231"/>
                <a:gd name="T2" fmla="*/ 195 w 195"/>
                <a:gd name="T3" fmla="*/ 0 h 231"/>
                <a:gd name="T4" fmla="*/ 195 w 195"/>
                <a:gd name="T5" fmla="*/ 9 h 231"/>
                <a:gd name="T6" fmla="*/ 8 w 195"/>
                <a:gd name="T7" fmla="*/ 231 h 231"/>
                <a:gd name="T8" fmla="*/ 0 w 195"/>
                <a:gd name="T9" fmla="*/ 231 h 2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5" h="231">
                  <a:moveTo>
                    <a:pt x="0" y="231"/>
                  </a:moveTo>
                  <a:lnTo>
                    <a:pt x="195" y="0"/>
                  </a:lnTo>
                  <a:lnTo>
                    <a:pt x="195" y="9"/>
                  </a:lnTo>
                  <a:lnTo>
                    <a:pt x="8" y="231"/>
                  </a:lnTo>
                  <a:lnTo>
                    <a:pt x="0" y="231"/>
                  </a:lnTo>
                  <a:close/>
                </a:path>
              </a:pathLst>
            </a:custGeom>
            <a:solidFill>
              <a:srgbClr val="3C63B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6" name="Freeform 228"/>
            <p:cNvSpPr>
              <a:spLocks/>
            </p:cNvSpPr>
            <p:nvPr userDrawn="1"/>
          </p:nvSpPr>
          <p:spPr bwMode="auto">
            <a:xfrm>
              <a:off x="5525" y="182"/>
              <a:ext cx="191" cy="226"/>
            </a:xfrm>
            <a:custGeom>
              <a:avLst/>
              <a:gdLst>
                <a:gd name="T0" fmla="*/ 0 w 191"/>
                <a:gd name="T1" fmla="*/ 226 h 226"/>
                <a:gd name="T2" fmla="*/ 191 w 191"/>
                <a:gd name="T3" fmla="*/ 0 h 226"/>
                <a:gd name="T4" fmla="*/ 191 w 191"/>
                <a:gd name="T5" fmla="*/ 9 h 226"/>
                <a:gd name="T6" fmla="*/ 8 w 191"/>
                <a:gd name="T7" fmla="*/ 226 h 226"/>
                <a:gd name="T8" fmla="*/ 0 w 191"/>
                <a:gd name="T9" fmla="*/ 226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1" h="226">
                  <a:moveTo>
                    <a:pt x="0" y="226"/>
                  </a:moveTo>
                  <a:lnTo>
                    <a:pt x="191" y="0"/>
                  </a:lnTo>
                  <a:lnTo>
                    <a:pt x="191" y="9"/>
                  </a:lnTo>
                  <a:lnTo>
                    <a:pt x="8" y="226"/>
                  </a:lnTo>
                  <a:lnTo>
                    <a:pt x="0" y="226"/>
                  </a:lnTo>
                  <a:close/>
                </a:path>
              </a:pathLst>
            </a:custGeom>
            <a:solidFill>
              <a:srgbClr val="3B63B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7" name="Freeform 229"/>
            <p:cNvSpPr>
              <a:spLocks/>
            </p:cNvSpPr>
            <p:nvPr userDrawn="1"/>
          </p:nvSpPr>
          <p:spPr bwMode="auto">
            <a:xfrm>
              <a:off x="5529" y="186"/>
              <a:ext cx="187" cy="222"/>
            </a:xfrm>
            <a:custGeom>
              <a:avLst/>
              <a:gdLst>
                <a:gd name="T0" fmla="*/ 0 w 187"/>
                <a:gd name="T1" fmla="*/ 222 h 222"/>
                <a:gd name="T2" fmla="*/ 187 w 187"/>
                <a:gd name="T3" fmla="*/ 0 h 222"/>
                <a:gd name="T4" fmla="*/ 187 w 187"/>
                <a:gd name="T5" fmla="*/ 11 h 222"/>
                <a:gd name="T6" fmla="*/ 9 w 187"/>
                <a:gd name="T7" fmla="*/ 222 h 222"/>
                <a:gd name="T8" fmla="*/ 0 w 187"/>
                <a:gd name="T9" fmla="*/ 222 h 2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7" h="222">
                  <a:moveTo>
                    <a:pt x="0" y="222"/>
                  </a:moveTo>
                  <a:lnTo>
                    <a:pt x="187" y="0"/>
                  </a:lnTo>
                  <a:lnTo>
                    <a:pt x="187" y="11"/>
                  </a:lnTo>
                  <a:lnTo>
                    <a:pt x="9" y="222"/>
                  </a:lnTo>
                  <a:lnTo>
                    <a:pt x="0" y="222"/>
                  </a:lnTo>
                  <a:close/>
                </a:path>
              </a:pathLst>
            </a:custGeom>
            <a:solidFill>
              <a:srgbClr val="3A61B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8" name="Freeform 230"/>
            <p:cNvSpPr>
              <a:spLocks/>
            </p:cNvSpPr>
            <p:nvPr userDrawn="1"/>
          </p:nvSpPr>
          <p:spPr bwMode="auto">
            <a:xfrm>
              <a:off x="5533" y="191"/>
              <a:ext cx="183" cy="217"/>
            </a:xfrm>
            <a:custGeom>
              <a:avLst/>
              <a:gdLst>
                <a:gd name="T0" fmla="*/ 0 w 183"/>
                <a:gd name="T1" fmla="*/ 217 h 217"/>
                <a:gd name="T2" fmla="*/ 183 w 183"/>
                <a:gd name="T3" fmla="*/ 0 h 217"/>
                <a:gd name="T4" fmla="*/ 183 w 183"/>
                <a:gd name="T5" fmla="*/ 10 h 217"/>
                <a:gd name="T6" fmla="*/ 9 w 183"/>
                <a:gd name="T7" fmla="*/ 217 h 217"/>
                <a:gd name="T8" fmla="*/ 0 w 183"/>
                <a:gd name="T9" fmla="*/ 217 h 2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3" h="217">
                  <a:moveTo>
                    <a:pt x="0" y="217"/>
                  </a:moveTo>
                  <a:lnTo>
                    <a:pt x="183" y="0"/>
                  </a:lnTo>
                  <a:lnTo>
                    <a:pt x="183" y="10"/>
                  </a:lnTo>
                  <a:lnTo>
                    <a:pt x="9" y="217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3961B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9" name="Freeform 231"/>
            <p:cNvSpPr>
              <a:spLocks/>
            </p:cNvSpPr>
            <p:nvPr userDrawn="1"/>
          </p:nvSpPr>
          <p:spPr bwMode="auto">
            <a:xfrm>
              <a:off x="5538" y="197"/>
              <a:ext cx="178" cy="211"/>
            </a:xfrm>
            <a:custGeom>
              <a:avLst/>
              <a:gdLst>
                <a:gd name="T0" fmla="*/ 0 w 178"/>
                <a:gd name="T1" fmla="*/ 211 h 211"/>
                <a:gd name="T2" fmla="*/ 178 w 178"/>
                <a:gd name="T3" fmla="*/ 0 h 211"/>
                <a:gd name="T4" fmla="*/ 178 w 178"/>
                <a:gd name="T5" fmla="*/ 9 h 211"/>
                <a:gd name="T6" fmla="*/ 8 w 178"/>
                <a:gd name="T7" fmla="*/ 211 h 211"/>
                <a:gd name="T8" fmla="*/ 0 w 178"/>
                <a:gd name="T9" fmla="*/ 211 h 2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8" h="211">
                  <a:moveTo>
                    <a:pt x="0" y="211"/>
                  </a:moveTo>
                  <a:lnTo>
                    <a:pt x="178" y="0"/>
                  </a:lnTo>
                  <a:lnTo>
                    <a:pt x="178" y="9"/>
                  </a:lnTo>
                  <a:lnTo>
                    <a:pt x="8" y="211"/>
                  </a:lnTo>
                  <a:lnTo>
                    <a:pt x="0" y="211"/>
                  </a:lnTo>
                  <a:close/>
                </a:path>
              </a:pathLst>
            </a:custGeom>
            <a:solidFill>
              <a:srgbClr val="375FA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0" name="Freeform 232"/>
            <p:cNvSpPr>
              <a:spLocks/>
            </p:cNvSpPr>
            <p:nvPr userDrawn="1"/>
          </p:nvSpPr>
          <p:spPr bwMode="auto">
            <a:xfrm>
              <a:off x="5542" y="201"/>
              <a:ext cx="174" cy="207"/>
            </a:xfrm>
            <a:custGeom>
              <a:avLst/>
              <a:gdLst>
                <a:gd name="T0" fmla="*/ 0 w 174"/>
                <a:gd name="T1" fmla="*/ 207 h 207"/>
                <a:gd name="T2" fmla="*/ 174 w 174"/>
                <a:gd name="T3" fmla="*/ 0 h 207"/>
                <a:gd name="T4" fmla="*/ 174 w 174"/>
                <a:gd name="T5" fmla="*/ 10 h 207"/>
                <a:gd name="T6" fmla="*/ 8 w 174"/>
                <a:gd name="T7" fmla="*/ 207 h 207"/>
                <a:gd name="T8" fmla="*/ 0 w 174"/>
                <a:gd name="T9" fmla="*/ 207 h 2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4" h="207">
                  <a:moveTo>
                    <a:pt x="0" y="207"/>
                  </a:moveTo>
                  <a:lnTo>
                    <a:pt x="174" y="0"/>
                  </a:lnTo>
                  <a:lnTo>
                    <a:pt x="174" y="10"/>
                  </a:lnTo>
                  <a:lnTo>
                    <a:pt x="8" y="207"/>
                  </a:lnTo>
                  <a:lnTo>
                    <a:pt x="0" y="207"/>
                  </a:lnTo>
                  <a:close/>
                </a:path>
              </a:pathLst>
            </a:custGeom>
            <a:solidFill>
              <a:srgbClr val="365FA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1" name="Freeform 233"/>
            <p:cNvSpPr>
              <a:spLocks/>
            </p:cNvSpPr>
            <p:nvPr userDrawn="1"/>
          </p:nvSpPr>
          <p:spPr bwMode="auto">
            <a:xfrm>
              <a:off x="5546" y="206"/>
              <a:ext cx="170" cy="202"/>
            </a:xfrm>
            <a:custGeom>
              <a:avLst/>
              <a:gdLst>
                <a:gd name="T0" fmla="*/ 0 w 170"/>
                <a:gd name="T1" fmla="*/ 202 h 202"/>
                <a:gd name="T2" fmla="*/ 170 w 170"/>
                <a:gd name="T3" fmla="*/ 0 h 202"/>
                <a:gd name="T4" fmla="*/ 170 w 170"/>
                <a:gd name="T5" fmla="*/ 9 h 202"/>
                <a:gd name="T6" fmla="*/ 8 w 170"/>
                <a:gd name="T7" fmla="*/ 202 h 202"/>
                <a:gd name="T8" fmla="*/ 0 w 170"/>
                <a:gd name="T9" fmla="*/ 202 h 2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0" h="202">
                  <a:moveTo>
                    <a:pt x="0" y="202"/>
                  </a:moveTo>
                  <a:lnTo>
                    <a:pt x="170" y="0"/>
                  </a:lnTo>
                  <a:lnTo>
                    <a:pt x="170" y="9"/>
                  </a:lnTo>
                  <a:lnTo>
                    <a:pt x="8" y="202"/>
                  </a:lnTo>
                  <a:lnTo>
                    <a:pt x="0" y="202"/>
                  </a:lnTo>
                  <a:close/>
                </a:path>
              </a:pathLst>
            </a:custGeom>
            <a:solidFill>
              <a:srgbClr val="355DA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2" name="Freeform 234"/>
            <p:cNvSpPr>
              <a:spLocks/>
            </p:cNvSpPr>
            <p:nvPr userDrawn="1"/>
          </p:nvSpPr>
          <p:spPr bwMode="auto">
            <a:xfrm>
              <a:off x="5550" y="211"/>
              <a:ext cx="166" cy="197"/>
            </a:xfrm>
            <a:custGeom>
              <a:avLst/>
              <a:gdLst>
                <a:gd name="T0" fmla="*/ 0 w 166"/>
                <a:gd name="T1" fmla="*/ 197 h 197"/>
                <a:gd name="T2" fmla="*/ 166 w 166"/>
                <a:gd name="T3" fmla="*/ 0 h 197"/>
                <a:gd name="T4" fmla="*/ 166 w 166"/>
                <a:gd name="T5" fmla="*/ 9 h 197"/>
                <a:gd name="T6" fmla="*/ 8 w 166"/>
                <a:gd name="T7" fmla="*/ 197 h 197"/>
                <a:gd name="T8" fmla="*/ 0 w 166"/>
                <a:gd name="T9" fmla="*/ 197 h 1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6" h="197">
                  <a:moveTo>
                    <a:pt x="0" y="197"/>
                  </a:moveTo>
                  <a:lnTo>
                    <a:pt x="166" y="0"/>
                  </a:lnTo>
                  <a:lnTo>
                    <a:pt x="166" y="9"/>
                  </a:lnTo>
                  <a:lnTo>
                    <a:pt x="8" y="197"/>
                  </a:lnTo>
                  <a:lnTo>
                    <a:pt x="0" y="197"/>
                  </a:lnTo>
                  <a:close/>
                </a:path>
              </a:pathLst>
            </a:custGeom>
            <a:solidFill>
              <a:srgbClr val="345DA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3" name="Freeform 235"/>
            <p:cNvSpPr>
              <a:spLocks/>
            </p:cNvSpPr>
            <p:nvPr userDrawn="1"/>
          </p:nvSpPr>
          <p:spPr bwMode="auto">
            <a:xfrm>
              <a:off x="5554" y="215"/>
              <a:ext cx="162" cy="193"/>
            </a:xfrm>
            <a:custGeom>
              <a:avLst/>
              <a:gdLst>
                <a:gd name="T0" fmla="*/ 0 w 162"/>
                <a:gd name="T1" fmla="*/ 193 h 193"/>
                <a:gd name="T2" fmla="*/ 162 w 162"/>
                <a:gd name="T3" fmla="*/ 0 h 193"/>
                <a:gd name="T4" fmla="*/ 162 w 162"/>
                <a:gd name="T5" fmla="*/ 9 h 193"/>
                <a:gd name="T6" fmla="*/ 8 w 162"/>
                <a:gd name="T7" fmla="*/ 193 h 193"/>
                <a:gd name="T8" fmla="*/ 0 w 162"/>
                <a:gd name="T9" fmla="*/ 193 h 1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2" h="193">
                  <a:moveTo>
                    <a:pt x="0" y="193"/>
                  </a:moveTo>
                  <a:lnTo>
                    <a:pt x="162" y="0"/>
                  </a:lnTo>
                  <a:lnTo>
                    <a:pt x="162" y="9"/>
                  </a:lnTo>
                  <a:lnTo>
                    <a:pt x="8" y="193"/>
                  </a:lnTo>
                  <a:lnTo>
                    <a:pt x="0" y="193"/>
                  </a:lnTo>
                  <a:close/>
                </a:path>
              </a:pathLst>
            </a:custGeom>
            <a:solidFill>
              <a:srgbClr val="325BA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4" name="Freeform 236"/>
            <p:cNvSpPr>
              <a:spLocks/>
            </p:cNvSpPr>
            <p:nvPr userDrawn="1"/>
          </p:nvSpPr>
          <p:spPr bwMode="auto">
            <a:xfrm>
              <a:off x="5558" y="220"/>
              <a:ext cx="158" cy="188"/>
            </a:xfrm>
            <a:custGeom>
              <a:avLst/>
              <a:gdLst>
                <a:gd name="T0" fmla="*/ 0 w 158"/>
                <a:gd name="T1" fmla="*/ 188 h 188"/>
                <a:gd name="T2" fmla="*/ 158 w 158"/>
                <a:gd name="T3" fmla="*/ 0 h 188"/>
                <a:gd name="T4" fmla="*/ 158 w 158"/>
                <a:gd name="T5" fmla="*/ 10 h 188"/>
                <a:gd name="T6" fmla="*/ 8 w 158"/>
                <a:gd name="T7" fmla="*/ 188 h 188"/>
                <a:gd name="T8" fmla="*/ 0 w 158"/>
                <a:gd name="T9" fmla="*/ 188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8" h="188">
                  <a:moveTo>
                    <a:pt x="0" y="188"/>
                  </a:moveTo>
                  <a:lnTo>
                    <a:pt x="158" y="0"/>
                  </a:lnTo>
                  <a:lnTo>
                    <a:pt x="158" y="10"/>
                  </a:lnTo>
                  <a:lnTo>
                    <a:pt x="8" y="188"/>
                  </a:lnTo>
                  <a:lnTo>
                    <a:pt x="0" y="188"/>
                  </a:lnTo>
                  <a:close/>
                </a:path>
              </a:pathLst>
            </a:custGeom>
            <a:solidFill>
              <a:srgbClr val="315BA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5" name="Freeform 237"/>
            <p:cNvSpPr>
              <a:spLocks/>
            </p:cNvSpPr>
            <p:nvPr userDrawn="1"/>
          </p:nvSpPr>
          <p:spPr bwMode="auto">
            <a:xfrm>
              <a:off x="5562" y="224"/>
              <a:ext cx="154" cy="184"/>
            </a:xfrm>
            <a:custGeom>
              <a:avLst/>
              <a:gdLst>
                <a:gd name="T0" fmla="*/ 0 w 154"/>
                <a:gd name="T1" fmla="*/ 184 h 184"/>
                <a:gd name="T2" fmla="*/ 154 w 154"/>
                <a:gd name="T3" fmla="*/ 0 h 184"/>
                <a:gd name="T4" fmla="*/ 154 w 154"/>
                <a:gd name="T5" fmla="*/ 11 h 184"/>
                <a:gd name="T6" fmla="*/ 8 w 154"/>
                <a:gd name="T7" fmla="*/ 184 h 184"/>
                <a:gd name="T8" fmla="*/ 0 w 154"/>
                <a:gd name="T9" fmla="*/ 184 h 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4" h="184">
                  <a:moveTo>
                    <a:pt x="0" y="184"/>
                  </a:moveTo>
                  <a:lnTo>
                    <a:pt x="154" y="0"/>
                  </a:lnTo>
                  <a:lnTo>
                    <a:pt x="154" y="11"/>
                  </a:lnTo>
                  <a:lnTo>
                    <a:pt x="8" y="184"/>
                  </a:lnTo>
                  <a:lnTo>
                    <a:pt x="0" y="184"/>
                  </a:lnTo>
                  <a:close/>
                </a:path>
              </a:pathLst>
            </a:custGeom>
            <a:solidFill>
              <a:srgbClr val="3059A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6" name="Freeform 238"/>
            <p:cNvSpPr>
              <a:spLocks/>
            </p:cNvSpPr>
            <p:nvPr userDrawn="1"/>
          </p:nvSpPr>
          <p:spPr bwMode="auto">
            <a:xfrm>
              <a:off x="5566" y="230"/>
              <a:ext cx="150" cy="178"/>
            </a:xfrm>
            <a:custGeom>
              <a:avLst/>
              <a:gdLst>
                <a:gd name="T0" fmla="*/ 0 w 150"/>
                <a:gd name="T1" fmla="*/ 178 h 178"/>
                <a:gd name="T2" fmla="*/ 150 w 150"/>
                <a:gd name="T3" fmla="*/ 0 h 178"/>
                <a:gd name="T4" fmla="*/ 150 w 150"/>
                <a:gd name="T5" fmla="*/ 9 h 178"/>
                <a:gd name="T6" fmla="*/ 8 w 150"/>
                <a:gd name="T7" fmla="*/ 178 h 178"/>
                <a:gd name="T8" fmla="*/ 0 w 150"/>
                <a:gd name="T9" fmla="*/ 178 h 1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0" h="178">
                  <a:moveTo>
                    <a:pt x="0" y="178"/>
                  </a:moveTo>
                  <a:lnTo>
                    <a:pt x="150" y="0"/>
                  </a:lnTo>
                  <a:lnTo>
                    <a:pt x="150" y="9"/>
                  </a:lnTo>
                  <a:lnTo>
                    <a:pt x="8" y="178"/>
                  </a:lnTo>
                  <a:lnTo>
                    <a:pt x="0" y="178"/>
                  </a:lnTo>
                  <a:close/>
                </a:path>
              </a:pathLst>
            </a:custGeom>
            <a:solidFill>
              <a:srgbClr val="2F59A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7" name="Freeform 239"/>
            <p:cNvSpPr>
              <a:spLocks/>
            </p:cNvSpPr>
            <p:nvPr userDrawn="1"/>
          </p:nvSpPr>
          <p:spPr bwMode="auto">
            <a:xfrm>
              <a:off x="5570" y="235"/>
              <a:ext cx="146" cy="173"/>
            </a:xfrm>
            <a:custGeom>
              <a:avLst/>
              <a:gdLst>
                <a:gd name="T0" fmla="*/ 0 w 146"/>
                <a:gd name="T1" fmla="*/ 173 h 173"/>
                <a:gd name="T2" fmla="*/ 146 w 146"/>
                <a:gd name="T3" fmla="*/ 0 h 173"/>
                <a:gd name="T4" fmla="*/ 146 w 146"/>
                <a:gd name="T5" fmla="*/ 9 h 173"/>
                <a:gd name="T6" fmla="*/ 8 w 146"/>
                <a:gd name="T7" fmla="*/ 173 h 173"/>
                <a:gd name="T8" fmla="*/ 0 w 146"/>
                <a:gd name="T9" fmla="*/ 173 h 1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6" h="173">
                  <a:moveTo>
                    <a:pt x="0" y="173"/>
                  </a:moveTo>
                  <a:lnTo>
                    <a:pt x="146" y="0"/>
                  </a:lnTo>
                  <a:lnTo>
                    <a:pt x="146" y="9"/>
                  </a:lnTo>
                  <a:lnTo>
                    <a:pt x="8" y="173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rgbClr val="2D57A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8" name="Freeform 240"/>
            <p:cNvSpPr>
              <a:spLocks/>
            </p:cNvSpPr>
            <p:nvPr userDrawn="1"/>
          </p:nvSpPr>
          <p:spPr bwMode="auto">
            <a:xfrm>
              <a:off x="5574" y="239"/>
              <a:ext cx="142" cy="169"/>
            </a:xfrm>
            <a:custGeom>
              <a:avLst/>
              <a:gdLst>
                <a:gd name="T0" fmla="*/ 0 w 142"/>
                <a:gd name="T1" fmla="*/ 169 h 169"/>
                <a:gd name="T2" fmla="*/ 142 w 142"/>
                <a:gd name="T3" fmla="*/ 0 h 169"/>
                <a:gd name="T4" fmla="*/ 142 w 142"/>
                <a:gd name="T5" fmla="*/ 10 h 169"/>
                <a:gd name="T6" fmla="*/ 8 w 142"/>
                <a:gd name="T7" fmla="*/ 169 h 169"/>
                <a:gd name="T8" fmla="*/ 0 w 142"/>
                <a:gd name="T9" fmla="*/ 169 h 1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169">
                  <a:moveTo>
                    <a:pt x="0" y="169"/>
                  </a:moveTo>
                  <a:lnTo>
                    <a:pt x="142" y="0"/>
                  </a:lnTo>
                  <a:lnTo>
                    <a:pt x="142" y="10"/>
                  </a:lnTo>
                  <a:lnTo>
                    <a:pt x="8" y="169"/>
                  </a:lnTo>
                  <a:lnTo>
                    <a:pt x="0" y="169"/>
                  </a:lnTo>
                  <a:close/>
                </a:path>
              </a:pathLst>
            </a:custGeom>
            <a:solidFill>
              <a:srgbClr val="2C57A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9" name="Freeform 241"/>
            <p:cNvSpPr>
              <a:spLocks/>
            </p:cNvSpPr>
            <p:nvPr userDrawn="1"/>
          </p:nvSpPr>
          <p:spPr bwMode="auto">
            <a:xfrm>
              <a:off x="5578" y="244"/>
              <a:ext cx="138" cy="164"/>
            </a:xfrm>
            <a:custGeom>
              <a:avLst/>
              <a:gdLst>
                <a:gd name="T0" fmla="*/ 0 w 138"/>
                <a:gd name="T1" fmla="*/ 164 h 164"/>
                <a:gd name="T2" fmla="*/ 138 w 138"/>
                <a:gd name="T3" fmla="*/ 0 h 164"/>
                <a:gd name="T4" fmla="*/ 138 w 138"/>
                <a:gd name="T5" fmla="*/ 9 h 164"/>
                <a:gd name="T6" fmla="*/ 8 w 138"/>
                <a:gd name="T7" fmla="*/ 164 h 164"/>
                <a:gd name="T8" fmla="*/ 0 w 138"/>
                <a:gd name="T9" fmla="*/ 164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8" h="164">
                  <a:moveTo>
                    <a:pt x="0" y="164"/>
                  </a:moveTo>
                  <a:lnTo>
                    <a:pt x="138" y="0"/>
                  </a:lnTo>
                  <a:lnTo>
                    <a:pt x="138" y="9"/>
                  </a:lnTo>
                  <a:lnTo>
                    <a:pt x="8" y="164"/>
                  </a:lnTo>
                  <a:lnTo>
                    <a:pt x="0" y="164"/>
                  </a:lnTo>
                  <a:close/>
                </a:path>
              </a:pathLst>
            </a:custGeom>
            <a:solidFill>
              <a:srgbClr val="2A55A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0" name="Freeform 242"/>
            <p:cNvSpPr>
              <a:spLocks/>
            </p:cNvSpPr>
            <p:nvPr userDrawn="1"/>
          </p:nvSpPr>
          <p:spPr bwMode="auto">
            <a:xfrm>
              <a:off x="5582" y="249"/>
              <a:ext cx="134" cy="159"/>
            </a:xfrm>
            <a:custGeom>
              <a:avLst/>
              <a:gdLst>
                <a:gd name="T0" fmla="*/ 0 w 134"/>
                <a:gd name="T1" fmla="*/ 159 h 159"/>
                <a:gd name="T2" fmla="*/ 134 w 134"/>
                <a:gd name="T3" fmla="*/ 0 h 159"/>
                <a:gd name="T4" fmla="*/ 134 w 134"/>
                <a:gd name="T5" fmla="*/ 10 h 159"/>
                <a:gd name="T6" fmla="*/ 8 w 134"/>
                <a:gd name="T7" fmla="*/ 159 h 159"/>
                <a:gd name="T8" fmla="*/ 0 w 134"/>
                <a:gd name="T9" fmla="*/ 159 h 1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" h="159">
                  <a:moveTo>
                    <a:pt x="0" y="159"/>
                  </a:moveTo>
                  <a:lnTo>
                    <a:pt x="134" y="0"/>
                  </a:lnTo>
                  <a:lnTo>
                    <a:pt x="134" y="10"/>
                  </a:lnTo>
                  <a:lnTo>
                    <a:pt x="8" y="159"/>
                  </a:lnTo>
                  <a:lnTo>
                    <a:pt x="0" y="159"/>
                  </a:lnTo>
                  <a:close/>
                </a:path>
              </a:pathLst>
            </a:custGeom>
            <a:solidFill>
              <a:srgbClr val="2A55A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1" name="Freeform 243"/>
            <p:cNvSpPr>
              <a:spLocks/>
            </p:cNvSpPr>
            <p:nvPr userDrawn="1"/>
          </p:nvSpPr>
          <p:spPr bwMode="auto">
            <a:xfrm>
              <a:off x="5586" y="253"/>
              <a:ext cx="130" cy="155"/>
            </a:xfrm>
            <a:custGeom>
              <a:avLst/>
              <a:gdLst>
                <a:gd name="T0" fmla="*/ 0 w 130"/>
                <a:gd name="T1" fmla="*/ 155 h 155"/>
                <a:gd name="T2" fmla="*/ 130 w 130"/>
                <a:gd name="T3" fmla="*/ 0 h 155"/>
                <a:gd name="T4" fmla="*/ 130 w 130"/>
                <a:gd name="T5" fmla="*/ 11 h 155"/>
                <a:gd name="T6" fmla="*/ 8 w 130"/>
                <a:gd name="T7" fmla="*/ 155 h 155"/>
                <a:gd name="T8" fmla="*/ 0 w 130"/>
                <a:gd name="T9" fmla="*/ 155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0" h="155">
                  <a:moveTo>
                    <a:pt x="0" y="155"/>
                  </a:moveTo>
                  <a:lnTo>
                    <a:pt x="130" y="0"/>
                  </a:lnTo>
                  <a:lnTo>
                    <a:pt x="130" y="11"/>
                  </a:lnTo>
                  <a:lnTo>
                    <a:pt x="8" y="155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rgbClr val="2853A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2" name="Freeform 244"/>
            <p:cNvSpPr>
              <a:spLocks/>
            </p:cNvSpPr>
            <p:nvPr userDrawn="1"/>
          </p:nvSpPr>
          <p:spPr bwMode="auto">
            <a:xfrm>
              <a:off x="5590" y="259"/>
              <a:ext cx="126" cy="149"/>
            </a:xfrm>
            <a:custGeom>
              <a:avLst/>
              <a:gdLst>
                <a:gd name="T0" fmla="*/ 0 w 126"/>
                <a:gd name="T1" fmla="*/ 149 h 149"/>
                <a:gd name="T2" fmla="*/ 126 w 126"/>
                <a:gd name="T3" fmla="*/ 0 h 149"/>
                <a:gd name="T4" fmla="*/ 126 w 126"/>
                <a:gd name="T5" fmla="*/ 9 h 149"/>
                <a:gd name="T6" fmla="*/ 9 w 126"/>
                <a:gd name="T7" fmla="*/ 149 h 149"/>
                <a:gd name="T8" fmla="*/ 0 w 126"/>
                <a:gd name="T9" fmla="*/ 149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6" h="149">
                  <a:moveTo>
                    <a:pt x="0" y="149"/>
                  </a:moveTo>
                  <a:lnTo>
                    <a:pt x="126" y="0"/>
                  </a:lnTo>
                  <a:lnTo>
                    <a:pt x="126" y="9"/>
                  </a:lnTo>
                  <a:lnTo>
                    <a:pt x="9" y="149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2753A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3" name="Freeform 245"/>
            <p:cNvSpPr>
              <a:spLocks/>
            </p:cNvSpPr>
            <p:nvPr userDrawn="1"/>
          </p:nvSpPr>
          <p:spPr bwMode="auto">
            <a:xfrm>
              <a:off x="5594" y="264"/>
              <a:ext cx="122" cy="144"/>
            </a:xfrm>
            <a:custGeom>
              <a:avLst/>
              <a:gdLst>
                <a:gd name="T0" fmla="*/ 0 w 122"/>
                <a:gd name="T1" fmla="*/ 144 h 144"/>
                <a:gd name="T2" fmla="*/ 122 w 122"/>
                <a:gd name="T3" fmla="*/ 0 h 144"/>
                <a:gd name="T4" fmla="*/ 122 w 122"/>
                <a:gd name="T5" fmla="*/ 9 h 144"/>
                <a:gd name="T6" fmla="*/ 9 w 122"/>
                <a:gd name="T7" fmla="*/ 144 h 144"/>
                <a:gd name="T8" fmla="*/ 0 w 122"/>
                <a:gd name="T9" fmla="*/ 144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2" h="144">
                  <a:moveTo>
                    <a:pt x="0" y="144"/>
                  </a:moveTo>
                  <a:lnTo>
                    <a:pt x="122" y="0"/>
                  </a:lnTo>
                  <a:lnTo>
                    <a:pt x="122" y="9"/>
                  </a:lnTo>
                  <a:lnTo>
                    <a:pt x="9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2551A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4" name="Freeform 246"/>
            <p:cNvSpPr>
              <a:spLocks/>
            </p:cNvSpPr>
            <p:nvPr userDrawn="1"/>
          </p:nvSpPr>
          <p:spPr bwMode="auto">
            <a:xfrm>
              <a:off x="5599" y="268"/>
              <a:ext cx="117" cy="140"/>
            </a:xfrm>
            <a:custGeom>
              <a:avLst/>
              <a:gdLst>
                <a:gd name="T0" fmla="*/ 0 w 117"/>
                <a:gd name="T1" fmla="*/ 140 h 140"/>
                <a:gd name="T2" fmla="*/ 117 w 117"/>
                <a:gd name="T3" fmla="*/ 0 h 140"/>
                <a:gd name="T4" fmla="*/ 117 w 117"/>
                <a:gd name="T5" fmla="*/ 10 h 140"/>
                <a:gd name="T6" fmla="*/ 8 w 117"/>
                <a:gd name="T7" fmla="*/ 140 h 140"/>
                <a:gd name="T8" fmla="*/ 0 w 117"/>
                <a:gd name="T9" fmla="*/ 140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" h="140">
                  <a:moveTo>
                    <a:pt x="0" y="140"/>
                  </a:moveTo>
                  <a:lnTo>
                    <a:pt x="117" y="0"/>
                  </a:lnTo>
                  <a:lnTo>
                    <a:pt x="117" y="10"/>
                  </a:lnTo>
                  <a:lnTo>
                    <a:pt x="8" y="140"/>
                  </a:lnTo>
                  <a:lnTo>
                    <a:pt x="0" y="140"/>
                  </a:lnTo>
                  <a:close/>
                </a:path>
              </a:pathLst>
            </a:custGeom>
            <a:solidFill>
              <a:srgbClr val="2551A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5" name="Freeform 247"/>
            <p:cNvSpPr>
              <a:spLocks/>
            </p:cNvSpPr>
            <p:nvPr userDrawn="1"/>
          </p:nvSpPr>
          <p:spPr bwMode="auto">
            <a:xfrm>
              <a:off x="5603" y="273"/>
              <a:ext cx="113" cy="135"/>
            </a:xfrm>
            <a:custGeom>
              <a:avLst/>
              <a:gdLst>
                <a:gd name="T0" fmla="*/ 0 w 113"/>
                <a:gd name="T1" fmla="*/ 135 h 135"/>
                <a:gd name="T2" fmla="*/ 113 w 113"/>
                <a:gd name="T3" fmla="*/ 0 h 135"/>
                <a:gd name="T4" fmla="*/ 113 w 113"/>
                <a:gd name="T5" fmla="*/ 9 h 135"/>
                <a:gd name="T6" fmla="*/ 8 w 113"/>
                <a:gd name="T7" fmla="*/ 135 h 135"/>
                <a:gd name="T8" fmla="*/ 0 w 113"/>
                <a:gd name="T9" fmla="*/ 135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3" h="135">
                  <a:moveTo>
                    <a:pt x="0" y="135"/>
                  </a:moveTo>
                  <a:lnTo>
                    <a:pt x="113" y="0"/>
                  </a:lnTo>
                  <a:lnTo>
                    <a:pt x="113" y="9"/>
                  </a:lnTo>
                  <a:lnTo>
                    <a:pt x="8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234FA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6" name="Freeform 248"/>
            <p:cNvSpPr>
              <a:spLocks/>
            </p:cNvSpPr>
            <p:nvPr userDrawn="1"/>
          </p:nvSpPr>
          <p:spPr bwMode="auto">
            <a:xfrm>
              <a:off x="5607" y="278"/>
              <a:ext cx="109" cy="130"/>
            </a:xfrm>
            <a:custGeom>
              <a:avLst/>
              <a:gdLst>
                <a:gd name="T0" fmla="*/ 0 w 109"/>
                <a:gd name="T1" fmla="*/ 130 h 130"/>
                <a:gd name="T2" fmla="*/ 109 w 109"/>
                <a:gd name="T3" fmla="*/ 0 h 130"/>
                <a:gd name="T4" fmla="*/ 109 w 109"/>
                <a:gd name="T5" fmla="*/ 10 h 130"/>
                <a:gd name="T6" fmla="*/ 8 w 109"/>
                <a:gd name="T7" fmla="*/ 130 h 130"/>
                <a:gd name="T8" fmla="*/ 0 w 109"/>
                <a:gd name="T9" fmla="*/ 130 h 1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" h="130">
                  <a:moveTo>
                    <a:pt x="0" y="130"/>
                  </a:moveTo>
                  <a:lnTo>
                    <a:pt x="109" y="0"/>
                  </a:lnTo>
                  <a:lnTo>
                    <a:pt x="109" y="10"/>
                  </a:lnTo>
                  <a:lnTo>
                    <a:pt x="8" y="130"/>
                  </a:lnTo>
                  <a:lnTo>
                    <a:pt x="0" y="130"/>
                  </a:lnTo>
                  <a:close/>
                </a:path>
              </a:pathLst>
            </a:custGeom>
            <a:solidFill>
              <a:srgbClr val="224FA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7" name="Freeform 249"/>
            <p:cNvSpPr>
              <a:spLocks/>
            </p:cNvSpPr>
            <p:nvPr userDrawn="1"/>
          </p:nvSpPr>
          <p:spPr bwMode="auto">
            <a:xfrm>
              <a:off x="5611" y="282"/>
              <a:ext cx="105" cy="126"/>
            </a:xfrm>
            <a:custGeom>
              <a:avLst/>
              <a:gdLst>
                <a:gd name="T0" fmla="*/ 0 w 105"/>
                <a:gd name="T1" fmla="*/ 126 h 126"/>
                <a:gd name="T2" fmla="*/ 105 w 105"/>
                <a:gd name="T3" fmla="*/ 0 h 126"/>
                <a:gd name="T4" fmla="*/ 105 w 105"/>
                <a:gd name="T5" fmla="*/ 11 h 126"/>
                <a:gd name="T6" fmla="*/ 8 w 105"/>
                <a:gd name="T7" fmla="*/ 126 h 126"/>
                <a:gd name="T8" fmla="*/ 0 w 105"/>
                <a:gd name="T9" fmla="*/ 126 h 1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5" h="126">
                  <a:moveTo>
                    <a:pt x="0" y="126"/>
                  </a:moveTo>
                  <a:lnTo>
                    <a:pt x="105" y="0"/>
                  </a:lnTo>
                  <a:lnTo>
                    <a:pt x="105" y="11"/>
                  </a:lnTo>
                  <a:lnTo>
                    <a:pt x="8" y="126"/>
                  </a:lnTo>
                  <a:lnTo>
                    <a:pt x="0" y="126"/>
                  </a:lnTo>
                  <a:close/>
                </a:path>
              </a:pathLst>
            </a:custGeom>
            <a:solidFill>
              <a:srgbClr val="204DA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8" name="Freeform 250"/>
            <p:cNvSpPr>
              <a:spLocks/>
            </p:cNvSpPr>
            <p:nvPr userDrawn="1"/>
          </p:nvSpPr>
          <p:spPr bwMode="auto">
            <a:xfrm>
              <a:off x="5615" y="288"/>
              <a:ext cx="101" cy="120"/>
            </a:xfrm>
            <a:custGeom>
              <a:avLst/>
              <a:gdLst>
                <a:gd name="T0" fmla="*/ 0 w 101"/>
                <a:gd name="T1" fmla="*/ 120 h 120"/>
                <a:gd name="T2" fmla="*/ 101 w 101"/>
                <a:gd name="T3" fmla="*/ 0 h 120"/>
                <a:gd name="T4" fmla="*/ 101 w 101"/>
                <a:gd name="T5" fmla="*/ 9 h 120"/>
                <a:gd name="T6" fmla="*/ 8 w 101"/>
                <a:gd name="T7" fmla="*/ 120 h 120"/>
                <a:gd name="T8" fmla="*/ 0 w 101"/>
                <a:gd name="T9" fmla="*/ 120 h 1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1" h="120">
                  <a:moveTo>
                    <a:pt x="0" y="120"/>
                  </a:moveTo>
                  <a:lnTo>
                    <a:pt x="101" y="0"/>
                  </a:lnTo>
                  <a:lnTo>
                    <a:pt x="101" y="9"/>
                  </a:lnTo>
                  <a:lnTo>
                    <a:pt x="8" y="120"/>
                  </a:lnTo>
                  <a:lnTo>
                    <a:pt x="0" y="120"/>
                  </a:lnTo>
                  <a:close/>
                </a:path>
              </a:pathLst>
            </a:custGeom>
            <a:solidFill>
              <a:srgbClr val="204DA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9" name="Freeform 251"/>
            <p:cNvSpPr>
              <a:spLocks/>
            </p:cNvSpPr>
            <p:nvPr userDrawn="1"/>
          </p:nvSpPr>
          <p:spPr bwMode="auto">
            <a:xfrm>
              <a:off x="5619" y="293"/>
              <a:ext cx="97" cy="115"/>
            </a:xfrm>
            <a:custGeom>
              <a:avLst/>
              <a:gdLst>
                <a:gd name="T0" fmla="*/ 0 w 97"/>
                <a:gd name="T1" fmla="*/ 115 h 115"/>
                <a:gd name="T2" fmla="*/ 97 w 97"/>
                <a:gd name="T3" fmla="*/ 0 h 115"/>
                <a:gd name="T4" fmla="*/ 97 w 97"/>
                <a:gd name="T5" fmla="*/ 9 h 115"/>
                <a:gd name="T6" fmla="*/ 8 w 97"/>
                <a:gd name="T7" fmla="*/ 115 h 115"/>
                <a:gd name="T8" fmla="*/ 0 w 97"/>
                <a:gd name="T9" fmla="*/ 115 h 1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7" h="115">
                  <a:moveTo>
                    <a:pt x="0" y="115"/>
                  </a:moveTo>
                  <a:lnTo>
                    <a:pt x="97" y="0"/>
                  </a:lnTo>
                  <a:lnTo>
                    <a:pt x="97" y="9"/>
                  </a:lnTo>
                  <a:lnTo>
                    <a:pt x="8" y="11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rgbClr val="1E4BA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0" name="Freeform 252"/>
            <p:cNvSpPr>
              <a:spLocks/>
            </p:cNvSpPr>
            <p:nvPr userDrawn="1"/>
          </p:nvSpPr>
          <p:spPr bwMode="auto">
            <a:xfrm>
              <a:off x="5623" y="297"/>
              <a:ext cx="93" cy="111"/>
            </a:xfrm>
            <a:custGeom>
              <a:avLst/>
              <a:gdLst>
                <a:gd name="T0" fmla="*/ 0 w 93"/>
                <a:gd name="T1" fmla="*/ 111 h 111"/>
                <a:gd name="T2" fmla="*/ 93 w 93"/>
                <a:gd name="T3" fmla="*/ 0 h 111"/>
                <a:gd name="T4" fmla="*/ 93 w 93"/>
                <a:gd name="T5" fmla="*/ 9 h 111"/>
                <a:gd name="T6" fmla="*/ 7 w 93"/>
                <a:gd name="T7" fmla="*/ 111 h 111"/>
                <a:gd name="T8" fmla="*/ 0 w 93"/>
                <a:gd name="T9" fmla="*/ 111 h 1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111">
                  <a:moveTo>
                    <a:pt x="0" y="111"/>
                  </a:moveTo>
                  <a:lnTo>
                    <a:pt x="93" y="0"/>
                  </a:lnTo>
                  <a:lnTo>
                    <a:pt x="93" y="9"/>
                  </a:lnTo>
                  <a:lnTo>
                    <a:pt x="7" y="111"/>
                  </a:lnTo>
                  <a:lnTo>
                    <a:pt x="0" y="111"/>
                  </a:lnTo>
                  <a:close/>
                </a:path>
              </a:pathLst>
            </a:custGeom>
            <a:solidFill>
              <a:srgbClr val="1D4BA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1" name="Freeform 253"/>
            <p:cNvSpPr>
              <a:spLocks/>
            </p:cNvSpPr>
            <p:nvPr userDrawn="1"/>
          </p:nvSpPr>
          <p:spPr bwMode="auto">
            <a:xfrm>
              <a:off x="5627" y="302"/>
              <a:ext cx="89" cy="106"/>
            </a:xfrm>
            <a:custGeom>
              <a:avLst/>
              <a:gdLst>
                <a:gd name="T0" fmla="*/ 0 w 89"/>
                <a:gd name="T1" fmla="*/ 106 h 106"/>
                <a:gd name="T2" fmla="*/ 89 w 89"/>
                <a:gd name="T3" fmla="*/ 0 h 106"/>
                <a:gd name="T4" fmla="*/ 89 w 89"/>
                <a:gd name="T5" fmla="*/ 9 h 106"/>
                <a:gd name="T6" fmla="*/ 7 w 89"/>
                <a:gd name="T7" fmla="*/ 106 h 106"/>
                <a:gd name="T8" fmla="*/ 0 w 89"/>
                <a:gd name="T9" fmla="*/ 106 h 1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9" h="106">
                  <a:moveTo>
                    <a:pt x="0" y="106"/>
                  </a:moveTo>
                  <a:lnTo>
                    <a:pt x="89" y="0"/>
                  </a:lnTo>
                  <a:lnTo>
                    <a:pt x="89" y="9"/>
                  </a:lnTo>
                  <a:lnTo>
                    <a:pt x="7" y="106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1B49A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2" name="Freeform 254"/>
            <p:cNvSpPr>
              <a:spLocks/>
            </p:cNvSpPr>
            <p:nvPr userDrawn="1"/>
          </p:nvSpPr>
          <p:spPr bwMode="auto">
            <a:xfrm>
              <a:off x="5630" y="306"/>
              <a:ext cx="86" cy="102"/>
            </a:xfrm>
            <a:custGeom>
              <a:avLst/>
              <a:gdLst>
                <a:gd name="T0" fmla="*/ 0 w 86"/>
                <a:gd name="T1" fmla="*/ 102 h 102"/>
                <a:gd name="T2" fmla="*/ 86 w 86"/>
                <a:gd name="T3" fmla="*/ 0 h 102"/>
                <a:gd name="T4" fmla="*/ 86 w 86"/>
                <a:gd name="T5" fmla="*/ 11 h 102"/>
                <a:gd name="T6" fmla="*/ 8 w 86"/>
                <a:gd name="T7" fmla="*/ 102 h 102"/>
                <a:gd name="T8" fmla="*/ 0 w 86"/>
                <a:gd name="T9" fmla="*/ 102 h 1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102">
                  <a:moveTo>
                    <a:pt x="0" y="102"/>
                  </a:moveTo>
                  <a:lnTo>
                    <a:pt x="86" y="0"/>
                  </a:lnTo>
                  <a:lnTo>
                    <a:pt x="86" y="11"/>
                  </a:lnTo>
                  <a:lnTo>
                    <a:pt x="8" y="102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1B49A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3" name="Freeform 255"/>
            <p:cNvSpPr>
              <a:spLocks/>
            </p:cNvSpPr>
            <p:nvPr userDrawn="1"/>
          </p:nvSpPr>
          <p:spPr bwMode="auto">
            <a:xfrm>
              <a:off x="5634" y="311"/>
              <a:ext cx="82" cy="97"/>
            </a:xfrm>
            <a:custGeom>
              <a:avLst/>
              <a:gdLst>
                <a:gd name="T0" fmla="*/ 0 w 82"/>
                <a:gd name="T1" fmla="*/ 97 h 97"/>
                <a:gd name="T2" fmla="*/ 82 w 82"/>
                <a:gd name="T3" fmla="*/ 0 h 97"/>
                <a:gd name="T4" fmla="*/ 82 w 82"/>
                <a:gd name="T5" fmla="*/ 10 h 97"/>
                <a:gd name="T6" fmla="*/ 8 w 82"/>
                <a:gd name="T7" fmla="*/ 97 h 97"/>
                <a:gd name="T8" fmla="*/ 0 w 82"/>
                <a:gd name="T9" fmla="*/ 97 h 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2" h="97">
                  <a:moveTo>
                    <a:pt x="0" y="97"/>
                  </a:moveTo>
                  <a:lnTo>
                    <a:pt x="82" y="0"/>
                  </a:lnTo>
                  <a:lnTo>
                    <a:pt x="82" y="10"/>
                  </a:lnTo>
                  <a:lnTo>
                    <a:pt x="8" y="97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1947A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4" name="Freeform 256"/>
            <p:cNvSpPr>
              <a:spLocks/>
            </p:cNvSpPr>
            <p:nvPr userDrawn="1"/>
          </p:nvSpPr>
          <p:spPr bwMode="auto">
            <a:xfrm>
              <a:off x="5638" y="317"/>
              <a:ext cx="78" cy="91"/>
            </a:xfrm>
            <a:custGeom>
              <a:avLst/>
              <a:gdLst>
                <a:gd name="T0" fmla="*/ 0 w 78"/>
                <a:gd name="T1" fmla="*/ 91 h 91"/>
                <a:gd name="T2" fmla="*/ 78 w 78"/>
                <a:gd name="T3" fmla="*/ 0 h 91"/>
                <a:gd name="T4" fmla="*/ 78 w 78"/>
                <a:gd name="T5" fmla="*/ 9 h 91"/>
                <a:gd name="T6" fmla="*/ 8 w 78"/>
                <a:gd name="T7" fmla="*/ 91 h 91"/>
                <a:gd name="T8" fmla="*/ 0 w 78"/>
                <a:gd name="T9" fmla="*/ 91 h 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91">
                  <a:moveTo>
                    <a:pt x="0" y="91"/>
                  </a:moveTo>
                  <a:lnTo>
                    <a:pt x="78" y="0"/>
                  </a:lnTo>
                  <a:lnTo>
                    <a:pt x="78" y="9"/>
                  </a:lnTo>
                  <a:lnTo>
                    <a:pt x="8" y="9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1847A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5" name="Freeform 257"/>
            <p:cNvSpPr>
              <a:spLocks/>
            </p:cNvSpPr>
            <p:nvPr userDrawn="1"/>
          </p:nvSpPr>
          <p:spPr bwMode="auto">
            <a:xfrm>
              <a:off x="5642" y="321"/>
              <a:ext cx="74" cy="87"/>
            </a:xfrm>
            <a:custGeom>
              <a:avLst/>
              <a:gdLst>
                <a:gd name="T0" fmla="*/ 0 w 74"/>
                <a:gd name="T1" fmla="*/ 87 h 87"/>
                <a:gd name="T2" fmla="*/ 74 w 74"/>
                <a:gd name="T3" fmla="*/ 0 h 87"/>
                <a:gd name="T4" fmla="*/ 74 w 74"/>
                <a:gd name="T5" fmla="*/ 10 h 87"/>
                <a:gd name="T6" fmla="*/ 8 w 74"/>
                <a:gd name="T7" fmla="*/ 87 h 87"/>
                <a:gd name="T8" fmla="*/ 0 w 74"/>
                <a:gd name="T9" fmla="*/ 87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4" h="87">
                  <a:moveTo>
                    <a:pt x="0" y="87"/>
                  </a:moveTo>
                  <a:lnTo>
                    <a:pt x="74" y="0"/>
                  </a:lnTo>
                  <a:lnTo>
                    <a:pt x="74" y="10"/>
                  </a:lnTo>
                  <a:lnTo>
                    <a:pt x="8" y="87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1645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6" name="Freeform 258"/>
            <p:cNvSpPr>
              <a:spLocks/>
            </p:cNvSpPr>
            <p:nvPr userDrawn="1"/>
          </p:nvSpPr>
          <p:spPr bwMode="auto">
            <a:xfrm>
              <a:off x="5646" y="326"/>
              <a:ext cx="70" cy="82"/>
            </a:xfrm>
            <a:custGeom>
              <a:avLst/>
              <a:gdLst>
                <a:gd name="T0" fmla="*/ 0 w 70"/>
                <a:gd name="T1" fmla="*/ 82 h 82"/>
                <a:gd name="T2" fmla="*/ 70 w 70"/>
                <a:gd name="T3" fmla="*/ 0 h 82"/>
                <a:gd name="T4" fmla="*/ 70 w 70"/>
                <a:gd name="T5" fmla="*/ 9 h 82"/>
                <a:gd name="T6" fmla="*/ 9 w 70"/>
                <a:gd name="T7" fmla="*/ 82 h 82"/>
                <a:gd name="T8" fmla="*/ 0 w 70"/>
                <a:gd name="T9" fmla="*/ 82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" h="82">
                  <a:moveTo>
                    <a:pt x="0" y="82"/>
                  </a:moveTo>
                  <a:lnTo>
                    <a:pt x="70" y="0"/>
                  </a:lnTo>
                  <a:lnTo>
                    <a:pt x="70" y="9"/>
                  </a:lnTo>
                  <a:lnTo>
                    <a:pt x="9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1645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7" name="Freeform 259"/>
            <p:cNvSpPr>
              <a:spLocks/>
            </p:cNvSpPr>
            <p:nvPr userDrawn="1"/>
          </p:nvSpPr>
          <p:spPr bwMode="auto">
            <a:xfrm>
              <a:off x="5650" y="331"/>
              <a:ext cx="66" cy="77"/>
            </a:xfrm>
            <a:custGeom>
              <a:avLst/>
              <a:gdLst>
                <a:gd name="T0" fmla="*/ 0 w 66"/>
                <a:gd name="T1" fmla="*/ 77 h 77"/>
                <a:gd name="T2" fmla="*/ 66 w 66"/>
                <a:gd name="T3" fmla="*/ 0 h 77"/>
                <a:gd name="T4" fmla="*/ 66 w 66"/>
                <a:gd name="T5" fmla="*/ 9 h 77"/>
                <a:gd name="T6" fmla="*/ 9 w 66"/>
                <a:gd name="T7" fmla="*/ 77 h 77"/>
                <a:gd name="T8" fmla="*/ 0 w 66"/>
                <a:gd name="T9" fmla="*/ 77 h 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" h="77">
                  <a:moveTo>
                    <a:pt x="0" y="77"/>
                  </a:moveTo>
                  <a:lnTo>
                    <a:pt x="66" y="0"/>
                  </a:lnTo>
                  <a:lnTo>
                    <a:pt x="66" y="9"/>
                  </a:lnTo>
                  <a:lnTo>
                    <a:pt x="9" y="77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1443A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8" name="Freeform 260"/>
            <p:cNvSpPr>
              <a:spLocks/>
            </p:cNvSpPr>
            <p:nvPr userDrawn="1"/>
          </p:nvSpPr>
          <p:spPr bwMode="auto">
            <a:xfrm>
              <a:off x="5655" y="335"/>
              <a:ext cx="61" cy="73"/>
            </a:xfrm>
            <a:custGeom>
              <a:avLst/>
              <a:gdLst>
                <a:gd name="T0" fmla="*/ 0 w 61"/>
                <a:gd name="T1" fmla="*/ 73 h 73"/>
                <a:gd name="T2" fmla="*/ 61 w 61"/>
                <a:gd name="T3" fmla="*/ 0 h 73"/>
                <a:gd name="T4" fmla="*/ 61 w 61"/>
                <a:gd name="T5" fmla="*/ 11 h 73"/>
                <a:gd name="T6" fmla="*/ 8 w 61"/>
                <a:gd name="T7" fmla="*/ 73 h 73"/>
                <a:gd name="T8" fmla="*/ 0 w 61"/>
                <a:gd name="T9" fmla="*/ 73 h 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" h="73">
                  <a:moveTo>
                    <a:pt x="0" y="73"/>
                  </a:moveTo>
                  <a:lnTo>
                    <a:pt x="61" y="0"/>
                  </a:lnTo>
                  <a:lnTo>
                    <a:pt x="61" y="11"/>
                  </a:lnTo>
                  <a:lnTo>
                    <a:pt x="8" y="73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1343A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9" name="Freeform 261"/>
            <p:cNvSpPr>
              <a:spLocks/>
            </p:cNvSpPr>
            <p:nvPr userDrawn="1"/>
          </p:nvSpPr>
          <p:spPr bwMode="auto">
            <a:xfrm>
              <a:off x="5659" y="340"/>
              <a:ext cx="57" cy="68"/>
            </a:xfrm>
            <a:custGeom>
              <a:avLst/>
              <a:gdLst>
                <a:gd name="T0" fmla="*/ 0 w 57"/>
                <a:gd name="T1" fmla="*/ 68 h 68"/>
                <a:gd name="T2" fmla="*/ 57 w 57"/>
                <a:gd name="T3" fmla="*/ 0 h 68"/>
                <a:gd name="T4" fmla="*/ 57 w 57"/>
                <a:gd name="T5" fmla="*/ 10 h 68"/>
                <a:gd name="T6" fmla="*/ 8 w 57"/>
                <a:gd name="T7" fmla="*/ 68 h 68"/>
                <a:gd name="T8" fmla="*/ 0 w 57"/>
                <a:gd name="T9" fmla="*/ 68 h 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" h="68">
                  <a:moveTo>
                    <a:pt x="0" y="68"/>
                  </a:moveTo>
                  <a:lnTo>
                    <a:pt x="57" y="0"/>
                  </a:lnTo>
                  <a:lnTo>
                    <a:pt x="57" y="10"/>
                  </a:lnTo>
                  <a:lnTo>
                    <a:pt x="8" y="68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1141A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0" name="Freeform 262"/>
            <p:cNvSpPr>
              <a:spLocks/>
            </p:cNvSpPr>
            <p:nvPr userDrawn="1"/>
          </p:nvSpPr>
          <p:spPr bwMode="auto">
            <a:xfrm>
              <a:off x="5663" y="346"/>
              <a:ext cx="53" cy="62"/>
            </a:xfrm>
            <a:custGeom>
              <a:avLst/>
              <a:gdLst>
                <a:gd name="T0" fmla="*/ 0 w 53"/>
                <a:gd name="T1" fmla="*/ 62 h 62"/>
                <a:gd name="T2" fmla="*/ 53 w 53"/>
                <a:gd name="T3" fmla="*/ 0 h 62"/>
                <a:gd name="T4" fmla="*/ 53 w 53"/>
                <a:gd name="T5" fmla="*/ 9 h 62"/>
                <a:gd name="T6" fmla="*/ 8 w 53"/>
                <a:gd name="T7" fmla="*/ 62 h 62"/>
                <a:gd name="T8" fmla="*/ 0 w 53"/>
                <a:gd name="T9" fmla="*/ 62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" h="62">
                  <a:moveTo>
                    <a:pt x="0" y="62"/>
                  </a:moveTo>
                  <a:lnTo>
                    <a:pt x="53" y="0"/>
                  </a:lnTo>
                  <a:lnTo>
                    <a:pt x="53" y="9"/>
                  </a:lnTo>
                  <a:lnTo>
                    <a:pt x="8" y="62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1141A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1" name="Freeform 263"/>
            <p:cNvSpPr>
              <a:spLocks/>
            </p:cNvSpPr>
            <p:nvPr userDrawn="1"/>
          </p:nvSpPr>
          <p:spPr bwMode="auto">
            <a:xfrm>
              <a:off x="5667" y="350"/>
              <a:ext cx="49" cy="58"/>
            </a:xfrm>
            <a:custGeom>
              <a:avLst/>
              <a:gdLst>
                <a:gd name="T0" fmla="*/ 0 w 49"/>
                <a:gd name="T1" fmla="*/ 58 h 58"/>
                <a:gd name="T2" fmla="*/ 49 w 49"/>
                <a:gd name="T3" fmla="*/ 0 h 58"/>
                <a:gd name="T4" fmla="*/ 49 w 49"/>
                <a:gd name="T5" fmla="*/ 10 h 58"/>
                <a:gd name="T6" fmla="*/ 8 w 49"/>
                <a:gd name="T7" fmla="*/ 58 h 58"/>
                <a:gd name="T8" fmla="*/ 0 w 49"/>
                <a:gd name="T9" fmla="*/ 58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9" h="58">
                  <a:moveTo>
                    <a:pt x="0" y="58"/>
                  </a:moveTo>
                  <a:lnTo>
                    <a:pt x="49" y="0"/>
                  </a:lnTo>
                  <a:lnTo>
                    <a:pt x="49" y="10"/>
                  </a:lnTo>
                  <a:lnTo>
                    <a:pt x="8" y="58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0F3F9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2" name="Freeform 264"/>
            <p:cNvSpPr>
              <a:spLocks/>
            </p:cNvSpPr>
            <p:nvPr userDrawn="1"/>
          </p:nvSpPr>
          <p:spPr bwMode="auto">
            <a:xfrm>
              <a:off x="5671" y="355"/>
              <a:ext cx="45" cy="53"/>
            </a:xfrm>
            <a:custGeom>
              <a:avLst/>
              <a:gdLst>
                <a:gd name="T0" fmla="*/ 0 w 45"/>
                <a:gd name="T1" fmla="*/ 53 h 53"/>
                <a:gd name="T2" fmla="*/ 45 w 45"/>
                <a:gd name="T3" fmla="*/ 0 h 53"/>
                <a:gd name="T4" fmla="*/ 45 w 45"/>
                <a:gd name="T5" fmla="*/ 9 h 53"/>
                <a:gd name="T6" fmla="*/ 8 w 45"/>
                <a:gd name="T7" fmla="*/ 53 h 53"/>
                <a:gd name="T8" fmla="*/ 0 w 45"/>
                <a:gd name="T9" fmla="*/ 53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" h="53">
                  <a:moveTo>
                    <a:pt x="0" y="53"/>
                  </a:moveTo>
                  <a:lnTo>
                    <a:pt x="45" y="0"/>
                  </a:lnTo>
                  <a:lnTo>
                    <a:pt x="45" y="9"/>
                  </a:lnTo>
                  <a:lnTo>
                    <a:pt x="8" y="5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E3F9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3" name="Freeform 265"/>
            <p:cNvSpPr>
              <a:spLocks/>
            </p:cNvSpPr>
            <p:nvPr userDrawn="1"/>
          </p:nvSpPr>
          <p:spPr bwMode="auto">
            <a:xfrm>
              <a:off x="5675" y="360"/>
              <a:ext cx="41" cy="48"/>
            </a:xfrm>
            <a:custGeom>
              <a:avLst/>
              <a:gdLst>
                <a:gd name="T0" fmla="*/ 0 w 41"/>
                <a:gd name="T1" fmla="*/ 48 h 48"/>
                <a:gd name="T2" fmla="*/ 41 w 41"/>
                <a:gd name="T3" fmla="*/ 0 h 48"/>
                <a:gd name="T4" fmla="*/ 41 w 41"/>
                <a:gd name="T5" fmla="*/ 9 h 48"/>
                <a:gd name="T6" fmla="*/ 8 w 41"/>
                <a:gd name="T7" fmla="*/ 48 h 48"/>
                <a:gd name="T8" fmla="*/ 0 w 41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" h="48">
                  <a:moveTo>
                    <a:pt x="0" y="48"/>
                  </a:moveTo>
                  <a:lnTo>
                    <a:pt x="41" y="0"/>
                  </a:lnTo>
                  <a:lnTo>
                    <a:pt x="41" y="9"/>
                  </a:lnTo>
                  <a:lnTo>
                    <a:pt x="8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C3D9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4" name="Freeform 266"/>
            <p:cNvSpPr>
              <a:spLocks/>
            </p:cNvSpPr>
            <p:nvPr userDrawn="1"/>
          </p:nvSpPr>
          <p:spPr bwMode="auto">
            <a:xfrm>
              <a:off x="5679" y="364"/>
              <a:ext cx="37" cy="44"/>
            </a:xfrm>
            <a:custGeom>
              <a:avLst/>
              <a:gdLst>
                <a:gd name="T0" fmla="*/ 0 w 37"/>
                <a:gd name="T1" fmla="*/ 44 h 44"/>
                <a:gd name="T2" fmla="*/ 37 w 37"/>
                <a:gd name="T3" fmla="*/ 0 h 44"/>
                <a:gd name="T4" fmla="*/ 37 w 37"/>
                <a:gd name="T5" fmla="*/ 11 h 44"/>
                <a:gd name="T6" fmla="*/ 8 w 37"/>
                <a:gd name="T7" fmla="*/ 44 h 44"/>
                <a:gd name="T8" fmla="*/ 0 w 37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" h="44">
                  <a:moveTo>
                    <a:pt x="0" y="44"/>
                  </a:moveTo>
                  <a:lnTo>
                    <a:pt x="37" y="0"/>
                  </a:lnTo>
                  <a:lnTo>
                    <a:pt x="37" y="11"/>
                  </a:lnTo>
                  <a:lnTo>
                    <a:pt x="8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C3D9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5" name="Freeform 267"/>
            <p:cNvSpPr>
              <a:spLocks/>
            </p:cNvSpPr>
            <p:nvPr userDrawn="1"/>
          </p:nvSpPr>
          <p:spPr bwMode="auto">
            <a:xfrm>
              <a:off x="5683" y="369"/>
              <a:ext cx="33" cy="39"/>
            </a:xfrm>
            <a:custGeom>
              <a:avLst/>
              <a:gdLst>
                <a:gd name="T0" fmla="*/ 0 w 33"/>
                <a:gd name="T1" fmla="*/ 39 h 39"/>
                <a:gd name="T2" fmla="*/ 33 w 33"/>
                <a:gd name="T3" fmla="*/ 0 h 39"/>
                <a:gd name="T4" fmla="*/ 33 w 33"/>
                <a:gd name="T5" fmla="*/ 10 h 39"/>
                <a:gd name="T6" fmla="*/ 8 w 33"/>
                <a:gd name="T7" fmla="*/ 39 h 39"/>
                <a:gd name="T8" fmla="*/ 0 w 33"/>
                <a:gd name="T9" fmla="*/ 39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" h="39">
                  <a:moveTo>
                    <a:pt x="0" y="39"/>
                  </a:moveTo>
                  <a:lnTo>
                    <a:pt x="33" y="0"/>
                  </a:lnTo>
                  <a:lnTo>
                    <a:pt x="33" y="10"/>
                  </a:lnTo>
                  <a:lnTo>
                    <a:pt x="8" y="3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0A3B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6" name="Freeform 268"/>
            <p:cNvSpPr>
              <a:spLocks/>
            </p:cNvSpPr>
            <p:nvPr userDrawn="1"/>
          </p:nvSpPr>
          <p:spPr bwMode="auto">
            <a:xfrm>
              <a:off x="5687" y="375"/>
              <a:ext cx="29" cy="33"/>
            </a:xfrm>
            <a:custGeom>
              <a:avLst/>
              <a:gdLst>
                <a:gd name="T0" fmla="*/ 0 w 29"/>
                <a:gd name="T1" fmla="*/ 33 h 33"/>
                <a:gd name="T2" fmla="*/ 29 w 29"/>
                <a:gd name="T3" fmla="*/ 0 h 33"/>
                <a:gd name="T4" fmla="*/ 29 w 29"/>
                <a:gd name="T5" fmla="*/ 9 h 33"/>
                <a:gd name="T6" fmla="*/ 8 w 29"/>
                <a:gd name="T7" fmla="*/ 33 h 33"/>
                <a:gd name="T8" fmla="*/ 0 w 29"/>
                <a:gd name="T9" fmla="*/ 33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" h="33">
                  <a:moveTo>
                    <a:pt x="0" y="33"/>
                  </a:moveTo>
                  <a:lnTo>
                    <a:pt x="29" y="0"/>
                  </a:lnTo>
                  <a:lnTo>
                    <a:pt x="29" y="9"/>
                  </a:lnTo>
                  <a:lnTo>
                    <a:pt x="8" y="33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093B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7" name="Freeform 269"/>
            <p:cNvSpPr>
              <a:spLocks/>
            </p:cNvSpPr>
            <p:nvPr userDrawn="1"/>
          </p:nvSpPr>
          <p:spPr bwMode="auto">
            <a:xfrm>
              <a:off x="5691" y="379"/>
              <a:ext cx="25" cy="29"/>
            </a:xfrm>
            <a:custGeom>
              <a:avLst/>
              <a:gdLst>
                <a:gd name="T0" fmla="*/ 0 w 25"/>
                <a:gd name="T1" fmla="*/ 29 h 29"/>
                <a:gd name="T2" fmla="*/ 25 w 25"/>
                <a:gd name="T3" fmla="*/ 0 h 29"/>
                <a:gd name="T4" fmla="*/ 25 w 25"/>
                <a:gd name="T5" fmla="*/ 9 h 29"/>
                <a:gd name="T6" fmla="*/ 8 w 25"/>
                <a:gd name="T7" fmla="*/ 29 h 29"/>
                <a:gd name="T8" fmla="*/ 0 w 25"/>
                <a:gd name="T9" fmla="*/ 29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" h="29">
                  <a:moveTo>
                    <a:pt x="0" y="29"/>
                  </a:moveTo>
                  <a:lnTo>
                    <a:pt x="25" y="0"/>
                  </a:lnTo>
                  <a:lnTo>
                    <a:pt x="25" y="9"/>
                  </a:lnTo>
                  <a:lnTo>
                    <a:pt x="8" y="29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7399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8" name="Freeform 270"/>
            <p:cNvSpPr>
              <a:spLocks/>
            </p:cNvSpPr>
            <p:nvPr userDrawn="1"/>
          </p:nvSpPr>
          <p:spPr bwMode="auto">
            <a:xfrm>
              <a:off x="5695" y="384"/>
              <a:ext cx="21" cy="24"/>
            </a:xfrm>
            <a:custGeom>
              <a:avLst/>
              <a:gdLst>
                <a:gd name="T0" fmla="*/ 0 w 21"/>
                <a:gd name="T1" fmla="*/ 24 h 24"/>
                <a:gd name="T2" fmla="*/ 21 w 21"/>
                <a:gd name="T3" fmla="*/ 0 h 24"/>
                <a:gd name="T4" fmla="*/ 21 w 21"/>
                <a:gd name="T5" fmla="*/ 9 h 24"/>
                <a:gd name="T6" fmla="*/ 8 w 21"/>
                <a:gd name="T7" fmla="*/ 24 h 24"/>
                <a:gd name="T8" fmla="*/ 0 w 21"/>
                <a:gd name="T9" fmla="*/ 2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" h="24">
                  <a:moveTo>
                    <a:pt x="0" y="24"/>
                  </a:moveTo>
                  <a:lnTo>
                    <a:pt x="21" y="0"/>
                  </a:lnTo>
                  <a:lnTo>
                    <a:pt x="21" y="9"/>
                  </a:lnTo>
                  <a:lnTo>
                    <a:pt x="8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7399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9" name="Freeform 271"/>
            <p:cNvSpPr>
              <a:spLocks/>
            </p:cNvSpPr>
            <p:nvPr userDrawn="1"/>
          </p:nvSpPr>
          <p:spPr bwMode="auto">
            <a:xfrm>
              <a:off x="5699" y="388"/>
              <a:ext cx="17" cy="20"/>
            </a:xfrm>
            <a:custGeom>
              <a:avLst/>
              <a:gdLst>
                <a:gd name="T0" fmla="*/ 0 w 17"/>
                <a:gd name="T1" fmla="*/ 20 h 20"/>
                <a:gd name="T2" fmla="*/ 17 w 17"/>
                <a:gd name="T3" fmla="*/ 0 h 20"/>
                <a:gd name="T4" fmla="*/ 17 w 17"/>
                <a:gd name="T5" fmla="*/ 10 h 20"/>
                <a:gd name="T6" fmla="*/ 8 w 17"/>
                <a:gd name="T7" fmla="*/ 20 h 20"/>
                <a:gd name="T8" fmla="*/ 0 w 17"/>
                <a:gd name="T9" fmla="*/ 2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" h="20">
                  <a:moveTo>
                    <a:pt x="0" y="20"/>
                  </a:moveTo>
                  <a:lnTo>
                    <a:pt x="17" y="0"/>
                  </a:lnTo>
                  <a:lnTo>
                    <a:pt x="17" y="10"/>
                  </a:lnTo>
                  <a:lnTo>
                    <a:pt x="8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5379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90" name="Freeform 272"/>
            <p:cNvSpPr>
              <a:spLocks/>
            </p:cNvSpPr>
            <p:nvPr userDrawn="1"/>
          </p:nvSpPr>
          <p:spPr bwMode="auto">
            <a:xfrm>
              <a:off x="5703" y="393"/>
              <a:ext cx="13" cy="15"/>
            </a:xfrm>
            <a:custGeom>
              <a:avLst/>
              <a:gdLst>
                <a:gd name="T0" fmla="*/ 0 w 13"/>
                <a:gd name="T1" fmla="*/ 15 h 15"/>
                <a:gd name="T2" fmla="*/ 13 w 13"/>
                <a:gd name="T3" fmla="*/ 0 h 15"/>
                <a:gd name="T4" fmla="*/ 13 w 13"/>
                <a:gd name="T5" fmla="*/ 9 h 15"/>
                <a:gd name="T6" fmla="*/ 8 w 13"/>
                <a:gd name="T7" fmla="*/ 15 h 15"/>
                <a:gd name="T8" fmla="*/ 0 w 13"/>
                <a:gd name="T9" fmla="*/ 15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15">
                  <a:moveTo>
                    <a:pt x="0" y="15"/>
                  </a:moveTo>
                  <a:lnTo>
                    <a:pt x="13" y="0"/>
                  </a:lnTo>
                  <a:lnTo>
                    <a:pt x="13" y="9"/>
                  </a:lnTo>
                  <a:lnTo>
                    <a:pt x="8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4379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91" name="Freeform 273"/>
            <p:cNvSpPr>
              <a:spLocks/>
            </p:cNvSpPr>
            <p:nvPr userDrawn="1"/>
          </p:nvSpPr>
          <p:spPr bwMode="auto">
            <a:xfrm>
              <a:off x="5707" y="398"/>
              <a:ext cx="9" cy="10"/>
            </a:xfrm>
            <a:custGeom>
              <a:avLst/>
              <a:gdLst>
                <a:gd name="T0" fmla="*/ 0 w 9"/>
                <a:gd name="T1" fmla="*/ 10 h 10"/>
                <a:gd name="T2" fmla="*/ 9 w 9"/>
                <a:gd name="T3" fmla="*/ 0 h 10"/>
                <a:gd name="T4" fmla="*/ 9 w 9"/>
                <a:gd name="T5" fmla="*/ 10 h 10"/>
                <a:gd name="T6" fmla="*/ 0 w 9"/>
                <a:gd name="T7" fmla="*/ 1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10">
                  <a:moveTo>
                    <a:pt x="0" y="10"/>
                  </a:moveTo>
                  <a:lnTo>
                    <a:pt x="9" y="0"/>
                  </a:lnTo>
                  <a:lnTo>
                    <a:pt x="9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2359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92" name="Freeform 274"/>
            <p:cNvSpPr>
              <a:spLocks/>
            </p:cNvSpPr>
            <p:nvPr userDrawn="1"/>
          </p:nvSpPr>
          <p:spPr bwMode="auto">
            <a:xfrm>
              <a:off x="5711" y="402"/>
              <a:ext cx="5" cy="6"/>
            </a:xfrm>
            <a:custGeom>
              <a:avLst/>
              <a:gdLst>
                <a:gd name="T0" fmla="*/ 0 w 5"/>
                <a:gd name="T1" fmla="*/ 6 h 6"/>
                <a:gd name="T2" fmla="*/ 5 w 5"/>
                <a:gd name="T3" fmla="*/ 0 h 6"/>
                <a:gd name="T4" fmla="*/ 5 w 5"/>
                <a:gd name="T5" fmla="*/ 6 h 6"/>
                <a:gd name="T6" fmla="*/ 0 w 5"/>
                <a:gd name="T7" fmla="*/ 6 h 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6">
                  <a:moveTo>
                    <a:pt x="0" y="6"/>
                  </a:moveTo>
                  <a:lnTo>
                    <a:pt x="5" y="0"/>
                  </a:lnTo>
                  <a:lnTo>
                    <a:pt x="5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93" name="Freeform 275"/>
            <p:cNvSpPr>
              <a:spLocks/>
            </p:cNvSpPr>
            <p:nvPr userDrawn="1"/>
          </p:nvSpPr>
          <p:spPr bwMode="auto">
            <a:xfrm>
              <a:off x="5011" y="398"/>
              <a:ext cx="714" cy="20"/>
            </a:xfrm>
            <a:custGeom>
              <a:avLst/>
              <a:gdLst>
                <a:gd name="T0" fmla="*/ 714 w 714"/>
                <a:gd name="T1" fmla="*/ 10 h 20"/>
                <a:gd name="T2" fmla="*/ 705 w 714"/>
                <a:gd name="T3" fmla="*/ 0 h 20"/>
                <a:gd name="T4" fmla="*/ 0 w 714"/>
                <a:gd name="T5" fmla="*/ 0 h 20"/>
                <a:gd name="T6" fmla="*/ 0 w 714"/>
                <a:gd name="T7" fmla="*/ 20 h 20"/>
                <a:gd name="T8" fmla="*/ 705 w 714"/>
                <a:gd name="T9" fmla="*/ 20 h 20"/>
                <a:gd name="T10" fmla="*/ 714 w 714"/>
                <a:gd name="T11" fmla="*/ 10 h 20"/>
                <a:gd name="T12" fmla="*/ 705 w 714"/>
                <a:gd name="T13" fmla="*/ 20 h 20"/>
                <a:gd name="T14" fmla="*/ 714 w 714"/>
                <a:gd name="T15" fmla="*/ 20 h 20"/>
                <a:gd name="T16" fmla="*/ 714 w 714"/>
                <a:gd name="T17" fmla="*/ 10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14" h="20">
                  <a:moveTo>
                    <a:pt x="714" y="10"/>
                  </a:moveTo>
                  <a:lnTo>
                    <a:pt x="705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705" y="20"/>
                  </a:lnTo>
                  <a:lnTo>
                    <a:pt x="714" y="10"/>
                  </a:lnTo>
                  <a:lnTo>
                    <a:pt x="705" y="20"/>
                  </a:lnTo>
                  <a:lnTo>
                    <a:pt x="714" y="20"/>
                  </a:lnTo>
                  <a:lnTo>
                    <a:pt x="714" y="1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94" name="Freeform 276"/>
            <p:cNvSpPr>
              <a:spLocks/>
            </p:cNvSpPr>
            <p:nvPr userDrawn="1"/>
          </p:nvSpPr>
          <p:spPr bwMode="auto">
            <a:xfrm>
              <a:off x="5705" y="5"/>
              <a:ext cx="20" cy="403"/>
            </a:xfrm>
            <a:custGeom>
              <a:avLst/>
              <a:gdLst>
                <a:gd name="T0" fmla="*/ 11 w 20"/>
                <a:gd name="T1" fmla="*/ 0 h 403"/>
                <a:gd name="T2" fmla="*/ 0 w 20"/>
                <a:gd name="T3" fmla="*/ 11 h 403"/>
                <a:gd name="T4" fmla="*/ 0 w 20"/>
                <a:gd name="T5" fmla="*/ 403 h 403"/>
                <a:gd name="T6" fmla="*/ 20 w 20"/>
                <a:gd name="T7" fmla="*/ 403 h 403"/>
                <a:gd name="T8" fmla="*/ 20 w 20"/>
                <a:gd name="T9" fmla="*/ 11 h 403"/>
                <a:gd name="T10" fmla="*/ 11 w 20"/>
                <a:gd name="T11" fmla="*/ 0 h 403"/>
                <a:gd name="T12" fmla="*/ 20 w 20"/>
                <a:gd name="T13" fmla="*/ 11 h 403"/>
                <a:gd name="T14" fmla="*/ 20 w 20"/>
                <a:gd name="T15" fmla="*/ 0 h 403"/>
                <a:gd name="T16" fmla="*/ 11 w 20"/>
                <a:gd name="T17" fmla="*/ 0 h 40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" h="403">
                  <a:moveTo>
                    <a:pt x="11" y="0"/>
                  </a:moveTo>
                  <a:lnTo>
                    <a:pt x="0" y="11"/>
                  </a:lnTo>
                  <a:lnTo>
                    <a:pt x="0" y="403"/>
                  </a:lnTo>
                  <a:lnTo>
                    <a:pt x="20" y="403"/>
                  </a:lnTo>
                  <a:lnTo>
                    <a:pt x="20" y="11"/>
                  </a:lnTo>
                  <a:lnTo>
                    <a:pt x="11" y="0"/>
                  </a:lnTo>
                  <a:lnTo>
                    <a:pt x="20" y="11"/>
                  </a:lnTo>
                  <a:lnTo>
                    <a:pt x="20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95" name="Freeform 277"/>
            <p:cNvSpPr>
              <a:spLocks/>
            </p:cNvSpPr>
            <p:nvPr userDrawn="1"/>
          </p:nvSpPr>
          <p:spPr bwMode="auto">
            <a:xfrm>
              <a:off x="5002" y="5"/>
              <a:ext cx="714" cy="20"/>
            </a:xfrm>
            <a:custGeom>
              <a:avLst/>
              <a:gdLst>
                <a:gd name="T0" fmla="*/ 0 w 714"/>
                <a:gd name="T1" fmla="*/ 11 h 20"/>
                <a:gd name="T2" fmla="*/ 9 w 714"/>
                <a:gd name="T3" fmla="*/ 20 h 20"/>
                <a:gd name="T4" fmla="*/ 714 w 714"/>
                <a:gd name="T5" fmla="*/ 20 h 20"/>
                <a:gd name="T6" fmla="*/ 714 w 714"/>
                <a:gd name="T7" fmla="*/ 0 h 20"/>
                <a:gd name="T8" fmla="*/ 9 w 714"/>
                <a:gd name="T9" fmla="*/ 0 h 20"/>
                <a:gd name="T10" fmla="*/ 0 w 714"/>
                <a:gd name="T11" fmla="*/ 11 h 20"/>
                <a:gd name="T12" fmla="*/ 9 w 714"/>
                <a:gd name="T13" fmla="*/ 0 h 20"/>
                <a:gd name="T14" fmla="*/ 0 w 714"/>
                <a:gd name="T15" fmla="*/ 0 h 20"/>
                <a:gd name="T16" fmla="*/ 0 w 714"/>
                <a:gd name="T17" fmla="*/ 11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14" h="20">
                  <a:moveTo>
                    <a:pt x="0" y="11"/>
                  </a:moveTo>
                  <a:lnTo>
                    <a:pt x="9" y="20"/>
                  </a:lnTo>
                  <a:lnTo>
                    <a:pt x="714" y="20"/>
                  </a:lnTo>
                  <a:lnTo>
                    <a:pt x="714" y="0"/>
                  </a:lnTo>
                  <a:lnTo>
                    <a:pt x="9" y="0"/>
                  </a:lnTo>
                  <a:lnTo>
                    <a:pt x="0" y="11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96" name="Freeform 278"/>
            <p:cNvSpPr>
              <a:spLocks/>
            </p:cNvSpPr>
            <p:nvPr userDrawn="1"/>
          </p:nvSpPr>
          <p:spPr bwMode="auto">
            <a:xfrm>
              <a:off x="5002" y="16"/>
              <a:ext cx="19" cy="402"/>
            </a:xfrm>
            <a:custGeom>
              <a:avLst/>
              <a:gdLst>
                <a:gd name="T0" fmla="*/ 9 w 19"/>
                <a:gd name="T1" fmla="*/ 402 h 402"/>
                <a:gd name="T2" fmla="*/ 19 w 19"/>
                <a:gd name="T3" fmla="*/ 392 h 402"/>
                <a:gd name="T4" fmla="*/ 19 w 19"/>
                <a:gd name="T5" fmla="*/ 0 h 402"/>
                <a:gd name="T6" fmla="*/ 0 w 19"/>
                <a:gd name="T7" fmla="*/ 0 h 402"/>
                <a:gd name="T8" fmla="*/ 0 w 19"/>
                <a:gd name="T9" fmla="*/ 392 h 402"/>
                <a:gd name="T10" fmla="*/ 9 w 19"/>
                <a:gd name="T11" fmla="*/ 402 h 402"/>
                <a:gd name="T12" fmla="*/ 0 w 19"/>
                <a:gd name="T13" fmla="*/ 392 h 402"/>
                <a:gd name="T14" fmla="*/ 0 w 19"/>
                <a:gd name="T15" fmla="*/ 402 h 402"/>
                <a:gd name="T16" fmla="*/ 9 w 19"/>
                <a:gd name="T17" fmla="*/ 402 h 4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9" h="402">
                  <a:moveTo>
                    <a:pt x="9" y="402"/>
                  </a:moveTo>
                  <a:lnTo>
                    <a:pt x="19" y="392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392"/>
                  </a:lnTo>
                  <a:lnTo>
                    <a:pt x="9" y="402"/>
                  </a:lnTo>
                  <a:lnTo>
                    <a:pt x="0" y="392"/>
                  </a:lnTo>
                  <a:lnTo>
                    <a:pt x="0" y="402"/>
                  </a:lnTo>
                  <a:lnTo>
                    <a:pt x="9" y="402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97" name="Freeform 279"/>
            <p:cNvSpPr>
              <a:spLocks/>
            </p:cNvSpPr>
            <p:nvPr userDrawn="1"/>
          </p:nvSpPr>
          <p:spPr bwMode="auto">
            <a:xfrm>
              <a:off x="5165" y="201"/>
              <a:ext cx="31" cy="31"/>
            </a:xfrm>
            <a:custGeom>
              <a:avLst/>
              <a:gdLst>
                <a:gd name="T0" fmla="*/ 31 w 31"/>
                <a:gd name="T1" fmla="*/ 15 h 31"/>
                <a:gd name="T2" fmla="*/ 31 w 31"/>
                <a:gd name="T3" fmla="*/ 13 h 31"/>
                <a:gd name="T4" fmla="*/ 31 w 31"/>
                <a:gd name="T5" fmla="*/ 11 h 31"/>
                <a:gd name="T6" fmla="*/ 30 w 31"/>
                <a:gd name="T7" fmla="*/ 9 h 31"/>
                <a:gd name="T8" fmla="*/ 29 w 31"/>
                <a:gd name="T9" fmla="*/ 7 h 31"/>
                <a:gd name="T10" fmla="*/ 29 w 31"/>
                <a:gd name="T11" fmla="*/ 6 h 31"/>
                <a:gd name="T12" fmla="*/ 26 w 31"/>
                <a:gd name="T13" fmla="*/ 3 h 31"/>
                <a:gd name="T14" fmla="*/ 25 w 31"/>
                <a:gd name="T15" fmla="*/ 2 h 31"/>
                <a:gd name="T16" fmla="*/ 23 w 31"/>
                <a:gd name="T17" fmla="*/ 1 h 31"/>
                <a:gd name="T18" fmla="*/ 22 w 31"/>
                <a:gd name="T19" fmla="*/ 1 h 31"/>
                <a:gd name="T20" fmla="*/ 19 w 31"/>
                <a:gd name="T21" fmla="*/ 0 h 31"/>
                <a:gd name="T22" fmla="*/ 18 w 31"/>
                <a:gd name="T23" fmla="*/ 0 h 31"/>
                <a:gd name="T24" fmla="*/ 16 w 31"/>
                <a:gd name="T25" fmla="*/ 0 h 31"/>
                <a:gd name="T26" fmla="*/ 13 w 31"/>
                <a:gd name="T27" fmla="*/ 0 h 31"/>
                <a:gd name="T28" fmla="*/ 12 w 31"/>
                <a:gd name="T29" fmla="*/ 0 h 31"/>
                <a:gd name="T30" fmla="*/ 9 w 31"/>
                <a:gd name="T31" fmla="*/ 1 h 31"/>
                <a:gd name="T32" fmla="*/ 8 w 31"/>
                <a:gd name="T33" fmla="*/ 1 h 31"/>
                <a:gd name="T34" fmla="*/ 6 w 31"/>
                <a:gd name="T35" fmla="*/ 2 h 31"/>
                <a:gd name="T36" fmla="*/ 5 w 31"/>
                <a:gd name="T37" fmla="*/ 3 h 31"/>
                <a:gd name="T38" fmla="*/ 4 w 31"/>
                <a:gd name="T39" fmla="*/ 6 h 31"/>
                <a:gd name="T40" fmla="*/ 2 w 31"/>
                <a:gd name="T41" fmla="*/ 7 h 31"/>
                <a:gd name="T42" fmla="*/ 1 w 31"/>
                <a:gd name="T43" fmla="*/ 9 h 31"/>
                <a:gd name="T44" fmla="*/ 0 w 31"/>
                <a:gd name="T45" fmla="*/ 11 h 31"/>
                <a:gd name="T46" fmla="*/ 0 w 31"/>
                <a:gd name="T47" fmla="*/ 13 h 31"/>
                <a:gd name="T48" fmla="*/ 0 w 31"/>
                <a:gd name="T49" fmla="*/ 15 h 31"/>
                <a:gd name="T50" fmla="*/ 0 w 31"/>
                <a:gd name="T51" fmla="*/ 18 h 31"/>
                <a:gd name="T52" fmla="*/ 0 w 31"/>
                <a:gd name="T53" fmla="*/ 19 h 31"/>
                <a:gd name="T54" fmla="*/ 1 w 31"/>
                <a:gd name="T55" fmla="*/ 22 h 31"/>
                <a:gd name="T56" fmla="*/ 2 w 31"/>
                <a:gd name="T57" fmla="*/ 23 h 31"/>
                <a:gd name="T58" fmla="*/ 4 w 31"/>
                <a:gd name="T59" fmla="*/ 25 h 31"/>
                <a:gd name="T60" fmla="*/ 5 w 31"/>
                <a:gd name="T61" fmla="*/ 26 h 31"/>
                <a:gd name="T62" fmla="*/ 6 w 31"/>
                <a:gd name="T63" fmla="*/ 27 h 31"/>
                <a:gd name="T64" fmla="*/ 8 w 31"/>
                <a:gd name="T65" fmla="*/ 29 h 31"/>
                <a:gd name="T66" fmla="*/ 9 w 31"/>
                <a:gd name="T67" fmla="*/ 30 h 31"/>
                <a:gd name="T68" fmla="*/ 12 w 31"/>
                <a:gd name="T69" fmla="*/ 30 h 31"/>
                <a:gd name="T70" fmla="*/ 13 w 31"/>
                <a:gd name="T71" fmla="*/ 31 h 31"/>
                <a:gd name="T72" fmla="*/ 16 w 31"/>
                <a:gd name="T73" fmla="*/ 31 h 31"/>
                <a:gd name="T74" fmla="*/ 18 w 31"/>
                <a:gd name="T75" fmla="*/ 31 h 31"/>
                <a:gd name="T76" fmla="*/ 19 w 31"/>
                <a:gd name="T77" fmla="*/ 30 h 31"/>
                <a:gd name="T78" fmla="*/ 22 w 31"/>
                <a:gd name="T79" fmla="*/ 30 h 31"/>
                <a:gd name="T80" fmla="*/ 23 w 31"/>
                <a:gd name="T81" fmla="*/ 29 h 31"/>
                <a:gd name="T82" fmla="*/ 25 w 31"/>
                <a:gd name="T83" fmla="*/ 27 h 31"/>
                <a:gd name="T84" fmla="*/ 26 w 31"/>
                <a:gd name="T85" fmla="*/ 26 h 31"/>
                <a:gd name="T86" fmla="*/ 29 w 31"/>
                <a:gd name="T87" fmla="*/ 25 h 31"/>
                <a:gd name="T88" fmla="*/ 29 w 31"/>
                <a:gd name="T89" fmla="*/ 23 h 31"/>
                <a:gd name="T90" fmla="*/ 30 w 31"/>
                <a:gd name="T91" fmla="*/ 22 h 31"/>
                <a:gd name="T92" fmla="*/ 31 w 31"/>
                <a:gd name="T93" fmla="*/ 19 h 31"/>
                <a:gd name="T94" fmla="*/ 31 w 31"/>
                <a:gd name="T95" fmla="*/ 18 h 31"/>
                <a:gd name="T96" fmla="*/ 31 w 31"/>
                <a:gd name="T97" fmla="*/ 15 h 3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1" h="31">
                  <a:moveTo>
                    <a:pt x="31" y="15"/>
                  </a:moveTo>
                  <a:lnTo>
                    <a:pt x="31" y="13"/>
                  </a:lnTo>
                  <a:lnTo>
                    <a:pt x="31" y="11"/>
                  </a:lnTo>
                  <a:lnTo>
                    <a:pt x="30" y="9"/>
                  </a:lnTo>
                  <a:lnTo>
                    <a:pt x="29" y="7"/>
                  </a:lnTo>
                  <a:lnTo>
                    <a:pt x="29" y="6"/>
                  </a:lnTo>
                  <a:lnTo>
                    <a:pt x="26" y="3"/>
                  </a:lnTo>
                  <a:lnTo>
                    <a:pt x="25" y="2"/>
                  </a:lnTo>
                  <a:lnTo>
                    <a:pt x="23" y="1"/>
                  </a:lnTo>
                  <a:lnTo>
                    <a:pt x="22" y="1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8" y="1"/>
                  </a:lnTo>
                  <a:lnTo>
                    <a:pt x="6" y="2"/>
                  </a:lnTo>
                  <a:lnTo>
                    <a:pt x="5" y="3"/>
                  </a:lnTo>
                  <a:lnTo>
                    <a:pt x="4" y="6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1" y="22"/>
                  </a:lnTo>
                  <a:lnTo>
                    <a:pt x="2" y="23"/>
                  </a:lnTo>
                  <a:lnTo>
                    <a:pt x="4" y="25"/>
                  </a:lnTo>
                  <a:lnTo>
                    <a:pt x="5" y="26"/>
                  </a:lnTo>
                  <a:lnTo>
                    <a:pt x="6" y="27"/>
                  </a:lnTo>
                  <a:lnTo>
                    <a:pt x="8" y="29"/>
                  </a:lnTo>
                  <a:lnTo>
                    <a:pt x="9" y="30"/>
                  </a:lnTo>
                  <a:lnTo>
                    <a:pt x="12" y="30"/>
                  </a:lnTo>
                  <a:lnTo>
                    <a:pt x="13" y="31"/>
                  </a:lnTo>
                  <a:lnTo>
                    <a:pt x="16" y="31"/>
                  </a:lnTo>
                  <a:lnTo>
                    <a:pt x="18" y="31"/>
                  </a:lnTo>
                  <a:lnTo>
                    <a:pt x="19" y="30"/>
                  </a:lnTo>
                  <a:lnTo>
                    <a:pt x="22" y="30"/>
                  </a:lnTo>
                  <a:lnTo>
                    <a:pt x="23" y="29"/>
                  </a:lnTo>
                  <a:lnTo>
                    <a:pt x="25" y="27"/>
                  </a:lnTo>
                  <a:lnTo>
                    <a:pt x="26" y="26"/>
                  </a:lnTo>
                  <a:lnTo>
                    <a:pt x="29" y="25"/>
                  </a:lnTo>
                  <a:lnTo>
                    <a:pt x="29" y="23"/>
                  </a:lnTo>
                  <a:lnTo>
                    <a:pt x="30" y="22"/>
                  </a:lnTo>
                  <a:lnTo>
                    <a:pt x="31" y="19"/>
                  </a:lnTo>
                  <a:lnTo>
                    <a:pt x="31" y="18"/>
                  </a:lnTo>
                  <a:lnTo>
                    <a:pt x="31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98" name="Freeform 280"/>
            <p:cNvSpPr>
              <a:spLocks/>
            </p:cNvSpPr>
            <p:nvPr userDrawn="1"/>
          </p:nvSpPr>
          <p:spPr bwMode="auto">
            <a:xfrm>
              <a:off x="5216" y="100"/>
              <a:ext cx="32" cy="32"/>
            </a:xfrm>
            <a:custGeom>
              <a:avLst/>
              <a:gdLst>
                <a:gd name="T0" fmla="*/ 32 w 32"/>
                <a:gd name="T1" fmla="*/ 16 h 32"/>
                <a:gd name="T2" fmla="*/ 32 w 32"/>
                <a:gd name="T3" fmla="*/ 13 h 32"/>
                <a:gd name="T4" fmla="*/ 30 w 32"/>
                <a:gd name="T5" fmla="*/ 12 h 32"/>
                <a:gd name="T6" fmla="*/ 30 w 32"/>
                <a:gd name="T7" fmla="*/ 9 h 32"/>
                <a:gd name="T8" fmla="*/ 29 w 32"/>
                <a:gd name="T9" fmla="*/ 8 h 32"/>
                <a:gd name="T10" fmla="*/ 28 w 32"/>
                <a:gd name="T11" fmla="*/ 7 h 32"/>
                <a:gd name="T12" fmla="*/ 26 w 32"/>
                <a:gd name="T13" fmla="*/ 4 h 32"/>
                <a:gd name="T14" fmla="*/ 25 w 32"/>
                <a:gd name="T15" fmla="*/ 3 h 32"/>
                <a:gd name="T16" fmla="*/ 24 w 32"/>
                <a:gd name="T17" fmla="*/ 3 h 32"/>
                <a:gd name="T18" fmla="*/ 22 w 32"/>
                <a:gd name="T19" fmla="*/ 2 h 32"/>
                <a:gd name="T20" fmla="*/ 20 w 32"/>
                <a:gd name="T21" fmla="*/ 2 h 32"/>
                <a:gd name="T22" fmla="*/ 18 w 32"/>
                <a:gd name="T23" fmla="*/ 0 h 32"/>
                <a:gd name="T24" fmla="*/ 16 w 32"/>
                <a:gd name="T25" fmla="*/ 0 h 32"/>
                <a:gd name="T26" fmla="*/ 13 w 32"/>
                <a:gd name="T27" fmla="*/ 0 h 32"/>
                <a:gd name="T28" fmla="*/ 12 w 32"/>
                <a:gd name="T29" fmla="*/ 2 h 32"/>
                <a:gd name="T30" fmla="*/ 9 w 32"/>
                <a:gd name="T31" fmla="*/ 2 h 32"/>
                <a:gd name="T32" fmla="*/ 8 w 32"/>
                <a:gd name="T33" fmla="*/ 3 h 32"/>
                <a:gd name="T34" fmla="*/ 5 w 32"/>
                <a:gd name="T35" fmla="*/ 3 h 32"/>
                <a:gd name="T36" fmla="*/ 4 w 32"/>
                <a:gd name="T37" fmla="*/ 4 h 32"/>
                <a:gd name="T38" fmla="*/ 3 w 32"/>
                <a:gd name="T39" fmla="*/ 7 h 32"/>
                <a:gd name="T40" fmla="*/ 1 w 32"/>
                <a:gd name="T41" fmla="*/ 8 h 32"/>
                <a:gd name="T42" fmla="*/ 1 w 32"/>
                <a:gd name="T43" fmla="*/ 9 h 32"/>
                <a:gd name="T44" fmla="*/ 0 w 32"/>
                <a:gd name="T45" fmla="*/ 12 h 32"/>
                <a:gd name="T46" fmla="*/ 0 w 32"/>
                <a:gd name="T47" fmla="*/ 13 h 32"/>
                <a:gd name="T48" fmla="*/ 0 w 32"/>
                <a:gd name="T49" fmla="*/ 16 h 32"/>
                <a:gd name="T50" fmla="*/ 0 w 32"/>
                <a:gd name="T51" fmla="*/ 19 h 32"/>
                <a:gd name="T52" fmla="*/ 0 w 32"/>
                <a:gd name="T53" fmla="*/ 20 h 32"/>
                <a:gd name="T54" fmla="*/ 1 w 32"/>
                <a:gd name="T55" fmla="*/ 23 h 32"/>
                <a:gd name="T56" fmla="*/ 1 w 32"/>
                <a:gd name="T57" fmla="*/ 24 h 32"/>
                <a:gd name="T58" fmla="*/ 3 w 32"/>
                <a:gd name="T59" fmla="*/ 25 h 32"/>
                <a:gd name="T60" fmla="*/ 4 w 32"/>
                <a:gd name="T61" fmla="*/ 28 h 32"/>
                <a:gd name="T62" fmla="*/ 5 w 32"/>
                <a:gd name="T63" fmla="*/ 29 h 32"/>
                <a:gd name="T64" fmla="*/ 8 w 32"/>
                <a:gd name="T65" fmla="*/ 29 h 32"/>
                <a:gd name="T66" fmla="*/ 9 w 32"/>
                <a:gd name="T67" fmla="*/ 31 h 32"/>
                <a:gd name="T68" fmla="*/ 12 w 32"/>
                <a:gd name="T69" fmla="*/ 32 h 32"/>
                <a:gd name="T70" fmla="*/ 13 w 32"/>
                <a:gd name="T71" fmla="*/ 32 h 32"/>
                <a:gd name="T72" fmla="*/ 16 w 32"/>
                <a:gd name="T73" fmla="*/ 32 h 32"/>
                <a:gd name="T74" fmla="*/ 18 w 32"/>
                <a:gd name="T75" fmla="*/ 32 h 32"/>
                <a:gd name="T76" fmla="*/ 20 w 32"/>
                <a:gd name="T77" fmla="*/ 32 h 32"/>
                <a:gd name="T78" fmla="*/ 22 w 32"/>
                <a:gd name="T79" fmla="*/ 31 h 32"/>
                <a:gd name="T80" fmla="*/ 24 w 32"/>
                <a:gd name="T81" fmla="*/ 29 h 32"/>
                <a:gd name="T82" fmla="*/ 25 w 32"/>
                <a:gd name="T83" fmla="*/ 29 h 32"/>
                <a:gd name="T84" fmla="*/ 26 w 32"/>
                <a:gd name="T85" fmla="*/ 28 h 32"/>
                <a:gd name="T86" fmla="*/ 28 w 32"/>
                <a:gd name="T87" fmla="*/ 25 h 32"/>
                <a:gd name="T88" fmla="*/ 29 w 32"/>
                <a:gd name="T89" fmla="*/ 24 h 32"/>
                <a:gd name="T90" fmla="*/ 30 w 32"/>
                <a:gd name="T91" fmla="*/ 23 h 32"/>
                <a:gd name="T92" fmla="*/ 30 w 32"/>
                <a:gd name="T93" fmla="*/ 20 h 32"/>
                <a:gd name="T94" fmla="*/ 32 w 32"/>
                <a:gd name="T95" fmla="*/ 19 h 32"/>
                <a:gd name="T96" fmla="*/ 32 w 32"/>
                <a:gd name="T97" fmla="*/ 16 h 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" h="32">
                  <a:moveTo>
                    <a:pt x="32" y="16"/>
                  </a:moveTo>
                  <a:lnTo>
                    <a:pt x="32" y="13"/>
                  </a:lnTo>
                  <a:lnTo>
                    <a:pt x="30" y="12"/>
                  </a:lnTo>
                  <a:lnTo>
                    <a:pt x="30" y="9"/>
                  </a:lnTo>
                  <a:lnTo>
                    <a:pt x="29" y="8"/>
                  </a:lnTo>
                  <a:lnTo>
                    <a:pt x="28" y="7"/>
                  </a:lnTo>
                  <a:lnTo>
                    <a:pt x="26" y="4"/>
                  </a:lnTo>
                  <a:lnTo>
                    <a:pt x="25" y="3"/>
                  </a:lnTo>
                  <a:lnTo>
                    <a:pt x="24" y="3"/>
                  </a:lnTo>
                  <a:lnTo>
                    <a:pt x="22" y="2"/>
                  </a:lnTo>
                  <a:lnTo>
                    <a:pt x="20" y="2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2" y="2"/>
                  </a:lnTo>
                  <a:lnTo>
                    <a:pt x="9" y="2"/>
                  </a:lnTo>
                  <a:lnTo>
                    <a:pt x="8" y="3"/>
                  </a:lnTo>
                  <a:lnTo>
                    <a:pt x="5" y="3"/>
                  </a:lnTo>
                  <a:lnTo>
                    <a:pt x="4" y="4"/>
                  </a:lnTo>
                  <a:lnTo>
                    <a:pt x="3" y="7"/>
                  </a:lnTo>
                  <a:lnTo>
                    <a:pt x="1" y="8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0"/>
                  </a:lnTo>
                  <a:lnTo>
                    <a:pt x="1" y="23"/>
                  </a:lnTo>
                  <a:lnTo>
                    <a:pt x="1" y="24"/>
                  </a:lnTo>
                  <a:lnTo>
                    <a:pt x="3" y="25"/>
                  </a:lnTo>
                  <a:lnTo>
                    <a:pt x="4" y="28"/>
                  </a:lnTo>
                  <a:lnTo>
                    <a:pt x="5" y="29"/>
                  </a:lnTo>
                  <a:lnTo>
                    <a:pt x="8" y="29"/>
                  </a:lnTo>
                  <a:lnTo>
                    <a:pt x="9" y="31"/>
                  </a:lnTo>
                  <a:lnTo>
                    <a:pt x="12" y="32"/>
                  </a:lnTo>
                  <a:lnTo>
                    <a:pt x="13" y="32"/>
                  </a:lnTo>
                  <a:lnTo>
                    <a:pt x="16" y="32"/>
                  </a:lnTo>
                  <a:lnTo>
                    <a:pt x="18" y="32"/>
                  </a:lnTo>
                  <a:lnTo>
                    <a:pt x="20" y="32"/>
                  </a:lnTo>
                  <a:lnTo>
                    <a:pt x="22" y="31"/>
                  </a:lnTo>
                  <a:lnTo>
                    <a:pt x="24" y="29"/>
                  </a:lnTo>
                  <a:lnTo>
                    <a:pt x="25" y="29"/>
                  </a:lnTo>
                  <a:lnTo>
                    <a:pt x="26" y="28"/>
                  </a:lnTo>
                  <a:lnTo>
                    <a:pt x="28" y="25"/>
                  </a:lnTo>
                  <a:lnTo>
                    <a:pt x="29" y="24"/>
                  </a:lnTo>
                  <a:lnTo>
                    <a:pt x="30" y="23"/>
                  </a:lnTo>
                  <a:lnTo>
                    <a:pt x="30" y="20"/>
                  </a:lnTo>
                  <a:lnTo>
                    <a:pt x="32" y="19"/>
                  </a:lnTo>
                  <a:lnTo>
                    <a:pt x="32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99" name="Freeform 281"/>
            <p:cNvSpPr>
              <a:spLocks/>
            </p:cNvSpPr>
            <p:nvPr userDrawn="1"/>
          </p:nvSpPr>
          <p:spPr bwMode="auto">
            <a:xfrm>
              <a:off x="5063" y="199"/>
              <a:ext cx="32" cy="32"/>
            </a:xfrm>
            <a:custGeom>
              <a:avLst/>
              <a:gdLst>
                <a:gd name="T0" fmla="*/ 32 w 32"/>
                <a:gd name="T1" fmla="*/ 16 h 32"/>
                <a:gd name="T2" fmla="*/ 32 w 32"/>
                <a:gd name="T3" fmla="*/ 13 h 32"/>
                <a:gd name="T4" fmla="*/ 31 w 32"/>
                <a:gd name="T5" fmla="*/ 12 h 32"/>
                <a:gd name="T6" fmla="*/ 31 w 32"/>
                <a:gd name="T7" fmla="*/ 9 h 32"/>
                <a:gd name="T8" fmla="*/ 29 w 32"/>
                <a:gd name="T9" fmla="*/ 8 h 32"/>
                <a:gd name="T10" fmla="*/ 28 w 32"/>
                <a:gd name="T11" fmla="*/ 7 h 32"/>
                <a:gd name="T12" fmla="*/ 27 w 32"/>
                <a:gd name="T13" fmla="*/ 4 h 32"/>
                <a:gd name="T14" fmla="*/ 25 w 32"/>
                <a:gd name="T15" fmla="*/ 4 h 32"/>
                <a:gd name="T16" fmla="*/ 24 w 32"/>
                <a:gd name="T17" fmla="*/ 3 h 32"/>
                <a:gd name="T18" fmla="*/ 23 w 32"/>
                <a:gd name="T19" fmla="*/ 2 h 32"/>
                <a:gd name="T20" fmla="*/ 20 w 32"/>
                <a:gd name="T21" fmla="*/ 2 h 32"/>
                <a:gd name="T22" fmla="*/ 19 w 32"/>
                <a:gd name="T23" fmla="*/ 0 h 32"/>
                <a:gd name="T24" fmla="*/ 16 w 32"/>
                <a:gd name="T25" fmla="*/ 0 h 32"/>
                <a:gd name="T26" fmla="*/ 14 w 32"/>
                <a:gd name="T27" fmla="*/ 0 h 32"/>
                <a:gd name="T28" fmla="*/ 12 w 32"/>
                <a:gd name="T29" fmla="*/ 2 h 32"/>
                <a:gd name="T30" fmla="*/ 10 w 32"/>
                <a:gd name="T31" fmla="*/ 2 h 32"/>
                <a:gd name="T32" fmla="*/ 8 w 32"/>
                <a:gd name="T33" fmla="*/ 3 h 32"/>
                <a:gd name="T34" fmla="*/ 6 w 32"/>
                <a:gd name="T35" fmla="*/ 4 h 32"/>
                <a:gd name="T36" fmla="*/ 4 w 32"/>
                <a:gd name="T37" fmla="*/ 4 h 32"/>
                <a:gd name="T38" fmla="*/ 3 w 32"/>
                <a:gd name="T39" fmla="*/ 7 h 32"/>
                <a:gd name="T40" fmla="*/ 2 w 32"/>
                <a:gd name="T41" fmla="*/ 8 h 32"/>
                <a:gd name="T42" fmla="*/ 2 w 32"/>
                <a:gd name="T43" fmla="*/ 9 h 32"/>
                <a:gd name="T44" fmla="*/ 0 w 32"/>
                <a:gd name="T45" fmla="*/ 12 h 32"/>
                <a:gd name="T46" fmla="*/ 0 w 32"/>
                <a:gd name="T47" fmla="*/ 13 h 32"/>
                <a:gd name="T48" fmla="*/ 0 w 32"/>
                <a:gd name="T49" fmla="*/ 16 h 32"/>
                <a:gd name="T50" fmla="*/ 0 w 32"/>
                <a:gd name="T51" fmla="*/ 19 h 32"/>
                <a:gd name="T52" fmla="*/ 0 w 32"/>
                <a:gd name="T53" fmla="*/ 20 h 32"/>
                <a:gd name="T54" fmla="*/ 2 w 32"/>
                <a:gd name="T55" fmla="*/ 23 h 32"/>
                <a:gd name="T56" fmla="*/ 2 w 32"/>
                <a:gd name="T57" fmla="*/ 24 h 32"/>
                <a:gd name="T58" fmla="*/ 3 w 32"/>
                <a:gd name="T59" fmla="*/ 25 h 32"/>
                <a:gd name="T60" fmla="*/ 4 w 32"/>
                <a:gd name="T61" fmla="*/ 28 h 32"/>
                <a:gd name="T62" fmla="*/ 6 w 32"/>
                <a:gd name="T63" fmla="*/ 29 h 32"/>
                <a:gd name="T64" fmla="*/ 8 w 32"/>
                <a:gd name="T65" fmla="*/ 29 h 32"/>
                <a:gd name="T66" fmla="*/ 10 w 32"/>
                <a:gd name="T67" fmla="*/ 31 h 32"/>
                <a:gd name="T68" fmla="*/ 12 w 32"/>
                <a:gd name="T69" fmla="*/ 32 h 32"/>
                <a:gd name="T70" fmla="*/ 14 w 32"/>
                <a:gd name="T71" fmla="*/ 32 h 32"/>
                <a:gd name="T72" fmla="*/ 16 w 32"/>
                <a:gd name="T73" fmla="*/ 32 h 32"/>
                <a:gd name="T74" fmla="*/ 19 w 32"/>
                <a:gd name="T75" fmla="*/ 32 h 32"/>
                <a:gd name="T76" fmla="*/ 20 w 32"/>
                <a:gd name="T77" fmla="*/ 32 h 32"/>
                <a:gd name="T78" fmla="*/ 23 w 32"/>
                <a:gd name="T79" fmla="*/ 31 h 32"/>
                <a:gd name="T80" fmla="*/ 24 w 32"/>
                <a:gd name="T81" fmla="*/ 29 h 32"/>
                <a:gd name="T82" fmla="*/ 25 w 32"/>
                <a:gd name="T83" fmla="*/ 29 h 32"/>
                <a:gd name="T84" fmla="*/ 27 w 32"/>
                <a:gd name="T85" fmla="*/ 28 h 32"/>
                <a:gd name="T86" fmla="*/ 28 w 32"/>
                <a:gd name="T87" fmla="*/ 25 h 32"/>
                <a:gd name="T88" fmla="*/ 29 w 32"/>
                <a:gd name="T89" fmla="*/ 24 h 32"/>
                <a:gd name="T90" fmla="*/ 31 w 32"/>
                <a:gd name="T91" fmla="*/ 23 h 32"/>
                <a:gd name="T92" fmla="*/ 31 w 32"/>
                <a:gd name="T93" fmla="*/ 20 h 32"/>
                <a:gd name="T94" fmla="*/ 32 w 32"/>
                <a:gd name="T95" fmla="*/ 19 h 32"/>
                <a:gd name="T96" fmla="*/ 32 w 32"/>
                <a:gd name="T97" fmla="*/ 16 h 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" h="32">
                  <a:moveTo>
                    <a:pt x="32" y="16"/>
                  </a:moveTo>
                  <a:lnTo>
                    <a:pt x="32" y="13"/>
                  </a:lnTo>
                  <a:lnTo>
                    <a:pt x="31" y="12"/>
                  </a:lnTo>
                  <a:lnTo>
                    <a:pt x="31" y="9"/>
                  </a:lnTo>
                  <a:lnTo>
                    <a:pt x="29" y="8"/>
                  </a:lnTo>
                  <a:lnTo>
                    <a:pt x="28" y="7"/>
                  </a:lnTo>
                  <a:lnTo>
                    <a:pt x="27" y="4"/>
                  </a:lnTo>
                  <a:lnTo>
                    <a:pt x="25" y="4"/>
                  </a:lnTo>
                  <a:lnTo>
                    <a:pt x="24" y="3"/>
                  </a:lnTo>
                  <a:lnTo>
                    <a:pt x="23" y="2"/>
                  </a:lnTo>
                  <a:lnTo>
                    <a:pt x="20" y="2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3"/>
                  </a:lnTo>
                  <a:lnTo>
                    <a:pt x="6" y="4"/>
                  </a:lnTo>
                  <a:lnTo>
                    <a:pt x="4" y="4"/>
                  </a:lnTo>
                  <a:lnTo>
                    <a:pt x="3" y="7"/>
                  </a:lnTo>
                  <a:lnTo>
                    <a:pt x="2" y="8"/>
                  </a:lnTo>
                  <a:lnTo>
                    <a:pt x="2" y="9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0"/>
                  </a:lnTo>
                  <a:lnTo>
                    <a:pt x="2" y="23"/>
                  </a:lnTo>
                  <a:lnTo>
                    <a:pt x="2" y="24"/>
                  </a:lnTo>
                  <a:lnTo>
                    <a:pt x="3" y="25"/>
                  </a:lnTo>
                  <a:lnTo>
                    <a:pt x="4" y="28"/>
                  </a:lnTo>
                  <a:lnTo>
                    <a:pt x="6" y="29"/>
                  </a:lnTo>
                  <a:lnTo>
                    <a:pt x="8" y="29"/>
                  </a:lnTo>
                  <a:lnTo>
                    <a:pt x="10" y="31"/>
                  </a:lnTo>
                  <a:lnTo>
                    <a:pt x="12" y="32"/>
                  </a:lnTo>
                  <a:lnTo>
                    <a:pt x="14" y="32"/>
                  </a:lnTo>
                  <a:lnTo>
                    <a:pt x="16" y="32"/>
                  </a:lnTo>
                  <a:lnTo>
                    <a:pt x="19" y="32"/>
                  </a:lnTo>
                  <a:lnTo>
                    <a:pt x="20" y="32"/>
                  </a:lnTo>
                  <a:lnTo>
                    <a:pt x="23" y="31"/>
                  </a:lnTo>
                  <a:lnTo>
                    <a:pt x="24" y="29"/>
                  </a:lnTo>
                  <a:lnTo>
                    <a:pt x="25" y="29"/>
                  </a:lnTo>
                  <a:lnTo>
                    <a:pt x="27" y="28"/>
                  </a:lnTo>
                  <a:lnTo>
                    <a:pt x="28" y="25"/>
                  </a:lnTo>
                  <a:lnTo>
                    <a:pt x="29" y="24"/>
                  </a:lnTo>
                  <a:lnTo>
                    <a:pt x="31" y="23"/>
                  </a:lnTo>
                  <a:lnTo>
                    <a:pt x="31" y="20"/>
                  </a:lnTo>
                  <a:lnTo>
                    <a:pt x="32" y="19"/>
                  </a:lnTo>
                  <a:lnTo>
                    <a:pt x="32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00" name="Freeform 282"/>
            <p:cNvSpPr>
              <a:spLocks/>
            </p:cNvSpPr>
            <p:nvPr userDrawn="1"/>
          </p:nvSpPr>
          <p:spPr bwMode="auto">
            <a:xfrm>
              <a:off x="5202" y="302"/>
              <a:ext cx="31" cy="32"/>
            </a:xfrm>
            <a:custGeom>
              <a:avLst/>
              <a:gdLst>
                <a:gd name="T0" fmla="*/ 31 w 31"/>
                <a:gd name="T1" fmla="*/ 16 h 32"/>
                <a:gd name="T2" fmla="*/ 31 w 31"/>
                <a:gd name="T3" fmla="*/ 13 h 32"/>
                <a:gd name="T4" fmla="*/ 31 w 31"/>
                <a:gd name="T5" fmla="*/ 12 h 32"/>
                <a:gd name="T6" fmla="*/ 30 w 31"/>
                <a:gd name="T7" fmla="*/ 9 h 32"/>
                <a:gd name="T8" fmla="*/ 29 w 31"/>
                <a:gd name="T9" fmla="*/ 8 h 32"/>
                <a:gd name="T10" fmla="*/ 29 w 31"/>
                <a:gd name="T11" fmla="*/ 7 h 32"/>
                <a:gd name="T12" fmla="*/ 26 w 31"/>
                <a:gd name="T13" fmla="*/ 4 h 32"/>
                <a:gd name="T14" fmla="*/ 25 w 31"/>
                <a:gd name="T15" fmla="*/ 3 h 32"/>
                <a:gd name="T16" fmla="*/ 23 w 31"/>
                <a:gd name="T17" fmla="*/ 1 h 32"/>
                <a:gd name="T18" fmla="*/ 22 w 31"/>
                <a:gd name="T19" fmla="*/ 1 h 32"/>
                <a:gd name="T20" fmla="*/ 21 w 31"/>
                <a:gd name="T21" fmla="*/ 0 h 32"/>
                <a:gd name="T22" fmla="*/ 18 w 31"/>
                <a:gd name="T23" fmla="*/ 0 h 32"/>
                <a:gd name="T24" fmla="*/ 15 w 31"/>
                <a:gd name="T25" fmla="*/ 0 h 32"/>
                <a:gd name="T26" fmla="*/ 14 w 31"/>
                <a:gd name="T27" fmla="*/ 0 h 32"/>
                <a:gd name="T28" fmla="*/ 11 w 31"/>
                <a:gd name="T29" fmla="*/ 0 h 32"/>
                <a:gd name="T30" fmla="*/ 10 w 31"/>
                <a:gd name="T31" fmla="*/ 1 h 32"/>
                <a:gd name="T32" fmla="*/ 7 w 31"/>
                <a:gd name="T33" fmla="*/ 1 h 32"/>
                <a:gd name="T34" fmla="*/ 6 w 31"/>
                <a:gd name="T35" fmla="*/ 3 h 32"/>
                <a:gd name="T36" fmla="*/ 5 w 31"/>
                <a:gd name="T37" fmla="*/ 4 h 32"/>
                <a:gd name="T38" fmla="*/ 4 w 31"/>
                <a:gd name="T39" fmla="*/ 7 h 32"/>
                <a:gd name="T40" fmla="*/ 2 w 31"/>
                <a:gd name="T41" fmla="*/ 8 h 32"/>
                <a:gd name="T42" fmla="*/ 1 w 31"/>
                <a:gd name="T43" fmla="*/ 9 h 32"/>
                <a:gd name="T44" fmla="*/ 0 w 31"/>
                <a:gd name="T45" fmla="*/ 12 h 32"/>
                <a:gd name="T46" fmla="*/ 0 w 31"/>
                <a:gd name="T47" fmla="*/ 13 h 32"/>
                <a:gd name="T48" fmla="*/ 0 w 31"/>
                <a:gd name="T49" fmla="*/ 16 h 32"/>
                <a:gd name="T50" fmla="*/ 0 w 31"/>
                <a:gd name="T51" fmla="*/ 19 h 32"/>
                <a:gd name="T52" fmla="*/ 0 w 31"/>
                <a:gd name="T53" fmla="*/ 20 h 32"/>
                <a:gd name="T54" fmla="*/ 1 w 31"/>
                <a:gd name="T55" fmla="*/ 23 h 32"/>
                <a:gd name="T56" fmla="*/ 2 w 31"/>
                <a:gd name="T57" fmla="*/ 24 h 32"/>
                <a:gd name="T58" fmla="*/ 4 w 31"/>
                <a:gd name="T59" fmla="*/ 25 h 32"/>
                <a:gd name="T60" fmla="*/ 5 w 31"/>
                <a:gd name="T61" fmla="*/ 26 h 32"/>
                <a:gd name="T62" fmla="*/ 6 w 31"/>
                <a:gd name="T63" fmla="*/ 28 h 32"/>
                <a:gd name="T64" fmla="*/ 7 w 31"/>
                <a:gd name="T65" fmla="*/ 29 h 32"/>
                <a:gd name="T66" fmla="*/ 10 w 31"/>
                <a:gd name="T67" fmla="*/ 30 h 32"/>
                <a:gd name="T68" fmla="*/ 11 w 31"/>
                <a:gd name="T69" fmla="*/ 30 h 32"/>
                <a:gd name="T70" fmla="*/ 14 w 31"/>
                <a:gd name="T71" fmla="*/ 32 h 32"/>
                <a:gd name="T72" fmla="*/ 15 w 31"/>
                <a:gd name="T73" fmla="*/ 32 h 32"/>
                <a:gd name="T74" fmla="*/ 18 w 31"/>
                <a:gd name="T75" fmla="*/ 32 h 32"/>
                <a:gd name="T76" fmla="*/ 21 w 31"/>
                <a:gd name="T77" fmla="*/ 30 h 32"/>
                <a:gd name="T78" fmla="*/ 22 w 31"/>
                <a:gd name="T79" fmla="*/ 30 h 32"/>
                <a:gd name="T80" fmla="*/ 23 w 31"/>
                <a:gd name="T81" fmla="*/ 29 h 32"/>
                <a:gd name="T82" fmla="*/ 25 w 31"/>
                <a:gd name="T83" fmla="*/ 28 h 32"/>
                <a:gd name="T84" fmla="*/ 26 w 31"/>
                <a:gd name="T85" fmla="*/ 26 h 32"/>
                <a:gd name="T86" fmla="*/ 29 w 31"/>
                <a:gd name="T87" fmla="*/ 25 h 32"/>
                <a:gd name="T88" fmla="*/ 29 w 31"/>
                <a:gd name="T89" fmla="*/ 24 h 32"/>
                <a:gd name="T90" fmla="*/ 30 w 31"/>
                <a:gd name="T91" fmla="*/ 23 h 32"/>
                <a:gd name="T92" fmla="*/ 31 w 31"/>
                <a:gd name="T93" fmla="*/ 20 h 32"/>
                <a:gd name="T94" fmla="*/ 31 w 31"/>
                <a:gd name="T95" fmla="*/ 19 h 32"/>
                <a:gd name="T96" fmla="*/ 31 w 31"/>
                <a:gd name="T97" fmla="*/ 16 h 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1" h="32">
                  <a:moveTo>
                    <a:pt x="31" y="16"/>
                  </a:moveTo>
                  <a:lnTo>
                    <a:pt x="31" y="13"/>
                  </a:lnTo>
                  <a:lnTo>
                    <a:pt x="31" y="12"/>
                  </a:lnTo>
                  <a:lnTo>
                    <a:pt x="30" y="9"/>
                  </a:lnTo>
                  <a:lnTo>
                    <a:pt x="29" y="8"/>
                  </a:lnTo>
                  <a:lnTo>
                    <a:pt x="29" y="7"/>
                  </a:lnTo>
                  <a:lnTo>
                    <a:pt x="26" y="4"/>
                  </a:lnTo>
                  <a:lnTo>
                    <a:pt x="25" y="3"/>
                  </a:lnTo>
                  <a:lnTo>
                    <a:pt x="23" y="1"/>
                  </a:lnTo>
                  <a:lnTo>
                    <a:pt x="22" y="1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10" y="1"/>
                  </a:lnTo>
                  <a:lnTo>
                    <a:pt x="7" y="1"/>
                  </a:lnTo>
                  <a:lnTo>
                    <a:pt x="6" y="3"/>
                  </a:lnTo>
                  <a:lnTo>
                    <a:pt x="5" y="4"/>
                  </a:lnTo>
                  <a:lnTo>
                    <a:pt x="4" y="7"/>
                  </a:lnTo>
                  <a:lnTo>
                    <a:pt x="2" y="8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0"/>
                  </a:lnTo>
                  <a:lnTo>
                    <a:pt x="1" y="23"/>
                  </a:lnTo>
                  <a:lnTo>
                    <a:pt x="2" y="24"/>
                  </a:lnTo>
                  <a:lnTo>
                    <a:pt x="4" y="25"/>
                  </a:lnTo>
                  <a:lnTo>
                    <a:pt x="5" y="26"/>
                  </a:lnTo>
                  <a:lnTo>
                    <a:pt x="6" y="28"/>
                  </a:lnTo>
                  <a:lnTo>
                    <a:pt x="7" y="29"/>
                  </a:lnTo>
                  <a:lnTo>
                    <a:pt x="10" y="30"/>
                  </a:lnTo>
                  <a:lnTo>
                    <a:pt x="11" y="30"/>
                  </a:lnTo>
                  <a:lnTo>
                    <a:pt x="14" y="32"/>
                  </a:lnTo>
                  <a:lnTo>
                    <a:pt x="15" y="32"/>
                  </a:lnTo>
                  <a:lnTo>
                    <a:pt x="18" y="32"/>
                  </a:lnTo>
                  <a:lnTo>
                    <a:pt x="21" y="30"/>
                  </a:lnTo>
                  <a:lnTo>
                    <a:pt x="22" y="30"/>
                  </a:lnTo>
                  <a:lnTo>
                    <a:pt x="23" y="29"/>
                  </a:lnTo>
                  <a:lnTo>
                    <a:pt x="25" y="28"/>
                  </a:lnTo>
                  <a:lnTo>
                    <a:pt x="26" y="26"/>
                  </a:lnTo>
                  <a:lnTo>
                    <a:pt x="29" y="25"/>
                  </a:lnTo>
                  <a:lnTo>
                    <a:pt x="29" y="24"/>
                  </a:lnTo>
                  <a:lnTo>
                    <a:pt x="30" y="23"/>
                  </a:lnTo>
                  <a:lnTo>
                    <a:pt x="31" y="20"/>
                  </a:lnTo>
                  <a:lnTo>
                    <a:pt x="31" y="19"/>
                  </a:lnTo>
                  <a:lnTo>
                    <a:pt x="31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01" name="Freeform 283"/>
            <p:cNvSpPr>
              <a:spLocks/>
            </p:cNvSpPr>
            <p:nvPr userDrawn="1"/>
          </p:nvSpPr>
          <p:spPr bwMode="auto">
            <a:xfrm>
              <a:off x="5123" y="106"/>
              <a:ext cx="150" cy="23"/>
            </a:xfrm>
            <a:custGeom>
              <a:avLst/>
              <a:gdLst>
                <a:gd name="T0" fmla="*/ 0 w 150"/>
                <a:gd name="T1" fmla="*/ 10 h 23"/>
                <a:gd name="T2" fmla="*/ 13 w 150"/>
                <a:gd name="T3" fmla="*/ 23 h 23"/>
                <a:gd name="T4" fmla="*/ 150 w 150"/>
                <a:gd name="T5" fmla="*/ 23 h 23"/>
                <a:gd name="T6" fmla="*/ 150 w 150"/>
                <a:gd name="T7" fmla="*/ 0 h 23"/>
                <a:gd name="T8" fmla="*/ 13 w 150"/>
                <a:gd name="T9" fmla="*/ 0 h 23"/>
                <a:gd name="T10" fmla="*/ 0 w 150"/>
                <a:gd name="T11" fmla="*/ 10 h 23"/>
                <a:gd name="T12" fmla="*/ 13 w 150"/>
                <a:gd name="T13" fmla="*/ 0 h 23"/>
                <a:gd name="T14" fmla="*/ 1 w 150"/>
                <a:gd name="T15" fmla="*/ 0 h 23"/>
                <a:gd name="T16" fmla="*/ 0 w 150"/>
                <a:gd name="T17" fmla="*/ 10 h 2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0" h="23">
                  <a:moveTo>
                    <a:pt x="0" y="10"/>
                  </a:moveTo>
                  <a:lnTo>
                    <a:pt x="13" y="23"/>
                  </a:lnTo>
                  <a:lnTo>
                    <a:pt x="150" y="23"/>
                  </a:lnTo>
                  <a:lnTo>
                    <a:pt x="150" y="0"/>
                  </a:lnTo>
                  <a:lnTo>
                    <a:pt x="13" y="0"/>
                  </a:lnTo>
                  <a:lnTo>
                    <a:pt x="0" y="10"/>
                  </a:lnTo>
                  <a:lnTo>
                    <a:pt x="13" y="0"/>
                  </a:lnTo>
                  <a:lnTo>
                    <a:pt x="1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02" name="Freeform 284"/>
            <p:cNvSpPr>
              <a:spLocks/>
            </p:cNvSpPr>
            <p:nvPr userDrawn="1"/>
          </p:nvSpPr>
          <p:spPr bwMode="auto">
            <a:xfrm>
              <a:off x="5099" y="116"/>
              <a:ext cx="49" cy="215"/>
            </a:xfrm>
            <a:custGeom>
              <a:avLst/>
              <a:gdLst>
                <a:gd name="T0" fmla="*/ 13 w 49"/>
                <a:gd name="T1" fmla="*/ 215 h 215"/>
                <a:gd name="T2" fmla="*/ 25 w 49"/>
                <a:gd name="T3" fmla="*/ 205 h 215"/>
                <a:gd name="T4" fmla="*/ 49 w 49"/>
                <a:gd name="T5" fmla="*/ 3 h 215"/>
                <a:gd name="T6" fmla="*/ 24 w 49"/>
                <a:gd name="T7" fmla="*/ 0 h 215"/>
                <a:gd name="T8" fmla="*/ 1 w 49"/>
                <a:gd name="T9" fmla="*/ 202 h 215"/>
                <a:gd name="T10" fmla="*/ 13 w 49"/>
                <a:gd name="T11" fmla="*/ 215 h 215"/>
                <a:gd name="T12" fmla="*/ 1 w 49"/>
                <a:gd name="T13" fmla="*/ 202 h 215"/>
                <a:gd name="T14" fmla="*/ 0 w 49"/>
                <a:gd name="T15" fmla="*/ 215 h 215"/>
                <a:gd name="T16" fmla="*/ 13 w 49"/>
                <a:gd name="T17" fmla="*/ 215 h 2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9" h="215">
                  <a:moveTo>
                    <a:pt x="13" y="215"/>
                  </a:moveTo>
                  <a:lnTo>
                    <a:pt x="25" y="205"/>
                  </a:lnTo>
                  <a:lnTo>
                    <a:pt x="49" y="3"/>
                  </a:lnTo>
                  <a:lnTo>
                    <a:pt x="24" y="0"/>
                  </a:lnTo>
                  <a:lnTo>
                    <a:pt x="1" y="202"/>
                  </a:lnTo>
                  <a:lnTo>
                    <a:pt x="13" y="215"/>
                  </a:lnTo>
                  <a:lnTo>
                    <a:pt x="1" y="202"/>
                  </a:lnTo>
                  <a:lnTo>
                    <a:pt x="0" y="215"/>
                  </a:lnTo>
                  <a:lnTo>
                    <a:pt x="13" y="2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03" name="Rectangle 285"/>
            <p:cNvSpPr>
              <a:spLocks noChangeArrowheads="1"/>
            </p:cNvSpPr>
            <p:nvPr userDrawn="1"/>
          </p:nvSpPr>
          <p:spPr bwMode="auto">
            <a:xfrm>
              <a:off x="5112" y="307"/>
              <a:ext cx="144" cy="2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04" name="Rectangle 286"/>
            <p:cNvSpPr>
              <a:spLocks noChangeArrowheads="1"/>
            </p:cNvSpPr>
            <p:nvPr userDrawn="1"/>
          </p:nvSpPr>
          <p:spPr bwMode="auto">
            <a:xfrm>
              <a:off x="5058" y="206"/>
              <a:ext cx="159" cy="2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05" name="Freeform 287"/>
            <p:cNvSpPr>
              <a:spLocks/>
            </p:cNvSpPr>
            <p:nvPr userDrawn="1"/>
          </p:nvSpPr>
          <p:spPr bwMode="auto">
            <a:xfrm>
              <a:off x="5358" y="57"/>
              <a:ext cx="50" cy="75"/>
            </a:xfrm>
            <a:custGeom>
              <a:avLst/>
              <a:gdLst>
                <a:gd name="T0" fmla="*/ 22 w 50"/>
                <a:gd name="T1" fmla="*/ 75 h 75"/>
                <a:gd name="T2" fmla="*/ 22 w 50"/>
                <a:gd name="T3" fmla="*/ 75 h 75"/>
                <a:gd name="T4" fmla="*/ 29 w 50"/>
                <a:gd name="T5" fmla="*/ 51 h 75"/>
                <a:gd name="T6" fmla="*/ 34 w 50"/>
                <a:gd name="T7" fmla="*/ 35 h 75"/>
                <a:gd name="T8" fmla="*/ 36 w 50"/>
                <a:gd name="T9" fmla="*/ 31 h 75"/>
                <a:gd name="T10" fmla="*/ 40 w 50"/>
                <a:gd name="T11" fmla="*/ 27 h 75"/>
                <a:gd name="T12" fmla="*/ 44 w 50"/>
                <a:gd name="T13" fmla="*/ 25 h 75"/>
                <a:gd name="T14" fmla="*/ 50 w 50"/>
                <a:gd name="T15" fmla="*/ 21 h 75"/>
                <a:gd name="T16" fmla="*/ 38 w 50"/>
                <a:gd name="T17" fmla="*/ 0 h 75"/>
                <a:gd name="T18" fmla="*/ 29 w 50"/>
                <a:gd name="T19" fmla="*/ 5 h 75"/>
                <a:gd name="T20" fmla="*/ 22 w 50"/>
                <a:gd name="T21" fmla="*/ 12 h 75"/>
                <a:gd name="T22" fmla="*/ 16 w 50"/>
                <a:gd name="T23" fmla="*/ 18 h 75"/>
                <a:gd name="T24" fmla="*/ 12 w 50"/>
                <a:gd name="T25" fmla="*/ 27 h 75"/>
                <a:gd name="T26" fmla="*/ 5 w 50"/>
                <a:gd name="T27" fmla="*/ 45 h 75"/>
                <a:gd name="T28" fmla="*/ 0 w 50"/>
                <a:gd name="T29" fmla="*/ 68 h 75"/>
                <a:gd name="T30" fmla="*/ 0 w 50"/>
                <a:gd name="T31" fmla="*/ 68 h 75"/>
                <a:gd name="T32" fmla="*/ 22 w 50"/>
                <a:gd name="T33" fmla="*/ 75 h 7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0" h="75">
                  <a:moveTo>
                    <a:pt x="22" y="75"/>
                  </a:moveTo>
                  <a:lnTo>
                    <a:pt x="22" y="75"/>
                  </a:lnTo>
                  <a:lnTo>
                    <a:pt x="29" y="51"/>
                  </a:lnTo>
                  <a:lnTo>
                    <a:pt x="34" y="35"/>
                  </a:lnTo>
                  <a:lnTo>
                    <a:pt x="36" y="31"/>
                  </a:lnTo>
                  <a:lnTo>
                    <a:pt x="40" y="27"/>
                  </a:lnTo>
                  <a:lnTo>
                    <a:pt x="44" y="25"/>
                  </a:lnTo>
                  <a:lnTo>
                    <a:pt x="50" y="21"/>
                  </a:lnTo>
                  <a:lnTo>
                    <a:pt x="38" y="0"/>
                  </a:lnTo>
                  <a:lnTo>
                    <a:pt x="29" y="5"/>
                  </a:lnTo>
                  <a:lnTo>
                    <a:pt x="22" y="12"/>
                  </a:lnTo>
                  <a:lnTo>
                    <a:pt x="16" y="18"/>
                  </a:lnTo>
                  <a:lnTo>
                    <a:pt x="12" y="27"/>
                  </a:lnTo>
                  <a:lnTo>
                    <a:pt x="5" y="45"/>
                  </a:lnTo>
                  <a:lnTo>
                    <a:pt x="0" y="68"/>
                  </a:lnTo>
                  <a:lnTo>
                    <a:pt x="22" y="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06" name="Freeform 288"/>
            <p:cNvSpPr>
              <a:spLocks/>
            </p:cNvSpPr>
            <p:nvPr userDrawn="1"/>
          </p:nvSpPr>
          <p:spPr bwMode="auto">
            <a:xfrm>
              <a:off x="5303" y="125"/>
              <a:ext cx="77" cy="198"/>
            </a:xfrm>
            <a:custGeom>
              <a:avLst/>
              <a:gdLst>
                <a:gd name="T0" fmla="*/ 0 w 77"/>
                <a:gd name="T1" fmla="*/ 192 h 198"/>
                <a:gd name="T2" fmla="*/ 22 w 77"/>
                <a:gd name="T3" fmla="*/ 198 h 198"/>
                <a:gd name="T4" fmla="*/ 77 w 77"/>
                <a:gd name="T5" fmla="*/ 7 h 198"/>
                <a:gd name="T6" fmla="*/ 55 w 77"/>
                <a:gd name="T7" fmla="*/ 0 h 198"/>
                <a:gd name="T8" fmla="*/ 0 w 77"/>
                <a:gd name="T9" fmla="*/ 192 h 198"/>
                <a:gd name="T10" fmla="*/ 0 w 77"/>
                <a:gd name="T11" fmla="*/ 192 h 1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7" h="198">
                  <a:moveTo>
                    <a:pt x="0" y="192"/>
                  </a:moveTo>
                  <a:lnTo>
                    <a:pt x="22" y="198"/>
                  </a:lnTo>
                  <a:lnTo>
                    <a:pt x="77" y="7"/>
                  </a:lnTo>
                  <a:lnTo>
                    <a:pt x="55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07" name="Freeform 289"/>
            <p:cNvSpPr>
              <a:spLocks/>
            </p:cNvSpPr>
            <p:nvPr userDrawn="1"/>
          </p:nvSpPr>
          <p:spPr bwMode="auto">
            <a:xfrm>
              <a:off x="5266" y="317"/>
              <a:ext cx="59" cy="76"/>
            </a:xfrm>
            <a:custGeom>
              <a:avLst/>
              <a:gdLst>
                <a:gd name="T0" fmla="*/ 9 w 59"/>
                <a:gd name="T1" fmla="*/ 76 h 76"/>
                <a:gd name="T2" fmla="*/ 18 w 59"/>
                <a:gd name="T3" fmla="*/ 72 h 76"/>
                <a:gd name="T4" fmla="*/ 28 w 59"/>
                <a:gd name="T5" fmla="*/ 67 h 76"/>
                <a:gd name="T6" fmla="*/ 34 w 59"/>
                <a:gd name="T7" fmla="*/ 60 h 76"/>
                <a:gd name="T8" fmla="*/ 41 w 59"/>
                <a:gd name="T9" fmla="*/ 54 h 76"/>
                <a:gd name="T10" fmla="*/ 46 w 59"/>
                <a:gd name="T11" fmla="*/ 44 h 76"/>
                <a:gd name="T12" fmla="*/ 51 w 59"/>
                <a:gd name="T13" fmla="*/ 34 h 76"/>
                <a:gd name="T14" fmla="*/ 55 w 59"/>
                <a:gd name="T15" fmla="*/ 22 h 76"/>
                <a:gd name="T16" fmla="*/ 59 w 59"/>
                <a:gd name="T17" fmla="*/ 6 h 76"/>
                <a:gd name="T18" fmla="*/ 37 w 59"/>
                <a:gd name="T19" fmla="*/ 0 h 76"/>
                <a:gd name="T20" fmla="*/ 33 w 59"/>
                <a:gd name="T21" fmla="*/ 14 h 76"/>
                <a:gd name="T22" fmla="*/ 29 w 59"/>
                <a:gd name="T23" fmla="*/ 26 h 76"/>
                <a:gd name="T24" fmla="*/ 25 w 59"/>
                <a:gd name="T25" fmla="*/ 34 h 76"/>
                <a:gd name="T26" fmla="*/ 21 w 59"/>
                <a:gd name="T27" fmla="*/ 39 h 76"/>
                <a:gd name="T28" fmla="*/ 18 w 59"/>
                <a:gd name="T29" fmla="*/ 43 h 76"/>
                <a:gd name="T30" fmla="*/ 13 w 59"/>
                <a:gd name="T31" fmla="*/ 47 h 76"/>
                <a:gd name="T32" fmla="*/ 8 w 59"/>
                <a:gd name="T33" fmla="*/ 50 h 76"/>
                <a:gd name="T34" fmla="*/ 0 w 59"/>
                <a:gd name="T35" fmla="*/ 54 h 76"/>
                <a:gd name="T36" fmla="*/ 9 w 59"/>
                <a:gd name="T37" fmla="*/ 76 h 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9" h="76">
                  <a:moveTo>
                    <a:pt x="9" y="76"/>
                  </a:moveTo>
                  <a:lnTo>
                    <a:pt x="18" y="72"/>
                  </a:lnTo>
                  <a:lnTo>
                    <a:pt x="28" y="67"/>
                  </a:lnTo>
                  <a:lnTo>
                    <a:pt x="34" y="60"/>
                  </a:lnTo>
                  <a:lnTo>
                    <a:pt x="41" y="54"/>
                  </a:lnTo>
                  <a:lnTo>
                    <a:pt x="46" y="44"/>
                  </a:lnTo>
                  <a:lnTo>
                    <a:pt x="51" y="34"/>
                  </a:lnTo>
                  <a:lnTo>
                    <a:pt x="55" y="22"/>
                  </a:lnTo>
                  <a:lnTo>
                    <a:pt x="59" y="6"/>
                  </a:lnTo>
                  <a:lnTo>
                    <a:pt x="37" y="0"/>
                  </a:lnTo>
                  <a:lnTo>
                    <a:pt x="33" y="14"/>
                  </a:lnTo>
                  <a:lnTo>
                    <a:pt x="29" y="26"/>
                  </a:lnTo>
                  <a:lnTo>
                    <a:pt x="25" y="34"/>
                  </a:lnTo>
                  <a:lnTo>
                    <a:pt x="21" y="39"/>
                  </a:lnTo>
                  <a:lnTo>
                    <a:pt x="18" y="43"/>
                  </a:lnTo>
                  <a:lnTo>
                    <a:pt x="13" y="47"/>
                  </a:lnTo>
                  <a:lnTo>
                    <a:pt x="8" y="50"/>
                  </a:lnTo>
                  <a:lnTo>
                    <a:pt x="0" y="54"/>
                  </a:lnTo>
                  <a:lnTo>
                    <a:pt x="9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08" name="Freeform 290"/>
            <p:cNvSpPr>
              <a:spLocks/>
            </p:cNvSpPr>
            <p:nvPr userDrawn="1"/>
          </p:nvSpPr>
          <p:spPr bwMode="auto">
            <a:xfrm>
              <a:off x="5646" y="201"/>
              <a:ext cx="32" cy="31"/>
            </a:xfrm>
            <a:custGeom>
              <a:avLst/>
              <a:gdLst>
                <a:gd name="T0" fmla="*/ 32 w 32"/>
                <a:gd name="T1" fmla="*/ 15 h 31"/>
                <a:gd name="T2" fmla="*/ 32 w 32"/>
                <a:gd name="T3" fmla="*/ 13 h 31"/>
                <a:gd name="T4" fmla="*/ 32 w 32"/>
                <a:gd name="T5" fmla="*/ 11 h 31"/>
                <a:gd name="T6" fmla="*/ 31 w 32"/>
                <a:gd name="T7" fmla="*/ 9 h 31"/>
                <a:gd name="T8" fmla="*/ 29 w 32"/>
                <a:gd name="T9" fmla="*/ 7 h 31"/>
                <a:gd name="T10" fmla="*/ 29 w 32"/>
                <a:gd name="T11" fmla="*/ 5 h 31"/>
                <a:gd name="T12" fmla="*/ 28 w 32"/>
                <a:gd name="T13" fmla="*/ 3 h 31"/>
                <a:gd name="T14" fmla="*/ 25 w 32"/>
                <a:gd name="T15" fmla="*/ 2 h 31"/>
                <a:gd name="T16" fmla="*/ 24 w 32"/>
                <a:gd name="T17" fmla="*/ 1 h 31"/>
                <a:gd name="T18" fmla="*/ 23 w 32"/>
                <a:gd name="T19" fmla="*/ 1 h 31"/>
                <a:gd name="T20" fmla="*/ 20 w 32"/>
                <a:gd name="T21" fmla="*/ 0 h 31"/>
                <a:gd name="T22" fmla="*/ 19 w 32"/>
                <a:gd name="T23" fmla="*/ 0 h 31"/>
                <a:gd name="T24" fmla="*/ 16 w 32"/>
                <a:gd name="T25" fmla="*/ 0 h 31"/>
                <a:gd name="T26" fmla="*/ 15 w 32"/>
                <a:gd name="T27" fmla="*/ 0 h 31"/>
                <a:gd name="T28" fmla="*/ 12 w 32"/>
                <a:gd name="T29" fmla="*/ 0 h 31"/>
                <a:gd name="T30" fmla="*/ 11 w 32"/>
                <a:gd name="T31" fmla="*/ 1 h 31"/>
                <a:gd name="T32" fmla="*/ 8 w 32"/>
                <a:gd name="T33" fmla="*/ 1 h 31"/>
                <a:gd name="T34" fmla="*/ 7 w 32"/>
                <a:gd name="T35" fmla="*/ 2 h 31"/>
                <a:gd name="T36" fmla="*/ 6 w 32"/>
                <a:gd name="T37" fmla="*/ 3 h 31"/>
                <a:gd name="T38" fmla="*/ 4 w 32"/>
                <a:gd name="T39" fmla="*/ 5 h 31"/>
                <a:gd name="T40" fmla="*/ 3 w 32"/>
                <a:gd name="T41" fmla="*/ 7 h 31"/>
                <a:gd name="T42" fmla="*/ 2 w 32"/>
                <a:gd name="T43" fmla="*/ 9 h 31"/>
                <a:gd name="T44" fmla="*/ 2 w 32"/>
                <a:gd name="T45" fmla="*/ 11 h 31"/>
                <a:gd name="T46" fmla="*/ 0 w 32"/>
                <a:gd name="T47" fmla="*/ 13 h 31"/>
                <a:gd name="T48" fmla="*/ 0 w 32"/>
                <a:gd name="T49" fmla="*/ 15 h 31"/>
                <a:gd name="T50" fmla="*/ 0 w 32"/>
                <a:gd name="T51" fmla="*/ 17 h 31"/>
                <a:gd name="T52" fmla="*/ 2 w 32"/>
                <a:gd name="T53" fmla="*/ 19 h 31"/>
                <a:gd name="T54" fmla="*/ 2 w 32"/>
                <a:gd name="T55" fmla="*/ 21 h 31"/>
                <a:gd name="T56" fmla="*/ 3 w 32"/>
                <a:gd name="T57" fmla="*/ 23 h 31"/>
                <a:gd name="T58" fmla="*/ 4 w 32"/>
                <a:gd name="T59" fmla="*/ 25 h 31"/>
                <a:gd name="T60" fmla="*/ 6 w 32"/>
                <a:gd name="T61" fmla="*/ 26 h 31"/>
                <a:gd name="T62" fmla="*/ 7 w 32"/>
                <a:gd name="T63" fmla="*/ 27 h 31"/>
                <a:gd name="T64" fmla="*/ 8 w 32"/>
                <a:gd name="T65" fmla="*/ 29 h 31"/>
                <a:gd name="T66" fmla="*/ 11 w 32"/>
                <a:gd name="T67" fmla="*/ 30 h 31"/>
                <a:gd name="T68" fmla="*/ 12 w 32"/>
                <a:gd name="T69" fmla="*/ 30 h 31"/>
                <a:gd name="T70" fmla="*/ 15 w 32"/>
                <a:gd name="T71" fmla="*/ 31 h 31"/>
                <a:gd name="T72" fmla="*/ 16 w 32"/>
                <a:gd name="T73" fmla="*/ 31 h 31"/>
                <a:gd name="T74" fmla="*/ 19 w 32"/>
                <a:gd name="T75" fmla="*/ 31 h 31"/>
                <a:gd name="T76" fmla="*/ 20 w 32"/>
                <a:gd name="T77" fmla="*/ 30 h 31"/>
                <a:gd name="T78" fmla="*/ 23 w 32"/>
                <a:gd name="T79" fmla="*/ 30 h 31"/>
                <a:gd name="T80" fmla="*/ 24 w 32"/>
                <a:gd name="T81" fmla="*/ 29 h 31"/>
                <a:gd name="T82" fmla="*/ 25 w 32"/>
                <a:gd name="T83" fmla="*/ 27 h 31"/>
                <a:gd name="T84" fmla="*/ 28 w 32"/>
                <a:gd name="T85" fmla="*/ 26 h 31"/>
                <a:gd name="T86" fmla="*/ 29 w 32"/>
                <a:gd name="T87" fmla="*/ 25 h 31"/>
                <a:gd name="T88" fmla="*/ 29 w 32"/>
                <a:gd name="T89" fmla="*/ 23 h 31"/>
                <a:gd name="T90" fmla="*/ 31 w 32"/>
                <a:gd name="T91" fmla="*/ 21 h 31"/>
                <a:gd name="T92" fmla="*/ 32 w 32"/>
                <a:gd name="T93" fmla="*/ 19 h 31"/>
                <a:gd name="T94" fmla="*/ 32 w 32"/>
                <a:gd name="T95" fmla="*/ 17 h 31"/>
                <a:gd name="T96" fmla="*/ 32 w 32"/>
                <a:gd name="T97" fmla="*/ 15 h 3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" h="31">
                  <a:moveTo>
                    <a:pt x="32" y="15"/>
                  </a:moveTo>
                  <a:lnTo>
                    <a:pt x="32" y="13"/>
                  </a:lnTo>
                  <a:lnTo>
                    <a:pt x="32" y="11"/>
                  </a:lnTo>
                  <a:lnTo>
                    <a:pt x="31" y="9"/>
                  </a:lnTo>
                  <a:lnTo>
                    <a:pt x="29" y="7"/>
                  </a:lnTo>
                  <a:lnTo>
                    <a:pt x="29" y="5"/>
                  </a:lnTo>
                  <a:lnTo>
                    <a:pt x="28" y="3"/>
                  </a:lnTo>
                  <a:lnTo>
                    <a:pt x="25" y="2"/>
                  </a:lnTo>
                  <a:lnTo>
                    <a:pt x="24" y="1"/>
                  </a:lnTo>
                  <a:lnTo>
                    <a:pt x="23" y="1"/>
                  </a:lnTo>
                  <a:lnTo>
                    <a:pt x="20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1" y="1"/>
                  </a:lnTo>
                  <a:lnTo>
                    <a:pt x="8" y="1"/>
                  </a:lnTo>
                  <a:lnTo>
                    <a:pt x="7" y="2"/>
                  </a:lnTo>
                  <a:lnTo>
                    <a:pt x="6" y="3"/>
                  </a:lnTo>
                  <a:lnTo>
                    <a:pt x="4" y="5"/>
                  </a:lnTo>
                  <a:lnTo>
                    <a:pt x="3" y="7"/>
                  </a:lnTo>
                  <a:lnTo>
                    <a:pt x="2" y="9"/>
                  </a:lnTo>
                  <a:lnTo>
                    <a:pt x="2" y="11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2" y="19"/>
                  </a:lnTo>
                  <a:lnTo>
                    <a:pt x="2" y="21"/>
                  </a:lnTo>
                  <a:lnTo>
                    <a:pt x="3" y="23"/>
                  </a:lnTo>
                  <a:lnTo>
                    <a:pt x="4" y="25"/>
                  </a:lnTo>
                  <a:lnTo>
                    <a:pt x="6" y="26"/>
                  </a:lnTo>
                  <a:lnTo>
                    <a:pt x="7" y="27"/>
                  </a:lnTo>
                  <a:lnTo>
                    <a:pt x="8" y="29"/>
                  </a:lnTo>
                  <a:lnTo>
                    <a:pt x="11" y="30"/>
                  </a:lnTo>
                  <a:lnTo>
                    <a:pt x="12" y="30"/>
                  </a:lnTo>
                  <a:lnTo>
                    <a:pt x="15" y="31"/>
                  </a:lnTo>
                  <a:lnTo>
                    <a:pt x="16" y="31"/>
                  </a:lnTo>
                  <a:lnTo>
                    <a:pt x="19" y="31"/>
                  </a:lnTo>
                  <a:lnTo>
                    <a:pt x="20" y="30"/>
                  </a:lnTo>
                  <a:lnTo>
                    <a:pt x="23" y="30"/>
                  </a:lnTo>
                  <a:lnTo>
                    <a:pt x="24" y="29"/>
                  </a:lnTo>
                  <a:lnTo>
                    <a:pt x="25" y="27"/>
                  </a:lnTo>
                  <a:lnTo>
                    <a:pt x="28" y="26"/>
                  </a:lnTo>
                  <a:lnTo>
                    <a:pt x="29" y="25"/>
                  </a:lnTo>
                  <a:lnTo>
                    <a:pt x="29" y="23"/>
                  </a:lnTo>
                  <a:lnTo>
                    <a:pt x="31" y="21"/>
                  </a:lnTo>
                  <a:lnTo>
                    <a:pt x="32" y="19"/>
                  </a:lnTo>
                  <a:lnTo>
                    <a:pt x="32" y="17"/>
                  </a:lnTo>
                  <a:lnTo>
                    <a:pt x="32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09" name="Freeform 291"/>
            <p:cNvSpPr>
              <a:spLocks/>
            </p:cNvSpPr>
            <p:nvPr userDrawn="1"/>
          </p:nvSpPr>
          <p:spPr bwMode="auto">
            <a:xfrm>
              <a:off x="5463" y="115"/>
              <a:ext cx="39" cy="212"/>
            </a:xfrm>
            <a:custGeom>
              <a:avLst/>
              <a:gdLst>
                <a:gd name="T0" fmla="*/ 16 w 39"/>
                <a:gd name="T1" fmla="*/ 212 h 212"/>
                <a:gd name="T2" fmla="*/ 39 w 39"/>
                <a:gd name="T3" fmla="*/ 2 h 212"/>
                <a:gd name="T4" fmla="*/ 24 w 39"/>
                <a:gd name="T5" fmla="*/ 0 h 212"/>
                <a:gd name="T6" fmla="*/ 0 w 39"/>
                <a:gd name="T7" fmla="*/ 211 h 212"/>
                <a:gd name="T8" fmla="*/ 16 w 39"/>
                <a:gd name="T9" fmla="*/ 212 h 2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212">
                  <a:moveTo>
                    <a:pt x="16" y="212"/>
                  </a:moveTo>
                  <a:lnTo>
                    <a:pt x="39" y="2"/>
                  </a:lnTo>
                  <a:lnTo>
                    <a:pt x="24" y="0"/>
                  </a:lnTo>
                  <a:lnTo>
                    <a:pt x="0" y="211"/>
                  </a:lnTo>
                  <a:lnTo>
                    <a:pt x="16" y="2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10" name="Rectangle 292"/>
            <p:cNvSpPr>
              <a:spLocks noChangeArrowheads="1"/>
            </p:cNvSpPr>
            <p:nvPr userDrawn="1"/>
          </p:nvSpPr>
          <p:spPr bwMode="auto">
            <a:xfrm>
              <a:off x="5469" y="314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11" name="Freeform 293"/>
            <p:cNvSpPr>
              <a:spLocks/>
            </p:cNvSpPr>
            <p:nvPr userDrawn="1"/>
          </p:nvSpPr>
          <p:spPr bwMode="auto">
            <a:xfrm>
              <a:off x="5425" y="150"/>
              <a:ext cx="33" cy="32"/>
            </a:xfrm>
            <a:custGeom>
              <a:avLst/>
              <a:gdLst>
                <a:gd name="T0" fmla="*/ 33 w 33"/>
                <a:gd name="T1" fmla="*/ 16 h 32"/>
                <a:gd name="T2" fmla="*/ 32 w 33"/>
                <a:gd name="T3" fmla="*/ 15 h 32"/>
                <a:gd name="T4" fmla="*/ 32 w 33"/>
                <a:gd name="T5" fmla="*/ 12 h 32"/>
                <a:gd name="T6" fmla="*/ 32 w 33"/>
                <a:gd name="T7" fmla="*/ 11 h 32"/>
                <a:gd name="T8" fmla="*/ 30 w 33"/>
                <a:gd name="T9" fmla="*/ 8 h 32"/>
                <a:gd name="T10" fmla="*/ 29 w 33"/>
                <a:gd name="T11" fmla="*/ 7 h 32"/>
                <a:gd name="T12" fmla="*/ 28 w 33"/>
                <a:gd name="T13" fmla="*/ 6 h 32"/>
                <a:gd name="T14" fmla="*/ 27 w 33"/>
                <a:gd name="T15" fmla="*/ 4 h 32"/>
                <a:gd name="T16" fmla="*/ 24 w 33"/>
                <a:gd name="T17" fmla="*/ 3 h 32"/>
                <a:gd name="T18" fmla="*/ 23 w 33"/>
                <a:gd name="T19" fmla="*/ 2 h 32"/>
                <a:gd name="T20" fmla="*/ 21 w 33"/>
                <a:gd name="T21" fmla="*/ 2 h 32"/>
                <a:gd name="T22" fmla="*/ 19 w 33"/>
                <a:gd name="T23" fmla="*/ 0 h 32"/>
                <a:gd name="T24" fmla="*/ 16 w 33"/>
                <a:gd name="T25" fmla="*/ 0 h 32"/>
                <a:gd name="T26" fmla="*/ 13 w 33"/>
                <a:gd name="T27" fmla="*/ 0 h 32"/>
                <a:gd name="T28" fmla="*/ 12 w 33"/>
                <a:gd name="T29" fmla="*/ 2 h 32"/>
                <a:gd name="T30" fmla="*/ 9 w 33"/>
                <a:gd name="T31" fmla="*/ 2 h 32"/>
                <a:gd name="T32" fmla="*/ 8 w 33"/>
                <a:gd name="T33" fmla="*/ 3 h 32"/>
                <a:gd name="T34" fmla="*/ 7 w 33"/>
                <a:gd name="T35" fmla="*/ 4 h 32"/>
                <a:gd name="T36" fmla="*/ 5 w 33"/>
                <a:gd name="T37" fmla="*/ 6 h 32"/>
                <a:gd name="T38" fmla="*/ 4 w 33"/>
                <a:gd name="T39" fmla="*/ 7 h 32"/>
                <a:gd name="T40" fmla="*/ 3 w 33"/>
                <a:gd name="T41" fmla="*/ 8 h 32"/>
                <a:gd name="T42" fmla="*/ 2 w 33"/>
                <a:gd name="T43" fmla="*/ 11 h 32"/>
                <a:gd name="T44" fmla="*/ 2 w 33"/>
                <a:gd name="T45" fmla="*/ 12 h 32"/>
                <a:gd name="T46" fmla="*/ 0 w 33"/>
                <a:gd name="T47" fmla="*/ 15 h 32"/>
                <a:gd name="T48" fmla="*/ 0 w 33"/>
                <a:gd name="T49" fmla="*/ 16 h 32"/>
                <a:gd name="T50" fmla="*/ 0 w 33"/>
                <a:gd name="T51" fmla="*/ 19 h 32"/>
                <a:gd name="T52" fmla="*/ 2 w 33"/>
                <a:gd name="T53" fmla="*/ 20 h 32"/>
                <a:gd name="T54" fmla="*/ 2 w 33"/>
                <a:gd name="T55" fmla="*/ 23 h 32"/>
                <a:gd name="T56" fmla="*/ 3 w 33"/>
                <a:gd name="T57" fmla="*/ 24 h 32"/>
                <a:gd name="T58" fmla="*/ 4 w 33"/>
                <a:gd name="T59" fmla="*/ 27 h 32"/>
                <a:gd name="T60" fmla="*/ 5 w 33"/>
                <a:gd name="T61" fmla="*/ 28 h 32"/>
                <a:gd name="T62" fmla="*/ 7 w 33"/>
                <a:gd name="T63" fmla="*/ 29 h 32"/>
                <a:gd name="T64" fmla="*/ 8 w 33"/>
                <a:gd name="T65" fmla="*/ 29 h 32"/>
                <a:gd name="T66" fmla="*/ 9 w 33"/>
                <a:gd name="T67" fmla="*/ 31 h 32"/>
                <a:gd name="T68" fmla="*/ 12 w 33"/>
                <a:gd name="T69" fmla="*/ 32 h 32"/>
                <a:gd name="T70" fmla="*/ 13 w 33"/>
                <a:gd name="T71" fmla="*/ 32 h 32"/>
                <a:gd name="T72" fmla="*/ 16 w 33"/>
                <a:gd name="T73" fmla="*/ 32 h 32"/>
                <a:gd name="T74" fmla="*/ 19 w 33"/>
                <a:gd name="T75" fmla="*/ 32 h 32"/>
                <a:gd name="T76" fmla="*/ 21 w 33"/>
                <a:gd name="T77" fmla="*/ 32 h 32"/>
                <a:gd name="T78" fmla="*/ 23 w 33"/>
                <a:gd name="T79" fmla="*/ 31 h 32"/>
                <a:gd name="T80" fmla="*/ 24 w 33"/>
                <a:gd name="T81" fmla="*/ 29 h 32"/>
                <a:gd name="T82" fmla="*/ 27 w 33"/>
                <a:gd name="T83" fmla="*/ 29 h 32"/>
                <a:gd name="T84" fmla="*/ 28 w 33"/>
                <a:gd name="T85" fmla="*/ 28 h 32"/>
                <a:gd name="T86" fmla="*/ 29 w 33"/>
                <a:gd name="T87" fmla="*/ 27 h 32"/>
                <a:gd name="T88" fmla="*/ 30 w 33"/>
                <a:gd name="T89" fmla="*/ 24 h 32"/>
                <a:gd name="T90" fmla="*/ 32 w 33"/>
                <a:gd name="T91" fmla="*/ 23 h 32"/>
                <a:gd name="T92" fmla="*/ 32 w 33"/>
                <a:gd name="T93" fmla="*/ 20 h 32"/>
                <a:gd name="T94" fmla="*/ 32 w 33"/>
                <a:gd name="T95" fmla="*/ 19 h 32"/>
                <a:gd name="T96" fmla="*/ 33 w 33"/>
                <a:gd name="T97" fmla="*/ 16 h 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3" h="32">
                  <a:moveTo>
                    <a:pt x="33" y="16"/>
                  </a:moveTo>
                  <a:lnTo>
                    <a:pt x="32" y="15"/>
                  </a:lnTo>
                  <a:lnTo>
                    <a:pt x="32" y="12"/>
                  </a:lnTo>
                  <a:lnTo>
                    <a:pt x="32" y="11"/>
                  </a:lnTo>
                  <a:lnTo>
                    <a:pt x="30" y="8"/>
                  </a:lnTo>
                  <a:lnTo>
                    <a:pt x="29" y="7"/>
                  </a:lnTo>
                  <a:lnTo>
                    <a:pt x="28" y="6"/>
                  </a:lnTo>
                  <a:lnTo>
                    <a:pt x="27" y="4"/>
                  </a:lnTo>
                  <a:lnTo>
                    <a:pt x="24" y="3"/>
                  </a:lnTo>
                  <a:lnTo>
                    <a:pt x="23" y="2"/>
                  </a:lnTo>
                  <a:lnTo>
                    <a:pt x="21" y="2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2" y="2"/>
                  </a:lnTo>
                  <a:lnTo>
                    <a:pt x="9" y="2"/>
                  </a:lnTo>
                  <a:lnTo>
                    <a:pt x="8" y="3"/>
                  </a:lnTo>
                  <a:lnTo>
                    <a:pt x="7" y="4"/>
                  </a:lnTo>
                  <a:lnTo>
                    <a:pt x="5" y="6"/>
                  </a:lnTo>
                  <a:lnTo>
                    <a:pt x="4" y="7"/>
                  </a:lnTo>
                  <a:lnTo>
                    <a:pt x="3" y="8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2" y="20"/>
                  </a:lnTo>
                  <a:lnTo>
                    <a:pt x="2" y="23"/>
                  </a:lnTo>
                  <a:lnTo>
                    <a:pt x="3" y="24"/>
                  </a:lnTo>
                  <a:lnTo>
                    <a:pt x="4" y="27"/>
                  </a:lnTo>
                  <a:lnTo>
                    <a:pt x="5" y="28"/>
                  </a:lnTo>
                  <a:lnTo>
                    <a:pt x="7" y="29"/>
                  </a:lnTo>
                  <a:lnTo>
                    <a:pt x="8" y="29"/>
                  </a:lnTo>
                  <a:lnTo>
                    <a:pt x="9" y="31"/>
                  </a:lnTo>
                  <a:lnTo>
                    <a:pt x="12" y="32"/>
                  </a:lnTo>
                  <a:lnTo>
                    <a:pt x="13" y="32"/>
                  </a:lnTo>
                  <a:lnTo>
                    <a:pt x="16" y="32"/>
                  </a:lnTo>
                  <a:lnTo>
                    <a:pt x="19" y="32"/>
                  </a:lnTo>
                  <a:lnTo>
                    <a:pt x="21" y="32"/>
                  </a:lnTo>
                  <a:lnTo>
                    <a:pt x="23" y="31"/>
                  </a:lnTo>
                  <a:lnTo>
                    <a:pt x="24" y="29"/>
                  </a:lnTo>
                  <a:lnTo>
                    <a:pt x="27" y="29"/>
                  </a:lnTo>
                  <a:lnTo>
                    <a:pt x="28" y="28"/>
                  </a:lnTo>
                  <a:lnTo>
                    <a:pt x="29" y="27"/>
                  </a:lnTo>
                  <a:lnTo>
                    <a:pt x="30" y="24"/>
                  </a:lnTo>
                  <a:lnTo>
                    <a:pt x="32" y="23"/>
                  </a:lnTo>
                  <a:lnTo>
                    <a:pt x="32" y="20"/>
                  </a:lnTo>
                  <a:lnTo>
                    <a:pt x="32" y="19"/>
                  </a:lnTo>
                  <a:lnTo>
                    <a:pt x="33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12" name="Freeform 294"/>
            <p:cNvSpPr>
              <a:spLocks/>
            </p:cNvSpPr>
            <p:nvPr userDrawn="1"/>
          </p:nvSpPr>
          <p:spPr bwMode="auto">
            <a:xfrm>
              <a:off x="5415" y="253"/>
              <a:ext cx="31" cy="32"/>
            </a:xfrm>
            <a:custGeom>
              <a:avLst/>
              <a:gdLst>
                <a:gd name="T0" fmla="*/ 31 w 31"/>
                <a:gd name="T1" fmla="*/ 15 h 32"/>
                <a:gd name="T2" fmla="*/ 31 w 31"/>
                <a:gd name="T3" fmla="*/ 13 h 32"/>
                <a:gd name="T4" fmla="*/ 31 w 31"/>
                <a:gd name="T5" fmla="*/ 11 h 32"/>
                <a:gd name="T6" fmla="*/ 30 w 31"/>
                <a:gd name="T7" fmla="*/ 10 h 32"/>
                <a:gd name="T8" fmla="*/ 30 w 31"/>
                <a:gd name="T9" fmla="*/ 7 h 32"/>
                <a:gd name="T10" fmla="*/ 29 w 31"/>
                <a:gd name="T11" fmla="*/ 6 h 32"/>
                <a:gd name="T12" fmla="*/ 27 w 31"/>
                <a:gd name="T13" fmla="*/ 4 h 32"/>
                <a:gd name="T14" fmla="*/ 26 w 31"/>
                <a:gd name="T15" fmla="*/ 3 h 32"/>
                <a:gd name="T16" fmla="*/ 23 w 31"/>
                <a:gd name="T17" fmla="*/ 2 h 32"/>
                <a:gd name="T18" fmla="*/ 22 w 31"/>
                <a:gd name="T19" fmla="*/ 2 h 32"/>
                <a:gd name="T20" fmla="*/ 19 w 31"/>
                <a:gd name="T21" fmla="*/ 0 h 32"/>
                <a:gd name="T22" fmla="*/ 18 w 31"/>
                <a:gd name="T23" fmla="*/ 0 h 32"/>
                <a:gd name="T24" fmla="*/ 15 w 31"/>
                <a:gd name="T25" fmla="*/ 0 h 32"/>
                <a:gd name="T26" fmla="*/ 14 w 31"/>
                <a:gd name="T27" fmla="*/ 0 h 32"/>
                <a:gd name="T28" fmla="*/ 12 w 31"/>
                <a:gd name="T29" fmla="*/ 0 h 32"/>
                <a:gd name="T30" fmla="*/ 10 w 31"/>
                <a:gd name="T31" fmla="*/ 2 h 32"/>
                <a:gd name="T32" fmla="*/ 8 w 31"/>
                <a:gd name="T33" fmla="*/ 2 h 32"/>
                <a:gd name="T34" fmla="*/ 6 w 31"/>
                <a:gd name="T35" fmla="*/ 3 h 32"/>
                <a:gd name="T36" fmla="*/ 5 w 31"/>
                <a:gd name="T37" fmla="*/ 4 h 32"/>
                <a:gd name="T38" fmla="*/ 4 w 31"/>
                <a:gd name="T39" fmla="*/ 6 h 32"/>
                <a:gd name="T40" fmla="*/ 2 w 31"/>
                <a:gd name="T41" fmla="*/ 7 h 32"/>
                <a:gd name="T42" fmla="*/ 1 w 31"/>
                <a:gd name="T43" fmla="*/ 10 h 32"/>
                <a:gd name="T44" fmla="*/ 1 w 31"/>
                <a:gd name="T45" fmla="*/ 11 h 32"/>
                <a:gd name="T46" fmla="*/ 0 w 31"/>
                <a:gd name="T47" fmla="*/ 13 h 32"/>
                <a:gd name="T48" fmla="*/ 0 w 31"/>
                <a:gd name="T49" fmla="*/ 15 h 32"/>
                <a:gd name="T50" fmla="*/ 0 w 31"/>
                <a:gd name="T51" fmla="*/ 17 h 32"/>
                <a:gd name="T52" fmla="*/ 1 w 31"/>
                <a:gd name="T53" fmla="*/ 20 h 32"/>
                <a:gd name="T54" fmla="*/ 1 w 31"/>
                <a:gd name="T55" fmla="*/ 21 h 32"/>
                <a:gd name="T56" fmla="*/ 2 w 31"/>
                <a:gd name="T57" fmla="*/ 24 h 32"/>
                <a:gd name="T58" fmla="*/ 4 w 31"/>
                <a:gd name="T59" fmla="*/ 25 h 32"/>
                <a:gd name="T60" fmla="*/ 5 w 31"/>
                <a:gd name="T61" fmla="*/ 27 h 32"/>
                <a:gd name="T62" fmla="*/ 6 w 31"/>
                <a:gd name="T63" fmla="*/ 28 h 32"/>
                <a:gd name="T64" fmla="*/ 8 w 31"/>
                <a:gd name="T65" fmla="*/ 29 h 32"/>
                <a:gd name="T66" fmla="*/ 10 w 31"/>
                <a:gd name="T67" fmla="*/ 31 h 32"/>
                <a:gd name="T68" fmla="*/ 12 w 31"/>
                <a:gd name="T69" fmla="*/ 31 h 32"/>
                <a:gd name="T70" fmla="*/ 14 w 31"/>
                <a:gd name="T71" fmla="*/ 32 h 32"/>
                <a:gd name="T72" fmla="*/ 15 w 31"/>
                <a:gd name="T73" fmla="*/ 32 h 32"/>
                <a:gd name="T74" fmla="*/ 18 w 31"/>
                <a:gd name="T75" fmla="*/ 32 h 32"/>
                <a:gd name="T76" fmla="*/ 19 w 31"/>
                <a:gd name="T77" fmla="*/ 31 h 32"/>
                <a:gd name="T78" fmla="*/ 22 w 31"/>
                <a:gd name="T79" fmla="*/ 31 h 32"/>
                <a:gd name="T80" fmla="*/ 23 w 31"/>
                <a:gd name="T81" fmla="*/ 29 h 32"/>
                <a:gd name="T82" fmla="*/ 26 w 31"/>
                <a:gd name="T83" fmla="*/ 28 h 32"/>
                <a:gd name="T84" fmla="*/ 27 w 31"/>
                <a:gd name="T85" fmla="*/ 27 h 32"/>
                <a:gd name="T86" fmla="*/ 29 w 31"/>
                <a:gd name="T87" fmla="*/ 25 h 32"/>
                <a:gd name="T88" fmla="*/ 30 w 31"/>
                <a:gd name="T89" fmla="*/ 24 h 32"/>
                <a:gd name="T90" fmla="*/ 30 w 31"/>
                <a:gd name="T91" fmla="*/ 21 h 32"/>
                <a:gd name="T92" fmla="*/ 31 w 31"/>
                <a:gd name="T93" fmla="*/ 20 h 32"/>
                <a:gd name="T94" fmla="*/ 31 w 31"/>
                <a:gd name="T95" fmla="*/ 17 h 32"/>
                <a:gd name="T96" fmla="*/ 31 w 31"/>
                <a:gd name="T97" fmla="*/ 15 h 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1" h="32">
                  <a:moveTo>
                    <a:pt x="31" y="15"/>
                  </a:moveTo>
                  <a:lnTo>
                    <a:pt x="31" y="13"/>
                  </a:lnTo>
                  <a:lnTo>
                    <a:pt x="31" y="11"/>
                  </a:lnTo>
                  <a:lnTo>
                    <a:pt x="30" y="10"/>
                  </a:lnTo>
                  <a:lnTo>
                    <a:pt x="30" y="7"/>
                  </a:lnTo>
                  <a:lnTo>
                    <a:pt x="29" y="6"/>
                  </a:lnTo>
                  <a:lnTo>
                    <a:pt x="27" y="4"/>
                  </a:lnTo>
                  <a:lnTo>
                    <a:pt x="26" y="3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6" y="3"/>
                  </a:lnTo>
                  <a:lnTo>
                    <a:pt x="5" y="4"/>
                  </a:lnTo>
                  <a:lnTo>
                    <a:pt x="4" y="6"/>
                  </a:lnTo>
                  <a:lnTo>
                    <a:pt x="2" y="7"/>
                  </a:lnTo>
                  <a:lnTo>
                    <a:pt x="1" y="10"/>
                  </a:lnTo>
                  <a:lnTo>
                    <a:pt x="1" y="11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1" y="20"/>
                  </a:lnTo>
                  <a:lnTo>
                    <a:pt x="1" y="21"/>
                  </a:lnTo>
                  <a:lnTo>
                    <a:pt x="2" y="24"/>
                  </a:lnTo>
                  <a:lnTo>
                    <a:pt x="4" y="25"/>
                  </a:lnTo>
                  <a:lnTo>
                    <a:pt x="5" y="27"/>
                  </a:lnTo>
                  <a:lnTo>
                    <a:pt x="6" y="28"/>
                  </a:lnTo>
                  <a:lnTo>
                    <a:pt x="8" y="29"/>
                  </a:lnTo>
                  <a:lnTo>
                    <a:pt x="10" y="31"/>
                  </a:lnTo>
                  <a:lnTo>
                    <a:pt x="12" y="31"/>
                  </a:lnTo>
                  <a:lnTo>
                    <a:pt x="14" y="32"/>
                  </a:lnTo>
                  <a:lnTo>
                    <a:pt x="15" y="32"/>
                  </a:lnTo>
                  <a:lnTo>
                    <a:pt x="18" y="32"/>
                  </a:lnTo>
                  <a:lnTo>
                    <a:pt x="19" y="31"/>
                  </a:lnTo>
                  <a:lnTo>
                    <a:pt x="22" y="31"/>
                  </a:lnTo>
                  <a:lnTo>
                    <a:pt x="23" y="29"/>
                  </a:lnTo>
                  <a:lnTo>
                    <a:pt x="26" y="28"/>
                  </a:lnTo>
                  <a:lnTo>
                    <a:pt x="27" y="27"/>
                  </a:lnTo>
                  <a:lnTo>
                    <a:pt x="29" y="25"/>
                  </a:lnTo>
                  <a:lnTo>
                    <a:pt x="30" y="24"/>
                  </a:lnTo>
                  <a:lnTo>
                    <a:pt x="30" y="21"/>
                  </a:lnTo>
                  <a:lnTo>
                    <a:pt x="31" y="20"/>
                  </a:lnTo>
                  <a:lnTo>
                    <a:pt x="31" y="17"/>
                  </a:lnTo>
                  <a:lnTo>
                    <a:pt x="31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13" name="Rectangle 295"/>
            <p:cNvSpPr>
              <a:spLocks noChangeArrowheads="1"/>
            </p:cNvSpPr>
            <p:nvPr userDrawn="1"/>
          </p:nvSpPr>
          <p:spPr bwMode="auto">
            <a:xfrm>
              <a:off x="5417" y="164"/>
              <a:ext cx="69" cy="1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14" name="Rectangle 296"/>
            <p:cNvSpPr>
              <a:spLocks noChangeArrowheads="1"/>
            </p:cNvSpPr>
            <p:nvPr userDrawn="1"/>
          </p:nvSpPr>
          <p:spPr bwMode="auto">
            <a:xfrm>
              <a:off x="5408" y="154"/>
              <a:ext cx="67" cy="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15" name="Rectangle 297"/>
            <p:cNvSpPr>
              <a:spLocks noChangeArrowheads="1"/>
            </p:cNvSpPr>
            <p:nvPr userDrawn="1"/>
          </p:nvSpPr>
          <p:spPr bwMode="auto">
            <a:xfrm>
              <a:off x="5407" y="264"/>
              <a:ext cx="70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16" name="Rectangle 298"/>
            <p:cNvSpPr>
              <a:spLocks noChangeArrowheads="1"/>
            </p:cNvSpPr>
            <p:nvPr userDrawn="1"/>
          </p:nvSpPr>
          <p:spPr bwMode="auto">
            <a:xfrm>
              <a:off x="5398" y="255"/>
              <a:ext cx="69" cy="1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17" name="Freeform 299"/>
            <p:cNvSpPr>
              <a:spLocks/>
            </p:cNvSpPr>
            <p:nvPr userDrawn="1"/>
          </p:nvSpPr>
          <p:spPr bwMode="auto">
            <a:xfrm>
              <a:off x="5421" y="145"/>
              <a:ext cx="32" cy="33"/>
            </a:xfrm>
            <a:custGeom>
              <a:avLst/>
              <a:gdLst>
                <a:gd name="T0" fmla="*/ 32 w 32"/>
                <a:gd name="T1" fmla="*/ 17 h 33"/>
                <a:gd name="T2" fmla="*/ 32 w 32"/>
                <a:gd name="T3" fmla="*/ 15 h 33"/>
                <a:gd name="T4" fmla="*/ 32 w 32"/>
                <a:gd name="T5" fmla="*/ 13 h 33"/>
                <a:gd name="T6" fmla="*/ 31 w 32"/>
                <a:gd name="T7" fmla="*/ 11 h 33"/>
                <a:gd name="T8" fmla="*/ 29 w 32"/>
                <a:gd name="T9" fmla="*/ 9 h 33"/>
                <a:gd name="T10" fmla="*/ 28 w 32"/>
                <a:gd name="T11" fmla="*/ 7 h 33"/>
                <a:gd name="T12" fmla="*/ 27 w 32"/>
                <a:gd name="T13" fmla="*/ 5 h 33"/>
                <a:gd name="T14" fmla="*/ 25 w 32"/>
                <a:gd name="T15" fmla="*/ 4 h 33"/>
                <a:gd name="T16" fmla="*/ 24 w 32"/>
                <a:gd name="T17" fmla="*/ 3 h 33"/>
                <a:gd name="T18" fmla="*/ 23 w 32"/>
                <a:gd name="T19" fmla="*/ 3 h 33"/>
                <a:gd name="T20" fmla="*/ 20 w 32"/>
                <a:gd name="T21" fmla="*/ 1 h 33"/>
                <a:gd name="T22" fmla="*/ 17 w 32"/>
                <a:gd name="T23" fmla="*/ 1 h 33"/>
                <a:gd name="T24" fmla="*/ 16 w 32"/>
                <a:gd name="T25" fmla="*/ 0 h 33"/>
                <a:gd name="T26" fmla="*/ 13 w 32"/>
                <a:gd name="T27" fmla="*/ 1 h 33"/>
                <a:gd name="T28" fmla="*/ 11 w 32"/>
                <a:gd name="T29" fmla="*/ 1 h 33"/>
                <a:gd name="T30" fmla="*/ 9 w 32"/>
                <a:gd name="T31" fmla="*/ 3 h 33"/>
                <a:gd name="T32" fmla="*/ 8 w 32"/>
                <a:gd name="T33" fmla="*/ 3 h 33"/>
                <a:gd name="T34" fmla="*/ 7 w 32"/>
                <a:gd name="T35" fmla="*/ 4 h 33"/>
                <a:gd name="T36" fmla="*/ 6 w 32"/>
                <a:gd name="T37" fmla="*/ 5 h 33"/>
                <a:gd name="T38" fmla="*/ 3 w 32"/>
                <a:gd name="T39" fmla="*/ 7 h 33"/>
                <a:gd name="T40" fmla="*/ 3 w 32"/>
                <a:gd name="T41" fmla="*/ 9 h 33"/>
                <a:gd name="T42" fmla="*/ 2 w 32"/>
                <a:gd name="T43" fmla="*/ 11 h 33"/>
                <a:gd name="T44" fmla="*/ 0 w 32"/>
                <a:gd name="T45" fmla="*/ 13 h 33"/>
                <a:gd name="T46" fmla="*/ 0 w 32"/>
                <a:gd name="T47" fmla="*/ 15 h 33"/>
                <a:gd name="T48" fmla="*/ 0 w 32"/>
                <a:gd name="T49" fmla="*/ 17 h 33"/>
                <a:gd name="T50" fmla="*/ 0 w 32"/>
                <a:gd name="T51" fmla="*/ 20 h 33"/>
                <a:gd name="T52" fmla="*/ 0 w 32"/>
                <a:gd name="T53" fmla="*/ 21 h 33"/>
                <a:gd name="T54" fmla="*/ 2 w 32"/>
                <a:gd name="T55" fmla="*/ 24 h 33"/>
                <a:gd name="T56" fmla="*/ 3 w 32"/>
                <a:gd name="T57" fmla="*/ 25 h 33"/>
                <a:gd name="T58" fmla="*/ 3 w 32"/>
                <a:gd name="T59" fmla="*/ 26 h 33"/>
                <a:gd name="T60" fmla="*/ 6 w 32"/>
                <a:gd name="T61" fmla="*/ 28 h 33"/>
                <a:gd name="T62" fmla="*/ 7 w 32"/>
                <a:gd name="T63" fmla="*/ 29 h 33"/>
                <a:gd name="T64" fmla="*/ 8 w 32"/>
                <a:gd name="T65" fmla="*/ 30 h 33"/>
                <a:gd name="T66" fmla="*/ 9 w 32"/>
                <a:gd name="T67" fmla="*/ 32 h 33"/>
                <a:gd name="T68" fmla="*/ 11 w 32"/>
                <a:gd name="T69" fmla="*/ 32 h 33"/>
                <a:gd name="T70" fmla="*/ 13 w 32"/>
                <a:gd name="T71" fmla="*/ 33 h 33"/>
                <a:gd name="T72" fmla="*/ 16 w 32"/>
                <a:gd name="T73" fmla="*/ 33 h 33"/>
                <a:gd name="T74" fmla="*/ 17 w 32"/>
                <a:gd name="T75" fmla="*/ 33 h 33"/>
                <a:gd name="T76" fmla="*/ 20 w 32"/>
                <a:gd name="T77" fmla="*/ 32 h 33"/>
                <a:gd name="T78" fmla="*/ 23 w 32"/>
                <a:gd name="T79" fmla="*/ 32 h 33"/>
                <a:gd name="T80" fmla="*/ 24 w 32"/>
                <a:gd name="T81" fmla="*/ 30 h 33"/>
                <a:gd name="T82" fmla="*/ 25 w 32"/>
                <a:gd name="T83" fmla="*/ 29 h 33"/>
                <a:gd name="T84" fmla="*/ 27 w 32"/>
                <a:gd name="T85" fmla="*/ 28 h 33"/>
                <a:gd name="T86" fmla="*/ 28 w 32"/>
                <a:gd name="T87" fmla="*/ 26 h 33"/>
                <a:gd name="T88" fmla="*/ 29 w 32"/>
                <a:gd name="T89" fmla="*/ 25 h 33"/>
                <a:gd name="T90" fmla="*/ 31 w 32"/>
                <a:gd name="T91" fmla="*/ 24 h 33"/>
                <a:gd name="T92" fmla="*/ 32 w 32"/>
                <a:gd name="T93" fmla="*/ 21 h 33"/>
                <a:gd name="T94" fmla="*/ 32 w 32"/>
                <a:gd name="T95" fmla="*/ 20 h 33"/>
                <a:gd name="T96" fmla="*/ 32 w 32"/>
                <a:gd name="T97" fmla="*/ 17 h 3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" h="33">
                  <a:moveTo>
                    <a:pt x="32" y="17"/>
                  </a:moveTo>
                  <a:lnTo>
                    <a:pt x="32" y="15"/>
                  </a:lnTo>
                  <a:lnTo>
                    <a:pt x="32" y="13"/>
                  </a:lnTo>
                  <a:lnTo>
                    <a:pt x="31" y="11"/>
                  </a:lnTo>
                  <a:lnTo>
                    <a:pt x="29" y="9"/>
                  </a:lnTo>
                  <a:lnTo>
                    <a:pt x="28" y="7"/>
                  </a:lnTo>
                  <a:lnTo>
                    <a:pt x="27" y="5"/>
                  </a:lnTo>
                  <a:lnTo>
                    <a:pt x="25" y="4"/>
                  </a:lnTo>
                  <a:lnTo>
                    <a:pt x="24" y="3"/>
                  </a:lnTo>
                  <a:lnTo>
                    <a:pt x="23" y="3"/>
                  </a:lnTo>
                  <a:lnTo>
                    <a:pt x="20" y="1"/>
                  </a:lnTo>
                  <a:lnTo>
                    <a:pt x="17" y="1"/>
                  </a:lnTo>
                  <a:lnTo>
                    <a:pt x="16" y="0"/>
                  </a:lnTo>
                  <a:lnTo>
                    <a:pt x="13" y="1"/>
                  </a:lnTo>
                  <a:lnTo>
                    <a:pt x="11" y="1"/>
                  </a:lnTo>
                  <a:lnTo>
                    <a:pt x="9" y="3"/>
                  </a:lnTo>
                  <a:lnTo>
                    <a:pt x="8" y="3"/>
                  </a:lnTo>
                  <a:lnTo>
                    <a:pt x="7" y="4"/>
                  </a:lnTo>
                  <a:lnTo>
                    <a:pt x="6" y="5"/>
                  </a:lnTo>
                  <a:lnTo>
                    <a:pt x="3" y="7"/>
                  </a:lnTo>
                  <a:lnTo>
                    <a:pt x="3" y="9"/>
                  </a:lnTo>
                  <a:lnTo>
                    <a:pt x="2" y="11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0" y="20"/>
                  </a:lnTo>
                  <a:lnTo>
                    <a:pt x="0" y="21"/>
                  </a:lnTo>
                  <a:lnTo>
                    <a:pt x="2" y="24"/>
                  </a:lnTo>
                  <a:lnTo>
                    <a:pt x="3" y="25"/>
                  </a:lnTo>
                  <a:lnTo>
                    <a:pt x="3" y="26"/>
                  </a:lnTo>
                  <a:lnTo>
                    <a:pt x="6" y="28"/>
                  </a:lnTo>
                  <a:lnTo>
                    <a:pt x="7" y="29"/>
                  </a:lnTo>
                  <a:lnTo>
                    <a:pt x="8" y="30"/>
                  </a:lnTo>
                  <a:lnTo>
                    <a:pt x="9" y="32"/>
                  </a:lnTo>
                  <a:lnTo>
                    <a:pt x="11" y="32"/>
                  </a:lnTo>
                  <a:lnTo>
                    <a:pt x="13" y="33"/>
                  </a:lnTo>
                  <a:lnTo>
                    <a:pt x="16" y="33"/>
                  </a:lnTo>
                  <a:lnTo>
                    <a:pt x="17" y="33"/>
                  </a:lnTo>
                  <a:lnTo>
                    <a:pt x="20" y="32"/>
                  </a:lnTo>
                  <a:lnTo>
                    <a:pt x="23" y="32"/>
                  </a:lnTo>
                  <a:lnTo>
                    <a:pt x="24" y="30"/>
                  </a:lnTo>
                  <a:lnTo>
                    <a:pt x="25" y="29"/>
                  </a:lnTo>
                  <a:lnTo>
                    <a:pt x="27" y="28"/>
                  </a:lnTo>
                  <a:lnTo>
                    <a:pt x="28" y="26"/>
                  </a:lnTo>
                  <a:lnTo>
                    <a:pt x="29" y="25"/>
                  </a:lnTo>
                  <a:lnTo>
                    <a:pt x="31" y="24"/>
                  </a:lnTo>
                  <a:lnTo>
                    <a:pt x="32" y="21"/>
                  </a:lnTo>
                  <a:lnTo>
                    <a:pt x="32" y="20"/>
                  </a:lnTo>
                  <a:lnTo>
                    <a:pt x="32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18" name="Freeform 300"/>
            <p:cNvSpPr>
              <a:spLocks/>
            </p:cNvSpPr>
            <p:nvPr userDrawn="1"/>
          </p:nvSpPr>
          <p:spPr bwMode="auto">
            <a:xfrm>
              <a:off x="5411" y="248"/>
              <a:ext cx="31" cy="32"/>
            </a:xfrm>
            <a:custGeom>
              <a:avLst/>
              <a:gdLst>
                <a:gd name="T0" fmla="*/ 31 w 31"/>
                <a:gd name="T1" fmla="*/ 16 h 32"/>
                <a:gd name="T2" fmla="*/ 31 w 31"/>
                <a:gd name="T3" fmla="*/ 13 h 32"/>
                <a:gd name="T4" fmla="*/ 30 w 31"/>
                <a:gd name="T5" fmla="*/ 12 h 32"/>
                <a:gd name="T6" fmla="*/ 30 w 31"/>
                <a:gd name="T7" fmla="*/ 11 h 32"/>
                <a:gd name="T8" fmla="*/ 29 w 31"/>
                <a:gd name="T9" fmla="*/ 8 h 32"/>
                <a:gd name="T10" fmla="*/ 27 w 31"/>
                <a:gd name="T11" fmla="*/ 7 h 32"/>
                <a:gd name="T12" fmla="*/ 26 w 31"/>
                <a:gd name="T13" fmla="*/ 5 h 32"/>
                <a:gd name="T14" fmla="*/ 25 w 31"/>
                <a:gd name="T15" fmla="*/ 4 h 32"/>
                <a:gd name="T16" fmla="*/ 23 w 31"/>
                <a:gd name="T17" fmla="*/ 3 h 32"/>
                <a:gd name="T18" fmla="*/ 21 w 31"/>
                <a:gd name="T19" fmla="*/ 1 h 32"/>
                <a:gd name="T20" fmla="*/ 19 w 31"/>
                <a:gd name="T21" fmla="*/ 0 h 32"/>
                <a:gd name="T22" fmla="*/ 18 w 31"/>
                <a:gd name="T23" fmla="*/ 0 h 32"/>
                <a:gd name="T24" fmla="*/ 16 w 31"/>
                <a:gd name="T25" fmla="*/ 0 h 32"/>
                <a:gd name="T26" fmla="*/ 13 w 31"/>
                <a:gd name="T27" fmla="*/ 0 h 32"/>
                <a:gd name="T28" fmla="*/ 12 w 31"/>
                <a:gd name="T29" fmla="*/ 0 h 32"/>
                <a:gd name="T30" fmla="*/ 9 w 31"/>
                <a:gd name="T31" fmla="*/ 1 h 32"/>
                <a:gd name="T32" fmla="*/ 8 w 31"/>
                <a:gd name="T33" fmla="*/ 3 h 32"/>
                <a:gd name="T34" fmla="*/ 5 w 31"/>
                <a:gd name="T35" fmla="*/ 4 h 32"/>
                <a:gd name="T36" fmla="*/ 4 w 31"/>
                <a:gd name="T37" fmla="*/ 5 h 32"/>
                <a:gd name="T38" fmla="*/ 2 w 31"/>
                <a:gd name="T39" fmla="*/ 7 h 32"/>
                <a:gd name="T40" fmla="*/ 1 w 31"/>
                <a:gd name="T41" fmla="*/ 8 h 32"/>
                <a:gd name="T42" fmla="*/ 0 w 31"/>
                <a:gd name="T43" fmla="*/ 11 h 32"/>
                <a:gd name="T44" fmla="*/ 0 w 31"/>
                <a:gd name="T45" fmla="*/ 12 h 32"/>
                <a:gd name="T46" fmla="*/ 0 w 31"/>
                <a:gd name="T47" fmla="*/ 13 h 32"/>
                <a:gd name="T48" fmla="*/ 0 w 31"/>
                <a:gd name="T49" fmla="*/ 16 h 32"/>
                <a:gd name="T50" fmla="*/ 0 w 31"/>
                <a:gd name="T51" fmla="*/ 18 h 32"/>
                <a:gd name="T52" fmla="*/ 0 w 31"/>
                <a:gd name="T53" fmla="*/ 20 h 32"/>
                <a:gd name="T54" fmla="*/ 0 w 31"/>
                <a:gd name="T55" fmla="*/ 22 h 32"/>
                <a:gd name="T56" fmla="*/ 1 w 31"/>
                <a:gd name="T57" fmla="*/ 24 h 32"/>
                <a:gd name="T58" fmla="*/ 2 w 31"/>
                <a:gd name="T59" fmla="*/ 25 h 32"/>
                <a:gd name="T60" fmla="*/ 4 w 31"/>
                <a:gd name="T61" fmla="*/ 28 h 32"/>
                <a:gd name="T62" fmla="*/ 5 w 31"/>
                <a:gd name="T63" fmla="*/ 29 h 32"/>
                <a:gd name="T64" fmla="*/ 8 w 31"/>
                <a:gd name="T65" fmla="*/ 29 h 32"/>
                <a:gd name="T66" fmla="*/ 9 w 31"/>
                <a:gd name="T67" fmla="*/ 30 h 32"/>
                <a:gd name="T68" fmla="*/ 12 w 31"/>
                <a:gd name="T69" fmla="*/ 32 h 32"/>
                <a:gd name="T70" fmla="*/ 13 w 31"/>
                <a:gd name="T71" fmla="*/ 32 h 32"/>
                <a:gd name="T72" fmla="*/ 16 w 31"/>
                <a:gd name="T73" fmla="*/ 32 h 32"/>
                <a:gd name="T74" fmla="*/ 18 w 31"/>
                <a:gd name="T75" fmla="*/ 32 h 32"/>
                <a:gd name="T76" fmla="*/ 19 w 31"/>
                <a:gd name="T77" fmla="*/ 32 h 32"/>
                <a:gd name="T78" fmla="*/ 21 w 31"/>
                <a:gd name="T79" fmla="*/ 30 h 32"/>
                <a:gd name="T80" fmla="*/ 23 w 31"/>
                <a:gd name="T81" fmla="*/ 29 h 32"/>
                <a:gd name="T82" fmla="*/ 25 w 31"/>
                <a:gd name="T83" fmla="*/ 29 h 32"/>
                <a:gd name="T84" fmla="*/ 26 w 31"/>
                <a:gd name="T85" fmla="*/ 28 h 32"/>
                <a:gd name="T86" fmla="*/ 27 w 31"/>
                <a:gd name="T87" fmla="*/ 25 h 32"/>
                <a:gd name="T88" fmla="*/ 29 w 31"/>
                <a:gd name="T89" fmla="*/ 24 h 32"/>
                <a:gd name="T90" fmla="*/ 30 w 31"/>
                <a:gd name="T91" fmla="*/ 22 h 32"/>
                <a:gd name="T92" fmla="*/ 30 w 31"/>
                <a:gd name="T93" fmla="*/ 20 h 32"/>
                <a:gd name="T94" fmla="*/ 31 w 31"/>
                <a:gd name="T95" fmla="*/ 18 h 32"/>
                <a:gd name="T96" fmla="*/ 31 w 31"/>
                <a:gd name="T97" fmla="*/ 16 h 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1" h="32">
                  <a:moveTo>
                    <a:pt x="31" y="16"/>
                  </a:moveTo>
                  <a:lnTo>
                    <a:pt x="31" y="13"/>
                  </a:lnTo>
                  <a:lnTo>
                    <a:pt x="30" y="12"/>
                  </a:lnTo>
                  <a:lnTo>
                    <a:pt x="30" y="11"/>
                  </a:lnTo>
                  <a:lnTo>
                    <a:pt x="29" y="8"/>
                  </a:lnTo>
                  <a:lnTo>
                    <a:pt x="27" y="7"/>
                  </a:lnTo>
                  <a:lnTo>
                    <a:pt x="26" y="5"/>
                  </a:lnTo>
                  <a:lnTo>
                    <a:pt x="25" y="4"/>
                  </a:lnTo>
                  <a:lnTo>
                    <a:pt x="23" y="3"/>
                  </a:lnTo>
                  <a:lnTo>
                    <a:pt x="21" y="1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8" y="3"/>
                  </a:lnTo>
                  <a:lnTo>
                    <a:pt x="5" y="4"/>
                  </a:lnTo>
                  <a:lnTo>
                    <a:pt x="4" y="5"/>
                  </a:lnTo>
                  <a:lnTo>
                    <a:pt x="2" y="7"/>
                  </a:lnTo>
                  <a:lnTo>
                    <a:pt x="1" y="8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1" y="24"/>
                  </a:lnTo>
                  <a:lnTo>
                    <a:pt x="2" y="25"/>
                  </a:lnTo>
                  <a:lnTo>
                    <a:pt x="4" y="28"/>
                  </a:lnTo>
                  <a:lnTo>
                    <a:pt x="5" y="29"/>
                  </a:lnTo>
                  <a:lnTo>
                    <a:pt x="8" y="29"/>
                  </a:lnTo>
                  <a:lnTo>
                    <a:pt x="9" y="30"/>
                  </a:lnTo>
                  <a:lnTo>
                    <a:pt x="12" y="32"/>
                  </a:lnTo>
                  <a:lnTo>
                    <a:pt x="13" y="32"/>
                  </a:lnTo>
                  <a:lnTo>
                    <a:pt x="16" y="32"/>
                  </a:lnTo>
                  <a:lnTo>
                    <a:pt x="18" y="32"/>
                  </a:lnTo>
                  <a:lnTo>
                    <a:pt x="19" y="32"/>
                  </a:lnTo>
                  <a:lnTo>
                    <a:pt x="21" y="30"/>
                  </a:lnTo>
                  <a:lnTo>
                    <a:pt x="23" y="29"/>
                  </a:lnTo>
                  <a:lnTo>
                    <a:pt x="25" y="29"/>
                  </a:lnTo>
                  <a:lnTo>
                    <a:pt x="26" y="28"/>
                  </a:lnTo>
                  <a:lnTo>
                    <a:pt x="27" y="25"/>
                  </a:lnTo>
                  <a:lnTo>
                    <a:pt x="29" y="24"/>
                  </a:lnTo>
                  <a:lnTo>
                    <a:pt x="30" y="22"/>
                  </a:lnTo>
                  <a:lnTo>
                    <a:pt x="30" y="20"/>
                  </a:lnTo>
                  <a:lnTo>
                    <a:pt x="31" y="18"/>
                  </a:lnTo>
                  <a:lnTo>
                    <a:pt x="31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19" name="Freeform 301"/>
            <p:cNvSpPr>
              <a:spLocks/>
            </p:cNvSpPr>
            <p:nvPr userDrawn="1"/>
          </p:nvSpPr>
          <p:spPr bwMode="auto">
            <a:xfrm>
              <a:off x="5366" y="70"/>
              <a:ext cx="32" cy="32"/>
            </a:xfrm>
            <a:custGeom>
              <a:avLst/>
              <a:gdLst>
                <a:gd name="T0" fmla="*/ 32 w 32"/>
                <a:gd name="T1" fmla="*/ 16 h 32"/>
                <a:gd name="T2" fmla="*/ 32 w 32"/>
                <a:gd name="T3" fmla="*/ 13 h 32"/>
                <a:gd name="T4" fmla="*/ 30 w 32"/>
                <a:gd name="T5" fmla="*/ 12 h 32"/>
                <a:gd name="T6" fmla="*/ 30 w 32"/>
                <a:gd name="T7" fmla="*/ 9 h 32"/>
                <a:gd name="T8" fmla="*/ 29 w 32"/>
                <a:gd name="T9" fmla="*/ 8 h 32"/>
                <a:gd name="T10" fmla="*/ 28 w 32"/>
                <a:gd name="T11" fmla="*/ 7 h 32"/>
                <a:gd name="T12" fmla="*/ 26 w 32"/>
                <a:gd name="T13" fmla="*/ 5 h 32"/>
                <a:gd name="T14" fmla="*/ 25 w 32"/>
                <a:gd name="T15" fmla="*/ 4 h 32"/>
                <a:gd name="T16" fmla="*/ 24 w 32"/>
                <a:gd name="T17" fmla="*/ 3 h 32"/>
                <a:gd name="T18" fmla="*/ 21 w 32"/>
                <a:gd name="T19" fmla="*/ 1 h 32"/>
                <a:gd name="T20" fmla="*/ 20 w 32"/>
                <a:gd name="T21" fmla="*/ 0 h 32"/>
                <a:gd name="T22" fmla="*/ 17 w 32"/>
                <a:gd name="T23" fmla="*/ 0 h 32"/>
                <a:gd name="T24" fmla="*/ 14 w 32"/>
                <a:gd name="T25" fmla="*/ 0 h 32"/>
                <a:gd name="T26" fmla="*/ 13 w 32"/>
                <a:gd name="T27" fmla="*/ 0 h 32"/>
                <a:gd name="T28" fmla="*/ 12 w 32"/>
                <a:gd name="T29" fmla="*/ 0 h 32"/>
                <a:gd name="T30" fmla="*/ 9 w 32"/>
                <a:gd name="T31" fmla="*/ 1 h 32"/>
                <a:gd name="T32" fmla="*/ 8 w 32"/>
                <a:gd name="T33" fmla="*/ 3 h 32"/>
                <a:gd name="T34" fmla="*/ 5 w 32"/>
                <a:gd name="T35" fmla="*/ 4 h 32"/>
                <a:gd name="T36" fmla="*/ 4 w 32"/>
                <a:gd name="T37" fmla="*/ 5 h 32"/>
                <a:gd name="T38" fmla="*/ 3 w 32"/>
                <a:gd name="T39" fmla="*/ 7 h 32"/>
                <a:gd name="T40" fmla="*/ 1 w 32"/>
                <a:gd name="T41" fmla="*/ 8 h 32"/>
                <a:gd name="T42" fmla="*/ 1 w 32"/>
                <a:gd name="T43" fmla="*/ 9 h 32"/>
                <a:gd name="T44" fmla="*/ 0 w 32"/>
                <a:gd name="T45" fmla="*/ 12 h 32"/>
                <a:gd name="T46" fmla="*/ 0 w 32"/>
                <a:gd name="T47" fmla="*/ 13 h 32"/>
                <a:gd name="T48" fmla="*/ 0 w 32"/>
                <a:gd name="T49" fmla="*/ 16 h 32"/>
                <a:gd name="T50" fmla="*/ 0 w 32"/>
                <a:gd name="T51" fmla="*/ 18 h 32"/>
                <a:gd name="T52" fmla="*/ 0 w 32"/>
                <a:gd name="T53" fmla="*/ 20 h 32"/>
                <a:gd name="T54" fmla="*/ 1 w 32"/>
                <a:gd name="T55" fmla="*/ 22 h 32"/>
                <a:gd name="T56" fmla="*/ 1 w 32"/>
                <a:gd name="T57" fmla="*/ 24 h 32"/>
                <a:gd name="T58" fmla="*/ 3 w 32"/>
                <a:gd name="T59" fmla="*/ 25 h 32"/>
                <a:gd name="T60" fmla="*/ 4 w 32"/>
                <a:gd name="T61" fmla="*/ 28 h 32"/>
                <a:gd name="T62" fmla="*/ 5 w 32"/>
                <a:gd name="T63" fmla="*/ 29 h 32"/>
                <a:gd name="T64" fmla="*/ 8 w 32"/>
                <a:gd name="T65" fmla="*/ 29 h 32"/>
                <a:gd name="T66" fmla="*/ 9 w 32"/>
                <a:gd name="T67" fmla="*/ 30 h 32"/>
                <a:gd name="T68" fmla="*/ 12 w 32"/>
                <a:gd name="T69" fmla="*/ 32 h 32"/>
                <a:gd name="T70" fmla="*/ 13 w 32"/>
                <a:gd name="T71" fmla="*/ 32 h 32"/>
                <a:gd name="T72" fmla="*/ 14 w 32"/>
                <a:gd name="T73" fmla="*/ 32 h 32"/>
                <a:gd name="T74" fmla="*/ 17 w 32"/>
                <a:gd name="T75" fmla="*/ 32 h 32"/>
                <a:gd name="T76" fmla="*/ 20 w 32"/>
                <a:gd name="T77" fmla="*/ 32 h 32"/>
                <a:gd name="T78" fmla="*/ 21 w 32"/>
                <a:gd name="T79" fmla="*/ 30 h 32"/>
                <a:gd name="T80" fmla="*/ 24 w 32"/>
                <a:gd name="T81" fmla="*/ 29 h 32"/>
                <a:gd name="T82" fmla="*/ 25 w 32"/>
                <a:gd name="T83" fmla="*/ 29 h 32"/>
                <a:gd name="T84" fmla="*/ 26 w 32"/>
                <a:gd name="T85" fmla="*/ 28 h 32"/>
                <a:gd name="T86" fmla="*/ 28 w 32"/>
                <a:gd name="T87" fmla="*/ 25 h 32"/>
                <a:gd name="T88" fmla="*/ 29 w 32"/>
                <a:gd name="T89" fmla="*/ 24 h 32"/>
                <a:gd name="T90" fmla="*/ 30 w 32"/>
                <a:gd name="T91" fmla="*/ 22 h 32"/>
                <a:gd name="T92" fmla="*/ 30 w 32"/>
                <a:gd name="T93" fmla="*/ 20 h 32"/>
                <a:gd name="T94" fmla="*/ 32 w 32"/>
                <a:gd name="T95" fmla="*/ 18 h 32"/>
                <a:gd name="T96" fmla="*/ 32 w 32"/>
                <a:gd name="T97" fmla="*/ 16 h 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" h="32">
                  <a:moveTo>
                    <a:pt x="32" y="16"/>
                  </a:moveTo>
                  <a:lnTo>
                    <a:pt x="32" y="13"/>
                  </a:lnTo>
                  <a:lnTo>
                    <a:pt x="30" y="12"/>
                  </a:lnTo>
                  <a:lnTo>
                    <a:pt x="30" y="9"/>
                  </a:lnTo>
                  <a:lnTo>
                    <a:pt x="29" y="8"/>
                  </a:lnTo>
                  <a:lnTo>
                    <a:pt x="28" y="7"/>
                  </a:lnTo>
                  <a:lnTo>
                    <a:pt x="26" y="5"/>
                  </a:lnTo>
                  <a:lnTo>
                    <a:pt x="25" y="4"/>
                  </a:lnTo>
                  <a:lnTo>
                    <a:pt x="24" y="3"/>
                  </a:lnTo>
                  <a:lnTo>
                    <a:pt x="21" y="1"/>
                  </a:lnTo>
                  <a:lnTo>
                    <a:pt x="20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8" y="3"/>
                  </a:lnTo>
                  <a:lnTo>
                    <a:pt x="5" y="4"/>
                  </a:lnTo>
                  <a:lnTo>
                    <a:pt x="4" y="5"/>
                  </a:lnTo>
                  <a:lnTo>
                    <a:pt x="3" y="7"/>
                  </a:lnTo>
                  <a:lnTo>
                    <a:pt x="1" y="8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1" y="22"/>
                  </a:lnTo>
                  <a:lnTo>
                    <a:pt x="1" y="24"/>
                  </a:lnTo>
                  <a:lnTo>
                    <a:pt x="3" y="25"/>
                  </a:lnTo>
                  <a:lnTo>
                    <a:pt x="4" y="28"/>
                  </a:lnTo>
                  <a:lnTo>
                    <a:pt x="5" y="29"/>
                  </a:lnTo>
                  <a:lnTo>
                    <a:pt x="8" y="29"/>
                  </a:lnTo>
                  <a:lnTo>
                    <a:pt x="9" y="30"/>
                  </a:lnTo>
                  <a:lnTo>
                    <a:pt x="12" y="32"/>
                  </a:lnTo>
                  <a:lnTo>
                    <a:pt x="13" y="32"/>
                  </a:lnTo>
                  <a:lnTo>
                    <a:pt x="14" y="32"/>
                  </a:lnTo>
                  <a:lnTo>
                    <a:pt x="17" y="32"/>
                  </a:lnTo>
                  <a:lnTo>
                    <a:pt x="20" y="32"/>
                  </a:lnTo>
                  <a:lnTo>
                    <a:pt x="21" y="30"/>
                  </a:lnTo>
                  <a:lnTo>
                    <a:pt x="24" y="29"/>
                  </a:lnTo>
                  <a:lnTo>
                    <a:pt x="25" y="29"/>
                  </a:lnTo>
                  <a:lnTo>
                    <a:pt x="26" y="28"/>
                  </a:lnTo>
                  <a:lnTo>
                    <a:pt x="28" y="25"/>
                  </a:lnTo>
                  <a:lnTo>
                    <a:pt x="29" y="24"/>
                  </a:lnTo>
                  <a:lnTo>
                    <a:pt x="30" y="22"/>
                  </a:lnTo>
                  <a:lnTo>
                    <a:pt x="30" y="20"/>
                  </a:lnTo>
                  <a:lnTo>
                    <a:pt x="32" y="18"/>
                  </a:lnTo>
                  <a:lnTo>
                    <a:pt x="32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0" name="Freeform 302"/>
            <p:cNvSpPr>
              <a:spLocks/>
            </p:cNvSpPr>
            <p:nvPr userDrawn="1"/>
          </p:nvSpPr>
          <p:spPr bwMode="auto">
            <a:xfrm>
              <a:off x="5283" y="339"/>
              <a:ext cx="32" cy="32"/>
            </a:xfrm>
            <a:custGeom>
              <a:avLst/>
              <a:gdLst>
                <a:gd name="T0" fmla="*/ 32 w 32"/>
                <a:gd name="T1" fmla="*/ 17 h 32"/>
                <a:gd name="T2" fmla="*/ 32 w 32"/>
                <a:gd name="T3" fmla="*/ 15 h 32"/>
                <a:gd name="T4" fmla="*/ 30 w 32"/>
                <a:gd name="T5" fmla="*/ 13 h 32"/>
                <a:gd name="T6" fmla="*/ 30 w 32"/>
                <a:gd name="T7" fmla="*/ 11 h 32"/>
                <a:gd name="T8" fmla="*/ 29 w 32"/>
                <a:gd name="T9" fmla="*/ 9 h 32"/>
                <a:gd name="T10" fmla="*/ 28 w 32"/>
                <a:gd name="T11" fmla="*/ 7 h 32"/>
                <a:gd name="T12" fmla="*/ 26 w 32"/>
                <a:gd name="T13" fmla="*/ 5 h 32"/>
                <a:gd name="T14" fmla="*/ 25 w 32"/>
                <a:gd name="T15" fmla="*/ 4 h 32"/>
                <a:gd name="T16" fmla="*/ 24 w 32"/>
                <a:gd name="T17" fmla="*/ 3 h 32"/>
                <a:gd name="T18" fmla="*/ 21 w 32"/>
                <a:gd name="T19" fmla="*/ 3 h 32"/>
                <a:gd name="T20" fmla="*/ 20 w 32"/>
                <a:gd name="T21" fmla="*/ 1 h 32"/>
                <a:gd name="T22" fmla="*/ 17 w 32"/>
                <a:gd name="T23" fmla="*/ 1 h 32"/>
                <a:gd name="T24" fmla="*/ 15 w 32"/>
                <a:gd name="T25" fmla="*/ 0 h 32"/>
                <a:gd name="T26" fmla="*/ 13 w 32"/>
                <a:gd name="T27" fmla="*/ 1 h 32"/>
                <a:gd name="T28" fmla="*/ 11 w 32"/>
                <a:gd name="T29" fmla="*/ 1 h 32"/>
                <a:gd name="T30" fmla="*/ 8 w 32"/>
                <a:gd name="T31" fmla="*/ 3 h 32"/>
                <a:gd name="T32" fmla="*/ 7 w 32"/>
                <a:gd name="T33" fmla="*/ 3 h 32"/>
                <a:gd name="T34" fmla="*/ 5 w 32"/>
                <a:gd name="T35" fmla="*/ 4 h 32"/>
                <a:gd name="T36" fmla="*/ 4 w 32"/>
                <a:gd name="T37" fmla="*/ 5 h 32"/>
                <a:gd name="T38" fmla="*/ 3 w 32"/>
                <a:gd name="T39" fmla="*/ 7 h 32"/>
                <a:gd name="T40" fmla="*/ 1 w 32"/>
                <a:gd name="T41" fmla="*/ 9 h 32"/>
                <a:gd name="T42" fmla="*/ 1 w 32"/>
                <a:gd name="T43" fmla="*/ 11 h 32"/>
                <a:gd name="T44" fmla="*/ 0 w 32"/>
                <a:gd name="T45" fmla="*/ 13 h 32"/>
                <a:gd name="T46" fmla="*/ 0 w 32"/>
                <a:gd name="T47" fmla="*/ 15 h 32"/>
                <a:gd name="T48" fmla="*/ 0 w 32"/>
                <a:gd name="T49" fmla="*/ 17 h 32"/>
                <a:gd name="T50" fmla="*/ 0 w 32"/>
                <a:gd name="T51" fmla="*/ 20 h 32"/>
                <a:gd name="T52" fmla="*/ 0 w 32"/>
                <a:gd name="T53" fmla="*/ 21 h 32"/>
                <a:gd name="T54" fmla="*/ 1 w 32"/>
                <a:gd name="T55" fmla="*/ 24 h 32"/>
                <a:gd name="T56" fmla="*/ 1 w 32"/>
                <a:gd name="T57" fmla="*/ 25 h 32"/>
                <a:gd name="T58" fmla="*/ 3 w 32"/>
                <a:gd name="T59" fmla="*/ 26 h 32"/>
                <a:gd name="T60" fmla="*/ 4 w 32"/>
                <a:gd name="T61" fmla="*/ 28 h 32"/>
                <a:gd name="T62" fmla="*/ 5 w 32"/>
                <a:gd name="T63" fmla="*/ 29 h 32"/>
                <a:gd name="T64" fmla="*/ 7 w 32"/>
                <a:gd name="T65" fmla="*/ 30 h 32"/>
                <a:gd name="T66" fmla="*/ 8 w 32"/>
                <a:gd name="T67" fmla="*/ 32 h 32"/>
                <a:gd name="T68" fmla="*/ 11 w 32"/>
                <a:gd name="T69" fmla="*/ 32 h 32"/>
                <a:gd name="T70" fmla="*/ 13 w 32"/>
                <a:gd name="T71" fmla="*/ 32 h 32"/>
                <a:gd name="T72" fmla="*/ 15 w 32"/>
                <a:gd name="T73" fmla="*/ 32 h 32"/>
                <a:gd name="T74" fmla="*/ 17 w 32"/>
                <a:gd name="T75" fmla="*/ 32 h 32"/>
                <a:gd name="T76" fmla="*/ 20 w 32"/>
                <a:gd name="T77" fmla="*/ 32 h 32"/>
                <a:gd name="T78" fmla="*/ 21 w 32"/>
                <a:gd name="T79" fmla="*/ 32 h 32"/>
                <a:gd name="T80" fmla="*/ 24 w 32"/>
                <a:gd name="T81" fmla="*/ 30 h 32"/>
                <a:gd name="T82" fmla="*/ 25 w 32"/>
                <a:gd name="T83" fmla="*/ 29 h 32"/>
                <a:gd name="T84" fmla="*/ 26 w 32"/>
                <a:gd name="T85" fmla="*/ 28 h 32"/>
                <a:gd name="T86" fmla="*/ 28 w 32"/>
                <a:gd name="T87" fmla="*/ 26 h 32"/>
                <a:gd name="T88" fmla="*/ 29 w 32"/>
                <a:gd name="T89" fmla="*/ 25 h 32"/>
                <a:gd name="T90" fmla="*/ 30 w 32"/>
                <a:gd name="T91" fmla="*/ 24 h 32"/>
                <a:gd name="T92" fmla="*/ 30 w 32"/>
                <a:gd name="T93" fmla="*/ 21 h 32"/>
                <a:gd name="T94" fmla="*/ 32 w 32"/>
                <a:gd name="T95" fmla="*/ 20 h 32"/>
                <a:gd name="T96" fmla="*/ 32 w 32"/>
                <a:gd name="T97" fmla="*/ 17 h 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" h="32">
                  <a:moveTo>
                    <a:pt x="32" y="17"/>
                  </a:moveTo>
                  <a:lnTo>
                    <a:pt x="32" y="15"/>
                  </a:lnTo>
                  <a:lnTo>
                    <a:pt x="30" y="13"/>
                  </a:lnTo>
                  <a:lnTo>
                    <a:pt x="30" y="11"/>
                  </a:lnTo>
                  <a:lnTo>
                    <a:pt x="29" y="9"/>
                  </a:lnTo>
                  <a:lnTo>
                    <a:pt x="28" y="7"/>
                  </a:lnTo>
                  <a:lnTo>
                    <a:pt x="26" y="5"/>
                  </a:lnTo>
                  <a:lnTo>
                    <a:pt x="25" y="4"/>
                  </a:lnTo>
                  <a:lnTo>
                    <a:pt x="24" y="3"/>
                  </a:lnTo>
                  <a:lnTo>
                    <a:pt x="21" y="3"/>
                  </a:lnTo>
                  <a:lnTo>
                    <a:pt x="20" y="1"/>
                  </a:lnTo>
                  <a:lnTo>
                    <a:pt x="17" y="1"/>
                  </a:lnTo>
                  <a:lnTo>
                    <a:pt x="15" y="0"/>
                  </a:lnTo>
                  <a:lnTo>
                    <a:pt x="13" y="1"/>
                  </a:lnTo>
                  <a:lnTo>
                    <a:pt x="11" y="1"/>
                  </a:lnTo>
                  <a:lnTo>
                    <a:pt x="8" y="3"/>
                  </a:lnTo>
                  <a:lnTo>
                    <a:pt x="7" y="3"/>
                  </a:lnTo>
                  <a:lnTo>
                    <a:pt x="5" y="4"/>
                  </a:lnTo>
                  <a:lnTo>
                    <a:pt x="4" y="5"/>
                  </a:lnTo>
                  <a:lnTo>
                    <a:pt x="3" y="7"/>
                  </a:lnTo>
                  <a:lnTo>
                    <a:pt x="1" y="9"/>
                  </a:lnTo>
                  <a:lnTo>
                    <a:pt x="1" y="11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0" y="20"/>
                  </a:lnTo>
                  <a:lnTo>
                    <a:pt x="0" y="21"/>
                  </a:lnTo>
                  <a:lnTo>
                    <a:pt x="1" y="24"/>
                  </a:lnTo>
                  <a:lnTo>
                    <a:pt x="1" y="25"/>
                  </a:lnTo>
                  <a:lnTo>
                    <a:pt x="3" y="26"/>
                  </a:lnTo>
                  <a:lnTo>
                    <a:pt x="4" y="28"/>
                  </a:lnTo>
                  <a:lnTo>
                    <a:pt x="5" y="29"/>
                  </a:lnTo>
                  <a:lnTo>
                    <a:pt x="7" y="30"/>
                  </a:lnTo>
                  <a:lnTo>
                    <a:pt x="8" y="32"/>
                  </a:lnTo>
                  <a:lnTo>
                    <a:pt x="11" y="32"/>
                  </a:lnTo>
                  <a:lnTo>
                    <a:pt x="13" y="32"/>
                  </a:lnTo>
                  <a:lnTo>
                    <a:pt x="15" y="32"/>
                  </a:lnTo>
                  <a:lnTo>
                    <a:pt x="17" y="32"/>
                  </a:lnTo>
                  <a:lnTo>
                    <a:pt x="20" y="32"/>
                  </a:lnTo>
                  <a:lnTo>
                    <a:pt x="21" y="32"/>
                  </a:lnTo>
                  <a:lnTo>
                    <a:pt x="24" y="30"/>
                  </a:lnTo>
                  <a:lnTo>
                    <a:pt x="25" y="29"/>
                  </a:lnTo>
                  <a:lnTo>
                    <a:pt x="26" y="28"/>
                  </a:lnTo>
                  <a:lnTo>
                    <a:pt x="28" y="26"/>
                  </a:lnTo>
                  <a:lnTo>
                    <a:pt x="29" y="25"/>
                  </a:lnTo>
                  <a:lnTo>
                    <a:pt x="30" y="24"/>
                  </a:lnTo>
                  <a:lnTo>
                    <a:pt x="30" y="21"/>
                  </a:lnTo>
                  <a:lnTo>
                    <a:pt x="32" y="20"/>
                  </a:lnTo>
                  <a:lnTo>
                    <a:pt x="32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1" name="Freeform 303"/>
            <p:cNvSpPr>
              <a:spLocks/>
            </p:cNvSpPr>
            <p:nvPr userDrawn="1"/>
          </p:nvSpPr>
          <p:spPr bwMode="auto">
            <a:xfrm>
              <a:off x="5623" y="206"/>
              <a:ext cx="15" cy="14"/>
            </a:xfrm>
            <a:custGeom>
              <a:avLst/>
              <a:gdLst>
                <a:gd name="T0" fmla="*/ 14 w 15"/>
                <a:gd name="T1" fmla="*/ 0 h 14"/>
                <a:gd name="T2" fmla="*/ 0 w 15"/>
                <a:gd name="T3" fmla="*/ 1 h 14"/>
                <a:gd name="T4" fmla="*/ 0 w 15"/>
                <a:gd name="T5" fmla="*/ 14 h 14"/>
                <a:gd name="T6" fmla="*/ 15 w 15"/>
                <a:gd name="T7" fmla="*/ 14 h 14"/>
                <a:gd name="T8" fmla="*/ 14 w 15"/>
                <a:gd name="T9" fmla="*/ 1 h 14"/>
                <a:gd name="T10" fmla="*/ 14 w 15"/>
                <a:gd name="T11" fmla="*/ 0 h 14"/>
                <a:gd name="T12" fmla="*/ 14 w 15"/>
                <a:gd name="T13" fmla="*/ 1 h 14"/>
                <a:gd name="T14" fmla="*/ 14 w 15"/>
                <a:gd name="T15" fmla="*/ 0 h 14"/>
                <a:gd name="T16" fmla="*/ 14 w 15"/>
                <a:gd name="T17" fmla="*/ 0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14">
                  <a:moveTo>
                    <a:pt x="14" y="0"/>
                  </a:moveTo>
                  <a:lnTo>
                    <a:pt x="0" y="1"/>
                  </a:lnTo>
                  <a:lnTo>
                    <a:pt x="0" y="14"/>
                  </a:lnTo>
                  <a:lnTo>
                    <a:pt x="15" y="14"/>
                  </a:lnTo>
                  <a:lnTo>
                    <a:pt x="14" y="1"/>
                  </a:lnTo>
                  <a:lnTo>
                    <a:pt x="14" y="0"/>
                  </a:lnTo>
                  <a:lnTo>
                    <a:pt x="14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2" name="Freeform 304"/>
            <p:cNvSpPr>
              <a:spLocks/>
            </p:cNvSpPr>
            <p:nvPr userDrawn="1"/>
          </p:nvSpPr>
          <p:spPr bwMode="auto">
            <a:xfrm>
              <a:off x="5620" y="191"/>
              <a:ext cx="17" cy="17"/>
            </a:xfrm>
            <a:custGeom>
              <a:avLst/>
              <a:gdLst>
                <a:gd name="T0" fmla="*/ 14 w 17"/>
                <a:gd name="T1" fmla="*/ 0 h 17"/>
                <a:gd name="T2" fmla="*/ 0 w 17"/>
                <a:gd name="T3" fmla="*/ 4 h 17"/>
                <a:gd name="T4" fmla="*/ 3 w 17"/>
                <a:gd name="T5" fmla="*/ 17 h 17"/>
                <a:gd name="T6" fmla="*/ 17 w 17"/>
                <a:gd name="T7" fmla="*/ 15 h 17"/>
                <a:gd name="T8" fmla="*/ 14 w 17"/>
                <a:gd name="T9" fmla="*/ 2 h 17"/>
                <a:gd name="T10" fmla="*/ 14 w 17"/>
                <a:gd name="T11" fmla="*/ 0 h 17"/>
                <a:gd name="T12" fmla="*/ 14 w 17"/>
                <a:gd name="T13" fmla="*/ 2 h 17"/>
                <a:gd name="T14" fmla="*/ 14 w 17"/>
                <a:gd name="T15" fmla="*/ 2 h 17"/>
                <a:gd name="T16" fmla="*/ 14 w 17"/>
                <a:gd name="T17" fmla="*/ 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" h="17">
                  <a:moveTo>
                    <a:pt x="14" y="0"/>
                  </a:moveTo>
                  <a:lnTo>
                    <a:pt x="0" y="4"/>
                  </a:lnTo>
                  <a:lnTo>
                    <a:pt x="3" y="17"/>
                  </a:lnTo>
                  <a:lnTo>
                    <a:pt x="17" y="15"/>
                  </a:lnTo>
                  <a:lnTo>
                    <a:pt x="14" y="2"/>
                  </a:lnTo>
                  <a:lnTo>
                    <a:pt x="14" y="0"/>
                  </a:lnTo>
                  <a:lnTo>
                    <a:pt x="14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3" name="Freeform 305"/>
            <p:cNvSpPr>
              <a:spLocks/>
            </p:cNvSpPr>
            <p:nvPr userDrawn="1"/>
          </p:nvSpPr>
          <p:spPr bwMode="auto">
            <a:xfrm>
              <a:off x="5616" y="178"/>
              <a:ext cx="18" cy="19"/>
            </a:xfrm>
            <a:custGeom>
              <a:avLst/>
              <a:gdLst>
                <a:gd name="T0" fmla="*/ 13 w 18"/>
                <a:gd name="T1" fmla="*/ 0 h 19"/>
                <a:gd name="T2" fmla="*/ 0 w 18"/>
                <a:gd name="T3" fmla="*/ 7 h 19"/>
                <a:gd name="T4" fmla="*/ 4 w 18"/>
                <a:gd name="T5" fmla="*/ 19 h 19"/>
                <a:gd name="T6" fmla="*/ 18 w 18"/>
                <a:gd name="T7" fmla="*/ 13 h 19"/>
                <a:gd name="T8" fmla="*/ 14 w 18"/>
                <a:gd name="T9" fmla="*/ 1 h 19"/>
                <a:gd name="T10" fmla="*/ 13 w 18"/>
                <a:gd name="T11" fmla="*/ 0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" h="19">
                  <a:moveTo>
                    <a:pt x="13" y="0"/>
                  </a:moveTo>
                  <a:lnTo>
                    <a:pt x="0" y="7"/>
                  </a:lnTo>
                  <a:lnTo>
                    <a:pt x="4" y="19"/>
                  </a:lnTo>
                  <a:lnTo>
                    <a:pt x="18" y="13"/>
                  </a:lnTo>
                  <a:lnTo>
                    <a:pt x="14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4" name="Freeform 306"/>
            <p:cNvSpPr>
              <a:spLocks/>
            </p:cNvSpPr>
            <p:nvPr userDrawn="1"/>
          </p:nvSpPr>
          <p:spPr bwMode="auto">
            <a:xfrm>
              <a:off x="5611" y="166"/>
              <a:ext cx="18" cy="19"/>
            </a:xfrm>
            <a:custGeom>
              <a:avLst/>
              <a:gdLst>
                <a:gd name="T0" fmla="*/ 13 w 18"/>
                <a:gd name="T1" fmla="*/ 0 h 19"/>
                <a:gd name="T2" fmla="*/ 0 w 18"/>
                <a:gd name="T3" fmla="*/ 7 h 19"/>
                <a:gd name="T4" fmla="*/ 5 w 18"/>
                <a:gd name="T5" fmla="*/ 19 h 19"/>
                <a:gd name="T6" fmla="*/ 18 w 18"/>
                <a:gd name="T7" fmla="*/ 12 h 19"/>
                <a:gd name="T8" fmla="*/ 13 w 18"/>
                <a:gd name="T9" fmla="*/ 2 h 19"/>
                <a:gd name="T10" fmla="*/ 13 w 18"/>
                <a:gd name="T11" fmla="*/ 0 h 19"/>
                <a:gd name="T12" fmla="*/ 13 w 18"/>
                <a:gd name="T13" fmla="*/ 2 h 19"/>
                <a:gd name="T14" fmla="*/ 13 w 18"/>
                <a:gd name="T15" fmla="*/ 0 h 19"/>
                <a:gd name="T16" fmla="*/ 13 w 18"/>
                <a:gd name="T17" fmla="*/ 0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" h="19">
                  <a:moveTo>
                    <a:pt x="13" y="0"/>
                  </a:moveTo>
                  <a:lnTo>
                    <a:pt x="0" y="7"/>
                  </a:lnTo>
                  <a:lnTo>
                    <a:pt x="5" y="19"/>
                  </a:lnTo>
                  <a:lnTo>
                    <a:pt x="18" y="12"/>
                  </a:lnTo>
                  <a:lnTo>
                    <a:pt x="13" y="2"/>
                  </a:lnTo>
                  <a:lnTo>
                    <a:pt x="13" y="0"/>
                  </a:lnTo>
                  <a:lnTo>
                    <a:pt x="13" y="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5" name="Freeform 307"/>
            <p:cNvSpPr>
              <a:spLocks/>
            </p:cNvSpPr>
            <p:nvPr userDrawn="1"/>
          </p:nvSpPr>
          <p:spPr bwMode="auto">
            <a:xfrm>
              <a:off x="5604" y="154"/>
              <a:ext cx="20" cy="20"/>
            </a:xfrm>
            <a:custGeom>
              <a:avLst/>
              <a:gdLst>
                <a:gd name="T0" fmla="*/ 12 w 20"/>
                <a:gd name="T1" fmla="*/ 0 h 20"/>
                <a:gd name="T2" fmla="*/ 0 w 20"/>
                <a:gd name="T3" fmla="*/ 10 h 20"/>
                <a:gd name="T4" fmla="*/ 7 w 20"/>
                <a:gd name="T5" fmla="*/ 20 h 20"/>
                <a:gd name="T6" fmla="*/ 20 w 20"/>
                <a:gd name="T7" fmla="*/ 12 h 20"/>
                <a:gd name="T8" fmla="*/ 13 w 20"/>
                <a:gd name="T9" fmla="*/ 2 h 20"/>
                <a:gd name="T10" fmla="*/ 12 w 20"/>
                <a:gd name="T11" fmla="*/ 0 h 20"/>
                <a:gd name="T12" fmla="*/ 13 w 20"/>
                <a:gd name="T13" fmla="*/ 2 h 20"/>
                <a:gd name="T14" fmla="*/ 12 w 20"/>
                <a:gd name="T15" fmla="*/ 0 h 20"/>
                <a:gd name="T16" fmla="*/ 12 w 20"/>
                <a:gd name="T17" fmla="*/ 0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" h="20">
                  <a:moveTo>
                    <a:pt x="12" y="0"/>
                  </a:moveTo>
                  <a:lnTo>
                    <a:pt x="0" y="10"/>
                  </a:lnTo>
                  <a:lnTo>
                    <a:pt x="7" y="20"/>
                  </a:lnTo>
                  <a:lnTo>
                    <a:pt x="20" y="12"/>
                  </a:lnTo>
                  <a:lnTo>
                    <a:pt x="13" y="2"/>
                  </a:lnTo>
                  <a:lnTo>
                    <a:pt x="12" y="0"/>
                  </a:lnTo>
                  <a:lnTo>
                    <a:pt x="13" y="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6" name="Freeform 308"/>
            <p:cNvSpPr>
              <a:spLocks/>
            </p:cNvSpPr>
            <p:nvPr userDrawn="1"/>
          </p:nvSpPr>
          <p:spPr bwMode="auto">
            <a:xfrm>
              <a:off x="5596" y="144"/>
              <a:ext cx="20" cy="21"/>
            </a:xfrm>
            <a:custGeom>
              <a:avLst/>
              <a:gdLst>
                <a:gd name="T0" fmla="*/ 11 w 20"/>
                <a:gd name="T1" fmla="*/ 0 h 21"/>
                <a:gd name="T2" fmla="*/ 0 w 20"/>
                <a:gd name="T3" fmla="*/ 10 h 21"/>
                <a:gd name="T4" fmla="*/ 8 w 20"/>
                <a:gd name="T5" fmla="*/ 21 h 21"/>
                <a:gd name="T6" fmla="*/ 20 w 20"/>
                <a:gd name="T7" fmla="*/ 10 h 21"/>
                <a:gd name="T8" fmla="*/ 12 w 20"/>
                <a:gd name="T9" fmla="*/ 1 h 21"/>
                <a:gd name="T10" fmla="*/ 11 w 20"/>
                <a:gd name="T11" fmla="*/ 0 h 21"/>
                <a:gd name="T12" fmla="*/ 12 w 20"/>
                <a:gd name="T13" fmla="*/ 1 h 21"/>
                <a:gd name="T14" fmla="*/ 12 w 20"/>
                <a:gd name="T15" fmla="*/ 0 h 21"/>
                <a:gd name="T16" fmla="*/ 11 w 20"/>
                <a:gd name="T17" fmla="*/ 0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" h="21">
                  <a:moveTo>
                    <a:pt x="11" y="0"/>
                  </a:moveTo>
                  <a:lnTo>
                    <a:pt x="0" y="10"/>
                  </a:lnTo>
                  <a:lnTo>
                    <a:pt x="8" y="21"/>
                  </a:lnTo>
                  <a:lnTo>
                    <a:pt x="20" y="10"/>
                  </a:lnTo>
                  <a:lnTo>
                    <a:pt x="12" y="1"/>
                  </a:lnTo>
                  <a:lnTo>
                    <a:pt x="11" y="0"/>
                  </a:lnTo>
                  <a:lnTo>
                    <a:pt x="12" y="1"/>
                  </a:lnTo>
                  <a:lnTo>
                    <a:pt x="12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" name="Freeform 309"/>
            <p:cNvSpPr>
              <a:spLocks/>
            </p:cNvSpPr>
            <p:nvPr userDrawn="1"/>
          </p:nvSpPr>
          <p:spPr bwMode="auto">
            <a:xfrm>
              <a:off x="5587" y="135"/>
              <a:ext cx="20" cy="21"/>
            </a:xfrm>
            <a:custGeom>
              <a:avLst/>
              <a:gdLst>
                <a:gd name="T0" fmla="*/ 9 w 20"/>
                <a:gd name="T1" fmla="*/ 0 h 21"/>
                <a:gd name="T2" fmla="*/ 0 w 20"/>
                <a:gd name="T3" fmla="*/ 11 h 21"/>
                <a:gd name="T4" fmla="*/ 11 w 20"/>
                <a:gd name="T5" fmla="*/ 21 h 21"/>
                <a:gd name="T6" fmla="*/ 20 w 20"/>
                <a:gd name="T7" fmla="*/ 9 h 21"/>
                <a:gd name="T8" fmla="*/ 11 w 20"/>
                <a:gd name="T9" fmla="*/ 1 h 21"/>
                <a:gd name="T10" fmla="*/ 9 w 20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21">
                  <a:moveTo>
                    <a:pt x="9" y="0"/>
                  </a:moveTo>
                  <a:lnTo>
                    <a:pt x="0" y="11"/>
                  </a:lnTo>
                  <a:lnTo>
                    <a:pt x="11" y="21"/>
                  </a:lnTo>
                  <a:lnTo>
                    <a:pt x="20" y="9"/>
                  </a:lnTo>
                  <a:lnTo>
                    <a:pt x="11" y="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" name="Freeform 310"/>
            <p:cNvSpPr>
              <a:spLocks/>
            </p:cNvSpPr>
            <p:nvPr userDrawn="1"/>
          </p:nvSpPr>
          <p:spPr bwMode="auto">
            <a:xfrm>
              <a:off x="5578" y="127"/>
              <a:ext cx="18" cy="21"/>
            </a:xfrm>
            <a:custGeom>
              <a:avLst/>
              <a:gdLst>
                <a:gd name="T0" fmla="*/ 8 w 18"/>
                <a:gd name="T1" fmla="*/ 0 h 21"/>
                <a:gd name="T2" fmla="*/ 0 w 18"/>
                <a:gd name="T3" fmla="*/ 13 h 21"/>
                <a:gd name="T4" fmla="*/ 10 w 18"/>
                <a:gd name="T5" fmla="*/ 21 h 21"/>
                <a:gd name="T6" fmla="*/ 18 w 18"/>
                <a:gd name="T7" fmla="*/ 8 h 21"/>
                <a:gd name="T8" fmla="*/ 9 w 18"/>
                <a:gd name="T9" fmla="*/ 1 h 21"/>
                <a:gd name="T10" fmla="*/ 8 w 18"/>
                <a:gd name="T11" fmla="*/ 0 h 21"/>
                <a:gd name="T12" fmla="*/ 9 w 18"/>
                <a:gd name="T13" fmla="*/ 1 h 21"/>
                <a:gd name="T14" fmla="*/ 9 w 18"/>
                <a:gd name="T15" fmla="*/ 1 h 21"/>
                <a:gd name="T16" fmla="*/ 8 w 18"/>
                <a:gd name="T17" fmla="*/ 0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" h="21">
                  <a:moveTo>
                    <a:pt x="8" y="0"/>
                  </a:moveTo>
                  <a:lnTo>
                    <a:pt x="0" y="13"/>
                  </a:lnTo>
                  <a:lnTo>
                    <a:pt x="10" y="21"/>
                  </a:lnTo>
                  <a:lnTo>
                    <a:pt x="18" y="8"/>
                  </a:lnTo>
                  <a:lnTo>
                    <a:pt x="9" y="1"/>
                  </a:lnTo>
                  <a:lnTo>
                    <a:pt x="8" y="0"/>
                  </a:lnTo>
                  <a:lnTo>
                    <a:pt x="9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" name="Freeform 311"/>
            <p:cNvSpPr>
              <a:spLocks/>
            </p:cNvSpPr>
            <p:nvPr userDrawn="1"/>
          </p:nvSpPr>
          <p:spPr bwMode="auto">
            <a:xfrm>
              <a:off x="5567" y="121"/>
              <a:ext cx="19" cy="20"/>
            </a:xfrm>
            <a:custGeom>
              <a:avLst/>
              <a:gdLst>
                <a:gd name="T0" fmla="*/ 7 w 19"/>
                <a:gd name="T1" fmla="*/ 0 h 20"/>
                <a:gd name="T2" fmla="*/ 0 w 19"/>
                <a:gd name="T3" fmla="*/ 14 h 20"/>
                <a:gd name="T4" fmla="*/ 12 w 19"/>
                <a:gd name="T5" fmla="*/ 20 h 20"/>
                <a:gd name="T6" fmla="*/ 19 w 19"/>
                <a:gd name="T7" fmla="*/ 6 h 20"/>
                <a:gd name="T8" fmla="*/ 7 w 19"/>
                <a:gd name="T9" fmla="*/ 0 h 20"/>
                <a:gd name="T10" fmla="*/ 7 w 19"/>
                <a:gd name="T11" fmla="*/ 0 h 20"/>
                <a:gd name="T12" fmla="*/ 7 w 19"/>
                <a:gd name="T13" fmla="*/ 0 h 20"/>
                <a:gd name="T14" fmla="*/ 7 w 19"/>
                <a:gd name="T15" fmla="*/ 0 h 20"/>
                <a:gd name="T16" fmla="*/ 7 w 19"/>
                <a:gd name="T17" fmla="*/ 0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9" h="20">
                  <a:moveTo>
                    <a:pt x="7" y="0"/>
                  </a:moveTo>
                  <a:lnTo>
                    <a:pt x="0" y="14"/>
                  </a:lnTo>
                  <a:lnTo>
                    <a:pt x="12" y="20"/>
                  </a:lnTo>
                  <a:lnTo>
                    <a:pt x="19" y="6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" name="Freeform 312"/>
            <p:cNvSpPr>
              <a:spLocks/>
            </p:cNvSpPr>
            <p:nvPr userDrawn="1"/>
          </p:nvSpPr>
          <p:spPr bwMode="auto">
            <a:xfrm>
              <a:off x="5557" y="116"/>
              <a:ext cx="17" cy="20"/>
            </a:xfrm>
            <a:custGeom>
              <a:avLst/>
              <a:gdLst>
                <a:gd name="T0" fmla="*/ 4 w 17"/>
                <a:gd name="T1" fmla="*/ 0 h 20"/>
                <a:gd name="T2" fmla="*/ 0 w 17"/>
                <a:gd name="T3" fmla="*/ 15 h 20"/>
                <a:gd name="T4" fmla="*/ 12 w 17"/>
                <a:gd name="T5" fmla="*/ 20 h 20"/>
                <a:gd name="T6" fmla="*/ 17 w 17"/>
                <a:gd name="T7" fmla="*/ 5 h 20"/>
                <a:gd name="T8" fmla="*/ 5 w 17"/>
                <a:gd name="T9" fmla="*/ 0 h 20"/>
                <a:gd name="T10" fmla="*/ 4 w 17"/>
                <a:gd name="T11" fmla="*/ 0 h 20"/>
                <a:gd name="T12" fmla="*/ 5 w 17"/>
                <a:gd name="T13" fmla="*/ 0 h 20"/>
                <a:gd name="T14" fmla="*/ 5 w 17"/>
                <a:gd name="T15" fmla="*/ 0 h 20"/>
                <a:gd name="T16" fmla="*/ 4 w 17"/>
                <a:gd name="T17" fmla="*/ 0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" h="20">
                  <a:moveTo>
                    <a:pt x="4" y="0"/>
                  </a:moveTo>
                  <a:lnTo>
                    <a:pt x="0" y="15"/>
                  </a:lnTo>
                  <a:lnTo>
                    <a:pt x="12" y="20"/>
                  </a:lnTo>
                  <a:lnTo>
                    <a:pt x="17" y="5"/>
                  </a:lnTo>
                  <a:lnTo>
                    <a:pt x="5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" name="Freeform 313"/>
            <p:cNvSpPr>
              <a:spLocks/>
            </p:cNvSpPr>
            <p:nvPr userDrawn="1"/>
          </p:nvSpPr>
          <p:spPr bwMode="auto">
            <a:xfrm>
              <a:off x="5545" y="113"/>
              <a:ext cx="16" cy="19"/>
            </a:xfrm>
            <a:custGeom>
              <a:avLst/>
              <a:gdLst>
                <a:gd name="T0" fmla="*/ 3 w 16"/>
                <a:gd name="T1" fmla="*/ 0 h 19"/>
                <a:gd name="T2" fmla="*/ 0 w 16"/>
                <a:gd name="T3" fmla="*/ 16 h 19"/>
                <a:gd name="T4" fmla="*/ 13 w 16"/>
                <a:gd name="T5" fmla="*/ 19 h 19"/>
                <a:gd name="T6" fmla="*/ 16 w 16"/>
                <a:gd name="T7" fmla="*/ 3 h 19"/>
                <a:gd name="T8" fmla="*/ 3 w 16"/>
                <a:gd name="T9" fmla="*/ 0 h 19"/>
                <a:gd name="T10" fmla="*/ 3 w 16"/>
                <a:gd name="T11" fmla="*/ 0 h 19"/>
                <a:gd name="T12" fmla="*/ 3 w 16"/>
                <a:gd name="T13" fmla="*/ 0 h 19"/>
                <a:gd name="T14" fmla="*/ 3 w 16"/>
                <a:gd name="T15" fmla="*/ 0 h 19"/>
                <a:gd name="T16" fmla="*/ 3 w 16"/>
                <a:gd name="T17" fmla="*/ 0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19">
                  <a:moveTo>
                    <a:pt x="3" y="0"/>
                  </a:moveTo>
                  <a:lnTo>
                    <a:pt x="0" y="16"/>
                  </a:lnTo>
                  <a:lnTo>
                    <a:pt x="13" y="19"/>
                  </a:lnTo>
                  <a:lnTo>
                    <a:pt x="16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" name="Freeform 314"/>
            <p:cNvSpPr>
              <a:spLocks/>
            </p:cNvSpPr>
            <p:nvPr userDrawn="1"/>
          </p:nvSpPr>
          <p:spPr bwMode="auto">
            <a:xfrm>
              <a:off x="5533" y="112"/>
              <a:ext cx="15" cy="17"/>
            </a:xfrm>
            <a:custGeom>
              <a:avLst/>
              <a:gdLst>
                <a:gd name="T0" fmla="*/ 0 w 15"/>
                <a:gd name="T1" fmla="*/ 16 h 17"/>
                <a:gd name="T2" fmla="*/ 13 w 15"/>
                <a:gd name="T3" fmla="*/ 17 h 17"/>
                <a:gd name="T4" fmla="*/ 15 w 15"/>
                <a:gd name="T5" fmla="*/ 1 h 17"/>
                <a:gd name="T6" fmla="*/ 1 w 15"/>
                <a:gd name="T7" fmla="*/ 0 h 17"/>
                <a:gd name="T8" fmla="*/ 0 w 15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" h="17">
                  <a:moveTo>
                    <a:pt x="0" y="16"/>
                  </a:moveTo>
                  <a:lnTo>
                    <a:pt x="13" y="17"/>
                  </a:lnTo>
                  <a:lnTo>
                    <a:pt x="15" y="1"/>
                  </a:lnTo>
                  <a:lnTo>
                    <a:pt x="1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" name="Freeform 315"/>
            <p:cNvSpPr>
              <a:spLocks/>
            </p:cNvSpPr>
            <p:nvPr userDrawn="1"/>
          </p:nvSpPr>
          <p:spPr bwMode="auto">
            <a:xfrm>
              <a:off x="5613" y="197"/>
              <a:ext cx="16" cy="15"/>
            </a:xfrm>
            <a:custGeom>
              <a:avLst/>
              <a:gdLst>
                <a:gd name="T0" fmla="*/ 15 w 16"/>
                <a:gd name="T1" fmla="*/ 0 h 15"/>
                <a:gd name="T2" fmla="*/ 0 w 16"/>
                <a:gd name="T3" fmla="*/ 1 h 15"/>
                <a:gd name="T4" fmla="*/ 0 w 16"/>
                <a:gd name="T5" fmla="*/ 15 h 15"/>
                <a:gd name="T6" fmla="*/ 16 w 16"/>
                <a:gd name="T7" fmla="*/ 14 h 15"/>
                <a:gd name="T8" fmla="*/ 15 w 16"/>
                <a:gd name="T9" fmla="*/ 1 h 15"/>
                <a:gd name="T10" fmla="*/ 15 w 16"/>
                <a:gd name="T11" fmla="*/ 0 h 15"/>
                <a:gd name="T12" fmla="*/ 15 w 16"/>
                <a:gd name="T13" fmla="*/ 1 h 15"/>
                <a:gd name="T14" fmla="*/ 15 w 16"/>
                <a:gd name="T15" fmla="*/ 0 h 15"/>
                <a:gd name="T16" fmla="*/ 15 w 16"/>
                <a:gd name="T17" fmla="*/ 0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15">
                  <a:moveTo>
                    <a:pt x="15" y="0"/>
                  </a:moveTo>
                  <a:lnTo>
                    <a:pt x="0" y="1"/>
                  </a:lnTo>
                  <a:lnTo>
                    <a:pt x="0" y="15"/>
                  </a:lnTo>
                  <a:lnTo>
                    <a:pt x="16" y="14"/>
                  </a:lnTo>
                  <a:lnTo>
                    <a:pt x="15" y="1"/>
                  </a:lnTo>
                  <a:lnTo>
                    <a:pt x="15" y="0"/>
                  </a:lnTo>
                  <a:lnTo>
                    <a:pt x="15" y="1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" name="Freeform 316"/>
            <p:cNvSpPr>
              <a:spLocks/>
            </p:cNvSpPr>
            <p:nvPr userDrawn="1"/>
          </p:nvSpPr>
          <p:spPr bwMode="auto">
            <a:xfrm>
              <a:off x="5611" y="182"/>
              <a:ext cx="17" cy="17"/>
            </a:xfrm>
            <a:custGeom>
              <a:avLst/>
              <a:gdLst>
                <a:gd name="T0" fmla="*/ 14 w 17"/>
                <a:gd name="T1" fmla="*/ 0 h 17"/>
                <a:gd name="T2" fmla="*/ 0 w 17"/>
                <a:gd name="T3" fmla="*/ 4 h 17"/>
                <a:gd name="T4" fmla="*/ 2 w 17"/>
                <a:gd name="T5" fmla="*/ 17 h 17"/>
                <a:gd name="T6" fmla="*/ 17 w 17"/>
                <a:gd name="T7" fmla="*/ 15 h 17"/>
                <a:gd name="T8" fmla="*/ 14 w 17"/>
                <a:gd name="T9" fmla="*/ 1 h 17"/>
                <a:gd name="T10" fmla="*/ 14 w 17"/>
                <a:gd name="T11" fmla="*/ 0 h 17"/>
                <a:gd name="T12" fmla="*/ 14 w 17"/>
                <a:gd name="T13" fmla="*/ 1 h 17"/>
                <a:gd name="T14" fmla="*/ 14 w 17"/>
                <a:gd name="T15" fmla="*/ 1 h 17"/>
                <a:gd name="T16" fmla="*/ 14 w 17"/>
                <a:gd name="T17" fmla="*/ 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" h="17">
                  <a:moveTo>
                    <a:pt x="14" y="0"/>
                  </a:moveTo>
                  <a:lnTo>
                    <a:pt x="0" y="4"/>
                  </a:lnTo>
                  <a:lnTo>
                    <a:pt x="2" y="17"/>
                  </a:lnTo>
                  <a:lnTo>
                    <a:pt x="17" y="15"/>
                  </a:lnTo>
                  <a:lnTo>
                    <a:pt x="14" y="1"/>
                  </a:lnTo>
                  <a:lnTo>
                    <a:pt x="14" y="0"/>
                  </a:lnTo>
                  <a:lnTo>
                    <a:pt x="14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" name="Freeform 317"/>
            <p:cNvSpPr>
              <a:spLocks/>
            </p:cNvSpPr>
            <p:nvPr userDrawn="1"/>
          </p:nvSpPr>
          <p:spPr bwMode="auto">
            <a:xfrm>
              <a:off x="5607" y="169"/>
              <a:ext cx="18" cy="18"/>
            </a:xfrm>
            <a:custGeom>
              <a:avLst/>
              <a:gdLst>
                <a:gd name="T0" fmla="*/ 13 w 18"/>
                <a:gd name="T1" fmla="*/ 0 h 18"/>
                <a:gd name="T2" fmla="*/ 0 w 18"/>
                <a:gd name="T3" fmla="*/ 6 h 18"/>
                <a:gd name="T4" fmla="*/ 4 w 18"/>
                <a:gd name="T5" fmla="*/ 18 h 18"/>
                <a:gd name="T6" fmla="*/ 18 w 18"/>
                <a:gd name="T7" fmla="*/ 13 h 18"/>
                <a:gd name="T8" fmla="*/ 14 w 18"/>
                <a:gd name="T9" fmla="*/ 1 h 18"/>
                <a:gd name="T10" fmla="*/ 13 w 18"/>
                <a:gd name="T11" fmla="*/ 0 h 18"/>
                <a:gd name="T12" fmla="*/ 14 w 18"/>
                <a:gd name="T13" fmla="*/ 1 h 18"/>
                <a:gd name="T14" fmla="*/ 14 w 18"/>
                <a:gd name="T15" fmla="*/ 1 h 18"/>
                <a:gd name="T16" fmla="*/ 13 w 18"/>
                <a:gd name="T17" fmla="*/ 0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" h="18">
                  <a:moveTo>
                    <a:pt x="13" y="0"/>
                  </a:moveTo>
                  <a:lnTo>
                    <a:pt x="0" y="6"/>
                  </a:lnTo>
                  <a:lnTo>
                    <a:pt x="4" y="18"/>
                  </a:lnTo>
                  <a:lnTo>
                    <a:pt x="18" y="13"/>
                  </a:lnTo>
                  <a:lnTo>
                    <a:pt x="14" y="1"/>
                  </a:lnTo>
                  <a:lnTo>
                    <a:pt x="13" y="0"/>
                  </a:lnTo>
                  <a:lnTo>
                    <a:pt x="14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" name="Freeform 318"/>
            <p:cNvSpPr>
              <a:spLocks/>
            </p:cNvSpPr>
            <p:nvPr userDrawn="1"/>
          </p:nvSpPr>
          <p:spPr bwMode="auto">
            <a:xfrm>
              <a:off x="5602" y="157"/>
              <a:ext cx="18" cy="20"/>
            </a:xfrm>
            <a:custGeom>
              <a:avLst/>
              <a:gdLst>
                <a:gd name="T0" fmla="*/ 13 w 18"/>
                <a:gd name="T1" fmla="*/ 0 h 20"/>
                <a:gd name="T2" fmla="*/ 0 w 18"/>
                <a:gd name="T3" fmla="*/ 8 h 20"/>
                <a:gd name="T4" fmla="*/ 5 w 18"/>
                <a:gd name="T5" fmla="*/ 20 h 20"/>
                <a:gd name="T6" fmla="*/ 18 w 18"/>
                <a:gd name="T7" fmla="*/ 12 h 20"/>
                <a:gd name="T8" fmla="*/ 13 w 18"/>
                <a:gd name="T9" fmla="*/ 1 h 20"/>
                <a:gd name="T10" fmla="*/ 13 w 18"/>
                <a:gd name="T11" fmla="*/ 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" h="20">
                  <a:moveTo>
                    <a:pt x="13" y="0"/>
                  </a:moveTo>
                  <a:lnTo>
                    <a:pt x="0" y="8"/>
                  </a:lnTo>
                  <a:lnTo>
                    <a:pt x="5" y="20"/>
                  </a:lnTo>
                  <a:lnTo>
                    <a:pt x="18" y="12"/>
                  </a:lnTo>
                  <a:lnTo>
                    <a:pt x="13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" name="Freeform 319"/>
            <p:cNvSpPr>
              <a:spLocks/>
            </p:cNvSpPr>
            <p:nvPr userDrawn="1"/>
          </p:nvSpPr>
          <p:spPr bwMode="auto">
            <a:xfrm>
              <a:off x="5595" y="145"/>
              <a:ext cx="20" cy="20"/>
            </a:xfrm>
            <a:custGeom>
              <a:avLst/>
              <a:gdLst>
                <a:gd name="T0" fmla="*/ 12 w 20"/>
                <a:gd name="T1" fmla="*/ 0 h 20"/>
                <a:gd name="T2" fmla="*/ 0 w 20"/>
                <a:gd name="T3" fmla="*/ 9 h 20"/>
                <a:gd name="T4" fmla="*/ 7 w 20"/>
                <a:gd name="T5" fmla="*/ 20 h 20"/>
                <a:gd name="T6" fmla="*/ 20 w 20"/>
                <a:gd name="T7" fmla="*/ 12 h 20"/>
                <a:gd name="T8" fmla="*/ 13 w 20"/>
                <a:gd name="T9" fmla="*/ 1 h 20"/>
                <a:gd name="T10" fmla="*/ 12 w 20"/>
                <a:gd name="T11" fmla="*/ 0 h 20"/>
                <a:gd name="T12" fmla="*/ 13 w 20"/>
                <a:gd name="T13" fmla="*/ 1 h 20"/>
                <a:gd name="T14" fmla="*/ 13 w 20"/>
                <a:gd name="T15" fmla="*/ 0 h 20"/>
                <a:gd name="T16" fmla="*/ 12 w 20"/>
                <a:gd name="T17" fmla="*/ 0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" h="20">
                  <a:moveTo>
                    <a:pt x="12" y="0"/>
                  </a:moveTo>
                  <a:lnTo>
                    <a:pt x="0" y="9"/>
                  </a:lnTo>
                  <a:lnTo>
                    <a:pt x="7" y="20"/>
                  </a:lnTo>
                  <a:lnTo>
                    <a:pt x="20" y="12"/>
                  </a:lnTo>
                  <a:lnTo>
                    <a:pt x="13" y="1"/>
                  </a:lnTo>
                  <a:lnTo>
                    <a:pt x="12" y="0"/>
                  </a:lnTo>
                  <a:lnTo>
                    <a:pt x="13" y="1"/>
                  </a:lnTo>
                  <a:lnTo>
                    <a:pt x="13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" name="Freeform 320"/>
            <p:cNvSpPr>
              <a:spLocks/>
            </p:cNvSpPr>
            <p:nvPr userDrawn="1"/>
          </p:nvSpPr>
          <p:spPr bwMode="auto">
            <a:xfrm>
              <a:off x="5587" y="135"/>
              <a:ext cx="20" cy="21"/>
            </a:xfrm>
            <a:custGeom>
              <a:avLst/>
              <a:gdLst>
                <a:gd name="T0" fmla="*/ 11 w 20"/>
                <a:gd name="T1" fmla="*/ 0 h 21"/>
                <a:gd name="T2" fmla="*/ 0 w 20"/>
                <a:gd name="T3" fmla="*/ 10 h 21"/>
                <a:gd name="T4" fmla="*/ 8 w 20"/>
                <a:gd name="T5" fmla="*/ 21 h 21"/>
                <a:gd name="T6" fmla="*/ 20 w 20"/>
                <a:gd name="T7" fmla="*/ 10 h 21"/>
                <a:gd name="T8" fmla="*/ 12 w 20"/>
                <a:gd name="T9" fmla="*/ 1 h 21"/>
                <a:gd name="T10" fmla="*/ 11 w 20"/>
                <a:gd name="T11" fmla="*/ 0 h 21"/>
                <a:gd name="T12" fmla="*/ 12 w 20"/>
                <a:gd name="T13" fmla="*/ 1 h 21"/>
                <a:gd name="T14" fmla="*/ 12 w 20"/>
                <a:gd name="T15" fmla="*/ 0 h 21"/>
                <a:gd name="T16" fmla="*/ 11 w 20"/>
                <a:gd name="T17" fmla="*/ 0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" h="21">
                  <a:moveTo>
                    <a:pt x="11" y="0"/>
                  </a:moveTo>
                  <a:lnTo>
                    <a:pt x="0" y="10"/>
                  </a:lnTo>
                  <a:lnTo>
                    <a:pt x="8" y="21"/>
                  </a:lnTo>
                  <a:lnTo>
                    <a:pt x="20" y="10"/>
                  </a:lnTo>
                  <a:lnTo>
                    <a:pt x="12" y="1"/>
                  </a:lnTo>
                  <a:lnTo>
                    <a:pt x="11" y="0"/>
                  </a:lnTo>
                  <a:lnTo>
                    <a:pt x="12" y="1"/>
                  </a:lnTo>
                  <a:lnTo>
                    <a:pt x="12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" name="Freeform 321"/>
            <p:cNvSpPr>
              <a:spLocks/>
            </p:cNvSpPr>
            <p:nvPr userDrawn="1"/>
          </p:nvSpPr>
          <p:spPr bwMode="auto">
            <a:xfrm>
              <a:off x="5578" y="125"/>
              <a:ext cx="20" cy="21"/>
            </a:xfrm>
            <a:custGeom>
              <a:avLst/>
              <a:gdLst>
                <a:gd name="T0" fmla="*/ 10 w 20"/>
                <a:gd name="T1" fmla="*/ 0 h 21"/>
                <a:gd name="T2" fmla="*/ 0 w 20"/>
                <a:gd name="T3" fmla="*/ 14 h 21"/>
                <a:gd name="T4" fmla="*/ 10 w 20"/>
                <a:gd name="T5" fmla="*/ 21 h 21"/>
                <a:gd name="T6" fmla="*/ 20 w 20"/>
                <a:gd name="T7" fmla="*/ 10 h 21"/>
                <a:gd name="T8" fmla="*/ 10 w 20"/>
                <a:gd name="T9" fmla="*/ 2 h 21"/>
                <a:gd name="T10" fmla="*/ 10 w 20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21">
                  <a:moveTo>
                    <a:pt x="10" y="0"/>
                  </a:moveTo>
                  <a:lnTo>
                    <a:pt x="0" y="14"/>
                  </a:lnTo>
                  <a:lnTo>
                    <a:pt x="10" y="21"/>
                  </a:lnTo>
                  <a:lnTo>
                    <a:pt x="20" y="10"/>
                  </a:lnTo>
                  <a:lnTo>
                    <a:pt x="10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" name="Freeform 322"/>
            <p:cNvSpPr>
              <a:spLocks/>
            </p:cNvSpPr>
            <p:nvPr userDrawn="1"/>
          </p:nvSpPr>
          <p:spPr bwMode="auto">
            <a:xfrm>
              <a:off x="5569" y="117"/>
              <a:ext cx="19" cy="22"/>
            </a:xfrm>
            <a:custGeom>
              <a:avLst/>
              <a:gdLst>
                <a:gd name="T0" fmla="*/ 8 w 19"/>
                <a:gd name="T1" fmla="*/ 0 h 22"/>
                <a:gd name="T2" fmla="*/ 0 w 19"/>
                <a:gd name="T3" fmla="*/ 14 h 22"/>
                <a:gd name="T4" fmla="*/ 10 w 19"/>
                <a:gd name="T5" fmla="*/ 22 h 22"/>
                <a:gd name="T6" fmla="*/ 19 w 19"/>
                <a:gd name="T7" fmla="*/ 8 h 22"/>
                <a:gd name="T8" fmla="*/ 9 w 19"/>
                <a:gd name="T9" fmla="*/ 2 h 22"/>
                <a:gd name="T10" fmla="*/ 8 w 19"/>
                <a:gd name="T11" fmla="*/ 0 h 22"/>
                <a:gd name="T12" fmla="*/ 9 w 19"/>
                <a:gd name="T13" fmla="*/ 2 h 22"/>
                <a:gd name="T14" fmla="*/ 8 w 19"/>
                <a:gd name="T15" fmla="*/ 0 h 22"/>
                <a:gd name="T16" fmla="*/ 8 w 19"/>
                <a:gd name="T17" fmla="*/ 0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9" h="22">
                  <a:moveTo>
                    <a:pt x="8" y="0"/>
                  </a:moveTo>
                  <a:lnTo>
                    <a:pt x="0" y="14"/>
                  </a:lnTo>
                  <a:lnTo>
                    <a:pt x="10" y="22"/>
                  </a:lnTo>
                  <a:lnTo>
                    <a:pt x="19" y="8"/>
                  </a:lnTo>
                  <a:lnTo>
                    <a:pt x="9" y="2"/>
                  </a:lnTo>
                  <a:lnTo>
                    <a:pt x="8" y="0"/>
                  </a:lnTo>
                  <a:lnTo>
                    <a:pt x="9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1" name="Freeform 323"/>
            <p:cNvSpPr>
              <a:spLocks/>
            </p:cNvSpPr>
            <p:nvPr userDrawn="1"/>
          </p:nvSpPr>
          <p:spPr bwMode="auto">
            <a:xfrm>
              <a:off x="5558" y="112"/>
              <a:ext cx="19" cy="20"/>
            </a:xfrm>
            <a:custGeom>
              <a:avLst/>
              <a:gdLst>
                <a:gd name="T0" fmla="*/ 7 w 19"/>
                <a:gd name="T1" fmla="*/ 0 h 20"/>
                <a:gd name="T2" fmla="*/ 0 w 19"/>
                <a:gd name="T3" fmla="*/ 15 h 20"/>
                <a:gd name="T4" fmla="*/ 12 w 19"/>
                <a:gd name="T5" fmla="*/ 20 h 20"/>
                <a:gd name="T6" fmla="*/ 19 w 19"/>
                <a:gd name="T7" fmla="*/ 5 h 20"/>
                <a:gd name="T8" fmla="*/ 7 w 19"/>
                <a:gd name="T9" fmla="*/ 0 h 20"/>
                <a:gd name="T10" fmla="*/ 7 w 19"/>
                <a:gd name="T11" fmla="*/ 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" h="20">
                  <a:moveTo>
                    <a:pt x="7" y="0"/>
                  </a:moveTo>
                  <a:lnTo>
                    <a:pt x="0" y="15"/>
                  </a:lnTo>
                  <a:lnTo>
                    <a:pt x="12" y="20"/>
                  </a:lnTo>
                  <a:lnTo>
                    <a:pt x="19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2" name="Freeform 324"/>
            <p:cNvSpPr>
              <a:spLocks/>
            </p:cNvSpPr>
            <p:nvPr userDrawn="1"/>
          </p:nvSpPr>
          <p:spPr bwMode="auto">
            <a:xfrm>
              <a:off x="5548" y="107"/>
              <a:ext cx="17" cy="20"/>
            </a:xfrm>
            <a:custGeom>
              <a:avLst/>
              <a:gdLst>
                <a:gd name="T0" fmla="*/ 5 w 17"/>
                <a:gd name="T1" fmla="*/ 0 h 20"/>
                <a:gd name="T2" fmla="*/ 0 w 17"/>
                <a:gd name="T3" fmla="*/ 14 h 20"/>
                <a:gd name="T4" fmla="*/ 11 w 17"/>
                <a:gd name="T5" fmla="*/ 20 h 20"/>
                <a:gd name="T6" fmla="*/ 17 w 17"/>
                <a:gd name="T7" fmla="*/ 5 h 20"/>
                <a:gd name="T8" fmla="*/ 5 w 17"/>
                <a:gd name="T9" fmla="*/ 0 h 20"/>
                <a:gd name="T10" fmla="*/ 5 w 17"/>
                <a:gd name="T11" fmla="*/ 0 h 20"/>
                <a:gd name="T12" fmla="*/ 5 w 17"/>
                <a:gd name="T13" fmla="*/ 0 h 20"/>
                <a:gd name="T14" fmla="*/ 5 w 17"/>
                <a:gd name="T15" fmla="*/ 0 h 20"/>
                <a:gd name="T16" fmla="*/ 5 w 17"/>
                <a:gd name="T17" fmla="*/ 0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" h="20">
                  <a:moveTo>
                    <a:pt x="5" y="0"/>
                  </a:moveTo>
                  <a:lnTo>
                    <a:pt x="0" y="14"/>
                  </a:lnTo>
                  <a:lnTo>
                    <a:pt x="11" y="20"/>
                  </a:lnTo>
                  <a:lnTo>
                    <a:pt x="17" y="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3" name="Freeform 325"/>
            <p:cNvSpPr>
              <a:spLocks/>
            </p:cNvSpPr>
            <p:nvPr userDrawn="1"/>
          </p:nvSpPr>
          <p:spPr bwMode="auto">
            <a:xfrm>
              <a:off x="5536" y="104"/>
              <a:ext cx="17" cy="19"/>
            </a:xfrm>
            <a:custGeom>
              <a:avLst/>
              <a:gdLst>
                <a:gd name="T0" fmla="*/ 2 w 17"/>
                <a:gd name="T1" fmla="*/ 0 h 19"/>
                <a:gd name="T2" fmla="*/ 0 w 17"/>
                <a:gd name="T3" fmla="*/ 15 h 19"/>
                <a:gd name="T4" fmla="*/ 13 w 17"/>
                <a:gd name="T5" fmla="*/ 19 h 19"/>
                <a:gd name="T6" fmla="*/ 17 w 17"/>
                <a:gd name="T7" fmla="*/ 3 h 19"/>
                <a:gd name="T8" fmla="*/ 4 w 17"/>
                <a:gd name="T9" fmla="*/ 0 h 19"/>
                <a:gd name="T10" fmla="*/ 2 w 17"/>
                <a:gd name="T11" fmla="*/ 0 h 19"/>
                <a:gd name="T12" fmla="*/ 4 w 17"/>
                <a:gd name="T13" fmla="*/ 0 h 19"/>
                <a:gd name="T14" fmla="*/ 2 w 17"/>
                <a:gd name="T15" fmla="*/ 0 h 19"/>
                <a:gd name="T16" fmla="*/ 2 w 17"/>
                <a:gd name="T17" fmla="*/ 0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" h="19">
                  <a:moveTo>
                    <a:pt x="2" y="0"/>
                  </a:moveTo>
                  <a:lnTo>
                    <a:pt x="0" y="15"/>
                  </a:lnTo>
                  <a:lnTo>
                    <a:pt x="13" y="19"/>
                  </a:lnTo>
                  <a:lnTo>
                    <a:pt x="17" y="3"/>
                  </a:lnTo>
                  <a:lnTo>
                    <a:pt x="4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4" name="Freeform 326"/>
            <p:cNvSpPr>
              <a:spLocks/>
            </p:cNvSpPr>
            <p:nvPr userDrawn="1"/>
          </p:nvSpPr>
          <p:spPr bwMode="auto">
            <a:xfrm>
              <a:off x="5524" y="103"/>
              <a:ext cx="14" cy="16"/>
            </a:xfrm>
            <a:custGeom>
              <a:avLst/>
              <a:gdLst>
                <a:gd name="T0" fmla="*/ 0 w 14"/>
                <a:gd name="T1" fmla="*/ 16 h 16"/>
                <a:gd name="T2" fmla="*/ 13 w 14"/>
                <a:gd name="T3" fmla="*/ 16 h 16"/>
                <a:gd name="T4" fmla="*/ 14 w 14"/>
                <a:gd name="T5" fmla="*/ 1 h 16"/>
                <a:gd name="T6" fmla="*/ 1 w 14"/>
                <a:gd name="T7" fmla="*/ 0 h 16"/>
                <a:gd name="T8" fmla="*/ 0 w 14"/>
                <a:gd name="T9" fmla="*/ 16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16">
                  <a:moveTo>
                    <a:pt x="0" y="16"/>
                  </a:moveTo>
                  <a:lnTo>
                    <a:pt x="13" y="16"/>
                  </a:lnTo>
                  <a:lnTo>
                    <a:pt x="14" y="1"/>
                  </a:lnTo>
                  <a:lnTo>
                    <a:pt x="1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5" name="Freeform 327"/>
            <p:cNvSpPr>
              <a:spLocks/>
            </p:cNvSpPr>
            <p:nvPr userDrawn="1"/>
          </p:nvSpPr>
          <p:spPr bwMode="auto">
            <a:xfrm>
              <a:off x="5454" y="106"/>
              <a:ext cx="38" cy="213"/>
            </a:xfrm>
            <a:custGeom>
              <a:avLst/>
              <a:gdLst>
                <a:gd name="T0" fmla="*/ 16 w 38"/>
                <a:gd name="T1" fmla="*/ 213 h 213"/>
                <a:gd name="T2" fmla="*/ 38 w 38"/>
                <a:gd name="T3" fmla="*/ 2 h 213"/>
                <a:gd name="T4" fmla="*/ 24 w 38"/>
                <a:gd name="T5" fmla="*/ 0 h 213"/>
                <a:gd name="T6" fmla="*/ 0 w 38"/>
                <a:gd name="T7" fmla="*/ 211 h 213"/>
                <a:gd name="T8" fmla="*/ 16 w 38"/>
                <a:gd name="T9" fmla="*/ 213 h 2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213">
                  <a:moveTo>
                    <a:pt x="16" y="213"/>
                  </a:moveTo>
                  <a:lnTo>
                    <a:pt x="38" y="2"/>
                  </a:lnTo>
                  <a:lnTo>
                    <a:pt x="24" y="0"/>
                  </a:lnTo>
                  <a:lnTo>
                    <a:pt x="0" y="211"/>
                  </a:lnTo>
                  <a:lnTo>
                    <a:pt x="16" y="21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6" name="Rectangle 328"/>
            <p:cNvSpPr>
              <a:spLocks noChangeArrowheads="1"/>
            </p:cNvSpPr>
            <p:nvPr userDrawn="1"/>
          </p:nvSpPr>
          <p:spPr bwMode="auto">
            <a:xfrm>
              <a:off x="5461" y="305"/>
              <a:ext cx="64" cy="1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7" name="Freeform 329"/>
            <p:cNvSpPr>
              <a:spLocks/>
            </p:cNvSpPr>
            <p:nvPr userDrawn="1"/>
          </p:nvSpPr>
          <p:spPr bwMode="auto">
            <a:xfrm>
              <a:off x="5623" y="218"/>
              <a:ext cx="15" cy="17"/>
            </a:xfrm>
            <a:custGeom>
              <a:avLst/>
              <a:gdLst>
                <a:gd name="T0" fmla="*/ 14 w 15"/>
                <a:gd name="T1" fmla="*/ 17 h 17"/>
                <a:gd name="T2" fmla="*/ 14 w 15"/>
                <a:gd name="T3" fmla="*/ 15 h 17"/>
                <a:gd name="T4" fmla="*/ 15 w 15"/>
                <a:gd name="T5" fmla="*/ 1 h 17"/>
                <a:gd name="T6" fmla="*/ 0 w 15"/>
                <a:gd name="T7" fmla="*/ 0 h 17"/>
                <a:gd name="T8" fmla="*/ 0 w 15"/>
                <a:gd name="T9" fmla="*/ 14 h 17"/>
                <a:gd name="T10" fmla="*/ 14 w 15"/>
                <a:gd name="T11" fmla="*/ 17 h 17"/>
                <a:gd name="T12" fmla="*/ 14 w 15"/>
                <a:gd name="T13" fmla="*/ 17 h 17"/>
                <a:gd name="T14" fmla="*/ 14 w 15"/>
                <a:gd name="T15" fmla="*/ 15 h 17"/>
                <a:gd name="T16" fmla="*/ 14 w 15"/>
                <a:gd name="T17" fmla="*/ 15 h 17"/>
                <a:gd name="T18" fmla="*/ 14 w 15"/>
                <a:gd name="T19" fmla="*/ 17 h 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" h="17">
                  <a:moveTo>
                    <a:pt x="14" y="17"/>
                  </a:moveTo>
                  <a:lnTo>
                    <a:pt x="14" y="15"/>
                  </a:lnTo>
                  <a:lnTo>
                    <a:pt x="15" y="1"/>
                  </a:lnTo>
                  <a:lnTo>
                    <a:pt x="0" y="0"/>
                  </a:lnTo>
                  <a:lnTo>
                    <a:pt x="0" y="14"/>
                  </a:lnTo>
                  <a:lnTo>
                    <a:pt x="14" y="17"/>
                  </a:lnTo>
                  <a:lnTo>
                    <a:pt x="14" y="15"/>
                  </a:lnTo>
                  <a:lnTo>
                    <a:pt x="14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8" name="Freeform 330"/>
            <p:cNvSpPr>
              <a:spLocks/>
            </p:cNvSpPr>
            <p:nvPr userDrawn="1"/>
          </p:nvSpPr>
          <p:spPr bwMode="auto">
            <a:xfrm>
              <a:off x="5620" y="231"/>
              <a:ext cx="17" cy="17"/>
            </a:xfrm>
            <a:custGeom>
              <a:avLst/>
              <a:gdLst>
                <a:gd name="T0" fmla="*/ 14 w 17"/>
                <a:gd name="T1" fmla="*/ 17 h 17"/>
                <a:gd name="T2" fmla="*/ 14 w 17"/>
                <a:gd name="T3" fmla="*/ 17 h 17"/>
                <a:gd name="T4" fmla="*/ 17 w 17"/>
                <a:gd name="T5" fmla="*/ 4 h 17"/>
                <a:gd name="T6" fmla="*/ 3 w 17"/>
                <a:gd name="T7" fmla="*/ 0 h 17"/>
                <a:gd name="T8" fmla="*/ 0 w 17"/>
                <a:gd name="T9" fmla="*/ 14 h 17"/>
                <a:gd name="T10" fmla="*/ 14 w 17"/>
                <a:gd name="T11" fmla="*/ 17 h 17"/>
                <a:gd name="T12" fmla="*/ 14 w 17"/>
                <a:gd name="T13" fmla="*/ 17 h 17"/>
                <a:gd name="T14" fmla="*/ 14 w 17"/>
                <a:gd name="T15" fmla="*/ 17 h 17"/>
                <a:gd name="T16" fmla="*/ 14 w 17"/>
                <a:gd name="T17" fmla="*/ 17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" h="17">
                  <a:moveTo>
                    <a:pt x="14" y="17"/>
                  </a:moveTo>
                  <a:lnTo>
                    <a:pt x="14" y="17"/>
                  </a:lnTo>
                  <a:lnTo>
                    <a:pt x="17" y="4"/>
                  </a:lnTo>
                  <a:lnTo>
                    <a:pt x="3" y="0"/>
                  </a:lnTo>
                  <a:lnTo>
                    <a:pt x="0" y="14"/>
                  </a:lnTo>
                  <a:lnTo>
                    <a:pt x="14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9" name="Freeform 331"/>
            <p:cNvSpPr>
              <a:spLocks/>
            </p:cNvSpPr>
            <p:nvPr userDrawn="1"/>
          </p:nvSpPr>
          <p:spPr bwMode="auto">
            <a:xfrm>
              <a:off x="5616" y="244"/>
              <a:ext cx="18" cy="17"/>
            </a:xfrm>
            <a:custGeom>
              <a:avLst/>
              <a:gdLst>
                <a:gd name="T0" fmla="*/ 14 w 18"/>
                <a:gd name="T1" fmla="*/ 17 h 17"/>
                <a:gd name="T2" fmla="*/ 14 w 18"/>
                <a:gd name="T3" fmla="*/ 17 h 17"/>
                <a:gd name="T4" fmla="*/ 18 w 18"/>
                <a:gd name="T5" fmla="*/ 4 h 17"/>
                <a:gd name="T6" fmla="*/ 4 w 18"/>
                <a:gd name="T7" fmla="*/ 0 h 17"/>
                <a:gd name="T8" fmla="*/ 0 w 18"/>
                <a:gd name="T9" fmla="*/ 12 h 17"/>
                <a:gd name="T10" fmla="*/ 14 w 18"/>
                <a:gd name="T11" fmla="*/ 17 h 17"/>
                <a:gd name="T12" fmla="*/ 14 w 18"/>
                <a:gd name="T13" fmla="*/ 17 h 17"/>
                <a:gd name="T14" fmla="*/ 14 w 18"/>
                <a:gd name="T15" fmla="*/ 17 h 17"/>
                <a:gd name="T16" fmla="*/ 14 w 18"/>
                <a:gd name="T17" fmla="*/ 17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" h="17">
                  <a:moveTo>
                    <a:pt x="14" y="17"/>
                  </a:moveTo>
                  <a:lnTo>
                    <a:pt x="14" y="17"/>
                  </a:lnTo>
                  <a:lnTo>
                    <a:pt x="18" y="4"/>
                  </a:lnTo>
                  <a:lnTo>
                    <a:pt x="4" y="0"/>
                  </a:lnTo>
                  <a:lnTo>
                    <a:pt x="0" y="12"/>
                  </a:lnTo>
                  <a:lnTo>
                    <a:pt x="14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50" name="Freeform 332"/>
            <p:cNvSpPr>
              <a:spLocks/>
            </p:cNvSpPr>
            <p:nvPr userDrawn="1"/>
          </p:nvSpPr>
          <p:spPr bwMode="auto">
            <a:xfrm>
              <a:off x="5611" y="256"/>
              <a:ext cx="19" cy="18"/>
            </a:xfrm>
            <a:custGeom>
              <a:avLst/>
              <a:gdLst>
                <a:gd name="T0" fmla="*/ 13 w 19"/>
                <a:gd name="T1" fmla="*/ 18 h 18"/>
                <a:gd name="T2" fmla="*/ 13 w 19"/>
                <a:gd name="T3" fmla="*/ 18 h 18"/>
                <a:gd name="T4" fmla="*/ 19 w 19"/>
                <a:gd name="T5" fmla="*/ 5 h 18"/>
                <a:gd name="T6" fmla="*/ 5 w 19"/>
                <a:gd name="T7" fmla="*/ 0 h 18"/>
                <a:gd name="T8" fmla="*/ 0 w 19"/>
                <a:gd name="T9" fmla="*/ 12 h 18"/>
                <a:gd name="T10" fmla="*/ 13 w 19"/>
                <a:gd name="T11" fmla="*/ 18 h 18"/>
                <a:gd name="T12" fmla="*/ 13 w 19"/>
                <a:gd name="T13" fmla="*/ 18 h 18"/>
                <a:gd name="T14" fmla="*/ 13 w 19"/>
                <a:gd name="T15" fmla="*/ 18 h 18"/>
                <a:gd name="T16" fmla="*/ 13 w 19"/>
                <a:gd name="T17" fmla="*/ 18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9" h="18">
                  <a:moveTo>
                    <a:pt x="13" y="18"/>
                  </a:moveTo>
                  <a:lnTo>
                    <a:pt x="13" y="18"/>
                  </a:lnTo>
                  <a:lnTo>
                    <a:pt x="19" y="5"/>
                  </a:lnTo>
                  <a:lnTo>
                    <a:pt x="5" y="0"/>
                  </a:lnTo>
                  <a:lnTo>
                    <a:pt x="0" y="12"/>
                  </a:lnTo>
                  <a:lnTo>
                    <a:pt x="13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51" name="Freeform 333"/>
            <p:cNvSpPr>
              <a:spLocks/>
            </p:cNvSpPr>
            <p:nvPr userDrawn="1"/>
          </p:nvSpPr>
          <p:spPr bwMode="auto">
            <a:xfrm>
              <a:off x="5604" y="266"/>
              <a:ext cx="20" cy="20"/>
            </a:xfrm>
            <a:custGeom>
              <a:avLst/>
              <a:gdLst>
                <a:gd name="T0" fmla="*/ 12 w 20"/>
                <a:gd name="T1" fmla="*/ 20 h 20"/>
                <a:gd name="T2" fmla="*/ 13 w 20"/>
                <a:gd name="T3" fmla="*/ 20 h 20"/>
                <a:gd name="T4" fmla="*/ 20 w 20"/>
                <a:gd name="T5" fmla="*/ 8 h 20"/>
                <a:gd name="T6" fmla="*/ 7 w 20"/>
                <a:gd name="T7" fmla="*/ 0 h 20"/>
                <a:gd name="T8" fmla="*/ 0 w 20"/>
                <a:gd name="T9" fmla="*/ 11 h 20"/>
                <a:gd name="T10" fmla="*/ 12 w 20"/>
                <a:gd name="T11" fmla="*/ 20 h 20"/>
                <a:gd name="T12" fmla="*/ 12 w 20"/>
                <a:gd name="T13" fmla="*/ 20 h 20"/>
                <a:gd name="T14" fmla="*/ 12 w 20"/>
                <a:gd name="T15" fmla="*/ 20 h 20"/>
                <a:gd name="T16" fmla="*/ 13 w 20"/>
                <a:gd name="T17" fmla="*/ 20 h 20"/>
                <a:gd name="T18" fmla="*/ 12 w 20"/>
                <a:gd name="T19" fmla="*/ 20 h 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" h="20">
                  <a:moveTo>
                    <a:pt x="12" y="20"/>
                  </a:moveTo>
                  <a:lnTo>
                    <a:pt x="13" y="20"/>
                  </a:lnTo>
                  <a:lnTo>
                    <a:pt x="20" y="8"/>
                  </a:lnTo>
                  <a:lnTo>
                    <a:pt x="7" y="0"/>
                  </a:lnTo>
                  <a:lnTo>
                    <a:pt x="0" y="11"/>
                  </a:lnTo>
                  <a:lnTo>
                    <a:pt x="12" y="20"/>
                  </a:lnTo>
                  <a:lnTo>
                    <a:pt x="13" y="20"/>
                  </a:lnTo>
                  <a:lnTo>
                    <a:pt x="12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52" name="Freeform 334"/>
            <p:cNvSpPr>
              <a:spLocks/>
            </p:cNvSpPr>
            <p:nvPr userDrawn="1"/>
          </p:nvSpPr>
          <p:spPr bwMode="auto">
            <a:xfrm>
              <a:off x="5596" y="277"/>
              <a:ext cx="20" cy="20"/>
            </a:xfrm>
            <a:custGeom>
              <a:avLst/>
              <a:gdLst>
                <a:gd name="T0" fmla="*/ 11 w 20"/>
                <a:gd name="T1" fmla="*/ 20 h 20"/>
                <a:gd name="T2" fmla="*/ 12 w 20"/>
                <a:gd name="T3" fmla="*/ 20 h 20"/>
                <a:gd name="T4" fmla="*/ 20 w 20"/>
                <a:gd name="T5" fmla="*/ 9 h 20"/>
                <a:gd name="T6" fmla="*/ 8 w 20"/>
                <a:gd name="T7" fmla="*/ 0 h 20"/>
                <a:gd name="T8" fmla="*/ 0 w 20"/>
                <a:gd name="T9" fmla="*/ 9 h 20"/>
                <a:gd name="T10" fmla="*/ 11 w 20"/>
                <a:gd name="T11" fmla="*/ 20 h 20"/>
                <a:gd name="T12" fmla="*/ 11 w 20"/>
                <a:gd name="T13" fmla="*/ 20 h 20"/>
                <a:gd name="T14" fmla="*/ 12 w 20"/>
                <a:gd name="T15" fmla="*/ 20 h 20"/>
                <a:gd name="T16" fmla="*/ 12 w 20"/>
                <a:gd name="T17" fmla="*/ 20 h 20"/>
                <a:gd name="T18" fmla="*/ 11 w 20"/>
                <a:gd name="T19" fmla="*/ 20 h 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" h="20">
                  <a:moveTo>
                    <a:pt x="11" y="20"/>
                  </a:moveTo>
                  <a:lnTo>
                    <a:pt x="12" y="20"/>
                  </a:lnTo>
                  <a:lnTo>
                    <a:pt x="20" y="9"/>
                  </a:lnTo>
                  <a:lnTo>
                    <a:pt x="8" y="0"/>
                  </a:lnTo>
                  <a:lnTo>
                    <a:pt x="0" y="9"/>
                  </a:lnTo>
                  <a:lnTo>
                    <a:pt x="11" y="20"/>
                  </a:lnTo>
                  <a:lnTo>
                    <a:pt x="12" y="20"/>
                  </a:lnTo>
                  <a:lnTo>
                    <a:pt x="11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53" name="Freeform 335"/>
            <p:cNvSpPr>
              <a:spLocks/>
            </p:cNvSpPr>
            <p:nvPr userDrawn="1"/>
          </p:nvSpPr>
          <p:spPr bwMode="auto">
            <a:xfrm>
              <a:off x="5588" y="286"/>
              <a:ext cx="19" cy="20"/>
            </a:xfrm>
            <a:custGeom>
              <a:avLst/>
              <a:gdLst>
                <a:gd name="T0" fmla="*/ 10 w 19"/>
                <a:gd name="T1" fmla="*/ 20 h 20"/>
                <a:gd name="T2" fmla="*/ 11 w 19"/>
                <a:gd name="T3" fmla="*/ 20 h 20"/>
                <a:gd name="T4" fmla="*/ 19 w 19"/>
                <a:gd name="T5" fmla="*/ 11 h 20"/>
                <a:gd name="T6" fmla="*/ 8 w 19"/>
                <a:gd name="T7" fmla="*/ 0 h 20"/>
                <a:gd name="T8" fmla="*/ 0 w 19"/>
                <a:gd name="T9" fmla="*/ 8 h 20"/>
                <a:gd name="T10" fmla="*/ 10 w 19"/>
                <a:gd name="T11" fmla="*/ 20 h 20"/>
                <a:gd name="T12" fmla="*/ 10 w 19"/>
                <a:gd name="T13" fmla="*/ 20 h 20"/>
                <a:gd name="T14" fmla="*/ 10 w 19"/>
                <a:gd name="T15" fmla="*/ 20 h 20"/>
                <a:gd name="T16" fmla="*/ 11 w 19"/>
                <a:gd name="T17" fmla="*/ 20 h 20"/>
                <a:gd name="T18" fmla="*/ 10 w 19"/>
                <a:gd name="T19" fmla="*/ 20 h 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9" h="20">
                  <a:moveTo>
                    <a:pt x="10" y="20"/>
                  </a:moveTo>
                  <a:lnTo>
                    <a:pt x="11" y="20"/>
                  </a:lnTo>
                  <a:lnTo>
                    <a:pt x="19" y="11"/>
                  </a:lnTo>
                  <a:lnTo>
                    <a:pt x="8" y="0"/>
                  </a:lnTo>
                  <a:lnTo>
                    <a:pt x="0" y="8"/>
                  </a:lnTo>
                  <a:lnTo>
                    <a:pt x="10" y="20"/>
                  </a:lnTo>
                  <a:lnTo>
                    <a:pt x="11" y="2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54" name="Freeform 336"/>
            <p:cNvSpPr>
              <a:spLocks/>
            </p:cNvSpPr>
            <p:nvPr userDrawn="1"/>
          </p:nvSpPr>
          <p:spPr bwMode="auto">
            <a:xfrm>
              <a:off x="5578" y="294"/>
              <a:ext cx="20" cy="20"/>
            </a:xfrm>
            <a:custGeom>
              <a:avLst/>
              <a:gdLst>
                <a:gd name="T0" fmla="*/ 8 w 20"/>
                <a:gd name="T1" fmla="*/ 20 h 20"/>
                <a:gd name="T2" fmla="*/ 9 w 20"/>
                <a:gd name="T3" fmla="*/ 20 h 20"/>
                <a:gd name="T4" fmla="*/ 20 w 20"/>
                <a:gd name="T5" fmla="*/ 12 h 20"/>
                <a:gd name="T6" fmla="*/ 10 w 20"/>
                <a:gd name="T7" fmla="*/ 0 h 20"/>
                <a:gd name="T8" fmla="*/ 0 w 20"/>
                <a:gd name="T9" fmla="*/ 7 h 20"/>
                <a:gd name="T10" fmla="*/ 8 w 20"/>
                <a:gd name="T11" fmla="*/ 20 h 20"/>
                <a:gd name="T12" fmla="*/ 8 w 20"/>
                <a:gd name="T13" fmla="*/ 20 h 20"/>
                <a:gd name="T14" fmla="*/ 9 w 20"/>
                <a:gd name="T15" fmla="*/ 20 h 20"/>
                <a:gd name="T16" fmla="*/ 9 w 20"/>
                <a:gd name="T17" fmla="*/ 20 h 20"/>
                <a:gd name="T18" fmla="*/ 8 w 20"/>
                <a:gd name="T19" fmla="*/ 20 h 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" h="20">
                  <a:moveTo>
                    <a:pt x="8" y="20"/>
                  </a:moveTo>
                  <a:lnTo>
                    <a:pt x="9" y="20"/>
                  </a:lnTo>
                  <a:lnTo>
                    <a:pt x="20" y="12"/>
                  </a:lnTo>
                  <a:lnTo>
                    <a:pt x="10" y="0"/>
                  </a:lnTo>
                  <a:lnTo>
                    <a:pt x="0" y="7"/>
                  </a:lnTo>
                  <a:lnTo>
                    <a:pt x="8" y="20"/>
                  </a:lnTo>
                  <a:lnTo>
                    <a:pt x="9" y="20"/>
                  </a:lnTo>
                  <a:lnTo>
                    <a:pt x="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55" name="Freeform 337"/>
            <p:cNvSpPr>
              <a:spLocks/>
            </p:cNvSpPr>
            <p:nvPr userDrawn="1"/>
          </p:nvSpPr>
          <p:spPr bwMode="auto">
            <a:xfrm>
              <a:off x="5569" y="301"/>
              <a:ext cx="17" cy="20"/>
            </a:xfrm>
            <a:custGeom>
              <a:avLst/>
              <a:gdLst>
                <a:gd name="T0" fmla="*/ 5 w 17"/>
                <a:gd name="T1" fmla="*/ 20 h 20"/>
                <a:gd name="T2" fmla="*/ 6 w 17"/>
                <a:gd name="T3" fmla="*/ 20 h 20"/>
                <a:gd name="T4" fmla="*/ 17 w 17"/>
                <a:gd name="T5" fmla="*/ 13 h 20"/>
                <a:gd name="T6" fmla="*/ 10 w 17"/>
                <a:gd name="T7" fmla="*/ 0 h 20"/>
                <a:gd name="T8" fmla="*/ 0 w 17"/>
                <a:gd name="T9" fmla="*/ 5 h 20"/>
                <a:gd name="T10" fmla="*/ 5 w 17"/>
                <a:gd name="T11" fmla="*/ 20 h 20"/>
                <a:gd name="T12" fmla="*/ 5 w 17"/>
                <a:gd name="T13" fmla="*/ 20 h 20"/>
                <a:gd name="T14" fmla="*/ 6 w 17"/>
                <a:gd name="T15" fmla="*/ 20 h 20"/>
                <a:gd name="T16" fmla="*/ 6 w 17"/>
                <a:gd name="T17" fmla="*/ 20 h 20"/>
                <a:gd name="T18" fmla="*/ 5 w 17"/>
                <a:gd name="T19" fmla="*/ 20 h 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" h="20">
                  <a:moveTo>
                    <a:pt x="5" y="20"/>
                  </a:moveTo>
                  <a:lnTo>
                    <a:pt x="6" y="20"/>
                  </a:lnTo>
                  <a:lnTo>
                    <a:pt x="17" y="13"/>
                  </a:lnTo>
                  <a:lnTo>
                    <a:pt x="10" y="0"/>
                  </a:lnTo>
                  <a:lnTo>
                    <a:pt x="0" y="5"/>
                  </a:lnTo>
                  <a:lnTo>
                    <a:pt x="5" y="20"/>
                  </a:lnTo>
                  <a:lnTo>
                    <a:pt x="6" y="20"/>
                  </a:lnTo>
                  <a:lnTo>
                    <a:pt x="5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56" name="Freeform 338"/>
            <p:cNvSpPr>
              <a:spLocks/>
            </p:cNvSpPr>
            <p:nvPr userDrawn="1"/>
          </p:nvSpPr>
          <p:spPr bwMode="auto">
            <a:xfrm>
              <a:off x="5557" y="306"/>
              <a:ext cx="17" cy="20"/>
            </a:xfrm>
            <a:custGeom>
              <a:avLst/>
              <a:gdLst>
                <a:gd name="T0" fmla="*/ 4 w 17"/>
                <a:gd name="T1" fmla="*/ 20 h 20"/>
                <a:gd name="T2" fmla="*/ 5 w 17"/>
                <a:gd name="T3" fmla="*/ 19 h 20"/>
                <a:gd name="T4" fmla="*/ 17 w 17"/>
                <a:gd name="T5" fmla="*/ 15 h 20"/>
                <a:gd name="T6" fmla="*/ 12 w 17"/>
                <a:gd name="T7" fmla="*/ 0 h 20"/>
                <a:gd name="T8" fmla="*/ 0 w 17"/>
                <a:gd name="T9" fmla="*/ 4 h 20"/>
                <a:gd name="T10" fmla="*/ 4 w 17"/>
                <a:gd name="T11" fmla="*/ 20 h 20"/>
                <a:gd name="T12" fmla="*/ 4 w 17"/>
                <a:gd name="T13" fmla="*/ 20 h 20"/>
                <a:gd name="T14" fmla="*/ 5 w 17"/>
                <a:gd name="T15" fmla="*/ 20 h 20"/>
                <a:gd name="T16" fmla="*/ 5 w 17"/>
                <a:gd name="T17" fmla="*/ 19 h 20"/>
                <a:gd name="T18" fmla="*/ 4 w 17"/>
                <a:gd name="T19" fmla="*/ 20 h 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" h="20">
                  <a:moveTo>
                    <a:pt x="4" y="20"/>
                  </a:moveTo>
                  <a:lnTo>
                    <a:pt x="5" y="19"/>
                  </a:lnTo>
                  <a:lnTo>
                    <a:pt x="17" y="15"/>
                  </a:lnTo>
                  <a:lnTo>
                    <a:pt x="12" y="0"/>
                  </a:lnTo>
                  <a:lnTo>
                    <a:pt x="0" y="4"/>
                  </a:lnTo>
                  <a:lnTo>
                    <a:pt x="4" y="20"/>
                  </a:lnTo>
                  <a:lnTo>
                    <a:pt x="5" y="20"/>
                  </a:lnTo>
                  <a:lnTo>
                    <a:pt x="5" y="19"/>
                  </a:lnTo>
                  <a:lnTo>
                    <a:pt x="4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57" name="Freeform 339"/>
            <p:cNvSpPr>
              <a:spLocks/>
            </p:cNvSpPr>
            <p:nvPr userDrawn="1"/>
          </p:nvSpPr>
          <p:spPr bwMode="auto">
            <a:xfrm>
              <a:off x="5545" y="310"/>
              <a:ext cx="16" cy="18"/>
            </a:xfrm>
            <a:custGeom>
              <a:avLst/>
              <a:gdLst>
                <a:gd name="T0" fmla="*/ 3 w 16"/>
                <a:gd name="T1" fmla="*/ 18 h 18"/>
                <a:gd name="T2" fmla="*/ 3 w 16"/>
                <a:gd name="T3" fmla="*/ 18 h 18"/>
                <a:gd name="T4" fmla="*/ 16 w 16"/>
                <a:gd name="T5" fmla="*/ 16 h 18"/>
                <a:gd name="T6" fmla="*/ 13 w 16"/>
                <a:gd name="T7" fmla="*/ 0 h 18"/>
                <a:gd name="T8" fmla="*/ 0 w 16"/>
                <a:gd name="T9" fmla="*/ 3 h 18"/>
                <a:gd name="T10" fmla="*/ 3 w 16"/>
                <a:gd name="T11" fmla="*/ 18 h 18"/>
                <a:gd name="T12" fmla="*/ 3 w 16"/>
                <a:gd name="T13" fmla="*/ 18 h 18"/>
                <a:gd name="T14" fmla="*/ 3 w 16"/>
                <a:gd name="T15" fmla="*/ 18 h 18"/>
                <a:gd name="T16" fmla="*/ 3 w 16"/>
                <a:gd name="T17" fmla="*/ 18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18">
                  <a:moveTo>
                    <a:pt x="3" y="18"/>
                  </a:moveTo>
                  <a:lnTo>
                    <a:pt x="3" y="18"/>
                  </a:lnTo>
                  <a:lnTo>
                    <a:pt x="16" y="16"/>
                  </a:lnTo>
                  <a:lnTo>
                    <a:pt x="13" y="0"/>
                  </a:lnTo>
                  <a:lnTo>
                    <a:pt x="0" y="3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58" name="Freeform 340"/>
            <p:cNvSpPr>
              <a:spLocks/>
            </p:cNvSpPr>
            <p:nvPr userDrawn="1"/>
          </p:nvSpPr>
          <p:spPr bwMode="auto">
            <a:xfrm>
              <a:off x="5533" y="313"/>
              <a:ext cx="15" cy="17"/>
            </a:xfrm>
            <a:custGeom>
              <a:avLst/>
              <a:gdLst>
                <a:gd name="T0" fmla="*/ 1 w 15"/>
                <a:gd name="T1" fmla="*/ 17 h 17"/>
                <a:gd name="T2" fmla="*/ 15 w 15"/>
                <a:gd name="T3" fmla="*/ 15 h 17"/>
                <a:gd name="T4" fmla="*/ 13 w 15"/>
                <a:gd name="T5" fmla="*/ 0 h 17"/>
                <a:gd name="T6" fmla="*/ 0 w 15"/>
                <a:gd name="T7" fmla="*/ 1 h 17"/>
                <a:gd name="T8" fmla="*/ 1 w 15"/>
                <a:gd name="T9" fmla="*/ 17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" h="17">
                  <a:moveTo>
                    <a:pt x="1" y="17"/>
                  </a:moveTo>
                  <a:lnTo>
                    <a:pt x="15" y="15"/>
                  </a:lnTo>
                  <a:lnTo>
                    <a:pt x="13" y="0"/>
                  </a:lnTo>
                  <a:lnTo>
                    <a:pt x="0" y="1"/>
                  </a:lnTo>
                  <a:lnTo>
                    <a:pt x="1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59" name="Freeform 341"/>
            <p:cNvSpPr>
              <a:spLocks/>
            </p:cNvSpPr>
            <p:nvPr userDrawn="1"/>
          </p:nvSpPr>
          <p:spPr bwMode="auto">
            <a:xfrm>
              <a:off x="5613" y="210"/>
              <a:ext cx="16" cy="16"/>
            </a:xfrm>
            <a:custGeom>
              <a:avLst/>
              <a:gdLst>
                <a:gd name="T0" fmla="*/ 15 w 16"/>
                <a:gd name="T1" fmla="*/ 16 h 16"/>
                <a:gd name="T2" fmla="*/ 15 w 16"/>
                <a:gd name="T3" fmla="*/ 14 h 16"/>
                <a:gd name="T4" fmla="*/ 16 w 16"/>
                <a:gd name="T5" fmla="*/ 0 h 16"/>
                <a:gd name="T6" fmla="*/ 0 w 16"/>
                <a:gd name="T7" fmla="*/ 0 h 16"/>
                <a:gd name="T8" fmla="*/ 0 w 16"/>
                <a:gd name="T9" fmla="*/ 13 h 16"/>
                <a:gd name="T10" fmla="*/ 15 w 16"/>
                <a:gd name="T11" fmla="*/ 16 h 16"/>
                <a:gd name="T12" fmla="*/ 15 w 16"/>
                <a:gd name="T13" fmla="*/ 16 h 16"/>
                <a:gd name="T14" fmla="*/ 15 w 16"/>
                <a:gd name="T15" fmla="*/ 14 h 16"/>
                <a:gd name="T16" fmla="*/ 15 w 16"/>
                <a:gd name="T17" fmla="*/ 14 h 16"/>
                <a:gd name="T18" fmla="*/ 15 w 16"/>
                <a:gd name="T19" fmla="*/ 16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6" h="16">
                  <a:moveTo>
                    <a:pt x="15" y="16"/>
                  </a:moveTo>
                  <a:lnTo>
                    <a:pt x="15" y="14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15" y="16"/>
                  </a:lnTo>
                  <a:lnTo>
                    <a:pt x="15" y="14"/>
                  </a:lnTo>
                  <a:lnTo>
                    <a:pt x="15" y="1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60" name="Freeform 342"/>
            <p:cNvSpPr>
              <a:spLocks/>
            </p:cNvSpPr>
            <p:nvPr userDrawn="1"/>
          </p:nvSpPr>
          <p:spPr bwMode="auto">
            <a:xfrm>
              <a:off x="5611" y="223"/>
              <a:ext cx="17" cy="17"/>
            </a:xfrm>
            <a:custGeom>
              <a:avLst/>
              <a:gdLst>
                <a:gd name="T0" fmla="*/ 14 w 17"/>
                <a:gd name="T1" fmla="*/ 17 h 17"/>
                <a:gd name="T2" fmla="*/ 14 w 17"/>
                <a:gd name="T3" fmla="*/ 16 h 17"/>
                <a:gd name="T4" fmla="*/ 17 w 17"/>
                <a:gd name="T5" fmla="*/ 3 h 17"/>
                <a:gd name="T6" fmla="*/ 2 w 17"/>
                <a:gd name="T7" fmla="*/ 0 h 17"/>
                <a:gd name="T8" fmla="*/ 0 w 17"/>
                <a:gd name="T9" fmla="*/ 13 h 17"/>
                <a:gd name="T10" fmla="*/ 14 w 17"/>
                <a:gd name="T11" fmla="*/ 17 h 17"/>
                <a:gd name="T12" fmla="*/ 14 w 17"/>
                <a:gd name="T13" fmla="*/ 17 h 17"/>
                <a:gd name="T14" fmla="*/ 14 w 17"/>
                <a:gd name="T15" fmla="*/ 16 h 17"/>
                <a:gd name="T16" fmla="*/ 14 w 17"/>
                <a:gd name="T17" fmla="*/ 16 h 17"/>
                <a:gd name="T18" fmla="*/ 14 w 17"/>
                <a:gd name="T19" fmla="*/ 17 h 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" h="17">
                  <a:moveTo>
                    <a:pt x="14" y="17"/>
                  </a:moveTo>
                  <a:lnTo>
                    <a:pt x="14" y="16"/>
                  </a:lnTo>
                  <a:lnTo>
                    <a:pt x="17" y="3"/>
                  </a:lnTo>
                  <a:lnTo>
                    <a:pt x="2" y="0"/>
                  </a:lnTo>
                  <a:lnTo>
                    <a:pt x="0" y="13"/>
                  </a:lnTo>
                  <a:lnTo>
                    <a:pt x="14" y="17"/>
                  </a:lnTo>
                  <a:lnTo>
                    <a:pt x="14" y="16"/>
                  </a:lnTo>
                  <a:lnTo>
                    <a:pt x="14" y="1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61" name="Freeform 343"/>
            <p:cNvSpPr>
              <a:spLocks/>
            </p:cNvSpPr>
            <p:nvPr userDrawn="1"/>
          </p:nvSpPr>
          <p:spPr bwMode="auto">
            <a:xfrm>
              <a:off x="5607" y="235"/>
              <a:ext cx="18" cy="18"/>
            </a:xfrm>
            <a:custGeom>
              <a:avLst/>
              <a:gdLst>
                <a:gd name="T0" fmla="*/ 14 w 18"/>
                <a:gd name="T1" fmla="*/ 18 h 18"/>
                <a:gd name="T2" fmla="*/ 14 w 18"/>
                <a:gd name="T3" fmla="*/ 17 h 18"/>
                <a:gd name="T4" fmla="*/ 18 w 18"/>
                <a:gd name="T5" fmla="*/ 5 h 18"/>
                <a:gd name="T6" fmla="*/ 4 w 18"/>
                <a:gd name="T7" fmla="*/ 0 h 18"/>
                <a:gd name="T8" fmla="*/ 0 w 18"/>
                <a:gd name="T9" fmla="*/ 12 h 18"/>
                <a:gd name="T10" fmla="*/ 14 w 18"/>
                <a:gd name="T11" fmla="*/ 18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" h="18">
                  <a:moveTo>
                    <a:pt x="14" y="18"/>
                  </a:moveTo>
                  <a:lnTo>
                    <a:pt x="14" y="17"/>
                  </a:lnTo>
                  <a:lnTo>
                    <a:pt x="18" y="5"/>
                  </a:lnTo>
                  <a:lnTo>
                    <a:pt x="4" y="0"/>
                  </a:lnTo>
                  <a:lnTo>
                    <a:pt x="0" y="12"/>
                  </a:lnTo>
                  <a:lnTo>
                    <a:pt x="14" y="1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62" name="Freeform 344"/>
            <p:cNvSpPr>
              <a:spLocks/>
            </p:cNvSpPr>
            <p:nvPr userDrawn="1"/>
          </p:nvSpPr>
          <p:spPr bwMode="auto">
            <a:xfrm>
              <a:off x="5602" y="247"/>
              <a:ext cx="19" cy="18"/>
            </a:xfrm>
            <a:custGeom>
              <a:avLst/>
              <a:gdLst>
                <a:gd name="T0" fmla="*/ 13 w 19"/>
                <a:gd name="T1" fmla="*/ 18 h 18"/>
                <a:gd name="T2" fmla="*/ 14 w 19"/>
                <a:gd name="T3" fmla="*/ 17 h 18"/>
                <a:gd name="T4" fmla="*/ 19 w 19"/>
                <a:gd name="T5" fmla="*/ 6 h 18"/>
                <a:gd name="T6" fmla="*/ 5 w 19"/>
                <a:gd name="T7" fmla="*/ 0 h 18"/>
                <a:gd name="T8" fmla="*/ 0 w 19"/>
                <a:gd name="T9" fmla="*/ 12 h 18"/>
                <a:gd name="T10" fmla="*/ 13 w 19"/>
                <a:gd name="T11" fmla="*/ 18 h 18"/>
                <a:gd name="T12" fmla="*/ 13 w 19"/>
                <a:gd name="T13" fmla="*/ 18 h 18"/>
                <a:gd name="T14" fmla="*/ 13 w 19"/>
                <a:gd name="T15" fmla="*/ 18 h 18"/>
                <a:gd name="T16" fmla="*/ 14 w 19"/>
                <a:gd name="T17" fmla="*/ 17 h 18"/>
                <a:gd name="T18" fmla="*/ 13 w 19"/>
                <a:gd name="T19" fmla="*/ 18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9" h="18">
                  <a:moveTo>
                    <a:pt x="13" y="18"/>
                  </a:moveTo>
                  <a:lnTo>
                    <a:pt x="14" y="17"/>
                  </a:lnTo>
                  <a:lnTo>
                    <a:pt x="19" y="6"/>
                  </a:lnTo>
                  <a:lnTo>
                    <a:pt x="5" y="0"/>
                  </a:lnTo>
                  <a:lnTo>
                    <a:pt x="0" y="12"/>
                  </a:lnTo>
                  <a:lnTo>
                    <a:pt x="13" y="18"/>
                  </a:lnTo>
                  <a:lnTo>
                    <a:pt x="14" y="17"/>
                  </a:lnTo>
                  <a:lnTo>
                    <a:pt x="13" y="1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63" name="Freeform 345"/>
            <p:cNvSpPr>
              <a:spLocks/>
            </p:cNvSpPr>
            <p:nvPr userDrawn="1"/>
          </p:nvSpPr>
          <p:spPr bwMode="auto">
            <a:xfrm>
              <a:off x="5595" y="257"/>
              <a:ext cx="20" cy="21"/>
            </a:xfrm>
            <a:custGeom>
              <a:avLst/>
              <a:gdLst>
                <a:gd name="T0" fmla="*/ 12 w 20"/>
                <a:gd name="T1" fmla="*/ 21 h 21"/>
                <a:gd name="T2" fmla="*/ 13 w 20"/>
                <a:gd name="T3" fmla="*/ 20 h 21"/>
                <a:gd name="T4" fmla="*/ 20 w 20"/>
                <a:gd name="T5" fmla="*/ 8 h 21"/>
                <a:gd name="T6" fmla="*/ 7 w 20"/>
                <a:gd name="T7" fmla="*/ 0 h 21"/>
                <a:gd name="T8" fmla="*/ 0 w 20"/>
                <a:gd name="T9" fmla="*/ 12 h 21"/>
                <a:gd name="T10" fmla="*/ 12 w 20"/>
                <a:gd name="T11" fmla="*/ 21 h 21"/>
                <a:gd name="T12" fmla="*/ 12 w 20"/>
                <a:gd name="T13" fmla="*/ 21 h 21"/>
                <a:gd name="T14" fmla="*/ 13 w 20"/>
                <a:gd name="T15" fmla="*/ 20 h 21"/>
                <a:gd name="T16" fmla="*/ 13 w 20"/>
                <a:gd name="T17" fmla="*/ 20 h 21"/>
                <a:gd name="T18" fmla="*/ 12 w 20"/>
                <a:gd name="T19" fmla="*/ 21 h 2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" h="21">
                  <a:moveTo>
                    <a:pt x="12" y="21"/>
                  </a:moveTo>
                  <a:lnTo>
                    <a:pt x="13" y="20"/>
                  </a:lnTo>
                  <a:lnTo>
                    <a:pt x="20" y="8"/>
                  </a:lnTo>
                  <a:lnTo>
                    <a:pt x="7" y="0"/>
                  </a:lnTo>
                  <a:lnTo>
                    <a:pt x="0" y="12"/>
                  </a:lnTo>
                  <a:lnTo>
                    <a:pt x="12" y="21"/>
                  </a:lnTo>
                  <a:lnTo>
                    <a:pt x="13" y="20"/>
                  </a:lnTo>
                  <a:lnTo>
                    <a:pt x="12" y="2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64" name="Freeform 346"/>
            <p:cNvSpPr>
              <a:spLocks/>
            </p:cNvSpPr>
            <p:nvPr userDrawn="1"/>
          </p:nvSpPr>
          <p:spPr bwMode="auto">
            <a:xfrm>
              <a:off x="5587" y="268"/>
              <a:ext cx="20" cy="20"/>
            </a:xfrm>
            <a:custGeom>
              <a:avLst/>
              <a:gdLst>
                <a:gd name="T0" fmla="*/ 12 w 20"/>
                <a:gd name="T1" fmla="*/ 20 h 20"/>
                <a:gd name="T2" fmla="*/ 12 w 20"/>
                <a:gd name="T3" fmla="*/ 20 h 20"/>
                <a:gd name="T4" fmla="*/ 20 w 20"/>
                <a:gd name="T5" fmla="*/ 10 h 20"/>
                <a:gd name="T6" fmla="*/ 8 w 20"/>
                <a:gd name="T7" fmla="*/ 0 h 20"/>
                <a:gd name="T8" fmla="*/ 0 w 20"/>
                <a:gd name="T9" fmla="*/ 9 h 20"/>
                <a:gd name="T10" fmla="*/ 12 w 20"/>
                <a:gd name="T11" fmla="*/ 20 h 20"/>
                <a:gd name="T12" fmla="*/ 12 w 20"/>
                <a:gd name="T13" fmla="*/ 20 h 20"/>
                <a:gd name="T14" fmla="*/ 12 w 20"/>
                <a:gd name="T15" fmla="*/ 20 h 20"/>
                <a:gd name="T16" fmla="*/ 12 w 20"/>
                <a:gd name="T17" fmla="*/ 20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" h="20">
                  <a:moveTo>
                    <a:pt x="12" y="20"/>
                  </a:moveTo>
                  <a:lnTo>
                    <a:pt x="12" y="20"/>
                  </a:lnTo>
                  <a:lnTo>
                    <a:pt x="20" y="10"/>
                  </a:lnTo>
                  <a:lnTo>
                    <a:pt x="8" y="0"/>
                  </a:lnTo>
                  <a:lnTo>
                    <a:pt x="0" y="9"/>
                  </a:lnTo>
                  <a:lnTo>
                    <a:pt x="12" y="2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65" name="Freeform 347"/>
            <p:cNvSpPr>
              <a:spLocks/>
            </p:cNvSpPr>
            <p:nvPr userDrawn="1"/>
          </p:nvSpPr>
          <p:spPr bwMode="auto">
            <a:xfrm>
              <a:off x="5579" y="277"/>
              <a:ext cx="20" cy="20"/>
            </a:xfrm>
            <a:custGeom>
              <a:avLst/>
              <a:gdLst>
                <a:gd name="T0" fmla="*/ 9 w 20"/>
                <a:gd name="T1" fmla="*/ 20 h 20"/>
                <a:gd name="T2" fmla="*/ 11 w 20"/>
                <a:gd name="T3" fmla="*/ 20 h 20"/>
                <a:gd name="T4" fmla="*/ 20 w 20"/>
                <a:gd name="T5" fmla="*/ 11 h 20"/>
                <a:gd name="T6" fmla="*/ 9 w 20"/>
                <a:gd name="T7" fmla="*/ 0 h 20"/>
                <a:gd name="T8" fmla="*/ 0 w 20"/>
                <a:gd name="T9" fmla="*/ 8 h 20"/>
                <a:gd name="T10" fmla="*/ 9 w 20"/>
                <a:gd name="T11" fmla="*/ 20 h 20"/>
                <a:gd name="T12" fmla="*/ 9 w 20"/>
                <a:gd name="T13" fmla="*/ 20 h 20"/>
                <a:gd name="T14" fmla="*/ 9 w 20"/>
                <a:gd name="T15" fmla="*/ 20 h 20"/>
                <a:gd name="T16" fmla="*/ 11 w 20"/>
                <a:gd name="T17" fmla="*/ 20 h 20"/>
                <a:gd name="T18" fmla="*/ 9 w 20"/>
                <a:gd name="T19" fmla="*/ 20 h 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" h="20">
                  <a:moveTo>
                    <a:pt x="9" y="20"/>
                  </a:moveTo>
                  <a:lnTo>
                    <a:pt x="11" y="20"/>
                  </a:lnTo>
                  <a:lnTo>
                    <a:pt x="20" y="11"/>
                  </a:lnTo>
                  <a:lnTo>
                    <a:pt x="9" y="0"/>
                  </a:lnTo>
                  <a:lnTo>
                    <a:pt x="0" y="8"/>
                  </a:lnTo>
                  <a:lnTo>
                    <a:pt x="9" y="20"/>
                  </a:lnTo>
                  <a:lnTo>
                    <a:pt x="11" y="20"/>
                  </a:lnTo>
                  <a:lnTo>
                    <a:pt x="9" y="2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66" name="Freeform 348"/>
            <p:cNvSpPr>
              <a:spLocks/>
            </p:cNvSpPr>
            <p:nvPr userDrawn="1"/>
          </p:nvSpPr>
          <p:spPr bwMode="auto">
            <a:xfrm>
              <a:off x="5569" y="285"/>
              <a:ext cx="19" cy="21"/>
            </a:xfrm>
            <a:custGeom>
              <a:avLst/>
              <a:gdLst>
                <a:gd name="T0" fmla="*/ 8 w 19"/>
                <a:gd name="T1" fmla="*/ 21 h 21"/>
                <a:gd name="T2" fmla="*/ 9 w 19"/>
                <a:gd name="T3" fmla="*/ 20 h 21"/>
                <a:gd name="T4" fmla="*/ 19 w 19"/>
                <a:gd name="T5" fmla="*/ 12 h 21"/>
                <a:gd name="T6" fmla="*/ 10 w 19"/>
                <a:gd name="T7" fmla="*/ 0 h 21"/>
                <a:gd name="T8" fmla="*/ 0 w 19"/>
                <a:gd name="T9" fmla="*/ 8 h 21"/>
                <a:gd name="T10" fmla="*/ 8 w 19"/>
                <a:gd name="T11" fmla="*/ 21 h 21"/>
                <a:gd name="T12" fmla="*/ 8 w 19"/>
                <a:gd name="T13" fmla="*/ 21 h 21"/>
                <a:gd name="T14" fmla="*/ 9 w 19"/>
                <a:gd name="T15" fmla="*/ 20 h 21"/>
                <a:gd name="T16" fmla="*/ 9 w 19"/>
                <a:gd name="T17" fmla="*/ 20 h 21"/>
                <a:gd name="T18" fmla="*/ 8 w 19"/>
                <a:gd name="T19" fmla="*/ 21 h 2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9" h="21">
                  <a:moveTo>
                    <a:pt x="8" y="21"/>
                  </a:moveTo>
                  <a:lnTo>
                    <a:pt x="9" y="20"/>
                  </a:lnTo>
                  <a:lnTo>
                    <a:pt x="19" y="12"/>
                  </a:lnTo>
                  <a:lnTo>
                    <a:pt x="10" y="0"/>
                  </a:lnTo>
                  <a:lnTo>
                    <a:pt x="0" y="8"/>
                  </a:lnTo>
                  <a:lnTo>
                    <a:pt x="8" y="21"/>
                  </a:lnTo>
                  <a:lnTo>
                    <a:pt x="9" y="20"/>
                  </a:lnTo>
                  <a:lnTo>
                    <a:pt x="8" y="2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67" name="Freeform 349"/>
            <p:cNvSpPr>
              <a:spLocks/>
            </p:cNvSpPr>
            <p:nvPr userDrawn="1"/>
          </p:nvSpPr>
          <p:spPr bwMode="auto">
            <a:xfrm>
              <a:off x="5558" y="292"/>
              <a:ext cx="19" cy="19"/>
            </a:xfrm>
            <a:custGeom>
              <a:avLst/>
              <a:gdLst>
                <a:gd name="T0" fmla="*/ 7 w 19"/>
                <a:gd name="T1" fmla="*/ 19 h 19"/>
                <a:gd name="T2" fmla="*/ 8 w 19"/>
                <a:gd name="T3" fmla="*/ 19 h 19"/>
                <a:gd name="T4" fmla="*/ 19 w 19"/>
                <a:gd name="T5" fmla="*/ 14 h 19"/>
                <a:gd name="T6" fmla="*/ 12 w 19"/>
                <a:gd name="T7" fmla="*/ 0 h 19"/>
                <a:gd name="T8" fmla="*/ 0 w 19"/>
                <a:gd name="T9" fmla="*/ 5 h 19"/>
                <a:gd name="T10" fmla="*/ 7 w 19"/>
                <a:gd name="T11" fmla="*/ 19 h 19"/>
                <a:gd name="T12" fmla="*/ 7 w 19"/>
                <a:gd name="T13" fmla="*/ 19 h 19"/>
                <a:gd name="T14" fmla="*/ 7 w 19"/>
                <a:gd name="T15" fmla="*/ 19 h 19"/>
                <a:gd name="T16" fmla="*/ 8 w 19"/>
                <a:gd name="T17" fmla="*/ 19 h 19"/>
                <a:gd name="T18" fmla="*/ 7 w 19"/>
                <a:gd name="T19" fmla="*/ 19 h 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9" h="19">
                  <a:moveTo>
                    <a:pt x="7" y="19"/>
                  </a:moveTo>
                  <a:lnTo>
                    <a:pt x="8" y="19"/>
                  </a:lnTo>
                  <a:lnTo>
                    <a:pt x="19" y="14"/>
                  </a:lnTo>
                  <a:lnTo>
                    <a:pt x="12" y="0"/>
                  </a:lnTo>
                  <a:lnTo>
                    <a:pt x="0" y="5"/>
                  </a:lnTo>
                  <a:lnTo>
                    <a:pt x="7" y="19"/>
                  </a:lnTo>
                  <a:lnTo>
                    <a:pt x="8" y="19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68" name="Freeform 350"/>
            <p:cNvSpPr>
              <a:spLocks/>
            </p:cNvSpPr>
            <p:nvPr userDrawn="1"/>
          </p:nvSpPr>
          <p:spPr bwMode="auto">
            <a:xfrm>
              <a:off x="5548" y="297"/>
              <a:ext cx="17" cy="20"/>
            </a:xfrm>
            <a:custGeom>
              <a:avLst/>
              <a:gdLst>
                <a:gd name="T0" fmla="*/ 4 w 17"/>
                <a:gd name="T1" fmla="*/ 20 h 20"/>
                <a:gd name="T2" fmla="*/ 5 w 17"/>
                <a:gd name="T3" fmla="*/ 20 h 20"/>
                <a:gd name="T4" fmla="*/ 17 w 17"/>
                <a:gd name="T5" fmla="*/ 14 h 20"/>
                <a:gd name="T6" fmla="*/ 11 w 17"/>
                <a:gd name="T7" fmla="*/ 0 h 20"/>
                <a:gd name="T8" fmla="*/ 0 w 17"/>
                <a:gd name="T9" fmla="*/ 5 h 20"/>
                <a:gd name="T10" fmla="*/ 4 w 17"/>
                <a:gd name="T11" fmla="*/ 20 h 20"/>
                <a:gd name="T12" fmla="*/ 4 w 17"/>
                <a:gd name="T13" fmla="*/ 20 h 20"/>
                <a:gd name="T14" fmla="*/ 5 w 17"/>
                <a:gd name="T15" fmla="*/ 20 h 20"/>
                <a:gd name="T16" fmla="*/ 5 w 17"/>
                <a:gd name="T17" fmla="*/ 20 h 20"/>
                <a:gd name="T18" fmla="*/ 4 w 17"/>
                <a:gd name="T19" fmla="*/ 20 h 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" h="20">
                  <a:moveTo>
                    <a:pt x="4" y="20"/>
                  </a:moveTo>
                  <a:lnTo>
                    <a:pt x="5" y="20"/>
                  </a:lnTo>
                  <a:lnTo>
                    <a:pt x="17" y="14"/>
                  </a:lnTo>
                  <a:lnTo>
                    <a:pt x="11" y="0"/>
                  </a:lnTo>
                  <a:lnTo>
                    <a:pt x="0" y="5"/>
                  </a:lnTo>
                  <a:lnTo>
                    <a:pt x="4" y="20"/>
                  </a:lnTo>
                  <a:lnTo>
                    <a:pt x="5" y="20"/>
                  </a:lnTo>
                  <a:lnTo>
                    <a:pt x="4" y="2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69" name="Freeform 351"/>
            <p:cNvSpPr>
              <a:spLocks/>
            </p:cNvSpPr>
            <p:nvPr userDrawn="1"/>
          </p:nvSpPr>
          <p:spPr bwMode="auto">
            <a:xfrm>
              <a:off x="5536" y="301"/>
              <a:ext cx="16" cy="18"/>
            </a:xfrm>
            <a:custGeom>
              <a:avLst/>
              <a:gdLst>
                <a:gd name="T0" fmla="*/ 2 w 16"/>
                <a:gd name="T1" fmla="*/ 18 h 18"/>
                <a:gd name="T2" fmla="*/ 2 w 16"/>
                <a:gd name="T3" fmla="*/ 18 h 18"/>
                <a:gd name="T4" fmla="*/ 16 w 16"/>
                <a:gd name="T5" fmla="*/ 16 h 18"/>
                <a:gd name="T6" fmla="*/ 13 w 16"/>
                <a:gd name="T7" fmla="*/ 0 h 18"/>
                <a:gd name="T8" fmla="*/ 0 w 16"/>
                <a:gd name="T9" fmla="*/ 2 h 18"/>
                <a:gd name="T10" fmla="*/ 2 w 16"/>
                <a:gd name="T11" fmla="*/ 18 h 18"/>
                <a:gd name="T12" fmla="*/ 2 w 16"/>
                <a:gd name="T13" fmla="*/ 18 h 18"/>
                <a:gd name="T14" fmla="*/ 2 w 16"/>
                <a:gd name="T15" fmla="*/ 18 h 18"/>
                <a:gd name="T16" fmla="*/ 2 w 16"/>
                <a:gd name="T17" fmla="*/ 18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18">
                  <a:moveTo>
                    <a:pt x="2" y="18"/>
                  </a:moveTo>
                  <a:lnTo>
                    <a:pt x="2" y="18"/>
                  </a:lnTo>
                  <a:lnTo>
                    <a:pt x="16" y="16"/>
                  </a:lnTo>
                  <a:lnTo>
                    <a:pt x="13" y="0"/>
                  </a:lnTo>
                  <a:lnTo>
                    <a:pt x="0" y="2"/>
                  </a:lnTo>
                  <a:lnTo>
                    <a:pt x="2" y="1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70" name="Freeform 352"/>
            <p:cNvSpPr>
              <a:spLocks/>
            </p:cNvSpPr>
            <p:nvPr userDrawn="1"/>
          </p:nvSpPr>
          <p:spPr bwMode="auto">
            <a:xfrm>
              <a:off x="5524" y="303"/>
              <a:ext cx="14" cy="16"/>
            </a:xfrm>
            <a:custGeom>
              <a:avLst/>
              <a:gdLst>
                <a:gd name="T0" fmla="*/ 1 w 14"/>
                <a:gd name="T1" fmla="*/ 16 h 16"/>
                <a:gd name="T2" fmla="*/ 14 w 14"/>
                <a:gd name="T3" fmla="*/ 16 h 16"/>
                <a:gd name="T4" fmla="*/ 13 w 14"/>
                <a:gd name="T5" fmla="*/ 0 h 16"/>
                <a:gd name="T6" fmla="*/ 0 w 14"/>
                <a:gd name="T7" fmla="*/ 2 h 16"/>
                <a:gd name="T8" fmla="*/ 1 w 14"/>
                <a:gd name="T9" fmla="*/ 16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16">
                  <a:moveTo>
                    <a:pt x="1" y="16"/>
                  </a:moveTo>
                  <a:lnTo>
                    <a:pt x="14" y="16"/>
                  </a:lnTo>
                  <a:lnTo>
                    <a:pt x="13" y="0"/>
                  </a:lnTo>
                  <a:lnTo>
                    <a:pt x="0" y="2"/>
                  </a:lnTo>
                  <a:lnTo>
                    <a:pt x="1" y="1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71" name="Rectangle 353"/>
            <p:cNvSpPr>
              <a:spLocks noChangeArrowheads="1"/>
            </p:cNvSpPr>
            <p:nvPr userDrawn="1"/>
          </p:nvSpPr>
          <p:spPr bwMode="auto">
            <a:xfrm>
              <a:off x="5634" y="212"/>
              <a:ext cx="62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72" name="Rectangle 354"/>
            <p:cNvSpPr>
              <a:spLocks noChangeArrowheads="1"/>
            </p:cNvSpPr>
            <p:nvPr userDrawn="1"/>
          </p:nvSpPr>
          <p:spPr bwMode="auto">
            <a:xfrm>
              <a:off x="5625" y="203"/>
              <a:ext cx="63" cy="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73" name="Freeform 355"/>
            <p:cNvSpPr>
              <a:spLocks/>
            </p:cNvSpPr>
            <p:nvPr userDrawn="1"/>
          </p:nvSpPr>
          <p:spPr bwMode="auto">
            <a:xfrm>
              <a:off x="5644" y="197"/>
              <a:ext cx="31" cy="33"/>
            </a:xfrm>
            <a:custGeom>
              <a:avLst/>
              <a:gdLst>
                <a:gd name="T0" fmla="*/ 31 w 31"/>
                <a:gd name="T1" fmla="*/ 15 h 33"/>
                <a:gd name="T2" fmla="*/ 31 w 31"/>
                <a:gd name="T3" fmla="*/ 14 h 33"/>
                <a:gd name="T4" fmla="*/ 31 w 31"/>
                <a:gd name="T5" fmla="*/ 11 h 33"/>
                <a:gd name="T6" fmla="*/ 30 w 31"/>
                <a:gd name="T7" fmla="*/ 10 h 33"/>
                <a:gd name="T8" fmla="*/ 29 w 31"/>
                <a:gd name="T9" fmla="*/ 7 h 33"/>
                <a:gd name="T10" fmla="*/ 29 w 31"/>
                <a:gd name="T11" fmla="*/ 6 h 33"/>
                <a:gd name="T12" fmla="*/ 26 w 31"/>
                <a:gd name="T13" fmla="*/ 5 h 33"/>
                <a:gd name="T14" fmla="*/ 25 w 31"/>
                <a:gd name="T15" fmla="*/ 4 h 33"/>
                <a:gd name="T16" fmla="*/ 23 w 31"/>
                <a:gd name="T17" fmla="*/ 2 h 33"/>
                <a:gd name="T18" fmla="*/ 22 w 31"/>
                <a:gd name="T19" fmla="*/ 2 h 33"/>
                <a:gd name="T20" fmla="*/ 19 w 31"/>
                <a:gd name="T21" fmla="*/ 1 h 33"/>
                <a:gd name="T22" fmla="*/ 18 w 31"/>
                <a:gd name="T23" fmla="*/ 1 h 33"/>
                <a:gd name="T24" fmla="*/ 15 w 31"/>
                <a:gd name="T25" fmla="*/ 0 h 33"/>
                <a:gd name="T26" fmla="*/ 13 w 31"/>
                <a:gd name="T27" fmla="*/ 1 h 33"/>
                <a:gd name="T28" fmla="*/ 11 w 31"/>
                <a:gd name="T29" fmla="*/ 1 h 33"/>
                <a:gd name="T30" fmla="*/ 9 w 31"/>
                <a:gd name="T31" fmla="*/ 2 h 33"/>
                <a:gd name="T32" fmla="*/ 8 w 31"/>
                <a:gd name="T33" fmla="*/ 2 h 33"/>
                <a:gd name="T34" fmla="*/ 5 w 31"/>
                <a:gd name="T35" fmla="*/ 4 h 33"/>
                <a:gd name="T36" fmla="*/ 4 w 31"/>
                <a:gd name="T37" fmla="*/ 5 h 33"/>
                <a:gd name="T38" fmla="*/ 2 w 31"/>
                <a:gd name="T39" fmla="*/ 6 h 33"/>
                <a:gd name="T40" fmla="*/ 1 w 31"/>
                <a:gd name="T41" fmla="*/ 7 h 33"/>
                <a:gd name="T42" fmla="*/ 1 w 31"/>
                <a:gd name="T43" fmla="*/ 10 h 33"/>
                <a:gd name="T44" fmla="*/ 0 w 31"/>
                <a:gd name="T45" fmla="*/ 11 h 33"/>
                <a:gd name="T46" fmla="*/ 0 w 31"/>
                <a:gd name="T47" fmla="*/ 14 h 33"/>
                <a:gd name="T48" fmla="*/ 0 w 31"/>
                <a:gd name="T49" fmla="*/ 15 h 33"/>
                <a:gd name="T50" fmla="*/ 0 w 31"/>
                <a:gd name="T51" fmla="*/ 18 h 33"/>
                <a:gd name="T52" fmla="*/ 0 w 31"/>
                <a:gd name="T53" fmla="*/ 21 h 33"/>
                <a:gd name="T54" fmla="*/ 1 w 31"/>
                <a:gd name="T55" fmla="*/ 22 h 33"/>
                <a:gd name="T56" fmla="*/ 1 w 31"/>
                <a:gd name="T57" fmla="*/ 25 h 33"/>
                <a:gd name="T58" fmla="*/ 2 w 31"/>
                <a:gd name="T59" fmla="*/ 26 h 33"/>
                <a:gd name="T60" fmla="*/ 4 w 31"/>
                <a:gd name="T61" fmla="*/ 27 h 33"/>
                <a:gd name="T62" fmla="*/ 5 w 31"/>
                <a:gd name="T63" fmla="*/ 29 h 33"/>
                <a:gd name="T64" fmla="*/ 8 w 31"/>
                <a:gd name="T65" fmla="*/ 30 h 33"/>
                <a:gd name="T66" fmla="*/ 9 w 31"/>
                <a:gd name="T67" fmla="*/ 31 h 33"/>
                <a:gd name="T68" fmla="*/ 11 w 31"/>
                <a:gd name="T69" fmla="*/ 31 h 33"/>
                <a:gd name="T70" fmla="*/ 13 w 31"/>
                <a:gd name="T71" fmla="*/ 33 h 33"/>
                <a:gd name="T72" fmla="*/ 15 w 31"/>
                <a:gd name="T73" fmla="*/ 33 h 33"/>
                <a:gd name="T74" fmla="*/ 18 w 31"/>
                <a:gd name="T75" fmla="*/ 33 h 33"/>
                <a:gd name="T76" fmla="*/ 19 w 31"/>
                <a:gd name="T77" fmla="*/ 31 h 33"/>
                <a:gd name="T78" fmla="*/ 22 w 31"/>
                <a:gd name="T79" fmla="*/ 31 h 33"/>
                <a:gd name="T80" fmla="*/ 23 w 31"/>
                <a:gd name="T81" fmla="*/ 30 h 33"/>
                <a:gd name="T82" fmla="*/ 25 w 31"/>
                <a:gd name="T83" fmla="*/ 29 h 33"/>
                <a:gd name="T84" fmla="*/ 26 w 31"/>
                <a:gd name="T85" fmla="*/ 27 h 33"/>
                <a:gd name="T86" fmla="*/ 29 w 31"/>
                <a:gd name="T87" fmla="*/ 26 h 33"/>
                <a:gd name="T88" fmla="*/ 29 w 31"/>
                <a:gd name="T89" fmla="*/ 25 h 33"/>
                <a:gd name="T90" fmla="*/ 30 w 31"/>
                <a:gd name="T91" fmla="*/ 22 h 33"/>
                <a:gd name="T92" fmla="*/ 31 w 31"/>
                <a:gd name="T93" fmla="*/ 21 h 33"/>
                <a:gd name="T94" fmla="*/ 31 w 31"/>
                <a:gd name="T95" fmla="*/ 18 h 33"/>
                <a:gd name="T96" fmla="*/ 31 w 31"/>
                <a:gd name="T97" fmla="*/ 15 h 3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1" h="33">
                  <a:moveTo>
                    <a:pt x="31" y="15"/>
                  </a:moveTo>
                  <a:lnTo>
                    <a:pt x="31" y="14"/>
                  </a:lnTo>
                  <a:lnTo>
                    <a:pt x="31" y="11"/>
                  </a:lnTo>
                  <a:lnTo>
                    <a:pt x="30" y="10"/>
                  </a:lnTo>
                  <a:lnTo>
                    <a:pt x="29" y="7"/>
                  </a:lnTo>
                  <a:lnTo>
                    <a:pt x="29" y="6"/>
                  </a:lnTo>
                  <a:lnTo>
                    <a:pt x="26" y="5"/>
                  </a:lnTo>
                  <a:lnTo>
                    <a:pt x="25" y="4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19" y="1"/>
                  </a:lnTo>
                  <a:lnTo>
                    <a:pt x="18" y="1"/>
                  </a:lnTo>
                  <a:lnTo>
                    <a:pt x="15" y="0"/>
                  </a:lnTo>
                  <a:lnTo>
                    <a:pt x="13" y="1"/>
                  </a:lnTo>
                  <a:lnTo>
                    <a:pt x="11" y="1"/>
                  </a:lnTo>
                  <a:lnTo>
                    <a:pt x="9" y="2"/>
                  </a:lnTo>
                  <a:lnTo>
                    <a:pt x="8" y="2"/>
                  </a:lnTo>
                  <a:lnTo>
                    <a:pt x="5" y="4"/>
                  </a:lnTo>
                  <a:lnTo>
                    <a:pt x="4" y="5"/>
                  </a:lnTo>
                  <a:lnTo>
                    <a:pt x="2" y="6"/>
                  </a:lnTo>
                  <a:lnTo>
                    <a:pt x="1" y="7"/>
                  </a:lnTo>
                  <a:lnTo>
                    <a:pt x="1" y="10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1" y="22"/>
                  </a:lnTo>
                  <a:lnTo>
                    <a:pt x="1" y="25"/>
                  </a:lnTo>
                  <a:lnTo>
                    <a:pt x="2" y="26"/>
                  </a:lnTo>
                  <a:lnTo>
                    <a:pt x="4" y="27"/>
                  </a:lnTo>
                  <a:lnTo>
                    <a:pt x="5" y="29"/>
                  </a:lnTo>
                  <a:lnTo>
                    <a:pt x="8" y="30"/>
                  </a:lnTo>
                  <a:lnTo>
                    <a:pt x="9" y="31"/>
                  </a:lnTo>
                  <a:lnTo>
                    <a:pt x="11" y="31"/>
                  </a:lnTo>
                  <a:lnTo>
                    <a:pt x="13" y="33"/>
                  </a:lnTo>
                  <a:lnTo>
                    <a:pt x="15" y="33"/>
                  </a:lnTo>
                  <a:lnTo>
                    <a:pt x="18" y="33"/>
                  </a:lnTo>
                  <a:lnTo>
                    <a:pt x="19" y="31"/>
                  </a:lnTo>
                  <a:lnTo>
                    <a:pt x="22" y="31"/>
                  </a:lnTo>
                  <a:lnTo>
                    <a:pt x="23" y="30"/>
                  </a:lnTo>
                  <a:lnTo>
                    <a:pt x="25" y="29"/>
                  </a:lnTo>
                  <a:lnTo>
                    <a:pt x="26" y="27"/>
                  </a:lnTo>
                  <a:lnTo>
                    <a:pt x="29" y="26"/>
                  </a:lnTo>
                  <a:lnTo>
                    <a:pt x="29" y="25"/>
                  </a:lnTo>
                  <a:lnTo>
                    <a:pt x="30" y="22"/>
                  </a:lnTo>
                  <a:lnTo>
                    <a:pt x="31" y="21"/>
                  </a:lnTo>
                  <a:lnTo>
                    <a:pt x="31" y="18"/>
                  </a:lnTo>
                  <a:lnTo>
                    <a:pt x="31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74" name="Freeform 356"/>
            <p:cNvSpPr>
              <a:spLocks/>
            </p:cNvSpPr>
            <p:nvPr userDrawn="1"/>
          </p:nvSpPr>
          <p:spPr bwMode="auto">
            <a:xfrm>
              <a:off x="5352" y="42"/>
              <a:ext cx="55" cy="78"/>
            </a:xfrm>
            <a:custGeom>
              <a:avLst/>
              <a:gdLst>
                <a:gd name="T0" fmla="*/ 23 w 55"/>
                <a:gd name="T1" fmla="*/ 78 h 78"/>
                <a:gd name="T2" fmla="*/ 23 w 55"/>
                <a:gd name="T3" fmla="*/ 78 h 78"/>
                <a:gd name="T4" fmla="*/ 30 w 55"/>
                <a:gd name="T5" fmla="*/ 54 h 78"/>
                <a:gd name="T6" fmla="*/ 36 w 55"/>
                <a:gd name="T7" fmla="*/ 38 h 78"/>
                <a:gd name="T8" fmla="*/ 39 w 55"/>
                <a:gd name="T9" fmla="*/ 33 h 78"/>
                <a:gd name="T10" fmla="*/ 43 w 55"/>
                <a:gd name="T11" fmla="*/ 29 h 78"/>
                <a:gd name="T12" fmla="*/ 47 w 55"/>
                <a:gd name="T13" fmla="*/ 25 h 78"/>
                <a:gd name="T14" fmla="*/ 55 w 55"/>
                <a:gd name="T15" fmla="*/ 21 h 78"/>
                <a:gd name="T16" fmla="*/ 43 w 55"/>
                <a:gd name="T17" fmla="*/ 0 h 78"/>
                <a:gd name="T18" fmla="*/ 34 w 55"/>
                <a:gd name="T19" fmla="*/ 5 h 78"/>
                <a:gd name="T20" fmla="*/ 26 w 55"/>
                <a:gd name="T21" fmla="*/ 12 h 78"/>
                <a:gd name="T22" fmla="*/ 19 w 55"/>
                <a:gd name="T23" fmla="*/ 19 h 78"/>
                <a:gd name="T24" fmla="*/ 14 w 55"/>
                <a:gd name="T25" fmla="*/ 28 h 78"/>
                <a:gd name="T26" fmla="*/ 7 w 55"/>
                <a:gd name="T27" fmla="*/ 46 h 78"/>
                <a:gd name="T28" fmla="*/ 0 w 55"/>
                <a:gd name="T29" fmla="*/ 71 h 78"/>
                <a:gd name="T30" fmla="*/ 0 w 55"/>
                <a:gd name="T31" fmla="*/ 71 h 78"/>
                <a:gd name="T32" fmla="*/ 23 w 55"/>
                <a:gd name="T33" fmla="*/ 78 h 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5" h="78">
                  <a:moveTo>
                    <a:pt x="23" y="78"/>
                  </a:moveTo>
                  <a:lnTo>
                    <a:pt x="23" y="78"/>
                  </a:lnTo>
                  <a:lnTo>
                    <a:pt x="30" y="54"/>
                  </a:lnTo>
                  <a:lnTo>
                    <a:pt x="36" y="38"/>
                  </a:lnTo>
                  <a:lnTo>
                    <a:pt x="39" y="33"/>
                  </a:lnTo>
                  <a:lnTo>
                    <a:pt x="43" y="29"/>
                  </a:lnTo>
                  <a:lnTo>
                    <a:pt x="47" y="25"/>
                  </a:lnTo>
                  <a:lnTo>
                    <a:pt x="55" y="21"/>
                  </a:lnTo>
                  <a:lnTo>
                    <a:pt x="43" y="0"/>
                  </a:lnTo>
                  <a:lnTo>
                    <a:pt x="34" y="5"/>
                  </a:lnTo>
                  <a:lnTo>
                    <a:pt x="26" y="12"/>
                  </a:lnTo>
                  <a:lnTo>
                    <a:pt x="19" y="19"/>
                  </a:lnTo>
                  <a:lnTo>
                    <a:pt x="14" y="28"/>
                  </a:lnTo>
                  <a:lnTo>
                    <a:pt x="7" y="46"/>
                  </a:lnTo>
                  <a:lnTo>
                    <a:pt x="0" y="71"/>
                  </a:lnTo>
                  <a:lnTo>
                    <a:pt x="23" y="7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75" name="Freeform 357"/>
            <p:cNvSpPr>
              <a:spLocks/>
            </p:cNvSpPr>
            <p:nvPr userDrawn="1"/>
          </p:nvSpPr>
          <p:spPr bwMode="auto">
            <a:xfrm>
              <a:off x="5298" y="113"/>
              <a:ext cx="77" cy="198"/>
            </a:xfrm>
            <a:custGeom>
              <a:avLst/>
              <a:gdLst>
                <a:gd name="T0" fmla="*/ 0 w 77"/>
                <a:gd name="T1" fmla="*/ 192 h 198"/>
                <a:gd name="T2" fmla="*/ 22 w 77"/>
                <a:gd name="T3" fmla="*/ 198 h 198"/>
                <a:gd name="T4" fmla="*/ 77 w 77"/>
                <a:gd name="T5" fmla="*/ 7 h 198"/>
                <a:gd name="T6" fmla="*/ 54 w 77"/>
                <a:gd name="T7" fmla="*/ 0 h 198"/>
                <a:gd name="T8" fmla="*/ 0 w 77"/>
                <a:gd name="T9" fmla="*/ 192 h 198"/>
                <a:gd name="T10" fmla="*/ 0 w 77"/>
                <a:gd name="T11" fmla="*/ 192 h 1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7" h="198">
                  <a:moveTo>
                    <a:pt x="0" y="192"/>
                  </a:moveTo>
                  <a:lnTo>
                    <a:pt x="22" y="198"/>
                  </a:lnTo>
                  <a:lnTo>
                    <a:pt x="77" y="7"/>
                  </a:lnTo>
                  <a:lnTo>
                    <a:pt x="54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76" name="Freeform 358"/>
            <p:cNvSpPr>
              <a:spLocks/>
            </p:cNvSpPr>
            <p:nvPr userDrawn="1"/>
          </p:nvSpPr>
          <p:spPr bwMode="auto">
            <a:xfrm>
              <a:off x="5265" y="305"/>
              <a:ext cx="55" cy="76"/>
            </a:xfrm>
            <a:custGeom>
              <a:avLst/>
              <a:gdLst>
                <a:gd name="T0" fmla="*/ 9 w 55"/>
                <a:gd name="T1" fmla="*/ 76 h 76"/>
                <a:gd name="T2" fmla="*/ 18 w 55"/>
                <a:gd name="T3" fmla="*/ 71 h 76"/>
                <a:gd name="T4" fmla="*/ 27 w 55"/>
                <a:gd name="T5" fmla="*/ 66 h 76"/>
                <a:gd name="T6" fmla="*/ 34 w 55"/>
                <a:gd name="T7" fmla="*/ 60 h 76"/>
                <a:gd name="T8" fmla="*/ 41 w 55"/>
                <a:gd name="T9" fmla="*/ 51 h 76"/>
                <a:gd name="T10" fmla="*/ 47 w 55"/>
                <a:gd name="T11" fmla="*/ 34 h 76"/>
                <a:gd name="T12" fmla="*/ 55 w 55"/>
                <a:gd name="T13" fmla="*/ 6 h 76"/>
                <a:gd name="T14" fmla="*/ 33 w 55"/>
                <a:gd name="T15" fmla="*/ 0 h 76"/>
                <a:gd name="T16" fmla="*/ 25 w 55"/>
                <a:gd name="T17" fmla="*/ 26 h 76"/>
                <a:gd name="T18" fmla="*/ 18 w 55"/>
                <a:gd name="T19" fmla="*/ 41 h 76"/>
                <a:gd name="T20" fmla="*/ 17 w 55"/>
                <a:gd name="T21" fmla="*/ 45 h 76"/>
                <a:gd name="T22" fmla="*/ 13 w 55"/>
                <a:gd name="T23" fmla="*/ 47 h 76"/>
                <a:gd name="T24" fmla="*/ 8 w 55"/>
                <a:gd name="T25" fmla="*/ 50 h 76"/>
                <a:gd name="T26" fmla="*/ 0 w 55"/>
                <a:gd name="T27" fmla="*/ 54 h 76"/>
                <a:gd name="T28" fmla="*/ 9 w 55"/>
                <a:gd name="T29" fmla="*/ 76 h 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5" h="76">
                  <a:moveTo>
                    <a:pt x="9" y="76"/>
                  </a:moveTo>
                  <a:lnTo>
                    <a:pt x="18" y="71"/>
                  </a:lnTo>
                  <a:lnTo>
                    <a:pt x="27" y="66"/>
                  </a:lnTo>
                  <a:lnTo>
                    <a:pt x="34" y="60"/>
                  </a:lnTo>
                  <a:lnTo>
                    <a:pt x="41" y="51"/>
                  </a:lnTo>
                  <a:lnTo>
                    <a:pt x="47" y="34"/>
                  </a:lnTo>
                  <a:lnTo>
                    <a:pt x="55" y="6"/>
                  </a:lnTo>
                  <a:lnTo>
                    <a:pt x="33" y="0"/>
                  </a:lnTo>
                  <a:lnTo>
                    <a:pt x="25" y="26"/>
                  </a:lnTo>
                  <a:lnTo>
                    <a:pt x="18" y="41"/>
                  </a:lnTo>
                  <a:lnTo>
                    <a:pt x="17" y="45"/>
                  </a:lnTo>
                  <a:lnTo>
                    <a:pt x="13" y="47"/>
                  </a:lnTo>
                  <a:lnTo>
                    <a:pt x="8" y="50"/>
                  </a:lnTo>
                  <a:lnTo>
                    <a:pt x="0" y="54"/>
                  </a:lnTo>
                  <a:lnTo>
                    <a:pt x="9" y="7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77" name="Freeform 359"/>
            <p:cNvSpPr>
              <a:spLocks/>
            </p:cNvSpPr>
            <p:nvPr userDrawn="1"/>
          </p:nvSpPr>
          <p:spPr bwMode="auto">
            <a:xfrm>
              <a:off x="5113" y="98"/>
              <a:ext cx="149" cy="25"/>
            </a:xfrm>
            <a:custGeom>
              <a:avLst/>
              <a:gdLst>
                <a:gd name="T0" fmla="*/ 0 w 149"/>
                <a:gd name="T1" fmla="*/ 11 h 25"/>
                <a:gd name="T2" fmla="*/ 12 w 149"/>
                <a:gd name="T3" fmla="*/ 25 h 25"/>
                <a:gd name="T4" fmla="*/ 149 w 149"/>
                <a:gd name="T5" fmla="*/ 25 h 25"/>
                <a:gd name="T6" fmla="*/ 149 w 149"/>
                <a:gd name="T7" fmla="*/ 0 h 25"/>
                <a:gd name="T8" fmla="*/ 12 w 149"/>
                <a:gd name="T9" fmla="*/ 0 h 25"/>
                <a:gd name="T10" fmla="*/ 0 w 149"/>
                <a:gd name="T11" fmla="*/ 11 h 25"/>
                <a:gd name="T12" fmla="*/ 12 w 149"/>
                <a:gd name="T13" fmla="*/ 0 h 25"/>
                <a:gd name="T14" fmla="*/ 2 w 149"/>
                <a:gd name="T15" fmla="*/ 0 h 25"/>
                <a:gd name="T16" fmla="*/ 0 w 149"/>
                <a:gd name="T17" fmla="*/ 11 h 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9" h="25">
                  <a:moveTo>
                    <a:pt x="0" y="11"/>
                  </a:moveTo>
                  <a:lnTo>
                    <a:pt x="12" y="25"/>
                  </a:lnTo>
                  <a:lnTo>
                    <a:pt x="149" y="25"/>
                  </a:lnTo>
                  <a:lnTo>
                    <a:pt x="149" y="0"/>
                  </a:lnTo>
                  <a:lnTo>
                    <a:pt x="12" y="0"/>
                  </a:lnTo>
                  <a:lnTo>
                    <a:pt x="0" y="11"/>
                  </a:lnTo>
                  <a:lnTo>
                    <a:pt x="12" y="0"/>
                  </a:lnTo>
                  <a:lnTo>
                    <a:pt x="2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78" name="Freeform 360"/>
            <p:cNvSpPr>
              <a:spLocks/>
            </p:cNvSpPr>
            <p:nvPr userDrawn="1"/>
          </p:nvSpPr>
          <p:spPr bwMode="auto">
            <a:xfrm>
              <a:off x="5088" y="109"/>
              <a:ext cx="49" cy="216"/>
            </a:xfrm>
            <a:custGeom>
              <a:avLst/>
              <a:gdLst>
                <a:gd name="T0" fmla="*/ 14 w 49"/>
                <a:gd name="T1" fmla="*/ 216 h 216"/>
                <a:gd name="T2" fmla="*/ 27 w 49"/>
                <a:gd name="T3" fmla="*/ 205 h 216"/>
                <a:gd name="T4" fmla="*/ 49 w 49"/>
                <a:gd name="T5" fmla="*/ 3 h 216"/>
                <a:gd name="T6" fmla="*/ 25 w 49"/>
                <a:gd name="T7" fmla="*/ 0 h 216"/>
                <a:gd name="T8" fmla="*/ 2 w 49"/>
                <a:gd name="T9" fmla="*/ 202 h 216"/>
                <a:gd name="T10" fmla="*/ 14 w 49"/>
                <a:gd name="T11" fmla="*/ 216 h 216"/>
                <a:gd name="T12" fmla="*/ 2 w 49"/>
                <a:gd name="T13" fmla="*/ 202 h 216"/>
                <a:gd name="T14" fmla="*/ 0 w 49"/>
                <a:gd name="T15" fmla="*/ 216 h 216"/>
                <a:gd name="T16" fmla="*/ 14 w 49"/>
                <a:gd name="T17" fmla="*/ 216 h 2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9" h="216">
                  <a:moveTo>
                    <a:pt x="14" y="216"/>
                  </a:moveTo>
                  <a:lnTo>
                    <a:pt x="27" y="205"/>
                  </a:lnTo>
                  <a:lnTo>
                    <a:pt x="49" y="3"/>
                  </a:lnTo>
                  <a:lnTo>
                    <a:pt x="25" y="0"/>
                  </a:lnTo>
                  <a:lnTo>
                    <a:pt x="2" y="202"/>
                  </a:lnTo>
                  <a:lnTo>
                    <a:pt x="14" y="216"/>
                  </a:lnTo>
                  <a:lnTo>
                    <a:pt x="2" y="202"/>
                  </a:lnTo>
                  <a:lnTo>
                    <a:pt x="0" y="216"/>
                  </a:lnTo>
                  <a:lnTo>
                    <a:pt x="14" y="21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79" name="Rectangle 361"/>
            <p:cNvSpPr>
              <a:spLocks noChangeArrowheads="1"/>
            </p:cNvSpPr>
            <p:nvPr userDrawn="1"/>
          </p:nvSpPr>
          <p:spPr bwMode="auto">
            <a:xfrm>
              <a:off x="5102" y="301"/>
              <a:ext cx="143" cy="2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0" name="Rectangle 362"/>
            <p:cNvSpPr>
              <a:spLocks noChangeArrowheads="1"/>
            </p:cNvSpPr>
            <p:nvPr userDrawn="1"/>
          </p:nvSpPr>
          <p:spPr bwMode="auto">
            <a:xfrm>
              <a:off x="5049" y="198"/>
              <a:ext cx="159" cy="2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1" name="Freeform 363"/>
            <p:cNvSpPr>
              <a:spLocks/>
            </p:cNvSpPr>
            <p:nvPr userDrawn="1"/>
          </p:nvSpPr>
          <p:spPr bwMode="auto">
            <a:xfrm>
              <a:off x="5362" y="62"/>
              <a:ext cx="32" cy="32"/>
            </a:xfrm>
            <a:custGeom>
              <a:avLst/>
              <a:gdLst>
                <a:gd name="T0" fmla="*/ 32 w 32"/>
                <a:gd name="T1" fmla="*/ 16 h 32"/>
                <a:gd name="T2" fmla="*/ 32 w 32"/>
                <a:gd name="T3" fmla="*/ 15 h 32"/>
                <a:gd name="T4" fmla="*/ 30 w 32"/>
                <a:gd name="T5" fmla="*/ 12 h 32"/>
                <a:gd name="T6" fmla="*/ 30 w 32"/>
                <a:gd name="T7" fmla="*/ 11 h 32"/>
                <a:gd name="T8" fmla="*/ 29 w 32"/>
                <a:gd name="T9" fmla="*/ 8 h 32"/>
                <a:gd name="T10" fmla="*/ 28 w 32"/>
                <a:gd name="T11" fmla="*/ 7 h 32"/>
                <a:gd name="T12" fmla="*/ 26 w 32"/>
                <a:gd name="T13" fmla="*/ 5 h 32"/>
                <a:gd name="T14" fmla="*/ 25 w 32"/>
                <a:gd name="T15" fmla="*/ 4 h 32"/>
                <a:gd name="T16" fmla="*/ 24 w 32"/>
                <a:gd name="T17" fmla="*/ 3 h 32"/>
                <a:gd name="T18" fmla="*/ 21 w 32"/>
                <a:gd name="T19" fmla="*/ 1 h 32"/>
                <a:gd name="T20" fmla="*/ 20 w 32"/>
                <a:gd name="T21" fmla="*/ 0 h 32"/>
                <a:gd name="T22" fmla="*/ 17 w 32"/>
                <a:gd name="T23" fmla="*/ 0 h 32"/>
                <a:gd name="T24" fmla="*/ 16 w 32"/>
                <a:gd name="T25" fmla="*/ 0 h 32"/>
                <a:gd name="T26" fmla="*/ 13 w 32"/>
                <a:gd name="T27" fmla="*/ 0 h 32"/>
                <a:gd name="T28" fmla="*/ 12 w 32"/>
                <a:gd name="T29" fmla="*/ 0 h 32"/>
                <a:gd name="T30" fmla="*/ 9 w 32"/>
                <a:gd name="T31" fmla="*/ 1 h 32"/>
                <a:gd name="T32" fmla="*/ 8 w 32"/>
                <a:gd name="T33" fmla="*/ 3 h 32"/>
                <a:gd name="T34" fmla="*/ 5 w 32"/>
                <a:gd name="T35" fmla="*/ 4 h 32"/>
                <a:gd name="T36" fmla="*/ 4 w 32"/>
                <a:gd name="T37" fmla="*/ 5 h 32"/>
                <a:gd name="T38" fmla="*/ 3 w 32"/>
                <a:gd name="T39" fmla="*/ 7 h 32"/>
                <a:gd name="T40" fmla="*/ 1 w 32"/>
                <a:gd name="T41" fmla="*/ 8 h 32"/>
                <a:gd name="T42" fmla="*/ 1 w 32"/>
                <a:gd name="T43" fmla="*/ 11 h 32"/>
                <a:gd name="T44" fmla="*/ 0 w 32"/>
                <a:gd name="T45" fmla="*/ 12 h 32"/>
                <a:gd name="T46" fmla="*/ 0 w 32"/>
                <a:gd name="T47" fmla="*/ 15 h 32"/>
                <a:gd name="T48" fmla="*/ 0 w 32"/>
                <a:gd name="T49" fmla="*/ 16 h 32"/>
                <a:gd name="T50" fmla="*/ 0 w 32"/>
                <a:gd name="T51" fmla="*/ 18 h 32"/>
                <a:gd name="T52" fmla="*/ 0 w 32"/>
                <a:gd name="T53" fmla="*/ 21 h 32"/>
                <a:gd name="T54" fmla="*/ 1 w 32"/>
                <a:gd name="T55" fmla="*/ 22 h 32"/>
                <a:gd name="T56" fmla="*/ 1 w 32"/>
                <a:gd name="T57" fmla="*/ 25 h 32"/>
                <a:gd name="T58" fmla="*/ 3 w 32"/>
                <a:gd name="T59" fmla="*/ 26 h 32"/>
                <a:gd name="T60" fmla="*/ 4 w 32"/>
                <a:gd name="T61" fmla="*/ 28 h 32"/>
                <a:gd name="T62" fmla="*/ 5 w 32"/>
                <a:gd name="T63" fmla="*/ 29 h 32"/>
                <a:gd name="T64" fmla="*/ 8 w 32"/>
                <a:gd name="T65" fmla="*/ 29 h 32"/>
                <a:gd name="T66" fmla="*/ 9 w 32"/>
                <a:gd name="T67" fmla="*/ 30 h 32"/>
                <a:gd name="T68" fmla="*/ 12 w 32"/>
                <a:gd name="T69" fmla="*/ 32 h 32"/>
                <a:gd name="T70" fmla="*/ 13 w 32"/>
                <a:gd name="T71" fmla="*/ 32 h 32"/>
                <a:gd name="T72" fmla="*/ 16 w 32"/>
                <a:gd name="T73" fmla="*/ 32 h 32"/>
                <a:gd name="T74" fmla="*/ 17 w 32"/>
                <a:gd name="T75" fmla="*/ 32 h 32"/>
                <a:gd name="T76" fmla="*/ 20 w 32"/>
                <a:gd name="T77" fmla="*/ 32 h 32"/>
                <a:gd name="T78" fmla="*/ 21 w 32"/>
                <a:gd name="T79" fmla="*/ 30 h 32"/>
                <a:gd name="T80" fmla="*/ 24 w 32"/>
                <a:gd name="T81" fmla="*/ 29 h 32"/>
                <a:gd name="T82" fmla="*/ 25 w 32"/>
                <a:gd name="T83" fmla="*/ 29 h 32"/>
                <a:gd name="T84" fmla="*/ 26 w 32"/>
                <a:gd name="T85" fmla="*/ 28 h 32"/>
                <a:gd name="T86" fmla="*/ 28 w 32"/>
                <a:gd name="T87" fmla="*/ 26 h 32"/>
                <a:gd name="T88" fmla="*/ 29 w 32"/>
                <a:gd name="T89" fmla="*/ 25 h 32"/>
                <a:gd name="T90" fmla="*/ 30 w 32"/>
                <a:gd name="T91" fmla="*/ 22 h 32"/>
                <a:gd name="T92" fmla="*/ 30 w 32"/>
                <a:gd name="T93" fmla="*/ 21 h 32"/>
                <a:gd name="T94" fmla="*/ 32 w 32"/>
                <a:gd name="T95" fmla="*/ 18 h 32"/>
                <a:gd name="T96" fmla="*/ 32 w 32"/>
                <a:gd name="T97" fmla="*/ 16 h 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" h="32">
                  <a:moveTo>
                    <a:pt x="32" y="16"/>
                  </a:moveTo>
                  <a:lnTo>
                    <a:pt x="32" y="15"/>
                  </a:lnTo>
                  <a:lnTo>
                    <a:pt x="30" y="12"/>
                  </a:lnTo>
                  <a:lnTo>
                    <a:pt x="30" y="11"/>
                  </a:lnTo>
                  <a:lnTo>
                    <a:pt x="29" y="8"/>
                  </a:lnTo>
                  <a:lnTo>
                    <a:pt x="28" y="7"/>
                  </a:lnTo>
                  <a:lnTo>
                    <a:pt x="26" y="5"/>
                  </a:lnTo>
                  <a:lnTo>
                    <a:pt x="25" y="4"/>
                  </a:lnTo>
                  <a:lnTo>
                    <a:pt x="24" y="3"/>
                  </a:lnTo>
                  <a:lnTo>
                    <a:pt x="21" y="1"/>
                  </a:lnTo>
                  <a:lnTo>
                    <a:pt x="20" y="0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8" y="3"/>
                  </a:lnTo>
                  <a:lnTo>
                    <a:pt x="5" y="4"/>
                  </a:lnTo>
                  <a:lnTo>
                    <a:pt x="4" y="5"/>
                  </a:lnTo>
                  <a:lnTo>
                    <a:pt x="3" y="7"/>
                  </a:lnTo>
                  <a:lnTo>
                    <a:pt x="1" y="8"/>
                  </a:lnTo>
                  <a:lnTo>
                    <a:pt x="1" y="11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1" y="22"/>
                  </a:lnTo>
                  <a:lnTo>
                    <a:pt x="1" y="25"/>
                  </a:lnTo>
                  <a:lnTo>
                    <a:pt x="3" y="26"/>
                  </a:lnTo>
                  <a:lnTo>
                    <a:pt x="4" y="28"/>
                  </a:lnTo>
                  <a:lnTo>
                    <a:pt x="5" y="29"/>
                  </a:lnTo>
                  <a:lnTo>
                    <a:pt x="8" y="29"/>
                  </a:lnTo>
                  <a:lnTo>
                    <a:pt x="9" y="30"/>
                  </a:lnTo>
                  <a:lnTo>
                    <a:pt x="12" y="32"/>
                  </a:lnTo>
                  <a:lnTo>
                    <a:pt x="13" y="32"/>
                  </a:lnTo>
                  <a:lnTo>
                    <a:pt x="16" y="32"/>
                  </a:lnTo>
                  <a:lnTo>
                    <a:pt x="17" y="32"/>
                  </a:lnTo>
                  <a:lnTo>
                    <a:pt x="20" y="32"/>
                  </a:lnTo>
                  <a:lnTo>
                    <a:pt x="21" y="30"/>
                  </a:lnTo>
                  <a:lnTo>
                    <a:pt x="24" y="29"/>
                  </a:lnTo>
                  <a:lnTo>
                    <a:pt x="25" y="29"/>
                  </a:lnTo>
                  <a:lnTo>
                    <a:pt x="26" y="28"/>
                  </a:lnTo>
                  <a:lnTo>
                    <a:pt x="28" y="26"/>
                  </a:lnTo>
                  <a:lnTo>
                    <a:pt x="29" y="25"/>
                  </a:lnTo>
                  <a:lnTo>
                    <a:pt x="30" y="22"/>
                  </a:lnTo>
                  <a:lnTo>
                    <a:pt x="30" y="21"/>
                  </a:lnTo>
                  <a:lnTo>
                    <a:pt x="32" y="18"/>
                  </a:lnTo>
                  <a:lnTo>
                    <a:pt x="32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2" name="Freeform 364"/>
            <p:cNvSpPr>
              <a:spLocks/>
            </p:cNvSpPr>
            <p:nvPr userDrawn="1"/>
          </p:nvSpPr>
          <p:spPr bwMode="auto">
            <a:xfrm>
              <a:off x="5279" y="334"/>
              <a:ext cx="32" cy="31"/>
            </a:xfrm>
            <a:custGeom>
              <a:avLst/>
              <a:gdLst>
                <a:gd name="T0" fmla="*/ 32 w 32"/>
                <a:gd name="T1" fmla="*/ 16 h 31"/>
                <a:gd name="T2" fmla="*/ 32 w 32"/>
                <a:gd name="T3" fmla="*/ 14 h 31"/>
                <a:gd name="T4" fmla="*/ 30 w 32"/>
                <a:gd name="T5" fmla="*/ 13 h 31"/>
                <a:gd name="T6" fmla="*/ 30 w 32"/>
                <a:gd name="T7" fmla="*/ 10 h 31"/>
                <a:gd name="T8" fmla="*/ 29 w 32"/>
                <a:gd name="T9" fmla="*/ 9 h 31"/>
                <a:gd name="T10" fmla="*/ 28 w 32"/>
                <a:gd name="T11" fmla="*/ 6 h 31"/>
                <a:gd name="T12" fmla="*/ 27 w 32"/>
                <a:gd name="T13" fmla="*/ 5 h 31"/>
                <a:gd name="T14" fmla="*/ 25 w 32"/>
                <a:gd name="T15" fmla="*/ 4 h 31"/>
                <a:gd name="T16" fmla="*/ 24 w 32"/>
                <a:gd name="T17" fmla="*/ 2 h 31"/>
                <a:gd name="T18" fmla="*/ 21 w 32"/>
                <a:gd name="T19" fmla="*/ 2 h 31"/>
                <a:gd name="T20" fmla="*/ 20 w 32"/>
                <a:gd name="T21" fmla="*/ 1 h 31"/>
                <a:gd name="T22" fmla="*/ 17 w 32"/>
                <a:gd name="T23" fmla="*/ 1 h 31"/>
                <a:gd name="T24" fmla="*/ 15 w 32"/>
                <a:gd name="T25" fmla="*/ 0 h 31"/>
                <a:gd name="T26" fmla="*/ 13 w 32"/>
                <a:gd name="T27" fmla="*/ 1 h 31"/>
                <a:gd name="T28" fmla="*/ 11 w 32"/>
                <a:gd name="T29" fmla="*/ 1 h 31"/>
                <a:gd name="T30" fmla="*/ 8 w 32"/>
                <a:gd name="T31" fmla="*/ 2 h 31"/>
                <a:gd name="T32" fmla="*/ 7 w 32"/>
                <a:gd name="T33" fmla="*/ 2 h 31"/>
                <a:gd name="T34" fmla="*/ 5 w 32"/>
                <a:gd name="T35" fmla="*/ 4 h 31"/>
                <a:gd name="T36" fmla="*/ 4 w 32"/>
                <a:gd name="T37" fmla="*/ 5 h 31"/>
                <a:gd name="T38" fmla="*/ 3 w 32"/>
                <a:gd name="T39" fmla="*/ 6 h 31"/>
                <a:gd name="T40" fmla="*/ 2 w 32"/>
                <a:gd name="T41" fmla="*/ 9 h 31"/>
                <a:gd name="T42" fmla="*/ 2 w 32"/>
                <a:gd name="T43" fmla="*/ 10 h 31"/>
                <a:gd name="T44" fmla="*/ 0 w 32"/>
                <a:gd name="T45" fmla="*/ 13 h 31"/>
                <a:gd name="T46" fmla="*/ 0 w 32"/>
                <a:gd name="T47" fmla="*/ 14 h 31"/>
                <a:gd name="T48" fmla="*/ 0 w 32"/>
                <a:gd name="T49" fmla="*/ 16 h 31"/>
                <a:gd name="T50" fmla="*/ 0 w 32"/>
                <a:gd name="T51" fmla="*/ 18 h 31"/>
                <a:gd name="T52" fmla="*/ 0 w 32"/>
                <a:gd name="T53" fmla="*/ 21 h 31"/>
                <a:gd name="T54" fmla="*/ 2 w 32"/>
                <a:gd name="T55" fmla="*/ 22 h 31"/>
                <a:gd name="T56" fmla="*/ 2 w 32"/>
                <a:gd name="T57" fmla="*/ 25 h 31"/>
                <a:gd name="T58" fmla="*/ 3 w 32"/>
                <a:gd name="T59" fmla="*/ 26 h 31"/>
                <a:gd name="T60" fmla="*/ 4 w 32"/>
                <a:gd name="T61" fmla="*/ 27 h 31"/>
                <a:gd name="T62" fmla="*/ 5 w 32"/>
                <a:gd name="T63" fmla="*/ 29 h 31"/>
                <a:gd name="T64" fmla="*/ 7 w 32"/>
                <a:gd name="T65" fmla="*/ 30 h 31"/>
                <a:gd name="T66" fmla="*/ 8 w 32"/>
                <a:gd name="T67" fmla="*/ 31 h 31"/>
                <a:gd name="T68" fmla="*/ 11 w 32"/>
                <a:gd name="T69" fmla="*/ 31 h 31"/>
                <a:gd name="T70" fmla="*/ 13 w 32"/>
                <a:gd name="T71" fmla="*/ 31 h 31"/>
                <a:gd name="T72" fmla="*/ 15 w 32"/>
                <a:gd name="T73" fmla="*/ 31 h 31"/>
                <a:gd name="T74" fmla="*/ 17 w 32"/>
                <a:gd name="T75" fmla="*/ 31 h 31"/>
                <a:gd name="T76" fmla="*/ 20 w 32"/>
                <a:gd name="T77" fmla="*/ 31 h 31"/>
                <a:gd name="T78" fmla="*/ 21 w 32"/>
                <a:gd name="T79" fmla="*/ 31 h 31"/>
                <a:gd name="T80" fmla="*/ 24 w 32"/>
                <a:gd name="T81" fmla="*/ 30 h 31"/>
                <a:gd name="T82" fmla="*/ 25 w 32"/>
                <a:gd name="T83" fmla="*/ 29 h 31"/>
                <a:gd name="T84" fmla="*/ 27 w 32"/>
                <a:gd name="T85" fmla="*/ 27 h 31"/>
                <a:gd name="T86" fmla="*/ 28 w 32"/>
                <a:gd name="T87" fmla="*/ 26 h 31"/>
                <a:gd name="T88" fmla="*/ 29 w 32"/>
                <a:gd name="T89" fmla="*/ 25 h 31"/>
                <a:gd name="T90" fmla="*/ 30 w 32"/>
                <a:gd name="T91" fmla="*/ 22 h 31"/>
                <a:gd name="T92" fmla="*/ 30 w 32"/>
                <a:gd name="T93" fmla="*/ 21 h 31"/>
                <a:gd name="T94" fmla="*/ 32 w 32"/>
                <a:gd name="T95" fmla="*/ 18 h 31"/>
                <a:gd name="T96" fmla="*/ 32 w 32"/>
                <a:gd name="T97" fmla="*/ 16 h 3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" h="31">
                  <a:moveTo>
                    <a:pt x="32" y="16"/>
                  </a:moveTo>
                  <a:lnTo>
                    <a:pt x="32" y="14"/>
                  </a:lnTo>
                  <a:lnTo>
                    <a:pt x="30" y="13"/>
                  </a:lnTo>
                  <a:lnTo>
                    <a:pt x="30" y="10"/>
                  </a:lnTo>
                  <a:lnTo>
                    <a:pt x="29" y="9"/>
                  </a:lnTo>
                  <a:lnTo>
                    <a:pt x="28" y="6"/>
                  </a:lnTo>
                  <a:lnTo>
                    <a:pt x="27" y="5"/>
                  </a:lnTo>
                  <a:lnTo>
                    <a:pt x="25" y="4"/>
                  </a:lnTo>
                  <a:lnTo>
                    <a:pt x="24" y="2"/>
                  </a:lnTo>
                  <a:lnTo>
                    <a:pt x="21" y="2"/>
                  </a:lnTo>
                  <a:lnTo>
                    <a:pt x="20" y="1"/>
                  </a:lnTo>
                  <a:lnTo>
                    <a:pt x="17" y="1"/>
                  </a:lnTo>
                  <a:lnTo>
                    <a:pt x="15" y="0"/>
                  </a:lnTo>
                  <a:lnTo>
                    <a:pt x="13" y="1"/>
                  </a:lnTo>
                  <a:lnTo>
                    <a:pt x="11" y="1"/>
                  </a:lnTo>
                  <a:lnTo>
                    <a:pt x="8" y="2"/>
                  </a:lnTo>
                  <a:lnTo>
                    <a:pt x="7" y="2"/>
                  </a:lnTo>
                  <a:lnTo>
                    <a:pt x="5" y="4"/>
                  </a:lnTo>
                  <a:lnTo>
                    <a:pt x="4" y="5"/>
                  </a:lnTo>
                  <a:lnTo>
                    <a:pt x="3" y="6"/>
                  </a:lnTo>
                  <a:lnTo>
                    <a:pt x="2" y="9"/>
                  </a:lnTo>
                  <a:lnTo>
                    <a:pt x="2" y="10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2" y="22"/>
                  </a:lnTo>
                  <a:lnTo>
                    <a:pt x="2" y="25"/>
                  </a:lnTo>
                  <a:lnTo>
                    <a:pt x="3" y="26"/>
                  </a:lnTo>
                  <a:lnTo>
                    <a:pt x="4" y="27"/>
                  </a:lnTo>
                  <a:lnTo>
                    <a:pt x="5" y="29"/>
                  </a:lnTo>
                  <a:lnTo>
                    <a:pt x="7" y="30"/>
                  </a:lnTo>
                  <a:lnTo>
                    <a:pt x="8" y="31"/>
                  </a:lnTo>
                  <a:lnTo>
                    <a:pt x="11" y="31"/>
                  </a:lnTo>
                  <a:lnTo>
                    <a:pt x="13" y="31"/>
                  </a:lnTo>
                  <a:lnTo>
                    <a:pt x="15" y="31"/>
                  </a:lnTo>
                  <a:lnTo>
                    <a:pt x="17" y="31"/>
                  </a:lnTo>
                  <a:lnTo>
                    <a:pt x="20" y="31"/>
                  </a:lnTo>
                  <a:lnTo>
                    <a:pt x="21" y="31"/>
                  </a:lnTo>
                  <a:lnTo>
                    <a:pt x="24" y="30"/>
                  </a:lnTo>
                  <a:lnTo>
                    <a:pt x="25" y="29"/>
                  </a:lnTo>
                  <a:lnTo>
                    <a:pt x="27" y="27"/>
                  </a:lnTo>
                  <a:lnTo>
                    <a:pt x="28" y="26"/>
                  </a:lnTo>
                  <a:lnTo>
                    <a:pt x="29" y="25"/>
                  </a:lnTo>
                  <a:lnTo>
                    <a:pt x="30" y="22"/>
                  </a:lnTo>
                  <a:lnTo>
                    <a:pt x="30" y="21"/>
                  </a:lnTo>
                  <a:lnTo>
                    <a:pt x="32" y="18"/>
                  </a:lnTo>
                  <a:lnTo>
                    <a:pt x="32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3" name="Freeform 365"/>
            <p:cNvSpPr>
              <a:spLocks/>
            </p:cNvSpPr>
            <p:nvPr userDrawn="1"/>
          </p:nvSpPr>
          <p:spPr bwMode="auto">
            <a:xfrm>
              <a:off x="5058" y="195"/>
              <a:ext cx="32" cy="32"/>
            </a:xfrm>
            <a:custGeom>
              <a:avLst/>
              <a:gdLst>
                <a:gd name="T0" fmla="*/ 32 w 32"/>
                <a:gd name="T1" fmla="*/ 16 h 32"/>
                <a:gd name="T2" fmla="*/ 32 w 32"/>
                <a:gd name="T3" fmla="*/ 13 h 32"/>
                <a:gd name="T4" fmla="*/ 30 w 32"/>
                <a:gd name="T5" fmla="*/ 12 h 32"/>
                <a:gd name="T6" fmla="*/ 30 w 32"/>
                <a:gd name="T7" fmla="*/ 9 h 32"/>
                <a:gd name="T8" fmla="*/ 29 w 32"/>
                <a:gd name="T9" fmla="*/ 8 h 32"/>
                <a:gd name="T10" fmla="*/ 28 w 32"/>
                <a:gd name="T11" fmla="*/ 7 h 32"/>
                <a:gd name="T12" fmla="*/ 26 w 32"/>
                <a:gd name="T13" fmla="*/ 4 h 32"/>
                <a:gd name="T14" fmla="*/ 25 w 32"/>
                <a:gd name="T15" fmla="*/ 3 h 32"/>
                <a:gd name="T16" fmla="*/ 24 w 32"/>
                <a:gd name="T17" fmla="*/ 2 h 32"/>
                <a:gd name="T18" fmla="*/ 21 w 32"/>
                <a:gd name="T19" fmla="*/ 2 h 32"/>
                <a:gd name="T20" fmla="*/ 20 w 32"/>
                <a:gd name="T21" fmla="*/ 0 h 32"/>
                <a:gd name="T22" fmla="*/ 17 w 32"/>
                <a:gd name="T23" fmla="*/ 0 h 32"/>
                <a:gd name="T24" fmla="*/ 15 w 32"/>
                <a:gd name="T25" fmla="*/ 0 h 32"/>
                <a:gd name="T26" fmla="*/ 13 w 32"/>
                <a:gd name="T27" fmla="*/ 0 h 32"/>
                <a:gd name="T28" fmla="*/ 11 w 32"/>
                <a:gd name="T29" fmla="*/ 0 h 32"/>
                <a:gd name="T30" fmla="*/ 9 w 32"/>
                <a:gd name="T31" fmla="*/ 2 h 32"/>
                <a:gd name="T32" fmla="*/ 8 w 32"/>
                <a:gd name="T33" fmla="*/ 2 h 32"/>
                <a:gd name="T34" fmla="*/ 5 w 32"/>
                <a:gd name="T35" fmla="*/ 3 h 32"/>
                <a:gd name="T36" fmla="*/ 4 w 32"/>
                <a:gd name="T37" fmla="*/ 4 h 32"/>
                <a:gd name="T38" fmla="*/ 3 w 32"/>
                <a:gd name="T39" fmla="*/ 7 h 32"/>
                <a:gd name="T40" fmla="*/ 1 w 32"/>
                <a:gd name="T41" fmla="*/ 8 h 32"/>
                <a:gd name="T42" fmla="*/ 1 w 32"/>
                <a:gd name="T43" fmla="*/ 9 h 32"/>
                <a:gd name="T44" fmla="*/ 0 w 32"/>
                <a:gd name="T45" fmla="*/ 12 h 32"/>
                <a:gd name="T46" fmla="*/ 0 w 32"/>
                <a:gd name="T47" fmla="*/ 13 h 32"/>
                <a:gd name="T48" fmla="*/ 0 w 32"/>
                <a:gd name="T49" fmla="*/ 16 h 32"/>
                <a:gd name="T50" fmla="*/ 0 w 32"/>
                <a:gd name="T51" fmla="*/ 19 h 32"/>
                <a:gd name="T52" fmla="*/ 0 w 32"/>
                <a:gd name="T53" fmla="*/ 20 h 32"/>
                <a:gd name="T54" fmla="*/ 1 w 32"/>
                <a:gd name="T55" fmla="*/ 23 h 32"/>
                <a:gd name="T56" fmla="*/ 1 w 32"/>
                <a:gd name="T57" fmla="*/ 24 h 32"/>
                <a:gd name="T58" fmla="*/ 3 w 32"/>
                <a:gd name="T59" fmla="*/ 25 h 32"/>
                <a:gd name="T60" fmla="*/ 4 w 32"/>
                <a:gd name="T61" fmla="*/ 27 h 32"/>
                <a:gd name="T62" fmla="*/ 5 w 32"/>
                <a:gd name="T63" fmla="*/ 28 h 32"/>
                <a:gd name="T64" fmla="*/ 8 w 32"/>
                <a:gd name="T65" fmla="*/ 29 h 32"/>
                <a:gd name="T66" fmla="*/ 9 w 32"/>
                <a:gd name="T67" fmla="*/ 31 h 32"/>
                <a:gd name="T68" fmla="*/ 11 w 32"/>
                <a:gd name="T69" fmla="*/ 31 h 32"/>
                <a:gd name="T70" fmla="*/ 13 w 32"/>
                <a:gd name="T71" fmla="*/ 32 h 32"/>
                <a:gd name="T72" fmla="*/ 15 w 32"/>
                <a:gd name="T73" fmla="*/ 32 h 32"/>
                <a:gd name="T74" fmla="*/ 17 w 32"/>
                <a:gd name="T75" fmla="*/ 32 h 32"/>
                <a:gd name="T76" fmla="*/ 20 w 32"/>
                <a:gd name="T77" fmla="*/ 31 h 32"/>
                <a:gd name="T78" fmla="*/ 21 w 32"/>
                <a:gd name="T79" fmla="*/ 31 h 32"/>
                <a:gd name="T80" fmla="*/ 24 w 32"/>
                <a:gd name="T81" fmla="*/ 29 h 32"/>
                <a:gd name="T82" fmla="*/ 25 w 32"/>
                <a:gd name="T83" fmla="*/ 28 h 32"/>
                <a:gd name="T84" fmla="*/ 26 w 32"/>
                <a:gd name="T85" fmla="*/ 27 h 32"/>
                <a:gd name="T86" fmla="*/ 28 w 32"/>
                <a:gd name="T87" fmla="*/ 25 h 32"/>
                <a:gd name="T88" fmla="*/ 29 w 32"/>
                <a:gd name="T89" fmla="*/ 24 h 32"/>
                <a:gd name="T90" fmla="*/ 30 w 32"/>
                <a:gd name="T91" fmla="*/ 23 h 32"/>
                <a:gd name="T92" fmla="*/ 30 w 32"/>
                <a:gd name="T93" fmla="*/ 20 h 32"/>
                <a:gd name="T94" fmla="*/ 32 w 32"/>
                <a:gd name="T95" fmla="*/ 19 h 32"/>
                <a:gd name="T96" fmla="*/ 32 w 32"/>
                <a:gd name="T97" fmla="*/ 16 h 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" h="32">
                  <a:moveTo>
                    <a:pt x="32" y="16"/>
                  </a:moveTo>
                  <a:lnTo>
                    <a:pt x="32" y="13"/>
                  </a:lnTo>
                  <a:lnTo>
                    <a:pt x="30" y="12"/>
                  </a:lnTo>
                  <a:lnTo>
                    <a:pt x="30" y="9"/>
                  </a:lnTo>
                  <a:lnTo>
                    <a:pt x="29" y="8"/>
                  </a:lnTo>
                  <a:lnTo>
                    <a:pt x="28" y="7"/>
                  </a:lnTo>
                  <a:lnTo>
                    <a:pt x="26" y="4"/>
                  </a:lnTo>
                  <a:lnTo>
                    <a:pt x="25" y="3"/>
                  </a:lnTo>
                  <a:lnTo>
                    <a:pt x="24" y="2"/>
                  </a:lnTo>
                  <a:lnTo>
                    <a:pt x="21" y="2"/>
                  </a:lnTo>
                  <a:lnTo>
                    <a:pt x="20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9" y="2"/>
                  </a:lnTo>
                  <a:lnTo>
                    <a:pt x="8" y="2"/>
                  </a:lnTo>
                  <a:lnTo>
                    <a:pt x="5" y="3"/>
                  </a:lnTo>
                  <a:lnTo>
                    <a:pt x="4" y="4"/>
                  </a:lnTo>
                  <a:lnTo>
                    <a:pt x="3" y="7"/>
                  </a:lnTo>
                  <a:lnTo>
                    <a:pt x="1" y="8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0"/>
                  </a:lnTo>
                  <a:lnTo>
                    <a:pt x="1" y="23"/>
                  </a:lnTo>
                  <a:lnTo>
                    <a:pt x="1" y="24"/>
                  </a:lnTo>
                  <a:lnTo>
                    <a:pt x="3" y="25"/>
                  </a:lnTo>
                  <a:lnTo>
                    <a:pt x="4" y="27"/>
                  </a:lnTo>
                  <a:lnTo>
                    <a:pt x="5" y="28"/>
                  </a:lnTo>
                  <a:lnTo>
                    <a:pt x="8" y="29"/>
                  </a:lnTo>
                  <a:lnTo>
                    <a:pt x="9" y="31"/>
                  </a:lnTo>
                  <a:lnTo>
                    <a:pt x="11" y="31"/>
                  </a:lnTo>
                  <a:lnTo>
                    <a:pt x="13" y="32"/>
                  </a:lnTo>
                  <a:lnTo>
                    <a:pt x="15" y="32"/>
                  </a:lnTo>
                  <a:lnTo>
                    <a:pt x="17" y="32"/>
                  </a:lnTo>
                  <a:lnTo>
                    <a:pt x="20" y="31"/>
                  </a:lnTo>
                  <a:lnTo>
                    <a:pt x="21" y="31"/>
                  </a:lnTo>
                  <a:lnTo>
                    <a:pt x="24" y="29"/>
                  </a:lnTo>
                  <a:lnTo>
                    <a:pt x="25" y="28"/>
                  </a:lnTo>
                  <a:lnTo>
                    <a:pt x="26" y="27"/>
                  </a:lnTo>
                  <a:lnTo>
                    <a:pt x="28" y="25"/>
                  </a:lnTo>
                  <a:lnTo>
                    <a:pt x="29" y="24"/>
                  </a:lnTo>
                  <a:lnTo>
                    <a:pt x="30" y="23"/>
                  </a:lnTo>
                  <a:lnTo>
                    <a:pt x="30" y="20"/>
                  </a:lnTo>
                  <a:lnTo>
                    <a:pt x="32" y="19"/>
                  </a:lnTo>
                  <a:lnTo>
                    <a:pt x="32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4" name="Freeform 366"/>
            <p:cNvSpPr>
              <a:spLocks/>
            </p:cNvSpPr>
            <p:nvPr userDrawn="1"/>
          </p:nvSpPr>
          <p:spPr bwMode="auto">
            <a:xfrm>
              <a:off x="5211" y="95"/>
              <a:ext cx="33" cy="32"/>
            </a:xfrm>
            <a:custGeom>
              <a:avLst/>
              <a:gdLst>
                <a:gd name="T0" fmla="*/ 33 w 33"/>
                <a:gd name="T1" fmla="*/ 16 h 32"/>
                <a:gd name="T2" fmla="*/ 33 w 33"/>
                <a:gd name="T3" fmla="*/ 13 h 32"/>
                <a:gd name="T4" fmla="*/ 31 w 33"/>
                <a:gd name="T5" fmla="*/ 12 h 32"/>
                <a:gd name="T6" fmla="*/ 31 w 33"/>
                <a:gd name="T7" fmla="*/ 9 h 32"/>
                <a:gd name="T8" fmla="*/ 30 w 33"/>
                <a:gd name="T9" fmla="*/ 8 h 32"/>
                <a:gd name="T10" fmla="*/ 29 w 33"/>
                <a:gd name="T11" fmla="*/ 7 h 32"/>
                <a:gd name="T12" fmla="*/ 27 w 33"/>
                <a:gd name="T13" fmla="*/ 5 h 32"/>
                <a:gd name="T14" fmla="*/ 26 w 33"/>
                <a:gd name="T15" fmla="*/ 4 h 32"/>
                <a:gd name="T16" fmla="*/ 25 w 33"/>
                <a:gd name="T17" fmla="*/ 3 h 32"/>
                <a:gd name="T18" fmla="*/ 22 w 33"/>
                <a:gd name="T19" fmla="*/ 1 h 32"/>
                <a:gd name="T20" fmla="*/ 21 w 33"/>
                <a:gd name="T21" fmla="*/ 1 h 32"/>
                <a:gd name="T22" fmla="*/ 18 w 33"/>
                <a:gd name="T23" fmla="*/ 0 h 32"/>
                <a:gd name="T24" fmla="*/ 16 w 33"/>
                <a:gd name="T25" fmla="*/ 0 h 32"/>
                <a:gd name="T26" fmla="*/ 14 w 33"/>
                <a:gd name="T27" fmla="*/ 0 h 32"/>
                <a:gd name="T28" fmla="*/ 12 w 33"/>
                <a:gd name="T29" fmla="*/ 1 h 32"/>
                <a:gd name="T30" fmla="*/ 10 w 33"/>
                <a:gd name="T31" fmla="*/ 1 h 32"/>
                <a:gd name="T32" fmla="*/ 8 w 33"/>
                <a:gd name="T33" fmla="*/ 3 h 32"/>
                <a:gd name="T34" fmla="*/ 6 w 33"/>
                <a:gd name="T35" fmla="*/ 4 h 32"/>
                <a:gd name="T36" fmla="*/ 5 w 33"/>
                <a:gd name="T37" fmla="*/ 5 h 32"/>
                <a:gd name="T38" fmla="*/ 4 w 33"/>
                <a:gd name="T39" fmla="*/ 7 h 32"/>
                <a:gd name="T40" fmla="*/ 2 w 33"/>
                <a:gd name="T41" fmla="*/ 8 h 32"/>
                <a:gd name="T42" fmla="*/ 1 w 33"/>
                <a:gd name="T43" fmla="*/ 9 h 32"/>
                <a:gd name="T44" fmla="*/ 0 w 33"/>
                <a:gd name="T45" fmla="*/ 12 h 32"/>
                <a:gd name="T46" fmla="*/ 0 w 33"/>
                <a:gd name="T47" fmla="*/ 13 h 32"/>
                <a:gd name="T48" fmla="*/ 0 w 33"/>
                <a:gd name="T49" fmla="*/ 16 h 32"/>
                <a:gd name="T50" fmla="*/ 0 w 33"/>
                <a:gd name="T51" fmla="*/ 18 h 32"/>
                <a:gd name="T52" fmla="*/ 0 w 33"/>
                <a:gd name="T53" fmla="*/ 20 h 32"/>
                <a:gd name="T54" fmla="*/ 1 w 33"/>
                <a:gd name="T55" fmla="*/ 22 h 32"/>
                <a:gd name="T56" fmla="*/ 2 w 33"/>
                <a:gd name="T57" fmla="*/ 24 h 32"/>
                <a:gd name="T58" fmla="*/ 4 w 33"/>
                <a:gd name="T59" fmla="*/ 25 h 32"/>
                <a:gd name="T60" fmla="*/ 5 w 33"/>
                <a:gd name="T61" fmla="*/ 28 h 32"/>
                <a:gd name="T62" fmla="*/ 6 w 33"/>
                <a:gd name="T63" fmla="*/ 29 h 32"/>
                <a:gd name="T64" fmla="*/ 8 w 33"/>
                <a:gd name="T65" fmla="*/ 29 h 32"/>
                <a:gd name="T66" fmla="*/ 10 w 33"/>
                <a:gd name="T67" fmla="*/ 30 h 32"/>
                <a:gd name="T68" fmla="*/ 12 w 33"/>
                <a:gd name="T69" fmla="*/ 32 h 32"/>
                <a:gd name="T70" fmla="*/ 14 w 33"/>
                <a:gd name="T71" fmla="*/ 32 h 32"/>
                <a:gd name="T72" fmla="*/ 16 w 33"/>
                <a:gd name="T73" fmla="*/ 32 h 32"/>
                <a:gd name="T74" fmla="*/ 18 w 33"/>
                <a:gd name="T75" fmla="*/ 32 h 32"/>
                <a:gd name="T76" fmla="*/ 21 w 33"/>
                <a:gd name="T77" fmla="*/ 32 h 32"/>
                <a:gd name="T78" fmla="*/ 22 w 33"/>
                <a:gd name="T79" fmla="*/ 30 h 32"/>
                <a:gd name="T80" fmla="*/ 25 w 33"/>
                <a:gd name="T81" fmla="*/ 29 h 32"/>
                <a:gd name="T82" fmla="*/ 26 w 33"/>
                <a:gd name="T83" fmla="*/ 29 h 32"/>
                <a:gd name="T84" fmla="*/ 27 w 33"/>
                <a:gd name="T85" fmla="*/ 28 h 32"/>
                <a:gd name="T86" fmla="*/ 29 w 33"/>
                <a:gd name="T87" fmla="*/ 25 h 32"/>
                <a:gd name="T88" fmla="*/ 30 w 33"/>
                <a:gd name="T89" fmla="*/ 24 h 32"/>
                <a:gd name="T90" fmla="*/ 31 w 33"/>
                <a:gd name="T91" fmla="*/ 22 h 32"/>
                <a:gd name="T92" fmla="*/ 31 w 33"/>
                <a:gd name="T93" fmla="*/ 20 h 32"/>
                <a:gd name="T94" fmla="*/ 33 w 33"/>
                <a:gd name="T95" fmla="*/ 18 h 32"/>
                <a:gd name="T96" fmla="*/ 33 w 33"/>
                <a:gd name="T97" fmla="*/ 16 h 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3" h="32">
                  <a:moveTo>
                    <a:pt x="33" y="16"/>
                  </a:moveTo>
                  <a:lnTo>
                    <a:pt x="33" y="13"/>
                  </a:lnTo>
                  <a:lnTo>
                    <a:pt x="31" y="12"/>
                  </a:lnTo>
                  <a:lnTo>
                    <a:pt x="31" y="9"/>
                  </a:lnTo>
                  <a:lnTo>
                    <a:pt x="30" y="8"/>
                  </a:lnTo>
                  <a:lnTo>
                    <a:pt x="29" y="7"/>
                  </a:lnTo>
                  <a:lnTo>
                    <a:pt x="27" y="5"/>
                  </a:lnTo>
                  <a:lnTo>
                    <a:pt x="26" y="4"/>
                  </a:lnTo>
                  <a:lnTo>
                    <a:pt x="25" y="3"/>
                  </a:lnTo>
                  <a:lnTo>
                    <a:pt x="22" y="1"/>
                  </a:lnTo>
                  <a:lnTo>
                    <a:pt x="21" y="1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8" y="3"/>
                  </a:lnTo>
                  <a:lnTo>
                    <a:pt x="6" y="4"/>
                  </a:lnTo>
                  <a:lnTo>
                    <a:pt x="5" y="5"/>
                  </a:lnTo>
                  <a:lnTo>
                    <a:pt x="4" y="7"/>
                  </a:lnTo>
                  <a:lnTo>
                    <a:pt x="2" y="8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1" y="22"/>
                  </a:lnTo>
                  <a:lnTo>
                    <a:pt x="2" y="24"/>
                  </a:lnTo>
                  <a:lnTo>
                    <a:pt x="4" y="25"/>
                  </a:lnTo>
                  <a:lnTo>
                    <a:pt x="5" y="28"/>
                  </a:lnTo>
                  <a:lnTo>
                    <a:pt x="6" y="29"/>
                  </a:lnTo>
                  <a:lnTo>
                    <a:pt x="8" y="29"/>
                  </a:lnTo>
                  <a:lnTo>
                    <a:pt x="10" y="30"/>
                  </a:lnTo>
                  <a:lnTo>
                    <a:pt x="12" y="32"/>
                  </a:lnTo>
                  <a:lnTo>
                    <a:pt x="14" y="32"/>
                  </a:lnTo>
                  <a:lnTo>
                    <a:pt x="16" y="32"/>
                  </a:lnTo>
                  <a:lnTo>
                    <a:pt x="18" y="32"/>
                  </a:lnTo>
                  <a:lnTo>
                    <a:pt x="21" y="32"/>
                  </a:lnTo>
                  <a:lnTo>
                    <a:pt x="22" y="30"/>
                  </a:lnTo>
                  <a:lnTo>
                    <a:pt x="25" y="29"/>
                  </a:lnTo>
                  <a:lnTo>
                    <a:pt x="26" y="29"/>
                  </a:lnTo>
                  <a:lnTo>
                    <a:pt x="27" y="28"/>
                  </a:lnTo>
                  <a:lnTo>
                    <a:pt x="29" y="25"/>
                  </a:lnTo>
                  <a:lnTo>
                    <a:pt x="30" y="24"/>
                  </a:lnTo>
                  <a:lnTo>
                    <a:pt x="31" y="22"/>
                  </a:lnTo>
                  <a:lnTo>
                    <a:pt x="31" y="20"/>
                  </a:lnTo>
                  <a:lnTo>
                    <a:pt x="33" y="18"/>
                  </a:lnTo>
                  <a:lnTo>
                    <a:pt x="33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5" name="Freeform 367"/>
            <p:cNvSpPr>
              <a:spLocks/>
            </p:cNvSpPr>
            <p:nvPr userDrawn="1"/>
          </p:nvSpPr>
          <p:spPr bwMode="auto">
            <a:xfrm>
              <a:off x="5161" y="195"/>
              <a:ext cx="33" cy="32"/>
            </a:xfrm>
            <a:custGeom>
              <a:avLst/>
              <a:gdLst>
                <a:gd name="T0" fmla="*/ 33 w 33"/>
                <a:gd name="T1" fmla="*/ 16 h 32"/>
                <a:gd name="T2" fmla="*/ 33 w 33"/>
                <a:gd name="T3" fmla="*/ 15 h 32"/>
                <a:gd name="T4" fmla="*/ 31 w 33"/>
                <a:gd name="T5" fmla="*/ 12 h 32"/>
                <a:gd name="T6" fmla="*/ 31 w 33"/>
                <a:gd name="T7" fmla="*/ 11 h 32"/>
                <a:gd name="T8" fmla="*/ 30 w 33"/>
                <a:gd name="T9" fmla="*/ 8 h 32"/>
                <a:gd name="T10" fmla="*/ 29 w 33"/>
                <a:gd name="T11" fmla="*/ 7 h 32"/>
                <a:gd name="T12" fmla="*/ 27 w 33"/>
                <a:gd name="T13" fmla="*/ 6 h 32"/>
                <a:gd name="T14" fmla="*/ 26 w 33"/>
                <a:gd name="T15" fmla="*/ 4 h 32"/>
                <a:gd name="T16" fmla="*/ 25 w 33"/>
                <a:gd name="T17" fmla="*/ 3 h 32"/>
                <a:gd name="T18" fmla="*/ 22 w 33"/>
                <a:gd name="T19" fmla="*/ 2 h 32"/>
                <a:gd name="T20" fmla="*/ 21 w 33"/>
                <a:gd name="T21" fmla="*/ 2 h 32"/>
                <a:gd name="T22" fmla="*/ 18 w 33"/>
                <a:gd name="T23" fmla="*/ 0 h 32"/>
                <a:gd name="T24" fmla="*/ 16 w 33"/>
                <a:gd name="T25" fmla="*/ 0 h 32"/>
                <a:gd name="T26" fmla="*/ 14 w 33"/>
                <a:gd name="T27" fmla="*/ 0 h 32"/>
                <a:gd name="T28" fmla="*/ 12 w 33"/>
                <a:gd name="T29" fmla="*/ 2 h 32"/>
                <a:gd name="T30" fmla="*/ 10 w 33"/>
                <a:gd name="T31" fmla="*/ 2 h 32"/>
                <a:gd name="T32" fmla="*/ 8 w 33"/>
                <a:gd name="T33" fmla="*/ 3 h 32"/>
                <a:gd name="T34" fmla="*/ 6 w 33"/>
                <a:gd name="T35" fmla="*/ 4 h 32"/>
                <a:gd name="T36" fmla="*/ 5 w 33"/>
                <a:gd name="T37" fmla="*/ 6 h 32"/>
                <a:gd name="T38" fmla="*/ 4 w 33"/>
                <a:gd name="T39" fmla="*/ 7 h 32"/>
                <a:gd name="T40" fmla="*/ 2 w 33"/>
                <a:gd name="T41" fmla="*/ 8 h 32"/>
                <a:gd name="T42" fmla="*/ 1 w 33"/>
                <a:gd name="T43" fmla="*/ 11 h 32"/>
                <a:gd name="T44" fmla="*/ 0 w 33"/>
                <a:gd name="T45" fmla="*/ 12 h 32"/>
                <a:gd name="T46" fmla="*/ 0 w 33"/>
                <a:gd name="T47" fmla="*/ 15 h 32"/>
                <a:gd name="T48" fmla="*/ 0 w 33"/>
                <a:gd name="T49" fmla="*/ 16 h 32"/>
                <a:gd name="T50" fmla="*/ 0 w 33"/>
                <a:gd name="T51" fmla="*/ 19 h 32"/>
                <a:gd name="T52" fmla="*/ 0 w 33"/>
                <a:gd name="T53" fmla="*/ 20 h 32"/>
                <a:gd name="T54" fmla="*/ 1 w 33"/>
                <a:gd name="T55" fmla="*/ 23 h 32"/>
                <a:gd name="T56" fmla="*/ 2 w 33"/>
                <a:gd name="T57" fmla="*/ 24 h 32"/>
                <a:gd name="T58" fmla="*/ 4 w 33"/>
                <a:gd name="T59" fmla="*/ 25 h 32"/>
                <a:gd name="T60" fmla="*/ 5 w 33"/>
                <a:gd name="T61" fmla="*/ 28 h 32"/>
                <a:gd name="T62" fmla="*/ 6 w 33"/>
                <a:gd name="T63" fmla="*/ 29 h 32"/>
                <a:gd name="T64" fmla="*/ 8 w 33"/>
                <a:gd name="T65" fmla="*/ 29 h 32"/>
                <a:gd name="T66" fmla="*/ 10 w 33"/>
                <a:gd name="T67" fmla="*/ 31 h 32"/>
                <a:gd name="T68" fmla="*/ 12 w 33"/>
                <a:gd name="T69" fmla="*/ 32 h 32"/>
                <a:gd name="T70" fmla="*/ 14 w 33"/>
                <a:gd name="T71" fmla="*/ 32 h 32"/>
                <a:gd name="T72" fmla="*/ 16 w 33"/>
                <a:gd name="T73" fmla="*/ 32 h 32"/>
                <a:gd name="T74" fmla="*/ 18 w 33"/>
                <a:gd name="T75" fmla="*/ 32 h 32"/>
                <a:gd name="T76" fmla="*/ 21 w 33"/>
                <a:gd name="T77" fmla="*/ 32 h 32"/>
                <a:gd name="T78" fmla="*/ 22 w 33"/>
                <a:gd name="T79" fmla="*/ 31 h 32"/>
                <a:gd name="T80" fmla="*/ 25 w 33"/>
                <a:gd name="T81" fmla="*/ 29 h 32"/>
                <a:gd name="T82" fmla="*/ 26 w 33"/>
                <a:gd name="T83" fmla="*/ 29 h 32"/>
                <a:gd name="T84" fmla="*/ 27 w 33"/>
                <a:gd name="T85" fmla="*/ 28 h 32"/>
                <a:gd name="T86" fmla="*/ 29 w 33"/>
                <a:gd name="T87" fmla="*/ 25 h 32"/>
                <a:gd name="T88" fmla="*/ 30 w 33"/>
                <a:gd name="T89" fmla="*/ 24 h 32"/>
                <a:gd name="T90" fmla="*/ 31 w 33"/>
                <a:gd name="T91" fmla="*/ 23 h 32"/>
                <a:gd name="T92" fmla="*/ 31 w 33"/>
                <a:gd name="T93" fmla="*/ 20 h 32"/>
                <a:gd name="T94" fmla="*/ 33 w 33"/>
                <a:gd name="T95" fmla="*/ 19 h 32"/>
                <a:gd name="T96" fmla="*/ 33 w 33"/>
                <a:gd name="T97" fmla="*/ 16 h 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3" h="32">
                  <a:moveTo>
                    <a:pt x="33" y="16"/>
                  </a:moveTo>
                  <a:lnTo>
                    <a:pt x="33" y="15"/>
                  </a:lnTo>
                  <a:lnTo>
                    <a:pt x="31" y="12"/>
                  </a:lnTo>
                  <a:lnTo>
                    <a:pt x="31" y="11"/>
                  </a:lnTo>
                  <a:lnTo>
                    <a:pt x="30" y="8"/>
                  </a:lnTo>
                  <a:lnTo>
                    <a:pt x="29" y="7"/>
                  </a:lnTo>
                  <a:lnTo>
                    <a:pt x="27" y="6"/>
                  </a:lnTo>
                  <a:lnTo>
                    <a:pt x="26" y="4"/>
                  </a:lnTo>
                  <a:lnTo>
                    <a:pt x="25" y="3"/>
                  </a:lnTo>
                  <a:lnTo>
                    <a:pt x="22" y="2"/>
                  </a:lnTo>
                  <a:lnTo>
                    <a:pt x="21" y="2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3"/>
                  </a:lnTo>
                  <a:lnTo>
                    <a:pt x="6" y="4"/>
                  </a:lnTo>
                  <a:lnTo>
                    <a:pt x="5" y="6"/>
                  </a:lnTo>
                  <a:lnTo>
                    <a:pt x="4" y="7"/>
                  </a:lnTo>
                  <a:lnTo>
                    <a:pt x="2" y="8"/>
                  </a:lnTo>
                  <a:lnTo>
                    <a:pt x="1" y="11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0"/>
                  </a:lnTo>
                  <a:lnTo>
                    <a:pt x="1" y="23"/>
                  </a:lnTo>
                  <a:lnTo>
                    <a:pt x="2" y="24"/>
                  </a:lnTo>
                  <a:lnTo>
                    <a:pt x="4" y="25"/>
                  </a:lnTo>
                  <a:lnTo>
                    <a:pt x="5" y="28"/>
                  </a:lnTo>
                  <a:lnTo>
                    <a:pt x="6" y="29"/>
                  </a:lnTo>
                  <a:lnTo>
                    <a:pt x="8" y="29"/>
                  </a:lnTo>
                  <a:lnTo>
                    <a:pt x="10" y="31"/>
                  </a:lnTo>
                  <a:lnTo>
                    <a:pt x="12" y="32"/>
                  </a:lnTo>
                  <a:lnTo>
                    <a:pt x="14" y="32"/>
                  </a:lnTo>
                  <a:lnTo>
                    <a:pt x="16" y="32"/>
                  </a:lnTo>
                  <a:lnTo>
                    <a:pt x="18" y="32"/>
                  </a:lnTo>
                  <a:lnTo>
                    <a:pt x="21" y="32"/>
                  </a:lnTo>
                  <a:lnTo>
                    <a:pt x="22" y="31"/>
                  </a:lnTo>
                  <a:lnTo>
                    <a:pt x="25" y="29"/>
                  </a:lnTo>
                  <a:lnTo>
                    <a:pt x="26" y="29"/>
                  </a:lnTo>
                  <a:lnTo>
                    <a:pt x="27" y="28"/>
                  </a:lnTo>
                  <a:lnTo>
                    <a:pt x="29" y="25"/>
                  </a:lnTo>
                  <a:lnTo>
                    <a:pt x="30" y="24"/>
                  </a:lnTo>
                  <a:lnTo>
                    <a:pt x="31" y="23"/>
                  </a:lnTo>
                  <a:lnTo>
                    <a:pt x="31" y="20"/>
                  </a:lnTo>
                  <a:lnTo>
                    <a:pt x="33" y="19"/>
                  </a:lnTo>
                  <a:lnTo>
                    <a:pt x="33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6" name="Freeform 368"/>
            <p:cNvSpPr>
              <a:spLocks/>
            </p:cNvSpPr>
            <p:nvPr userDrawn="1"/>
          </p:nvSpPr>
          <p:spPr bwMode="auto">
            <a:xfrm>
              <a:off x="5199" y="298"/>
              <a:ext cx="32" cy="32"/>
            </a:xfrm>
            <a:custGeom>
              <a:avLst/>
              <a:gdLst>
                <a:gd name="T0" fmla="*/ 32 w 32"/>
                <a:gd name="T1" fmla="*/ 15 h 32"/>
                <a:gd name="T2" fmla="*/ 32 w 32"/>
                <a:gd name="T3" fmla="*/ 13 h 32"/>
                <a:gd name="T4" fmla="*/ 30 w 32"/>
                <a:gd name="T5" fmla="*/ 12 h 32"/>
                <a:gd name="T6" fmla="*/ 30 w 32"/>
                <a:gd name="T7" fmla="*/ 9 h 32"/>
                <a:gd name="T8" fmla="*/ 29 w 32"/>
                <a:gd name="T9" fmla="*/ 8 h 32"/>
                <a:gd name="T10" fmla="*/ 28 w 32"/>
                <a:gd name="T11" fmla="*/ 7 h 32"/>
                <a:gd name="T12" fmla="*/ 26 w 32"/>
                <a:gd name="T13" fmla="*/ 4 h 32"/>
                <a:gd name="T14" fmla="*/ 25 w 32"/>
                <a:gd name="T15" fmla="*/ 3 h 32"/>
                <a:gd name="T16" fmla="*/ 24 w 32"/>
                <a:gd name="T17" fmla="*/ 1 h 32"/>
                <a:gd name="T18" fmla="*/ 21 w 32"/>
                <a:gd name="T19" fmla="*/ 1 h 32"/>
                <a:gd name="T20" fmla="*/ 20 w 32"/>
                <a:gd name="T21" fmla="*/ 0 h 32"/>
                <a:gd name="T22" fmla="*/ 17 w 32"/>
                <a:gd name="T23" fmla="*/ 0 h 32"/>
                <a:gd name="T24" fmla="*/ 14 w 32"/>
                <a:gd name="T25" fmla="*/ 0 h 32"/>
                <a:gd name="T26" fmla="*/ 13 w 32"/>
                <a:gd name="T27" fmla="*/ 0 h 32"/>
                <a:gd name="T28" fmla="*/ 10 w 32"/>
                <a:gd name="T29" fmla="*/ 0 h 32"/>
                <a:gd name="T30" fmla="*/ 9 w 32"/>
                <a:gd name="T31" fmla="*/ 1 h 32"/>
                <a:gd name="T32" fmla="*/ 7 w 32"/>
                <a:gd name="T33" fmla="*/ 1 h 32"/>
                <a:gd name="T34" fmla="*/ 5 w 32"/>
                <a:gd name="T35" fmla="*/ 3 h 32"/>
                <a:gd name="T36" fmla="*/ 4 w 32"/>
                <a:gd name="T37" fmla="*/ 4 h 32"/>
                <a:gd name="T38" fmla="*/ 3 w 32"/>
                <a:gd name="T39" fmla="*/ 7 h 32"/>
                <a:gd name="T40" fmla="*/ 1 w 32"/>
                <a:gd name="T41" fmla="*/ 8 h 32"/>
                <a:gd name="T42" fmla="*/ 0 w 32"/>
                <a:gd name="T43" fmla="*/ 9 h 32"/>
                <a:gd name="T44" fmla="*/ 0 w 32"/>
                <a:gd name="T45" fmla="*/ 12 h 32"/>
                <a:gd name="T46" fmla="*/ 0 w 32"/>
                <a:gd name="T47" fmla="*/ 13 h 32"/>
                <a:gd name="T48" fmla="*/ 0 w 32"/>
                <a:gd name="T49" fmla="*/ 15 h 32"/>
                <a:gd name="T50" fmla="*/ 0 w 32"/>
                <a:gd name="T51" fmla="*/ 17 h 32"/>
                <a:gd name="T52" fmla="*/ 0 w 32"/>
                <a:gd name="T53" fmla="*/ 20 h 32"/>
                <a:gd name="T54" fmla="*/ 0 w 32"/>
                <a:gd name="T55" fmla="*/ 21 h 32"/>
                <a:gd name="T56" fmla="*/ 1 w 32"/>
                <a:gd name="T57" fmla="*/ 24 h 32"/>
                <a:gd name="T58" fmla="*/ 3 w 32"/>
                <a:gd name="T59" fmla="*/ 25 h 32"/>
                <a:gd name="T60" fmla="*/ 4 w 32"/>
                <a:gd name="T61" fmla="*/ 27 h 32"/>
                <a:gd name="T62" fmla="*/ 5 w 32"/>
                <a:gd name="T63" fmla="*/ 28 h 32"/>
                <a:gd name="T64" fmla="*/ 7 w 32"/>
                <a:gd name="T65" fmla="*/ 29 h 32"/>
                <a:gd name="T66" fmla="*/ 9 w 32"/>
                <a:gd name="T67" fmla="*/ 30 h 32"/>
                <a:gd name="T68" fmla="*/ 10 w 32"/>
                <a:gd name="T69" fmla="*/ 30 h 32"/>
                <a:gd name="T70" fmla="*/ 13 w 32"/>
                <a:gd name="T71" fmla="*/ 32 h 32"/>
                <a:gd name="T72" fmla="*/ 14 w 32"/>
                <a:gd name="T73" fmla="*/ 32 h 32"/>
                <a:gd name="T74" fmla="*/ 17 w 32"/>
                <a:gd name="T75" fmla="*/ 32 h 32"/>
                <a:gd name="T76" fmla="*/ 20 w 32"/>
                <a:gd name="T77" fmla="*/ 30 h 32"/>
                <a:gd name="T78" fmla="*/ 21 w 32"/>
                <a:gd name="T79" fmla="*/ 30 h 32"/>
                <a:gd name="T80" fmla="*/ 24 w 32"/>
                <a:gd name="T81" fmla="*/ 29 h 32"/>
                <a:gd name="T82" fmla="*/ 25 w 32"/>
                <a:gd name="T83" fmla="*/ 28 h 32"/>
                <a:gd name="T84" fmla="*/ 26 w 32"/>
                <a:gd name="T85" fmla="*/ 27 h 32"/>
                <a:gd name="T86" fmla="*/ 28 w 32"/>
                <a:gd name="T87" fmla="*/ 25 h 32"/>
                <a:gd name="T88" fmla="*/ 29 w 32"/>
                <a:gd name="T89" fmla="*/ 24 h 32"/>
                <a:gd name="T90" fmla="*/ 30 w 32"/>
                <a:gd name="T91" fmla="*/ 21 h 32"/>
                <a:gd name="T92" fmla="*/ 30 w 32"/>
                <a:gd name="T93" fmla="*/ 20 h 32"/>
                <a:gd name="T94" fmla="*/ 32 w 32"/>
                <a:gd name="T95" fmla="*/ 17 h 32"/>
                <a:gd name="T96" fmla="*/ 32 w 32"/>
                <a:gd name="T97" fmla="*/ 15 h 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" h="32">
                  <a:moveTo>
                    <a:pt x="32" y="15"/>
                  </a:moveTo>
                  <a:lnTo>
                    <a:pt x="32" y="13"/>
                  </a:lnTo>
                  <a:lnTo>
                    <a:pt x="30" y="12"/>
                  </a:lnTo>
                  <a:lnTo>
                    <a:pt x="30" y="9"/>
                  </a:lnTo>
                  <a:lnTo>
                    <a:pt x="29" y="8"/>
                  </a:lnTo>
                  <a:lnTo>
                    <a:pt x="28" y="7"/>
                  </a:lnTo>
                  <a:lnTo>
                    <a:pt x="26" y="4"/>
                  </a:lnTo>
                  <a:lnTo>
                    <a:pt x="25" y="3"/>
                  </a:lnTo>
                  <a:lnTo>
                    <a:pt x="24" y="1"/>
                  </a:lnTo>
                  <a:lnTo>
                    <a:pt x="21" y="1"/>
                  </a:lnTo>
                  <a:lnTo>
                    <a:pt x="20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9" y="1"/>
                  </a:lnTo>
                  <a:lnTo>
                    <a:pt x="7" y="1"/>
                  </a:lnTo>
                  <a:lnTo>
                    <a:pt x="5" y="3"/>
                  </a:lnTo>
                  <a:lnTo>
                    <a:pt x="4" y="4"/>
                  </a:lnTo>
                  <a:lnTo>
                    <a:pt x="3" y="7"/>
                  </a:lnTo>
                  <a:lnTo>
                    <a:pt x="1" y="8"/>
                  </a:lnTo>
                  <a:lnTo>
                    <a:pt x="0" y="9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0" y="20"/>
                  </a:lnTo>
                  <a:lnTo>
                    <a:pt x="0" y="21"/>
                  </a:lnTo>
                  <a:lnTo>
                    <a:pt x="1" y="24"/>
                  </a:lnTo>
                  <a:lnTo>
                    <a:pt x="3" y="25"/>
                  </a:lnTo>
                  <a:lnTo>
                    <a:pt x="4" y="27"/>
                  </a:lnTo>
                  <a:lnTo>
                    <a:pt x="5" y="28"/>
                  </a:lnTo>
                  <a:lnTo>
                    <a:pt x="7" y="29"/>
                  </a:lnTo>
                  <a:lnTo>
                    <a:pt x="9" y="30"/>
                  </a:lnTo>
                  <a:lnTo>
                    <a:pt x="10" y="30"/>
                  </a:lnTo>
                  <a:lnTo>
                    <a:pt x="13" y="32"/>
                  </a:lnTo>
                  <a:lnTo>
                    <a:pt x="14" y="32"/>
                  </a:lnTo>
                  <a:lnTo>
                    <a:pt x="17" y="32"/>
                  </a:lnTo>
                  <a:lnTo>
                    <a:pt x="20" y="30"/>
                  </a:lnTo>
                  <a:lnTo>
                    <a:pt x="21" y="30"/>
                  </a:lnTo>
                  <a:lnTo>
                    <a:pt x="24" y="29"/>
                  </a:lnTo>
                  <a:lnTo>
                    <a:pt x="25" y="28"/>
                  </a:lnTo>
                  <a:lnTo>
                    <a:pt x="26" y="27"/>
                  </a:lnTo>
                  <a:lnTo>
                    <a:pt x="28" y="25"/>
                  </a:lnTo>
                  <a:lnTo>
                    <a:pt x="29" y="24"/>
                  </a:lnTo>
                  <a:lnTo>
                    <a:pt x="30" y="21"/>
                  </a:lnTo>
                  <a:lnTo>
                    <a:pt x="30" y="20"/>
                  </a:lnTo>
                  <a:lnTo>
                    <a:pt x="32" y="17"/>
                  </a:lnTo>
                  <a:lnTo>
                    <a:pt x="32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7" name="Freeform 369"/>
            <p:cNvSpPr>
              <a:spLocks/>
            </p:cNvSpPr>
            <p:nvPr userDrawn="1"/>
          </p:nvSpPr>
          <p:spPr bwMode="auto">
            <a:xfrm>
              <a:off x="5011" y="16"/>
              <a:ext cx="4" cy="5"/>
            </a:xfrm>
            <a:custGeom>
              <a:avLst/>
              <a:gdLst>
                <a:gd name="T0" fmla="*/ 4 w 4"/>
                <a:gd name="T1" fmla="*/ 0 h 5"/>
                <a:gd name="T2" fmla="*/ 0 w 4"/>
                <a:gd name="T3" fmla="*/ 5 h 5"/>
                <a:gd name="T4" fmla="*/ 0 w 4"/>
                <a:gd name="T5" fmla="*/ 0 h 5"/>
                <a:gd name="T6" fmla="*/ 4 w 4"/>
                <a:gd name="T7" fmla="*/ 0 h 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lnTo>
                    <a:pt x="0" y="5"/>
                  </a:lnTo>
                  <a:lnTo>
                    <a:pt x="0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8" name="Freeform 370"/>
            <p:cNvSpPr>
              <a:spLocks/>
            </p:cNvSpPr>
            <p:nvPr userDrawn="1"/>
          </p:nvSpPr>
          <p:spPr bwMode="auto">
            <a:xfrm>
              <a:off x="5011" y="16"/>
              <a:ext cx="8" cy="9"/>
            </a:xfrm>
            <a:custGeom>
              <a:avLst/>
              <a:gdLst>
                <a:gd name="T0" fmla="*/ 8 w 8"/>
                <a:gd name="T1" fmla="*/ 0 h 9"/>
                <a:gd name="T2" fmla="*/ 0 w 8"/>
                <a:gd name="T3" fmla="*/ 9 h 9"/>
                <a:gd name="T4" fmla="*/ 0 w 8"/>
                <a:gd name="T5" fmla="*/ 0 h 9"/>
                <a:gd name="T6" fmla="*/ 8 w 8"/>
                <a:gd name="T7" fmla="*/ 0 h 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" h="9">
                  <a:moveTo>
                    <a:pt x="8" y="0"/>
                  </a:moveTo>
                  <a:lnTo>
                    <a:pt x="0" y="9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9" name="Freeform 371"/>
            <p:cNvSpPr>
              <a:spLocks/>
            </p:cNvSpPr>
            <p:nvPr userDrawn="1"/>
          </p:nvSpPr>
          <p:spPr bwMode="auto">
            <a:xfrm>
              <a:off x="5011" y="16"/>
              <a:ext cx="12" cy="14"/>
            </a:xfrm>
            <a:custGeom>
              <a:avLst/>
              <a:gdLst>
                <a:gd name="T0" fmla="*/ 0 w 12"/>
                <a:gd name="T1" fmla="*/ 5 h 14"/>
                <a:gd name="T2" fmla="*/ 4 w 12"/>
                <a:gd name="T3" fmla="*/ 0 h 14"/>
                <a:gd name="T4" fmla="*/ 12 w 12"/>
                <a:gd name="T5" fmla="*/ 0 h 14"/>
                <a:gd name="T6" fmla="*/ 0 w 12"/>
                <a:gd name="T7" fmla="*/ 14 h 14"/>
                <a:gd name="T8" fmla="*/ 0 w 12"/>
                <a:gd name="T9" fmla="*/ 5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" h="14">
                  <a:moveTo>
                    <a:pt x="0" y="5"/>
                  </a:moveTo>
                  <a:lnTo>
                    <a:pt x="4" y="0"/>
                  </a:lnTo>
                  <a:lnTo>
                    <a:pt x="12" y="0"/>
                  </a:lnTo>
                  <a:lnTo>
                    <a:pt x="0" y="1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0" name="Freeform 372"/>
            <p:cNvSpPr>
              <a:spLocks/>
            </p:cNvSpPr>
            <p:nvPr userDrawn="1"/>
          </p:nvSpPr>
          <p:spPr bwMode="auto">
            <a:xfrm>
              <a:off x="5011" y="16"/>
              <a:ext cx="16" cy="20"/>
            </a:xfrm>
            <a:custGeom>
              <a:avLst/>
              <a:gdLst>
                <a:gd name="T0" fmla="*/ 0 w 16"/>
                <a:gd name="T1" fmla="*/ 9 h 20"/>
                <a:gd name="T2" fmla="*/ 8 w 16"/>
                <a:gd name="T3" fmla="*/ 0 h 20"/>
                <a:gd name="T4" fmla="*/ 16 w 16"/>
                <a:gd name="T5" fmla="*/ 0 h 20"/>
                <a:gd name="T6" fmla="*/ 0 w 16"/>
                <a:gd name="T7" fmla="*/ 20 h 20"/>
                <a:gd name="T8" fmla="*/ 0 w 16"/>
                <a:gd name="T9" fmla="*/ 9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" h="20">
                  <a:moveTo>
                    <a:pt x="0" y="9"/>
                  </a:moveTo>
                  <a:lnTo>
                    <a:pt x="8" y="0"/>
                  </a:lnTo>
                  <a:lnTo>
                    <a:pt x="16" y="0"/>
                  </a:lnTo>
                  <a:lnTo>
                    <a:pt x="0" y="2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1" name="Freeform 373"/>
            <p:cNvSpPr>
              <a:spLocks/>
            </p:cNvSpPr>
            <p:nvPr userDrawn="1"/>
          </p:nvSpPr>
          <p:spPr bwMode="auto">
            <a:xfrm>
              <a:off x="5011" y="16"/>
              <a:ext cx="20" cy="24"/>
            </a:xfrm>
            <a:custGeom>
              <a:avLst/>
              <a:gdLst>
                <a:gd name="T0" fmla="*/ 0 w 20"/>
                <a:gd name="T1" fmla="*/ 14 h 24"/>
                <a:gd name="T2" fmla="*/ 12 w 20"/>
                <a:gd name="T3" fmla="*/ 0 h 24"/>
                <a:gd name="T4" fmla="*/ 20 w 20"/>
                <a:gd name="T5" fmla="*/ 0 h 24"/>
                <a:gd name="T6" fmla="*/ 0 w 20"/>
                <a:gd name="T7" fmla="*/ 24 h 24"/>
                <a:gd name="T8" fmla="*/ 0 w 20"/>
                <a:gd name="T9" fmla="*/ 1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" h="24">
                  <a:moveTo>
                    <a:pt x="0" y="14"/>
                  </a:moveTo>
                  <a:lnTo>
                    <a:pt x="12" y="0"/>
                  </a:lnTo>
                  <a:lnTo>
                    <a:pt x="20" y="0"/>
                  </a:lnTo>
                  <a:lnTo>
                    <a:pt x="0" y="2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E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2" name="Freeform 374"/>
            <p:cNvSpPr>
              <a:spLocks/>
            </p:cNvSpPr>
            <p:nvPr userDrawn="1"/>
          </p:nvSpPr>
          <p:spPr bwMode="auto">
            <a:xfrm>
              <a:off x="5011" y="16"/>
              <a:ext cx="23" cy="29"/>
            </a:xfrm>
            <a:custGeom>
              <a:avLst/>
              <a:gdLst>
                <a:gd name="T0" fmla="*/ 0 w 23"/>
                <a:gd name="T1" fmla="*/ 20 h 29"/>
                <a:gd name="T2" fmla="*/ 16 w 23"/>
                <a:gd name="T3" fmla="*/ 0 h 29"/>
                <a:gd name="T4" fmla="*/ 23 w 23"/>
                <a:gd name="T5" fmla="*/ 0 h 29"/>
                <a:gd name="T6" fmla="*/ 0 w 23"/>
                <a:gd name="T7" fmla="*/ 29 h 29"/>
                <a:gd name="T8" fmla="*/ 0 w 23"/>
                <a:gd name="T9" fmla="*/ 2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" h="29">
                  <a:moveTo>
                    <a:pt x="0" y="20"/>
                  </a:moveTo>
                  <a:lnTo>
                    <a:pt x="16" y="0"/>
                  </a:lnTo>
                  <a:lnTo>
                    <a:pt x="23" y="0"/>
                  </a:lnTo>
                  <a:lnTo>
                    <a:pt x="0" y="29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DFDF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3" name="Freeform 375"/>
            <p:cNvSpPr>
              <a:spLocks/>
            </p:cNvSpPr>
            <p:nvPr userDrawn="1"/>
          </p:nvSpPr>
          <p:spPr bwMode="auto">
            <a:xfrm>
              <a:off x="5011" y="16"/>
              <a:ext cx="27" cy="34"/>
            </a:xfrm>
            <a:custGeom>
              <a:avLst/>
              <a:gdLst>
                <a:gd name="T0" fmla="*/ 0 w 27"/>
                <a:gd name="T1" fmla="*/ 24 h 34"/>
                <a:gd name="T2" fmla="*/ 20 w 27"/>
                <a:gd name="T3" fmla="*/ 0 h 34"/>
                <a:gd name="T4" fmla="*/ 27 w 27"/>
                <a:gd name="T5" fmla="*/ 0 h 34"/>
                <a:gd name="T6" fmla="*/ 0 w 27"/>
                <a:gd name="T7" fmla="*/ 34 h 34"/>
                <a:gd name="T8" fmla="*/ 0 w 27"/>
                <a:gd name="T9" fmla="*/ 24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" h="34">
                  <a:moveTo>
                    <a:pt x="0" y="24"/>
                  </a:moveTo>
                  <a:lnTo>
                    <a:pt x="20" y="0"/>
                  </a:lnTo>
                  <a:lnTo>
                    <a:pt x="27" y="0"/>
                  </a:lnTo>
                  <a:lnTo>
                    <a:pt x="0" y="3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CFDF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4" name="Freeform 376"/>
            <p:cNvSpPr>
              <a:spLocks/>
            </p:cNvSpPr>
            <p:nvPr userDrawn="1"/>
          </p:nvSpPr>
          <p:spPr bwMode="auto">
            <a:xfrm>
              <a:off x="5011" y="16"/>
              <a:ext cx="33" cy="38"/>
            </a:xfrm>
            <a:custGeom>
              <a:avLst/>
              <a:gdLst>
                <a:gd name="T0" fmla="*/ 0 w 33"/>
                <a:gd name="T1" fmla="*/ 29 h 38"/>
                <a:gd name="T2" fmla="*/ 23 w 33"/>
                <a:gd name="T3" fmla="*/ 0 h 38"/>
                <a:gd name="T4" fmla="*/ 33 w 33"/>
                <a:gd name="T5" fmla="*/ 0 h 38"/>
                <a:gd name="T6" fmla="*/ 0 w 33"/>
                <a:gd name="T7" fmla="*/ 38 h 38"/>
                <a:gd name="T8" fmla="*/ 0 w 33"/>
                <a:gd name="T9" fmla="*/ 29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" h="38">
                  <a:moveTo>
                    <a:pt x="0" y="29"/>
                  </a:moveTo>
                  <a:lnTo>
                    <a:pt x="23" y="0"/>
                  </a:lnTo>
                  <a:lnTo>
                    <a:pt x="33" y="0"/>
                  </a:lnTo>
                  <a:lnTo>
                    <a:pt x="0" y="38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CFDF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5" name="Freeform 377"/>
            <p:cNvSpPr>
              <a:spLocks/>
            </p:cNvSpPr>
            <p:nvPr userDrawn="1"/>
          </p:nvSpPr>
          <p:spPr bwMode="auto">
            <a:xfrm>
              <a:off x="5011" y="16"/>
              <a:ext cx="37" cy="43"/>
            </a:xfrm>
            <a:custGeom>
              <a:avLst/>
              <a:gdLst>
                <a:gd name="T0" fmla="*/ 0 w 37"/>
                <a:gd name="T1" fmla="*/ 34 h 43"/>
                <a:gd name="T2" fmla="*/ 27 w 37"/>
                <a:gd name="T3" fmla="*/ 0 h 43"/>
                <a:gd name="T4" fmla="*/ 37 w 37"/>
                <a:gd name="T5" fmla="*/ 0 h 43"/>
                <a:gd name="T6" fmla="*/ 0 w 37"/>
                <a:gd name="T7" fmla="*/ 43 h 43"/>
                <a:gd name="T8" fmla="*/ 0 w 37"/>
                <a:gd name="T9" fmla="*/ 34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" h="43">
                  <a:moveTo>
                    <a:pt x="0" y="34"/>
                  </a:moveTo>
                  <a:lnTo>
                    <a:pt x="27" y="0"/>
                  </a:lnTo>
                  <a:lnTo>
                    <a:pt x="37" y="0"/>
                  </a:lnTo>
                  <a:lnTo>
                    <a:pt x="0" y="43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FAFBF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6" name="Freeform 378"/>
            <p:cNvSpPr>
              <a:spLocks/>
            </p:cNvSpPr>
            <p:nvPr userDrawn="1"/>
          </p:nvSpPr>
          <p:spPr bwMode="auto">
            <a:xfrm>
              <a:off x="5011" y="16"/>
              <a:ext cx="41" cy="47"/>
            </a:xfrm>
            <a:custGeom>
              <a:avLst/>
              <a:gdLst>
                <a:gd name="T0" fmla="*/ 0 w 41"/>
                <a:gd name="T1" fmla="*/ 38 h 47"/>
                <a:gd name="T2" fmla="*/ 33 w 41"/>
                <a:gd name="T3" fmla="*/ 0 h 47"/>
                <a:gd name="T4" fmla="*/ 41 w 41"/>
                <a:gd name="T5" fmla="*/ 0 h 47"/>
                <a:gd name="T6" fmla="*/ 0 w 41"/>
                <a:gd name="T7" fmla="*/ 47 h 47"/>
                <a:gd name="T8" fmla="*/ 0 w 41"/>
                <a:gd name="T9" fmla="*/ 38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" h="47">
                  <a:moveTo>
                    <a:pt x="0" y="38"/>
                  </a:moveTo>
                  <a:lnTo>
                    <a:pt x="33" y="0"/>
                  </a:lnTo>
                  <a:lnTo>
                    <a:pt x="41" y="0"/>
                  </a:lnTo>
                  <a:lnTo>
                    <a:pt x="0" y="47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AFBF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7" name="Freeform 379"/>
            <p:cNvSpPr>
              <a:spLocks/>
            </p:cNvSpPr>
            <p:nvPr userDrawn="1"/>
          </p:nvSpPr>
          <p:spPr bwMode="auto">
            <a:xfrm>
              <a:off x="5011" y="16"/>
              <a:ext cx="45" cy="53"/>
            </a:xfrm>
            <a:custGeom>
              <a:avLst/>
              <a:gdLst>
                <a:gd name="T0" fmla="*/ 0 w 45"/>
                <a:gd name="T1" fmla="*/ 43 h 53"/>
                <a:gd name="T2" fmla="*/ 37 w 45"/>
                <a:gd name="T3" fmla="*/ 0 h 53"/>
                <a:gd name="T4" fmla="*/ 45 w 45"/>
                <a:gd name="T5" fmla="*/ 0 h 53"/>
                <a:gd name="T6" fmla="*/ 0 w 45"/>
                <a:gd name="T7" fmla="*/ 53 h 53"/>
                <a:gd name="T8" fmla="*/ 0 w 45"/>
                <a:gd name="T9" fmla="*/ 43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" h="53">
                  <a:moveTo>
                    <a:pt x="0" y="43"/>
                  </a:moveTo>
                  <a:lnTo>
                    <a:pt x="37" y="0"/>
                  </a:lnTo>
                  <a:lnTo>
                    <a:pt x="45" y="0"/>
                  </a:lnTo>
                  <a:lnTo>
                    <a:pt x="0" y="5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9FBF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8" name="Freeform 380"/>
            <p:cNvSpPr>
              <a:spLocks/>
            </p:cNvSpPr>
            <p:nvPr userDrawn="1"/>
          </p:nvSpPr>
          <p:spPr bwMode="auto">
            <a:xfrm>
              <a:off x="5011" y="16"/>
              <a:ext cx="48" cy="58"/>
            </a:xfrm>
            <a:custGeom>
              <a:avLst/>
              <a:gdLst>
                <a:gd name="T0" fmla="*/ 0 w 48"/>
                <a:gd name="T1" fmla="*/ 47 h 58"/>
                <a:gd name="T2" fmla="*/ 41 w 48"/>
                <a:gd name="T3" fmla="*/ 0 h 58"/>
                <a:gd name="T4" fmla="*/ 48 w 48"/>
                <a:gd name="T5" fmla="*/ 0 h 58"/>
                <a:gd name="T6" fmla="*/ 0 w 48"/>
                <a:gd name="T7" fmla="*/ 58 h 58"/>
                <a:gd name="T8" fmla="*/ 0 w 48"/>
                <a:gd name="T9" fmla="*/ 47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8" h="58">
                  <a:moveTo>
                    <a:pt x="0" y="47"/>
                  </a:moveTo>
                  <a:lnTo>
                    <a:pt x="41" y="0"/>
                  </a:lnTo>
                  <a:lnTo>
                    <a:pt x="48" y="0"/>
                  </a:lnTo>
                  <a:lnTo>
                    <a:pt x="0" y="58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F8F9F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9" name="Freeform 381"/>
            <p:cNvSpPr>
              <a:spLocks/>
            </p:cNvSpPr>
            <p:nvPr userDrawn="1"/>
          </p:nvSpPr>
          <p:spPr bwMode="auto">
            <a:xfrm>
              <a:off x="5011" y="16"/>
              <a:ext cx="52" cy="62"/>
            </a:xfrm>
            <a:custGeom>
              <a:avLst/>
              <a:gdLst>
                <a:gd name="T0" fmla="*/ 0 w 52"/>
                <a:gd name="T1" fmla="*/ 53 h 62"/>
                <a:gd name="T2" fmla="*/ 45 w 52"/>
                <a:gd name="T3" fmla="*/ 0 h 62"/>
                <a:gd name="T4" fmla="*/ 52 w 52"/>
                <a:gd name="T5" fmla="*/ 0 h 62"/>
                <a:gd name="T6" fmla="*/ 0 w 52"/>
                <a:gd name="T7" fmla="*/ 62 h 62"/>
                <a:gd name="T8" fmla="*/ 0 w 52"/>
                <a:gd name="T9" fmla="*/ 53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" h="62">
                  <a:moveTo>
                    <a:pt x="0" y="53"/>
                  </a:moveTo>
                  <a:lnTo>
                    <a:pt x="45" y="0"/>
                  </a:lnTo>
                  <a:lnTo>
                    <a:pt x="52" y="0"/>
                  </a:lnTo>
                  <a:lnTo>
                    <a:pt x="0" y="62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F7F9F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00" name="Freeform 382"/>
            <p:cNvSpPr>
              <a:spLocks/>
            </p:cNvSpPr>
            <p:nvPr userDrawn="1"/>
          </p:nvSpPr>
          <p:spPr bwMode="auto">
            <a:xfrm>
              <a:off x="5011" y="16"/>
              <a:ext cx="56" cy="67"/>
            </a:xfrm>
            <a:custGeom>
              <a:avLst/>
              <a:gdLst>
                <a:gd name="T0" fmla="*/ 0 w 56"/>
                <a:gd name="T1" fmla="*/ 58 h 67"/>
                <a:gd name="T2" fmla="*/ 48 w 56"/>
                <a:gd name="T3" fmla="*/ 0 h 67"/>
                <a:gd name="T4" fmla="*/ 56 w 56"/>
                <a:gd name="T5" fmla="*/ 0 h 67"/>
                <a:gd name="T6" fmla="*/ 0 w 56"/>
                <a:gd name="T7" fmla="*/ 67 h 67"/>
                <a:gd name="T8" fmla="*/ 0 w 56"/>
                <a:gd name="T9" fmla="*/ 58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6" h="67">
                  <a:moveTo>
                    <a:pt x="0" y="58"/>
                  </a:moveTo>
                  <a:lnTo>
                    <a:pt x="48" y="0"/>
                  </a:lnTo>
                  <a:lnTo>
                    <a:pt x="56" y="0"/>
                  </a:lnTo>
                  <a:lnTo>
                    <a:pt x="0" y="67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F7F9F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01" name="Freeform 383"/>
            <p:cNvSpPr>
              <a:spLocks/>
            </p:cNvSpPr>
            <p:nvPr userDrawn="1"/>
          </p:nvSpPr>
          <p:spPr bwMode="auto">
            <a:xfrm>
              <a:off x="5011" y="16"/>
              <a:ext cx="60" cy="72"/>
            </a:xfrm>
            <a:custGeom>
              <a:avLst/>
              <a:gdLst>
                <a:gd name="T0" fmla="*/ 0 w 60"/>
                <a:gd name="T1" fmla="*/ 62 h 72"/>
                <a:gd name="T2" fmla="*/ 52 w 60"/>
                <a:gd name="T3" fmla="*/ 0 h 72"/>
                <a:gd name="T4" fmla="*/ 60 w 60"/>
                <a:gd name="T5" fmla="*/ 0 h 72"/>
                <a:gd name="T6" fmla="*/ 0 w 60"/>
                <a:gd name="T7" fmla="*/ 72 h 72"/>
                <a:gd name="T8" fmla="*/ 0 w 60"/>
                <a:gd name="T9" fmla="*/ 62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" h="72">
                  <a:moveTo>
                    <a:pt x="0" y="62"/>
                  </a:moveTo>
                  <a:lnTo>
                    <a:pt x="52" y="0"/>
                  </a:lnTo>
                  <a:lnTo>
                    <a:pt x="60" y="0"/>
                  </a:lnTo>
                  <a:lnTo>
                    <a:pt x="0" y="72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F5F7F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02" name="Freeform 384"/>
            <p:cNvSpPr>
              <a:spLocks/>
            </p:cNvSpPr>
            <p:nvPr userDrawn="1"/>
          </p:nvSpPr>
          <p:spPr bwMode="auto">
            <a:xfrm>
              <a:off x="5011" y="16"/>
              <a:ext cx="64" cy="76"/>
            </a:xfrm>
            <a:custGeom>
              <a:avLst/>
              <a:gdLst>
                <a:gd name="T0" fmla="*/ 0 w 64"/>
                <a:gd name="T1" fmla="*/ 67 h 76"/>
                <a:gd name="T2" fmla="*/ 56 w 64"/>
                <a:gd name="T3" fmla="*/ 0 h 76"/>
                <a:gd name="T4" fmla="*/ 64 w 64"/>
                <a:gd name="T5" fmla="*/ 0 h 76"/>
                <a:gd name="T6" fmla="*/ 0 w 64"/>
                <a:gd name="T7" fmla="*/ 76 h 76"/>
                <a:gd name="T8" fmla="*/ 0 w 64"/>
                <a:gd name="T9" fmla="*/ 67 h 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4" h="76">
                  <a:moveTo>
                    <a:pt x="0" y="67"/>
                  </a:moveTo>
                  <a:lnTo>
                    <a:pt x="56" y="0"/>
                  </a:lnTo>
                  <a:lnTo>
                    <a:pt x="64" y="0"/>
                  </a:lnTo>
                  <a:lnTo>
                    <a:pt x="0" y="76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F5F7F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03" name="Freeform 385"/>
            <p:cNvSpPr>
              <a:spLocks/>
            </p:cNvSpPr>
            <p:nvPr userDrawn="1"/>
          </p:nvSpPr>
          <p:spPr bwMode="auto">
            <a:xfrm>
              <a:off x="5011" y="16"/>
              <a:ext cx="68" cy="82"/>
            </a:xfrm>
            <a:custGeom>
              <a:avLst/>
              <a:gdLst>
                <a:gd name="T0" fmla="*/ 0 w 68"/>
                <a:gd name="T1" fmla="*/ 72 h 82"/>
                <a:gd name="T2" fmla="*/ 60 w 68"/>
                <a:gd name="T3" fmla="*/ 0 h 82"/>
                <a:gd name="T4" fmla="*/ 68 w 68"/>
                <a:gd name="T5" fmla="*/ 0 h 82"/>
                <a:gd name="T6" fmla="*/ 0 w 68"/>
                <a:gd name="T7" fmla="*/ 82 h 82"/>
                <a:gd name="T8" fmla="*/ 0 w 68"/>
                <a:gd name="T9" fmla="*/ 72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" h="82">
                  <a:moveTo>
                    <a:pt x="0" y="72"/>
                  </a:moveTo>
                  <a:lnTo>
                    <a:pt x="60" y="0"/>
                  </a:lnTo>
                  <a:lnTo>
                    <a:pt x="68" y="0"/>
                  </a:lnTo>
                  <a:lnTo>
                    <a:pt x="0" y="8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F4F7F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04" name="Freeform 386"/>
            <p:cNvSpPr>
              <a:spLocks/>
            </p:cNvSpPr>
            <p:nvPr userDrawn="1"/>
          </p:nvSpPr>
          <p:spPr bwMode="auto">
            <a:xfrm>
              <a:off x="5011" y="16"/>
              <a:ext cx="72" cy="87"/>
            </a:xfrm>
            <a:custGeom>
              <a:avLst/>
              <a:gdLst>
                <a:gd name="T0" fmla="*/ 0 w 72"/>
                <a:gd name="T1" fmla="*/ 76 h 87"/>
                <a:gd name="T2" fmla="*/ 64 w 72"/>
                <a:gd name="T3" fmla="*/ 0 h 87"/>
                <a:gd name="T4" fmla="*/ 72 w 72"/>
                <a:gd name="T5" fmla="*/ 0 h 87"/>
                <a:gd name="T6" fmla="*/ 0 w 72"/>
                <a:gd name="T7" fmla="*/ 87 h 87"/>
                <a:gd name="T8" fmla="*/ 0 w 72"/>
                <a:gd name="T9" fmla="*/ 76 h 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" h="87">
                  <a:moveTo>
                    <a:pt x="0" y="76"/>
                  </a:moveTo>
                  <a:lnTo>
                    <a:pt x="64" y="0"/>
                  </a:lnTo>
                  <a:lnTo>
                    <a:pt x="72" y="0"/>
                  </a:lnTo>
                  <a:lnTo>
                    <a:pt x="0" y="87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F3F5F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05" name="Freeform 387"/>
            <p:cNvSpPr>
              <a:spLocks/>
            </p:cNvSpPr>
            <p:nvPr userDrawn="1"/>
          </p:nvSpPr>
          <p:spPr bwMode="auto">
            <a:xfrm>
              <a:off x="5011" y="16"/>
              <a:ext cx="76" cy="91"/>
            </a:xfrm>
            <a:custGeom>
              <a:avLst/>
              <a:gdLst>
                <a:gd name="T0" fmla="*/ 0 w 76"/>
                <a:gd name="T1" fmla="*/ 82 h 91"/>
                <a:gd name="T2" fmla="*/ 68 w 76"/>
                <a:gd name="T3" fmla="*/ 0 h 91"/>
                <a:gd name="T4" fmla="*/ 76 w 76"/>
                <a:gd name="T5" fmla="*/ 0 h 91"/>
                <a:gd name="T6" fmla="*/ 0 w 76"/>
                <a:gd name="T7" fmla="*/ 91 h 91"/>
                <a:gd name="T8" fmla="*/ 0 w 76"/>
                <a:gd name="T9" fmla="*/ 82 h 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" h="91">
                  <a:moveTo>
                    <a:pt x="0" y="82"/>
                  </a:moveTo>
                  <a:lnTo>
                    <a:pt x="68" y="0"/>
                  </a:lnTo>
                  <a:lnTo>
                    <a:pt x="76" y="0"/>
                  </a:lnTo>
                  <a:lnTo>
                    <a:pt x="0" y="91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2F5F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06" name="Freeform 388"/>
            <p:cNvSpPr>
              <a:spLocks/>
            </p:cNvSpPr>
            <p:nvPr userDrawn="1"/>
          </p:nvSpPr>
          <p:spPr bwMode="auto">
            <a:xfrm>
              <a:off x="5011" y="16"/>
              <a:ext cx="80" cy="96"/>
            </a:xfrm>
            <a:custGeom>
              <a:avLst/>
              <a:gdLst>
                <a:gd name="T0" fmla="*/ 0 w 80"/>
                <a:gd name="T1" fmla="*/ 87 h 96"/>
                <a:gd name="T2" fmla="*/ 72 w 80"/>
                <a:gd name="T3" fmla="*/ 0 h 96"/>
                <a:gd name="T4" fmla="*/ 80 w 80"/>
                <a:gd name="T5" fmla="*/ 0 h 96"/>
                <a:gd name="T6" fmla="*/ 0 w 80"/>
                <a:gd name="T7" fmla="*/ 96 h 96"/>
                <a:gd name="T8" fmla="*/ 0 w 80"/>
                <a:gd name="T9" fmla="*/ 87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0" h="96">
                  <a:moveTo>
                    <a:pt x="0" y="87"/>
                  </a:moveTo>
                  <a:lnTo>
                    <a:pt x="72" y="0"/>
                  </a:lnTo>
                  <a:lnTo>
                    <a:pt x="80" y="0"/>
                  </a:lnTo>
                  <a:lnTo>
                    <a:pt x="0" y="96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F2F5F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07" name="Freeform 389"/>
            <p:cNvSpPr>
              <a:spLocks/>
            </p:cNvSpPr>
            <p:nvPr userDrawn="1"/>
          </p:nvSpPr>
          <p:spPr bwMode="auto">
            <a:xfrm>
              <a:off x="5011" y="16"/>
              <a:ext cx="84" cy="101"/>
            </a:xfrm>
            <a:custGeom>
              <a:avLst/>
              <a:gdLst>
                <a:gd name="T0" fmla="*/ 0 w 84"/>
                <a:gd name="T1" fmla="*/ 91 h 101"/>
                <a:gd name="T2" fmla="*/ 76 w 84"/>
                <a:gd name="T3" fmla="*/ 0 h 101"/>
                <a:gd name="T4" fmla="*/ 84 w 84"/>
                <a:gd name="T5" fmla="*/ 0 h 101"/>
                <a:gd name="T6" fmla="*/ 0 w 84"/>
                <a:gd name="T7" fmla="*/ 101 h 101"/>
                <a:gd name="T8" fmla="*/ 0 w 84"/>
                <a:gd name="T9" fmla="*/ 91 h 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" h="101">
                  <a:moveTo>
                    <a:pt x="0" y="91"/>
                  </a:moveTo>
                  <a:lnTo>
                    <a:pt x="76" y="0"/>
                  </a:lnTo>
                  <a:lnTo>
                    <a:pt x="84" y="0"/>
                  </a:lnTo>
                  <a:lnTo>
                    <a:pt x="0" y="101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F0F3F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08" name="Freeform 390"/>
            <p:cNvSpPr>
              <a:spLocks/>
            </p:cNvSpPr>
            <p:nvPr userDrawn="1"/>
          </p:nvSpPr>
          <p:spPr bwMode="auto">
            <a:xfrm>
              <a:off x="5011" y="16"/>
              <a:ext cx="89" cy="105"/>
            </a:xfrm>
            <a:custGeom>
              <a:avLst/>
              <a:gdLst>
                <a:gd name="T0" fmla="*/ 0 w 89"/>
                <a:gd name="T1" fmla="*/ 96 h 105"/>
                <a:gd name="T2" fmla="*/ 80 w 89"/>
                <a:gd name="T3" fmla="*/ 0 h 105"/>
                <a:gd name="T4" fmla="*/ 89 w 89"/>
                <a:gd name="T5" fmla="*/ 0 h 105"/>
                <a:gd name="T6" fmla="*/ 0 w 89"/>
                <a:gd name="T7" fmla="*/ 105 h 105"/>
                <a:gd name="T8" fmla="*/ 0 w 89"/>
                <a:gd name="T9" fmla="*/ 96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9" h="105">
                  <a:moveTo>
                    <a:pt x="0" y="96"/>
                  </a:moveTo>
                  <a:lnTo>
                    <a:pt x="80" y="0"/>
                  </a:lnTo>
                  <a:lnTo>
                    <a:pt x="89" y="0"/>
                  </a:lnTo>
                  <a:lnTo>
                    <a:pt x="0" y="105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0F3F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09" name="Freeform 391"/>
            <p:cNvSpPr>
              <a:spLocks/>
            </p:cNvSpPr>
            <p:nvPr userDrawn="1"/>
          </p:nvSpPr>
          <p:spPr bwMode="auto">
            <a:xfrm>
              <a:off x="5011" y="16"/>
              <a:ext cx="93" cy="111"/>
            </a:xfrm>
            <a:custGeom>
              <a:avLst/>
              <a:gdLst>
                <a:gd name="T0" fmla="*/ 0 w 93"/>
                <a:gd name="T1" fmla="*/ 101 h 111"/>
                <a:gd name="T2" fmla="*/ 84 w 93"/>
                <a:gd name="T3" fmla="*/ 0 h 111"/>
                <a:gd name="T4" fmla="*/ 93 w 93"/>
                <a:gd name="T5" fmla="*/ 0 h 111"/>
                <a:gd name="T6" fmla="*/ 0 w 93"/>
                <a:gd name="T7" fmla="*/ 111 h 111"/>
                <a:gd name="T8" fmla="*/ 0 w 93"/>
                <a:gd name="T9" fmla="*/ 101 h 1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111">
                  <a:moveTo>
                    <a:pt x="0" y="101"/>
                  </a:moveTo>
                  <a:lnTo>
                    <a:pt x="84" y="0"/>
                  </a:lnTo>
                  <a:lnTo>
                    <a:pt x="93" y="0"/>
                  </a:lnTo>
                  <a:lnTo>
                    <a:pt x="0" y="111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EFF3F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10" name="Freeform 392"/>
            <p:cNvSpPr>
              <a:spLocks/>
            </p:cNvSpPr>
            <p:nvPr userDrawn="1"/>
          </p:nvSpPr>
          <p:spPr bwMode="auto">
            <a:xfrm>
              <a:off x="5011" y="16"/>
              <a:ext cx="97" cy="116"/>
            </a:xfrm>
            <a:custGeom>
              <a:avLst/>
              <a:gdLst>
                <a:gd name="T0" fmla="*/ 0 w 97"/>
                <a:gd name="T1" fmla="*/ 105 h 116"/>
                <a:gd name="T2" fmla="*/ 89 w 97"/>
                <a:gd name="T3" fmla="*/ 0 h 116"/>
                <a:gd name="T4" fmla="*/ 97 w 97"/>
                <a:gd name="T5" fmla="*/ 0 h 116"/>
                <a:gd name="T6" fmla="*/ 0 w 97"/>
                <a:gd name="T7" fmla="*/ 116 h 116"/>
                <a:gd name="T8" fmla="*/ 0 w 97"/>
                <a:gd name="T9" fmla="*/ 105 h 1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7" h="116">
                  <a:moveTo>
                    <a:pt x="0" y="105"/>
                  </a:moveTo>
                  <a:lnTo>
                    <a:pt x="89" y="0"/>
                  </a:lnTo>
                  <a:lnTo>
                    <a:pt x="97" y="0"/>
                  </a:lnTo>
                  <a:lnTo>
                    <a:pt x="0" y="116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EEF1F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11" name="Freeform 393"/>
            <p:cNvSpPr>
              <a:spLocks/>
            </p:cNvSpPr>
            <p:nvPr userDrawn="1"/>
          </p:nvSpPr>
          <p:spPr bwMode="auto">
            <a:xfrm>
              <a:off x="5011" y="16"/>
              <a:ext cx="101" cy="120"/>
            </a:xfrm>
            <a:custGeom>
              <a:avLst/>
              <a:gdLst>
                <a:gd name="T0" fmla="*/ 0 w 101"/>
                <a:gd name="T1" fmla="*/ 111 h 120"/>
                <a:gd name="T2" fmla="*/ 93 w 101"/>
                <a:gd name="T3" fmla="*/ 0 h 120"/>
                <a:gd name="T4" fmla="*/ 101 w 101"/>
                <a:gd name="T5" fmla="*/ 0 h 120"/>
                <a:gd name="T6" fmla="*/ 0 w 101"/>
                <a:gd name="T7" fmla="*/ 120 h 120"/>
                <a:gd name="T8" fmla="*/ 0 w 101"/>
                <a:gd name="T9" fmla="*/ 111 h 1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1" h="120">
                  <a:moveTo>
                    <a:pt x="0" y="111"/>
                  </a:moveTo>
                  <a:lnTo>
                    <a:pt x="93" y="0"/>
                  </a:lnTo>
                  <a:lnTo>
                    <a:pt x="101" y="0"/>
                  </a:lnTo>
                  <a:lnTo>
                    <a:pt x="0" y="120"/>
                  </a:lnTo>
                  <a:lnTo>
                    <a:pt x="0" y="111"/>
                  </a:lnTo>
                  <a:close/>
                </a:path>
              </a:pathLst>
            </a:custGeom>
            <a:solidFill>
              <a:srgbClr val="EDF1F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12" name="Freeform 394"/>
            <p:cNvSpPr>
              <a:spLocks/>
            </p:cNvSpPr>
            <p:nvPr userDrawn="1"/>
          </p:nvSpPr>
          <p:spPr bwMode="auto">
            <a:xfrm>
              <a:off x="5011" y="16"/>
              <a:ext cx="105" cy="125"/>
            </a:xfrm>
            <a:custGeom>
              <a:avLst/>
              <a:gdLst>
                <a:gd name="T0" fmla="*/ 0 w 105"/>
                <a:gd name="T1" fmla="*/ 116 h 125"/>
                <a:gd name="T2" fmla="*/ 97 w 105"/>
                <a:gd name="T3" fmla="*/ 0 h 125"/>
                <a:gd name="T4" fmla="*/ 105 w 105"/>
                <a:gd name="T5" fmla="*/ 0 h 125"/>
                <a:gd name="T6" fmla="*/ 0 w 105"/>
                <a:gd name="T7" fmla="*/ 125 h 125"/>
                <a:gd name="T8" fmla="*/ 0 w 105"/>
                <a:gd name="T9" fmla="*/ 116 h 1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5" h="125">
                  <a:moveTo>
                    <a:pt x="0" y="116"/>
                  </a:moveTo>
                  <a:lnTo>
                    <a:pt x="97" y="0"/>
                  </a:lnTo>
                  <a:lnTo>
                    <a:pt x="105" y="0"/>
                  </a:lnTo>
                  <a:lnTo>
                    <a:pt x="0" y="125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EDF1F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13" name="Freeform 395"/>
            <p:cNvSpPr>
              <a:spLocks/>
            </p:cNvSpPr>
            <p:nvPr userDrawn="1"/>
          </p:nvSpPr>
          <p:spPr bwMode="auto">
            <a:xfrm>
              <a:off x="5011" y="16"/>
              <a:ext cx="109" cy="129"/>
            </a:xfrm>
            <a:custGeom>
              <a:avLst/>
              <a:gdLst>
                <a:gd name="T0" fmla="*/ 0 w 109"/>
                <a:gd name="T1" fmla="*/ 120 h 129"/>
                <a:gd name="T2" fmla="*/ 101 w 109"/>
                <a:gd name="T3" fmla="*/ 0 h 129"/>
                <a:gd name="T4" fmla="*/ 109 w 109"/>
                <a:gd name="T5" fmla="*/ 0 h 129"/>
                <a:gd name="T6" fmla="*/ 0 w 109"/>
                <a:gd name="T7" fmla="*/ 129 h 129"/>
                <a:gd name="T8" fmla="*/ 0 w 109"/>
                <a:gd name="T9" fmla="*/ 120 h 1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" h="129">
                  <a:moveTo>
                    <a:pt x="0" y="120"/>
                  </a:moveTo>
                  <a:lnTo>
                    <a:pt x="101" y="0"/>
                  </a:lnTo>
                  <a:lnTo>
                    <a:pt x="109" y="0"/>
                  </a:lnTo>
                  <a:lnTo>
                    <a:pt x="0" y="129"/>
                  </a:lnTo>
                  <a:lnTo>
                    <a:pt x="0" y="120"/>
                  </a:lnTo>
                  <a:close/>
                </a:path>
              </a:pathLst>
            </a:custGeom>
            <a:solidFill>
              <a:srgbClr val="EBEFF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14" name="Freeform 396"/>
            <p:cNvSpPr>
              <a:spLocks/>
            </p:cNvSpPr>
            <p:nvPr userDrawn="1"/>
          </p:nvSpPr>
          <p:spPr bwMode="auto">
            <a:xfrm>
              <a:off x="5011" y="16"/>
              <a:ext cx="113" cy="134"/>
            </a:xfrm>
            <a:custGeom>
              <a:avLst/>
              <a:gdLst>
                <a:gd name="T0" fmla="*/ 0 w 113"/>
                <a:gd name="T1" fmla="*/ 125 h 134"/>
                <a:gd name="T2" fmla="*/ 105 w 113"/>
                <a:gd name="T3" fmla="*/ 0 h 134"/>
                <a:gd name="T4" fmla="*/ 113 w 113"/>
                <a:gd name="T5" fmla="*/ 0 h 134"/>
                <a:gd name="T6" fmla="*/ 0 w 113"/>
                <a:gd name="T7" fmla="*/ 134 h 134"/>
                <a:gd name="T8" fmla="*/ 0 w 113"/>
                <a:gd name="T9" fmla="*/ 125 h 1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3" h="134">
                  <a:moveTo>
                    <a:pt x="0" y="125"/>
                  </a:moveTo>
                  <a:lnTo>
                    <a:pt x="105" y="0"/>
                  </a:lnTo>
                  <a:lnTo>
                    <a:pt x="113" y="0"/>
                  </a:lnTo>
                  <a:lnTo>
                    <a:pt x="0" y="134"/>
                  </a:lnTo>
                  <a:lnTo>
                    <a:pt x="0" y="125"/>
                  </a:lnTo>
                  <a:close/>
                </a:path>
              </a:pathLst>
            </a:custGeom>
            <a:solidFill>
              <a:srgbClr val="EBEFF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15" name="Freeform 397"/>
            <p:cNvSpPr>
              <a:spLocks/>
            </p:cNvSpPr>
            <p:nvPr userDrawn="1"/>
          </p:nvSpPr>
          <p:spPr bwMode="auto">
            <a:xfrm>
              <a:off x="5011" y="16"/>
              <a:ext cx="117" cy="140"/>
            </a:xfrm>
            <a:custGeom>
              <a:avLst/>
              <a:gdLst>
                <a:gd name="T0" fmla="*/ 0 w 117"/>
                <a:gd name="T1" fmla="*/ 129 h 140"/>
                <a:gd name="T2" fmla="*/ 109 w 117"/>
                <a:gd name="T3" fmla="*/ 0 h 140"/>
                <a:gd name="T4" fmla="*/ 117 w 117"/>
                <a:gd name="T5" fmla="*/ 0 h 140"/>
                <a:gd name="T6" fmla="*/ 0 w 117"/>
                <a:gd name="T7" fmla="*/ 140 h 140"/>
                <a:gd name="T8" fmla="*/ 0 w 117"/>
                <a:gd name="T9" fmla="*/ 129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" h="140">
                  <a:moveTo>
                    <a:pt x="0" y="129"/>
                  </a:moveTo>
                  <a:lnTo>
                    <a:pt x="109" y="0"/>
                  </a:lnTo>
                  <a:lnTo>
                    <a:pt x="117" y="0"/>
                  </a:lnTo>
                  <a:lnTo>
                    <a:pt x="0" y="140"/>
                  </a:lnTo>
                  <a:lnTo>
                    <a:pt x="0" y="129"/>
                  </a:lnTo>
                  <a:close/>
                </a:path>
              </a:pathLst>
            </a:custGeom>
            <a:solidFill>
              <a:srgbClr val="EAEFF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16" name="Freeform 398"/>
            <p:cNvSpPr>
              <a:spLocks/>
            </p:cNvSpPr>
            <p:nvPr userDrawn="1"/>
          </p:nvSpPr>
          <p:spPr bwMode="auto">
            <a:xfrm>
              <a:off x="5011" y="16"/>
              <a:ext cx="121" cy="144"/>
            </a:xfrm>
            <a:custGeom>
              <a:avLst/>
              <a:gdLst>
                <a:gd name="T0" fmla="*/ 0 w 121"/>
                <a:gd name="T1" fmla="*/ 134 h 144"/>
                <a:gd name="T2" fmla="*/ 113 w 121"/>
                <a:gd name="T3" fmla="*/ 0 h 144"/>
                <a:gd name="T4" fmla="*/ 121 w 121"/>
                <a:gd name="T5" fmla="*/ 0 h 144"/>
                <a:gd name="T6" fmla="*/ 0 w 121"/>
                <a:gd name="T7" fmla="*/ 144 h 144"/>
                <a:gd name="T8" fmla="*/ 0 w 121"/>
                <a:gd name="T9" fmla="*/ 134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1" h="144">
                  <a:moveTo>
                    <a:pt x="0" y="134"/>
                  </a:moveTo>
                  <a:lnTo>
                    <a:pt x="113" y="0"/>
                  </a:lnTo>
                  <a:lnTo>
                    <a:pt x="121" y="0"/>
                  </a:lnTo>
                  <a:lnTo>
                    <a:pt x="0" y="144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rgbClr val="E9EDF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17" name="Freeform 399"/>
            <p:cNvSpPr>
              <a:spLocks/>
            </p:cNvSpPr>
            <p:nvPr userDrawn="1"/>
          </p:nvSpPr>
          <p:spPr bwMode="auto">
            <a:xfrm>
              <a:off x="5011" y="16"/>
              <a:ext cx="125" cy="149"/>
            </a:xfrm>
            <a:custGeom>
              <a:avLst/>
              <a:gdLst>
                <a:gd name="T0" fmla="*/ 0 w 125"/>
                <a:gd name="T1" fmla="*/ 140 h 149"/>
                <a:gd name="T2" fmla="*/ 117 w 125"/>
                <a:gd name="T3" fmla="*/ 0 h 149"/>
                <a:gd name="T4" fmla="*/ 125 w 125"/>
                <a:gd name="T5" fmla="*/ 0 h 149"/>
                <a:gd name="T6" fmla="*/ 0 w 125"/>
                <a:gd name="T7" fmla="*/ 149 h 149"/>
                <a:gd name="T8" fmla="*/ 0 w 125"/>
                <a:gd name="T9" fmla="*/ 140 h 1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5" h="149">
                  <a:moveTo>
                    <a:pt x="0" y="140"/>
                  </a:moveTo>
                  <a:lnTo>
                    <a:pt x="117" y="0"/>
                  </a:lnTo>
                  <a:lnTo>
                    <a:pt x="125" y="0"/>
                  </a:lnTo>
                  <a:lnTo>
                    <a:pt x="0" y="149"/>
                  </a:lnTo>
                  <a:lnTo>
                    <a:pt x="0" y="140"/>
                  </a:lnTo>
                  <a:close/>
                </a:path>
              </a:pathLst>
            </a:custGeom>
            <a:solidFill>
              <a:srgbClr val="E8EDF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18" name="Freeform 400"/>
            <p:cNvSpPr>
              <a:spLocks/>
            </p:cNvSpPr>
            <p:nvPr userDrawn="1"/>
          </p:nvSpPr>
          <p:spPr bwMode="auto">
            <a:xfrm>
              <a:off x="5011" y="16"/>
              <a:ext cx="129" cy="154"/>
            </a:xfrm>
            <a:custGeom>
              <a:avLst/>
              <a:gdLst>
                <a:gd name="T0" fmla="*/ 0 w 129"/>
                <a:gd name="T1" fmla="*/ 144 h 154"/>
                <a:gd name="T2" fmla="*/ 121 w 129"/>
                <a:gd name="T3" fmla="*/ 0 h 154"/>
                <a:gd name="T4" fmla="*/ 129 w 129"/>
                <a:gd name="T5" fmla="*/ 0 h 154"/>
                <a:gd name="T6" fmla="*/ 0 w 129"/>
                <a:gd name="T7" fmla="*/ 154 h 154"/>
                <a:gd name="T8" fmla="*/ 0 w 129"/>
                <a:gd name="T9" fmla="*/ 144 h 1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9" h="154">
                  <a:moveTo>
                    <a:pt x="0" y="144"/>
                  </a:moveTo>
                  <a:lnTo>
                    <a:pt x="121" y="0"/>
                  </a:lnTo>
                  <a:lnTo>
                    <a:pt x="129" y="0"/>
                  </a:lnTo>
                  <a:lnTo>
                    <a:pt x="0" y="15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E8EDF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19" name="Freeform 401"/>
            <p:cNvSpPr>
              <a:spLocks/>
            </p:cNvSpPr>
            <p:nvPr userDrawn="1"/>
          </p:nvSpPr>
          <p:spPr bwMode="auto">
            <a:xfrm>
              <a:off x="5011" y="16"/>
              <a:ext cx="133" cy="158"/>
            </a:xfrm>
            <a:custGeom>
              <a:avLst/>
              <a:gdLst>
                <a:gd name="T0" fmla="*/ 0 w 133"/>
                <a:gd name="T1" fmla="*/ 149 h 158"/>
                <a:gd name="T2" fmla="*/ 125 w 133"/>
                <a:gd name="T3" fmla="*/ 0 h 158"/>
                <a:gd name="T4" fmla="*/ 133 w 133"/>
                <a:gd name="T5" fmla="*/ 0 h 158"/>
                <a:gd name="T6" fmla="*/ 0 w 133"/>
                <a:gd name="T7" fmla="*/ 158 h 158"/>
                <a:gd name="T8" fmla="*/ 0 w 133"/>
                <a:gd name="T9" fmla="*/ 149 h 1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3" h="158">
                  <a:moveTo>
                    <a:pt x="0" y="149"/>
                  </a:moveTo>
                  <a:lnTo>
                    <a:pt x="125" y="0"/>
                  </a:lnTo>
                  <a:lnTo>
                    <a:pt x="133" y="0"/>
                  </a:lnTo>
                  <a:lnTo>
                    <a:pt x="0" y="158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E6EBF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20" name="Freeform 402"/>
            <p:cNvSpPr>
              <a:spLocks/>
            </p:cNvSpPr>
            <p:nvPr userDrawn="1"/>
          </p:nvSpPr>
          <p:spPr bwMode="auto">
            <a:xfrm>
              <a:off x="5011" y="16"/>
              <a:ext cx="137" cy="163"/>
            </a:xfrm>
            <a:custGeom>
              <a:avLst/>
              <a:gdLst>
                <a:gd name="T0" fmla="*/ 0 w 137"/>
                <a:gd name="T1" fmla="*/ 154 h 163"/>
                <a:gd name="T2" fmla="*/ 129 w 137"/>
                <a:gd name="T3" fmla="*/ 0 h 163"/>
                <a:gd name="T4" fmla="*/ 137 w 137"/>
                <a:gd name="T5" fmla="*/ 0 h 163"/>
                <a:gd name="T6" fmla="*/ 0 w 137"/>
                <a:gd name="T7" fmla="*/ 163 h 163"/>
                <a:gd name="T8" fmla="*/ 0 w 137"/>
                <a:gd name="T9" fmla="*/ 154 h 1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7" h="163">
                  <a:moveTo>
                    <a:pt x="0" y="154"/>
                  </a:moveTo>
                  <a:lnTo>
                    <a:pt x="129" y="0"/>
                  </a:lnTo>
                  <a:lnTo>
                    <a:pt x="137" y="0"/>
                  </a:lnTo>
                  <a:lnTo>
                    <a:pt x="0" y="163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rgbClr val="E6EBF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21" name="Freeform 403"/>
            <p:cNvSpPr>
              <a:spLocks/>
            </p:cNvSpPr>
            <p:nvPr userDrawn="1"/>
          </p:nvSpPr>
          <p:spPr bwMode="auto">
            <a:xfrm>
              <a:off x="5011" y="16"/>
              <a:ext cx="141" cy="169"/>
            </a:xfrm>
            <a:custGeom>
              <a:avLst/>
              <a:gdLst>
                <a:gd name="T0" fmla="*/ 0 w 141"/>
                <a:gd name="T1" fmla="*/ 158 h 169"/>
                <a:gd name="T2" fmla="*/ 133 w 141"/>
                <a:gd name="T3" fmla="*/ 0 h 169"/>
                <a:gd name="T4" fmla="*/ 141 w 141"/>
                <a:gd name="T5" fmla="*/ 0 h 169"/>
                <a:gd name="T6" fmla="*/ 0 w 141"/>
                <a:gd name="T7" fmla="*/ 169 h 169"/>
                <a:gd name="T8" fmla="*/ 0 w 141"/>
                <a:gd name="T9" fmla="*/ 158 h 1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1" h="169">
                  <a:moveTo>
                    <a:pt x="0" y="158"/>
                  </a:moveTo>
                  <a:lnTo>
                    <a:pt x="133" y="0"/>
                  </a:lnTo>
                  <a:lnTo>
                    <a:pt x="141" y="0"/>
                  </a:lnTo>
                  <a:lnTo>
                    <a:pt x="0" y="169"/>
                  </a:lnTo>
                  <a:lnTo>
                    <a:pt x="0" y="158"/>
                  </a:lnTo>
                  <a:close/>
                </a:path>
              </a:pathLst>
            </a:custGeom>
            <a:solidFill>
              <a:srgbClr val="E5EBF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22" name="Freeform 404"/>
            <p:cNvSpPr>
              <a:spLocks/>
            </p:cNvSpPr>
            <p:nvPr userDrawn="1"/>
          </p:nvSpPr>
          <p:spPr bwMode="auto">
            <a:xfrm>
              <a:off x="5011" y="16"/>
              <a:ext cx="145" cy="173"/>
            </a:xfrm>
            <a:custGeom>
              <a:avLst/>
              <a:gdLst>
                <a:gd name="T0" fmla="*/ 0 w 145"/>
                <a:gd name="T1" fmla="*/ 163 h 173"/>
                <a:gd name="T2" fmla="*/ 137 w 145"/>
                <a:gd name="T3" fmla="*/ 0 h 173"/>
                <a:gd name="T4" fmla="*/ 145 w 145"/>
                <a:gd name="T5" fmla="*/ 0 h 173"/>
                <a:gd name="T6" fmla="*/ 0 w 145"/>
                <a:gd name="T7" fmla="*/ 173 h 173"/>
                <a:gd name="T8" fmla="*/ 0 w 145"/>
                <a:gd name="T9" fmla="*/ 163 h 1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5" h="173">
                  <a:moveTo>
                    <a:pt x="0" y="163"/>
                  </a:moveTo>
                  <a:lnTo>
                    <a:pt x="137" y="0"/>
                  </a:lnTo>
                  <a:lnTo>
                    <a:pt x="145" y="0"/>
                  </a:lnTo>
                  <a:lnTo>
                    <a:pt x="0" y="173"/>
                  </a:lnTo>
                  <a:lnTo>
                    <a:pt x="0" y="163"/>
                  </a:lnTo>
                  <a:close/>
                </a:path>
              </a:pathLst>
            </a:custGeom>
            <a:solidFill>
              <a:srgbClr val="E4E9F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23" name="Freeform 405"/>
            <p:cNvSpPr>
              <a:spLocks/>
            </p:cNvSpPr>
            <p:nvPr userDrawn="1"/>
          </p:nvSpPr>
          <p:spPr bwMode="auto">
            <a:xfrm>
              <a:off x="5011" y="16"/>
              <a:ext cx="150" cy="178"/>
            </a:xfrm>
            <a:custGeom>
              <a:avLst/>
              <a:gdLst>
                <a:gd name="T0" fmla="*/ 0 w 150"/>
                <a:gd name="T1" fmla="*/ 169 h 178"/>
                <a:gd name="T2" fmla="*/ 141 w 150"/>
                <a:gd name="T3" fmla="*/ 0 h 178"/>
                <a:gd name="T4" fmla="*/ 150 w 150"/>
                <a:gd name="T5" fmla="*/ 0 h 178"/>
                <a:gd name="T6" fmla="*/ 0 w 150"/>
                <a:gd name="T7" fmla="*/ 178 h 178"/>
                <a:gd name="T8" fmla="*/ 0 w 150"/>
                <a:gd name="T9" fmla="*/ 169 h 1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0" h="178">
                  <a:moveTo>
                    <a:pt x="0" y="169"/>
                  </a:moveTo>
                  <a:lnTo>
                    <a:pt x="141" y="0"/>
                  </a:lnTo>
                  <a:lnTo>
                    <a:pt x="150" y="0"/>
                  </a:lnTo>
                  <a:lnTo>
                    <a:pt x="0" y="178"/>
                  </a:lnTo>
                  <a:lnTo>
                    <a:pt x="0" y="169"/>
                  </a:lnTo>
                  <a:close/>
                </a:path>
              </a:pathLst>
            </a:custGeom>
            <a:solidFill>
              <a:srgbClr val="E3E9F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24" name="Freeform 406"/>
            <p:cNvSpPr>
              <a:spLocks/>
            </p:cNvSpPr>
            <p:nvPr userDrawn="1"/>
          </p:nvSpPr>
          <p:spPr bwMode="auto">
            <a:xfrm>
              <a:off x="5011" y="16"/>
              <a:ext cx="154" cy="183"/>
            </a:xfrm>
            <a:custGeom>
              <a:avLst/>
              <a:gdLst>
                <a:gd name="T0" fmla="*/ 0 w 154"/>
                <a:gd name="T1" fmla="*/ 173 h 183"/>
                <a:gd name="T2" fmla="*/ 145 w 154"/>
                <a:gd name="T3" fmla="*/ 0 h 183"/>
                <a:gd name="T4" fmla="*/ 154 w 154"/>
                <a:gd name="T5" fmla="*/ 0 h 183"/>
                <a:gd name="T6" fmla="*/ 0 w 154"/>
                <a:gd name="T7" fmla="*/ 183 h 183"/>
                <a:gd name="T8" fmla="*/ 0 w 154"/>
                <a:gd name="T9" fmla="*/ 173 h 1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4" h="183">
                  <a:moveTo>
                    <a:pt x="0" y="173"/>
                  </a:moveTo>
                  <a:lnTo>
                    <a:pt x="145" y="0"/>
                  </a:lnTo>
                  <a:lnTo>
                    <a:pt x="154" y="0"/>
                  </a:lnTo>
                  <a:lnTo>
                    <a:pt x="0" y="183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rgbClr val="E3E9F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25" name="Freeform 407"/>
            <p:cNvSpPr>
              <a:spLocks/>
            </p:cNvSpPr>
            <p:nvPr userDrawn="1"/>
          </p:nvSpPr>
          <p:spPr bwMode="auto">
            <a:xfrm>
              <a:off x="5011" y="16"/>
              <a:ext cx="158" cy="187"/>
            </a:xfrm>
            <a:custGeom>
              <a:avLst/>
              <a:gdLst>
                <a:gd name="T0" fmla="*/ 0 w 158"/>
                <a:gd name="T1" fmla="*/ 178 h 187"/>
                <a:gd name="T2" fmla="*/ 150 w 158"/>
                <a:gd name="T3" fmla="*/ 0 h 187"/>
                <a:gd name="T4" fmla="*/ 158 w 158"/>
                <a:gd name="T5" fmla="*/ 0 h 187"/>
                <a:gd name="T6" fmla="*/ 0 w 158"/>
                <a:gd name="T7" fmla="*/ 187 h 187"/>
                <a:gd name="T8" fmla="*/ 0 w 158"/>
                <a:gd name="T9" fmla="*/ 178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8" h="187">
                  <a:moveTo>
                    <a:pt x="0" y="178"/>
                  </a:moveTo>
                  <a:lnTo>
                    <a:pt x="150" y="0"/>
                  </a:lnTo>
                  <a:lnTo>
                    <a:pt x="158" y="0"/>
                  </a:lnTo>
                  <a:lnTo>
                    <a:pt x="0" y="187"/>
                  </a:lnTo>
                  <a:lnTo>
                    <a:pt x="0" y="178"/>
                  </a:lnTo>
                  <a:close/>
                </a:path>
              </a:pathLst>
            </a:custGeom>
            <a:solidFill>
              <a:srgbClr val="E1E7F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26" name="Freeform 408"/>
            <p:cNvSpPr>
              <a:spLocks/>
            </p:cNvSpPr>
            <p:nvPr userDrawn="1"/>
          </p:nvSpPr>
          <p:spPr bwMode="auto">
            <a:xfrm>
              <a:off x="5011" y="16"/>
              <a:ext cx="162" cy="192"/>
            </a:xfrm>
            <a:custGeom>
              <a:avLst/>
              <a:gdLst>
                <a:gd name="T0" fmla="*/ 0 w 162"/>
                <a:gd name="T1" fmla="*/ 183 h 192"/>
                <a:gd name="T2" fmla="*/ 154 w 162"/>
                <a:gd name="T3" fmla="*/ 0 h 192"/>
                <a:gd name="T4" fmla="*/ 162 w 162"/>
                <a:gd name="T5" fmla="*/ 0 h 192"/>
                <a:gd name="T6" fmla="*/ 0 w 162"/>
                <a:gd name="T7" fmla="*/ 192 h 192"/>
                <a:gd name="T8" fmla="*/ 0 w 162"/>
                <a:gd name="T9" fmla="*/ 183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2" h="192">
                  <a:moveTo>
                    <a:pt x="0" y="183"/>
                  </a:moveTo>
                  <a:lnTo>
                    <a:pt x="154" y="0"/>
                  </a:lnTo>
                  <a:lnTo>
                    <a:pt x="162" y="0"/>
                  </a:lnTo>
                  <a:lnTo>
                    <a:pt x="0" y="192"/>
                  </a:lnTo>
                  <a:lnTo>
                    <a:pt x="0" y="183"/>
                  </a:lnTo>
                  <a:close/>
                </a:path>
              </a:pathLst>
            </a:custGeom>
            <a:solidFill>
              <a:srgbClr val="E1E7F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27" name="Freeform 409"/>
            <p:cNvSpPr>
              <a:spLocks/>
            </p:cNvSpPr>
            <p:nvPr userDrawn="1"/>
          </p:nvSpPr>
          <p:spPr bwMode="auto">
            <a:xfrm>
              <a:off x="5011" y="16"/>
              <a:ext cx="166" cy="198"/>
            </a:xfrm>
            <a:custGeom>
              <a:avLst/>
              <a:gdLst>
                <a:gd name="T0" fmla="*/ 0 w 166"/>
                <a:gd name="T1" fmla="*/ 187 h 198"/>
                <a:gd name="T2" fmla="*/ 158 w 166"/>
                <a:gd name="T3" fmla="*/ 0 h 198"/>
                <a:gd name="T4" fmla="*/ 166 w 166"/>
                <a:gd name="T5" fmla="*/ 0 h 198"/>
                <a:gd name="T6" fmla="*/ 0 w 166"/>
                <a:gd name="T7" fmla="*/ 198 h 198"/>
                <a:gd name="T8" fmla="*/ 0 w 166"/>
                <a:gd name="T9" fmla="*/ 187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6" h="198">
                  <a:moveTo>
                    <a:pt x="0" y="187"/>
                  </a:moveTo>
                  <a:lnTo>
                    <a:pt x="158" y="0"/>
                  </a:lnTo>
                  <a:lnTo>
                    <a:pt x="166" y="0"/>
                  </a:lnTo>
                  <a:lnTo>
                    <a:pt x="0" y="198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E0E7F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28" name="Freeform 410"/>
            <p:cNvSpPr>
              <a:spLocks/>
            </p:cNvSpPr>
            <p:nvPr userDrawn="1"/>
          </p:nvSpPr>
          <p:spPr bwMode="auto">
            <a:xfrm>
              <a:off x="5011" y="16"/>
              <a:ext cx="170" cy="202"/>
            </a:xfrm>
            <a:custGeom>
              <a:avLst/>
              <a:gdLst>
                <a:gd name="T0" fmla="*/ 0 w 170"/>
                <a:gd name="T1" fmla="*/ 192 h 202"/>
                <a:gd name="T2" fmla="*/ 162 w 170"/>
                <a:gd name="T3" fmla="*/ 0 h 202"/>
                <a:gd name="T4" fmla="*/ 170 w 170"/>
                <a:gd name="T5" fmla="*/ 0 h 202"/>
                <a:gd name="T6" fmla="*/ 0 w 170"/>
                <a:gd name="T7" fmla="*/ 202 h 202"/>
                <a:gd name="T8" fmla="*/ 0 w 170"/>
                <a:gd name="T9" fmla="*/ 192 h 2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0" h="202">
                  <a:moveTo>
                    <a:pt x="0" y="192"/>
                  </a:moveTo>
                  <a:lnTo>
                    <a:pt x="162" y="0"/>
                  </a:lnTo>
                  <a:lnTo>
                    <a:pt x="170" y="0"/>
                  </a:lnTo>
                  <a:lnTo>
                    <a:pt x="0" y="20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DFE5F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29" name="Freeform 411"/>
            <p:cNvSpPr>
              <a:spLocks/>
            </p:cNvSpPr>
            <p:nvPr userDrawn="1"/>
          </p:nvSpPr>
          <p:spPr bwMode="auto">
            <a:xfrm>
              <a:off x="5011" y="16"/>
              <a:ext cx="173" cy="207"/>
            </a:xfrm>
            <a:custGeom>
              <a:avLst/>
              <a:gdLst>
                <a:gd name="T0" fmla="*/ 0 w 173"/>
                <a:gd name="T1" fmla="*/ 198 h 207"/>
                <a:gd name="T2" fmla="*/ 166 w 173"/>
                <a:gd name="T3" fmla="*/ 0 h 207"/>
                <a:gd name="T4" fmla="*/ 173 w 173"/>
                <a:gd name="T5" fmla="*/ 0 h 207"/>
                <a:gd name="T6" fmla="*/ 0 w 173"/>
                <a:gd name="T7" fmla="*/ 207 h 207"/>
                <a:gd name="T8" fmla="*/ 0 w 173"/>
                <a:gd name="T9" fmla="*/ 198 h 2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" h="207">
                  <a:moveTo>
                    <a:pt x="0" y="198"/>
                  </a:moveTo>
                  <a:lnTo>
                    <a:pt x="166" y="0"/>
                  </a:lnTo>
                  <a:lnTo>
                    <a:pt x="173" y="0"/>
                  </a:lnTo>
                  <a:lnTo>
                    <a:pt x="0" y="207"/>
                  </a:lnTo>
                  <a:lnTo>
                    <a:pt x="0" y="198"/>
                  </a:lnTo>
                  <a:close/>
                </a:path>
              </a:pathLst>
            </a:custGeom>
            <a:solidFill>
              <a:srgbClr val="DEE5F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0" name="Freeform 412"/>
            <p:cNvSpPr>
              <a:spLocks/>
            </p:cNvSpPr>
            <p:nvPr userDrawn="1"/>
          </p:nvSpPr>
          <p:spPr bwMode="auto">
            <a:xfrm>
              <a:off x="5011" y="16"/>
              <a:ext cx="177" cy="211"/>
            </a:xfrm>
            <a:custGeom>
              <a:avLst/>
              <a:gdLst>
                <a:gd name="T0" fmla="*/ 0 w 177"/>
                <a:gd name="T1" fmla="*/ 202 h 211"/>
                <a:gd name="T2" fmla="*/ 170 w 177"/>
                <a:gd name="T3" fmla="*/ 0 h 211"/>
                <a:gd name="T4" fmla="*/ 177 w 177"/>
                <a:gd name="T5" fmla="*/ 0 h 211"/>
                <a:gd name="T6" fmla="*/ 0 w 177"/>
                <a:gd name="T7" fmla="*/ 211 h 211"/>
                <a:gd name="T8" fmla="*/ 0 w 177"/>
                <a:gd name="T9" fmla="*/ 202 h 2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7" h="211">
                  <a:moveTo>
                    <a:pt x="0" y="202"/>
                  </a:moveTo>
                  <a:lnTo>
                    <a:pt x="170" y="0"/>
                  </a:lnTo>
                  <a:lnTo>
                    <a:pt x="177" y="0"/>
                  </a:lnTo>
                  <a:lnTo>
                    <a:pt x="0" y="211"/>
                  </a:lnTo>
                  <a:lnTo>
                    <a:pt x="0" y="202"/>
                  </a:lnTo>
                  <a:close/>
                </a:path>
              </a:pathLst>
            </a:custGeom>
            <a:solidFill>
              <a:srgbClr val="DEE5F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1" name="Freeform 413"/>
            <p:cNvSpPr>
              <a:spLocks/>
            </p:cNvSpPr>
            <p:nvPr userDrawn="1"/>
          </p:nvSpPr>
          <p:spPr bwMode="auto">
            <a:xfrm>
              <a:off x="5011" y="16"/>
              <a:ext cx="181" cy="216"/>
            </a:xfrm>
            <a:custGeom>
              <a:avLst/>
              <a:gdLst>
                <a:gd name="T0" fmla="*/ 0 w 181"/>
                <a:gd name="T1" fmla="*/ 207 h 216"/>
                <a:gd name="T2" fmla="*/ 173 w 181"/>
                <a:gd name="T3" fmla="*/ 0 h 216"/>
                <a:gd name="T4" fmla="*/ 181 w 181"/>
                <a:gd name="T5" fmla="*/ 0 h 216"/>
                <a:gd name="T6" fmla="*/ 0 w 181"/>
                <a:gd name="T7" fmla="*/ 216 h 216"/>
                <a:gd name="T8" fmla="*/ 0 w 181"/>
                <a:gd name="T9" fmla="*/ 207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1" h="216">
                  <a:moveTo>
                    <a:pt x="0" y="207"/>
                  </a:moveTo>
                  <a:lnTo>
                    <a:pt x="173" y="0"/>
                  </a:lnTo>
                  <a:lnTo>
                    <a:pt x="181" y="0"/>
                  </a:lnTo>
                  <a:lnTo>
                    <a:pt x="0" y="216"/>
                  </a:lnTo>
                  <a:lnTo>
                    <a:pt x="0" y="207"/>
                  </a:lnTo>
                  <a:close/>
                </a:path>
              </a:pathLst>
            </a:custGeom>
            <a:solidFill>
              <a:srgbClr val="DCE3F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2" name="Freeform 414"/>
            <p:cNvSpPr>
              <a:spLocks/>
            </p:cNvSpPr>
            <p:nvPr userDrawn="1"/>
          </p:nvSpPr>
          <p:spPr bwMode="auto">
            <a:xfrm>
              <a:off x="5011" y="16"/>
              <a:ext cx="185" cy="221"/>
            </a:xfrm>
            <a:custGeom>
              <a:avLst/>
              <a:gdLst>
                <a:gd name="T0" fmla="*/ 0 w 185"/>
                <a:gd name="T1" fmla="*/ 211 h 221"/>
                <a:gd name="T2" fmla="*/ 177 w 185"/>
                <a:gd name="T3" fmla="*/ 0 h 221"/>
                <a:gd name="T4" fmla="*/ 185 w 185"/>
                <a:gd name="T5" fmla="*/ 0 h 221"/>
                <a:gd name="T6" fmla="*/ 0 w 185"/>
                <a:gd name="T7" fmla="*/ 221 h 221"/>
                <a:gd name="T8" fmla="*/ 0 w 185"/>
                <a:gd name="T9" fmla="*/ 211 h 2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5" h="221">
                  <a:moveTo>
                    <a:pt x="0" y="211"/>
                  </a:moveTo>
                  <a:lnTo>
                    <a:pt x="177" y="0"/>
                  </a:lnTo>
                  <a:lnTo>
                    <a:pt x="185" y="0"/>
                  </a:lnTo>
                  <a:lnTo>
                    <a:pt x="0" y="221"/>
                  </a:lnTo>
                  <a:lnTo>
                    <a:pt x="0" y="211"/>
                  </a:lnTo>
                  <a:close/>
                </a:path>
              </a:pathLst>
            </a:custGeom>
            <a:solidFill>
              <a:srgbClr val="DCE3F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3" name="Freeform 415"/>
            <p:cNvSpPr>
              <a:spLocks/>
            </p:cNvSpPr>
            <p:nvPr userDrawn="1"/>
          </p:nvSpPr>
          <p:spPr bwMode="auto">
            <a:xfrm>
              <a:off x="5011" y="16"/>
              <a:ext cx="189" cy="225"/>
            </a:xfrm>
            <a:custGeom>
              <a:avLst/>
              <a:gdLst>
                <a:gd name="T0" fmla="*/ 0 w 189"/>
                <a:gd name="T1" fmla="*/ 216 h 225"/>
                <a:gd name="T2" fmla="*/ 181 w 189"/>
                <a:gd name="T3" fmla="*/ 0 h 225"/>
                <a:gd name="T4" fmla="*/ 189 w 189"/>
                <a:gd name="T5" fmla="*/ 0 h 225"/>
                <a:gd name="T6" fmla="*/ 0 w 189"/>
                <a:gd name="T7" fmla="*/ 225 h 225"/>
                <a:gd name="T8" fmla="*/ 0 w 189"/>
                <a:gd name="T9" fmla="*/ 216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9" h="225">
                  <a:moveTo>
                    <a:pt x="0" y="216"/>
                  </a:moveTo>
                  <a:lnTo>
                    <a:pt x="181" y="0"/>
                  </a:lnTo>
                  <a:lnTo>
                    <a:pt x="189" y="0"/>
                  </a:lnTo>
                  <a:lnTo>
                    <a:pt x="0" y="225"/>
                  </a:lnTo>
                  <a:lnTo>
                    <a:pt x="0" y="216"/>
                  </a:lnTo>
                  <a:close/>
                </a:path>
              </a:pathLst>
            </a:custGeom>
            <a:solidFill>
              <a:srgbClr val="DBE3F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234" name="Group 617"/>
            <p:cNvGrpSpPr>
              <a:grpSpLocks/>
            </p:cNvGrpSpPr>
            <p:nvPr userDrawn="1"/>
          </p:nvGrpSpPr>
          <p:grpSpPr bwMode="auto">
            <a:xfrm>
              <a:off x="5011" y="16"/>
              <a:ext cx="705" cy="392"/>
              <a:chOff x="5011" y="16"/>
              <a:chExt cx="705" cy="392"/>
            </a:xfrm>
          </p:grpSpPr>
          <p:sp>
            <p:nvSpPr>
              <p:cNvPr id="1343" name="Freeform 417"/>
              <p:cNvSpPr>
                <a:spLocks/>
              </p:cNvSpPr>
              <p:nvPr userDrawn="1"/>
            </p:nvSpPr>
            <p:spPr bwMode="auto">
              <a:xfrm>
                <a:off x="5011" y="16"/>
                <a:ext cx="193" cy="231"/>
              </a:xfrm>
              <a:custGeom>
                <a:avLst/>
                <a:gdLst>
                  <a:gd name="T0" fmla="*/ 0 w 193"/>
                  <a:gd name="T1" fmla="*/ 221 h 231"/>
                  <a:gd name="T2" fmla="*/ 185 w 193"/>
                  <a:gd name="T3" fmla="*/ 0 h 231"/>
                  <a:gd name="T4" fmla="*/ 193 w 193"/>
                  <a:gd name="T5" fmla="*/ 0 h 231"/>
                  <a:gd name="T6" fmla="*/ 0 w 193"/>
                  <a:gd name="T7" fmla="*/ 231 h 231"/>
                  <a:gd name="T8" fmla="*/ 0 w 193"/>
                  <a:gd name="T9" fmla="*/ 221 h 2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3" h="231">
                    <a:moveTo>
                      <a:pt x="0" y="221"/>
                    </a:moveTo>
                    <a:lnTo>
                      <a:pt x="185" y="0"/>
                    </a:lnTo>
                    <a:lnTo>
                      <a:pt x="193" y="0"/>
                    </a:lnTo>
                    <a:lnTo>
                      <a:pt x="0" y="231"/>
                    </a:lnTo>
                    <a:lnTo>
                      <a:pt x="0" y="221"/>
                    </a:lnTo>
                    <a:close/>
                  </a:path>
                </a:pathLst>
              </a:custGeom>
              <a:solidFill>
                <a:srgbClr val="DAE1F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4" name="Freeform 418"/>
              <p:cNvSpPr>
                <a:spLocks/>
              </p:cNvSpPr>
              <p:nvPr userDrawn="1"/>
            </p:nvSpPr>
            <p:spPr bwMode="auto">
              <a:xfrm>
                <a:off x="5011" y="16"/>
                <a:ext cx="197" cy="236"/>
              </a:xfrm>
              <a:custGeom>
                <a:avLst/>
                <a:gdLst>
                  <a:gd name="T0" fmla="*/ 0 w 197"/>
                  <a:gd name="T1" fmla="*/ 225 h 236"/>
                  <a:gd name="T2" fmla="*/ 189 w 197"/>
                  <a:gd name="T3" fmla="*/ 0 h 236"/>
                  <a:gd name="T4" fmla="*/ 197 w 197"/>
                  <a:gd name="T5" fmla="*/ 0 h 236"/>
                  <a:gd name="T6" fmla="*/ 0 w 197"/>
                  <a:gd name="T7" fmla="*/ 236 h 236"/>
                  <a:gd name="T8" fmla="*/ 0 w 197"/>
                  <a:gd name="T9" fmla="*/ 225 h 2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7" h="236">
                    <a:moveTo>
                      <a:pt x="0" y="225"/>
                    </a:moveTo>
                    <a:lnTo>
                      <a:pt x="189" y="0"/>
                    </a:lnTo>
                    <a:lnTo>
                      <a:pt x="197" y="0"/>
                    </a:lnTo>
                    <a:lnTo>
                      <a:pt x="0" y="236"/>
                    </a:lnTo>
                    <a:lnTo>
                      <a:pt x="0" y="225"/>
                    </a:lnTo>
                    <a:close/>
                  </a:path>
                </a:pathLst>
              </a:custGeom>
              <a:solidFill>
                <a:srgbClr val="D9E1F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5" name="Freeform 419"/>
              <p:cNvSpPr>
                <a:spLocks/>
              </p:cNvSpPr>
              <p:nvPr userDrawn="1"/>
            </p:nvSpPr>
            <p:spPr bwMode="auto">
              <a:xfrm>
                <a:off x="5011" y="16"/>
                <a:ext cx="201" cy="240"/>
              </a:xfrm>
              <a:custGeom>
                <a:avLst/>
                <a:gdLst>
                  <a:gd name="T0" fmla="*/ 0 w 201"/>
                  <a:gd name="T1" fmla="*/ 231 h 240"/>
                  <a:gd name="T2" fmla="*/ 193 w 201"/>
                  <a:gd name="T3" fmla="*/ 0 h 240"/>
                  <a:gd name="T4" fmla="*/ 201 w 201"/>
                  <a:gd name="T5" fmla="*/ 0 h 240"/>
                  <a:gd name="T6" fmla="*/ 0 w 201"/>
                  <a:gd name="T7" fmla="*/ 240 h 240"/>
                  <a:gd name="T8" fmla="*/ 0 w 201"/>
                  <a:gd name="T9" fmla="*/ 23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1" h="240">
                    <a:moveTo>
                      <a:pt x="0" y="231"/>
                    </a:moveTo>
                    <a:lnTo>
                      <a:pt x="193" y="0"/>
                    </a:lnTo>
                    <a:lnTo>
                      <a:pt x="201" y="0"/>
                    </a:lnTo>
                    <a:lnTo>
                      <a:pt x="0" y="240"/>
                    </a:lnTo>
                    <a:lnTo>
                      <a:pt x="0" y="231"/>
                    </a:lnTo>
                    <a:close/>
                  </a:path>
                </a:pathLst>
              </a:custGeom>
              <a:solidFill>
                <a:srgbClr val="D9E1F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6" name="Freeform 420"/>
              <p:cNvSpPr>
                <a:spLocks/>
              </p:cNvSpPr>
              <p:nvPr userDrawn="1"/>
            </p:nvSpPr>
            <p:spPr bwMode="auto">
              <a:xfrm>
                <a:off x="5011" y="16"/>
                <a:ext cx="205" cy="245"/>
              </a:xfrm>
              <a:custGeom>
                <a:avLst/>
                <a:gdLst>
                  <a:gd name="T0" fmla="*/ 0 w 205"/>
                  <a:gd name="T1" fmla="*/ 236 h 245"/>
                  <a:gd name="T2" fmla="*/ 197 w 205"/>
                  <a:gd name="T3" fmla="*/ 0 h 245"/>
                  <a:gd name="T4" fmla="*/ 205 w 205"/>
                  <a:gd name="T5" fmla="*/ 0 h 245"/>
                  <a:gd name="T6" fmla="*/ 0 w 205"/>
                  <a:gd name="T7" fmla="*/ 245 h 245"/>
                  <a:gd name="T8" fmla="*/ 0 w 205"/>
                  <a:gd name="T9" fmla="*/ 236 h 24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5" h="245">
                    <a:moveTo>
                      <a:pt x="0" y="236"/>
                    </a:moveTo>
                    <a:lnTo>
                      <a:pt x="197" y="0"/>
                    </a:lnTo>
                    <a:lnTo>
                      <a:pt x="205" y="0"/>
                    </a:lnTo>
                    <a:lnTo>
                      <a:pt x="0" y="245"/>
                    </a:lnTo>
                    <a:lnTo>
                      <a:pt x="0" y="236"/>
                    </a:lnTo>
                    <a:close/>
                  </a:path>
                </a:pathLst>
              </a:custGeom>
              <a:solidFill>
                <a:srgbClr val="D7DFE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7" name="Freeform 421"/>
              <p:cNvSpPr>
                <a:spLocks/>
              </p:cNvSpPr>
              <p:nvPr userDrawn="1"/>
            </p:nvSpPr>
            <p:spPr bwMode="auto">
              <a:xfrm>
                <a:off x="5011" y="16"/>
                <a:ext cx="210" cy="250"/>
              </a:xfrm>
              <a:custGeom>
                <a:avLst/>
                <a:gdLst>
                  <a:gd name="T0" fmla="*/ 0 w 210"/>
                  <a:gd name="T1" fmla="*/ 240 h 250"/>
                  <a:gd name="T2" fmla="*/ 201 w 210"/>
                  <a:gd name="T3" fmla="*/ 0 h 250"/>
                  <a:gd name="T4" fmla="*/ 210 w 210"/>
                  <a:gd name="T5" fmla="*/ 0 h 250"/>
                  <a:gd name="T6" fmla="*/ 0 w 210"/>
                  <a:gd name="T7" fmla="*/ 250 h 250"/>
                  <a:gd name="T8" fmla="*/ 0 w 210"/>
                  <a:gd name="T9" fmla="*/ 240 h 2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0" h="250">
                    <a:moveTo>
                      <a:pt x="0" y="240"/>
                    </a:moveTo>
                    <a:lnTo>
                      <a:pt x="201" y="0"/>
                    </a:lnTo>
                    <a:lnTo>
                      <a:pt x="210" y="0"/>
                    </a:lnTo>
                    <a:lnTo>
                      <a:pt x="0" y="250"/>
                    </a:lnTo>
                    <a:lnTo>
                      <a:pt x="0" y="240"/>
                    </a:lnTo>
                    <a:close/>
                  </a:path>
                </a:pathLst>
              </a:custGeom>
              <a:solidFill>
                <a:srgbClr val="D7DFE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8" name="Freeform 422"/>
              <p:cNvSpPr>
                <a:spLocks/>
              </p:cNvSpPr>
              <p:nvPr userDrawn="1"/>
            </p:nvSpPr>
            <p:spPr bwMode="auto">
              <a:xfrm>
                <a:off x="5011" y="16"/>
                <a:ext cx="214" cy="254"/>
              </a:xfrm>
              <a:custGeom>
                <a:avLst/>
                <a:gdLst>
                  <a:gd name="T0" fmla="*/ 0 w 214"/>
                  <a:gd name="T1" fmla="*/ 245 h 254"/>
                  <a:gd name="T2" fmla="*/ 205 w 214"/>
                  <a:gd name="T3" fmla="*/ 0 h 254"/>
                  <a:gd name="T4" fmla="*/ 214 w 214"/>
                  <a:gd name="T5" fmla="*/ 0 h 254"/>
                  <a:gd name="T6" fmla="*/ 0 w 214"/>
                  <a:gd name="T7" fmla="*/ 254 h 254"/>
                  <a:gd name="T8" fmla="*/ 0 w 214"/>
                  <a:gd name="T9" fmla="*/ 245 h 2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4" h="254">
                    <a:moveTo>
                      <a:pt x="0" y="245"/>
                    </a:moveTo>
                    <a:lnTo>
                      <a:pt x="205" y="0"/>
                    </a:lnTo>
                    <a:lnTo>
                      <a:pt x="214" y="0"/>
                    </a:lnTo>
                    <a:lnTo>
                      <a:pt x="0" y="254"/>
                    </a:lnTo>
                    <a:lnTo>
                      <a:pt x="0" y="245"/>
                    </a:lnTo>
                    <a:close/>
                  </a:path>
                </a:pathLst>
              </a:custGeom>
              <a:solidFill>
                <a:srgbClr val="D6DFE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9" name="Freeform 423"/>
              <p:cNvSpPr>
                <a:spLocks/>
              </p:cNvSpPr>
              <p:nvPr userDrawn="1"/>
            </p:nvSpPr>
            <p:spPr bwMode="auto">
              <a:xfrm>
                <a:off x="5011" y="16"/>
                <a:ext cx="218" cy="260"/>
              </a:xfrm>
              <a:custGeom>
                <a:avLst/>
                <a:gdLst>
                  <a:gd name="T0" fmla="*/ 0 w 218"/>
                  <a:gd name="T1" fmla="*/ 250 h 260"/>
                  <a:gd name="T2" fmla="*/ 210 w 218"/>
                  <a:gd name="T3" fmla="*/ 0 h 260"/>
                  <a:gd name="T4" fmla="*/ 218 w 218"/>
                  <a:gd name="T5" fmla="*/ 0 h 260"/>
                  <a:gd name="T6" fmla="*/ 0 w 218"/>
                  <a:gd name="T7" fmla="*/ 260 h 260"/>
                  <a:gd name="T8" fmla="*/ 0 w 218"/>
                  <a:gd name="T9" fmla="*/ 250 h 2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8" h="260">
                    <a:moveTo>
                      <a:pt x="0" y="250"/>
                    </a:moveTo>
                    <a:lnTo>
                      <a:pt x="210" y="0"/>
                    </a:lnTo>
                    <a:lnTo>
                      <a:pt x="218" y="0"/>
                    </a:lnTo>
                    <a:lnTo>
                      <a:pt x="0" y="260"/>
                    </a:lnTo>
                    <a:lnTo>
                      <a:pt x="0" y="250"/>
                    </a:lnTo>
                    <a:close/>
                  </a:path>
                </a:pathLst>
              </a:custGeom>
              <a:solidFill>
                <a:srgbClr val="D5DDE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0" name="Freeform 424"/>
              <p:cNvSpPr>
                <a:spLocks/>
              </p:cNvSpPr>
              <p:nvPr userDrawn="1"/>
            </p:nvSpPr>
            <p:spPr bwMode="auto">
              <a:xfrm>
                <a:off x="5011" y="16"/>
                <a:ext cx="222" cy="265"/>
              </a:xfrm>
              <a:custGeom>
                <a:avLst/>
                <a:gdLst>
                  <a:gd name="T0" fmla="*/ 0 w 222"/>
                  <a:gd name="T1" fmla="*/ 254 h 265"/>
                  <a:gd name="T2" fmla="*/ 214 w 222"/>
                  <a:gd name="T3" fmla="*/ 0 h 265"/>
                  <a:gd name="T4" fmla="*/ 222 w 222"/>
                  <a:gd name="T5" fmla="*/ 0 h 265"/>
                  <a:gd name="T6" fmla="*/ 0 w 222"/>
                  <a:gd name="T7" fmla="*/ 265 h 265"/>
                  <a:gd name="T8" fmla="*/ 0 w 222"/>
                  <a:gd name="T9" fmla="*/ 254 h 2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2" h="265">
                    <a:moveTo>
                      <a:pt x="0" y="254"/>
                    </a:moveTo>
                    <a:lnTo>
                      <a:pt x="214" y="0"/>
                    </a:lnTo>
                    <a:lnTo>
                      <a:pt x="222" y="0"/>
                    </a:lnTo>
                    <a:lnTo>
                      <a:pt x="0" y="265"/>
                    </a:lnTo>
                    <a:lnTo>
                      <a:pt x="0" y="254"/>
                    </a:lnTo>
                    <a:close/>
                  </a:path>
                </a:pathLst>
              </a:custGeom>
              <a:solidFill>
                <a:srgbClr val="D4DDE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1" name="Freeform 425"/>
              <p:cNvSpPr>
                <a:spLocks/>
              </p:cNvSpPr>
              <p:nvPr userDrawn="1"/>
            </p:nvSpPr>
            <p:spPr bwMode="auto">
              <a:xfrm>
                <a:off x="5011" y="16"/>
                <a:ext cx="226" cy="269"/>
              </a:xfrm>
              <a:custGeom>
                <a:avLst/>
                <a:gdLst>
                  <a:gd name="T0" fmla="*/ 0 w 226"/>
                  <a:gd name="T1" fmla="*/ 260 h 269"/>
                  <a:gd name="T2" fmla="*/ 218 w 226"/>
                  <a:gd name="T3" fmla="*/ 0 h 269"/>
                  <a:gd name="T4" fmla="*/ 226 w 226"/>
                  <a:gd name="T5" fmla="*/ 0 h 269"/>
                  <a:gd name="T6" fmla="*/ 0 w 226"/>
                  <a:gd name="T7" fmla="*/ 269 h 269"/>
                  <a:gd name="T8" fmla="*/ 0 w 226"/>
                  <a:gd name="T9" fmla="*/ 260 h 2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6" h="269">
                    <a:moveTo>
                      <a:pt x="0" y="260"/>
                    </a:moveTo>
                    <a:lnTo>
                      <a:pt x="218" y="0"/>
                    </a:lnTo>
                    <a:lnTo>
                      <a:pt x="226" y="0"/>
                    </a:lnTo>
                    <a:lnTo>
                      <a:pt x="0" y="269"/>
                    </a:lnTo>
                    <a:lnTo>
                      <a:pt x="0" y="260"/>
                    </a:lnTo>
                    <a:close/>
                  </a:path>
                </a:pathLst>
              </a:custGeom>
              <a:solidFill>
                <a:srgbClr val="D4DDE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" name="Freeform 426"/>
              <p:cNvSpPr>
                <a:spLocks/>
              </p:cNvSpPr>
              <p:nvPr userDrawn="1"/>
            </p:nvSpPr>
            <p:spPr bwMode="auto">
              <a:xfrm>
                <a:off x="5011" y="16"/>
                <a:ext cx="230" cy="274"/>
              </a:xfrm>
              <a:custGeom>
                <a:avLst/>
                <a:gdLst>
                  <a:gd name="T0" fmla="*/ 0 w 230"/>
                  <a:gd name="T1" fmla="*/ 265 h 274"/>
                  <a:gd name="T2" fmla="*/ 222 w 230"/>
                  <a:gd name="T3" fmla="*/ 0 h 274"/>
                  <a:gd name="T4" fmla="*/ 230 w 230"/>
                  <a:gd name="T5" fmla="*/ 0 h 274"/>
                  <a:gd name="T6" fmla="*/ 0 w 230"/>
                  <a:gd name="T7" fmla="*/ 274 h 274"/>
                  <a:gd name="T8" fmla="*/ 0 w 230"/>
                  <a:gd name="T9" fmla="*/ 265 h 27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30" h="274">
                    <a:moveTo>
                      <a:pt x="0" y="265"/>
                    </a:moveTo>
                    <a:lnTo>
                      <a:pt x="222" y="0"/>
                    </a:lnTo>
                    <a:lnTo>
                      <a:pt x="230" y="0"/>
                    </a:lnTo>
                    <a:lnTo>
                      <a:pt x="0" y="274"/>
                    </a:lnTo>
                    <a:lnTo>
                      <a:pt x="0" y="265"/>
                    </a:lnTo>
                    <a:close/>
                  </a:path>
                </a:pathLst>
              </a:custGeom>
              <a:solidFill>
                <a:srgbClr val="D2DBE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3" name="Freeform 427"/>
              <p:cNvSpPr>
                <a:spLocks/>
              </p:cNvSpPr>
              <p:nvPr userDrawn="1"/>
            </p:nvSpPr>
            <p:spPr bwMode="auto">
              <a:xfrm>
                <a:off x="5011" y="16"/>
                <a:ext cx="234" cy="279"/>
              </a:xfrm>
              <a:custGeom>
                <a:avLst/>
                <a:gdLst>
                  <a:gd name="T0" fmla="*/ 0 w 234"/>
                  <a:gd name="T1" fmla="*/ 269 h 279"/>
                  <a:gd name="T2" fmla="*/ 226 w 234"/>
                  <a:gd name="T3" fmla="*/ 0 h 279"/>
                  <a:gd name="T4" fmla="*/ 234 w 234"/>
                  <a:gd name="T5" fmla="*/ 0 h 279"/>
                  <a:gd name="T6" fmla="*/ 0 w 234"/>
                  <a:gd name="T7" fmla="*/ 279 h 279"/>
                  <a:gd name="T8" fmla="*/ 0 w 234"/>
                  <a:gd name="T9" fmla="*/ 269 h 2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34" h="279">
                    <a:moveTo>
                      <a:pt x="0" y="269"/>
                    </a:moveTo>
                    <a:lnTo>
                      <a:pt x="226" y="0"/>
                    </a:lnTo>
                    <a:lnTo>
                      <a:pt x="234" y="0"/>
                    </a:lnTo>
                    <a:lnTo>
                      <a:pt x="0" y="279"/>
                    </a:lnTo>
                    <a:lnTo>
                      <a:pt x="0" y="269"/>
                    </a:lnTo>
                    <a:close/>
                  </a:path>
                </a:pathLst>
              </a:custGeom>
              <a:solidFill>
                <a:srgbClr val="D2DBE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4" name="Freeform 428"/>
              <p:cNvSpPr>
                <a:spLocks/>
              </p:cNvSpPr>
              <p:nvPr userDrawn="1"/>
            </p:nvSpPr>
            <p:spPr bwMode="auto">
              <a:xfrm>
                <a:off x="5011" y="16"/>
                <a:ext cx="238" cy="283"/>
              </a:xfrm>
              <a:custGeom>
                <a:avLst/>
                <a:gdLst>
                  <a:gd name="T0" fmla="*/ 0 w 238"/>
                  <a:gd name="T1" fmla="*/ 274 h 283"/>
                  <a:gd name="T2" fmla="*/ 230 w 238"/>
                  <a:gd name="T3" fmla="*/ 0 h 283"/>
                  <a:gd name="T4" fmla="*/ 238 w 238"/>
                  <a:gd name="T5" fmla="*/ 0 h 283"/>
                  <a:gd name="T6" fmla="*/ 0 w 238"/>
                  <a:gd name="T7" fmla="*/ 283 h 283"/>
                  <a:gd name="T8" fmla="*/ 0 w 238"/>
                  <a:gd name="T9" fmla="*/ 274 h 28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38" h="283">
                    <a:moveTo>
                      <a:pt x="0" y="274"/>
                    </a:moveTo>
                    <a:lnTo>
                      <a:pt x="230" y="0"/>
                    </a:lnTo>
                    <a:lnTo>
                      <a:pt x="238" y="0"/>
                    </a:lnTo>
                    <a:lnTo>
                      <a:pt x="0" y="283"/>
                    </a:lnTo>
                    <a:lnTo>
                      <a:pt x="0" y="274"/>
                    </a:lnTo>
                    <a:close/>
                  </a:path>
                </a:pathLst>
              </a:custGeom>
              <a:solidFill>
                <a:srgbClr val="D1DBE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5" name="Freeform 429"/>
              <p:cNvSpPr>
                <a:spLocks/>
              </p:cNvSpPr>
              <p:nvPr userDrawn="1"/>
            </p:nvSpPr>
            <p:spPr bwMode="auto">
              <a:xfrm>
                <a:off x="5011" y="16"/>
                <a:ext cx="242" cy="289"/>
              </a:xfrm>
              <a:custGeom>
                <a:avLst/>
                <a:gdLst>
                  <a:gd name="T0" fmla="*/ 0 w 242"/>
                  <a:gd name="T1" fmla="*/ 279 h 289"/>
                  <a:gd name="T2" fmla="*/ 234 w 242"/>
                  <a:gd name="T3" fmla="*/ 0 h 289"/>
                  <a:gd name="T4" fmla="*/ 242 w 242"/>
                  <a:gd name="T5" fmla="*/ 0 h 289"/>
                  <a:gd name="T6" fmla="*/ 0 w 242"/>
                  <a:gd name="T7" fmla="*/ 289 h 289"/>
                  <a:gd name="T8" fmla="*/ 0 w 242"/>
                  <a:gd name="T9" fmla="*/ 279 h 28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2" h="289">
                    <a:moveTo>
                      <a:pt x="0" y="279"/>
                    </a:moveTo>
                    <a:lnTo>
                      <a:pt x="234" y="0"/>
                    </a:lnTo>
                    <a:lnTo>
                      <a:pt x="242" y="0"/>
                    </a:lnTo>
                    <a:lnTo>
                      <a:pt x="0" y="289"/>
                    </a:lnTo>
                    <a:lnTo>
                      <a:pt x="0" y="279"/>
                    </a:lnTo>
                    <a:close/>
                  </a:path>
                </a:pathLst>
              </a:custGeom>
              <a:solidFill>
                <a:srgbClr val="D0D9E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6" name="Freeform 430"/>
              <p:cNvSpPr>
                <a:spLocks/>
              </p:cNvSpPr>
              <p:nvPr userDrawn="1"/>
            </p:nvSpPr>
            <p:spPr bwMode="auto">
              <a:xfrm>
                <a:off x="5011" y="16"/>
                <a:ext cx="246" cy="293"/>
              </a:xfrm>
              <a:custGeom>
                <a:avLst/>
                <a:gdLst>
                  <a:gd name="T0" fmla="*/ 0 w 246"/>
                  <a:gd name="T1" fmla="*/ 283 h 293"/>
                  <a:gd name="T2" fmla="*/ 238 w 246"/>
                  <a:gd name="T3" fmla="*/ 0 h 293"/>
                  <a:gd name="T4" fmla="*/ 246 w 246"/>
                  <a:gd name="T5" fmla="*/ 0 h 293"/>
                  <a:gd name="T6" fmla="*/ 0 w 246"/>
                  <a:gd name="T7" fmla="*/ 293 h 293"/>
                  <a:gd name="T8" fmla="*/ 0 w 246"/>
                  <a:gd name="T9" fmla="*/ 283 h 2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6" h="293">
                    <a:moveTo>
                      <a:pt x="0" y="283"/>
                    </a:moveTo>
                    <a:lnTo>
                      <a:pt x="238" y="0"/>
                    </a:lnTo>
                    <a:lnTo>
                      <a:pt x="246" y="0"/>
                    </a:lnTo>
                    <a:lnTo>
                      <a:pt x="0" y="293"/>
                    </a:lnTo>
                    <a:lnTo>
                      <a:pt x="0" y="283"/>
                    </a:lnTo>
                    <a:close/>
                  </a:path>
                </a:pathLst>
              </a:custGeom>
              <a:solidFill>
                <a:srgbClr val="CFD9E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7" name="Freeform 431"/>
              <p:cNvSpPr>
                <a:spLocks/>
              </p:cNvSpPr>
              <p:nvPr userDrawn="1"/>
            </p:nvSpPr>
            <p:spPr bwMode="auto">
              <a:xfrm>
                <a:off x="5011" y="16"/>
                <a:ext cx="250" cy="298"/>
              </a:xfrm>
              <a:custGeom>
                <a:avLst/>
                <a:gdLst>
                  <a:gd name="T0" fmla="*/ 0 w 250"/>
                  <a:gd name="T1" fmla="*/ 289 h 298"/>
                  <a:gd name="T2" fmla="*/ 242 w 250"/>
                  <a:gd name="T3" fmla="*/ 0 h 298"/>
                  <a:gd name="T4" fmla="*/ 250 w 250"/>
                  <a:gd name="T5" fmla="*/ 0 h 298"/>
                  <a:gd name="T6" fmla="*/ 0 w 250"/>
                  <a:gd name="T7" fmla="*/ 298 h 298"/>
                  <a:gd name="T8" fmla="*/ 0 w 250"/>
                  <a:gd name="T9" fmla="*/ 289 h 29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0" h="298">
                    <a:moveTo>
                      <a:pt x="0" y="289"/>
                    </a:moveTo>
                    <a:lnTo>
                      <a:pt x="242" y="0"/>
                    </a:lnTo>
                    <a:lnTo>
                      <a:pt x="250" y="0"/>
                    </a:lnTo>
                    <a:lnTo>
                      <a:pt x="0" y="298"/>
                    </a:lnTo>
                    <a:lnTo>
                      <a:pt x="0" y="289"/>
                    </a:lnTo>
                    <a:close/>
                  </a:path>
                </a:pathLst>
              </a:custGeom>
              <a:solidFill>
                <a:srgbClr val="CFD9E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8" name="Freeform 432"/>
              <p:cNvSpPr>
                <a:spLocks/>
              </p:cNvSpPr>
              <p:nvPr userDrawn="1"/>
            </p:nvSpPr>
            <p:spPr bwMode="auto">
              <a:xfrm>
                <a:off x="5011" y="16"/>
                <a:ext cx="254" cy="303"/>
              </a:xfrm>
              <a:custGeom>
                <a:avLst/>
                <a:gdLst>
                  <a:gd name="T0" fmla="*/ 0 w 254"/>
                  <a:gd name="T1" fmla="*/ 293 h 303"/>
                  <a:gd name="T2" fmla="*/ 246 w 254"/>
                  <a:gd name="T3" fmla="*/ 0 h 303"/>
                  <a:gd name="T4" fmla="*/ 254 w 254"/>
                  <a:gd name="T5" fmla="*/ 0 h 303"/>
                  <a:gd name="T6" fmla="*/ 0 w 254"/>
                  <a:gd name="T7" fmla="*/ 303 h 303"/>
                  <a:gd name="T8" fmla="*/ 0 w 254"/>
                  <a:gd name="T9" fmla="*/ 293 h 30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4" h="303">
                    <a:moveTo>
                      <a:pt x="0" y="293"/>
                    </a:moveTo>
                    <a:lnTo>
                      <a:pt x="246" y="0"/>
                    </a:lnTo>
                    <a:lnTo>
                      <a:pt x="254" y="0"/>
                    </a:lnTo>
                    <a:lnTo>
                      <a:pt x="0" y="303"/>
                    </a:lnTo>
                    <a:lnTo>
                      <a:pt x="0" y="293"/>
                    </a:lnTo>
                    <a:close/>
                  </a:path>
                </a:pathLst>
              </a:custGeom>
              <a:solidFill>
                <a:srgbClr val="CDD7EB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9" name="Freeform 433"/>
              <p:cNvSpPr>
                <a:spLocks/>
              </p:cNvSpPr>
              <p:nvPr userDrawn="1"/>
            </p:nvSpPr>
            <p:spPr bwMode="auto">
              <a:xfrm>
                <a:off x="5011" y="16"/>
                <a:ext cx="258" cy="307"/>
              </a:xfrm>
              <a:custGeom>
                <a:avLst/>
                <a:gdLst>
                  <a:gd name="T0" fmla="*/ 0 w 258"/>
                  <a:gd name="T1" fmla="*/ 298 h 307"/>
                  <a:gd name="T2" fmla="*/ 250 w 258"/>
                  <a:gd name="T3" fmla="*/ 0 h 307"/>
                  <a:gd name="T4" fmla="*/ 258 w 258"/>
                  <a:gd name="T5" fmla="*/ 0 h 307"/>
                  <a:gd name="T6" fmla="*/ 0 w 258"/>
                  <a:gd name="T7" fmla="*/ 307 h 307"/>
                  <a:gd name="T8" fmla="*/ 0 w 258"/>
                  <a:gd name="T9" fmla="*/ 298 h 3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307">
                    <a:moveTo>
                      <a:pt x="0" y="298"/>
                    </a:moveTo>
                    <a:lnTo>
                      <a:pt x="250" y="0"/>
                    </a:lnTo>
                    <a:lnTo>
                      <a:pt x="258" y="0"/>
                    </a:lnTo>
                    <a:lnTo>
                      <a:pt x="0" y="307"/>
                    </a:lnTo>
                    <a:lnTo>
                      <a:pt x="0" y="298"/>
                    </a:lnTo>
                    <a:close/>
                  </a:path>
                </a:pathLst>
              </a:custGeom>
              <a:solidFill>
                <a:srgbClr val="CDD7EB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0" name="Freeform 434"/>
              <p:cNvSpPr>
                <a:spLocks/>
              </p:cNvSpPr>
              <p:nvPr userDrawn="1"/>
            </p:nvSpPr>
            <p:spPr bwMode="auto">
              <a:xfrm>
                <a:off x="5011" y="16"/>
                <a:ext cx="262" cy="312"/>
              </a:xfrm>
              <a:custGeom>
                <a:avLst/>
                <a:gdLst>
                  <a:gd name="T0" fmla="*/ 0 w 262"/>
                  <a:gd name="T1" fmla="*/ 303 h 312"/>
                  <a:gd name="T2" fmla="*/ 254 w 262"/>
                  <a:gd name="T3" fmla="*/ 0 h 312"/>
                  <a:gd name="T4" fmla="*/ 262 w 262"/>
                  <a:gd name="T5" fmla="*/ 0 h 312"/>
                  <a:gd name="T6" fmla="*/ 0 w 262"/>
                  <a:gd name="T7" fmla="*/ 312 h 312"/>
                  <a:gd name="T8" fmla="*/ 0 w 262"/>
                  <a:gd name="T9" fmla="*/ 303 h 3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2" h="312">
                    <a:moveTo>
                      <a:pt x="0" y="303"/>
                    </a:moveTo>
                    <a:lnTo>
                      <a:pt x="254" y="0"/>
                    </a:lnTo>
                    <a:lnTo>
                      <a:pt x="262" y="0"/>
                    </a:lnTo>
                    <a:lnTo>
                      <a:pt x="0" y="312"/>
                    </a:lnTo>
                    <a:lnTo>
                      <a:pt x="0" y="303"/>
                    </a:lnTo>
                    <a:close/>
                  </a:path>
                </a:pathLst>
              </a:custGeom>
              <a:solidFill>
                <a:srgbClr val="CCD7EB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1" name="Freeform 435"/>
              <p:cNvSpPr>
                <a:spLocks/>
              </p:cNvSpPr>
              <p:nvPr userDrawn="1"/>
            </p:nvSpPr>
            <p:spPr bwMode="auto">
              <a:xfrm>
                <a:off x="5011" y="16"/>
                <a:ext cx="266" cy="318"/>
              </a:xfrm>
              <a:custGeom>
                <a:avLst/>
                <a:gdLst>
                  <a:gd name="T0" fmla="*/ 0 w 266"/>
                  <a:gd name="T1" fmla="*/ 307 h 318"/>
                  <a:gd name="T2" fmla="*/ 258 w 266"/>
                  <a:gd name="T3" fmla="*/ 0 h 318"/>
                  <a:gd name="T4" fmla="*/ 266 w 266"/>
                  <a:gd name="T5" fmla="*/ 0 h 318"/>
                  <a:gd name="T6" fmla="*/ 0 w 266"/>
                  <a:gd name="T7" fmla="*/ 318 h 318"/>
                  <a:gd name="T8" fmla="*/ 0 w 266"/>
                  <a:gd name="T9" fmla="*/ 307 h 3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6" h="318">
                    <a:moveTo>
                      <a:pt x="0" y="307"/>
                    </a:moveTo>
                    <a:lnTo>
                      <a:pt x="258" y="0"/>
                    </a:lnTo>
                    <a:lnTo>
                      <a:pt x="266" y="0"/>
                    </a:lnTo>
                    <a:lnTo>
                      <a:pt x="0" y="318"/>
                    </a:lnTo>
                    <a:lnTo>
                      <a:pt x="0" y="307"/>
                    </a:lnTo>
                    <a:close/>
                  </a:path>
                </a:pathLst>
              </a:custGeom>
              <a:solidFill>
                <a:srgbClr val="CBD5EA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2" name="Freeform 436"/>
              <p:cNvSpPr>
                <a:spLocks/>
              </p:cNvSpPr>
              <p:nvPr userDrawn="1"/>
            </p:nvSpPr>
            <p:spPr bwMode="auto">
              <a:xfrm>
                <a:off x="5011" y="16"/>
                <a:ext cx="271" cy="322"/>
              </a:xfrm>
              <a:custGeom>
                <a:avLst/>
                <a:gdLst>
                  <a:gd name="T0" fmla="*/ 0 w 271"/>
                  <a:gd name="T1" fmla="*/ 312 h 322"/>
                  <a:gd name="T2" fmla="*/ 262 w 271"/>
                  <a:gd name="T3" fmla="*/ 0 h 322"/>
                  <a:gd name="T4" fmla="*/ 271 w 271"/>
                  <a:gd name="T5" fmla="*/ 0 h 322"/>
                  <a:gd name="T6" fmla="*/ 0 w 271"/>
                  <a:gd name="T7" fmla="*/ 322 h 322"/>
                  <a:gd name="T8" fmla="*/ 0 w 271"/>
                  <a:gd name="T9" fmla="*/ 312 h 3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1" h="322">
                    <a:moveTo>
                      <a:pt x="0" y="312"/>
                    </a:moveTo>
                    <a:lnTo>
                      <a:pt x="262" y="0"/>
                    </a:lnTo>
                    <a:lnTo>
                      <a:pt x="271" y="0"/>
                    </a:lnTo>
                    <a:lnTo>
                      <a:pt x="0" y="322"/>
                    </a:lnTo>
                    <a:lnTo>
                      <a:pt x="0" y="312"/>
                    </a:lnTo>
                    <a:close/>
                  </a:path>
                </a:pathLst>
              </a:custGeom>
              <a:solidFill>
                <a:srgbClr val="CAD5EA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3" name="Freeform 437"/>
              <p:cNvSpPr>
                <a:spLocks/>
              </p:cNvSpPr>
              <p:nvPr userDrawn="1"/>
            </p:nvSpPr>
            <p:spPr bwMode="auto">
              <a:xfrm>
                <a:off x="5011" y="16"/>
                <a:ext cx="275" cy="327"/>
              </a:xfrm>
              <a:custGeom>
                <a:avLst/>
                <a:gdLst>
                  <a:gd name="T0" fmla="*/ 0 w 275"/>
                  <a:gd name="T1" fmla="*/ 318 h 327"/>
                  <a:gd name="T2" fmla="*/ 266 w 275"/>
                  <a:gd name="T3" fmla="*/ 0 h 327"/>
                  <a:gd name="T4" fmla="*/ 275 w 275"/>
                  <a:gd name="T5" fmla="*/ 0 h 327"/>
                  <a:gd name="T6" fmla="*/ 0 w 275"/>
                  <a:gd name="T7" fmla="*/ 327 h 327"/>
                  <a:gd name="T8" fmla="*/ 0 w 275"/>
                  <a:gd name="T9" fmla="*/ 318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5" h="327">
                    <a:moveTo>
                      <a:pt x="0" y="318"/>
                    </a:moveTo>
                    <a:lnTo>
                      <a:pt x="266" y="0"/>
                    </a:lnTo>
                    <a:lnTo>
                      <a:pt x="275" y="0"/>
                    </a:lnTo>
                    <a:lnTo>
                      <a:pt x="0" y="327"/>
                    </a:lnTo>
                    <a:lnTo>
                      <a:pt x="0" y="318"/>
                    </a:lnTo>
                    <a:close/>
                  </a:path>
                </a:pathLst>
              </a:custGeom>
              <a:solidFill>
                <a:srgbClr val="CAD5EA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4" name="Freeform 438"/>
              <p:cNvSpPr>
                <a:spLocks/>
              </p:cNvSpPr>
              <p:nvPr userDrawn="1"/>
            </p:nvSpPr>
            <p:spPr bwMode="auto">
              <a:xfrm>
                <a:off x="5011" y="16"/>
                <a:ext cx="279" cy="332"/>
              </a:xfrm>
              <a:custGeom>
                <a:avLst/>
                <a:gdLst>
                  <a:gd name="T0" fmla="*/ 0 w 279"/>
                  <a:gd name="T1" fmla="*/ 322 h 332"/>
                  <a:gd name="T2" fmla="*/ 271 w 279"/>
                  <a:gd name="T3" fmla="*/ 0 h 332"/>
                  <a:gd name="T4" fmla="*/ 279 w 279"/>
                  <a:gd name="T5" fmla="*/ 0 h 332"/>
                  <a:gd name="T6" fmla="*/ 0 w 279"/>
                  <a:gd name="T7" fmla="*/ 332 h 332"/>
                  <a:gd name="T8" fmla="*/ 0 w 279"/>
                  <a:gd name="T9" fmla="*/ 322 h 3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9" h="332">
                    <a:moveTo>
                      <a:pt x="0" y="322"/>
                    </a:moveTo>
                    <a:lnTo>
                      <a:pt x="271" y="0"/>
                    </a:lnTo>
                    <a:lnTo>
                      <a:pt x="279" y="0"/>
                    </a:lnTo>
                    <a:lnTo>
                      <a:pt x="0" y="332"/>
                    </a:lnTo>
                    <a:lnTo>
                      <a:pt x="0" y="322"/>
                    </a:lnTo>
                    <a:close/>
                  </a:path>
                </a:pathLst>
              </a:custGeom>
              <a:solidFill>
                <a:srgbClr val="C8D3E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5" name="Freeform 439"/>
              <p:cNvSpPr>
                <a:spLocks/>
              </p:cNvSpPr>
              <p:nvPr userDrawn="1"/>
            </p:nvSpPr>
            <p:spPr bwMode="auto">
              <a:xfrm>
                <a:off x="5011" y="16"/>
                <a:ext cx="283" cy="336"/>
              </a:xfrm>
              <a:custGeom>
                <a:avLst/>
                <a:gdLst>
                  <a:gd name="T0" fmla="*/ 0 w 283"/>
                  <a:gd name="T1" fmla="*/ 327 h 336"/>
                  <a:gd name="T2" fmla="*/ 275 w 283"/>
                  <a:gd name="T3" fmla="*/ 0 h 336"/>
                  <a:gd name="T4" fmla="*/ 283 w 283"/>
                  <a:gd name="T5" fmla="*/ 0 h 336"/>
                  <a:gd name="T6" fmla="*/ 0 w 283"/>
                  <a:gd name="T7" fmla="*/ 336 h 336"/>
                  <a:gd name="T8" fmla="*/ 0 w 283"/>
                  <a:gd name="T9" fmla="*/ 327 h 3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83" h="336">
                    <a:moveTo>
                      <a:pt x="0" y="327"/>
                    </a:moveTo>
                    <a:lnTo>
                      <a:pt x="275" y="0"/>
                    </a:lnTo>
                    <a:lnTo>
                      <a:pt x="283" y="0"/>
                    </a:lnTo>
                    <a:lnTo>
                      <a:pt x="0" y="336"/>
                    </a:lnTo>
                    <a:lnTo>
                      <a:pt x="0" y="327"/>
                    </a:lnTo>
                    <a:close/>
                  </a:path>
                </a:pathLst>
              </a:custGeom>
              <a:solidFill>
                <a:srgbClr val="C8D3E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6" name="Freeform 440"/>
              <p:cNvSpPr>
                <a:spLocks/>
              </p:cNvSpPr>
              <p:nvPr userDrawn="1"/>
            </p:nvSpPr>
            <p:spPr bwMode="auto">
              <a:xfrm>
                <a:off x="5011" y="16"/>
                <a:ext cx="287" cy="341"/>
              </a:xfrm>
              <a:custGeom>
                <a:avLst/>
                <a:gdLst>
                  <a:gd name="T0" fmla="*/ 0 w 287"/>
                  <a:gd name="T1" fmla="*/ 332 h 341"/>
                  <a:gd name="T2" fmla="*/ 279 w 287"/>
                  <a:gd name="T3" fmla="*/ 0 h 341"/>
                  <a:gd name="T4" fmla="*/ 287 w 287"/>
                  <a:gd name="T5" fmla="*/ 0 h 341"/>
                  <a:gd name="T6" fmla="*/ 0 w 287"/>
                  <a:gd name="T7" fmla="*/ 341 h 341"/>
                  <a:gd name="T8" fmla="*/ 0 w 287"/>
                  <a:gd name="T9" fmla="*/ 332 h 3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87" h="341">
                    <a:moveTo>
                      <a:pt x="0" y="332"/>
                    </a:moveTo>
                    <a:lnTo>
                      <a:pt x="279" y="0"/>
                    </a:lnTo>
                    <a:lnTo>
                      <a:pt x="287" y="0"/>
                    </a:lnTo>
                    <a:lnTo>
                      <a:pt x="0" y="341"/>
                    </a:lnTo>
                    <a:lnTo>
                      <a:pt x="0" y="332"/>
                    </a:lnTo>
                    <a:close/>
                  </a:path>
                </a:pathLst>
              </a:custGeom>
              <a:solidFill>
                <a:srgbClr val="C7D3E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7" name="Freeform 441"/>
              <p:cNvSpPr>
                <a:spLocks/>
              </p:cNvSpPr>
              <p:nvPr userDrawn="1"/>
            </p:nvSpPr>
            <p:spPr bwMode="auto">
              <a:xfrm>
                <a:off x="5011" y="16"/>
                <a:ext cx="291" cy="347"/>
              </a:xfrm>
              <a:custGeom>
                <a:avLst/>
                <a:gdLst>
                  <a:gd name="T0" fmla="*/ 0 w 291"/>
                  <a:gd name="T1" fmla="*/ 336 h 347"/>
                  <a:gd name="T2" fmla="*/ 283 w 291"/>
                  <a:gd name="T3" fmla="*/ 0 h 347"/>
                  <a:gd name="T4" fmla="*/ 291 w 291"/>
                  <a:gd name="T5" fmla="*/ 0 h 347"/>
                  <a:gd name="T6" fmla="*/ 0 w 291"/>
                  <a:gd name="T7" fmla="*/ 347 h 347"/>
                  <a:gd name="T8" fmla="*/ 0 w 291"/>
                  <a:gd name="T9" fmla="*/ 336 h 3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347">
                    <a:moveTo>
                      <a:pt x="0" y="336"/>
                    </a:moveTo>
                    <a:lnTo>
                      <a:pt x="283" y="0"/>
                    </a:lnTo>
                    <a:lnTo>
                      <a:pt x="291" y="0"/>
                    </a:lnTo>
                    <a:lnTo>
                      <a:pt x="0" y="347"/>
                    </a:lnTo>
                    <a:lnTo>
                      <a:pt x="0" y="336"/>
                    </a:lnTo>
                    <a:close/>
                  </a:path>
                </a:pathLst>
              </a:custGeom>
              <a:solidFill>
                <a:srgbClr val="C6D1E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8" name="Freeform 442"/>
              <p:cNvSpPr>
                <a:spLocks/>
              </p:cNvSpPr>
              <p:nvPr userDrawn="1"/>
            </p:nvSpPr>
            <p:spPr bwMode="auto">
              <a:xfrm>
                <a:off x="5011" y="16"/>
                <a:ext cx="295" cy="351"/>
              </a:xfrm>
              <a:custGeom>
                <a:avLst/>
                <a:gdLst>
                  <a:gd name="T0" fmla="*/ 0 w 295"/>
                  <a:gd name="T1" fmla="*/ 341 h 351"/>
                  <a:gd name="T2" fmla="*/ 287 w 295"/>
                  <a:gd name="T3" fmla="*/ 0 h 351"/>
                  <a:gd name="T4" fmla="*/ 295 w 295"/>
                  <a:gd name="T5" fmla="*/ 0 h 351"/>
                  <a:gd name="T6" fmla="*/ 0 w 295"/>
                  <a:gd name="T7" fmla="*/ 351 h 351"/>
                  <a:gd name="T8" fmla="*/ 0 w 295"/>
                  <a:gd name="T9" fmla="*/ 341 h 3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5" h="351">
                    <a:moveTo>
                      <a:pt x="0" y="341"/>
                    </a:moveTo>
                    <a:lnTo>
                      <a:pt x="287" y="0"/>
                    </a:lnTo>
                    <a:lnTo>
                      <a:pt x="295" y="0"/>
                    </a:lnTo>
                    <a:lnTo>
                      <a:pt x="0" y="351"/>
                    </a:lnTo>
                    <a:lnTo>
                      <a:pt x="0" y="341"/>
                    </a:lnTo>
                    <a:close/>
                  </a:path>
                </a:pathLst>
              </a:custGeom>
              <a:solidFill>
                <a:srgbClr val="C5D1E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9" name="Freeform 443"/>
              <p:cNvSpPr>
                <a:spLocks/>
              </p:cNvSpPr>
              <p:nvPr userDrawn="1"/>
            </p:nvSpPr>
            <p:spPr bwMode="auto">
              <a:xfrm>
                <a:off x="5011" y="16"/>
                <a:ext cx="298" cy="356"/>
              </a:xfrm>
              <a:custGeom>
                <a:avLst/>
                <a:gdLst>
                  <a:gd name="T0" fmla="*/ 0 w 298"/>
                  <a:gd name="T1" fmla="*/ 347 h 356"/>
                  <a:gd name="T2" fmla="*/ 291 w 298"/>
                  <a:gd name="T3" fmla="*/ 0 h 356"/>
                  <a:gd name="T4" fmla="*/ 298 w 298"/>
                  <a:gd name="T5" fmla="*/ 0 h 356"/>
                  <a:gd name="T6" fmla="*/ 0 w 298"/>
                  <a:gd name="T7" fmla="*/ 356 h 356"/>
                  <a:gd name="T8" fmla="*/ 0 w 298"/>
                  <a:gd name="T9" fmla="*/ 347 h 3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" h="356">
                    <a:moveTo>
                      <a:pt x="0" y="347"/>
                    </a:moveTo>
                    <a:lnTo>
                      <a:pt x="291" y="0"/>
                    </a:lnTo>
                    <a:lnTo>
                      <a:pt x="298" y="0"/>
                    </a:lnTo>
                    <a:lnTo>
                      <a:pt x="0" y="356"/>
                    </a:lnTo>
                    <a:lnTo>
                      <a:pt x="0" y="347"/>
                    </a:lnTo>
                    <a:close/>
                  </a:path>
                </a:pathLst>
              </a:custGeom>
              <a:solidFill>
                <a:srgbClr val="C5D1E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0" name="Freeform 444"/>
              <p:cNvSpPr>
                <a:spLocks/>
              </p:cNvSpPr>
              <p:nvPr userDrawn="1"/>
            </p:nvSpPr>
            <p:spPr bwMode="auto">
              <a:xfrm>
                <a:off x="5011" y="16"/>
                <a:ext cx="302" cy="361"/>
              </a:xfrm>
              <a:custGeom>
                <a:avLst/>
                <a:gdLst>
                  <a:gd name="T0" fmla="*/ 0 w 302"/>
                  <a:gd name="T1" fmla="*/ 351 h 361"/>
                  <a:gd name="T2" fmla="*/ 295 w 302"/>
                  <a:gd name="T3" fmla="*/ 0 h 361"/>
                  <a:gd name="T4" fmla="*/ 302 w 302"/>
                  <a:gd name="T5" fmla="*/ 0 h 361"/>
                  <a:gd name="T6" fmla="*/ 0 w 302"/>
                  <a:gd name="T7" fmla="*/ 361 h 361"/>
                  <a:gd name="T8" fmla="*/ 0 w 302"/>
                  <a:gd name="T9" fmla="*/ 351 h 3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2" h="361">
                    <a:moveTo>
                      <a:pt x="0" y="351"/>
                    </a:moveTo>
                    <a:lnTo>
                      <a:pt x="295" y="0"/>
                    </a:lnTo>
                    <a:lnTo>
                      <a:pt x="302" y="0"/>
                    </a:lnTo>
                    <a:lnTo>
                      <a:pt x="0" y="361"/>
                    </a:lnTo>
                    <a:lnTo>
                      <a:pt x="0" y="351"/>
                    </a:lnTo>
                    <a:close/>
                  </a:path>
                </a:pathLst>
              </a:custGeom>
              <a:solidFill>
                <a:srgbClr val="C3CFE7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1" name="Freeform 445"/>
              <p:cNvSpPr>
                <a:spLocks/>
              </p:cNvSpPr>
              <p:nvPr userDrawn="1"/>
            </p:nvSpPr>
            <p:spPr bwMode="auto">
              <a:xfrm>
                <a:off x="5011" y="16"/>
                <a:ext cx="306" cy="365"/>
              </a:xfrm>
              <a:custGeom>
                <a:avLst/>
                <a:gdLst>
                  <a:gd name="T0" fmla="*/ 0 w 306"/>
                  <a:gd name="T1" fmla="*/ 356 h 365"/>
                  <a:gd name="T2" fmla="*/ 298 w 306"/>
                  <a:gd name="T3" fmla="*/ 0 h 365"/>
                  <a:gd name="T4" fmla="*/ 306 w 306"/>
                  <a:gd name="T5" fmla="*/ 0 h 365"/>
                  <a:gd name="T6" fmla="*/ 0 w 306"/>
                  <a:gd name="T7" fmla="*/ 365 h 365"/>
                  <a:gd name="T8" fmla="*/ 0 w 306"/>
                  <a:gd name="T9" fmla="*/ 356 h 3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365">
                    <a:moveTo>
                      <a:pt x="0" y="356"/>
                    </a:moveTo>
                    <a:lnTo>
                      <a:pt x="298" y="0"/>
                    </a:lnTo>
                    <a:lnTo>
                      <a:pt x="306" y="0"/>
                    </a:lnTo>
                    <a:lnTo>
                      <a:pt x="0" y="365"/>
                    </a:lnTo>
                    <a:lnTo>
                      <a:pt x="0" y="356"/>
                    </a:lnTo>
                    <a:close/>
                  </a:path>
                </a:pathLst>
              </a:custGeom>
              <a:solidFill>
                <a:srgbClr val="C3CFE7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2" name="Freeform 446"/>
              <p:cNvSpPr>
                <a:spLocks/>
              </p:cNvSpPr>
              <p:nvPr userDrawn="1"/>
            </p:nvSpPr>
            <p:spPr bwMode="auto">
              <a:xfrm>
                <a:off x="5011" y="16"/>
                <a:ext cx="310" cy="371"/>
              </a:xfrm>
              <a:custGeom>
                <a:avLst/>
                <a:gdLst>
                  <a:gd name="T0" fmla="*/ 0 w 310"/>
                  <a:gd name="T1" fmla="*/ 361 h 371"/>
                  <a:gd name="T2" fmla="*/ 302 w 310"/>
                  <a:gd name="T3" fmla="*/ 0 h 371"/>
                  <a:gd name="T4" fmla="*/ 310 w 310"/>
                  <a:gd name="T5" fmla="*/ 0 h 371"/>
                  <a:gd name="T6" fmla="*/ 0 w 310"/>
                  <a:gd name="T7" fmla="*/ 371 h 371"/>
                  <a:gd name="T8" fmla="*/ 0 w 310"/>
                  <a:gd name="T9" fmla="*/ 361 h 3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10" h="371">
                    <a:moveTo>
                      <a:pt x="0" y="361"/>
                    </a:moveTo>
                    <a:lnTo>
                      <a:pt x="302" y="0"/>
                    </a:lnTo>
                    <a:lnTo>
                      <a:pt x="310" y="0"/>
                    </a:lnTo>
                    <a:lnTo>
                      <a:pt x="0" y="371"/>
                    </a:lnTo>
                    <a:lnTo>
                      <a:pt x="0" y="361"/>
                    </a:lnTo>
                    <a:close/>
                  </a:path>
                </a:pathLst>
              </a:custGeom>
              <a:solidFill>
                <a:srgbClr val="C2CFE7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" name="Freeform 447"/>
              <p:cNvSpPr>
                <a:spLocks/>
              </p:cNvSpPr>
              <p:nvPr userDrawn="1"/>
            </p:nvSpPr>
            <p:spPr bwMode="auto">
              <a:xfrm>
                <a:off x="5011" y="16"/>
                <a:ext cx="314" cy="376"/>
              </a:xfrm>
              <a:custGeom>
                <a:avLst/>
                <a:gdLst>
                  <a:gd name="T0" fmla="*/ 0 w 314"/>
                  <a:gd name="T1" fmla="*/ 365 h 376"/>
                  <a:gd name="T2" fmla="*/ 306 w 314"/>
                  <a:gd name="T3" fmla="*/ 0 h 376"/>
                  <a:gd name="T4" fmla="*/ 314 w 314"/>
                  <a:gd name="T5" fmla="*/ 0 h 376"/>
                  <a:gd name="T6" fmla="*/ 0 w 314"/>
                  <a:gd name="T7" fmla="*/ 376 h 376"/>
                  <a:gd name="T8" fmla="*/ 0 w 314"/>
                  <a:gd name="T9" fmla="*/ 365 h 37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14" h="376">
                    <a:moveTo>
                      <a:pt x="0" y="365"/>
                    </a:moveTo>
                    <a:lnTo>
                      <a:pt x="306" y="0"/>
                    </a:lnTo>
                    <a:lnTo>
                      <a:pt x="314" y="0"/>
                    </a:lnTo>
                    <a:lnTo>
                      <a:pt x="0" y="376"/>
                    </a:lnTo>
                    <a:lnTo>
                      <a:pt x="0" y="365"/>
                    </a:lnTo>
                    <a:close/>
                  </a:path>
                </a:pathLst>
              </a:custGeom>
              <a:solidFill>
                <a:srgbClr val="C1CDE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4" name="Freeform 448"/>
              <p:cNvSpPr>
                <a:spLocks/>
              </p:cNvSpPr>
              <p:nvPr userDrawn="1"/>
            </p:nvSpPr>
            <p:spPr bwMode="auto">
              <a:xfrm>
                <a:off x="5011" y="16"/>
                <a:ext cx="318" cy="380"/>
              </a:xfrm>
              <a:custGeom>
                <a:avLst/>
                <a:gdLst>
                  <a:gd name="T0" fmla="*/ 0 w 318"/>
                  <a:gd name="T1" fmla="*/ 371 h 380"/>
                  <a:gd name="T2" fmla="*/ 310 w 318"/>
                  <a:gd name="T3" fmla="*/ 0 h 380"/>
                  <a:gd name="T4" fmla="*/ 318 w 318"/>
                  <a:gd name="T5" fmla="*/ 0 h 380"/>
                  <a:gd name="T6" fmla="*/ 0 w 318"/>
                  <a:gd name="T7" fmla="*/ 380 h 380"/>
                  <a:gd name="T8" fmla="*/ 0 w 318"/>
                  <a:gd name="T9" fmla="*/ 371 h 3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18" h="380">
                    <a:moveTo>
                      <a:pt x="0" y="371"/>
                    </a:moveTo>
                    <a:lnTo>
                      <a:pt x="310" y="0"/>
                    </a:lnTo>
                    <a:lnTo>
                      <a:pt x="318" y="0"/>
                    </a:lnTo>
                    <a:lnTo>
                      <a:pt x="0" y="380"/>
                    </a:lnTo>
                    <a:lnTo>
                      <a:pt x="0" y="371"/>
                    </a:lnTo>
                    <a:close/>
                  </a:path>
                </a:pathLst>
              </a:custGeom>
              <a:solidFill>
                <a:srgbClr val="C0CDE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5" name="Freeform 449"/>
              <p:cNvSpPr>
                <a:spLocks/>
              </p:cNvSpPr>
              <p:nvPr userDrawn="1"/>
            </p:nvSpPr>
            <p:spPr bwMode="auto">
              <a:xfrm>
                <a:off x="5011" y="16"/>
                <a:ext cx="322" cy="385"/>
              </a:xfrm>
              <a:custGeom>
                <a:avLst/>
                <a:gdLst>
                  <a:gd name="T0" fmla="*/ 0 w 322"/>
                  <a:gd name="T1" fmla="*/ 376 h 385"/>
                  <a:gd name="T2" fmla="*/ 314 w 322"/>
                  <a:gd name="T3" fmla="*/ 0 h 385"/>
                  <a:gd name="T4" fmla="*/ 322 w 322"/>
                  <a:gd name="T5" fmla="*/ 0 h 385"/>
                  <a:gd name="T6" fmla="*/ 0 w 322"/>
                  <a:gd name="T7" fmla="*/ 385 h 385"/>
                  <a:gd name="T8" fmla="*/ 0 w 322"/>
                  <a:gd name="T9" fmla="*/ 376 h 3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2" h="385">
                    <a:moveTo>
                      <a:pt x="0" y="376"/>
                    </a:moveTo>
                    <a:lnTo>
                      <a:pt x="314" y="0"/>
                    </a:lnTo>
                    <a:lnTo>
                      <a:pt x="322" y="0"/>
                    </a:lnTo>
                    <a:lnTo>
                      <a:pt x="0" y="385"/>
                    </a:lnTo>
                    <a:lnTo>
                      <a:pt x="0" y="376"/>
                    </a:lnTo>
                    <a:close/>
                  </a:path>
                </a:pathLst>
              </a:custGeom>
              <a:solidFill>
                <a:srgbClr val="C0CDE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6" name="Freeform 450"/>
              <p:cNvSpPr>
                <a:spLocks/>
              </p:cNvSpPr>
              <p:nvPr userDrawn="1"/>
            </p:nvSpPr>
            <p:spPr bwMode="auto">
              <a:xfrm>
                <a:off x="5011" y="16"/>
                <a:ext cx="327" cy="389"/>
              </a:xfrm>
              <a:custGeom>
                <a:avLst/>
                <a:gdLst>
                  <a:gd name="T0" fmla="*/ 0 w 327"/>
                  <a:gd name="T1" fmla="*/ 380 h 389"/>
                  <a:gd name="T2" fmla="*/ 318 w 327"/>
                  <a:gd name="T3" fmla="*/ 0 h 389"/>
                  <a:gd name="T4" fmla="*/ 327 w 327"/>
                  <a:gd name="T5" fmla="*/ 0 h 389"/>
                  <a:gd name="T6" fmla="*/ 0 w 327"/>
                  <a:gd name="T7" fmla="*/ 389 h 389"/>
                  <a:gd name="T8" fmla="*/ 0 w 327"/>
                  <a:gd name="T9" fmla="*/ 380 h 38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7" h="389">
                    <a:moveTo>
                      <a:pt x="0" y="380"/>
                    </a:moveTo>
                    <a:lnTo>
                      <a:pt x="318" y="0"/>
                    </a:lnTo>
                    <a:lnTo>
                      <a:pt x="327" y="0"/>
                    </a:lnTo>
                    <a:lnTo>
                      <a:pt x="0" y="389"/>
                    </a:lnTo>
                    <a:lnTo>
                      <a:pt x="0" y="380"/>
                    </a:lnTo>
                    <a:close/>
                  </a:path>
                </a:pathLst>
              </a:custGeom>
              <a:solidFill>
                <a:srgbClr val="BECBE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7" name="Freeform 451"/>
              <p:cNvSpPr>
                <a:spLocks/>
              </p:cNvSpPr>
              <p:nvPr userDrawn="1"/>
            </p:nvSpPr>
            <p:spPr bwMode="auto">
              <a:xfrm>
                <a:off x="5011" y="16"/>
                <a:ext cx="331" cy="392"/>
              </a:xfrm>
              <a:custGeom>
                <a:avLst/>
                <a:gdLst>
                  <a:gd name="T0" fmla="*/ 0 w 331"/>
                  <a:gd name="T1" fmla="*/ 385 h 392"/>
                  <a:gd name="T2" fmla="*/ 322 w 331"/>
                  <a:gd name="T3" fmla="*/ 0 h 392"/>
                  <a:gd name="T4" fmla="*/ 331 w 331"/>
                  <a:gd name="T5" fmla="*/ 0 h 392"/>
                  <a:gd name="T6" fmla="*/ 2 w 331"/>
                  <a:gd name="T7" fmla="*/ 392 h 392"/>
                  <a:gd name="T8" fmla="*/ 0 w 331"/>
                  <a:gd name="T9" fmla="*/ 392 h 392"/>
                  <a:gd name="T10" fmla="*/ 0 w 331"/>
                  <a:gd name="T11" fmla="*/ 385 h 3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31" h="392">
                    <a:moveTo>
                      <a:pt x="0" y="385"/>
                    </a:moveTo>
                    <a:lnTo>
                      <a:pt x="322" y="0"/>
                    </a:lnTo>
                    <a:lnTo>
                      <a:pt x="331" y="0"/>
                    </a:lnTo>
                    <a:lnTo>
                      <a:pt x="2" y="392"/>
                    </a:lnTo>
                    <a:lnTo>
                      <a:pt x="0" y="392"/>
                    </a:lnTo>
                    <a:lnTo>
                      <a:pt x="0" y="385"/>
                    </a:lnTo>
                    <a:close/>
                  </a:path>
                </a:pathLst>
              </a:custGeom>
              <a:solidFill>
                <a:srgbClr val="BECBE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8" name="Freeform 452"/>
              <p:cNvSpPr>
                <a:spLocks/>
              </p:cNvSpPr>
              <p:nvPr userDrawn="1"/>
            </p:nvSpPr>
            <p:spPr bwMode="auto">
              <a:xfrm>
                <a:off x="5011" y="16"/>
                <a:ext cx="335" cy="392"/>
              </a:xfrm>
              <a:custGeom>
                <a:avLst/>
                <a:gdLst>
                  <a:gd name="T0" fmla="*/ 0 w 335"/>
                  <a:gd name="T1" fmla="*/ 389 h 392"/>
                  <a:gd name="T2" fmla="*/ 327 w 335"/>
                  <a:gd name="T3" fmla="*/ 0 h 392"/>
                  <a:gd name="T4" fmla="*/ 335 w 335"/>
                  <a:gd name="T5" fmla="*/ 0 h 392"/>
                  <a:gd name="T6" fmla="*/ 6 w 335"/>
                  <a:gd name="T7" fmla="*/ 392 h 392"/>
                  <a:gd name="T8" fmla="*/ 0 w 335"/>
                  <a:gd name="T9" fmla="*/ 392 h 392"/>
                  <a:gd name="T10" fmla="*/ 0 w 335"/>
                  <a:gd name="T11" fmla="*/ 392 h 392"/>
                  <a:gd name="T12" fmla="*/ 0 w 335"/>
                  <a:gd name="T13" fmla="*/ 389 h 39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35" h="392">
                    <a:moveTo>
                      <a:pt x="0" y="389"/>
                    </a:moveTo>
                    <a:lnTo>
                      <a:pt x="327" y="0"/>
                    </a:lnTo>
                    <a:lnTo>
                      <a:pt x="335" y="0"/>
                    </a:lnTo>
                    <a:lnTo>
                      <a:pt x="6" y="392"/>
                    </a:lnTo>
                    <a:lnTo>
                      <a:pt x="0" y="392"/>
                    </a:lnTo>
                    <a:lnTo>
                      <a:pt x="0" y="389"/>
                    </a:lnTo>
                    <a:close/>
                  </a:path>
                </a:pathLst>
              </a:custGeom>
              <a:solidFill>
                <a:srgbClr val="BDCBE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9" name="Freeform 453"/>
              <p:cNvSpPr>
                <a:spLocks/>
              </p:cNvSpPr>
              <p:nvPr userDrawn="1"/>
            </p:nvSpPr>
            <p:spPr bwMode="auto">
              <a:xfrm>
                <a:off x="5013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BCC9E4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0" name="Freeform 454"/>
              <p:cNvSpPr>
                <a:spLocks/>
              </p:cNvSpPr>
              <p:nvPr userDrawn="1"/>
            </p:nvSpPr>
            <p:spPr bwMode="auto">
              <a:xfrm>
                <a:off x="5017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BBC9E4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1" name="Freeform 455"/>
              <p:cNvSpPr>
                <a:spLocks/>
              </p:cNvSpPr>
              <p:nvPr userDrawn="1"/>
            </p:nvSpPr>
            <p:spPr bwMode="auto">
              <a:xfrm>
                <a:off x="5021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BBC9E4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" name="Freeform 456"/>
              <p:cNvSpPr>
                <a:spLocks/>
              </p:cNvSpPr>
              <p:nvPr userDrawn="1"/>
            </p:nvSpPr>
            <p:spPr bwMode="auto">
              <a:xfrm>
                <a:off x="5025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B9C7E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3" name="Freeform 457"/>
              <p:cNvSpPr>
                <a:spLocks/>
              </p:cNvSpPr>
              <p:nvPr userDrawn="1"/>
            </p:nvSpPr>
            <p:spPr bwMode="auto">
              <a:xfrm>
                <a:off x="5029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B9C7E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4" name="Freeform 458"/>
              <p:cNvSpPr>
                <a:spLocks/>
              </p:cNvSpPr>
              <p:nvPr userDrawn="1"/>
            </p:nvSpPr>
            <p:spPr bwMode="auto">
              <a:xfrm>
                <a:off x="5033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B8C7E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5" name="Freeform 459"/>
              <p:cNvSpPr>
                <a:spLocks/>
              </p:cNvSpPr>
              <p:nvPr userDrawn="1"/>
            </p:nvSpPr>
            <p:spPr bwMode="auto">
              <a:xfrm>
                <a:off x="5037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B7C5E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6" name="Freeform 460"/>
              <p:cNvSpPr>
                <a:spLocks/>
              </p:cNvSpPr>
              <p:nvPr userDrawn="1"/>
            </p:nvSpPr>
            <p:spPr bwMode="auto">
              <a:xfrm>
                <a:off x="5041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B6C5E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7" name="Freeform 461"/>
              <p:cNvSpPr>
                <a:spLocks/>
              </p:cNvSpPr>
              <p:nvPr userDrawn="1"/>
            </p:nvSpPr>
            <p:spPr bwMode="auto">
              <a:xfrm>
                <a:off x="5045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B6C5E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8" name="Freeform 462"/>
              <p:cNvSpPr>
                <a:spLocks/>
              </p:cNvSpPr>
              <p:nvPr userDrawn="1"/>
            </p:nvSpPr>
            <p:spPr bwMode="auto">
              <a:xfrm>
                <a:off x="5049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B4C3E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9" name="Freeform 463"/>
              <p:cNvSpPr>
                <a:spLocks/>
              </p:cNvSpPr>
              <p:nvPr userDrawn="1"/>
            </p:nvSpPr>
            <p:spPr bwMode="auto">
              <a:xfrm>
                <a:off x="5053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9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9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B4C3E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0" name="Freeform 464"/>
              <p:cNvSpPr>
                <a:spLocks/>
              </p:cNvSpPr>
              <p:nvPr userDrawn="1"/>
            </p:nvSpPr>
            <p:spPr bwMode="auto">
              <a:xfrm>
                <a:off x="5057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9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9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B3C3E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1" name="Freeform 465"/>
              <p:cNvSpPr>
                <a:spLocks/>
              </p:cNvSpPr>
              <p:nvPr userDrawn="1"/>
            </p:nvSpPr>
            <p:spPr bwMode="auto">
              <a:xfrm>
                <a:off x="5062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8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8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B2C1E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2" name="Freeform 466"/>
              <p:cNvSpPr>
                <a:spLocks/>
              </p:cNvSpPr>
              <p:nvPr userDrawn="1"/>
            </p:nvSpPr>
            <p:spPr bwMode="auto">
              <a:xfrm>
                <a:off x="5066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8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8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B1C1E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3" name="Freeform 467"/>
              <p:cNvSpPr>
                <a:spLocks/>
              </p:cNvSpPr>
              <p:nvPr userDrawn="1"/>
            </p:nvSpPr>
            <p:spPr bwMode="auto">
              <a:xfrm>
                <a:off x="5070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B1C1E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4" name="Freeform 468"/>
              <p:cNvSpPr>
                <a:spLocks/>
              </p:cNvSpPr>
              <p:nvPr userDrawn="1"/>
            </p:nvSpPr>
            <p:spPr bwMode="auto">
              <a:xfrm>
                <a:off x="5074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AFBFD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5" name="Freeform 469"/>
              <p:cNvSpPr>
                <a:spLocks/>
              </p:cNvSpPr>
              <p:nvPr userDrawn="1"/>
            </p:nvSpPr>
            <p:spPr bwMode="auto">
              <a:xfrm>
                <a:off x="5078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AFBFD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6" name="Freeform 470"/>
              <p:cNvSpPr>
                <a:spLocks/>
              </p:cNvSpPr>
              <p:nvPr userDrawn="1"/>
            </p:nvSpPr>
            <p:spPr bwMode="auto">
              <a:xfrm>
                <a:off x="5082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AEBFD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7" name="Freeform 471"/>
              <p:cNvSpPr>
                <a:spLocks/>
              </p:cNvSpPr>
              <p:nvPr userDrawn="1"/>
            </p:nvSpPr>
            <p:spPr bwMode="auto">
              <a:xfrm>
                <a:off x="5086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ADBDD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8" name="Freeform 472"/>
              <p:cNvSpPr>
                <a:spLocks/>
              </p:cNvSpPr>
              <p:nvPr userDrawn="1"/>
            </p:nvSpPr>
            <p:spPr bwMode="auto">
              <a:xfrm>
                <a:off x="5090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ACBDD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9" name="Freeform 473"/>
              <p:cNvSpPr>
                <a:spLocks/>
              </p:cNvSpPr>
              <p:nvPr userDrawn="1"/>
            </p:nvSpPr>
            <p:spPr bwMode="auto">
              <a:xfrm>
                <a:off x="5094" y="16"/>
                <a:ext cx="336" cy="392"/>
              </a:xfrm>
              <a:custGeom>
                <a:avLst/>
                <a:gdLst>
                  <a:gd name="T0" fmla="*/ 0 w 336"/>
                  <a:gd name="T1" fmla="*/ 392 h 392"/>
                  <a:gd name="T2" fmla="*/ 329 w 336"/>
                  <a:gd name="T3" fmla="*/ 0 h 392"/>
                  <a:gd name="T4" fmla="*/ 336 w 336"/>
                  <a:gd name="T5" fmla="*/ 0 h 392"/>
                  <a:gd name="T6" fmla="*/ 8 w 336"/>
                  <a:gd name="T7" fmla="*/ 392 h 392"/>
                  <a:gd name="T8" fmla="*/ 0 w 336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6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ACBDD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0" name="Freeform 474"/>
              <p:cNvSpPr>
                <a:spLocks/>
              </p:cNvSpPr>
              <p:nvPr userDrawn="1"/>
            </p:nvSpPr>
            <p:spPr bwMode="auto">
              <a:xfrm>
                <a:off x="5098" y="16"/>
                <a:ext cx="336" cy="392"/>
              </a:xfrm>
              <a:custGeom>
                <a:avLst/>
                <a:gdLst>
                  <a:gd name="T0" fmla="*/ 0 w 336"/>
                  <a:gd name="T1" fmla="*/ 392 h 392"/>
                  <a:gd name="T2" fmla="*/ 329 w 336"/>
                  <a:gd name="T3" fmla="*/ 0 h 392"/>
                  <a:gd name="T4" fmla="*/ 336 w 336"/>
                  <a:gd name="T5" fmla="*/ 0 h 392"/>
                  <a:gd name="T6" fmla="*/ 8 w 336"/>
                  <a:gd name="T7" fmla="*/ 392 h 392"/>
                  <a:gd name="T8" fmla="*/ 0 w 336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6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AABB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1" name="Freeform 475"/>
              <p:cNvSpPr>
                <a:spLocks/>
              </p:cNvSpPr>
              <p:nvPr userDrawn="1"/>
            </p:nvSpPr>
            <p:spPr bwMode="auto">
              <a:xfrm>
                <a:off x="5102" y="16"/>
                <a:ext cx="336" cy="392"/>
              </a:xfrm>
              <a:custGeom>
                <a:avLst/>
                <a:gdLst>
                  <a:gd name="T0" fmla="*/ 0 w 336"/>
                  <a:gd name="T1" fmla="*/ 392 h 392"/>
                  <a:gd name="T2" fmla="*/ 328 w 336"/>
                  <a:gd name="T3" fmla="*/ 0 h 392"/>
                  <a:gd name="T4" fmla="*/ 336 w 336"/>
                  <a:gd name="T5" fmla="*/ 0 h 392"/>
                  <a:gd name="T6" fmla="*/ 7 w 336"/>
                  <a:gd name="T7" fmla="*/ 392 h 392"/>
                  <a:gd name="T8" fmla="*/ 0 w 336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392">
                    <a:moveTo>
                      <a:pt x="0" y="392"/>
                    </a:moveTo>
                    <a:lnTo>
                      <a:pt x="328" y="0"/>
                    </a:lnTo>
                    <a:lnTo>
                      <a:pt x="336" y="0"/>
                    </a:lnTo>
                    <a:lnTo>
                      <a:pt x="7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AABB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2" name="Freeform 476"/>
              <p:cNvSpPr>
                <a:spLocks/>
              </p:cNvSpPr>
              <p:nvPr userDrawn="1"/>
            </p:nvSpPr>
            <p:spPr bwMode="auto">
              <a:xfrm>
                <a:off x="5106" y="16"/>
                <a:ext cx="336" cy="392"/>
              </a:xfrm>
              <a:custGeom>
                <a:avLst/>
                <a:gdLst>
                  <a:gd name="T0" fmla="*/ 0 w 336"/>
                  <a:gd name="T1" fmla="*/ 392 h 392"/>
                  <a:gd name="T2" fmla="*/ 328 w 336"/>
                  <a:gd name="T3" fmla="*/ 0 h 392"/>
                  <a:gd name="T4" fmla="*/ 336 w 336"/>
                  <a:gd name="T5" fmla="*/ 0 h 392"/>
                  <a:gd name="T6" fmla="*/ 7 w 336"/>
                  <a:gd name="T7" fmla="*/ 392 h 392"/>
                  <a:gd name="T8" fmla="*/ 0 w 336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392">
                    <a:moveTo>
                      <a:pt x="0" y="392"/>
                    </a:moveTo>
                    <a:lnTo>
                      <a:pt x="328" y="0"/>
                    </a:lnTo>
                    <a:lnTo>
                      <a:pt x="336" y="0"/>
                    </a:lnTo>
                    <a:lnTo>
                      <a:pt x="7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A9BBD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" name="Freeform 477"/>
              <p:cNvSpPr>
                <a:spLocks/>
              </p:cNvSpPr>
              <p:nvPr userDrawn="1"/>
            </p:nvSpPr>
            <p:spPr bwMode="auto">
              <a:xfrm>
                <a:off x="5109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A8B9D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4" name="Freeform 478"/>
              <p:cNvSpPr>
                <a:spLocks/>
              </p:cNvSpPr>
              <p:nvPr userDrawn="1"/>
            </p:nvSpPr>
            <p:spPr bwMode="auto">
              <a:xfrm>
                <a:off x="5113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10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10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A7B9D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5" name="Freeform 479"/>
              <p:cNvSpPr>
                <a:spLocks/>
              </p:cNvSpPr>
              <p:nvPr userDrawn="1"/>
            </p:nvSpPr>
            <p:spPr bwMode="auto">
              <a:xfrm>
                <a:off x="5117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10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10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A7B9D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6" name="Freeform 480"/>
              <p:cNvSpPr>
                <a:spLocks/>
              </p:cNvSpPr>
              <p:nvPr userDrawn="1"/>
            </p:nvSpPr>
            <p:spPr bwMode="auto">
              <a:xfrm>
                <a:off x="5123" y="16"/>
                <a:ext cx="336" cy="392"/>
              </a:xfrm>
              <a:custGeom>
                <a:avLst/>
                <a:gdLst>
                  <a:gd name="T0" fmla="*/ 0 w 336"/>
                  <a:gd name="T1" fmla="*/ 392 h 392"/>
                  <a:gd name="T2" fmla="*/ 327 w 336"/>
                  <a:gd name="T3" fmla="*/ 0 h 392"/>
                  <a:gd name="T4" fmla="*/ 336 w 336"/>
                  <a:gd name="T5" fmla="*/ 0 h 392"/>
                  <a:gd name="T6" fmla="*/ 8 w 336"/>
                  <a:gd name="T7" fmla="*/ 392 h 392"/>
                  <a:gd name="T8" fmla="*/ 0 w 336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392">
                    <a:moveTo>
                      <a:pt x="0" y="392"/>
                    </a:moveTo>
                    <a:lnTo>
                      <a:pt x="327" y="0"/>
                    </a:lnTo>
                    <a:lnTo>
                      <a:pt x="336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A5B7DB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7" name="Freeform 481"/>
              <p:cNvSpPr>
                <a:spLocks/>
              </p:cNvSpPr>
              <p:nvPr userDrawn="1"/>
            </p:nvSpPr>
            <p:spPr bwMode="auto">
              <a:xfrm>
                <a:off x="5127" y="16"/>
                <a:ext cx="336" cy="392"/>
              </a:xfrm>
              <a:custGeom>
                <a:avLst/>
                <a:gdLst>
                  <a:gd name="T0" fmla="*/ 0 w 336"/>
                  <a:gd name="T1" fmla="*/ 392 h 392"/>
                  <a:gd name="T2" fmla="*/ 327 w 336"/>
                  <a:gd name="T3" fmla="*/ 0 h 392"/>
                  <a:gd name="T4" fmla="*/ 336 w 336"/>
                  <a:gd name="T5" fmla="*/ 0 h 392"/>
                  <a:gd name="T6" fmla="*/ 7 w 336"/>
                  <a:gd name="T7" fmla="*/ 392 h 392"/>
                  <a:gd name="T8" fmla="*/ 0 w 336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392">
                    <a:moveTo>
                      <a:pt x="0" y="392"/>
                    </a:moveTo>
                    <a:lnTo>
                      <a:pt x="327" y="0"/>
                    </a:lnTo>
                    <a:lnTo>
                      <a:pt x="336" y="0"/>
                    </a:lnTo>
                    <a:lnTo>
                      <a:pt x="7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A5B7DB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8" name="Freeform 482"/>
              <p:cNvSpPr>
                <a:spLocks/>
              </p:cNvSpPr>
              <p:nvPr userDrawn="1"/>
            </p:nvSpPr>
            <p:spPr bwMode="auto">
              <a:xfrm>
                <a:off x="5131" y="16"/>
                <a:ext cx="336" cy="392"/>
              </a:xfrm>
              <a:custGeom>
                <a:avLst/>
                <a:gdLst>
                  <a:gd name="T0" fmla="*/ 0 w 336"/>
                  <a:gd name="T1" fmla="*/ 392 h 392"/>
                  <a:gd name="T2" fmla="*/ 328 w 336"/>
                  <a:gd name="T3" fmla="*/ 0 h 392"/>
                  <a:gd name="T4" fmla="*/ 336 w 336"/>
                  <a:gd name="T5" fmla="*/ 0 h 392"/>
                  <a:gd name="T6" fmla="*/ 7 w 336"/>
                  <a:gd name="T7" fmla="*/ 392 h 392"/>
                  <a:gd name="T8" fmla="*/ 0 w 336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392">
                    <a:moveTo>
                      <a:pt x="0" y="392"/>
                    </a:moveTo>
                    <a:lnTo>
                      <a:pt x="328" y="0"/>
                    </a:lnTo>
                    <a:lnTo>
                      <a:pt x="336" y="0"/>
                    </a:lnTo>
                    <a:lnTo>
                      <a:pt x="7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A4B7DB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9" name="Freeform 483"/>
              <p:cNvSpPr>
                <a:spLocks/>
              </p:cNvSpPr>
              <p:nvPr userDrawn="1"/>
            </p:nvSpPr>
            <p:spPr bwMode="auto">
              <a:xfrm>
                <a:off x="5134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A3B5DA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0" name="Freeform 484"/>
              <p:cNvSpPr>
                <a:spLocks/>
              </p:cNvSpPr>
              <p:nvPr userDrawn="1"/>
            </p:nvSpPr>
            <p:spPr bwMode="auto">
              <a:xfrm>
                <a:off x="5138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A2B5DA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1" name="Freeform 485"/>
              <p:cNvSpPr>
                <a:spLocks/>
              </p:cNvSpPr>
              <p:nvPr userDrawn="1"/>
            </p:nvSpPr>
            <p:spPr bwMode="auto">
              <a:xfrm>
                <a:off x="5142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A2B5DA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2" name="Freeform 486"/>
              <p:cNvSpPr>
                <a:spLocks/>
              </p:cNvSpPr>
              <p:nvPr userDrawn="1"/>
            </p:nvSpPr>
            <p:spPr bwMode="auto">
              <a:xfrm>
                <a:off x="5146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A0B3D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" name="Freeform 487"/>
              <p:cNvSpPr>
                <a:spLocks/>
              </p:cNvSpPr>
              <p:nvPr userDrawn="1"/>
            </p:nvSpPr>
            <p:spPr bwMode="auto">
              <a:xfrm>
                <a:off x="5150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A0B3D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4" name="Freeform 488"/>
              <p:cNvSpPr>
                <a:spLocks/>
              </p:cNvSpPr>
              <p:nvPr userDrawn="1"/>
            </p:nvSpPr>
            <p:spPr bwMode="auto">
              <a:xfrm>
                <a:off x="5154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9FB3D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5" name="Freeform 489"/>
              <p:cNvSpPr>
                <a:spLocks/>
              </p:cNvSpPr>
              <p:nvPr userDrawn="1"/>
            </p:nvSpPr>
            <p:spPr bwMode="auto">
              <a:xfrm>
                <a:off x="5158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9EB1D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6" name="Freeform 490"/>
              <p:cNvSpPr>
                <a:spLocks/>
              </p:cNvSpPr>
              <p:nvPr userDrawn="1"/>
            </p:nvSpPr>
            <p:spPr bwMode="auto">
              <a:xfrm>
                <a:off x="5162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9DB1D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7" name="Freeform 491"/>
              <p:cNvSpPr>
                <a:spLocks/>
              </p:cNvSpPr>
              <p:nvPr userDrawn="1"/>
            </p:nvSpPr>
            <p:spPr bwMode="auto">
              <a:xfrm>
                <a:off x="5166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9DB1D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8" name="Freeform 492"/>
              <p:cNvSpPr>
                <a:spLocks/>
              </p:cNvSpPr>
              <p:nvPr userDrawn="1"/>
            </p:nvSpPr>
            <p:spPr bwMode="auto">
              <a:xfrm>
                <a:off x="5170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9BAFD7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9" name="Freeform 493"/>
              <p:cNvSpPr>
                <a:spLocks/>
              </p:cNvSpPr>
              <p:nvPr userDrawn="1"/>
            </p:nvSpPr>
            <p:spPr bwMode="auto">
              <a:xfrm>
                <a:off x="5174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9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9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9BAFD7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0" name="Freeform 494"/>
              <p:cNvSpPr>
                <a:spLocks/>
              </p:cNvSpPr>
              <p:nvPr userDrawn="1"/>
            </p:nvSpPr>
            <p:spPr bwMode="auto">
              <a:xfrm>
                <a:off x="5178" y="16"/>
                <a:ext cx="338" cy="392"/>
              </a:xfrm>
              <a:custGeom>
                <a:avLst/>
                <a:gdLst>
                  <a:gd name="T0" fmla="*/ 0 w 338"/>
                  <a:gd name="T1" fmla="*/ 392 h 392"/>
                  <a:gd name="T2" fmla="*/ 329 w 338"/>
                  <a:gd name="T3" fmla="*/ 0 h 392"/>
                  <a:gd name="T4" fmla="*/ 338 w 338"/>
                  <a:gd name="T5" fmla="*/ 0 h 392"/>
                  <a:gd name="T6" fmla="*/ 9 w 338"/>
                  <a:gd name="T7" fmla="*/ 392 h 392"/>
                  <a:gd name="T8" fmla="*/ 0 w 338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8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8" y="0"/>
                    </a:lnTo>
                    <a:lnTo>
                      <a:pt x="9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9AAFD7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1" name="Freeform 495"/>
              <p:cNvSpPr>
                <a:spLocks/>
              </p:cNvSpPr>
              <p:nvPr userDrawn="1"/>
            </p:nvSpPr>
            <p:spPr bwMode="auto">
              <a:xfrm>
                <a:off x="5183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8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8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99ADD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2" name="Freeform 496"/>
              <p:cNvSpPr>
                <a:spLocks/>
              </p:cNvSpPr>
              <p:nvPr userDrawn="1"/>
            </p:nvSpPr>
            <p:spPr bwMode="auto">
              <a:xfrm>
                <a:off x="5187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98ADD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3" name="Freeform 497"/>
              <p:cNvSpPr>
                <a:spLocks/>
              </p:cNvSpPr>
              <p:nvPr userDrawn="1"/>
            </p:nvSpPr>
            <p:spPr bwMode="auto">
              <a:xfrm>
                <a:off x="5191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98ADD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4" name="Freeform 498"/>
              <p:cNvSpPr>
                <a:spLocks/>
              </p:cNvSpPr>
              <p:nvPr userDrawn="1"/>
            </p:nvSpPr>
            <p:spPr bwMode="auto">
              <a:xfrm>
                <a:off x="5195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96AB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5" name="Freeform 499"/>
              <p:cNvSpPr>
                <a:spLocks/>
              </p:cNvSpPr>
              <p:nvPr userDrawn="1"/>
            </p:nvSpPr>
            <p:spPr bwMode="auto">
              <a:xfrm>
                <a:off x="5199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96AB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6" name="Freeform 500"/>
              <p:cNvSpPr>
                <a:spLocks/>
              </p:cNvSpPr>
              <p:nvPr userDrawn="1"/>
            </p:nvSpPr>
            <p:spPr bwMode="auto">
              <a:xfrm>
                <a:off x="5203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95AB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7" name="Freeform 501"/>
              <p:cNvSpPr>
                <a:spLocks/>
              </p:cNvSpPr>
              <p:nvPr userDrawn="1"/>
            </p:nvSpPr>
            <p:spPr bwMode="auto">
              <a:xfrm>
                <a:off x="5207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94A9D4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8" name="Freeform 502"/>
              <p:cNvSpPr>
                <a:spLocks/>
              </p:cNvSpPr>
              <p:nvPr userDrawn="1"/>
            </p:nvSpPr>
            <p:spPr bwMode="auto">
              <a:xfrm>
                <a:off x="5211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93A9D4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9" name="Freeform 503"/>
              <p:cNvSpPr>
                <a:spLocks/>
              </p:cNvSpPr>
              <p:nvPr userDrawn="1"/>
            </p:nvSpPr>
            <p:spPr bwMode="auto">
              <a:xfrm>
                <a:off x="5215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93A9D4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0" name="Freeform 504"/>
              <p:cNvSpPr>
                <a:spLocks/>
              </p:cNvSpPr>
              <p:nvPr userDrawn="1"/>
            </p:nvSpPr>
            <p:spPr bwMode="auto">
              <a:xfrm>
                <a:off x="5219" y="16"/>
                <a:ext cx="336" cy="392"/>
              </a:xfrm>
              <a:custGeom>
                <a:avLst/>
                <a:gdLst>
                  <a:gd name="T0" fmla="*/ 0 w 336"/>
                  <a:gd name="T1" fmla="*/ 392 h 392"/>
                  <a:gd name="T2" fmla="*/ 329 w 336"/>
                  <a:gd name="T3" fmla="*/ 0 h 392"/>
                  <a:gd name="T4" fmla="*/ 336 w 336"/>
                  <a:gd name="T5" fmla="*/ 0 h 392"/>
                  <a:gd name="T6" fmla="*/ 8 w 336"/>
                  <a:gd name="T7" fmla="*/ 392 h 392"/>
                  <a:gd name="T8" fmla="*/ 0 w 336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6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91A7D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1" name="Freeform 505"/>
              <p:cNvSpPr>
                <a:spLocks/>
              </p:cNvSpPr>
              <p:nvPr userDrawn="1"/>
            </p:nvSpPr>
            <p:spPr bwMode="auto">
              <a:xfrm>
                <a:off x="5223" y="16"/>
                <a:ext cx="336" cy="392"/>
              </a:xfrm>
              <a:custGeom>
                <a:avLst/>
                <a:gdLst>
                  <a:gd name="T0" fmla="*/ 0 w 336"/>
                  <a:gd name="T1" fmla="*/ 392 h 392"/>
                  <a:gd name="T2" fmla="*/ 329 w 336"/>
                  <a:gd name="T3" fmla="*/ 0 h 392"/>
                  <a:gd name="T4" fmla="*/ 336 w 336"/>
                  <a:gd name="T5" fmla="*/ 0 h 392"/>
                  <a:gd name="T6" fmla="*/ 8 w 336"/>
                  <a:gd name="T7" fmla="*/ 392 h 392"/>
                  <a:gd name="T8" fmla="*/ 0 w 336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6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91A7D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2" name="Freeform 506"/>
              <p:cNvSpPr>
                <a:spLocks/>
              </p:cNvSpPr>
              <p:nvPr userDrawn="1"/>
            </p:nvSpPr>
            <p:spPr bwMode="auto">
              <a:xfrm>
                <a:off x="5227" y="16"/>
                <a:ext cx="336" cy="392"/>
              </a:xfrm>
              <a:custGeom>
                <a:avLst/>
                <a:gdLst>
                  <a:gd name="T0" fmla="*/ 0 w 336"/>
                  <a:gd name="T1" fmla="*/ 392 h 392"/>
                  <a:gd name="T2" fmla="*/ 328 w 336"/>
                  <a:gd name="T3" fmla="*/ 0 h 392"/>
                  <a:gd name="T4" fmla="*/ 336 w 336"/>
                  <a:gd name="T5" fmla="*/ 0 h 392"/>
                  <a:gd name="T6" fmla="*/ 7 w 336"/>
                  <a:gd name="T7" fmla="*/ 392 h 392"/>
                  <a:gd name="T8" fmla="*/ 0 w 336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392">
                    <a:moveTo>
                      <a:pt x="0" y="392"/>
                    </a:moveTo>
                    <a:lnTo>
                      <a:pt x="328" y="0"/>
                    </a:lnTo>
                    <a:lnTo>
                      <a:pt x="336" y="0"/>
                    </a:lnTo>
                    <a:lnTo>
                      <a:pt x="7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90A7D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3" name="Freeform 507"/>
              <p:cNvSpPr>
                <a:spLocks/>
              </p:cNvSpPr>
              <p:nvPr userDrawn="1"/>
            </p:nvSpPr>
            <p:spPr bwMode="auto">
              <a:xfrm>
                <a:off x="5231" y="16"/>
                <a:ext cx="336" cy="392"/>
              </a:xfrm>
              <a:custGeom>
                <a:avLst/>
                <a:gdLst>
                  <a:gd name="T0" fmla="*/ 0 w 336"/>
                  <a:gd name="T1" fmla="*/ 392 h 392"/>
                  <a:gd name="T2" fmla="*/ 328 w 336"/>
                  <a:gd name="T3" fmla="*/ 0 h 392"/>
                  <a:gd name="T4" fmla="*/ 336 w 336"/>
                  <a:gd name="T5" fmla="*/ 0 h 392"/>
                  <a:gd name="T6" fmla="*/ 9 w 336"/>
                  <a:gd name="T7" fmla="*/ 392 h 392"/>
                  <a:gd name="T8" fmla="*/ 0 w 336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392">
                    <a:moveTo>
                      <a:pt x="0" y="392"/>
                    </a:moveTo>
                    <a:lnTo>
                      <a:pt x="328" y="0"/>
                    </a:lnTo>
                    <a:lnTo>
                      <a:pt x="336" y="0"/>
                    </a:lnTo>
                    <a:lnTo>
                      <a:pt x="9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8FA5D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4" name="Freeform 508"/>
              <p:cNvSpPr>
                <a:spLocks/>
              </p:cNvSpPr>
              <p:nvPr userDrawn="1"/>
            </p:nvSpPr>
            <p:spPr bwMode="auto">
              <a:xfrm>
                <a:off x="5234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10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10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8EA5D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5" name="Freeform 509"/>
              <p:cNvSpPr>
                <a:spLocks/>
              </p:cNvSpPr>
              <p:nvPr userDrawn="1"/>
            </p:nvSpPr>
            <p:spPr bwMode="auto">
              <a:xfrm>
                <a:off x="5240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7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7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8EA5D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6" name="Freeform 510"/>
              <p:cNvSpPr>
                <a:spLocks/>
              </p:cNvSpPr>
              <p:nvPr userDrawn="1"/>
            </p:nvSpPr>
            <p:spPr bwMode="auto">
              <a:xfrm>
                <a:off x="5244" y="16"/>
                <a:ext cx="336" cy="392"/>
              </a:xfrm>
              <a:custGeom>
                <a:avLst/>
                <a:gdLst>
                  <a:gd name="T0" fmla="*/ 0 w 336"/>
                  <a:gd name="T1" fmla="*/ 392 h 392"/>
                  <a:gd name="T2" fmla="*/ 327 w 336"/>
                  <a:gd name="T3" fmla="*/ 0 h 392"/>
                  <a:gd name="T4" fmla="*/ 336 w 336"/>
                  <a:gd name="T5" fmla="*/ 0 h 392"/>
                  <a:gd name="T6" fmla="*/ 8 w 336"/>
                  <a:gd name="T7" fmla="*/ 392 h 392"/>
                  <a:gd name="T8" fmla="*/ 0 w 336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392">
                    <a:moveTo>
                      <a:pt x="0" y="392"/>
                    </a:moveTo>
                    <a:lnTo>
                      <a:pt x="327" y="0"/>
                    </a:lnTo>
                    <a:lnTo>
                      <a:pt x="336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8CA3D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7" name="Freeform 511"/>
              <p:cNvSpPr>
                <a:spLocks/>
              </p:cNvSpPr>
              <p:nvPr userDrawn="1"/>
            </p:nvSpPr>
            <p:spPr bwMode="auto">
              <a:xfrm>
                <a:off x="5248" y="16"/>
                <a:ext cx="336" cy="392"/>
              </a:xfrm>
              <a:custGeom>
                <a:avLst/>
                <a:gdLst>
                  <a:gd name="T0" fmla="*/ 0 w 336"/>
                  <a:gd name="T1" fmla="*/ 392 h 392"/>
                  <a:gd name="T2" fmla="*/ 329 w 336"/>
                  <a:gd name="T3" fmla="*/ 0 h 392"/>
                  <a:gd name="T4" fmla="*/ 336 w 336"/>
                  <a:gd name="T5" fmla="*/ 0 h 392"/>
                  <a:gd name="T6" fmla="*/ 8 w 336"/>
                  <a:gd name="T7" fmla="*/ 392 h 392"/>
                  <a:gd name="T8" fmla="*/ 0 w 336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6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8CA3D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8" name="Freeform 512"/>
              <p:cNvSpPr>
                <a:spLocks/>
              </p:cNvSpPr>
              <p:nvPr userDrawn="1"/>
            </p:nvSpPr>
            <p:spPr bwMode="auto">
              <a:xfrm>
                <a:off x="5252" y="16"/>
                <a:ext cx="336" cy="392"/>
              </a:xfrm>
              <a:custGeom>
                <a:avLst/>
                <a:gdLst>
                  <a:gd name="T0" fmla="*/ 0 w 336"/>
                  <a:gd name="T1" fmla="*/ 392 h 392"/>
                  <a:gd name="T2" fmla="*/ 328 w 336"/>
                  <a:gd name="T3" fmla="*/ 0 h 392"/>
                  <a:gd name="T4" fmla="*/ 336 w 336"/>
                  <a:gd name="T5" fmla="*/ 0 h 392"/>
                  <a:gd name="T6" fmla="*/ 7 w 336"/>
                  <a:gd name="T7" fmla="*/ 392 h 392"/>
                  <a:gd name="T8" fmla="*/ 0 w 336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392">
                    <a:moveTo>
                      <a:pt x="0" y="392"/>
                    </a:moveTo>
                    <a:lnTo>
                      <a:pt x="328" y="0"/>
                    </a:lnTo>
                    <a:lnTo>
                      <a:pt x="336" y="0"/>
                    </a:lnTo>
                    <a:lnTo>
                      <a:pt x="7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8BA3D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9" name="Freeform 513"/>
              <p:cNvSpPr>
                <a:spLocks/>
              </p:cNvSpPr>
              <p:nvPr userDrawn="1"/>
            </p:nvSpPr>
            <p:spPr bwMode="auto">
              <a:xfrm>
                <a:off x="5256" y="16"/>
                <a:ext cx="336" cy="392"/>
              </a:xfrm>
              <a:custGeom>
                <a:avLst/>
                <a:gdLst>
                  <a:gd name="T0" fmla="*/ 0 w 336"/>
                  <a:gd name="T1" fmla="*/ 392 h 392"/>
                  <a:gd name="T2" fmla="*/ 328 w 336"/>
                  <a:gd name="T3" fmla="*/ 0 h 392"/>
                  <a:gd name="T4" fmla="*/ 336 w 336"/>
                  <a:gd name="T5" fmla="*/ 0 h 392"/>
                  <a:gd name="T6" fmla="*/ 7 w 336"/>
                  <a:gd name="T7" fmla="*/ 392 h 392"/>
                  <a:gd name="T8" fmla="*/ 0 w 336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392">
                    <a:moveTo>
                      <a:pt x="0" y="392"/>
                    </a:moveTo>
                    <a:lnTo>
                      <a:pt x="328" y="0"/>
                    </a:lnTo>
                    <a:lnTo>
                      <a:pt x="336" y="0"/>
                    </a:lnTo>
                    <a:lnTo>
                      <a:pt x="7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8AA1D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0" name="Freeform 514"/>
              <p:cNvSpPr>
                <a:spLocks/>
              </p:cNvSpPr>
              <p:nvPr userDrawn="1"/>
            </p:nvSpPr>
            <p:spPr bwMode="auto">
              <a:xfrm>
                <a:off x="5259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89A1D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1" name="Freeform 515"/>
              <p:cNvSpPr>
                <a:spLocks/>
              </p:cNvSpPr>
              <p:nvPr userDrawn="1"/>
            </p:nvSpPr>
            <p:spPr bwMode="auto">
              <a:xfrm>
                <a:off x="5263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89A1D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2" name="Freeform 516"/>
              <p:cNvSpPr>
                <a:spLocks/>
              </p:cNvSpPr>
              <p:nvPr userDrawn="1"/>
            </p:nvSpPr>
            <p:spPr bwMode="auto">
              <a:xfrm>
                <a:off x="5267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879FC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3" name="Freeform 517"/>
              <p:cNvSpPr>
                <a:spLocks/>
              </p:cNvSpPr>
              <p:nvPr userDrawn="1"/>
            </p:nvSpPr>
            <p:spPr bwMode="auto">
              <a:xfrm>
                <a:off x="5271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879FC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4" name="Freeform 518"/>
              <p:cNvSpPr>
                <a:spLocks/>
              </p:cNvSpPr>
              <p:nvPr userDrawn="1"/>
            </p:nvSpPr>
            <p:spPr bwMode="auto">
              <a:xfrm>
                <a:off x="5275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869FC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5" name="Freeform 519"/>
              <p:cNvSpPr>
                <a:spLocks/>
              </p:cNvSpPr>
              <p:nvPr userDrawn="1"/>
            </p:nvSpPr>
            <p:spPr bwMode="auto">
              <a:xfrm>
                <a:off x="5279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859DC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6" name="Freeform 520"/>
              <p:cNvSpPr>
                <a:spLocks/>
              </p:cNvSpPr>
              <p:nvPr userDrawn="1"/>
            </p:nvSpPr>
            <p:spPr bwMode="auto">
              <a:xfrm>
                <a:off x="5283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849DC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7" name="Freeform 521"/>
              <p:cNvSpPr>
                <a:spLocks/>
              </p:cNvSpPr>
              <p:nvPr userDrawn="1"/>
            </p:nvSpPr>
            <p:spPr bwMode="auto">
              <a:xfrm>
                <a:off x="5287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849DC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8" name="Freeform 522"/>
              <p:cNvSpPr>
                <a:spLocks/>
              </p:cNvSpPr>
              <p:nvPr userDrawn="1"/>
            </p:nvSpPr>
            <p:spPr bwMode="auto">
              <a:xfrm>
                <a:off x="5291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9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9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829BC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9" name="Freeform 523"/>
              <p:cNvSpPr>
                <a:spLocks/>
              </p:cNvSpPr>
              <p:nvPr userDrawn="1"/>
            </p:nvSpPr>
            <p:spPr bwMode="auto">
              <a:xfrm>
                <a:off x="5295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9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9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829BC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0" name="Freeform 524"/>
              <p:cNvSpPr>
                <a:spLocks/>
              </p:cNvSpPr>
              <p:nvPr userDrawn="1"/>
            </p:nvSpPr>
            <p:spPr bwMode="auto">
              <a:xfrm>
                <a:off x="5300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8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8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819BC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1" name="Freeform 525"/>
              <p:cNvSpPr>
                <a:spLocks/>
              </p:cNvSpPr>
              <p:nvPr userDrawn="1"/>
            </p:nvSpPr>
            <p:spPr bwMode="auto">
              <a:xfrm>
                <a:off x="5304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8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8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8099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2" name="Freeform 526"/>
              <p:cNvSpPr>
                <a:spLocks/>
              </p:cNvSpPr>
              <p:nvPr userDrawn="1"/>
            </p:nvSpPr>
            <p:spPr bwMode="auto">
              <a:xfrm>
                <a:off x="5308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7F99C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3" name="Freeform 527"/>
              <p:cNvSpPr>
                <a:spLocks/>
              </p:cNvSpPr>
              <p:nvPr userDrawn="1"/>
            </p:nvSpPr>
            <p:spPr bwMode="auto">
              <a:xfrm>
                <a:off x="5312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7D97CB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4" name="Freeform 528"/>
              <p:cNvSpPr>
                <a:spLocks/>
              </p:cNvSpPr>
              <p:nvPr userDrawn="1"/>
            </p:nvSpPr>
            <p:spPr bwMode="auto">
              <a:xfrm>
                <a:off x="5316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7D97CB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5" name="Freeform 529"/>
              <p:cNvSpPr>
                <a:spLocks/>
              </p:cNvSpPr>
              <p:nvPr userDrawn="1"/>
            </p:nvSpPr>
            <p:spPr bwMode="auto">
              <a:xfrm>
                <a:off x="5320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7B95CA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6" name="Freeform 530"/>
              <p:cNvSpPr>
                <a:spLocks/>
              </p:cNvSpPr>
              <p:nvPr userDrawn="1"/>
            </p:nvSpPr>
            <p:spPr bwMode="auto">
              <a:xfrm>
                <a:off x="5324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7A95CA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7" name="Freeform 531"/>
              <p:cNvSpPr>
                <a:spLocks/>
              </p:cNvSpPr>
              <p:nvPr userDrawn="1"/>
            </p:nvSpPr>
            <p:spPr bwMode="auto">
              <a:xfrm>
                <a:off x="5328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7893C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8" name="Freeform 532"/>
              <p:cNvSpPr>
                <a:spLocks/>
              </p:cNvSpPr>
              <p:nvPr userDrawn="1"/>
            </p:nvSpPr>
            <p:spPr bwMode="auto">
              <a:xfrm>
                <a:off x="5332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7893C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9" name="Freeform 533"/>
              <p:cNvSpPr>
                <a:spLocks/>
              </p:cNvSpPr>
              <p:nvPr userDrawn="1"/>
            </p:nvSpPr>
            <p:spPr bwMode="auto">
              <a:xfrm>
                <a:off x="5336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7691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0" name="Freeform 534"/>
              <p:cNvSpPr>
                <a:spLocks/>
              </p:cNvSpPr>
              <p:nvPr userDrawn="1"/>
            </p:nvSpPr>
            <p:spPr bwMode="auto">
              <a:xfrm>
                <a:off x="5340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7591C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1" name="Freeform 535"/>
              <p:cNvSpPr>
                <a:spLocks/>
              </p:cNvSpPr>
              <p:nvPr userDrawn="1"/>
            </p:nvSpPr>
            <p:spPr bwMode="auto">
              <a:xfrm>
                <a:off x="5344" y="16"/>
                <a:ext cx="336" cy="392"/>
              </a:xfrm>
              <a:custGeom>
                <a:avLst/>
                <a:gdLst>
                  <a:gd name="T0" fmla="*/ 0 w 336"/>
                  <a:gd name="T1" fmla="*/ 392 h 392"/>
                  <a:gd name="T2" fmla="*/ 329 w 336"/>
                  <a:gd name="T3" fmla="*/ 0 h 392"/>
                  <a:gd name="T4" fmla="*/ 336 w 336"/>
                  <a:gd name="T5" fmla="*/ 0 h 392"/>
                  <a:gd name="T6" fmla="*/ 8 w 336"/>
                  <a:gd name="T7" fmla="*/ 392 h 392"/>
                  <a:gd name="T8" fmla="*/ 0 w 336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6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738FC7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2" name="Freeform 536"/>
              <p:cNvSpPr>
                <a:spLocks/>
              </p:cNvSpPr>
              <p:nvPr userDrawn="1"/>
            </p:nvSpPr>
            <p:spPr bwMode="auto">
              <a:xfrm>
                <a:off x="5348" y="16"/>
                <a:ext cx="336" cy="392"/>
              </a:xfrm>
              <a:custGeom>
                <a:avLst/>
                <a:gdLst>
                  <a:gd name="T0" fmla="*/ 0 w 336"/>
                  <a:gd name="T1" fmla="*/ 392 h 392"/>
                  <a:gd name="T2" fmla="*/ 329 w 336"/>
                  <a:gd name="T3" fmla="*/ 0 h 392"/>
                  <a:gd name="T4" fmla="*/ 336 w 336"/>
                  <a:gd name="T5" fmla="*/ 0 h 392"/>
                  <a:gd name="T6" fmla="*/ 8 w 336"/>
                  <a:gd name="T7" fmla="*/ 392 h 392"/>
                  <a:gd name="T8" fmla="*/ 0 w 336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6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738FC7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3" name="Freeform 537"/>
              <p:cNvSpPr>
                <a:spLocks/>
              </p:cNvSpPr>
              <p:nvPr userDrawn="1"/>
            </p:nvSpPr>
            <p:spPr bwMode="auto">
              <a:xfrm>
                <a:off x="5352" y="16"/>
                <a:ext cx="336" cy="392"/>
              </a:xfrm>
              <a:custGeom>
                <a:avLst/>
                <a:gdLst>
                  <a:gd name="T0" fmla="*/ 0 w 336"/>
                  <a:gd name="T1" fmla="*/ 392 h 392"/>
                  <a:gd name="T2" fmla="*/ 328 w 336"/>
                  <a:gd name="T3" fmla="*/ 0 h 392"/>
                  <a:gd name="T4" fmla="*/ 336 w 336"/>
                  <a:gd name="T5" fmla="*/ 0 h 392"/>
                  <a:gd name="T6" fmla="*/ 9 w 336"/>
                  <a:gd name="T7" fmla="*/ 392 h 392"/>
                  <a:gd name="T8" fmla="*/ 0 w 336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392">
                    <a:moveTo>
                      <a:pt x="0" y="392"/>
                    </a:moveTo>
                    <a:lnTo>
                      <a:pt x="328" y="0"/>
                    </a:lnTo>
                    <a:lnTo>
                      <a:pt x="336" y="0"/>
                    </a:lnTo>
                    <a:lnTo>
                      <a:pt x="9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718DC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4" name="Freeform 538"/>
              <p:cNvSpPr>
                <a:spLocks/>
              </p:cNvSpPr>
              <p:nvPr userDrawn="1"/>
            </p:nvSpPr>
            <p:spPr bwMode="auto">
              <a:xfrm>
                <a:off x="5356" y="16"/>
                <a:ext cx="338" cy="392"/>
              </a:xfrm>
              <a:custGeom>
                <a:avLst/>
                <a:gdLst>
                  <a:gd name="T0" fmla="*/ 0 w 338"/>
                  <a:gd name="T1" fmla="*/ 392 h 392"/>
                  <a:gd name="T2" fmla="*/ 328 w 338"/>
                  <a:gd name="T3" fmla="*/ 0 h 392"/>
                  <a:gd name="T4" fmla="*/ 338 w 338"/>
                  <a:gd name="T5" fmla="*/ 0 h 392"/>
                  <a:gd name="T6" fmla="*/ 9 w 338"/>
                  <a:gd name="T7" fmla="*/ 392 h 392"/>
                  <a:gd name="T8" fmla="*/ 0 w 338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8" h="392">
                    <a:moveTo>
                      <a:pt x="0" y="392"/>
                    </a:moveTo>
                    <a:lnTo>
                      <a:pt x="328" y="0"/>
                    </a:lnTo>
                    <a:lnTo>
                      <a:pt x="338" y="0"/>
                    </a:lnTo>
                    <a:lnTo>
                      <a:pt x="9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708DC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5" name="Freeform 539"/>
              <p:cNvSpPr>
                <a:spLocks/>
              </p:cNvSpPr>
              <p:nvPr userDrawn="1"/>
            </p:nvSpPr>
            <p:spPr bwMode="auto">
              <a:xfrm>
                <a:off x="5361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7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7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6E8BC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6" name="Freeform 540"/>
              <p:cNvSpPr>
                <a:spLocks/>
              </p:cNvSpPr>
              <p:nvPr userDrawn="1"/>
            </p:nvSpPr>
            <p:spPr bwMode="auto">
              <a:xfrm>
                <a:off x="5365" y="16"/>
                <a:ext cx="337" cy="392"/>
              </a:xfrm>
              <a:custGeom>
                <a:avLst/>
                <a:gdLst>
                  <a:gd name="T0" fmla="*/ 0 w 337"/>
                  <a:gd name="T1" fmla="*/ 392 h 392"/>
                  <a:gd name="T2" fmla="*/ 329 w 337"/>
                  <a:gd name="T3" fmla="*/ 0 h 392"/>
                  <a:gd name="T4" fmla="*/ 337 w 337"/>
                  <a:gd name="T5" fmla="*/ 0 h 392"/>
                  <a:gd name="T6" fmla="*/ 8 w 337"/>
                  <a:gd name="T7" fmla="*/ 392 h 392"/>
                  <a:gd name="T8" fmla="*/ 0 w 337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7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7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6E8BC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7" name="Freeform 541"/>
              <p:cNvSpPr>
                <a:spLocks/>
              </p:cNvSpPr>
              <p:nvPr userDrawn="1"/>
            </p:nvSpPr>
            <p:spPr bwMode="auto">
              <a:xfrm>
                <a:off x="5369" y="16"/>
                <a:ext cx="336" cy="392"/>
              </a:xfrm>
              <a:custGeom>
                <a:avLst/>
                <a:gdLst>
                  <a:gd name="T0" fmla="*/ 0 w 336"/>
                  <a:gd name="T1" fmla="*/ 392 h 392"/>
                  <a:gd name="T2" fmla="*/ 329 w 336"/>
                  <a:gd name="T3" fmla="*/ 0 h 392"/>
                  <a:gd name="T4" fmla="*/ 336 w 336"/>
                  <a:gd name="T5" fmla="*/ 0 h 392"/>
                  <a:gd name="T6" fmla="*/ 8 w 336"/>
                  <a:gd name="T7" fmla="*/ 392 h 392"/>
                  <a:gd name="T8" fmla="*/ 0 w 336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6" y="0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6C89C4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8" name="Freeform 542"/>
              <p:cNvSpPr>
                <a:spLocks/>
              </p:cNvSpPr>
              <p:nvPr userDrawn="1"/>
            </p:nvSpPr>
            <p:spPr bwMode="auto">
              <a:xfrm>
                <a:off x="5373" y="16"/>
                <a:ext cx="336" cy="392"/>
              </a:xfrm>
              <a:custGeom>
                <a:avLst/>
                <a:gdLst>
                  <a:gd name="T0" fmla="*/ 0 w 336"/>
                  <a:gd name="T1" fmla="*/ 392 h 392"/>
                  <a:gd name="T2" fmla="*/ 329 w 336"/>
                  <a:gd name="T3" fmla="*/ 0 h 392"/>
                  <a:gd name="T4" fmla="*/ 336 w 336"/>
                  <a:gd name="T5" fmla="*/ 0 h 392"/>
                  <a:gd name="T6" fmla="*/ 7 w 336"/>
                  <a:gd name="T7" fmla="*/ 392 h 392"/>
                  <a:gd name="T8" fmla="*/ 0 w 336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6" y="0"/>
                    </a:lnTo>
                    <a:lnTo>
                      <a:pt x="7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6B89C4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9" name="Freeform 543"/>
              <p:cNvSpPr>
                <a:spLocks/>
              </p:cNvSpPr>
              <p:nvPr userDrawn="1"/>
            </p:nvSpPr>
            <p:spPr bwMode="auto">
              <a:xfrm>
                <a:off x="5377" y="16"/>
                <a:ext cx="336" cy="392"/>
              </a:xfrm>
              <a:custGeom>
                <a:avLst/>
                <a:gdLst>
                  <a:gd name="T0" fmla="*/ 0 w 336"/>
                  <a:gd name="T1" fmla="*/ 392 h 392"/>
                  <a:gd name="T2" fmla="*/ 328 w 336"/>
                  <a:gd name="T3" fmla="*/ 0 h 392"/>
                  <a:gd name="T4" fmla="*/ 336 w 336"/>
                  <a:gd name="T5" fmla="*/ 0 h 392"/>
                  <a:gd name="T6" fmla="*/ 7 w 336"/>
                  <a:gd name="T7" fmla="*/ 392 h 392"/>
                  <a:gd name="T8" fmla="*/ 0 w 336"/>
                  <a:gd name="T9" fmla="*/ 392 h 3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6" h="392">
                    <a:moveTo>
                      <a:pt x="0" y="392"/>
                    </a:moveTo>
                    <a:lnTo>
                      <a:pt x="328" y="0"/>
                    </a:lnTo>
                    <a:lnTo>
                      <a:pt x="336" y="0"/>
                    </a:lnTo>
                    <a:lnTo>
                      <a:pt x="7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6987C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0" name="Freeform 544"/>
              <p:cNvSpPr>
                <a:spLocks/>
              </p:cNvSpPr>
              <p:nvPr userDrawn="1"/>
            </p:nvSpPr>
            <p:spPr bwMode="auto">
              <a:xfrm>
                <a:off x="5380" y="16"/>
                <a:ext cx="336" cy="392"/>
              </a:xfrm>
              <a:custGeom>
                <a:avLst/>
                <a:gdLst>
                  <a:gd name="T0" fmla="*/ 0 w 336"/>
                  <a:gd name="T1" fmla="*/ 392 h 392"/>
                  <a:gd name="T2" fmla="*/ 329 w 336"/>
                  <a:gd name="T3" fmla="*/ 0 h 392"/>
                  <a:gd name="T4" fmla="*/ 336 w 336"/>
                  <a:gd name="T5" fmla="*/ 0 h 392"/>
                  <a:gd name="T6" fmla="*/ 336 w 336"/>
                  <a:gd name="T7" fmla="*/ 0 h 392"/>
                  <a:gd name="T8" fmla="*/ 336 w 336"/>
                  <a:gd name="T9" fmla="*/ 2 h 392"/>
                  <a:gd name="T10" fmla="*/ 8 w 336"/>
                  <a:gd name="T11" fmla="*/ 392 h 392"/>
                  <a:gd name="T12" fmla="*/ 0 w 336"/>
                  <a:gd name="T13" fmla="*/ 392 h 39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36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6" y="0"/>
                    </a:lnTo>
                    <a:lnTo>
                      <a:pt x="336" y="2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6987C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1" name="Freeform 545"/>
              <p:cNvSpPr>
                <a:spLocks/>
              </p:cNvSpPr>
              <p:nvPr userDrawn="1"/>
            </p:nvSpPr>
            <p:spPr bwMode="auto">
              <a:xfrm>
                <a:off x="5384" y="16"/>
                <a:ext cx="332" cy="392"/>
              </a:xfrm>
              <a:custGeom>
                <a:avLst/>
                <a:gdLst>
                  <a:gd name="T0" fmla="*/ 0 w 332"/>
                  <a:gd name="T1" fmla="*/ 392 h 392"/>
                  <a:gd name="T2" fmla="*/ 329 w 332"/>
                  <a:gd name="T3" fmla="*/ 0 h 392"/>
                  <a:gd name="T4" fmla="*/ 332 w 332"/>
                  <a:gd name="T5" fmla="*/ 0 h 392"/>
                  <a:gd name="T6" fmla="*/ 332 w 332"/>
                  <a:gd name="T7" fmla="*/ 6 h 392"/>
                  <a:gd name="T8" fmla="*/ 8 w 332"/>
                  <a:gd name="T9" fmla="*/ 392 h 392"/>
                  <a:gd name="T10" fmla="*/ 0 w 332"/>
                  <a:gd name="T11" fmla="*/ 392 h 39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32" h="392">
                    <a:moveTo>
                      <a:pt x="0" y="392"/>
                    </a:moveTo>
                    <a:lnTo>
                      <a:pt x="329" y="0"/>
                    </a:lnTo>
                    <a:lnTo>
                      <a:pt x="332" y="0"/>
                    </a:lnTo>
                    <a:lnTo>
                      <a:pt x="332" y="6"/>
                    </a:lnTo>
                    <a:lnTo>
                      <a:pt x="8" y="392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6785C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2" name="Freeform 546"/>
              <p:cNvSpPr>
                <a:spLocks/>
              </p:cNvSpPr>
              <p:nvPr userDrawn="1"/>
            </p:nvSpPr>
            <p:spPr bwMode="auto">
              <a:xfrm>
                <a:off x="5388" y="18"/>
                <a:ext cx="328" cy="390"/>
              </a:xfrm>
              <a:custGeom>
                <a:avLst/>
                <a:gdLst>
                  <a:gd name="T0" fmla="*/ 0 w 328"/>
                  <a:gd name="T1" fmla="*/ 390 h 390"/>
                  <a:gd name="T2" fmla="*/ 328 w 328"/>
                  <a:gd name="T3" fmla="*/ 0 h 390"/>
                  <a:gd name="T4" fmla="*/ 328 w 328"/>
                  <a:gd name="T5" fmla="*/ 10 h 390"/>
                  <a:gd name="T6" fmla="*/ 8 w 328"/>
                  <a:gd name="T7" fmla="*/ 390 h 390"/>
                  <a:gd name="T8" fmla="*/ 0 w 328"/>
                  <a:gd name="T9" fmla="*/ 390 h 3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390">
                    <a:moveTo>
                      <a:pt x="0" y="390"/>
                    </a:moveTo>
                    <a:lnTo>
                      <a:pt x="328" y="0"/>
                    </a:lnTo>
                    <a:lnTo>
                      <a:pt x="328" y="10"/>
                    </a:lnTo>
                    <a:lnTo>
                      <a:pt x="8" y="390"/>
                    </a:lnTo>
                    <a:lnTo>
                      <a:pt x="0" y="390"/>
                    </a:lnTo>
                    <a:close/>
                  </a:path>
                </a:pathLst>
              </a:custGeom>
              <a:solidFill>
                <a:srgbClr val="6685C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3" name="Freeform 547"/>
              <p:cNvSpPr>
                <a:spLocks/>
              </p:cNvSpPr>
              <p:nvPr userDrawn="1"/>
            </p:nvSpPr>
            <p:spPr bwMode="auto">
              <a:xfrm>
                <a:off x="5392" y="22"/>
                <a:ext cx="324" cy="386"/>
              </a:xfrm>
              <a:custGeom>
                <a:avLst/>
                <a:gdLst>
                  <a:gd name="T0" fmla="*/ 0 w 324"/>
                  <a:gd name="T1" fmla="*/ 386 h 386"/>
                  <a:gd name="T2" fmla="*/ 324 w 324"/>
                  <a:gd name="T3" fmla="*/ 0 h 386"/>
                  <a:gd name="T4" fmla="*/ 324 w 324"/>
                  <a:gd name="T5" fmla="*/ 11 h 386"/>
                  <a:gd name="T6" fmla="*/ 8 w 324"/>
                  <a:gd name="T7" fmla="*/ 386 h 386"/>
                  <a:gd name="T8" fmla="*/ 0 w 324"/>
                  <a:gd name="T9" fmla="*/ 386 h 3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4" h="386">
                    <a:moveTo>
                      <a:pt x="0" y="386"/>
                    </a:moveTo>
                    <a:lnTo>
                      <a:pt x="324" y="0"/>
                    </a:lnTo>
                    <a:lnTo>
                      <a:pt x="324" y="11"/>
                    </a:lnTo>
                    <a:lnTo>
                      <a:pt x="8" y="386"/>
                    </a:lnTo>
                    <a:lnTo>
                      <a:pt x="0" y="386"/>
                    </a:lnTo>
                    <a:close/>
                  </a:path>
                </a:pathLst>
              </a:custGeom>
              <a:solidFill>
                <a:srgbClr val="6483C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4" name="Freeform 548"/>
              <p:cNvSpPr>
                <a:spLocks/>
              </p:cNvSpPr>
              <p:nvPr userDrawn="1"/>
            </p:nvSpPr>
            <p:spPr bwMode="auto">
              <a:xfrm>
                <a:off x="5396" y="28"/>
                <a:ext cx="320" cy="380"/>
              </a:xfrm>
              <a:custGeom>
                <a:avLst/>
                <a:gdLst>
                  <a:gd name="T0" fmla="*/ 0 w 320"/>
                  <a:gd name="T1" fmla="*/ 380 h 380"/>
                  <a:gd name="T2" fmla="*/ 320 w 320"/>
                  <a:gd name="T3" fmla="*/ 0 h 380"/>
                  <a:gd name="T4" fmla="*/ 320 w 320"/>
                  <a:gd name="T5" fmla="*/ 9 h 380"/>
                  <a:gd name="T6" fmla="*/ 8 w 320"/>
                  <a:gd name="T7" fmla="*/ 380 h 380"/>
                  <a:gd name="T8" fmla="*/ 0 w 320"/>
                  <a:gd name="T9" fmla="*/ 380 h 3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0" h="380">
                    <a:moveTo>
                      <a:pt x="0" y="380"/>
                    </a:moveTo>
                    <a:lnTo>
                      <a:pt x="320" y="0"/>
                    </a:lnTo>
                    <a:lnTo>
                      <a:pt x="320" y="9"/>
                    </a:lnTo>
                    <a:lnTo>
                      <a:pt x="8" y="380"/>
                    </a:lnTo>
                    <a:lnTo>
                      <a:pt x="0" y="380"/>
                    </a:lnTo>
                    <a:close/>
                  </a:path>
                </a:pathLst>
              </a:custGeom>
              <a:solidFill>
                <a:srgbClr val="6483C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5" name="Freeform 549"/>
              <p:cNvSpPr>
                <a:spLocks/>
              </p:cNvSpPr>
              <p:nvPr userDrawn="1"/>
            </p:nvSpPr>
            <p:spPr bwMode="auto">
              <a:xfrm>
                <a:off x="5400" y="33"/>
                <a:ext cx="316" cy="375"/>
              </a:xfrm>
              <a:custGeom>
                <a:avLst/>
                <a:gdLst>
                  <a:gd name="T0" fmla="*/ 0 w 316"/>
                  <a:gd name="T1" fmla="*/ 375 h 375"/>
                  <a:gd name="T2" fmla="*/ 316 w 316"/>
                  <a:gd name="T3" fmla="*/ 0 h 375"/>
                  <a:gd name="T4" fmla="*/ 316 w 316"/>
                  <a:gd name="T5" fmla="*/ 9 h 375"/>
                  <a:gd name="T6" fmla="*/ 8 w 316"/>
                  <a:gd name="T7" fmla="*/ 375 h 375"/>
                  <a:gd name="T8" fmla="*/ 0 w 316"/>
                  <a:gd name="T9" fmla="*/ 375 h 3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16" h="375">
                    <a:moveTo>
                      <a:pt x="0" y="375"/>
                    </a:moveTo>
                    <a:lnTo>
                      <a:pt x="316" y="0"/>
                    </a:lnTo>
                    <a:lnTo>
                      <a:pt x="316" y="9"/>
                    </a:lnTo>
                    <a:lnTo>
                      <a:pt x="8" y="375"/>
                    </a:lnTo>
                    <a:lnTo>
                      <a:pt x="0" y="375"/>
                    </a:lnTo>
                    <a:close/>
                  </a:path>
                </a:pathLst>
              </a:custGeom>
              <a:solidFill>
                <a:srgbClr val="6281C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6" name="Freeform 550"/>
              <p:cNvSpPr>
                <a:spLocks/>
              </p:cNvSpPr>
              <p:nvPr userDrawn="1"/>
            </p:nvSpPr>
            <p:spPr bwMode="auto">
              <a:xfrm>
                <a:off x="5404" y="37"/>
                <a:ext cx="312" cy="371"/>
              </a:xfrm>
              <a:custGeom>
                <a:avLst/>
                <a:gdLst>
                  <a:gd name="T0" fmla="*/ 0 w 312"/>
                  <a:gd name="T1" fmla="*/ 371 h 371"/>
                  <a:gd name="T2" fmla="*/ 312 w 312"/>
                  <a:gd name="T3" fmla="*/ 0 h 371"/>
                  <a:gd name="T4" fmla="*/ 312 w 312"/>
                  <a:gd name="T5" fmla="*/ 9 h 371"/>
                  <a:gd name="T6" fmla="*/ 8 w 312"/>
                  <a:gd name="T7" fmla="*/ 371 h 371"/>
                  <a:gd name="T8" fmla="*/ 0 w 312"/>
                  <a:gd name="T9" fmla="*/ 371 h 3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12" h="371">
                    <a:moveTo>
                      <a:pt x="0" y="371"/>
                    </a:moveTo>
                    <a:lnTo>
                      <a:pt x="312" y="0"/>
                    </a:lnTo>
                    <a:lnTo>
                      <a:pt x="312" y="9"/>
                    </a:lnTo>
                    <a:lnTo>
                      <a:pt x="8" y="371"/>
                    </a:lnTo>
                    <a:lnTo>
                      <a:pt x="0" y="371"/>
                    </a:lnTo>
                    <a:close/>
                  </a:path>
                </a:pathLst>
              </a:custGeom>
              <a:solidFill>
                <a:srgbClr val="6181C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7" name="Freeform 551"/>
              <p:cNvSpPr>
                <a:spLocks/>
              </p:cNvSpPr>
              <p:nvPr userDrawn="1"/>
            </p:nvSpPr>
            <p:spPr bwMode="auto">
              <a:xfrm>
                <a:off x="5408" y="42"/>
                <a:ext cx="308" cy="366"/>
              </a:xfrm>
              <a:custGeom>
                <a:avLst/>
                <a:gdLst>
                  <a:gd name="T0" fmla="*/ 0 w 308"/>
                  <a:gd name="T1" fmla="*/ 366 h 366"/>
                  <a:gd name="T2" fmla="*/ 308 w 308"/>
                  <a:gd name="T3" fmla="*/ 0 h 366"/>
                  <a:gd name="T4" fmla="*/ 308 w 308"/>
                  <a:gd name="T5" fmla="*/ 9 h 366"/>
                  <a:gd name="T6" fmla="*/ 9 w 308"/>
                  <a:gd name="T7" fmla="*/ 366 h 366"/>
                  <a:gd name="T8" fmla="*/ 0 w 308"/>
                  <a:gd name="T9" fmla="*/ 366 h 3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8" h="366">
                    <a:moveTo>
                      <a:pt x="0" y="366"/>
                    </a:moveTo>
                    <a:lnTo>
                      <a:pt x="308" y="0"/>
                    </a:lnTo>
                    <a:lnTo>
                      <a:pt x="308" y="9"/>
                    </a:lnTo>
                    <a:lnTo>
                      <a:pt x="9" y="366"/>
                    </a:lnTo>
                    <a:lnTo>
                      <a:pt x="0" y="366"/>
                    </a:lnTo>
                    <a:close/>
                  </a:path>
                </a:pathLst>
              </a:custGeom>
              <a:solidFill>
                <a:srgbClr val="5F7FB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8" name="Freeform 552"/>
              <p:cNvSpPr>
                <a:spLocks/>
              </p:cNvSpPr>
              <p:nvPr userDrawn="1"/>
            </p:nvSpPr>
            <p:spPr bwMode="auto">
              <a:xfrm>
                <a:off x="5412" y="46"/>
                <a:ext cx="304" cy="362"/>
              </a:xfrm>
              <a:custGeom>
                <a:avLst/>
                <a:gdLst>
                  <a:gd name="T0" fmla="*/ 0 w 304"/>
                  <a:gd name="T1" fmla="*/ 362 h 362"/>
                  <a:gd name="T2" fmla="*/ 304 w 304"/>
                  <a:gd name="T3" fmla="*/ 0 h 362"/>
                  <a:gd name="T4" fmla="*/ 304 w 304"/>
                  <a:gd name="T5" fmla="*/ 11 h 362"/>
                  <a:gd name="T6" fmla="*/ 9 w 304"/>
                  <a:gd name="T7" fmla="*/ 362 h 362"/>
                  <a:gd name="T8" fmla="*/ 0 w 304"/>
                  <a:gd name="T9" fmla="*/ 362 h 3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362">
                    <a:moveTo>
                      <a:pt x="0" y="362"/>
                    </a:moveTo>
                    <a:lnTo>
                      <a:pt x="304" y="0"/>
                    </a:lnTo>
                    <a:lnTo>
                      <a:pt x="304" y="11"/>
                    </a:lnTo>
                    <a:lnTo>
                      <a:pt x="9" y="362"/>
                    </a:lnTo>
                    <a:lnTo>
                      <a:pt x="0" y="362"/>
                    </a:lnTo>
                    <a:close/>
                  </a:path>
                </a:pathLst>
              </a:custGeom>
              <a:solidFill>
                <a:srgbClr val="5F7FB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9" name="Freeform 553"/>
              <p:cNvSpPr>
                <a:spLocks/>
              </p:cNvSpPr>
              <p:nvPr userDrawn="1"/>
            </p:nvSpPr>
            <p:spPr bwMode="auto">
              <a:xfrm>
                <a:off x="5417" y="51"/>
                <a:ext cx="299" cy="357"/>
              </a:xfrm>
              <a:custGeom>
                <a:avLst/>
                <a:gdLst>
                  <a:gd name="T0" fmla="*/ 0 w 299"/>
                  <a:gd name="T1" fmla="*/ 357 h 357"/>
                  <a:gd name="T2" fmla="*/ 299 w 299"/>
                  <a:gd name="T3" fmla="*/ 0 h 357"/>
                  <a:gd name="T4" fmla="*/ 299 w 299"/>
                  <a:gd name="T5" fmla="*/ 10 h 357"/>
                  <a:gd name="T6" fmla="*/ 8 w 299"/>
                  <a:gd name="T7" fmla="*/ 357 h 357"/>
                  <a:gd name="T8" fmla="*/ 0 w 299"/>
                  <a:gd name="T9" fmla="*/ 357 h 3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9" h="357">
                    <a:moveTo>
                      <a:pt x="0" y="357"/>
                    </a:moveTo>
                    <a:lnTo>
                      <a:pt x="299" y="0"/>
                    </a:lnTo>
                    <a:lnTo>
                      <a:pt x="299" y="10"/>
                    </a:lnTo>
                    <a:lnTo>
                      <a:pt x="8" y="357"/>
                    </a:lnTo>
                    <a:lnTo>
                      <a:pt x="0" y="357"/>
                    </a:lnTo>
                    <a:close/>
                  </a:path>
                </a:pathLst>
              </a:custGeom>
              <a:solidFill>
                <a:srgbClr val="5D7DB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0" name="Freeform 554"/>
              <p:cNvSpPr>
                <a:spLocks/>
              </p:cNvSpPr>
              <p:nvPr userDrawn="1"/>
            </p:nvSpPr>
            <p:spPr bwMode="auto">
              <a:xfrm>
                <a:off x="5421" y="57"/>
                <a:ext cx="295" cy="351"/>
              </a:xfrm>
              <a:custGeom>
                <a:avLst/>
                <a:gdLst>
                  <a:gd name="T0" fmla="*/ 0 w 295"/>
                  <a:gd name="T1" fmla="*/ 351 h 351"/>
                  <a:gd name="T2" fmla="*/ 295 w 295"/>
                  <a:gd name="T3" fmla="*/ 0 h 351"/>
                  <a:gd name="T4" fmla="*/ 295 w 295"/>
                  <a:gd name="T5" fmla="*/ 9 h 351"/>
                  <a:gd name="T6" fmla="*/ 8 w 295"/>
                  <a:gd name="T7" fmla="*/ 351 h 351"/>
                  <a:gd name="T8" fmla="*/ 0 w 295"/>
                  <a:gd name="T9" fmla="*/ 351 h 3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5" h="351">
                    <a:moveTo>
                      <a:pt x="0" y="351"/>
                    </a:moveTo>
                    <a:lnTo>
                      <a:pt x="295" y="0"/>
                    </a:lnTo>
                    <a:lnTo>
                      <a:pt x="295" y="9"/>
                    </a:lnTo>
                    <a:lnTo>
                      <a:pt x="8" y="351"/>
                    </a:lnTo>
                    <a:lnTo>
                      <a:pt x="0" y="351"/>
                    </a:lnTo>
                    <a:close/>
                  </a:path>
                </a:pathLst>
              </a:custGeom>
              <a:solidFill>
                <a:srgbClr val="5C7DB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1" name="Freeform 555"/>
              <p:cNvSpPr>
                <a:spLocks/>
              </p:cNvSpPr>
              <p:nvPr userDrawn="1"/>
            </p:nvSpPr>
            <p:spPr bwMode="auto">
              <a:xfrm>
                <a:off x="5425" y="61"/>
                <a:ext cx="291" cy="347"/>
              </a:xfrm>
              <a:custGeom>
                <a:avLst/>
                <a:gdLst>
                  <a:gd name="T0" fmla="*/ 0 w 291"/>
                  <a:gd name="T1" fmla="*/ 347 h 347"/>
                  <a:gd name="T2" fmla="*/ 291 w 291"/>
                  <a:gd name="T3" fmla="*/ 0 h 347"/>
                  <a:gd name="T4" fmla="*/ 291 w 291"/>
                  <a:gd name="T5" fmla="*/ 10 h 347"/>
                  <a:gd name="T6" fmla="*/ 8 w 291"/>
                  <a:gd name="T7" fmla="*/ 347 h 347"/>
                  <a:gd name="T8" fmla="*/ 0 w 291"/>
                  <a:gd name="T9" fmla="*/ 347 h 3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347">
                    <a:moveTo>
                      <a:pt x="0" y="347"/>
                    </a:moveTo>
                    <a:lnTo>
                      <a:pt x="291" y="0"/>
                    </a:lnTo>
                    <a:lnTo>
                      <a:pt x="291" y="10"/>
                    </a:lnTo>
                    <a:lnTo>
                      <a:pt x="8" y="347"/>
                    </a:lnTo>
                    <a:lnTo>
                      <a:pt x="0" y="347"/>
                    </a:lnTo>
                    <a:close/>
                  </a:path>
                </a:pathLst>
              </a:custGeom>
              <a:solidFill>
                <a:srgbClr val="5A7BB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2" name="Freeform 556"/>
              <p:cNvSpPr>
                <a:spLocks/>
              </p:cNvSpPr>
              <p:nvPr userDrawn="1"/>
            </p:nvSpPr>
            <p:spPr bwMode="auto">
              <a:xfrm>
                <a:off x="5429" y="66"/>
                <a:ext cx="287" cy="342"/>
              </a:xfrm>
              <a:custGeom>
                <a:avLst/>
                <a:gdLst>
                  <a:gd name="T0" fmla="*/ 0 w 287"/>
                  <a:gd name="T1" fmla="*/ 342 h 342"/>
                  <a:gd name="T2" fmla="*/ 287 w 287"/>
                  <a:gd name="T3" fmla="*/ 0 h 342"/>
                  <a:gd name="T4" fmla="*/ 287 w 287"/>
                  <a:gd name="T5" fmla="*/ 9 h 342"/>
                  <a:gd name="T6" fmla="*/ 8 w 287"/>
                  <a:gd name="T7" fmla="*/ 342 h 342"/>
                  <a:gd name="T8" fmla="*/ 0 w 287"/>
                  <a:gd name="T9" fmla="*/ 342 h 3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87" h="342">
                    <a:moveTo>
                      <a:pt x="0" y="342"/>
                    </a:moveTo>
                    <a:lnTo>
                      <a:pt x="287" y="0"/>
                    </a:lnTo>
                    <a:lnTo>
                      <a:pt x="287" y="9"/>
                    </a:lnTo>
                    <a:lnTo>
                      <a:pt x="8" y="342"/>
                    </a:lnTo>
                    <a:lnTo>
                      <a:pt x="0" y="342"/>
                    </a:lnTo>
                    <a:close/>
                  </a:path>
                </a:pathLst>
              </a:custGeom>
              <a:solidFill>
                <a:srgbClr val="5A7BB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3" name="Freeform 557"/>
              <p:cNvSpPr>
                <a:spLocks/>
              </p:cNvSpPr>
              <p:nvPr userDrawn="1"/>
            </p:nvSpPr>
            <p:spPr bwMode="auto">
              <a:xfrm>
                <a:off x="5433" y="71"/>
                <a:ext cx="283" cy="337"/>
              </a:xfrm>
              <a:custGeom>
                <a:avLst/>
                <a:gdLst>
                  <a:gd name="T0" fmla="*/ 0 w 283"/>
                  <a:gd name="T1" fmla="*/ 337 h 337"/>
                  <a:gd name="T2" fmla="*/ 283 w 283"/>
                  <a:gd name="T3" fmla="*/ 0 h 337"/>
                  <a:gd name="T4" fmla="*/ 283 w 283"/>
                  <a:gd name="T5" fmla="*/ 9 h 337"/>
                  <a:gd name="T6" fmla="*/ 8 w 283"/>
                  <a:gd name="T7" fmla="*/ 337 h 337"/>
                  <a:gd name="T8" fmla="*/ 0 w 283"/>
                  <a:gd name="T9" fmla="*/ 337 h 3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83" h="337">
                    <a:moveTo>
                      <a:pt x="0" y="337"/>
                    </a:moveTo>
                    <a:lnTo>
                      <a:pt x="283" y="0"/>
                    </a:lnTo>
                    <a:lnTo>
                      <a:pt x="283" y="9"/>
                    </a:lnTo>
                    <a:lnTo>
                      <a:pt x="8" y="337"/>
                    </a:lnTo>
                    <a:lnTo>
                      <a:pt x="0" y="337"/>
                    </a:lnTo>
                    <a:close/>
                  </a:path>
                </a:pathLst>
              </a:custGeom>
              <a:solidFill>
                <a:srgbClr val="5879B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4" name="Freeform 558"/>
              <p:cNvSpPr>
                <a:spLocks/>
              </p:cNvSpPr>
              <p:nvPr userDrawn="1"/>
            </p:nvSpPr>
            <p:spPr bwMode="auto">
              <a:xfrm>
                <a:off x="5437" y="75"/>
                <a:ext cx="279" cy="333"/>
              </a:xfrm>
              <a:custGeom>
                <a:avLst/>
                <a:gdLst>
                  <a:gd name="T0" fmla="*/ 0 w 279"/>
                  <a:gd name="T1" fmla="*/ 333 h 333"/>
                  <a:gd name="T2" fmla="*/ 279 w 279"/>
                  <a:gd name="T3" fmla="*/ 0 h 333"/>
                  <a:gd name="T4" fmla="*/ 279 w 279"/>
                  <a:gd name="T5" fmla="*/ 11 h 333"/>
                  <a:gd name="T6" fmla="*/ 8 w 279"/>
                  <a:gd name="T7" fmla="*/ 333 h 333"/>
                  <a:gd name="T8" fmla="*/ 0 w 279"/>
                  <a:gd name="T9" fmla="*/ 333 h 3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9" h="333">
                    <a:moveTo>
                      <a:pt x="0" y="333"/>
                    </a:moveTo>
                    <a:lnTo>
                      <a:pt x="279" y="0"/>
                    </a:lnTo>
                    <a:lnTo>
                      <a:pt x="279" y="11"/>
                    </a:lnTo>
                    <a:lnTo>
                      <a:pt x="8" y="333"/>
                    </a:lnTo>
                    <a:lnTo>
                      <a:pt x="0" y="333"/>
                    </a:lnTo>
                    <a:close/>
                  </a:path>
                </a:pathLst>
              </a:custGeom>
              <a:solidFill>
                <a:srgbClr val="5779B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5" name="Freeform 559"/>
              <p:cNvSpPr>
                <a:spLocks/>
              </p:cNvSpPr>
              <p:nvPr userDrawn="1"/>
            </p:nvSpPr>
            <p:spPr bwMode="auto">
              <a:xfrm>
                <a:off x="5441" y="80"/>
                <a:ext cx="275" cy="328"/>
              </a:xfrm>
              <a:custGeom>
                <a:avLst/>
                <a:gdLst>
                  <a:gd name="T0" fmla="*/ 0 w 275"/>
                  <a:gd name="T1" fmla="*/ 328 h 328"/>
                  <a:gd name="T2" fmla="*/ 275 w 275"/>
                  <a:gd name="T3" fmla="*/ 0 h 328"/>
                  <a:gd name="T4" fmla="*/ 275 w 275"/>
                  <a:gd name="T5" fmla="*/ 10 h 328"/>
                  <a:gd name="T6" fmla="*/ 8 w 275"/>
                  <a:gd name="T7" fmla="*/ 328 h 328"/>
                  <a:gd name="T8" fmla="*/ 0 w 275"/>
                  <a:gd name="T9" fmla="*/ 328 h 3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5" h="328">
                    <a:moveTo>
                      <a:pt x="0" y="328"/>
                    </a:moveTo>
                    <a:lnTo>
                      <a:pt x="275" y="0"/>
                    </a:lnTo>
                    <a:lnTo>
                      <a:pt x="275" y="10"/>
                    </a:lnTo>
                    <a:lnTo>
                      <a:pt x="8" y="328"/>
                    </a:lnTo>
                    <a:lnTo>
                      <a:pt x="0" y="328"/>
                    </a:lnTo>
                    <a:close/>
                  </a:path>
                </a:pathLst>
              </a:custGeom>
              <a:solidFill>
                <a:srgbClr val="5577BB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6" name="Freeform 560"/>
              <p:cNvSpPr>
                <a:spLocks/>
              </p:cNvSpPr>
              <p:nvPr userDrawn="1"/>
            </p:nvSpPr>
            <p:spPr bwMode="auto">
              <a:xfrm>
                <a:off x="5445" y="86"/>
                <a:ext cx="271" cy="322"/>
              </a:xfrm>
              <a:custGeom>
                <a:avLst/>
                <a:gdLst>
                  <a:gd name="T0" fmla="*/ 0 w 271"/>
                  <a:gd name="T1" fmla="*/ 322 h 322"/>
                  <a:gd name="T2" fmla="*/ 271 w 271"/>
                  <a:gd name="T3" fmla="*/ 0 h 322"/>
                  <a:gd name="T4" fmla="*/ 271 w 271"/>
                  <a:gd name="T5" fmla="*/ 9 h 322"/>
                  <a:gd name="T6" fmla="*/ 8 w 271"/>
                  <a:gd name="T7" fmla="*/ 322 h 322"/>
                  <a:gd name="T8" fmla="*/ 0 w 271"/>
                  <a:gd name="T9" fmla="*/ 322 h 3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1" h="322">
                    <a:moveTo>
                      <a:pt x="0" y="322"/>
                    </a:moveTo>
                    <a:lnTo>
                      <a:pt x="271" y="0"/>
                    </a:lnTo>
                    <a:lnTo>
                      <a:pt x="271" y="9"/>
                    </a:lnTo>
                    <a:lnTo>
                      <a:pt x="8" y="322"/>
                    </a:lnTo>
                    <a:lnTo>
                      <a:pt x="0" y="322"/>
                    </a:lnTo>
                    <a:close/>
                  </a:path>
                </a:pathLst>
              </a:custGeom>
              <a:solidFill>
                <a:srgbClr val="5477BB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7" name="Freeform 561"/>
              <p:cNvSpPr>
                <a:spLocks/>
              </p:cNvSpPr>
              <p:nvPr userDrawn="1"/>
            </p:nvSpPr>
            <p:spPr bwMode="auto">
              <a:xfrm>
                <a:off x="5449" y="90"/>
                <a:ext cx="267" cy="318"/>
              </a:xfrm>
              <a:custGeom>
                <a:avLst/>
                <a:gdLst>
                  <a:gd name="T0" fmla="*/ 0 w 267"/>
                  <a:gd name="T1" fmla="*/ 318 h 318"/>
                  <a:gd name="T2" fmla="*/ 267 w 267"/>
                  <a:gd name="T3" fmla="*/ 0 h 318"/>
                  <a:gd name="T4" fmla="*/ 267 w 267"/>
                  <a:gd name="T5" fmla="*/ 10 h 318"/>
                  <a:gd name="T6" fmla="*/ 8 w 267"/>
                  <a:gd name="T7" fmla="*/ 318 h 318"/>
                  <a:gd name="T8" fmla="*/ 0 w 267"/>
                  <a:gd name="T9" fmla="*/ 318 h 3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7" h="318">
                    <a:moveTo>
                      <a:pt x="0" y="318"/>
                    </a:moveTo>
                    <a:lnTo>
                      <a:pt x="267" y="0"/>
                    </a:lnTo>
                    <a:lnTo>
                      <a:pt x="267" y="10"/>
                    </a:lnTo>
                    <a:lnTo>
                      <a:pt x="8" y="318"/>
                    </a:lnTo>
                    <a:lnTo>
                      <a:pt x="0" y="318"/>
                    </a:lnTo>
                    <a:close/>
                  </a:path>
                </a:pathLst>
              </a:custGeom>
              <a:solidFill>
                <a:srgbClr val="5375BA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8" name="Freeform 562"/>
              <p:cNvSpPr>
                <a:spLocks/>
              </p:cNvSpPr>
              <p:nvPr userDrawn="1"/>
            </p:nvSpPr>
            <p:spPr bwMode="auto">
              <a:xfrm>
                <a:off x="5453" y="95"/>
                <a:ext cx="263" cy="313"/>
              </a:xfrm>
              <a:custGeom>
                <a:avLst/>
                <a:gdLst>
                  <a:gd name="T0" fmla="*/ 0 w 263"/>
                  <a:gd name="T1" fmla="*/ 313 h 313"/>
                  <a:gd name="T2" fmla="*/ 263 w 263"/>
                  <a:gd name="T3" fmla="*/ 0 h 313"/>
                  <a:gd name="T4" fmla="*/ 263 w 263"/>
                  <a:gd name="T5" fmla="*/ 9 h 313"/>
                  <a:gd name="T6" fmla="*/ 8 w 263"/>
                  <a:gd name="T7" fmla="*/ 313 h 313"/>
                  <a:gd name="T8" fmla="*/ 0 w 263"/>
                  <a:gd name="T9" fmla="*/ 313 h 3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3" h="313">
                    <a:moveTo>
                      <a:pt x="0" y="313"/>
                    </a:moveTo>
                    <a:lnTo>
                      <a:pt x="263" y="0"/>
                    </a:lnTo>
                    <a:lnTo>
                      <a:pt x="263" y="9"/>
                    </a:lnTo>
                    <a:lnTo>
                      <a:pt x="8" y="313"/>
                    </a:lnTo>
                    <a:lnTo>
                      <a:pt x="0" y="313"/>
                    </a:lnTo>
                    <a:close/>
                  </a:path>
                </a:pathLst>
              </a:custGeom>
              <a:solidFill>
                <a:srgbClr val="5275BA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9" name="Freeform 563"/>
              <p:cNvSpPr>
                <a:spLocks/>
              </p:cNvSpPr>
              <p:nvPr userDrawn="1"/>
            </p:nvSpPr>
            <p:spPr bwMode="auto">
              <a:xfrm>
                <a:off x="5457" y="100"/>
                <a:ext cx="259" cy="308"/>
              </a:xfrm>
              <a:custGeom>
                <a:avLst/>
                <a:gdLst>
                  <a:gd name="T0" fmla="*/ 0 w 259"/>
                  <a:gd name="T1" fmla="*/ 308 h 308"/>
                  <a:gd name="T2" fmla="*/ 259 w 259"/>
                  <a:gd name="T3" fmla="*/ 0 h 308"/>
                  <a:gd name="T4" fmla="*/ 259 w 259"/>
                  <a:gd name="T5" fmla="*/ 9 h 308"/>
                  <a:gd name="T6" fmla="*/ 8 w 259"/>
                  <a:gd name="T7" fmla="*/ 308 h 308"/>
                  <a:gd name="T8" fmla="*/ 0 w 259"/>
                  <a:gd name="T9" fmla="*/ 308 h 3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9" h="308">
                    <a:moveTo>
                      <a:pt x="0" y="308"/>
                    </a:moveTo>
                    <a:lnTo>
                      <a:pt x="259" y="0"/>
                    </a:lnTo>
                    <a:lnTo>
                      <a:pt x="259" y="9"/>
                    </a:lnTo>
                    <a:lnTo>
                      <a:pt x="8" y="308"/>
                    </a:lnTo>
                    <a:lnTo>
                      <a:pt x="0" y="308"/>
                    </a:lnTo>
                    <a:close/>
                  </a:path>
                </a:pathLst>
              </a:custGeom>
              <a:solidFill>
                <a:srgbClr val="5073B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0" name="Freeform 564"/>
              <p:cNvSpPr>
                <a:spLocks/>
              </p:cNvSpPr>
              <p:nvPr userDrawn="1"/>
            </p:nvSpPr>
            <p:spPr bwMode="auto">
              <a:xfrm>
                <a:off x="5461" y="104"/>
                <a:ext cx="255" cy="304"/>
              </a:xfrm>
              <a:custGeom>
                <a:avLst/>
                <a:gdLst>
                  <a:gd name="T0" fmla="*/ 0 w 255"/>
                  <a:gd name="T1" fmla="*/ 304 h 304"/>
                  <a:gd name="T2" fmla="*/ 255 w 255"/>
                  <a:gd name="T3" fmla="*/ 0 h 304"/>
                  <a:gd name="T4" fmla="*/ 255 w 255"/>
                  <a:gd name="T5" fmla="*/ 11 h 304"/>
                  <a:gd name="T6" fmla="*/ 8 w 255"/>
                  <a:gd name="T7" fmla="*/ 304 h 304"/>
                  <a:gd name="T8" fmla="*/ 0 w 255"/>
                  <a:gd name="T9" fmla="*/ 304 h 3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5" h="304">
                    <a:moveTo>
                      <a:pt x="0" y="304"/>
                    </a:moveTo>
                    <a:lnTo>
                      <a:pt x="255" y="0"/>
                    </a:lnTo>
                    <a:lnTo>
                      <a:pt x="255" y="11"/>
                    </a:lnTo>
                    <a:lnTo>
                      <a:pt x="8" y="304"/>
                    </a:lnTo>
                    <a:lnTo>
                      <a:pt x="0" y="304"/>
                    </a:lnTo>
                    <a:close/>
                  </a:path>
                </a:pathLst>
              </a:custGeom>
              <a:solidFill>
                <a:srgbClr val="4F73B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1" name="Freeform 565"/>
              <p:cNvSpPr>
                <a:spLocks/>
              </p:cNvSpPr>
              <p:nvPr userDrawn="1"/>
            </p:nvSpPr>
            <p:spPr bwMode="auto">
              <a:xfrm>
                <a:off x="5465" y="109"/>
                <a:ext cx="251" cy="299"/>
              </a:xfrm>
              <a:custGeom>
                <a:avLst/>
                <a:gdLst>
                  <a:gd name="T0" fmla="*/ 0 w 251"/>
                  <a:gd name="T1" fmla="*/ 299 h 299"/>
                  <a:gd name="T2" fmla="*/ 251 w 251"/>
                  <a:gd name="T3" fmla="*/ 0 h 299"/>
                  <a:gd name="T4" fmla="*/ 251 w 251"/>
                  <a:gd name="T5" fmla="*/ 10 h 299"/>
                  <a:gd name="T6" fmla="*/ 8 w 251"/>
                  <a:gd name="T7" fmla="*/ 299 h 299"/>
                  <a:gd name="T8" fmla="*/ 0 w 251"/>
                  <a:gd name="T9" fmla="*/ 299 h 29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1" h="299">
                    <a:moveTo>
                      <a:pt x="0" y="299"/>
                    </a:moveTo>
                    <a:lnTo>
                      <a:pt x="251" y="0"/>
                    </a:lnTo>
                    <a:lnTo>
                      <a:pt x="251" y="10"/>
                    </a:lnTo>
                    <a:lnTo>
                      <a:pt x="8" y="299"/>
                    </a:lnTo>
                    <a:lnTo>
                      <a:pt x="0" y="299"/>
                    </a:lnTo>
                    <a:close/>
                  </a:path>
                </a:pathLst>
              </a:custGeom>
              <a:solidFill>
                <a:srgbClr val="4E71B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2" name="Freeform 566"/>
              <p:cNvSpPr>
                <a:spLocks/>
              </p:cNvSpPr>
              <p:nvPr userDrawn="1"/>
            </p:nvSpPr>
            <p:spPr bwMode="auto">
              <a:xfrm>
                <a:off x="5469" y="115"/>
                <a:ext cx="247" cy="293"/>
              </a:xfrm>
              <a:custGeom>
                <a:avLst/>
                <a:gdLst>
                  <a:gd name="T0" fmla="*/ 0 w 247"/>
                  <a:gd name="T1" fmla="*/ 293 h 293"/>
                  <a:gd name="T2" fmla="*/ 247 w 247"/>
                  <a:gd name="T3" fmla="*/ 0 h 293"/>
                  <a:gd name="T4" fmla="*/ 247 w 247"/>
                  <a:gd name="T5" fmla="*/ 9 h 293"/>
                  <a:gd name="T6" fmla="*/ 9 w 247"/>
                  <a:gd name="T7" fmla="*/ 293 h 293"/>
                  <a:gd name="T8" fmla="*/ 0 w 247"/>
                  <a:gd name="T9" fmla="*/ 293 h 2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7" h="293">
                    <a:moveTo>
                      <a:pt x="0" y="293"/>
                    </a:moveTo>
                    <a:lnTo>
                      <a:pt x="247" y="0"/>
                    </a:lnTo>
                    <a:lnTo>
                      <a:pt x="247" y="9"/>
                    </a:lnTo>
                    <a:lnTo>
                      <a:pt x="9" y="293"/>
                    </a:lnTo>
                    <a:lnTo>
                      <a:pt x="0" y="293"/>
                    </a:lnTo>
                    <a:close/>
                  </a:path>
                </a:pathLst>
              </a:custGeom>
              <a:solidFill>
                <a:srgbClr val="4D71B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3" name="Freeform 567"/>
              <p:cNvSpPr>
                <a:spLocks/>
              </p:cNvSpPr>
              <p:nvPr userDrawn="1"/>
            </p:nvSpPr>
            <p:spPr bwMode="auto">
              <a:xfrm>
                <a:off x="5473" y="119"/>
                <a:ext cx="243" cy="289"/>
              </a:xfrm>
              <a:custGeom>
                <a:avLst/>
                <a:gdLst>
                  <a:gd name="T0" fmla="*/ 0 w 243"/>
                  <a:gd name="T1" fmla="*/ 289 h 289"/>
                  <a:gd name="T2" fmla="*/ 243 w 243"/>
                  <a:gd name="T3" fmla="*/ 0 h 289"/>
                  <a:gd name="T4" fmla="*/ 243 w 243"/>
                  <a:gd name="T5" fmla="*/ 10 h 289"/>
                  <a:gd name="T6" fmla="*/ 9 w 243"/>
                  <a:gd name="T7" fmla="*/ 289 h 289"/>
                  <a:gd name="T8" fmla="*/ 0 w 243"/>
                  <a:gd name="T9" fmla="*/ 289 h 28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3" h="289">
                    <a:moveTo>
                      <a:pt x="0" y="289"/>
                    </a:moveTo>
                    <a:lnTo>
                      <a:pt x="243" y="0"/>
                    </a:lnTo>
                    <a:lnTo>
                      <a:pt x="243" y="10"/>
                    </a:lnTo>
                    <a:lnTo>
                      <a:pt x="9" y="289"/>
                    </a:lnTo>
                    <a:lnTo>
                      <a:pt x="0" y="289"/>
                    </a:lnTo>
                    <a:close/>
                  </a:path>
                </a:pathLst>
              </a:custGeom>
              <a:solidFill>
                <a:srgbClr val="4B6FB7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4" name="Freeform 568"/>
              <p:cNvSpPr>
                <a:spLocks/>
              </p:cNvSpPr>
              <p:nvPr userDrawn="1"/>
            </p:nvSpPr>
            <p:spPr bwMode="auto">
              <a:xfrm>
                <a:off x="5478" y="124"/>
                <a:ext cx="238" cy="284"/>
              </a:xfrm>
              <a:custGeom>
                <a:avLst/>
                <a:gdLst>
                  <a:gd name="T0" fmla="*/ 0 w 238"/>
                  <a:gd name="T1" fmla="*/ 284 h 284"/>
                  <a:gd name="T2" fmla="*/ 238 w 238"/>
                  <a:gd name="T3" fmla="*/ 0 h 284"/>
                  <a:gd name="T4" fmla="*/ 238 w 238"/>
                  <a:gd name="T5" fmla="*/ 9 h 284"/>
                  <a:gd name="T6" fmla="*/ 8 w 238"/>
                  <a:gd name="T7" fmla="*/ 284 h 284"/>
                  <a:gd name="T8" fmla="*/ 0 w 238"/>
                  <a:gd name="T9" fmla="*/ 284 h 2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38" h="284">
                    <a:moveTo>
                      <a:pt x="0" y="284"/>
                    </a:moveTo>
                    <a:lnTo>
                      <a:pt x="238" y="0"/>
                    </a:lnTo>
                    <a:lnTo>
                      <a:pt x="238" y="9"/>
                    </a:lnTo>
                    <a:lnTo>
                      <a:pt x="8" y="284"/>
                    </a:lnTo>
                    <a:lnTo>
                      <a:pt x="0" y="284"/>
                    </a:lnTo>
                    <a:close/>
                  </a:path>
                </a:pathLst>
              </a:custGeom>
              <a:solidFill>
                <a:srgbClr val="4A6FB7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5" name="Freeform 569"/>
              <p:cNvSpPr>
                <a:spLocks/>
              </p:cNvSpPr>
              <p:nvPr userDrawn="1"/>
            </p:nvSpPr>
            <p:spPr bwMode="auto">
              <a:xfrm>
                <a:off x="5482" y="129"/>
                <a:ext cx="234" cy="279"/>
              </a:xfrm>
              <a:custGeom>
                <a:avLst/>
                <a:gdLst>
                  <a:gd name="T0" fmla="*/ 0 w 234"/>
                  <a:gd name="T1" fmla="*/ 279 h 279"/>
                  <a:gd name="T2" fmla="*/ 234 w 234"/>
                  <a:gd name="T3" fmla="*/ 0 h 279"/>
                  <a:gd name="T4" fmla="*/ 234 w 234"/>
                  <a:gd name="T5" fmla="*/ 10 h 279"/>
                  <a:gd name="T6" fmla="*/ 8 w 234"/>
                  <a:gd name="T7" fmla="*/ 279 h 279"/>
                  <a:gd name="T8" fmla="*/ 0 w 234"/>
                  <a:gd name="T9" fmla="*/ 279 h 2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34" h="279">
                    <a:moveTo>
                      <a:pt x="0" y="279"/>
                    </a:moveTo>
                    <a:lnTo>
                      <a:pt x="234" y="0"/>
                    </a:lnTo>
                    <a:lnTo>
                      <a:pt x="234" y="10"/>
                    </a:lnTo>
                    <a:lnTo>
                      <a:pt x="8" y="279"/>
                    </a:lnTo>
                    <a:lnTo>
                      <a:pt x="0" y="279"/>
                    </a:lnTo>
                    <a:close/>
                  </a:path>
                </a:pathLst>
              </a:custGeom>
              <a:solidFill>
                <a:srgbClr val="496DB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6" name="Freeform 570"/>
              <p:cNvSpPr>
                <a:spLocks/>
              </p:cNvSpPr>
              <p:nvPr userDrawn="1"/>
            </p:nvSpPr>
            <p:spPr bwMode="auto">
              <a:xfrm>
                <a:off x="5486" y="133"/>
                <a:ext cx="230" cy="275"/>
              </a:xfrm>
              <a:custGeom>
                <a:avLst/>
                <a:gdLst>
                  <a:gd name="T0" fmla="*/ 0 w 230"/>
                  <a:gd name="T1" fmla="*/ 275 h 275"/>
                  <a:gd name="T2" fmla="*/ 230 w 230"/>
                  <a:gd name="T3" fmla="*/ 0 h 275"/>
                  <a:gd name="T4" fmla="*/ 230 w 230"/>
                  <a:gd name="T5" fmla="*/ 9 h 275"/>
                  <a:gd name="T6" fmla="*/ 8 w 230"/>
                  <a:gd name="T7" fmla="*/ 275 h 275"/>
                  <a:gd name="T8" fmla="*/ 0 w 230"/>
                  <a:gd name="T9" fmla="*/ 275 h 27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30" h="275">
                    <a:moveTo>
                      <a:pt x="0" y="275"/>
                    </a:moveTo>
                    <a:lnTo>
                      <a:pt x="230" y="0"/>
                    </a:lnTo>
                    <a:lnTo>
                      <a:pt x="230" y="9"/>
                    </a:lnTo>
                    <a:lnTo>
                      <a:pt x="8" y="275"/>
                    </a:lnTo>
                    <a:lnTo>
                      <a:pt x="0" y="275"/>
                    </a:lnTo>
                    <a:close/>
                  </a:path>
                </a:pathLst>
              </a:custGeom>
              <a:solidFill>
                <a:srgbClr val="486DB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7" name="Freeform 571"/>
              <p:cNvSpPr>
                <a:spLocks/>
              </p:cNvSpPr>
              <p:nvPr userDrawn="1"/>
            </p:nvSpPr>
            <p:spPr bwMode="auto">
              <a:xfrm>
                <a:off x="5490" y="139"/>
                <a:ext cx="226" cy="269"/>
              </a:xfrm>
              <a:custGeom>
                <a:avLst/>
                <a:gdLst>
                  <a:gd name="T0" fmla="*/ 0 w 226"/>
                  <a:gd name="T1" fmla="*/ 269 h 269"/>
                  <a:gd name="T2" fmla="*/ 226 w 226"/>
                  <a:gd name="T3" fmla="*/ 0 h 269"/>
                  <a:gd name="T4" fmla="*/ 226 w 226"/>
                  <a:gd name="T5" fmla="*/ 9 h 269"/>
                  <a:gd name="T6" fmla="*/ 8 w 226"/>
                  <a:gd name="T7" fmla="*/ 269 h 269"/>
                  <a:gd name="T8" fmla="*/ 0 w 226"/>
                  <a:gd name="T9" fmla="*/ 269 h 2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6" h="269">
                    <a:moveTo>
                      <a:pt x="0" y="269"/>
                    </a:moveTo>
                    <a:lnTo>
                      <a:pt x="226" y="0"/>
                    </a:lnTo>
                    <a:lnTo>
                      <a:pt x="226" y="9"/>
                    </a:lnTo>
                    <a:lnTo>
                      <a:pt x="8" y="269"/>
                    </a:lnTo>
                    <a:lnTo>
                      <a:pt x="0" y="269"/>
                    </a:lnTo>
                    <a:close/>
                  </a:path>
                </a:pathLst>
              </a:custGeom>
              <a:solidFill>
                <a:srgbClr val="466BB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8" name="Freeform 572"/>
              <p:cNvSpPr>
                <a:spLocks/>
              </p:cNvSpPr>
              <p:nvPr userDrawn="1"/>
            </p:nvSpPr>
            <p:spPr bwMode="auto">
              <a:xfrm>
                <a:off x="5494" y="142"/>
                <a:ext cx="222" cy="266"/>
              </a:xfrm>
              <a:custGeom>
                <a:avLst/>
                <a:gdLst>
                  <a:gd name="T0" fmla="*/ 0 w 222"/>
                  <a:gd name="T1" fmla="*/ 266 h 266"/>
                  <a:gd name="T2" fmla="*/ 222 w 222"/>
                  <a:gd name="T3" fmla="*/ 0 h 266"/>
                  <a:gd name="T4" fmla="*/ 222 w 222"/>
                  <a:gd name="T5" fmla="*/ 11 h 266"/>
                  <a:gd name="T6" fmla="*/ 8 w 222"/>
                  <a:gd name="T7" fmla="*/ 266 h 266"/>
                  <a:gd name="T8" fmla="*/ 0 w 222"/>
                  <a:gd name="T9" fmla="*/ 266 h 2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2" h="266">
                    <a:moveTo>
                      <a:pt x="0" y="266"/>
                    </a:moveTo>
                    <a:lnTo>
                      <a:pt x="222" y="0"/>
                    </a:lnTo>
                    <a:lnTo>
                      <a:pt x="222" y="11"/>
                    </a:lnTo>
                    <a:lnTo>
                      <a:pt x="8" y="266"/>
                    </a:lnTo>
                    <a:lnTo>
                      <a:pt x="0" y="266"/>
                    </a:lnTo>
                    <a:close/>
                  </a:path>
                </a:pathLst>
              </a:custGeom>
              <a:solidFill>
                <a:srgbClr val="456BB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9" name="Freeform 573"/>
              <p:cNvSpPr>
                <a:spLocks/>
              </p:cNvSpPr>
              <p:nvPr userDrawn="1"/>
            </p:nvSpPr>
            <p:spPr bwMode="auto">
              <a:xfrm>
                <a:off x="5498" y="148"/>
                <a:ext cx="218" cy="260"/>
              </a:xfrm>
              <a:custGeom>
                <a:avLst/>
                <a:gdLst>
                  <a:gd name="T0" fmla="*/ 0 w 218"/>
                  <a:gd name="T1" fmla="*/ 260 h 260"/>
                  <a:gd name="T2" fmla="*/ 218 w 218"/>
                  <a:gd name="T3" fmla="*/ 0 h 260"/>
                  <a:gd name="T4" fmla="*/ 218 w 218"/>
                  <a:gd name="T5" fmla="*/ 9 h 260"/>
                  <a:gd name="T6" fmla="*/ 7 w 218"/>
                  <a:gd name="T7" fmla="*/ 260 h 260"/>
                  <a:gd name="T8" fmla="*/ 0 w 218"/>
                  <a:gd name="T9" fmla="*/ 260 h 2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8" h="260">
                    <a:moveTo>
                      <a:pt x="0" y="260"/>
                    </a:moveTo>
                    <a:lnTo>
                      <a:pt x="218" y="0"/>
                    </a:lnTo>
                    <a:lnTo>
                      <a:pt x="218" y="9"/>
                    </a:lnTo>
                    <a:lnTo>
                      <a:pt x="7" y="260"/>
                    </a:lnTo>
                    <a:lnTo>
                      <a:pt x="0" y="260"/>
                    </a:lnTo>
                    <a:close/>
                  </a:path>
                </a:pathLst>
              </a:custGeom>
              <a:solidFill>
                <a:srgbClr val="4469B4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0" name="Freeform 574"/>
              <p:cNvSpPr>
                <a:spLocks/>
              </p:cNvSpPr>
              <p:nvPr userDrawn="1"/>
            </p:nvSpPr>
            <p:spPr bwMode="auto">
              <a:xfrm>
                <a:off x="5502" y="153"/>
                <a:ext cx="214" cy="255"/>
              </a:xfrm>
              <a:custGeom>
                <a:avLst/>
                <a:gdLst>
                  <a:gd name="T0" fmla="*/ 0 w 214"/>
                  <a:gd name="T1" fmla="*/ 255 h 255"/>
                  <a:gd name="T2" fmla="*/ 214 w 214"/>
                  <a:gd name="T3" fmla="*/ 0 h 255"/>
                  <a:gd name="T4" fmla="*/ 214 w 214"/>
                  <a:gd name="T5" fmla="*/ 9 h 255"/>
                  <a:gd name="T6" fmla="*/ 7 w 214"/>
                  <a:gd name="T7" fmla="*/ 255 h 255"/>
                  <a:gd name="T8" fmla="*/ 0 w 214"/>
                  <a:gd name="T9" fmla="*/ 255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4" h="255">
                    <a:moveTo>
                      <a:pt x="0" y="255"/>
                    </a:moveTo>
                    <a:lnTo>
                      <a:pt x="214" y="0"/>
                    </a:lnTo>
                    <a:lnTo>
                      <a:pt x="214" y="9"/>
                    </a:lnTo>
                    <a:lnTo>
                      <a:pt x="7" y="255"/>
                    </a:lnTo>
                    <a:lnTo>
                      <a:pt x="0" y="255"/>
                    </a:lnTo>
                    <a:close/>
                  </a:path>
                </a:pathLst>
              </a:custGeom>
              <a:solidFill>
                <a:srgbClr val="4369B4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1" name="Freeform 575"/>
              <p:cNvSpPr>
                <a:spLocks/>
              </p:cNvSpPr>
              <p:nvPr userDrawn="1"/>
            </p:nvSpPr>
            <p:spPr bwMode="auto">
              <a:xfrm>
                <a:off x="5505" y="157"/>
                <a:ext cx="211" cy="251"/>
              </a:xfrm>
              <a:custGeom>
                <a:avLst/>
                <a:gdLst>
                  <a:gd name="T0" fmla="*/ 0 w 211"/>
                  <a:gd name="T1" fmla="*/ 251 h 251"/>
                  <a:gd name="T2" fmla="*/ 211 w 211"/>
                  <a:gd name="T3" fmla="*/ 0 h 251"/>
                  <a:gd name="T4" fmla="*/ 211 w 211"/>
                  <a:gd name="T5" fmla="*/ 11 h 251"/>
                  <a:gd name="T6" fmla="*/ 8 w 211"/>
                  <a:gd name="T7" fmla="*/ 251 h 251"/>
                  <a:gd name="T8" fmla="*/ 0 w 211"/>
                  <a:gd name="T9" fmla="*/ 251 h 2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1" h="251">
                    <a:moveTo>
                      <a:pt x="0" y="251"/>
                    </a:moveTo>
                    <a:lnTo>
                      <a:pt x="211" y="0"/>
                    </a:lnTo>
                    <a:lnTo>
                      <a:pt x="211" y="11"/>
                    </a:lnTo>
                    <a:lnTo>
                      <a:pt x="8" y="251"/>
                    </a:lnTo>
                    <a:lnTo>
                      <a:pt x="0" y="251"/>
                    </a:lnTo>
                    <a:close/>
                  </a:path>
                </a:pathLst>
              </a:custGeom>
              <a:solidFill>
                <a:srgbClr val="4167B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2" name="Freeform 576"/>
              <p:cNvSpPr>
                <a:spLocks/>
              </p:cNvSpPr>
              <p:nvPr userDrawn="1"/>
            </p:nvSpPr>
            <p:spPr bwMode="auto">
              <a:xfrm>
                <a:off x="5509" y="162"/>
                <a:ext cx="207" cy="246"/>
              </a:xfrm>
              <a:custGeom>
                <a:avLst/>
                <a:gdLst>
                  <a:gd name="T0" fmla="*/ 0 w 207"/>
                  <a:gd name="T1" fmla="*/ 246 h 246"/>
                  <a:gd name="T2" fmla="*/ 207 w 207"/>
                  <a:gd name="T3" fmla="*/ 0 h 246"/>
                  <a:gd name="T4" fmla="*/ 207 w 207"/>
                  <a:gd name="T5" fmla="*/ 9 h 246"/>
                  <a:gd name="T6" fmla="*/ 8 w 207"/>
                  <a:gd name="T7" fmla="*/ 246 h 246"/>
                  <a:gd name="T8" fmla="*/ 0 w 207"/>
                  <a:gd name="T9" fmla="*/ 246 h 2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7" h="246">
                    <a:moveTo>
                      <a:pt x="0" y="246"/>
                    </a:moveTo>
                    <a:lnTo>
                      <a:pt x="207" y="0"/>
                    </a:lnTo>
                    <a:lnTo>
                      <a:pt x="207" y="9"/>
                    </a:lnTo>
                    <a:lnTo>
                      <a:pt x="8" y="246"/>
                    </a:lnTo>
                    <a:lnTo>
                      <a:pt x="0" y="246"/>
                    </a:lnTo>
                    <a:close/>
                  </a:path>
                </a:pathLst>
              </a:custGeom>
              <a:solidFill>
                <a:srgbClr val="4067B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3" name="Freeform 577"/>
              <p:cNvSpPr>
                <a:spLocks/>
              </p:cNvSpPr>
              <p:nvPr userDrawn="1"/>
            </p:nvSpPr>
            <p:spPr bwMode="auto">
              <a:xfrm>
                <a:off x="5513" y="168"/>
                <a:ext cx="203" cy="240"/>
              </a:xfrm>
              <a:custGeom>
                <a:avLst/>
                <a:gdLst>
                  <a:gd name="T0" fmla="*/ 0 w 203"/>
                  <a:gd name="T1" fmla="*/ 240 h 240"/>
                  <a:gd name="T2" fmla="*/ 203 w 203"/>
                  <a:gd name="T3" fmla="*/ 0 h 240"/>
                  <a:gd name="T4" fmla="*/ 203 w 203"/>
                  <a:gd name="T5" fmla="*/ 9 h 240"/>
                  <a:gd name="T6" fmla="*/ 8 w 203"/>
                  <a:gd name="T7" fmla="*/ 240 h 240"/>
                  <a:gd name="T8" fmla="*/ 0 w 203"/>
                  <a:gd name="T9" fmla="*/ 240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3" h="240">
                    <a:moveTo>
                      <a:pt x="0" y="240"/>
                    </a:moveTo>
                    <a:lnTo>
                      <a:pt x="203" y="0"/>
                    </a:lnTo>
                    <a:lnTo>
                      <a:pt x="203" y="9"/>
                    </a:lnTo>
                    <a:lnTo>
                      <a:pt x="8" y="240"/>
                    </a:lnTo>
                    <a:lnTo>
                      <a:pt x="0" y="240"/>
                    </a:lnTo>
                    <a:close/>
                  </a:path>
                </a:pathLst>
              </a:custGeom>
              <a:solidFill>
                <a:srgbClr val="3F65B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4" name="Freeform 578"/>
              <p:cNvSpPr>
                <a:spLocks/>
              </p:cNvSpPr>
              <p:nvPr userDrawn="1"/>
            </p:nvSpPr>
            <p:spPr bwMode="auto">
              <a:xfrm>
                <a:off x="5517" y="171"/>
                <a:ext cx="199" cy="237"/>
              </a:xfrm>
              <a:custGeom>
                <a:avLst/>
                <a:gdLst>
                  <a:gd name="T0" fmla="*/ 0 w 199"/>
                  <a:gd name="T1" fmla="*/ 237 h 237"/>
                  <a:gd name="T2" fmla="*/ 199 w 199"/>
                  <a:gd name="T3" fmla="*/ 0 h 237"/>
                  <a:gd name="T4" fmla="*/ 199 w 199"/>
                  <a:gd name="T5" fmla="*/ 11 h 237"/>
                  <a:gd name="T6" fmla="*/ 8 w 199"/>
                  <a:gd name="T7" fmla="*/ 237 h 237"/>
                  <a:gd name="T8" fmla="*/ 0 w 199"/>
                  <a:gd name="T9" fmla="*/ 237 h 2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9" h="237">
                    <a:moveTo>
                      <a:pt x="0" y="237"/>
                    </a:moveTo>
                    <a:lnTo>
                      <a:pt x="199" y="0"/>
                    </a:lnTo>
                    <a:lnTo>
                      <a:pt x="199" y="11"/>
                    </a:lnTo>
                    <a:lnTo>
                      <a:pt x="8" y="237"/>
                    </a:lnTo>
                    <a:lnTo>
                      <a:pt x="0" y="237"/>
                    </a:lnTo>
                    <a:close/>
                  </a:path>
                </a:pathLst>
              </a:custGeom>
              <a:solidFill>
                <a:srgbClr val="3E65B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5" name="Freeform 579"/>
              <p:cNvSpPr>
                <a:spLocks/>
              </p:cNvSpPr>
              <p:nvPr userDrawn="1"/>
            </p:nvSpPr>
            <p:spPr bwMode="auto">
              <a:xfrm>
                <a:off x="5521" y="177"/>
                <a:ext cx="195" cy="231"/>
              </a:xfrm>
              <a:custGeom>
                <a:avLst/>
                <a:gdLst>
                  <a:gd name="T0" fmla="*/ 0 w 195"/>
                  <a:gd name="T1" fmla="*/ 231 h 231"/>
                  <a:gd name="T2" fmla="*/ 195 w 195"/>
                  <a:gd name="T3" fmla="*/ 0 h 231"/>
                  <a:gd name="T4" fmla="*/ 195 w 195"/>
                  <a:gd name="T5" fmla="*/ 9 h 231"/>
                  <a:gd name="T6" fmla="*/ 8 w 195"/>
                  <a:gd name="T7" fmla="*/ 231 h 231"/>
                  <a:gd name="T8" fmla="*/ 0 w 195"/>
                  <a:gd name="T9" fmla="*/ 231 h 2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5" h="231">
                    <a:moveTo>
                      <a:pt x="0" y="231"/>
                    </a:moveTo>
                    <a:lnTo>
                      <a:pt x="195" y="0"/>
                    </a:lnTo>
                    <a:lnTo>
                      <a:pt x="195" y="9"/>
                    </a:lnTo>
                    <a:lnTo>
                      <a:pt x="8" y="231"/>
                    </a:lnTo>
                    <a:lnTo>
                      <a:pt x="0" y="231"/>
                    </a:lnTo>
                    <a:close/>
                  </a:path>
                </a:pathLst>
              </a:custGeom>
              <a:solidFill>
                <a:srgbClr val="3C63B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6" name="Freeform 580"/>
              <p:cNvSpPr>
                <a:spLocks/>
              </p:cNvSpPr>
              <p:nvPr userDrawn="1"/>
            </p:nvSpPr>
            <p:spPr bwMode="auto">
              <a:xfrm>
                <a:off x="5525" y="182"/>
                <a:ext cx="191" cy="226"/>
              </a:xfrm>
              <a:custGeom>
                <a:avLst/>
                <a:gdLst>
                  <a:gd name="T0" fmla="*/ 0 w 191"/>
                  <a:gd name="T1" fmla="*/ 226 h 226"/>
                  <a:gd name="T2" fmla="*/ 191 w 191"/>
                  <a:gd name="T3" fmla="*/ 0 h 226"/>
                  <a:gd name="T4" fmla="*/ 191 w 191"/>
                  <a:gd name="T5" fmla="*/ 9 h 226"/>
                  <a:gd name="T6" fmla="*/ 8 w 191"/>
                  <a:gd name="T7" fmla="*/ 226 h 226"/>
                  <a:gd name="T8" fmla="*/ 0 w 191"/>
                  <a:gd name="T9" fmla="*/ 226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1" h="226">
                    <a:moveTo>
                      <a:pt x="0" y="226"/>
                    </a:moveTo>
                    <a:lnTo>
                      <a:pt x="191" y="0"/>
                    </a:lnTo>
                    <a:lnTo>
                      <a:pt x="191" y="9"/>
                    </a:lnTo>
                    <a:lnTo>
                      <a:pt x="8" y="226"/>
                    </a:lnTo>
                    <a:lnTo>
                      <a:pt x="0" y="226"/>
                    </a:lnTo>
                    <a:close/>
                  </a:path>
                </a:pathLst>
              </a:custGeom>
              <a:solidFill>
                <a:srgbClr val="3B63B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7" name="Freeform 581"/>
              <p:cNvSpPr>
                <a:spLocks/>
              </p:cNvSpPr>
              <p:nvPr userDrawn="1"/>
            </p:nvSpPr>
            <p:spPr bwMode="auto">
              <a:xfrm>
                <a:off x="5529" y="186"/>
                <a:ext cx="187" cy="222"/>
              </a:xfrm>
              <a:custGeom>
                <a:avLst/>
                <a:gdLst>
                  <a:gd name="T0" fmla="*/ 0 w 187"/>
                  <a:gd name="T1" fmla="*/ 222 h 222"/>
                  <a:gd name="T2" fmla="*/ 187 w 187"/>
                  <a:gd name="T3" fmla="*/ 0 h 222"/>
                  <a:gd name="T4" fmla="*/ 187 w 187"/>
                  <a:gd name="T5" fmla="*/ 11 h 222"/>
                  <a:gd name="T6" fmla="*/ 9 w 187"/>
                  <a:gd name="T7" fmla="*/ 222 h 222"/>
                  <a:gd name="T8" fmla="*/ 0 w 187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7" h="222">
                    <a:moveTo>
                      <a:pt x="0" y="222"/>
                    </a:moveTo>
                    <a:lnTo>
                      <a:pt x="187" y="0"/>
                    </a:lnTo>
                    <a:lnTo>
                      <a:pt x="187" y="11"/>
                    </a:lnTo>
                    <a:lnTo>
                      <a:pt x="9" y="222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rgbClr val="3A61B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8" name="Freeform 582"/>
              <p:cNvSpPr>
                <a:spLocks/>
              </p:cNvSpPr>
              <p:nvPr userDrawn="1"/>
            </p:nvSpPr>
            <p:spPr bwMode="auto">
              <a:xfrm>
                <a:off x="5533" y="191"/>
                <a:ext cx="183" cy="217"/>
              </a:xfrm>
              <a:custGeom>
                <a:avLst/>
                <a:gdLst>
                  <a:gd name="T0" fmla="*/ 0 w 183"/>
                  <a:gd name="T1" fmla="*/ 217 h 217"/>
                  <a:gd name="T2" fmla="*/ 183 w 183"/>
                  <a:gd name="T3" fmla="*/ 0 h 217"/>
                  <a:gd name="T4" fmla="*/ 183 w 183"/>
                  <a:gd name="T5" fmla="*/ 10 h 217"/>
                  <a:gd name="T6" fmla="*/ 9 w 183"/>
                  <a:gd name="T7" fmla="*/ 217 h 217"/>
                  <a:gd name="T8" fmla="*/ 0 w 183"/>
                  <a:gd name="T9" fmla="*/ 217 h 2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3" h="217">
                    <a:moveTo>
                      <a:pt x="0" y="217"/>
                    </a:moveTo>
                    <a:lnTo>
                      <a:pt x="183" y="0"/>
                    </a:lnTo>
                    <a:lnTo>
                      <a:pt x="183" y="10"/>
                    </a:lnTo>
                    <a:lnTo>
                      <a:pt x="9" y="217"/>
                    </a:lnTo>
                    <a:lnTo>
                      <a:pt x="0" y="217"/>
                    </a:lnTo>
                    <a:close/>
                  </a:path>
                </a:pathLst>
              </a:custGeom>
              <a:solidFill>
                <a:srgbClr val="3961B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9" name="Freeform 583"/>
              <p:cNvSpPr>
                <a:spLocks/>
              </p:cNvSpPr>
              <p:nvPr userDrawn="1"/>
            </p:nvSpPr>
            <p:spPr bwMode="auto">
              <a:xfrm>
                <a:off x="5538" y="197"/>
                <a:ext cx="178" cy="211"/>
              </a:xfrm>
              <a:custGeom>
                <a:avLst/>
                <a:gdLst>
                  <a:gd name="T0" fmla="*/ 0 w 178"/>
                  <a:gd name="T1" fmla="*/ 211 h 211"/>
                  <a:gd name="T2" fmla="*/ 178 w 178"/>
                  <a:gd name="T3" fmla="*/ 0 h 211"/>
                  <a:gd name="T4" fmla="*/ 178 w 178"/>
                  <a:gd name="T5" fmla="*/ 9 h 211"/>
                  <a:gd name="T6" fmla="*/ 8 w 178"/>
                  <a:gd name="T7" fmla="*/ 211 h 211"/>
                  <a:gd name="T8" fmla="*/ 0 w 178"/>
                  <a:gd name="T9" fmla="*/ 211 h 2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8" h="211">
                    <a:moveTo>
                      <a:pt x="0" y="211"/>
                    </a:moveTo>
                    <a:lnTo>
                      <a:pt x="178" y="0"/>
                    </a:lnTo>
                    <a:lnTo>
                      <a:pt x="178" y="9"/>
                    </a:lnTo>
                    <a:lnTo>
                      <a:pt x="8" y="211"/>
                    </a:lnTo>
                    <a:lnTo>
                      <a:pt x="0" y="211"/>
                    </a:lnTo>
                    <a:close/>
                  </a:path>
                </a:pathLst>
              </a:custGeom>
              <a:solidFill>
                <a:srgbClr val="375FA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0" name="Freeform 584"/>
              <p:cNvSpPr>
                <a:spLocks/>
              </p:cNvSpPr>
              <p:nvPr userDrawn="1"/>
            </p:nvSpPr>
            <p:spPr bwMode="auto">
              <a:xfrm>
                <a:off x="5542" y="201"/>
                <a:ext cx="174" cy="207"/>
              </a:xfrm>
              <a:custGeom>
                <a:avLst/>
                <a:gdLst>
                  <a:gd name="T0" fmla="*/ 0 w 174"/>
                  <a:gd name="T1" fmla="*/ 207 h 207"/>
                  <a:gd name="T2" fmla="*/ 174 w 174"/>
                  <a:gd name="T3" fmla="*/ 0 h 207"/>
                  <a:gd name="T4" fmla="*/ 174 w 174"/>
                  <a:gd name="T5" fmla="*/ 10 h 207"/>
                  <a:gd name="T6" fmla="*/ 8 w 174"/>
                  <a:gd name="T7" fmla="*/ 207 h 207"/>
                  <a:gd name="T8" fmla="*/ 0 w 174"/>
                  <a:gd name="T9" fmla="*/ 207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4" h="207">
                    <a:moveTo>
                      <a:pt x="0" y="207"/>
                    </a:moveTo>
                    <a:lnTo>
                      <a:pt x="174" y="0"/>
                    </a:lnTo>
                    <a:lnTo>
                      <a:pt x="174" y="10"/>
                    </a:lnTo>
                    <a:lnTo>
                      <a:pt x="8" y="207"/>
                    </a:lnTo>
                    <a:lnTo>
                      <a:pt x="0" y="207"/>
                    </a:lnTo>
                    <a:close/>
                  </a:path>
                </a:pathLst>
              </a:custGeom>
              <a:solidFill>
                <a:srgbClr val="365FA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1" name="Freeform 585"/>
              <p:cNvSpPr>
                <a:spLocks/>
              </p:cNvSpPr>
              <p:nvPr userDrawn="1"/>
            </p:nvSpPr>
            <p:spPr bwMode="auto">
              <a:xfrm>
                <a:off x="5546" y="206"/>
                <a:ext cx="170" cy="202"/>
              </a:xfrm>
              <a:custGeom>
                <a:avLst/>
                <a:gdLst>
                  <a:gd name="T0" fmla="*/ 0 w 170"/>
                  <a:gd name="T1" fmla="*/ 202 h 202"/>
                  <a:gd name="T2" fmla="*/ 170 w 170"/>
                  <a:gd name="T3" fmla="*/ 0 h 202"/>
                  <a:gd name="T4" fmla="*/ 170 w 170"/>
                  <a:gd name="T5" fmla="*/ 9 h 202"/>
                  <a:gd name="T6" fmla="*/ 8 w 170"/>
                  <a:gd name="T7" fmla="*/ 202 h 202"/>
                  <a:gd name="T8" fmla="*/ 0 w 170"/>
                  <a:gd name="T9" fmla="*/ 202 h 2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0" h="202">
                    <a:moveTo>
                      <a:pt x="0" y="202"/>
                    </a:moveTo>
                    <a:lnTo>
                      <a:pt x="170" y="0"/>
                    </a:lnTo>
                    <a:lnTo>
                      <a:pt x="170" y="9"/>
                    </a:lnTo>
                    <a:lnTo>
                      <a:pt x="8" y="202"/>
                    </a:lnTo>
                    <a:lnTo>
                      <a:pt x="0" y="202"/>
                    </a:lnTo>
                    <a:close/>
                  </a:path>
                </a:pathLst>
              </a:custGeom>
              <a:solidFill>
                <a:srgbClr val="355DA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2" name="Freeform 586"/>
              <p:cNvSpPr>
                <a:spLocks/>
              </p:cNvSpPr>
              <p:nvPr userDrawn="1"/>
            </p:nvSpPr>
            <p:spPr bwMode="auto">
              <a:xfrm>
                <a:off x="5550" y="211"/>
                <a:ext cx="166" cy="197"/>
              </a:xfrm>
              <a:custGeom>
                <a:avLst/>
                <a:gdLst>
                  <a:gd name="T0" fmla="*/ 0 w 166"/>
                  <a:gd name="T1" fmla="*/ 197 h 197"/>
                  <a:gd name="T2" fmla="*/ 166 w 166"/>
                  <a:gd name="T3" fmla="*/ 0 h 197"/>
                  <a:gd name="T4" fmla="*/ 166 w 166"/>
                  <a:gd name="T5" fmla="*/ 9 h 197"/>
                  <a:gd name="T6" fmla="*/ 8 w 166"/>
                  <a:gd name="T7" fmla="*/ 197 h 197"/>
                  <a:gd name="T8" fmla="*/ 0 w 166"/>
                  <a:gd name="T9" fmla="*/ 197 h 1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6" h="197">
                    <a:moveTo>
                      <a:pt x="0" y="197"/>
                    </a:moveTo>
                    <a:lnTo>
                      <a:pt x="166" y="0"/>
                    </a:lnTo>
                    <a:lnTo>
                      <a:pt x="166" y="9"/>
                    </a:lnTo>
                    <a:lnTo>
                      <a:pt x="8" y="197"/>
                    </a:lnTo>
                    <a:lnTo>
                      <a:pt x="0" y="197"/>
                    </a:lnTo>
                    <a:close/>
                  </a:path>
                </a:pathLst>
              </a:custGeom>
              <a:solidFill>
                <a:srgbClr val="345DA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3" name="Freeform 587"/>
              <p:cNvSpPr>
                <a:spLocks/>
              </p:cNvSpPr>
              <p:nvPr userDrawn="1"/>
            </p:nvSpPr>
            <p:spPr bwMode="auto">
              <a:xfrm>
                <a:off x="5554" y="215"/>
                <a:ext cx="162" cy="193"/>
              </a:xfrm>
              <a:custGeom>
                <a:avLst/>
                <a:gdLst>
                  <a:gd name="T0" fmla="*/ 0 w 162"/>
                  <a:gd name="T1" fmla="*/ 193 h 193"/>
                  <a:gd name="T2" fmla="*/ 162 w 162"/>
                  <a:gd name="T3" fmla="*/ 0 h 193"/>
                  <a:gd name="T4" fmla="*/ 162 w 162"/>
                  <a:gd name="T5" fmla="*/ 9 h 193"/>
                  <a:gd name="T6" fmla="*/ 8 w 162"/>
                  <a:gd name="T7" fmla="*/ 193 h 193"/>
                  <a:gd name="T8" fmla="*/ 0 w 162"/>
                  <a:gd name="T9" fmla="*/ 193 h 1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2" h="193">
                    <a:moveTo>
                      <a:pt x="0" y="193"/>
                    </a:moveTo>
                    <a:lnTo>
                      <a:pt x="162" y="0"/>
                    </a:lnTo>
                    <a:lnTo>
                      <a:pt x="162" y="9"/>
                    </a:lnTo>
                    <a:lnTo>
                      <a:pt x="8" y="193"/>
                    </a:lnTo>
                    <a:lnTo>
                      <a:pt x="0" y="193"/>
                    </a:lnTo>
                    <a:close/>
                  </a:path>
                </a:pathLst>
              </a:custGeom>
              <a:solidFill>
                <a:srgbClr val="325BA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4" name="Freeform 588"/>
              <p:cNvSpPr>
                <a:spLocks/>
              </p:cNvSpPr>
              <p:nvPr userDrawn="1"/>
            </p:nvSpPr>
            <p:spPr bwMode="auto">
              <a:xfrm>
                <a:off x="5558" y="220"/>
                <a:ext cx="158" cy="188"/>
              </a:xfrm>
              <a:custGeom>
                <a:avLst/>
                <a:gdLst>
                  <a:gd name="T0" fmla="*/ 0 w 158"/>
                  <a:gd name="T1" fmla="*/ 188 h 188"/>
                  <a:gd name="T2" fmla="*/ 158 w 158"/>
                  <a:gd name="T3" fmla="*/ 0 h 188"/>
                  <a:gd name="T4" fmla="*/ 158 w 158"/>
                  <a:gd name="T5" fmla="*/ 10 h 188"/>
                  <a:gd name="T6" fmla="*/ 8 w 158"/>
                  <a:gd name="T7" fmla="*/ 188 h 188"/>
                  <a:gd name="T8" fmla="*/ 0 w 158"/>
                  <a:gd name="T9" fmla="*/ 188 h 1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8" h="188">
                    <a:moveTo>
                      <a:pt x="0" y="188"/>
                    </a:moveTo>
                    <a:lnTo>
                      <a:pt x="158" y="0"/>
                    </a:lnTo>
                    <a:lnTo>
                      <a:pt x="158" y="10"/>
                    </a:lnTo>
                    <a:lnTo>
                      <a:pt x="8" y="188"/>
                    </a:lnTo>
                    <a:lnTo>
                      <a:pt x="0" y="188"/>
                    </a:lnTo>
                    <a:close/>
                  </a:path>
                </a:pathLst>
              </a:custGeom>
              <a:solidFill>
                <a:srgbClr val="315BA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5" name="Freeform 589"/>
              <p:cNvSpPr>
                <a:spLocks/>
              </p:cNvSpPr>
              <p:nvPr userDrawn="1"/>
            </p:nvSpPr>
            <p:spPr bwMode="auto">
              <a:xfrm>
                <a:off x="5562" y="224"/>
                <a:ext cx="154" cy="184"/>
              </a:xfrm>
              <a:custGeom>
                <a:avLst/>
                <a:gdLst>
                  <a:gd name="T0" fmla="*/ 0 w 154"/>
                  <a:gd name="T1" fmla="*/ 184 h 184"/>
                  <a:gd name="T2" fmla="*/ 154 w 154"/>
                  <a:gd name="T3" fmla="*/ 0 h 184"/>
                  <a:gd name="T4" fmla="*/ 154 w 154"/>
                  <a:gd name="T5" fmla="*/ 11 h 184"/>
                  <a:gd name="T6" fmla="*/ 8 w 154"/>
                  <a:gd name="T7" fmla="*/ 184 h 184"/>
                  <a:gd name="T8" fmla="*/ 0 w 154"/>
                  <a:gd name="T9" fmla="*/ 184 h 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4" h="184">
                    <a:moveTo>
                      <a:pt x="0" y="184"/>
                    </a:moveTo>
                    <a:lnTo>
                      <a:pt x="154" y="0"/>
                    </a:lnTo>
                    <a:lnTo>
                      <a:pt x="154" y="11"/>
                    </a:lnTo>
                    <a:lnTo>
                      <a:pt x="8" y="184"/>
                    </a:lnTo>
                    <a:lnTo>
                      <a:pt x="0" y="184"/>
                    </a:lnTo>
                    <a:close/>
                  </a:path>
                </a:pathLst>
              </a:custGeom>
              <a:solidFill>
                <a:srgbClr val="3059A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6" name="Freeform 590"/>
              <p:cNvSpPr>
                <a:spLocks/>
              </p:cNvSpPr>
              <p:nvPr userDrawn="1"/>
            </p:nvSpPr>
            <p:spPr bwMode="auto">
              <a:xfrm>
                <a:off x="5566" y="230"/>
                <a:ext cx="150" cy="178"/>
              </a:xfrm>
              <a:custGeom>
                <a:avLst/>
                <a:gdLst>
                  <a:gd name="T0" fmla="*/ 0 w 150"/>
                  <a:gd name="T1" fmla="*/ 178 h 178"/>
                  <a:gd name="T2" fmla="*/ 150 w 150"/>
                  <a:gd name="T3" fmla="*/ 0 h 178"/>
                  <a:gd name="T4" fmla="*/ 150 w 150"/>
                  <a:gd name="T5" fmla="*/ 9 h 178"/>
                  <a:gd name="T6" fmla="*/ 8 w 150"/>
                  <a:gd name="T7" fmla="*/ 178 h 178"/>
                  <a:gd name="T8" fmla="*/ 0 w 150"/>
                  <a:gd name="T9" fmla="*/ 178 h 1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0" h="178">
                    <a:moveTo>
                      <a:pt x="0" y="178"/>
                    </a:moveTo>
                    <a:lnTo>
                      <a:pt x="150" y="0"/>
                    </a:lnTo>
                    <a:lnTo>
                      <a:pt x="150" y="9"/>
                    </a:lnTo>
                    <a:lnTo>
                      <a:pt x="8" y="178"/>
                    </a:lnTo>
                    <a:lnTo>
                      <a:pt x="0" y="178"/>
                    </a:lnTo>
                    <a:close/>
                  </a:path>
                </a:pathLst>
              </a:custGeom>
              <a:solidFill>
                <a:srgbClr val="2F59A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7" name="Freeform 591"/>
              <p:cNvSpPr>
                <a:spLocks/>
              </p:cNvSpPr>
              <p:nvPr userDrawn="1"/>
            </p:nvSpPr>
            <p:spPr bwMode="auto">
              <a:xfrm>
                <a:off x="5570" y="235"/>
                <a:ext cx="146" cy="173"/>
              </a:xfrm>
              <a:custGeom>
                <a:avLst/>
                <a:gdLst>
                  <a:gd name="T0" fmla="*/ 0 w 146"/>
                  <a:gd name="T1" fmla="*/ 173 h 173"/>
                  <a:gd name="T2" fmla="*/ 146 w 146"/>
                  <a:gd name="T3" fmla="*/ 0 h 173"/>
                  <a:gd name="T4" fmla="*/ 146 w 146"/>
                  <a:gd name="T5" fmla="*/ 9 h 173"/>
                  <a:gd name="T6" fmla="*/ 8 w 146"/>
                  <a:gd name="T7" fmla="*/ 173 h 173"/>
                  <a:gd name="T8" fmla="*/ 0 w 146"/>
                  <a:gd name="T9" fmla="*/ 173 h 17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6" h="173">
                    <a:moveTo>
                      <a:pt x="0" y="173"/>
                    </a:moveTo>
                    <a:lnTo>
                      <a:pt x="146" y="0"/>
                    </a:lnTo>
                    <a:lnTo>
                      <a:pt x="146" y="9"/>
                    </a:lnTo>
                    <a:lnTo>
                      <a:pt x="8" y="173"/>
                    </a:lnTo>
                    <a:lnTo>
                      <a:pt x="0" y="173"/>
                    </a:lnTo>
                    <a:close/>
                  </a:path>
                </a:pathLst>
              </a:custGeom>
              <a:solidFill>
                <a:srgbClr val="2D57AB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8" name="Freeform 592"/>
              <p:cNvSpPr>
                <a:spLocks/>
              </p:cNvSpPr>
              <p:nvPr userDrawn="1"/>
            </p:nvSpPr>
            <p:spPr bwMode="auto">
              <a:xfrm>
                <a:off x="5574" y="239"/>
                <a:ext cx="142" cy="169"/>
              </a:xfrm>
              <a:custGeom>
                <a:avLst/>
                <a:gdLst>
                  <a:gd name="T0" fmla="*/ 0 w 142"/>
                  <a:gd name="T1" fmla="*/ 169 h 169"/>
                  <a:gd name="T2" fmla="*/ 142 w 142"/>
                  <a:gd name="T3" fmla="*/ 0 h 169"/>
                  <a:gd name="T4" fmla="*/ 142 w 142"/>
                  <a:gd name="T5" fmla="*/ 10 h 169"/>
                  <a:gd name="T6" fmla="*/ 8 w 142"/>
                  <a:gd name="T7" fmla="*/ 169 h 169"/>
                  <a:gd name="T8" fmla="*/ 0 w 142"/>
                  <a:gd name="T9" fmla="*/ 169 h 16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2" h="169">
                    <a:moveTo>
                      <a:pt x="0" y="169"/>
                    </a:moveTo>
                    <a:lnTo>
                      <a:pt x="142" y="0"/>
                    </a:lnTo>
                    <a:lnTo>
                      <a:pt x="142" y="10"/>
                    </a:lnTo>
                    <a:lnTo>
                      <a:pt x="8" y="169"/>
                    </a:lnTo>
                    <a:lnTo>
                      <a:pt x="0" y="169"/>
                    </a:lnTo>
                    <a:close/>
                  </a:path>
                </a:pathLst>
              </a:custGeom>
              <a:solidFill>
                <a:srgbClr val="2C57AB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9" name="Freeform 593"/>
              <p:cNvSpPr>
                <a:spLocks/>
              </p:cNvSpPr>
              <p:nvPr userDrawn="1"/>
            </p:nvSpPr>
            <p:spPr bwMode="auto">
              <a:xfrm>
                <a:off x="5578" y="244"/>
                <a:ext cx="138" cy="164"/>
              </a:xfrm>
              <a:custGeom>
                <a:avLst/>
                <a:gdLst>
                  <a:gd name="T0" fmla="*/ 0 w 138"/>
                  <a:gd name="T1" fmla="*/ 164 h 164"/>
                  <a:gd name="T2" fmla="*/ 138 w 138"/>
                  <a:gd name="T3" fmla="*/ 0 h 164"/>
                  <a:gd name="T4" fmla="*/ 138 w 138"/>
                  <a:gd name="T5" fmla="*/ 9 h 164"/>
                  <a:gd name="T6" fmla="*/ 8 w 138"/>
                  <a:gd name="T7" fmla="*/ 164 h 164"/>
                  <a:gd name="T8" fmla="*/ 0 w 138"/>
                  <a:gd name="T9" fmla="*/ 164 h 1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8" h="164">
                    <a:moveTo>
                      <a:pt x="0" y="164"/>
                    </a:moveTo>
                    <a:lnTo>
                      <a:pt x="138" y="0"/>
                    </a:lnTo>
                    <a:lnTo>
                      <a:pt x="138" y="9"/>
                    </a:lnTo>
                    <a:lnTo>
                      <a:pt x="8" y="164"/>
                    </a:lnTo>
                    <a:lnTo>
                      <a:pt x="0" y="164"/>
                    </a:lnTo>
                    <a:close/>
                  </a:path>
                </a:pathLst>
              </a:custGeom>
              <a:solidFill>
                <a:srgbClr val="2A55AA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0" name="Freeform 594"/>
              <p:cNvSpPr>
                <a:spLocks/>
              </p:cNvSpPr>
              <p:nvPr userDrawn="1"/>
            </p:nvSpPr>
            <p:spPr bwMode="auto">
              <a:xfrm>
                <a:off x="5582" y="249"/>
                <a:ext cx="134" cy="159"/>
              </a:xfrm>
              <a:custGeom>
                <a:avLst/>
                <a:gdLst>
                  <a:gd name="T0" fmla="*/ 0 w 134"/>
                  <a:gd name="T1" fmla="*/ 159 h 159"/>
                  <a:gd name="T2" fmla="*/ 134 w 134"/>
                  <a:gd name="T3" fmla="*/ 0 h 159"/>
                  <a:gd name="T4" fmla="*/ 134 w 134"/>
                  <a:gd name="T5" fmla="*/ 10 h 159"/>
                  <a:gd name="T6" fmla="*/ 8 w 134"/>
                  <a:gd name="T7" fmla="*/ 159 h 159"/>
                  <a:gd name="T8" fmla="*/ 0 w 134"/>
                  <a:gd name="T9" fmla="*/ 159 h 1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4" h="159">
                    <a:moveTo>
                      <a:pt x="0" y="159"/>
                    </a:moveTo>
                    <a:lnTo>
                      <a:pt x="134" y="0"/>
                    </a:lnTo>
                    <a:lnTo>
                      <a:pt x="134" y="10"/>
                    </a:lnTo>
                    <a:lnTo>
                      <a:pt x="8" y="159"/>
                    </a:lnTo>
                    <a:lnTo>
                      <a:pt x="0" y="159"/>
                    </a:lnTo>
                    <a:close/>
                  </a:path>
                </a:pathLst>
              </a:custGeom>
              <a:solidFill>
                <a:srgbClr val="2A55AA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1" name="Freeform 595"/>
              <p:cNvSpPr>
                <a:spLocks/>
              </p:cNvSpPr>
              <p:nvPr userDrawn="1"/>
            </p:nvSpPr>
            <p:spPr bwMode="auto">
              <a:xfrm>
                <a:off x="5586" y="253"/>
                <a:ext cx="130" cy="155"/>
              </a:xfrm>
              <a:custGeom>
                <a:avLst/>
                <a:gdLst>
                  <a:gd name="T0" fmla="*/ 0 w 130"/>
                  <a:gd name="T1" fmla="*/ 155 h 155"/>
                  <a:gd name="T2" fmla="*/ 130 w 130"/>
                  <a:gd name="T3" fmla="*/ 0 h 155"/>
                  <a:gd name="T4" fmla="*/ 130 w 130"/>
                  <a:gd name="T5" fmla="*/ 11 h 155"/>
                  <a:gd name="T6" fmla="*/ 8 w 130"/>
                  <a:gd name="T7" fmla="*/ 155 h 155"/>
                  <a:gd name="T8" fmla="*/ 0 w 130"/>
                  <a:gd name="T9" fmla="*/ 155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0" h="155">
                    <a:moveTo>
                      <a:pt x="0" y="155"/>
                    </a:moveTo>
                    <a:lnTo>
                      <a:pt x="130" y="0"/>
                    </a:lnTo>
                    <a:lnTo>
                      <a:pt x="130" y="11"/>
                    </a:lnTo>
                    <a:lnTo>
                      <a:pt x="8" y="155"/>
                    </a:lnTo>
                    <a:lnTo>
                      <a:pt x="0" y="155"/>
                    </a:lnTo>
                    <a:close/>
                  </a:path>
                </a:pathLst>
              </a:custGeom>
              <a:solidFill>
                <a:srgbClr val="2853A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2" name="Freeform 596"/>
              <p:cNvSpPr>
                <a:spLocks/>
              </p:cNvSpPr>
              <p:nvPr userDrawn="1"/>
            </p:nvSpPr>
            <p:spPr bwMode="auto">
              <a:xfrm>
                <a:off x="5590" y="259"/>
                <a:ext cx="126" cy="149"/>
              </a:xfrm>
              <a:custGeom>
                <a:avLst/>
                <a:gdLst>
                  <a:gd name="T0" fmla="*/ 0 w 126"/>
                  <a:gd name="T1" fmla="*/ 149 h 149"/>
                  <a:gd name="T2" fmla="*/ 126 w 126"/>
                  <a:gd name="T3" fmla="*/ 0 h 149"/>
                  <a:gd name="T4" fmla="*/ 126 w 126"/>
                  <a:gd name="T5" fmla="*/ 9 h 149"/>
                  <a:gd name="T6" fmla="*/ 9 w 126"/>
                  <a:gd name="T7" fmla="*/ 149 h 149"/>
                  <a:gd name="T8" fmla="*/ 0 w 126"/>
                  <a:gd name="T9" fmla="*/ 149 h 14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6" h="149">
                    <a:moveTo>
                      <a:pt x="0" y="149"/>
                    </a:moveTo>
                    <a:lnTo>
                      <a:pt x="126" y="0"/>
                    </a:lnTo>
                    <a:lnTo>
                      <a:pt x="126" y="9"/>
                    </a:lnTo>
                    <a:lnTo>
                      <a:pt x="9" y="149"/>
                    </a:lnTo>
                    <a:lnTo>
                      <a:pt x="0" y="149"/>
                    </a:lnTo>
                    <a:close/>
                  </a:path>
                </a:pathLst>
              </a:custGeom>
              <a:solidFill>
                <a:srgbClr val="2753A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3" name="Freeform 597"/>
              <p:cNvSpPr>
                <a:spLocks/>
              </p:cNvSpPr>
              <p:nvPr userDrawn="1"/>
            </p:nvSpPr>
            <p:spPr bwMode="auto">
              <a:xfrm>
                <a:off x="5594" y="264"/>
                <a:ext cx="122" cy="144"/>
              </a:xfrm>
              <a:custGeom>
                <a:avLst/>
                <a:gdLst>
                  <a:gd name="T0" fmla="*/ 0 w 122"/>
                  <a:gd name="T1" fmla="*/ 144 h 144"/>
                  <a:gd name="T2" fmla="*/ 122 w 122"/>
                  <a:gd name="T3" fmla="*/ 0 h 144"/>
                  <a:gd name="T4" fmla="*/ 122 w 122"/>
                  <a:gd name="T5" fmla="*/ 9 h 144"/>
                  <a:gd name="T6" fmla="*/ 9 w 122"/>
                  <a:gd name="T7" fmla="*/ 144 h 144"/>
                  <a:gd name="T8" fmla="*/ 0 w 122"/>
                  <a:gd name="T9" fmla="*/ 144 h 1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2" h="144">
                    <a:moveTo>
                      <a:pt x="0" y="144"/>
                    </a:moveTo>
                    <a:lnTo>
                      <a:pt x="122" y="0"/>
                    </a:lnTo>
                    <a:lnTo>
                      <a:pt x="122" y="9"/>
                    </a:lnTo>
                    <a:lnTo>
                      <a:pt x="9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2551A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4" name="Freeform 598"/>
              <p:cNvSpPr>
                <a:spLocks/>
              </p:cNvSpPr>
              <p:nvPr userDrawn="1"/>
            </p:nvSpPr>
            <p:spPr bwMode="auto">
              <a:xfrm>
                <a:off x="5599" y="268"/>
                <a:ext cx="117" cy="140"/>
              </a:xfrm>
              <a:custGeom>
                <a:avLst/>
                <a:gdLst>
                  <a:gd name="T0" fmla="*/ 0 w 117"/>
                  <a:gd name="T1" fmla="*/ 140 h 140"/>
                  <a:gd name="T2" fmla="*/ 117 w 117"/>
                  <a:gd name="T3" fmla="*/ 0 h 140"/>
                  <a:gd name="T4" fmla="*/ 117 w 117"/>
                  <a:gd name="T5" fmla="*/ 10 h 140"/>
                  <a:gd name="T6" fmla="*/ 8 w 117"/>
                  <a:gd name="T7" fmla="*/ 140 h 140"/>
                  <a:gd name="T8" fmla="*/ 0 w 117"/>
                  <a:gd name="T9" fmla="*/ 140 h 1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" h="140">
                    <a:moveTo>
                      <a:pt x="0" y="140"/>
                    </a:moveTo>
                    <a:lnTo>
                      <a:pt x="117" y="0"/>
                    </a:lnTo>
                    <a:lnTo>
                      <a:pt x="117" y="10"/>
                    </a:lnTo>
                    <a:lnTo>
                      <a:pt x="8" y="140"/>
                    </a:lnTo>
                    <a:lnTo>
                      <a:pt x="0" y="140"/>
                    </a:lnTo>
                    <a:close/>
                  </a:path>
                </a:pathLst>
              </a:custGeom>
              <a:solidFill>
                <a:srgbClr val="2551A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5" name="Freeform 599"/>
              <p:cNvSpPr>
                <a:spLocks/>
              </p:cNvSpPr>
              <p:nvPr userDrawn="1"/>
            </p:nvSpPr>
            <p:spPr bwMode="auto">
              <a:xfrm>
                <a:off x="5603" y="273"/>
                <a:ext cx="113" cy="135"/>
              </a:xfrm>
              <a:custGeom>
                <a:avLst/>
                <a:gdLst>
                  <a:gd name="T0" fmla="*/ 0 w 113"/>
                  <a:gd name="T1" fmla="*/ 135 h 135"/>
                  <a:gd name="T2" fmla="*/ 113 w 113"/>
                  <a:gd name="T3" fmla="*/ 0 h 135"/>
                  <a:gd name="T4" fmla="*/ 113 w 113"/>
                  <a:gd name="T5" fmla="*/ 9 h 135"/>
                  <a:gd name="T6" fmla="*/ 8 w 113"/>
                  <a:gd name="T7" fmla="*/ 135 h 135"/>
                  <a:gd name="T8" fmla="*/ 0 w 113"/>
                  <a:gd name="T9" fmla="*/ 135 h 1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3" h="135">
                    <a:moveTo>
                      <a:pt x="0" y="135"/>
                    </a:moveTo>
                    <a:lnTo>
                      <a:pt x="113" y="0"/>
                    </a:lnTo>
                    <a:lnTo>
                      <a:pt x="113" y="9"/>
                    </a:lnTo>
                    <a:lnTo>
                      <a:pt x="8" y="135"/>
                    </a:lnTo>
                    <a:lnTo>
                      <a:pt x="0" y="135"/>
                    </a:lnTo>
                    <a:close/>
                  </a:path>
                </a:pathLst>
              </a:custGeom>
              <a:solidFill>
                <a:srgbClr val="234FA7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6" name="Freeform 600"/>
              <p:cNvSpPr>
                <a:spLocks/>
              </p:cNvSpPr>
              <p:nvPr userDrawn="1"/>
            </p:nvSpPr>
            <p:spPr bwMode="auto">
              <a:xfrm>
                <a:off x="5607" y="278"/>
                <a:ext cx="109" cy="130"/>
              </a:xfrm>
              <a:custGeom>
                <a:avLst/>
                <a:gdLst>
                  <a:gd name="T0" fmla="*/ 0 w 109"/>
                  <a:gd name="T1" fmla="*/ 130 h 130"/>
                  <a:gd name="T2" fmla="*/ 109 w 109"/>
                  <a:gd name="T3" fmla="*/ 0 h 130"/>
                  <a:gd name="T4" fmla="*/ 109 w 109"/>
                  <a:gd name="T5" fmla="*/ 10 h 130"/>
                  <a:gd name="T6" fmla="*/ 8 w 109"/>
                  <a:gd name="T7" fmla="*/ 130 h 130"/>
                  <a:gd name="T8" fmla="*/ 0 w 109"/>
                  <a:gd name="T9" fmla="*/ 130 h 1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9" h="130">
                    <a:moveTo>
                      <a:pt x="0" y="130"/>
                    </a:moveTo>
                    <a:lnTo>
                      <a:pt x="109" y="0"/>
                    </a:lnTo>
                    <a:lnTo>
                      <a:pt x="109" y="10"/>
                    </a:lnTo>
                    <a:lnTo>
                      <a:pt x="8" y="130"/>
                    </a:lnTo>
                    <a:lnTo>
                      <a:pt x="0" y="130"/>
                    </a:lnTo>
                    <a:close/>
                  </a:path>
                </a:pathLst>
              </a:custGeom>
              <a:solidFill>
                <a:srgbClr val="224FA7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7" name="Freeform 601"/>
              <p:cNvSpPr>
                <a:spLocks/>
              </p:cNvSpPr>
              <p:nvPr userDrawn="1"/>
            </p:nvSpPr>
            <p:spPr bwMode="auto">
              <a:xfrm>
                <a:off x="5611" y="282"/>
                <a:ext cx="105" cy="126"/>
              </a:xfrm>
              <a:custGeom>
                <a:avLst/>
                <a:gdLst>
                  <a:gd name="T0" fmla="*/ 0 w 105"/>
                  <a:gd name="T1" fmla="*/ 126 h 126"/>
                  <a:gd name="T2" fmla="*/ 105 w 105"/>
                  <a:gd name="T3" fmla="*/ 0 h 126"/>
                  <a:gd name="T4" fmla="*/ 105 w 105"/>
                  <a:gd name="T5" fmla="*/ 11 h 126"/>
                  <a:gd name="T6" fmla="*/ 8 w 105"/>
                  <a:gd name="T7" fmla="*/ 126 h 126"/>
                  <a:gd name="T8" fmla="*/ 0 w 105"/>
                  <a:gd name="T9" fmla="*/ 126 h 1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5" h="126">
                    <a:moveTo>
                      <a:pt x="0" y="126"/>
                    </a:moveTo>
                    <a:lnTo>
                      <a:pt x="105" y="0"/>
                    </a:lnTo>
                    <a:lnTo>
                      <a:pt x="105" y="11"/>
                    </a:lnTo>
                    <a:lnTo>
                      <a:pt x="8" y="126"/>
                    </a:lnTo>
                    <a:lnTo>
                      <a:pt x="0" y="126"/>
                    </a:lnTo>
                    <a:close/>
                  </a:path>
                </a:pathLst>
              </a:custGeom>
              <a:solidFill>
                <a:srgbClr val="204DA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8" name="Freeform 602"/>
              <p:cNvSpPr>
                <a:spLocks/>
              </p:cNvSpPr>
              <p:nvPr userDrawn="1"/>
            </p:nvSpPr>
            <p:spPr bwMode="auto">
              <a:xfrm>
                <a:off x="5615" y="288"/>
                <a:ext cx="101" cy="120"/>
              </a:xfrm>
              <a:custGeom>
                <a:avLst/>
                <a:gdLst>
                  <a:gd name="T0" fmla="*/ 0 w 101"/>
                  <a:gd name="T1" fmla="*/ 120 h 120"/>
                  <a:gd name="T2" fmla="*/ 101 w 101"/>
                  <a:gd name="T3" fmla="*/ 0 h 120"/>
                  <a:gd name="T4" fmla="*/ 101 w 101"/>
                  <a:gd name="T5" fmla="*/ 9 h 120"/>
                  <a:gd name="T6" fmla="*/ 8 w 101"/>
                  <a:gd name="T7" fmla="*/ 120 h 120"/>
                  <a:gd name="T8" fmla="*/ 0 w 101"/>
                  <a:gd name="T9" fmla="*/ 120 h 1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1" h="120">
                    <a:moveTo>
                      <a:pt x="0" y="120"/>
                    </a:moveTo>
                    <a:lnTo>
                      <a:pt x="101" y="0"/>
                    </a:lnTo>
                    <a:lnTo>
                      <a:pt x="101" y="9"/>
                    </a:lnTo>
                    <a:lnTo>
                      <a:pt x="8" y="120"/>
                    </a:lnTo>
                    <a:lnTo>
                      <a:pt x="0" y="120"/>
                    </a:lnTo>
                    <a:close/>
                  </a:path>
                </a:pathLst>
              </a:custGeom>
              <a:solidFill>
                <a:srgbClr val="204DA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9" name="Freeform 603"/>
              <p:cNvSpPr>
                <a:spLocks/>
              </p:cNvSpPr>
              <p:nvPr userDrawn="1"/>
            </p:nvSpPr>
            <p:spPr bwMode="auto">
              <a:xfrm>
                <a:off x="5619" y="293"/>
                <a:ext cx="97" cy="115"/>
              </a:xfrm>
              <a:custGeom>
                <a:avLst/>
                <a:gdLst>
                  <a:gd name="T0" fmla="*/ 0 w 97"/>
                  <a:gd name="T1" fmla="*/ 115 h 115"/>
                  <a:gd name="T2" fmla="*/ 97 w 97"/>
                  <a:gd name="T3" fmla="*/ 0 h 115"/>
                  <a:gd name="T4" fmla="*/ 97 w 97"/>
                  <a:gd name="T5" fmla="*/ 9 h 115"/>
                  <a:gd name="T6" fmla="*/ 8 w 97"/>
                  <a:gd name="T7" fmla="*/ 115 h 115"/>
                  <a:gd name="T8" fmla="*/ 0 w 97"/>
                  <a:gd name="T9" fmla="*/ 115 h 1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7" h="115">
                    <a:moveTo>
                      <a:pt x="0" y="115"/>
                    </a:moveTo>
                    <a:lnTo>
                      <a:pt x="97" y="0"/>
                    </a:lnTo>
                    <a:lnTo>
                      <a:pt x="97" y="9"/>
                    </a:lnTo>
                    <a:lnTo>
                      <a:pt x="8" y="115"/>
                    </a:lnTo>
                    <a:lnTo>
                      <a:pt x="0" y="115"/>
                    </a:lnTo>
                    <a:close/>
                  </a:path>
                </a:pathLst>
              </a:custGeom>
              <a:solidFill>
                <a:srgbClr val="1E4BA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0" name="Freeform 604"/>
              <p:cNvSpPr>
                <a:spLocks/>
              </p:cNvSpPr>
              <p:nvPr userDrawn="1"/>
            </p:nvSpPr>
            <p:spPr bwMode="auto">
              <a:xfrm>
                <a:off x="5623" y="297"/>
                <a:ext cx="93" cy="111"/>
              </a:xfrm>
              <a:custGeom>
                <a:avLst/>
                <a:gdLst>
                  <a:gd name="T0" fmla="*/ 0 w 93"/>
                  <a:gd name="T1" fmla="*/ 111 h 111"/>
                  <a:gd name="T2" fmla="*/ 93 w 93"/>
                  <a:gd name="T3" fmla="*/ 0 h 111"/>
                  <a:gd name="T4" fmla="*/ 93 w 93"/>
                  <a:gd name="T5" fmla="*/ 9 h 111"/>
                  <a:gd name="T6" fmla="*/ 7 w 93"/>
                  <a:gd name="T7" fmla="*/ 111 h 111"/>
                  <a:gd name="T8" fmla="*/ 0 w 93"/>
                  <a:gd name="T9" fmla="*/ 111 h 1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3" h="111">
                    <a:moveTo>
                      <a:pt x="0" y="111"/>
                    </a:moveTo>
                    <a:lnTo>
                      <a:pt x="93" y="0"/>
                    </a:lnTo>
                    <a:lnTo>
                      <a:pt x="93" y="9"/>
                    </a:lnTo>
                    <a:lnTo>
                      <a:pt x="7" y="111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rgbClr val="1D4BA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1" name="Freeform 605"/>
              <p:cNvSpPr>
                <a:spLocks/>
              </p:cNvSpPr>
              <p:nvPr userDrawn="1"/>
            </p:nvSpPr>
            <p:spPr bwMode="auto">
              <a:xfrm>
                <a:off x="5627" y="302"/>
                <a:ext cx="89" cy="106"/>
              </a:xfrm>
              <a:custGeom>
                <a:avLst/>
                <a:gdLst>
                  <a:gd name="T0" fmla="*/ 0 w 89"/>
                  <a:gd name="T1" fmla="*/ 106 h 106"/>
                  <a:gd name="T2" fmla="*/ 89 w 89"/>
                  <a:gd name="T3" fmla="*/ 0 h 106"/>
                  <a:gd name="T4" fmla="*/ 89 w 89"/>
                  <a:gd name="T5" fmla="*/ 9 h 106"/>
                  <a:gd name="T6" fmla="*/ 7 w 89"/>
                  <a:gd name="T7" fmla="*/ 106 h 106"/>
                  <a:gd name="T8" fmla="*/ 0 w 89"/>
                  <a:gd name="T9" fmla="*/ 106 h 1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9" h="106">
                    <a:moveTo>
                      <a:pt x="0" y="106"/>
                    </a:moveTo>
                    <a:lnTo>
                      <a:pt x="89" y="0"/>
                    </a:lnTo>
                    <a:lnTo>
                      <a:pt x="89" y="9"/>
                    </a:lnTo>
                    <a:lnTo>
                      <a:pt x="7" y="106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1B49A4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2" name="Freeform 606"/>
              <p:cNvSpPr>
                <a:spLocks/>
              </p:cNvSpPr>
              <p:nvPr userDrawn="1"/>
            </p:nvSpPr>
            <p:spPr bwMode="auto">
              <a:xfrm>
                <a:off x="5630" y="306"/>
                <a:ext cx="86" cy="102"/>
              </a:xfrm>
              <a:custGeom>
                <a:avLst/>
                <a:gdLst>
                  <a:gd name="T0" fmla="*/ 0 w 86"/>
                  <a:gd name="T1" fmla="*/ 102 h 102"/>
                  <a:gd name="T2" fmla="*/ 86 w 86"/>
                  <a:gd name="T3" fmla="*/ 0 h 102"/>
                  <a:gd name="T4" fmla="*/ 86 w 86"/>
                  <a:gd name="T5" fmla="*/ 11 h 102"/>
                  <a:gd name="T6" fmla="*/ 8 w 86"/>
                  <a:gd name="T7" fmla="*/ 102 h 102"/>
                  <a:gd name="T8" fmla="*/ 0 w 86"/>
                  <a:gd name="T9" fmla="*/ 102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6" h="102">
                    <a:moveTo>
                      <a:pt x="0" y="102"/>
                    </a:moveTo>
                    <a:lnTo>
                      <a:pt x="86" y="0"/>
                    </a:lnTo>
                    <a:lnTo>
                      <a:pt x="86" y="11"/>
                    </a:lnTo>
                    <a:lnTo>
                      <a:pt x="8" y="102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1B49A4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3" name="Freeform 607"/>
              <p:cNvSpPr>
                <a:spLocks/>
              </p:cNvSpPr>
              <p:nvPr userDrawn="1"/>
            </p:nvSpPr>
            <p:spPr bwMode="auto">
              <a:xfrm>
                <a:off x="5634" y="311"/>
                <a:ext cx="82" cy="97"/>
              </a:xfrm>
              <a:custGeom>
                <a:avLst/>
                <a:gdLst>
                  <a:gd name="T0" fmla="*/ 0 w 82"/>
                  <a:gd name="T1" fmla="*/ 97 h 97"/>
                  <a:gd name="T2" fmla="*/ 82 w 82"/>
                  <a:gd name="T3" fmla="*/ 0 h 97"/>
                  <a:gd name="T4" fmla="*/ 82 w 82"/>
                  <a:gd name="T5" fmla="*/ 10 h 97"/>
                  <a:gd name="T6" fmla="*/ 8 w 82"/>
                  <a:gd name="T7" fmla="*/ 97 h 97"/>
                  <a:gd name="T8" fmla="*/ 0 w 82"/>
                  <a:gd name="T9" fmla="*/ 97 h 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2" h="97">
                    <a:moveTo>
                      <a:pt x="0" y="97"/>
                    </a:moveTo>
                    <a:lnTo>
                      <a:pt x="82" y="0"/>
                    </a:lnTo>
                    <a:lnTo>
                      <a:pt x="82" y="10"/>
                    </a:lnTo>
                    <a:lnTo>
                      <a:pt x="8" y="97"/>
                    </a:lnTo>
                    <a:lnTo>
                      <a:pt x="0" y="97"/>
                    </a:lnTo>
                    <a:close/>
                  </a:path>
                </a:pathLst>
              </a:custGeom>
              <a:solidFill>
                <a:srgbClr val="1947A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4" name="Freeform 608"/>
              <p:cNvSpPr>
                <a:spLocks/>
              </p:cNvSpPr>
              <p:nvPr userDrawn="1"/>
            </p:nvSpPr>
            <p:spPr bwMode="auto">
              <a:xfrm>
                <a:off x="5638" y="317"/>
                <a:ext cx="78" cy="91"/>
              </a:xfrm>
              <a:custGeom>
                <a:avLst/>
                <a:gdLst>
                  <a:gd name="T0" fmla="*/ 0 w 78"/>
                  <a:gd name="T1" fmla="*/ 91 h 91"/>
                  <a:gd name="T2" fmla="*/ 78 w 78"/>
                  <a:gd name="T3" fmla="*/ 0 h 91"/>
                  <a:gd name="T4" fmla="*/ 78 w 78"/>
                  <a:gd name="T5" fmla="*/ 9 h 91"/>
                  <a:gd name="T6" fmla="*/ 8 w 78"/>
                  <a:gd name="T7" fmla="*/ 91 h 91"/>
                  <a:gd name="T8" fmla="*/ 0 w 78"/>
                  <a:gd name="T9" fmla="*/ 91 h 9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8" h="91">
                    <a:moveTo>
                      <a:pt x="0" y="91"/>
                    </a:moveTo>
                    <a:lnTo>
                      <a:pt x="78" y="0"/>
                    </a:lnTo>
                    <a:lnTo>
                      <a:pt x="78" y="9"/>
                    </a:lnTo>
                    <a:lnTo>
                      <a:pt x="8" y="91"/>
                    </a:lnTo>
                    <a:lnTo>
                      <a:pt x="0" y="91"/>
                    </a:lnTo>
                    <a:close/>
                  </a:path>
                </a:pathLst>
              </a:custGeom>
              <a:solidFill>
                <a:srgbClr val="1847A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5" name="Freeform 609"/>
              <p:cNvSpPr>
                <a:spLocks/>
              </p:cNvSpPr>
              <p:nvPr userDrawn="1"/>
            </p:nvSpPr>
            <p:spPr bwMode="auto">
              <a:xfrm>
                <a:off x="5642" y="321"/>
                <a:ext cx="74" cy="87"/>
              </a:xfrm>
              <a:custGeom>
                <a:avLst/>
                <a:gdLst>
                  <a:gd name="T0" fmla="*/ 0 w 74"/>
                  <a:gd name="T1" fmla="*/ 87 h 87"/>
                  <a:gd name="T2" fmla="*/ 74 w 74"/>
                  <a:gd name="T3" fmla="*/ 0 h 87"/>
                  <a:gd name="T4" fmla="*/ 74 w 74"/>
                  <a:gd name="T5" fmla="*/ 10 h 87"/>
                  <a:gd name="T6" fmla="*/ 8 w 74"/>
                  <a:gd name="T7" fmla="*/ 87 h 87"/>
                  <a:gd name="T8" fmla="*/ 0 w 74"/>
                  <a:gd name="T9" fmla="*/ 87 h 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4" h="87">
                    <a:moveTo>
                      <a:pt x="0" y="87"/>
                    </a:moveTo>
                    <a:lnTo>
                      <a:pt x="74" y="0"/>
                    </a:lnTo>
                    <a:lnTo>
                      <a:pt x="74" y="10"/>
                    </a:lnTo>
                    <a:lnTo>
                      <a:pt x="8" y="87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1645A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6" name="Freeform 610"/>
              <p:cNvSpPr>
                <a:spLocks/>
              </p:cNvSpPr>
              <p:nvPr userDrawn="1"/>
            </p:nvSpPr>
            <p:spPr bwMode="auto">
              <a:xfrm>
                <a:off x="5646" y="326"/>
                <a:ext cx="70" cy="82"/>
              </a:xfrm>
              <a:custGeom>
                <a:avLst/>
                <a:gdLst>
                  <a:gd name="T0" fmla="*/ 0 w 70"/>
                  <a:gd name="T1" fmla="*/ 82 h 82"/>
                  <a:gd name="T2" fmla="*/ 70 w 70"/>
                  <a:gd name="T3" fmla="*/ 0 h 82"/>
                  <a:gd name="T4" fmla="*/ 70 w 70"/>
                  <a:gd name="T5" fmla="*/ 9 h 82"/>
                  <a:gd name="T6" fmla="*/ 9 w 70"/>
                  <a:gd name="T7" fmla="*/ 82 h 82"/>
                  <a:gd name="T8" fmla="*/ 0 w 70"/>
                  <a:gd name="T9" fmla="*/ 82 h 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" h="82">
                    <a:moveTo>
                      <a:pt x="0" y="82"/>
                    </a:moveTo>
                    <a:lnTo>
                      <a:pt x="70" y="0"/>
                    </a:lnTo>
                    <a:lnTo>
                      <a:pt x="70" y="9"/>
                    </a:lnTo>
                    <a:lnTo>
                      <a:pt x="9" y="82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rgbClr val="1645A2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7" name="Freeform 611"/>
              <p:cNvSpPr>
                <a:spLocks/>
              </p:cNvSpPr>
              <p:nvPr userDrawn="1"/>
            </p:nvSpPr>
            <p:spPr bwMode="auto">
              <a:xfrm>
                <a:off x="5650" y="331"/>
                <a:ext cx="66" cy="77"/>
              </a:xfrm>
              <a:custGeom>
                <a:avLst/>
                <a:gdLst>
                  <a:gd name="T0" fmla="*/ 0 w 66"/>
                  <a:gd name="T1" fmla="*/ 77 h 77"/>
                  <a:gd name="T2" fmla="*/ 66 w 66"/>
                  <a:gd name="T3" fmla="*/ 0 h 77"/>
                  <a:gd name="T4" fmla="*/ 66 w 66"/>
                  <a:gd name="T5" fmla="*/ 9 h 77"/>
                  <a:gd name="T6" fmla="*/ 9 w 66"/>
                  <a:gd name="T7" fmla="*/ 77 h 77"/>
                  <a:gd name="T8" fmla="*/ 0 w 66"/>
                  <a:gd name="T9" fmla="*/ 77 h 7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6" h="77">
                    <a:moveTo>
                      <a:pt x="0" y="77"/>
                    </a:moveTo>
                    <a:lnTo>
                      <a:pt x="66" y="0"/>
                    </a:lnTo>
                    <a:lnTo>
                      <a:pt x="66" y="9"/>
                    </a:lnTo>
                    <a:lnTo>
                      <a:pt x="9" y="77"/>
                    </a:lnTo>
                    <a:lnTo>
                      <a:pt x="0" y="77"/>
                    </a:lnTo>
                    <a:close/>
                  </a:path>
                </a:pathLst>
              </a:custGeom>
              <a:solidFill>
                <a:srgbClr val="1443A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8" name="Freeform 612"/>
              <p:cNvSpPr>
                <a:spLocks/>
              </p:cNvSpPr>
              <p:nvPr userDrawn="1"/>
            </p:nvSpPr>
            <p:spPr bwMode="auto">
              <a:xfrm>
                <a:off x="5655" y="335"/>
                <a:ext cx="61" cy="73"/>
              </a:xfrm>
              <a:custGeom>
                <a:avLst/>
                <a:gdLst>
                  <a:gd name="T0" fmla="*/ 0 w 61"/>
                  <a:gd name="T1" fmla="*/ 73 h 73"/>
                  <a:gd name="T2" fmla="*/ 61 w 61"/>
                  <a:gd name="T3" fmla="*/ 0 h 73"/>
                  <a:gd name="T4" fmla="*/ 61 w 61"/>
                  <a:gd name="T5" fmla="*/ 11 h 73"/>
                  <a:gd name="T6" fmla="*/ 8 w 61"/>
                  <a:gd name="T7" fmla="*/ 73 h 73"/>
                  <a:gd name="T8" fmla="*/ 0 w 61"/>
                  <a:gd name="T9" fmla="*/ 73 h 7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1" h="73">
                    <a:moveTo>
                      <a:pt x="0" y="73"/>
                    </a:moveTo>
                    <a:lnTo>
                      <a:pt x="61" y="0"/>
                    </a:lnTo>
                    <a:lnTo>
                      <a:pt x="61" y="11"/>
                    </a:lnTo>
                    <a:lnTo>
                      <a:pt x="8" y="73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1343A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9" name="Freeform 613"/>
              <p:cNvSpPr>
                <a:spLocks/>
              </p:cNvSpPr>
              <p:nvPr userDrawn="1"/>
            </p:nvSpPr>
            <p:spPr bwMode="auto">
              <a:xfrm>
                <a:off x="5659" y="340"/>
                <a:ext cx="57" cy="68"/>
              </a:xfrm>
              <a:custGeom>
                <a:avLst/>
                <a:gdLst>
                  <a:gd name="T0" fmla="*/ 0 w 57"/>
                  <a:gd name="T1" fmla="*/ 68 h 68"/>
                  <a:gd name="T2" fmla="*/ 57 w 57"/>
                  <a:gd name="T3" fmla="*/ 0 h 68"/>
                  <a:gd name="T4" fmla="*/ 57 w 57"/>
                  <a:gd name="T5" fmla="*/ 10 h 68"/>
                  <a:gd name="T6" fmla="*/ 8 w 57"/>
                  <a:gd name="T7" fmla="*/ 68 h 68"/>
                  <a:gd name="T8" fmla="*/ 0 w 57"/>
                  <a:gd name="T9" fmla="*/ 68 h 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7" h="68">
                    <a:moveTo>
                      <a:pt x="0" y="68"/>
                    </a:moveTo>
                    <a:lnTo>
                      <a:pt x="57" y="0"/>
                    </a:lnTo>
                    <a:lnTo>
                      <a:pt x="57" y="10"/>
                    </a:lnTo>
                    <a:lnTo>
                      <a:pt x="8" y="68"/>
                    </a:ln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1141A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0" name="Freeform 614"/>
              <p:cNvSpPr>
                <a:spLocks/>
              </p:cNvSpPr>
              <p:nvPr userDrawn="1"/>
            </p:nvSpPr>
            <p:spPr bwMode="auto">
              <a:xfrm>
                <a:off x="5663" y="346"/>
                <a:ext cx="53" cy="62"/>
              </a:xfrm>
              <a:custGeom>
                <a:avLst/>
                <a:gdLst>
                  <a:gd name="T0" fmla="*/ 0 w 53"/>
                  <a:gd name="T1" fmla="*/ 62 h 62"/>
                  <a:gd name="T2" fmla="*/ 53 w 53"/>
                  <a:gd name="T3" fmla="*/ 0 h 62"/>
                  <a:gd name="T4" fmla="*/ 53 w 53"/>
                  <a:gd name="T5" fmla="*/ 9 h 62"/>
                  <a:gd name="T6" fmla="*/ 8 w 53"/>
                  <a:gd name="T7" fmla="*/ 62 h 62"/>
                  <a:gd name="T8" fmla="*/ 0 w 53"/>
                  <a:gd name="T9" fmla="*/ 62 h 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53" y="0"/>
                    </a:lnTo>
                    <a:lnTo>
                      <a:pt x="53" y="9"/>
                    </a:lnTo>
                    <a:lnTo>
                      <a:pt x="8" y="62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rgbClr val="1141A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1" name="Freeform 615"/>
              <p:cNvSpPr>
                <a:spLocks/>
              </p:cNvSpPr>
              <p:nvPr userDrawn="1"/>
            </p:nvSpPr>
            <p:spPr bwMode="auto">
              <a:xfrm>
                <a:off x="5667" y="350"/>
                <a:ext cx="49" cy="58"/>
              </a:xfrm>
              <a:custGeom>
                <a:avLst/>
                <a:gdLst>
                  <a:gd name="T0" fmla="*/ 0 w 49"/>
                  <a:gd name="T1" fmla="*/ 58 h 58"/>
                  <a:gd name="T2" fmla="*/ 49 w 49"/>
                  <a:gd name="T3" fmla="*/ 0 h 58"/>
                  <a:gd name="T4" fmla="*/ 49 w 49"/>
                  <a:gd name="T5" fmla="*/ 10 h 58"/>
                  <a:gd name="T6" fmla="*/ 8 w 49"/>
                  <a:gd name="T7" fmla="*/ 58 h 58"/>
                  <a:gd name="T8" fmla="*/ 0 w 49"/>
                  <a:gd name="T9" fmla="*/ 58 h 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9" h="58">
                    <a:moveTo>
                      <a:pt x="0" y="58"/>
                    </a:moveTo>
                    <a:lnTo>
                      <a:pt x="49" y="0"/>
                    </a:lnTo>
                    <a:lnTo>
                      <a:pt x="49" y="10"/>
                    </a:lnTo>
                    <a:lnTo>
                      <a:pt x="8" y="58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0F3F9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2" name="Freeform 616"/>
              <p:cNvSpPr>
                <a:spLocks/>
              </p:cNvSpPr>
              <p:nvPr userDrawn="1"/>
            </p:nvSpPr>
            <p:spPr bwMode="auto">
              <a:xfrm>
                <a:off x="5671" y="355"/>
                <a:ext cx="45" cy="53"/>
              </a:xfrm>
              <a:custGeom>
                <a:avLst/>
                <a:gdLst>
                  <a:gd name="T0" fmla="*/ 0 w 45"/>
                  <a:gd name="T1" fmla="*/ 53 h 53"/>
                  <a:gd name="T2" fmla="*/ 45 w 45"/>
                  <a:gd name="T3" fmla="*/ 0 h 53"/>
                  <a:gd name="T4" fmla="*/ 45 w 45"/>
                  <a:gd name="T5" fmla="*/ 9 h 53"/>
                  <a:gd name="T6" fmla="*/ 8 w 45"/>
                  <a:gd name="T7" fmla="*/ 53 h 53"/>
                  <a:gd name="T8" fmla="*/ 0 w 45"/>
                  <a:gd name="T9" fmla="*/ 53 h 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53">
                    <a:moveTo>
                      <a:pt x="0" y="53"/>
                    </a:moveTo>
                    <a:lnTo>
                      <a:pt x="45" y="0"/>
                    </a:lnTo>
                    <a:lnTo>
                      <a:pt x="45" y="9"/>
                    </a:lnTo>
                    <a:lnTo>
                      <a:pt x="8" y="53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0E3F9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235" name="Freeform 618"/>
            <p:cNvSpPr>
              <a:spLocks/>
            </p:cNvSpPr>
            <p:nvPr userDrawn="1"/>
          </p:nvSpPr>
          <p:spPr bwMode="auto">
            <a:xfrm>
              <a:off x="5675" y="360"/>
              <a:ext cx="41" cy="48"/>
            </a:xfrm>
            <a:custGeom>
              <a:avLst/>
              <a:gdLst>
                <a:gd name="T0" fmla="*/ 0 w 41"/>
                <a:gd name="T1" fmla="*/ 48 h 48"/>
                <a:gd name="T2" fmla="*/ 41 w 41"/>
                <a:gd name="T3" fmla="*/ 0 h 48"/>
                <a:gd name="T4" fmla="*/ 41 w 41"/>
                <a:gd name="T5" fmla="*/ 9 h 48"/>
                <a:gd name="T6" fmla="*/ 8 w 41"/>
                <a:gd name="T7" fmla="*/ 48 h 48"/>
                <a:gd name="T8" fmla="*/ 0 w 41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" h="48">
                  <a:moveTo>
                    <a:pt x="0" y="48"/>
                  </a:moveTo>
                  <a:lnTo>
                    <a:pt x="41" y="0"/>
                  </a:lnTo>
                  <a:lnTo>
                    <a:pt x="41" y="9"/>
                  </a:lnTo>
                  <a:lnTo>
                    <a:pt x="8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C3D9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6" name="Freeform 619"/>
            <p:cNvSpPr>
              <a:spLocks/>
            </p:cNvSpPr>
            <p:nvPr userDrawn="1"/>
          </p:nvSpPr>
          <p:spPr bwMode="auto">
            <a:xfrm>
              <a:off x="5679" y="364"/>
              <a:ext cx="37" cy="44"/>
            </a:xfrm>
            <a:custGeom>
              <a:avLst/>
              <a:gdLst>
                <a:gd name="T0" fmla="*/ 0 w 37"/>
                <a:gd name="T1" fmla="*/ 44 h 44"/>
                <a:gd name="T2" fmla="*/ 37 w 37"/>
                <a:gd name="T3" fmla="*/ 0 h 44"/>
                <a:gd name="T4" fmla="*/ 37 w 37"/>
                <a:gd name="T5" fmla="*/ 11 h 44"/>
                <a:gd name="T6" fmla="*/ 8 w 37"/>
                <a:gd name="T7" fmla="*/ 44 h 44"/>
                <a:gd name="T8" fmla="*/ 0 w 37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" h="44">
                  <a:moveTo>
                    <a:pt x="0" y="44"/>
                  </a:moveTo>
                  <a:lnTo>
                    <a:pt x="37" y="0"/>
                  </a:lnTo>
                  <a:lnTo>
                    <a:pt x="37" y="11"/>
                  </a:lnTo>
                  <a:lnTo>
                    <a:pt x="8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C3D9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7" name="Freeform 620"/>
            <p:cNvSpPr>
              <a:spLocks/>
            </p:cNvSpPr>
            <p:nvPr userDrawn="1"/>
          </p:nvSpPr>
          <p:spPr bwMode="auto">
            <a:xfrm>
              <a:off x="5683" y="369"/>
              <a:ext cx="33" cy="39"/>
            </a:xfrm>
            <a:custGeom>
              <a:avLst/>
              <a:gdLst>
                <a:gd name="T0" fmla="*/ 0 w 33"/>
                <a:gd name="T1" fmla="*/ 39 h 39"/>
                <a:gd name="T2" fmla="*/ 33 w 33"/>
                <a:gd name="T3" fmla="*/ 0 h 39"/>
                <a:gd name="T4" fmla="*/ 33 w 33"/>
                <a:gd name="T5" fmla="*/ 10 h 39"/>
                <a:gd name="T6" fmla="*/ 8 w 33"/>
                <a:gd name="T7" fmla="*/ 39 h 39"/>
                <a:gd name="T8" fmla="*/ 0 w 33"/>
                <a:gd name="T9" fmla="*/ 39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" h="39">
                  <a:moveTo>
                    <a:pt x="0" y="39"/>
                  </a:moveTo>
                  <a:lnTo>
                    <a:pt x="33" y="0"/>
                  </a:lnTo>
                  <a:lnTo>
                    <a:pt x="33" y="10"/>
                  </a:lnTo>
                  <a:lnTo>
                    <a:pt x="8" y="3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0A3B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8" name="Freeform 621"/>
            <p:cNvSpPr>
              <a:spLocks/>
            </p:cNvSpPr>
            <p:nvPr userDrawn="1"/>
          </p:nvSpPr>
          <p:spPr bwMode="auto">
            <a:xfrm>
              <a:off x="5687" y="375"/>
              <a:ext cx="29" cy="33"/>
            </a:xfrm>
            <a:custGeom>
              <a:avLst/>
              <a:gdLst>
                <a:gd name="T0" fmla="*/ 0 w 29"/>
                <a:gd name="T1" fmla="*/ 33 h 33"/>
                <a:gd name="T2" fmla="*/ 29 w 29"/>
                <a:gd name="T3" fmla="*/ 0 h 33"/>
                <a:gd name="T4" fmla="*/ 29 w 29"/>
                <a:gd name="T5" fmla="*/ 9 h 33"/>
                <a:gd name="T6" fmla="*/ 8 w 29"/>
                <a:gd name="T7" fmla="*/ 33 h 33"/>
                <a:gd name="T8" fmla="*/ 0 w 29"/>
                <a:gd name="T9" fmla="*/ 33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" h="33">
                  <a:moveTo>
                    <a:pt x="0" y="33"/>
                  </a:moveTo>
                  <a:lnTo>
                    <a:pt x="29" y="0"/>
                  </a:lnTo>
                  <a:lnTo>
                    <a:pt x="29" y="9"/>
                  </a:lnTo>
                  <a:lnTo>
                    <a:pt x="8" y="33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093B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9" name="Freeform 622"/>
            <p:cNvSpPr>
              <a:spLocks/>
            </p:cNvSpPr>
            <p:nvPr userDrawn="1"/>
          </p:nvSpPr>
          <p:spPr bwMode="auto">
            <a:xfrm>
              <a:off x="5691" y="379"/>
              <a:ext cx="25" cy="29"/>
            </a:xfrm>
            <a:custGeom>
              <a:avLst/>
              <a:gdLst>
                <a:gd name="T0" fmla="*/ 0 w 25"/>
                <a:gd name="T1" fmla="*/ 29 h 29"/>
                <a:gd name="T2" fmla="*/ 25 w 25"/>
                <a:gd name="T3" fmla="*/ 0 h 29"/>
                <a:gd name="T4" fmla="*/ 25 w 25"/>
                <a:gd name="T5" fmla="*/ 9 h 29"/>
                <a:gd name="T6" fmla="*/ 8 w 25"/>
                <a:gd name="T7" fmla="*/ 29 h 29"/>
                <a:gd name="T8" fmla="*/ 0 w 25"/>
                <a:gd name="T9" fmla="*/ 29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" h="29">
                  <a:moveTo>
                    <a:pt x="0" y="29"/>
                  </a:moveTo>
                  <a:lnTo>
                    <a:pt x="25" y="0"/>
                  </a:lnTo>
                  <a:lnTo>
                    <a:pt x="25" y="9"/>
                  </a:lnTo>
                  <a:lnTo>
                    <a:pt x="8" y="29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7399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0" name="Freeform 623"/>
            <p:cNvSpPr>
              <a:spLocks/>
            </p:cNvSpPr>
            <p:nvPr userDrawn="1"/>
          </p:nvSpPr>
          <p:spPr bwMode="auto">
            <a:xfrm>
              <a:off x="5695" y="384"/>
              <a:ext cx="21" cy="24"/>
            </a:xfrm>
            <a:custGeom>
              <a:avLst/>
              <a:gdLst>
                <a:gd name="T0" fmla="*/ 0 w 21"/>
                <a:gd name="T1" fmla="*/ 24 h 24"/>
                <a:gd name="T2" fmla="*/ 21 w 21"/>
                <a:gd name="T3" fmla="*/ 0 h 24"/>
                <a:gd name="T4" fmla="*/ 21 w 21"/>
                <a:gd name="T5" fmla="*/ 9 h 24"/>
                <a:gd name="T6" fmla="*/ 8 w 21"/>
                <a:gd name="T7" fmla="*/ 24 h 24"/>
                <a:gd name="T8" fmla="*/ 0 w 21"/>
                <a:gd name="T9" fmla="*/ 2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" h="24">
                  <a:moveTo>
                    <a:pt x="0" y="24"/>
                  </a:moveTo>
                  <a:lnTo>
                    <a:pt x="21" y="0"/>
                  </a:lnTo>
                  <a:lnTo>
                    <a:pt x="21" y="9"/>
                  </a:lnTo>
                  <a:lnTo>
                    <a:pt x="8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7399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1" name="Freeform 624"/>
            <p:cNvSpPr>
              <a:spLocks/>
            </p:cNvSpPr>
            <p:nvPr userDrawn="1"/>
          </p:nvSpPr>
          <p:spPr bwMode="auto">
            <a:xfrm>
              <a:off x="5699" y="388"/>
              <a:ext cx="17" cy="20"/>
            </a:xfrm>
            <a:custGeom>
              <a:avLst/>
              <a:gdLst>
                <a:gd name="T0" fmla="*/ 0 w 17"/>
                <a:gd name="T1" fmla="*/ 20 h 20"/>
                <a:gd name="T2" fmla="*/ 17 w 17"/>
                <a:gd name="T3" fmla="*/ 0 h 20"/>
                <a:gd name="T4" fmla="*/ 17 w 17"/>
                <a:gd name="T5" fmla="*/ 10 h 20"/>
                <a:gd name="T6" fmla="*/ 8 w 17"/>
                <a:gd name="T7" fmla="*/ 20 h 20"/>
                <a:gd name="T8" fmla="*/ 0 w 17"/>
                <a:gd name="T9" fmla="*/ 2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" h="20">
                  <a:moveTo>
                    <a:pt x="0" y="20"/>
                  </a:moveTo>
                  <a:lnTo>
                    <a:pt x="17" y="0"/>
                  </a:lnTo>
                  <a:lnTo>
                    <a:pt x="17" y="10"/>
                  </a:lnTo>
                  <a:lnTo>
                    <a:pt x="8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5379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2" name="Freeform 625"/>
            <p:cNvSpPr>
              <a:spLocks/>
            </p:cNvSpPr>
            <p:nvPr userDrawn="1"/>
          </p:nvSpPr>
          <p:spPr bwMode="auto">
            <a:xfrm>
              <a:off x="5703" y="393"/>
              <a:ext cx="13" cy="15"/>
            </a:xfrm>
            <a:custGeom>
              <a:avLst/>
              <a:gdLst>
                <a:gd name="T0" fmla="*/ 0 w 13"/>
                <a:gd name="T1" fmla="*/ 15 h 15"/>
                <a:gd name="T2" fmla="*/ 13 w 13"/>
                <a:gd name="T3" fmla="*/ 0 h 15"/>
                <a:gd name="T4" fmla="*/ 13 w 13"/>
                <a:gd name="T5" fmla="*/ 9 h 15"/>
                <a:gd name="T6" fmla="*/ 8 w 13"/>
                <a:gd name="T7" fmla="*/ 15 h 15"/>
                <a:gd name="T8" fmla="*/ 0 w 13"/>
                <a:gd name="T9" fmla="*/ 15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15">
                  <a:moveTo>
                    <a:pt x="0" y="15"/>
                  </a:moveTo>
                  <a:lnTo>
                    <a:pt x="13" y="0"/>
                  </a:lnTo>
                  <a:lnTo>
                    <a:pt x="13" y="9"/>
                  </a:lnTo>
                  <a:lnTo>
                    <a:pt x="8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4379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3" name="Freeform 626"/>
            <p:cNvSpPr>
              <a:spLocks/>
            </p:cNvSpPr>
            <p:nvPr userDrawn="1"/>
          </p:nvSpPr>
          <p:spPr bwMode="auto">
            <a:xfrm>
              <a:off x="5707" y="398"/>
              <a:ext cx="9" cy="10"/>
            </a:xfrm>
            <a:custGeom>
              <a:avLst/>
              <a:gdLst>
                <a:gd name="T0" fmla="*/ 0 w 9"/>
                <a:gd name="T1" fmla="*/ 10 h 10"/>
                <a:gd name="T2" fmla="*/ 9 w 9"/>
                <a:gd name="T3" fmla="*/ 0 h 10"/>
                <a:gd name="T4" fmla="*/ 9 w 9"/>
                <a:gd name="T5" fmla="*/ 10 h 10"/>
                <a:gd name="T6" fmla="*/ 0 w 9"/>
                <a:gd name="T7" fmla="*/ 1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10">
                  <a:moveTo>
                    <a:pt x="0" y="10"/>
                  </a:moveTo>
                  <a:lnTo>
                    <a:pt x="9" y="0"/>
                  </a:lnTo>
                  <a:lnTo>
                    <a:pt x="9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2359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4" name="Freeform 627"/>
            <p:cNvSpPr>
              <a:spLocks/>
            </p:cNvSpPr>
            <p:nvPr userDrawn="1"/>
          </p:nvSpPr>
          <p:spPr bwMode="auto">
            <a:xfrm>
              <a:off x="5711" y="402"/>
              <a:ext cx="5" cy="6"/>
            </a:xfrm>
            <a:custGeom>
              <a:avLst/>
              <a:gdLst>
                <a:gd name="T0" fmla="*/ 0 w 5"/>
                <a:gd name="T1" fmla="*/ 6 h 6"/>
                <a:gd name="T2" fmla="*/ 5 w 5"/>
                <a:gd name="T3" fmla="*/ 0 h 6"/>
                <a:gd name="T4" fmla="*/ 5 w 5"/>
                <a:gd name="T5" fmla="*/ 6 h 6"/>
                <a:gd name="T6" fmla="*/ 0 w 5"/>
                <a:gd name="T7" fmla="*/ 6 h 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6">
                  <a:moveTo>
                    <a:pt x="0" y="6"/>
                  </a:moveTo>
                  <a:lnTo>
                    <a:pt x="5" y="0"/>
                  </a:lnTo>
                  <a:lnTo>
                    <a:pt x="5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5" name="Freeform 632"/>
            <p:cNvSpPr>
              <a:spLocks/>
            </p:cNvSpPr>
            <p:nvPr userDrawn="1"/>
          </p:nvSpPr>
          <p:spPr bwMode="auto">
            <a:xfrm>
              <a:off x="5646" y="201"/>
              <a:ext cx="32" cy="31"/>
            </a:xfrm>
            <a:custGeom>
              <a:avLst/>
              <a:gdLst>
                <a:gd name="T0" fmla="*/ 32 w 32"/>
                <a:gd name="T1" fmla="*/ 15 h 31"/>
                <a:gd name="T2" fmla="*/ 32 w 32"/>
                <a:gd name="T3" fmla="*/ 13 h 31"/>
                <a:gd name="T4" fmla="*/ 32 w 32"/>
                <a:gd name="T5" fmla="*/ 11 h 31"/>
                <a:gd name="T6" fmla="*/ 31 w 32"/>
                <a:gd name="T7" fmla="*/ 9 h 31"/>
                <a:gd name="T8" fmla="*/ 29 w 32"/>
                <a:gd name="T9" fmla="*/ 7 h 31"/>
                <a:gd name="T10" fmla="*/ 29 w 32"/>
                <a:gd name="T11" fmla="*/ 5 h 31"/>
                <a:gd name="T12" fmla="*/ 28 w 32"/>
                <a:gd name="T13" fmla="*/ 3 h 31"/>
                <a:gd name="T14" fmla="*/ 25 w 32"/>
                <a:gd name="T15" fmla="*/ 2 h 31"/>
                <a:gd name="T16" fmla="*/ 24 w 32"/>
                <a:gd name="T17" fmla="*/ 1 h 31"/>
                <a:gd name="T18" fmla="*/ 23 w 32"/>
                <a:gd name="T19" fmla="*/ 1 h 31"/>
                <a:gd name="T20" fmla="*/ 20 w 32"/>
                <a:gd name="T21" fmla="*/ 0 h 31"/>
                <a:gd name="T22" fmla="*/ 19 w 32"/>
                <a:gd name="T23" fmla="*/ 0 h 31"/>
                <a:gd name="T24" fmla="*/ 16 w 32"/>
                <a:gd name="T25" fmla="*/ 0 h 31"/>
                <a:gd name="T26" fmla="*/ 15 w 32"/>
                <a:gd name="T27" fmla="*/ 0 h 31"/>
                <a:gd name="T28" fmla="*/ 12 w 32"/>
                <a:gd name="T29" fmla="*/ 0 h 31"/>
                <a:gd name="T30" fmla="*/ 11 w 32"/>
                <a:gd name="T31" fmla="*/ 1 h 31"/>
                <a:gd name="T32" fmla="*/ 8 w 32"/>
                <a:gd name="T33" fmla="*/ 1 h 31"/>
                <a:gd name="T34" fmla="*/ 7 w 32"/>
                <a:gd name="T35" fmla="*/ 2 h 31"/>
                <a:gd name="T36" fmla="*/ 6 w 32"/>
                <a:gd name="T37" fmla="*/ 3 h 31"/>
                <a:gd name="T38" fmla="*/ 4 w 32"/>
                <a:gd name="T39" fmla="*/ 5 h 31"/>
                <a:gd name="T40" fmla="*/ 3 w 32"/>
                <a:gd name="T41" fmla="*/ 7 h 31"/>
                <a:gd name="T42" fmla="*/ 2 w 32"/>
                <a:gd name="T43" fmla="*/ 9 h 31"/>
                <a:gd name="T44" fmla="*/ 2 w 32"/>
                <a:gd name="T45" fmla="*/ 11 h 31"/>
                <a:gd name="T46" fmla="*/ 0 w 32"/>
                <a:gd name="T47" fmla="*/ 13 h 31"/>
                <a:gd name="T48" fmla="*/ 0 w 32"/>
                <a:gd name="T49" fmla="*/ 15 h 31"/>
                <a:gd name="T50" fmla="*/ 0 w 32"/>
                <a:gd name="T51" fmla="*/ 17 h 31"/>
                <a:gd name="T52" fmla="*/ 2 w 32"/>
                <a:gd name="T53" fmla="*/ 19 h 31"/>
                <a:gd name="T54" fmla="*/ 2 w 32"/>
                <a:gd name="T55" fmla="*/ 21 h 31"/>
                <a:gd name="T56" fmla="*/ 3 w 32"/>
                <a:gd name="T57" fmla="*/ 23 h 31"/>
                <a:gd name="T58" fmla="*/ 4 w 32"/>
                <a:gd name="T59" fmla="*/ 25 h 31"/>
                <a:gd name="T60" fmla="*/ 6 w 32"/>
                <a:gd name="T61" fmla="*/ 26 h 31"/>
                <a:gd name="T62" fmla="*/ 7 w 32"/>
                <a:gd name="T63" fmla="*/ 27 h 31"/>
                <a:gd name="T64" fmla="*/ 8 w 32"/>
                <a:gd name="T65" fmla="*/ 29 h 31"/>
                <a:gd name="T66" fmla="*/ 11 w 32"/>
                <a:gd name="T67" fmla="*/ 30 h 31"/>
                <a:gd name="T68" fmla="*/ 12 w 32"/>
                <a:gd name="T69" fmla="*/ 30 h 31"/>
                <a:gd name="T70" fmla="*/ 15 w 32"/>
                <a:gd name="T71" fmla="*/ 31 h 31"/>
                <a:gd name="T72" fmla="*/ 16 w 32"/>
                <a:gd name="T73" fmla="*/ 31 h 31"/>
                <a:gd name="T74" fmla="*/ 19 w 32"/>
                <a:gd name="T75" fmla="*/ 31 h 31"/>
                <a:gd name="T76" fmla="*/ 20 w 32"/>
                <a:gd name="T77" fmla="*/ 30 h 31"/>
                <a:gd name="T78" fmla="*/ 23 w 32"/>
                <a:gd name="T79" fmla="*/ 30 h 31"/>
                <a:gd name="T80" fmla="*/ 24 w 32"/>
                <a:gd name="T81" fmla="*/ 29 h 31"/>
                <a:gd name="T82" fmla="*/ 25 w 32"/>
                <a:gd name="T83" fmla="*/ 27 h 31"/>
                <a:gd name="T84" fmla="*/ 28 w 32"/>
                <a:gd name="T85" fmla="*/ 26 h 31"/>
                <a:gd name="T86" fmla="*/ 29 w 32"/>
                <a:gd name="T87" fmla="*/ 25 h 31"/>
                <a:gd name="T88" fmla="*/ 29 w 32"/>
                <a:gd name="T89" fmla="*/ 23 h 31"/>
                <a:gd name="T90" fmla="*/ 31 w 32"/>
                <a:gd name="T91" fmla="*/ 21 h 31"/>
                <a:gd name="T92" fmla="*/ 32 w 32"/>
                <a:gd name="T93" fmla="*/ 19 h 31"/>
                <a:gd name="T94" fmla="*/ 32 w 32"/>
                <a:gd name="T95" fmla="*/ 17 h 31"/>
                <a:gd name="T96" fmla="*/ 32 w 32"/>
                <a:gd name="T97" fmla="*/ 15 h 3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" h="31">
                  <a:moveTo>
                    <a:pt x="32" y="15"/>
                  </a:moveTo>
                  <a:lnTo>
                    <a:pt x="32" y="13"/>
                  </a:lnTo>
                  <a:lnTo>
                    <a:pt x="32" y="11"/>
                  </a:lnTo>
                  <a:lnTo>
                    <a:pt x="31" y="9"/>
                  </a:lnTo>
                  <a:lnTo>
                    <a:pt x="29" y="7"/>
                  </a:lnTo>
                  <a:lnTo>
                    <a:pt x="29" y="5"/>
                  </a:lnTo>
                  <a:lnTo>
                    <a:pt x="28" y="3"/>
                  </a:lnTo>
                  <a:lnTo>
                    <a:pt x="25" y="2"/>
                  </a:lnTo>
                  <a:lnTo>
                    <a:pt x="24" y="1"/>
                  </a:lnTo>
                  <a:lnTo>
                    <a:pt x="23" y="1"/>
                  </a:lnTo>
                  <a:lnTo>
                    <a:pt x="20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1" y="1"/>
                  </a:lnTo>
                  <a:lnTo>
                    <a:pt x="8" y="1"/>
                  </a:lnTo>
                  <a:lnTo>
                    <a:pt x="7" y="2"/>
                  </a:lnTo>
                  <a:lnTo>
                    <a:pt x="6" y="3"/>
                  </a:lnTo>
                  <a:lnTo>
                    <a:pt x="4" y="5"/>
                  </a:lnTo>
                  <a:lnTo>
                    <a:pt x="3" y="7"/>
                  </a:lnTo>
                  <a:lnTo>
                    <a:pt x="2" y="9"/>
                  </a:lnTo>
                  <a:lnTo>
                    <a:pt x="2" y="11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2" y="19"/>
                  </a:lnTo>
                  <a:lnTo>
                    <a:pt x="2" y="21"/>
                  </a:lnTo>
                  <a:lnTo>
                    <a:pt x="3" y="23"/>
                  </a:lnTo>
                  <a:lnTo>
                    <a:pt x="4" y="25"/>
                  </a:lnTo>
                  <a:lnTo>
                    <a:pt x="6" y="26"/>
                  </a:lnTo>
                  <a:lnTo>
                    <a:pt x="7" y="27"/>
                  </a:lnTo>
                  <a:lnTo>
                    <a:pt x="8" y="29"/>
                  </a:lnTo>
                  <a:lnTo>
                    <a:pt x="11" y="30"/>
                  </a:lnTo>
                  <a:lnTo>
                    <a:pt x="12" y="30"/>
                  </a:lnTo>
                  <a:lnTo>
                    <a:pt x="15" y="31"/>
                  </a:lnTo>
                  <a:lnTo>
                    <a:pt x="16" y="31"/>
                  </a:lnTo>
                  <a:lnTo>
                    <a:pt x="19" y="31"/>
                  </a:lnTo>
                  <a:lnTo>
                    <a:pt x="20" y="30"/>
                  </a:lnTo>
                  <a:lnTo>
                    <a:pt x="23" y="30"/>
                  </a:lnTo>
                  <a:lnTo>
                    <a:pt x="24" y="29"/>
                  </a:lnTo>
                  <a:lnTo>
                    <a:pt x="25" y="27"/>
                  </a:lnTo>
                  <a:lnTo>
                    <a:pt x="28" y="26"/>
                  </a:lnTo>
                  <a:lnTo>
                    <a:pt x="29" y="25"/>
                  </a:lnTo>
                  <a:lnTo>
                    <a:pt x="29" y="23"/>
                  </a:lnTo>
                  <a:lnTo>
                    <a:pt x="31" y="21"/>
                  </a:lnTo>
                  <a:lnTo>
                    <a:pt x="32" y="19"/>
                  </a:lnTo>
                  <a:lnTo>
                    <a:pt x="32" y="17"/>
                  </a:lnTo>
                  <a:lnTo>
                    <a:pt x="32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6" name="Freeform 633"/>
            <p:cNvSpPr>
              <a:spLocks/>
            </p:cNvSpPr>
            <p:nvPr userDrawn="1"/>
          </p:nvSpPr>
          <p:spPr bwMode="auto">
            <a:xfrm>
              <a:off x="5463" y="115"/>
              <a:ext cx="39" cy="212"/>
            </a:xfrm>
            <a:custGeom>
              <a:avLst/>
              <a:gdLst>
                <a:gd name="T0" fmla="*/ 16 w 39"/>
                <a:gd name="T1" fmla="*/ 212 h 212"/>
                <a:gd name="T2" fmla="*/ 39 w 39"/>
                <a:gd name="T3" fmla="*/ 2 h 212"/>
                <a:gd name="T4" fmla="*/ 24 w 39"/>
                <a:gd name="T5" fmla="*/ 0 h 212"/>
                <a:gd name="T6" fmla="*/ 0 w 39"/>
                <a:gd name="T7" fmla="*/ 211 h 212"/>
                <a:gd name="T8" fmla="*/ 16 w 39"/>
                <a:gd name="T9" fmla="*/ 212 h 2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212">
                  <a:moveTo>
                    <a:pt x="16" y="212"/>
                  </a:moveTo>
                  <a:lnTo>
                    <a:pt x="39" y="2"/>
                  </a:lnTo>
                  <a:lnTo>
                    <a:pt x="24" y="0"/>
                  </a:lnTo>
                  <a:lnTo>
                    <a:pt x="0" y="211"/>
                  </a:lnTo>
                  <a:lnTo>
                    <a:pt x="16" y="2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7" name="Rectangle 634"/>
            <p:cNvSpPr>
              <a:spLocks noChangeArrowheads="1"/>
            </p:cNvSpPr>
            <p:nvPr userDrawn="1"/>
          </p:nvSpPr>
          <p:spPr bwMode="auto">
            <a:xfrm>
              <a:off x="5469" y="314"/>
              <a:ext cx="65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8" name="Freeform 635"/>
            <p:cNvSpPr>
              <a:spLocks/>
            </p:cNvSpPr>
            <p:nvPr userDrawn="1"/>
          </p:nvSpPr>
          <p:spPr bwMode="auto">
            <a:xfrm>
              <a:off x="5425" y="150"/>
              <a:ext cx="33" cy="32"/>
            </a:xfrm>
            <a:custGeom>
              <a:avLst/>
              <a:gdLst>
                <a:gd name="T0" fmla="*/ 33 w 33"/>
                <a:gd name="T1" fmla="*/ 16 h 32"/>
                <a:gd name="T2" fmla="*/ 32 w 33"/>
                <a:gd name="T3" fmla="*/ 15 h 32"/>
                <a:gd name="T4" fmla="*/ 32 w 33"/>
                <a:gd name="T5" fmla="*/ 12 h 32"/>
                <a:gd name="T6" fmla="*/ 32 w 33"/>
                <a:gd name="T7" fmla="*/ 11 h 32"/>
                <a:gd name="T8" fmla="*/ 30 w 33"/>
                <a:gd name="T9" fmla="*/ 8 h 32"/>
                <a:gd name="T10" fmla="*/ 29 w 33"/>
                <a:gd name="T11" fmla="*/ 7 h 32"/>
                <a:gd name="T12" fmla="*/ 28 w 33"/>
                <a:gd name="T13" fmla="*/ 6 h 32"/>
                <a:gd name="T14" fmla="*/ 27 w 33"/>
                <a:gd name="T15" fmla="*/ 4 h 32"/>
                <a:gd name="T16" fmla="*/ 24 w 33"/>
                <a:gd name="T17" fmla="*/ 3 h 32"/>
                <a:gd name="T18" fmla="*/ 23 w 33"/>
                <a:gd name="T19" fmla="*/ 2 h 32"/>
                <a:gd name="T20" fmla="*/ 21 w 33"/>
                <a:gd name="T21" fmla="*/ 2 h 32"/>
                <a:gd name="T22" fmla="*/ 19 w 33"/>
                <a:gd name="T23" fmla="*/ 0 h 32"/>
                <a:gd name="T24" fmla="*/ 16 w 33"/>
                <a:gd name="T25" fmla="*/ 0 h 32"/>
                <a:gd name="T26" fmla="*/ 13 w 33"/>
                <a:gd name="T27" fmla="*/ 0 h 32"/>
                <a:gd name="T28" fmla="*/ 12 w 33"/>
                <a:gd name="T29" fmla="*/ 2 h 32"/>
                <a:gd name="T30" fmla="*/ 9 w 33"/>
                <a:gd name="T31" fmla="*/ 2 h 32"/>
                <a:gd name="T32" fmla="*/ 8 w 33"/>
                <a:gd name="T33" fmla="*/ 3 h 32"/>
                <a:gd name="T34" fmla="*/ 7 w 33"/>
                <a:gd name="T35" fmla="*/ 4 h 32"/>
                <a:gd name="T36" fmla="*/ 5 w 33"/>
                <a:gd name="T37" fmla="*/ 6 h 32"/>
                <a:gd name="T38" fmla="*/ 4 w 33"/>
                <a:gd name="T39" fmla="*/ 7 h 32"/>
                <a:gd name="T40" fmla="*/ 3 w 33"/>
                <a:gd name="T41" fmla="*/ 8 h 32"/>
                <a:gd name="T42" fmla="*/ 2 w 33"/>
                <a:gd name="T43" fmla="*/ 11 h 32"/>
                <a:gd name="T44" fmla="*/ 2 w 33"/>
                <a:gd name="T45" fmla="*/ 12 h 32"/>
                <a:gd name="T46" fmla="*/ 0 w 33"/>
                <a:gd name="T47" fmla="*/ 15 h 32"/>
                <a:gd name="T48" fmla="*/ 0 w 33"/>
                <a:gd name="T49" fmla="*/ 16 h 32"/>
                <a:gd name="T50" fmla="*/ 0 w 33"/>
                <a:gd name="T51" fmla="*/ 19 h 32"/>
                <a:gd name="T52" fmla="*/ 2 w 33"/>
                <a:gd name="T53" fmla="*/ 20 h 32"/>
                <a:gd name="T54" fmla="*/ 2 w 33"/>
                <a:gd name="T55" fmla="*/ 23 h 32"/>
                <a:gd name="T56" fmla="*/ 3 w 33"/>
                <a:gd name="T57" fmla="*/ 24 h 32"/>
                <a:gd name="T58" fmla="*/ 4 w 33"/>
                <a:gd name="T59" fmla="*/ 27 h 32"/>
                <a:gd name="T60" fmla="*/ 5 w 33"/>
                <a:gd name="T61" fmla="*/ 28 h 32"/>
                <a:gd name="T62" fmla="*/ 7 w 33"/>
                <a:gd name="T63" fmla="*/ 29 h 32"/>
                <a:gd name="T64" fmla="*/ 8 w 33"/>
                <a:gd name="T65" fmla="*/ 29 h 32"/>
                <a:gd name="T66" fmla="*/ 9 w 33"/>
                <a:gd name="T67" fmla="*/ 31 h 32"/>
                <a:gd name="T68" fmla="*/ 12 w 33"/>
                <a:gd name="T69" fmla="*/ 32 h 32"/>
                <a:gd name="T70" fmla="*/ 13 w 33"/>
                <a:gd name="T71" fmla="*/ 32 h 32"/>
                <a:gd name="T72" fmla="*/ 16 w 33"/>
                <a:gd name="T73" fmla="*/ 32 h 32"/>
                <a:gd name="T74" fmla="*/ 19 w 33"/>
                <a:gd name="T75" fmla="*/ 32 h 32"/>
                <a:gd name="T76" fmla="*/ 21 w 33"/>
                <a:gd name="T77" fmla="*/ 32 h 32"/>
                <a:gd name="T78" fmla="*/ 23 w 33"/>
                <a:gd name="T79" fmla="*/ 31 h 32"/>
                <a:gd name="T80" fmla="*/ 24 w 33"/>
                <a:gd name="T81" fmla="*/ 29 h 32"/>
                <a:gd name="T82" fmla="*/ 27 w 33"/>
                <a:gd name="T83" fmla="*/ 29 h 32"/>
                <a:gd name="T84" fmla="*/ 28 w 33"/>
                <a:gd name="T85" fmla="*/ 28 h 32"/>
                <a:gd name="T86" fmla="*/ 29 w 33"/>
                <a:gd name="T87" fmla="*/ 27 h 32"/>
                <a:gd name="T88" fmla="*/ 30 w 33"/>
                <a:gd name="T89" fmla="*/ 24 h 32"/>
                <a:gd name="T90" fmla="*/ 32 w 33"/>
                <a:gd name="T91" fmla="*/ 23 h 32"/>
                <a:gd name="T92" fmla="*/ 32 w 33"/>
                <a:gd name="T93" fmla="*/ 20 h 32"/>
                <a:gd name="T94" fmla="*/ 32 w 33"/>
                <a:gd name="T95" fmla="*/ 19 h 32"/>
                <a:gd name="T96" fmla="*/ 33 w 33"/>
                <a:gd name="T97" fmla="*/ 16 h 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3" h="32">
                  <a:moveTo>
                    <a:pt x="33" y="16"/>
                  </a:moveTo>
                  <a:lnTo>
                    <a:pt x="32" y="15"/>
                  </a:lnTo>
                  <a:lnTo>
                    <a:pt x="32" y="12"/>
                  </a:lnTo>
                  <a:lnTo>
                    <a:pt x="32" y="11"/>
                  </a:lnTo>
                  <a:lnTo>
                    <a:pt x="30" y="8"/>
                  </a:lnTo>
                  <a:lnTo>
                    <a:pt x="29" y="7"/>
                  </a:lnTo>
                  <a:lnTo>
                    <a:pt x="28" y="6"/>
                  </a:lnTo>
                  <a:lnTo>
                    <a:pt x="27" y="4"/>
                  </a:lnTo>
                  <a:lnTo>
                    <a:pt x="24" y="3"/>
                  </a:lnTo>
                  <a:lnTo>
                    <a:pt x="23" y="2"/>
                  </a:lnTo>
                  <a:lnTo>
                    <a:pt x="21" y="2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2" y="2"/>
                  </a:lnTo>
                  <a:lnTo>
                    <a:pt x="9" y="2"/>
                  </a:lnTo>
                  <a:lnTo>
                    <a:pt x="8" y="3"/>
                  </a:lnTo>
                  <a:lnTo>
                    <a:pt x="7" y="4"/>
                  </a:lnTo>
                  <a:lnTo>
                    <a:pt x="5" y="6"/>
                  </a:lnTo>
                  <a:lnTo>
                    <a:pt x="4" y="7"/>
                  </a:lnTo>
                  <a:lnTo>
                    <a:pt x="3" y="8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2" y="20"/>
                  </a:lnTo>
                  <a:lnTo>
                    <a:pt x="2" y="23"/>
                  </a:lnTo>
                  <a:lnTo>
                    <a:pt x="3" y="24"/>
                  </a:lnTo>
                  <a:lnTo>
                    <a:pt x="4" y="27"/>
                  </a:lnTo>
                  <a:lnTo>
                    <a:pt x="5" y="28"/>
                  </a:lnTo>
                  <a:lnTo>
                    <a:pt x="7" y="29"/>
                  </a:lnTo>
                  <a:lnTo>
                    <a:pt x="8" y="29"/>
                  </a:lnTo>
                  <a:lnTo>
                    <a:pt x="9" y="31"/>
                  </a:lnTo>
                  <a:lnTo>
                    <a:pt x="12" y="32"/>
                  </a:lnTo>
                  <a:lnTo>
                    <a:pt x="13" y="32"/>
                  </a:lnTo>
                  <a:lnTo>
                    <a:pt x="16" y="32"/>
                  </a:lnTo>
                  <a:lnTo>
                    <a:pt x="19" y="32"/>
                  </a:lnTo>
                  <a:lnTo>
                    <a:pt x="21" y="32"/>
                  </a:lnTo>
                  <a:lnTo>
                    <a:pt x="23" y="31"/>
                  </a:lnTo>
                  <a:lnTo>
                    <a:pt x="24" y="29"/>
                  </a:lnTo>
                  <a:lnTo>
                    <a:pt x="27" y="29"/>
                  </a:lnTo>
                  <a:lnTo>
                    <a:pt x="28" y="28"/>
                  </a:lnTo>
                  <a:lnTo>
                    <a:pt x="29" y="27"/>
                  </a:lnTo>
                  <a:lnTo>
                    <a:pt x="30" y="24"/>
                  </a:lnTo>
                  <a:lnTo>
                    <a:pt x="32" y="23"/>
                  </a:lnTo>
                  <a:lnTo>
                    <a:pt x="32" y="20"/>
                  </a:lnTo>
                  <a:lnTo>
                    <a:pt x="32" y="19"/>
                  </a:lnTo>
                  <a:lnTo>
                    <a:pt x="33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9" name="Freeform 636"/>
            <p:cNvSpPr>
              <a:spLocks/>
            </p:cNvSpPr>
            <p:nvPr userDrawn="1"/>
          </p:nvSpPr>
          <p:spPr bwMode="auto">
            <a:xfrm>
              <a:off x="5415" y="253"/>
              <a:ext cx="31" cy="32"/>
            </a:xfrm>
            <a:custGeom>
              <a:avLst/>
              <a:gdLst>
                <a:gd name="T0" fmla="*/ 31 w 31"/>
                <a:gd name="T1" fmla="*/ 15 h 32"/>
                <a:gd name="T2" fmla="*/ 31 w 31"/>
                <a:gd name="T3" fmla="*/ 13 h 32"/>
                <a:gd name="T4" fmla="*/ 31 w 31"/>
                <a:gd name="T5" fmla="*/ 11 h 32"/>
                <a:gd name="T6" fmla="*/ 30 w 31"/>
                <a:gd name="T7" fmla="*/ 10 h 32"/>
                <a:gd name="T8" fmla="*/ 30 w 31"/>
                <a:gd name="T9" fmla="*/ 7 h 32"/>
                <a:gd name="T10" fmla="*/ 29 w 31"/>
                <a:gd name="T11" fmla="*/ 6 h 32"/>
                <a:gd name="T12" fmla="*/ 27 w 31"/>
                <a:gd name="T13" fmla="*/ 4 h 32"/>
                <a:gd name="T14" fmla="*/ 26 w 31"/>
                <a:gd name="T15" fmla="*/ 3 h 32"/>
                <a:gd name="T16" fmla="*/ 23 w 31"/>
                <a:gd name="T17" fmla="*/ 2 h 32"/>
                <a:gd name="T18" fmla="*/ 22 w 31"/>
                <a:gd name="T19" fmla="*/ 2 h 32"/>
                <a:gd name="T20" fmla="*/ 19 w 31"/>
                <a:gd name="T21" fmla="*/ 0 h 32"/>
                <a:gd name="T22" fmla="*/ 18 w 31"/>
                <a:gd name="T23" fmla="*/ 0 h 32"/>
                <a:gd name="T24" fmla="*/ 15 w 31"/>
                <a:gd name="T25" fmla="*/ 0 h 32"/>
                <a:gd name="T26" fmla="*/ 14 w 31"/>
                <a:gd name="T27" fmla="*/ 0 h 32"/>
                <a:gd name="T28" fmla="*/ 12 w 31"/>
                <a:gd name="T29" fmla="*/ 0 h 32"/>
                <a:gd name="T30" fmla="*/ 10 w 31"/>
                <a:gd name="T31" fmla="*/ 2 h 32"/>
                <a:gd name="T32" fmla="*/ 8 w 31"/>
                <a:gd name="T33" fmla="*/ 2 h 32"/>
                <a:gd name="T34" fmla="*/ 6 w 31"/>
                <a:gd name="T35" fmla="*/ 3 h 32"/>
                <a:gd name="T36" fmla="*/ 5 w 31"/>
                <a:gd name="T37" fmla="*/ 4 h 32"/>
                <a:gd name="T38" fmla="*/ 4 w 31"/>
                <a:gd name="T39" fmla="*/ 6 h 32"/>
                <a:gd name="T40" fmla="*/ 2 w 31"/>
                <a:gd name="T41" fmla="*/ 7 h 32"/>
                <a:gd name="T42" fmla="*/ 1 w 31"/>
                <a:gd name="T43" fmla="*/ 10 h 32"/>
                <a:gd name="T44" fmla="*/ 1 w 31"/>
                <a:gd name="T45" fmla="*/ 11 h 32"/>
                <a:gd name="T46" fmla="*/ 0 w 31"/>
                <a:gd name="T47" fmla="*/ 13 h 32"/>
                <a:gd name="T48" fmla="*/ 0 w 31"/>
                <a:gd name="T49" fmla="*/ 15 h 32"/>
                <a:gd name="T50" fmla="*/ 0 w 31"/>
                <a:gd name="T51" fmla="*/ 17 h 32"/>
                <a:gd name="T52" fmla="*/ 1 w 31"/>
                <a:gd name="T53" fmla="*/ 20 h 32"/>
                <a:gd name="T54" fmla="*/ 1 w 31"/>
                <a:gd name="T55" fmla="*/ 21 h 32"/>
                <a:gd name="T56" fmla="*/ 2 w 31"/>
                <a:gd name="T57" fmla="*/ 24 h 32"/>
                <a:gd name="T58" fmla="*/ 4 w 31"/>
                <a:gd name="T59" fmla="*/ 25 h 32"/>
                <a:gd name="T60" fmla="*/ 5 w 31"/>
                <a:gd name="T61" fmla="*/ 27 h 32"/>
                <a:gd name="T62" fmla="*/ 6 w 31"/>
                <a:gd name="T63" fmla="*/ 28 h 32"/>
                <a:gd name="T64" fmla="*/ 8 w 31"/>
                <a:gd name="T65" fmla="*/ 29 h 32"/>
                <a:gd name="T66" fmla="*/ 10 w 31"/>
                <a:gd name="T67" fmla="*/ 31 h 32"/>
                <a:gd name="T68" fmla="*/ 12 w 31"/>
                <a:gd name="T69" fmla="*/ 31 h 32"/>
                <a:gd name="T70" fmla="*/ 14 w 31"/>
                <a:gd name="T71" fmla="*/ 32 h 32"/>
                <a:gd name="T72" fmla="*/ 15 w 31"/>
                <a:gd name="T73" fmla="*/ 32 h 32"/>
                <a:gd name="T74" fmla="*/ 18 w 31"/>
                <a:gd name="T75" fmla="*/ 32 h 32"/>
                <a:gd name="T76" fmla="*/ 19 w 31"/>
                <a:gd name="T77" fmla="*/ 31 h 32"/>
                <a:gd name="T78" fmla="*/ 22 w 31"/>
                <a:gd name="T79" fmla="*/ 31 h 32"/>
                <a:gd name="T80" fmla="*/ 23 w 31"/>
                <a:gd name="T81" fmla="*/ 29 h 32"/>
                <a:gd name="T82" fmla="*/ 26 w 31"/>
                <a:gd name="T83" fmla="*/ 28 h 32"/>
                <a:gd name="T84" fmla="*/ 27 w 31"/>
                <a:gd name="T85" fmla="*/ 27 h 32"/>
                <a:gd name="T86" fmla="*/ 29 w 31"/>
                <a:gd name="T87" fmla="*/ 25 h 32"/>
                <a:gd name="T88" fmla="*/ 30 w 31"/>
                <a:gd name="T89" fmla="*/ 24 h 32"/>
                <a:gd name="T90" fmla="*/ 30 w 31"/>
                <a:gd name="T91" fmla="*/ 21 h 32"/>
                <a:gd name="T92" fmla="*/ 31 w 31"/>
                <a:gd name="T93" fmla="*/ 20 h 32"/>
                <a:gd name="T94" fmla="*/ 31 w 31"/>
                <a:gd name="T95" fmla="*/ 17 h 32"/>
                <a:gd name="T96" fmla="*/ 31 w 31"/>
                <a:gd name="T97" fmla="*/ 15 h 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1" h="32">
                  <a:moveTo>
                    <a:pt x="31" y="15"/>
                  </a:moveTo>
                  <a:lnTo>
                    <a:pt x="31" y="13"/>
                  </a:lnTo>
                  <a:lnTo>
                    <a:pt x="31" y="11"/>
                  </a:lnTo>
                  <a:lnTo>
                    <a:pt x="30" y="10"/>
                  </a:lnTo>
                  <a:lnTo>
                    <a:pt x="30" y="7"/>
                  </a:lnTo>
                  <a:lnTo>
                    <a:pt x="29" y="6"/>
                  </a:lnTo>
                  <a:lnTo>
                    <a:pt x="27" y="4"/>
                  </a:lnTo>
                  <a:lnTo>
                    <a:pt x="26" y="3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6" y="3"/>
                  </a:lnTo>
                  <a:lnTo>
                    <a:pt x="5" y="4"/>
                  </a:lnTo>
                  <a:lnTo>
                    <a:pt x="4" y="6"/>
                  </a:lnTo>
                  <a:lnTo>
                    <a:pt x="2" y="7"/>
                  </a:lnTo>
                  <a:lnTo>
                    <a:pt x="1" y="10"/>
                  </a:lnTo>
                  <a:lnTo>
                    <a:pt x="1" y="11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1" y="20"/>
                  </a:lnTo>
                  <a:lnTo>
                    <a:pt x="1" y="21"/>
                  </a:lnTo>
                  <a:lnTo>
                    <a:pt x="2" y="24"/>
                  </a:lnTo>
                  <a:lnTo>
                    <a:pt x="4" y="25"/>
                  </a:lnTo>
                  <a:lnTo>
                    <a:pt x="5" y="27"/>
                  </a:lnTo>
                  <a:lnTo>
                    <a:pt x="6" y="28"/>
                  </a:lnTo>
                  <a:lnTo>
                    <a:pt x="8" y="29"/>
                  </a:lnTo>
                  <a:lnTo>
                    <a:pt x="10" y="31"/>
                  </a:lnTo>
                  <a:lnTo>
                    <a:pt x="12" y="31"/>
                  </a:lnTo>
                  <a:lnTo>
                    <a:pt x="14" y="32"/>
                  </a:lnTo>
                  <a:lnTo>
                    <a:pt x="15" y="32"/>
                  </a:lnTo>
                  <a:lnTo>
                    <a:pt x="18" y="32"/>
                  </a:lnTo>
                  <a:lnTo>
                    <a:pt x="19" y="31"/>
                  </a:lnTo>
                  <a:lnTo>
                    <a:pt x="22" y="31"/>
                  </a:lnTo>
                  <a:lnTo>
                    <a:pt x="23" y="29"/>
                  </a:lnTo>
                  <a:lnTo>
                    <a:pt x="26" y="28"/>
                  </a:lnTo>
                  <a:lnTo>
                    <a:pt x="27" y="27"/>
                  </a:lnTo>
                  <a:lnTo>
                    <a:pt x="29" y="25"/>
                  </a:lnTo>
                  <a:lnTo>
                    <a:pt x="30" y="24"/>
                  </a:lnTo>
                  <a:lnTo>
                    <a:pt x="30" y="21"/>
                  </a:lnTo>
                  <a:lnTo>
                    <a:pt x="31" y="20"/>
                  </a:lnTo>
                  <a:lnTo>
                    <a:pt x="31" y="17"/>
                  </a:lnTo>
                  <a:lnTo>
                    <a:pt x="31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50" name="Rectangle 637"/>
            <p:cNvSpPr>
              <a:spLocks noChangeArrowheads="1"/>
            </p:cNvSpPr>
            <p:nvPr userDrawn="1"/>
          </p:nvSpPr>
          <p:spPr bwMode="auto">
            <a:xfrm>
              <a:off x="5417" y="164"/>
              <a:ext cx="69" cy="1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51" name="Rectangle 638"/>
            <p:cNvSpPr>
              <a:spLocks noChangeArrowheads="1"/>
            </p:cNvSpPr>
            <p:nvPr userDrawn="1"/>
          </p:nvSpPr>
          <p:spPr bwMode="auto">
            <a:xfrm>
              <a:off x="5408" y="154"/>
              <a:ext cx="67" cy="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52" name="Rectangle 639"/>
            <p:cNvSpPr>
              <a:spLocks noChangeArrowheads="1"/>
            </p:cNvSpPr>
            <p:nvPr userDrawn="1"/>
          </p:nvSpPr>
          <p:spPr bwMode="auto">
            <a:xfrm>
              <a:off x="5407" y="264"/>
              <a:ext cx="70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53" name="Rectangle 640"/>
            <p:cNvSpPr>
              <a:spLocks noChangeArrowheads="1"/>
            </p:cNvSpPr>
            <p:nvPr userDrawn="1"/>
          </p:nvSpPr>
          <p:spPr bwMode="auto">
            <a:xfrm>
              <a:off x="5398" y="255"/>
              <a:ext cx="69" cy="1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54" name="Freeform 641"/>
            <p:cNvSpPr>
              <a:spLocks/>
            </p:cNvSpPr>
            <p:nvPr userDrawn="1"/>
          </p:nvSpPr>
          <p:spPr bwMode="auto">
            <a:xfrm>
              <a:off x="5421" y="145"/>
              <a:ext cx="32" cy="33"/>
            </a:xfrm>
            <a:custGeom>
              <a:avLst/>
              <a:gdLst>
                <a:gd name="T0" fmla="*/ 32 w 32"/>
                <a:gd name="T1" fmla="*/ 17 h 33"/>
                <a:gd name="T2" fmla="*/ 32 w 32"/>
                <a:gd name="T3" fmla="*/ 15 h 33"/>
                <a:gd name="T4" fmla="*/ 32 w 32"/>
                <a:gd name="T5" fmla="*/ 13 h 33"/>
                <a:gd name="T6" fmla="*/ 31 w 32"/>
                <a:gd name="T7" fmla="*/ 11 h 33"/>
                <a:gd name="T8" fmla="*/ 29 w 32"/>
                <a:gd name="T9" fmla="*/ 9 h 33"/>
                <a:gd name="T10" fmla="*/ 28 w 32"/>
                <a:gd name="T11" fmla="*/ 7 h 33"/>
                <a:gd name="T12" fmla="*/ 27 w 32"/>
                <a:gd name="T13" fmla="*/ 5 h 33"/>
                <a:gd name="T14" fmla="*/ 25 w 32"/>
                <a:gd name="T15" fmla="*/ 4 h 33"/>
                <a:gd name="T16" fmla="*/ 24 w 32"/>
                <a:gd name="T17" fmla="*/ 3 h 33"/>
                <a:gd name="T18" fmla="*/ 23 w 32"/>
                <a:gd name="T19" fmla="*/ 3 h 33"/>
                <a:gd name="T20" fmla="*/ 20 w 32"/>
                <a:gd name="T21" fmla="*/ 1 h 33"/>
                <a:gd name="T22" fmla="*/ 17 w 32"/>
                <a:gd name="T23" fmla="*/ 1 h 33"/>
                <a:gd name="T24" fmla="*/ 16 w 32"/>
                <a:gd name="T25" fmla="*/ 0 h 33"/>
                <a:gd name="T26" fmla="*/ 13 w 32"/>
                <a:gd name="T27" fmla="*/ 1 h 33"/>
                <a:gd name="T28" fmla="*/ 11 w 32"/>
                <a:gd name="T29" fmla="*/ 1 h 33"/>
                <a:gd name="T30" fmla="*/ 9 w 32"/>
                <a:gd name="T31" fmla="*/ 3 h 33"/>
                <a:gd name="T32" fmla="*/ 8 w 32"/>
                <a:gd name="T33" fmla="*/ 3 h 33"/>
                <a:gd name="T34" fmla="*/ 7 w 32"/>
                <a:gd name="T35" fmla="*/ 4 h 33"/>
                <a:gd name="T36" fmla="*/ 6 w 32"/>
                <a:gd name="T37" fmla="*/ 5 h 33"/>
                <a:gd name="T38" fmla="*/ 3 w 32"/>
                <a:gd name="T39" fmla="*/ 7 h 33"/>
                <a:gd name="T40" fmla="*/ 3 w 32"/>
                <a:gd name="T41" fmla="*/ 9 h 33"/>
                <a:gd name="T42" fmla="*/ 2 w 32"/>
                <a:gd name="T43" fmla="*/ 11 h 33"/>
                <a:gd name="T44" fmla="*/ 0 w 32"/>
                <a:gd name="T45" fmla="*/ 13 h 33"/>
                <a:gd name="T46" fmla="*/ 0 w 32"/>
                <a:gd name="T47" fmla="*/ 15 h 33"/>
                <a:gd name="T48" fmla="*/ 0 w 32"/>
                <a:gd name="T49" fmla="*/ 17 h 33"/>
                <a:gd name="T50" fmla="*/ 0 w 32"/>
                <a:gd name="T51" fmla="*/ 20 h 33"/>
                <a:gd name="T52" fmla="*/ 0 w 32"/>
                <a:gd name="T53" fmla="*/ 21 h 33"/>
                <a:gd name="T54" fmla="*/ 2 w 32"/>
                <a:gd name="T55" fmla="*/ 24 h 33"/>
                <a:gd name="T56" fmla="*/ 3 w 32"/>
                <a:gd name="T57" fmla="*/ 25 h 33"/>
                <a:gd name="T58" fmla="*/ 3 w 32"/>
                <a:gd name="T59" fmla="*/ 26 h 33"/>
                <a:gd name="T60" fmla="*/ 6 w 32"/>
                <a:gd name="T61" fmla="*/ 28 h 33"/>
                <a:gd name="T62" fmla="*/ 7 w 32"/>
                <a:gd name="T63" fmla="*/ 29 h 33"/>
                <a:gd name="T64" fmla="*/ 8 w 32"/>
                <a:gd name="T65" fmla="*/ 30 h 33"/>
                <a:gd name="T66" fmla="*/ 9 w 32"/>
                <a:gd name="T67" fmla="*/ 32 h 33"/>
                <a:gd name="T68" fmla="*/ 11 w 32"/>
                <a:gd name="T69" fmla="*/ 32 h 33"/>
                <a:gd name="T70" fmla="*/ 13 w 32"/>
                <a:gd name="T71" fmla="*/ 33 h 33"/>
                <a:gd name="T72" fmla="*/ 16 w 32"/>
                <a:gd name="T73" fmla="*/ 33 h 33"/>
                <a:gd name="T74" fmla="*/ 17 w 32"/>
                <a:gd name="T75" fmla="*/ 33 h 33"/>
                <a:gd name="T76" fmla="*/ 20 w 32"/>
                <a:gd name="T77" fmla="*/ 32 h 33"/>
                <a:gd name="T78" fmla="*/ 23 w 32"/>
                <a:gd name="T79" fmla="*/ 32 h 33"/>
                <a:gd name="T80" fmla="*/ 24 w 32"/>
                <a:gd name="T81" fmla="*/ 30 h 33"/>
                <a:gd name="T82" fmla="*/ 25 w 32"/>
                <a:gd name="T83" fmla="*/ 29 h 33"/>
                <a:gd name="T84" fmla="*/ 27 w 32"/>
                <a:gd name="T85" fmla="*/ 28 h 33"/>
                <a:gd name="T86" fmla="*/ 28 w 32"/>
                <a:gd name="T87" fmla="*/ 26 h 33"/>
                <a:gd name="T88" fmla="*/ 29 w 32"/>
                <a:gd name="T89" fmla="*/ 25 h 33"/>
                <a:gd name="T90" fmla="*/ 31 w 32"/>
                <a:gd name="T91" fmla="*/ 24 h 33"/>
                <a:gd name="T92" fmla="*/ 32 w 32"/>
                <a:gd name="T93" fmla="*/ 21 h 33"/>
                <a:gd name="T94" fmla="*/ 32 w 32"/>
                <a:gd name="T95" fmla="*/ 20 h 33"/>
                <a:gd name="T96" fmla="*/ 32 w 32"/>
                <a:gd name="T97" fmla="*/ 17 h 3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" h="33">
                  <a:moveTo>
                    <a:pt x="32" y="17"/>
                  </a:moveTo>
                  <a:lnTo>
                    <a:pt x="32" y="15"/>
                  </a:lnTo>
                  <a:lnTo>
                    <a:pt x="32" y="13"/>
                  </a:lnTo>
                  <a:lnTo>
                    <a:pt x="31" y="11"/>
                  </a:lnTo>
                  <a:lnTo>
                    <a:pt x="29" y="9"/>
                  </a:lnTo>
                  <a:lnTo>
                    <a:pt x="28" y="7"/>
                  </a:lnTo>
                  <a:lnTo>
                    <a:pt x="27" y="5"/>
                  </a:lnTo>
                  <a:lnTo>
                    <a:pt x="25" y="4"/>
                  </a:lnTo>
                  <a:lnTo>
                    <a:pt x="24" y="3"/>
                  </a:lnTo>
                  <a:lnTo>
                    <a:pt x="23" y="3"/>
                  </a:lnTo>
                  <a:lnTo>
                    <a:pt x="20" y="1"/>
                  </a:lnTo>
                  <a:lnTo>
                    <a:pt x="17" y="1"/>
                  </a:lnTo>
                  <a:lnTo>
                    <a:pt x="16" y="0"/>
                  </a:lnTo>
                  <a:lnTo>
                    <a:pt x="13" y="1"/>
                  </a:lnTo>
                  <a:lnTo>
                    <a:pt x="11" y="1"/>
                  </a:lnTo>
                  <a:lnTo>
                    <a:pt x="9" y="3"/>
                  </a:lnTo>
                  <a:lnTo>
                    <a:pt x="8" y="3"/>
                  </a:lnTo>
                  <a:lnTo>
                    <a:pt x="7" y="4"/>
                  </a:lnTo>
                  <a:lnTo>
                    <a:pt x="6" y="5"/>
                  </a:lnTo>
                  <a:lnTo>
                    <a:pt x="3" y="7"/>
                  </a:lnTo>
                  <a:lnTo>
                    <a:pt x="3" y="9"/>
                  </a:lnTo>
                  <a:lnTo>
                    <a:pt x="2" y="11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0" y="20"/>
                  </a:lnTo>
                  <a:lnTo>
                    <a:pt x="0" y="21"/>
                  </a:lnTo>
                  <a:lnTo>
                    <a:pt x="2" y="24"/>
                  </a:lnTo>
                  <a:lnTo>
                    <a:pt x="3" y="25"/>
                  </a:lnTo>
                  <a:lnTo>
                    <a:pt x="3" y="26"/>
                  </a:lnTo>
                  <a:lnTo>
                    <a:pt x="6" y="28"/>
                  </a:lnTo>
                  <a:lnTo>
                    <a:pt x="7" y="29"/>
                  </a:lnTo>
                  <a:lnTo>
                    <a:pt x="8" y="30"/>
                  </a:lnTo>
                  <a:lnTo>
                    <a:pt x="9" y="32"/>
                  </a:lnTo>
                  <a:lnTo>
                    <a:pt x="11" y="32"/>
                  </a:lnTo>
                  <a:lnTo>
                    <a:pt x="13" y="33"/>
                  </a:lnTo>
                  <a:lnTo>
                    <a:pt x="16" y="33"/>
                  </a:lnTo>
                  <a:lnTo>
                    <a:pt x="17" y="33"/>
                  </a:lnTo>
                  <a:lnTo>
                    <a:pt x="20" y="32"/>
                  </a:lnTo>
                  <a:lnTo>
                    <a:pt x="23" y="32"/>
                  </a:lnTo>
                  <a:lnTo>
                    <a:pt x="24" y="30"/>
                  </a:lnTo>
                  <a:lnTo>
                    <a:pt x="25" y="29"/>
                  </a:lnTo>
                  <a:lnTo>
                    <a:pt x="27" y="28"/>
                  </a:lnTo>
                  <a:lnTo>
                    <a:pt x="28" y="26"/>
                  </a:lnTo>
                  <a:lnTo>
                    <a:pt x="29" y="25"/>
                  </a:lnTo>
                  <a:lnTo>
                    <a:pt x="31" y="24"/>
                  </a:lnTo>
                  <a:lnTo>
                    <a:pt x="32" y="21"/>
                  </a:lnTo>
                  <a:lnTo>
                    <a:pt x="32" y="20"/>
                  </a:lnTo>
                  <a:lnTo>
                    <a:pt x="32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55" name="Freeform 642"/>
            <p:cNvSpPr>
              <a:spLocks/>
            </p:cNvSpPr>
            <p:nvPr userDrawn="1"/>
          </p:nvSpPr>
          <p:spPr bwMode="auto">
            <a:xfrm>
              <a:off x="5411" y="248"/>
              <a:ext cx="31" cy="32"/>
            </a:xfrm>
            <a:custGeom>
              <a:avLst/>
              <a:gdLst>
                <a:gd name="T0" fmla="*/ 31 w 31"/>
                <a:gd name="T1" fmla="*/ 16 h 32"/>
                <a:gd name="T2" fmla="*/ 31 w 31"/>
                <a:gd name="T3" fmla="*/ 13 h 32"/>
                <a:gd name="T4" fmla="*/ 30 w 31"/>
                <a:gd name="T5" fmla="*/ 12 h 32"/>
                <a:gd name="T6" fmla="*/ 30 w 31"/>
                <a:gd name="T7" fmla="*/ 11 h 32"/>
                <a:gd name="T8" fmla="*/ 29 w 31"/>
                <a:gd name="T9" fmla="*/ 8 h 32"/>
                <a:gd name="T10" fmla="*/ 27 w 31"/>
                <a:gd name="T11" fmla="*/ 7 h 32"/>
                <a:gd name="T12" fmla="*/ 26 w 31"/>
                <a:gd name="T13" fmla="*/ 5 h 32"/>
                <a:gd name="T14" fmla="*/ 25 w 31"/>
                <a:gd name="T15" fmla="*/ 4 h 32"/>
                <a:gd name="T16" fmla="*/ 23 w 31"/>
                <a:gd name="T17" fmla="*/ 3 h 32"/>
                <a:gd name="T18" fmla="*/ 21 w 31"/>
                <a:gd name="T19" fmla="*/ 1 h 32"/>
                <a:gd name="T20" fmla="*/ 19 w 31"/>
                <a:gd name="T21" fmla="*/ 0 h 32"/>
                <a:gd name="T22" fmla="*/ 18 w 31"/>
                <a:gd name="T23" fmla="*/ 0 h 32"/>
                <a:gd name="T24" fmla="*/ 16 w 31"/>
                <a:gd name="T25" fmla="*/ 0 h 32"/>
                <a:gd name="T26" fmla="*/ 13 w 31"/>
                <a:gd name="T27" fmla="*/ 0 h 32"/>
                <a:gd name="T28" fmla="*/ 12 w 31"/>
                <a:gd name="T29" fmla="*/ 0 h 32"/>
                <a:gd name="T30" fmla="*/ 9 w 31"/>
                <a:gd name="T31" fmla="*/ 1 h 32"/>
                <a:gd name="T32" fmla="*/ 8 w 31"/>
                <a:gd name="T33" fmla="*/ 3 h 32"/>
                <a:gd name="T34" fmla="*/ 5 w 31"/>
                <a:gd name="T35" fmla="*/ 4 h 32"/>
                <a:gd name="T36" fmla="*/ 4 w 31"/>
                <a:gd name="T37" fmla="*/ 5 h 32"/>
                <a:gd name="T38" fmla="*/ 2 w 31"/>
                <a:gd name="T39" fmla="*/ 7 h 32"/>
                <a:gd name="T40" fmla="*/ 1 w 31"/>
                <a:gd name="T41" fmla="*/ 8 h 32"/>
                <a:gd name="T42" fmla="*/ 0 w 31"/>
                <a:gd name="T43" fmla="*/ 11 h 32"/>
                <a:gd name="T44" fmla="*/ 0 w 31"/>
                <a:gd name="T45" fmla="*/ 12 h 32"/>
                <a:gd name="T46" fmla="*/ 0 w 31"/>
                <a:gd name="T47" fmla="*/ 13 h 32"/>
                <a:gd name="T48" fmla="*/ 0 w 31"/>
                <a:gd name="T49" fmla="*/ 16 h 32"/>
                <a:gd name="T50" fmla="*/ 0 w 31"/>
                <a:gd name="T51" fmla="*/ 18 h 32"/>
                <a:gd name="T52" fmla="*/ 0 w 31"/>
                <a:gd name="T53" fmla="*/ 20 h 32"/>
                <a:gd name="T54" fmla="*/ 0 w 31"/>
                <a:gd name="T55" fmla="*/ 22 h 32"/>
                <a:gd name="T56" fmla="*/ 1 w 31"/>
                <a:gd name="T57" fmla="*/ 24 h 32"/>
                <a:gd name="T58" fmla="*/ 2 w 31"/>
                <a:gd name="T59" fmla="*/ 25 h 32"/>
                <a:gd name="T60" fmla="*/ 4 w 31"/>
                <a:gd name="T61" fmla="*/ 28 h 32"/>
                <a:gd name="T62" fmla="*/ 5 w 31"/>
                <a:gd name="T63" fmla="*/ 29 h 32"/>
                <a:gd name="T64" fmla="*/ 8 w 31"/>
                <a:gd name="T65" fmla="*/ 29 h 32"/>
                <a:gd name="T66" fmla="*/ 9 w 31"/>
                <a:gd name="T67" fmla="*/ 30 h 32"/>
                <a:gd name="T68" fmla="*/ 12 w 31"/>
                <a:gd name="T69" fmla="*/ 32 h 32"/>
                <a:gd name="T70" fmla="*/ 13 w 31"/>
                <a:gd name="T71" fmla="*/ 32 h 32"/>
                <a:gd name="T72" fmla="*/ 16 w 31"/>
                <a:gd name="T73" fmla="*/ 32 h 32"/>
                <a:gd name="T74" fmla="*/ 18 w 31"/>
                <a:gd name="T75" fmla="*/ 32 h 32"/>
                <a:gd name="T76" fmla="*/ 19 w 31"/>
                <a:gd name="T77" fmla="*/ 32 h 32"/>
                <a:gd name="T78" fmla="*/ 21 w 31"/>
                <a:gd name="T79" fmla="*/ 30 h 32"/>
                <a:gd name="T80" fmla="*/ 23 w 31"/>
                <a:gd name="T81" fmla="*/ 29 h 32"/>
                <a:gd name="T82" fmla="*/ 25 w 31"/>
                <a:gd name="T83" fmla="*/ 29 h 32"/>
                <a:gd name="T84" fmla="*/ 26 w 31"/>
                <a:gd name="T85" fmla="*/ 28 h 32"/>
                <a:gd name="T86" fmla="*/ 27 w 31"/>
                <a:gd name="T87" fmla="*/ 25 h 32"/>
                <a:gd name="T88" fmla="*/ 29 w 31"/>
                <a:gd name="T89" fmla="*/ 24 h 32"/>
                <a:gd name="T90" fmla="*/ 30 w 31"/>
                <a:gd name="T91" fmla="*/ 22 h 32"/>
                <a:gd name="T92" fmla="*/ 30 w 31"/>
                <a:gd name="T93" fmla="*/ 20 h 32"/>
                <a:gd name="T94" fmla="*/ 31 w 31"/>
                <a:gd name="T95" fmla="*/ 18 h 32"/>
                <a:gd name="T96" fmla="*/ 31 w 31"/>
                <a:gd name="T97" fmla="*/ 16 h 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1" h="32">
                  <a:moveTo>
                    <a:pt x="31" y="16"/>
                  </a:moveTo>
                  <a:lnTo>
                    <a:pt x="31" y="13"/>
                  </a:lnTo>
                  <a:lnTo>
                    <a:pt x="30" y="12"/>
                  </a:lnTo>
                  <a:lnTo>
                    <a:pt x="30" y="11"/>
                  </a:lnTo>
                  <a:lnTo>
                    <a:pt x="29" y="8"/>
                  </a:lnTo>
                  <a:lnTo>
                    <a:pt x="27" y="7"/>
                  </a:lnTo>
                  <a:lnTo>
                    <a:pt x="26" y="5"/>
                  </a:lnTo>
                  <a:lnTo>
                    <a:pt x="25" y="4"/>
                  </a:lnTo>
                  <a:lnTo>
                    <a:pt x="23" y="3"/>
                  </a:lnTo>
                  <a:lnTo>
                    <a:pt x="21" y="1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8" y="3"/>
                  </a:lnTo>
                  <a:lnTo>
                    <a:pt x="5" y="4"/>
                  </a:lnTo>
                  <a:lnTo>
                    <a:pt x="4" y="5"/>
                  </a:lnTo>
                  <a:lnTo>
                    <a:pt x="2" y="7"/>
                  </a:lnTo>
                  <a:lnTo>
                    <a:pt x="1" y="8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1" y="24"/>
                  </a:lnTo>
                  <a:lnTo>
                    <a:pt x="2" y="25"/>
                  </a:lnTo>
                  <a:lnTo>
                    <a:pt x="4" y="28"/>
                  </a:lnTo>
                  <a:lnTo>
                    <a:pt x="5" y="29"/>
                  </a:lnTo>
                  <a:lnTo>
                    <a:pt x="8" y="29"/>
                  </a:lnTo>
                  <a:lnTo>
                    <a:pt x="9" y="30"/>
                  </a:lnTo>
                  <a:lnTo>
                    <a:pt x="12" y="32"/>
                  </a:lnTo>
                  <a:lnTo>
                    <a:pt x="13" y="32"/>
                  </a:lnTo>
                  <a:lnTo>
                    <a:pt x="16" y="32"/>
                  </a:lnTo>
                  <a:lnTo>
                    <a:pt x="18" y="32"/>
                  </a:lnTo>
                  <a:lnTo>
                    <a:pt x="19" y="32"/>
                  </a:lnTo>
                  <a:lnTo>
                    <a:pt x="21" y="30"/>
                  </a:lnTo>
                  <a:lnTo>
                    <a:pt x="23" y="29"/>
                  </a:lnTo>
                  <a:lnTo>
                    <a:pt x="25" y="29"/>
                  </a:lnTo>
                  <a:lnTo>
                    <a:pt x="26" y="28"/>
                  </a:lnTo>
                  <a:lnTo>
                    <a:pt x="27" y="25"/>
                  </a:lnTo>
                  <a:lnTo>
                    <a:pt x="29" y="24"/>
                  </a:lnTo>
                  <a:lnTo>
                    <a:pt x="30" y="22"/>
                  </a:lnTo>
                  <a:lnTo>
                    <a:pt x="30" y="20"/>
                  </a:lnTo>
                  <a:lnTo>
                    <a:pt x="31" y="18"/>
                  </a:lnTo>
                  <a:lnTo>
                    <a:pt x="31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56" name="Freeform 643"/>
            <p:cNvSpPr>
              <a:spLocks/>
            </p:cNvSpPr>
            <p:nvPr userDrawn="1"/>
          </p:nvSpPr>
          <p:spPr bwMode="auto">
            <a:xfrm>
              <a:off x="5623" y="206"/>
              <a:ext cx="15" cy="14"/>
            </a:xfrm>
            <a:custGeom>
              <a:avLst/>
              <a:gdLst>
                <a:gd name="T0" fmla="*/ 14 w 15"/>
                <a:gd name="T1" fmla="*/ 0 h 14"/>
                <a:gd name="T2" fmla="*/ 0 w 15"/>
                <a:gd name="T3" fmla="*/ 1 h 14"/>
                <a:gd name="T4" fmla="*/ 0 w 15"/>
                <a:gd name="T5" fmla="*/ 14 h 14"/>
                <a:gd name="T6" fmla="*/ 15 w 15"/>
                <a:gd name="T7" fmla="*/ 14 h 14"/>
                <a:gd name="T8" fmla="*/ 14 w 15"/>
                <a:gd name="T9" fmla="*/ 1 h 14"/>
                <a:gd name="T10" fmla="*/ 14 w 15"/>
                <a:gd name="T11" fmla="*/ 0 h 14"/>
                <a:gd name="T12" fmla="*/ 14 w 15"/>
                <a:gd name="T13" fmla="*/ 1 h 14"/>
                <a:gd name="T14" fmla="*/ 14 w 15"/>
                <a:gd name="T15" fmla="*/ 0 h 14"/>
                <a:gd name="T16" fmla="*/ 14 w 15"/>
                <a:gd name="T17" fmla="*/ 0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" h="14">
                  <a:moveTo>
                    <a:pt x="14" y="0"/>
                  </a:moveTo>
                  <a:lnTo>
                    <a:pt x="0" y="1"/>
                  </a:lnTo>
                  <a:lnTo>
                    <a:pt x="0" y="14"/>
                  </a:lnTo>
                  <a:lnTo>
                    <a:pt x="15" y="14"/>
                  </a:lnTo>
                  <a:lnTo>
                    <a:pt x="14" y="1"/>
                  </a:lnTo>
                  <a:lnTo>
                    <a:pt x="14" y="0"/>
                  </a:lnTo>
                  <a:lnTo>
                    <a:pt x="14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57" name="Freeform 644"/>
            <p:cNvSpPr>
              <a:spLocks/>
            </p:cNvSpPr>
            <p:nvPr userDrawn="1"/>
          </p:nvSpPr>
          <p:spPr bwMode="auto">
            <a:xfrm>
              <a:off x="5620" y="191"/>
              <a:ext cx="17" cy="17"/>
            </a:xfrm>
            <a:custGeom>
              <a:avLst/>
              <a:gdLst>
                <a:gd name="T0" fmla="*/ 14 w 17"/>
                <a:gd name="T1" fmla="*/ 0 h 17"/>
                <a:gd name="T2" fmla="*/ 0 w 17"/>
                <a:gd name="T3" fmla="*/ 4 h 17"/>
                <a:gd name="T4" fmla="*/ 3 w 17"/>
                <a:gd name="T5" fmla="*/ 17 h 17"/>
                <a:gd name="T6" fmla="*/ 17 w 17"/>
                <a:gd name="T7" fmla="*/ 15 h 17"/>
                <a:gd name="T8" fmla="*/ 14 w 17"/>
                <a:gd name="T9" fmla="*/ 2 h 17"/>
                <a:gd name="T10" fmla="*/ 14 w 17"/>
                <a:gd name="T11" fmla="*/ 0 h 17"/>
                <a:gd name="T12" fmla="*/ 14 w 17"/>
                <a:gd name="T13" fmla="*/ 2 h 17"/>
                <a:gd name="T14" fmla="*/ 14 w 17"/>
                <a:gd name="T15" fmla="*/ 2 h 17"/>
                <a:gd name="T16" fmla="*/ 14 w 17"/>
                <a:gd name="T17" fmla="*/ 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" h="17">
                  <a:moveTo>
                    <a:pt x="14" y="0"/>
                  </a:moveTo>
                  <a:lnTo>
                    <a:pt x="0" y="4"/>
                  </a:lnTo>
                  <a:lnTo>
                    <a:pt x="3" y="17"/>
                  </a:lnTo>
                  <a:lnTo>
                    <a:pt x="17" y="15"/>
                  </a:lnTo>
                  <a:lnTo>
                    <a:pt x="14" y="2"/>
                  </a:lnTo>
                  <a:lnTo>
                    <a:pt x="14" y="0"/>
                  </a:lnTo>
                  <a:lnTo>
                    <a:pt x="14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58" name="Freeform 645"/>
            <p:cNvSpPr>
              <a:spLocks/>
            </p:cNvSpPr>
            <p:nvPr userDrawn="1"/>
          </p:nvSpPr>
          <p:spPr bwMode="auto">
            <a:xfrm>
              <a:off x="5616" y="178"/>
              <a:ext cx="18" cy="19"/>
            </a:xfrm>
            <a:custGeom>
              <a:avLst/>
              <a:gdLst>
                <a:gd name="T0" fmla="*/ 13 w 18"/>
                <a:gd name="T1" fmla="*/ 0 h 19"/>
                <a:gd name="T2" fmla="*/ 0 w 18"/>
                <a:gd name="T3" fmla="*/ 7 h 19"/>
                <a:gd name="T4" fmla="*/ 4 w 18"/>
                <a:gd name="T5" fmla="*/ 19 h 19"/>
                <a:gd name="T6" fmla="*/ 18 w 18"/>
                <a:gd name="T7" fmla="*/ 13 h 19"/>
                <a:gd name="T8" fmla="*/ 14 w 18"/>
                <a:gd name="T9" fmla="*/ 1 h 19"/>
                <a:gd name="T10" fmla="*/ 13 w 18"/>
                <a:gd name="T11" fmla="*/ 0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" h="19">
                  <a:moveTo>
                    <a:pt x="13" y="0"/>
                  </a:moveTo>
                  <a:lnTo>
                    <a:pt x="0" y="7"/>
                  </a:lnTo>
                  <a:lnTo>
                    <a:pt x="4" y="19"/>
                  </a:lnTo>
                  <a:lnTo>
                    <a:pt x="18" y="13"/>
                  </a:lnTo>
                  <a:lnTo>
                    <a:pt x="14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59" name="Freeform 646"/>
            <p:cNvSpPr>
              <a:spLocks/>
            </p:cNvSpPr>
            <p:nvPr userDrawn="1"/>
          </p:nvSpPr>
          <p:spPr bwMode="auto">
            <a:xfrm>
              <a:off x="5611" y="166"/>
              <a:ext cx="18" cy="19"/>
            </a:xfrm>
            <a:custGeom>
              <a:avLst/>
              <a:gdLst>
                <a:gd name="T0" fmla="*/ 13 w 18"/>
                <a:gd name="T1" fmla="*/ 0 h 19"/>
                <a:gd name="T2" fmla="*/ 0 w 18"/>
                <a:gd name="T3" fmla="*/ 7 h 19"/>
                <a:gd name="T4" fmla="*/ 5 w 18"/>
                <a:gd name="T5" fmla="*/ 19 h 19"/>
                <a:gd name="T6" fmla="*/ 18 w 18"/>
                <a:gd name="T7" fmla="*/ 12 h 19"/>
                <a:gd name="T8" fmla="*/ 13 w 18"/>
                <a:gd name="T9" fmla="*/ 2 h 19"/>
                <a:gd name="T10" fmla="*/ 13 w 18"/>
                <a:gd name="T11" fmla="*/ 0 h 19"/>
                <a:gd name="T12" fmla="*/ 13 w 18"/>
                <a:gd name="T13" fmla="*/ 2 h 19"/>
                <a:gd name="T14" fmla="*/ 13 w 18"/>
                <a:gd name="T15" fmla="*/ 0 h 19"/>
                <a:gd name="T16" fmla="*/ 13 w 18"/>
                <a:gd name="T17" fmla="*/ 0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" h="19">
                  <a:moveTo>
                    <a:pt x="13" y="0"/>
                  </a:moveTo>
                  <a:lnTo>
                    <a:pt x="0" y="7"/>
                  </a:lnTo>
                  <a:lnTo>
                    <a:pt x="5" y="19"/>
                  </a:lnTo>
                  <a:lnTo>
                    <a:pt x="18" y="12"/>
                  </a:lnTo>
                  <a:lnTo>
                    <a:pt x="13" y="2"/>
                  </a:lnTo>
                  <a:lnTo>
                    <a:pt x="13" y="0"/>
                  </a:lnTo>
                  <a:lnTo>
                    <a:pt x="13" y="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60" name="Freeform 647"/>
            <p:cNvSpPr>
              <a:spLocks/>
            </p:cNvSpPr>
            <p:nvPr userDrawn="1"/>
          </p:nvSpPr>
          <p:spPr bwMode="auto">
            <a:xfrm>
              <a:off x="5604" y="154"/>
              <a:ext cx="20" cy="20"/>
            </a:xfrm>
            <a:custGeom>
              <a:avLst/>
              <a:gdLst>
                <a:gd name="T0" fmla="*/ 12 w 20"/>
                <a:gd name="T1" fmla="*/ 0 h 20"/>
                <a:gd name="T2" fmla="*/ 0 w 20"/>
                <a:gd name="T3" fmla="*/ 10 h 20"/>
                <a:gd name="T4" fmla="*/ 7 w 20"/>
                <a:gd name="T5" fmla="*/ 20 h 20"/>
                <a:gd name="T6" fmla="*/ 20 w 20"/>
                <a:gd name="T7" fmla="*/ 12 h 20"/>
                <a:gd name="T8" fmla="*/ 13 w 20"/>
                <a:gd name="T9" fmla="*/ 2 h 20"/>
                <a:gd name="T10" fmla="*/ 12 w 20"/>
                <a:gd name="T11" fmla="*/ 0 h 20"/>
                <a:gd name="T12" fmla="*/ 13 w 20"/>
                <a:gd name="T13" fmla="*/ 2 h 20"/>
                <a:gd name="T14" fmla="*/ 12 w 20"/>
                <a:gd name="T15" fmla="*/ 0 h 20"/>
                <a:gd name="T16" fmla="*/ 12 w 20"/>
                <a:gd name="T17" fmla="*/ 0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" h="20">
                  <a:moveTo>
                    <a:pt x="12" y="0"/>
                  </a:moveTo>
                  <a:lnTo>
                    <a:pt x="0" y="10"/>
                  </a:lnTo>
                  <a:lnTo>
                    <a:pt x="7" y="20"/>
                  </a:lnTo>
                  <a:lnTo>
                    <a:pt x="20" y="12"/>
                  </a:lnTo>
                  <a:lnTo>
                    <a:pt x="13" y="2"/>
                  </a:lnTo>
                  <a:lnTo>
                    <a:pt x="12" y="0"/>
                  </a:lnTo>
                  <a:lnTo>
                    <a:pt x="13" y="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61" name="Freeform 648"/>
            <p:cNvSpPr>
              <a:spLocks/>
            </p:cNvSpPr>
            <p:nvPr userDrawn="1"/>
          </p:nvSpPr>
          <p:spPr bwMode="auto">
            <a:xfrm>
              <a:off x="5596" y="144"/>
              <a:ext cx="20" cy="21"/>
            </a:xfrm>
            <a:custGeom>
              <a:avLst/>
              <a:gdLst>
                <a:gd name="T0" fmla="*/ 11 w 20"/>
                <a:gd name="T1" fmla="*/ 0 h 21"/>
                <a:gd name="T2" fmla="*/ 0 w 20"/>
                <a:gd name="T3" fmla="*/ 10 h 21"/>
                <a:gd name="T4" fmla="*/ 8 w 20"/>
                <a:gd name="T5" fmla="*/ 21 h 21"/>
                <a:gd name="T6" fmla="*/ 20 w 20"/>
                <a:gd name="T7" fmla="*/ 10 h 21"/>
                <a:gd name="T8" fmla="*/ 12 w 20"/>
                <a:gd name="T9" fmla="*/ 1 h 21"/>
                <a:gd name="T10" fmla="*/ 11 w 20"/>
                <a:gd name="T11" fmla="*/ 0 h 21"/>
                <a:gd name="T12" fmla="*/ 12 w 20"/>
                <a:gd name="T13" fmla="*/ 1 h 21"/>
                <a:gd name="T14" fmla="*/ 12 w 20"/>
                <a:gd name="T15" fmla="*/ 0 h 21"/>
                <a:gd name="T16" fmla="*/ 11 w 20"/>
                <a:gd name="T17" fmla="*/ 0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" h="21">
                  <a:moveTo>
                    <a:pt x="11" y="0"/>
                  </a:moveTo>
                  <a:lnTo>
                    <a:pt x="0" y="10"/>
                  </a:lnTo>
                  <a:lnTo>
                    <a:pt x="8" y="21"/>
                  </a:lnTo>
                  <a:lnTo>
                    <a:pt x="20" y="10"/>
                  </a:lnTo>
                  <a:lnTo>
                    <a:pt x="12" y="1"/>
                  </a:lnTo>
                  <a:lnTo>
                    <a:pt x="11" y="0"/>
                  </a:lnTo>
                  <a:lnTo>
                    <a:pt x="12" y="1"/>
                  </a:lnTo>
                  <a:lnTo>
                    <a:pt x="12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62" name="Freeform 649"/>
            <p:cNvSpPr>
              <a:spLocks/>
            </p:cNvSpPr>
            <p:nvPr userDrawn="1"/>
          </p:nvSpPr>
          <p:spPr bwMode="auto">
            <a:xfrm>
              <a:off x="5587" y="135"/>
              <a:ext cx="20" cy="21"/>
            </a:xfrm>
            <a:custGeom>
              <a:avLst/>
              <a:gdLst>
                <a:gd name="T0" fmla="*/ 9 w 20"/>
                <a:gd name="T1" fmla="*/ 0 h 21"/>
                <a:gd name="T2" fmla="*/ 0 w 20"/>
                <a:gd name="T3" fmla="*/ 11 h 21"/>
                <a:gd name="T4" fmla="*/ 11 w 20"/>
                <a:gd name="T5" fmla="*/ 21 h 21"/>
                <a:gd name="T6" fmla="*/ 20 w 20"/>
                <a:gd name="T7" fmla="*/ 9 h 21"/>
                <a:gd name="T8" fmla="*/ 11 w 20"/>
                <a:gd name="T9" fmla="*/ 1 h 21"/>
                <a:gd name="T10" fmla="*/ 9 w 20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21">
                  <a:moveTo>
                    <a:pt x="9" y="0"/>
                  </a:moveTo>
                  <a:lnTo>
                    <a:pt x="0" y="11"/>
                  </a:lnTo>
                  <a:lnTo>
                    <a:pt x="11" y="21"/>
                  </a:lnTo>
                  <a:lnTo>
                    <a:pt x="20" y="9"/>
                  </a:lnTo>
                  <a:lnTo>
                    <a:pt x="11" y="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63" name="Freeform 650"/>
            <p:cNvSpPr>
              <a:spLocks/>
            </p:cNvSpPr>
            <p:nvPr userDrawn="1"/>
          </p:nvSpPr>
          <p:spPr bwMode="auto">
            <a:xfrm>
              <a:off x="5578" y="127"/>
              <a:ext cx="18" cy="21"/>
            </a:xfrm>
            <a:custGeom>
              <a:avLst/>
              <a:gdLst>
                <a:gd name="T0" fmla="*/ 8 w 18"/>
                <a:gd name="T1" fmla="*/ 0 h 21"/>
                <a:gd name="T2" fmla="*/ 0 w 18"/>
                <a:gd name="T3" fmla="*/ 13 h 21"/>
                <a:gd name="T4" fmla="*/ 10 w 18"/>
                <a:gd name="T5" fmla="*/ 21 h 21"/>
                <a:gd name="T6" fmla="*/ 18 w 18"/>
                <a:gd name="T7" fmla="*/ 8 h 21"/>
                <a:gd name="T8" fmla="*/ 9 w 18"/>
                <a:gd name="T9" fmla="*/ 1 h 21"/>
                <a:gd name="T10" fmla="*/ 8 w 18"/>
                <a:gd name="T11" fmla="*/ 0 h 21"/>
                <a:gd name="T12" fmla="*/ 9 w 18"/>
                <a:gd name="T13" fmla="*/ 1 h 21"/>
                <a:gd name="T14" fmla="*/ 9 w 18"/>
                <a:gd name="T15" fmla="*/ 1 h 21"/>
                <a:gd name="T16" fmla="*/ 8 w 18"/>
                <a:gd name="T17" fmla="*/ 0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" h="21">
                  <a:moveTo>
                    <a:pt x="8" y="0"/>
                  </a:moveTo>
                  <a:lnTo>
                    <a:pt x="0" y="13"/>
                  </a:lnTo>
                  <a:lnTo>
                    <a:pt x="10" y="21"/>
                  </a:lnTo>
                  <a:lnTo>
                    <a:pt x="18" y="8"/>
                  </a:lnTo>
                  <a:lnTo>
                    <a:pt x="9" y="1"/>
                  </a:lnTo>
                  <a:lnTo>
                    <a:pt x="8" y="0"/>
                  </a:lnTo>
                  <a:lnTo>
                    <a:pt x="9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64" name="Freeform 651"/>
            <p:cNvSpPr>
              <a:spLocks/>
            </p:cNvSpPr>
            <p:nvPr userDrawn="1"/>
          </p:nvSpPr>
          <p:spPr bwMode="auto">
            <a:xfrm>
              <a:off x="5567" y="121"/>
              <a:ext cx="19" cy="20"/>
            </a:xfrm>
            <a:custGeom>
              <a:avLst/>
              <a:gdLst>
                <a:gd name="T0" fmla="*/ 7 w 19"/>
                <a:gd name="T1" fmla="*/ 0 h 20"/>
                <a:gd name="T2" fmla="*/ 0 w 19"/>
                <a:gd name="T3" fmla="*/ 14 h 20"/>
                <a:gd name="T4" fmla="*/ 12 w 19"/>
                <a:gd name="T5" fmla="*/ 20 h 20"/>
                <a:gd name="T6" fmla="*/ 19 w 19"/>
                <a:gd name="T7" fmla="*/ 6 h 20"/>
                <a:gd name="T8" fmla="*/ 7 w 19"/>
                <a:gd name="T9" fmla="*/ 0 h 20"/>
                <a:gd name="T10" fmla="*/ 7 w 19"/>
                <a:gd name="T11" fmla="*/ 0 h 20"/>
                <a:gd name="T12" fmla="*/ 7 w 19"/>
                <a:gd name="T13" fmla="*/ 0 h 20"/>
                <a:gd name="T14" fmla="*/ 7 w 19"/>
                <a:gd name="T15" fmla="*/ 0 h 20"/>
                <a:gd name="T16" fmla="*/ 7 w 19"/>
                <a:gd name="T17" fmla="*/ 0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9" h="20">
                  <a:moveTo>
                    <a:pt x="7" y="0"/>
                  </a:moveTo>
                  <a:lnTo>
                    <a:pt x="0" y="14"/>
                  </a:lnTo>
                  <a:lnTo>
                    <a:pt x="12" y="20"/>
                  </a:lnTo>
                  <a:lnTo>
                    <a:pt x="19" y="6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65" name="Freeform 652"/>
            <p:cNvSpPr>
              <a:spLocks/>
            </p:cNvSpPr>
            <p:nvPr userDrawn="1"/>
          </p:nvSpPr>
          <p:spPr bwMode="auto">
            <a:xfrm>
              <a:off x="5557" y="116"/>
              <a:ext cx="17" cy="20"/>
            </a:xfrm>
            <a:custGeom>
              <a:avLst/>
              <a:gdLst>
                <a:gd name="T0" fmla="*/ 4 w 17"/>
                <a:gd name="T1" fmla="*/ 0 h 20"/>
                <a:gd name="T2" fmla="*/ 0 w 17"/>
                <a:gd name="T3" fmla="*/ 15 h 20"/>
                <a:gd name="T4" fmla="*/ 12 w 17"/>
                <a:gd name="T5" fmla="*/ 20 h 20"/>
                <a:gd name="T6" fmla="*/ 17 w 17"/>
                <a:gd name="T7" fmla="*/ 5 h 20"/>
                <a:gd name="T8" fmla="*/ 5 w 17"/>
                <a:gd name="T9" fmla="*/ 0 h 20"/>
                <a:gd name="T10" fmla="*/ 4 w 17"/>
                <a:gd name="T11" fmla="*/ 0 h 20"/>
                <a:gd name="T12" fmla="*/ 5 w 17"/>
                <a:gd name="T13" fmla="*/ 0 h 20"/>
                <a:gd name="T14" fmla="*/ 5 w 17"/>
                <a:gd name="T15" fmla="*/ 0 h 20"/>
                <a:gd name="T16" fmla="*/ 4 w 17"/>
                <a:gd name="T17" fmla="*/ 0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" h="20">
                  <a:moveTo>
                    <a:pt x="4" y="0"/>
                  </a:moveTo>
                  <a:lnTo>
                    <a:pt x="0" y="15"/>
                  </a:lnTo>
                  <a:lnTo>
                    <a:pt x="12" y="20"/>
                  </a:lnTo>
                  <a:lnTo>
                    <a:pt x="17" y="5"/>
                  </a:lnTo>
                  <a:lnTo>
                    <a:pt x="5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66" name="Freeform 653"/>
            <p:cNvSpPr>
              <a:spLocks/>
            </p:cNvSpPr>
            <p:nvPr userDrawn="1"/>
          </p:nvSpPr>
          <p:spPr bwMode="auto">
            <a:xfrm>
              <a:off x="5545" y="113"/>
              <a:ext cx="16" cy="19"/>
            </a:xfrm>
            <a:custGeom>
              <a:avLst/>
              <a:gdLst>
                <a:gd name="T0" fmla="*/ 3 w 16"/>
                <a:gd name="T1" fmla="*/ 0 h 19"/>
                <a:gd name="T2" fmla="*/ 0 w 16"/>
                <a:gd name="T3" fmla="*/ 16 h 19"/>
                <a:gd name="T4" fmla="*/ 13 w 16"/>
                <a:gd name="T5" fmla="*/ 19 h 19"/>
                <a:gd name="T6" fmla="*/ 16 w 16"/>
                <a:gd name="T7" fmla="*/ 3 h 19"/>
                <a:gd name="T8" fmla="*/ 3 w 16"/>
                <a:gd name="T9" fmla="*/ 0 h 19"/>
                <a:gd name="T10" fmla="*/ 3 w 16"/>
                <a:gd name="T11" fmla="*/ 0 h 19"/>
                <a:gd name="T12" fmla="*/ 3 w 16"/>
                <a:gd name="T13" fmla="*/ 0 h 19"/>
                <a:gd name="T14" fmla="*/ 3 w 16"/>
                <a:gd name="T15" fmla="*/ 0 h 19"/>
                <a:gd name="T16" fmla="*/ 3 w 16"/>
                <a:gd name="T17" fmla="*/ 0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19">
                  <a:moveTo>
                    <a:pt x="3" y="0"/>
                  </a:moveTo>
                  <a:lnTo>
                    <a:pt x="0" y="16"/>
                  </a:lnTo>
                  <a:lnTo>
                    <a:pt x="13" y="19"/>
                  </a:lnTo>
                  <a:lnTo>
                    <a:pt x="16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67" name="Freeform 654"/>
            <p:cNvSpPr>
              <a:spLocks/>
            </p:cNvSpPr>
            <p:nvPr userDrawn="1"/>
          </p:nvSpPr>
          <p:spPr bwMode="auto">
            <a:xfrm>
              <a:off x="5533" y="112"/>
              <a:ext cx="15" cy="17"/>
            </a:xfrm>
            <a:custGeom>
              <a:avLst/>
              <a:gdLst>
                <a:gd name="T0" fmla="*/ 0 w 15"/>
                <a:gd name="T1" fmla="*/ 16 h 17"/>
                <a:gd name="T2" fmla="*/ 13 w 15"/>
                <a:gd name="T3" fmla="*/ 17 h 17"/>
                <a:gd name="T4" fmla="*/ 15 w 15"/>
                <a:gd name="T5" fmla="*/ 1 h 17"/>
                <a:gd name="T6" fmla="*/ 1 w 15"/>
                <a:gd name="T7" fmla="*/ 0 h 17"/>
                <a:gd name="T8" fmla="*/ 0 w 15"/>
                <a:gd name="T9" fmla="*/ 16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" h="17">
                  <a:moveTo>
                    <a:pt x="0" y="16"/>
                  </a:moveTo>
                  <a:lnTo>
                    <a:pt x="13" y="17"/>
                  </a:lnTo>
                  <a:lnTo>
                    <a:pt x="15" y="1"/>
                  </a:lnTo>
                  <a:lnTo>
                    <a:pt x="1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68" name="Freeform 655"/>
            <p:cNvSpPr>
              <a:spLocks/>
            </p:cNvSpPr>
            <p:nvPr userDrawn="1"/>
          </p:nvSpPr>
          <p:spPr bwMode="auto">
            <a:xfrm>
              <a:off x="5613" y="197"/>
              <a:ext cx="16" cy="15"/>
            </a:xfrm>
            <a:custGeom>
              <a:avLst/>
              <a:gdLst>
                <a:gd name="T0" fmla="*/ 15 w 16"/>
                <a:gd name="T1" fmla="*/ 0 h 15"/>
                <a:gd name="T2" fmla="*/ 0 w 16"/>
                <a:gd name="T3" fmla="*/ 1 h 15"/>
                <a:gd name="T4" fmla="*/ 0 w 16"/>
                <a:gd name="T5" fmla="*/ 15 h 15"/>
                <a:gd name="T6" fmla="*/ 16 w 16"/>
                <a:gd name="T7" fmla="*/ 14 h 15"/>
                <a:gd name="T8" fmla="*/ 15 w 16"/>
                <a:gd name="T9" fmla="*/ 1 h 15"/>
                <a:gd name="T10" fmla="*/ 15 w 16"/>
                <a:gd name="T11" fmla="*/ 0 h 15"/>
                <a:gd name="T12" fmla="*/ 15 w 16"/>
                <a:gd name="T13" fmla="*/ 1 h 15"/>
                <a:gd name="T14" fmla="*/ 15 w 16"/>
                <a:gd name="T15" fmla="*/ 0 h 15"/>
                <a:gd name="T16" fmla="*/ 15 w 16"/>
                <a:gd name="T17" fmla="*/ 0 h 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15">
                  <a:moveTo>
                    <a:pt x="15" y="0"/>
                  </a:moveTo>
                  <a:lnTo>
                    <a:pt x="0" y="1"/>
                  </a:lnTo>
                  <a:lnTo>
                    <a:pt x="0" y="15"/>
                  </a:lnTo>
                  <a:lnTo>
                    <a:pt x="16" y="14"/>
                  </a:lnTo>
                  <a:lnTo>
                    <a:pt x="15" y="1"/>
                  </a:lnTo>
                  <a:lnTo>
                    <a:pt x="15" y="0"/>
                  </a:lnTo>
                  <a:lnTo>
                    <a:pt x="15" y="1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69" name="Freeform 656"/>
            <p:cNvSpPr>
              <a:spLocks/>
            </p:cNvSpPr>
            <p:nvPr userDrawn="1"/>
          </p:nvSpPr>
          <p:spPr bwMode="auto">
            <a:xfrm>
              <a:off x="5611" y="182"/>
              <a:ext cx="17" cy="17"/>
            </a:xfrm>
            <a:custGeom>
              <a:avLst/>
              <a:gdLst>
                <a:gd name="T0" fmla="*/ 14 w 17"/>
                <a:gd name="T1" fmla="*/ 0 h 17"/>
                <a:gd name="T2" fmla="*/ 0 w 17"/>
                <a:gd name="T3" fmla="*/ 4 h 17"/>
                <a:gd name="T4" fmla="*/ 2 w 17"/>
                <a:gd name="T5" fmla="*/ 17 h 17"/>
                <a:gd name="T6" fmla="*/ 17 w 17"/>
                <a:gd name="T7" fmla="*/ 15 h 17"/>
                <a:gd name="T8" fmla="*/ 14 w 17"/>
                <a:gd name="T9" fmla="*/ 1 h 17"/>
                <a:gd name="T10" fmla="*/ 14 w 17"/>
                <a:gd name="T11" fmla="*/ 0 h 17"/>
                <a:gd name="T12" fmla="*/ 14 w 17"/>
                <a:gd name="T13" fmla="*/ 1 h 17"/>
                <a:gd name="T14" fmla="*/ 14 w 17"/>
                <a:gd name="T15" fmla="*/ 1 h 17"/>
                <a:gd name="T16" fmla="*/ 14 w 17"/>
                <a:gd name="T17" fmla="*/ 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" h="17">
                  <a:moveTo>
                    <a:pt x="14" y="0"/>
                  </a:moveTo>
                  <a:lnTo>
                    <a:pt x="0" y="4"/>
                  </a:lnTo>
                  <a:lnTo>
                    <a:pt x="2" y="17"/>
                  </a:lnTo>
                  <a:lnTo>
                    <a:pt x="17" y="15"/>
                  </a:lnTo>
                  <a:lnTo>
                    <a:pt x="14" y="1"/>
                  </a:lnTo>
                  <a:lnTo>
                    <a:pt x="14" y="0"/>
                  </a:lnTo>
                  <a:lnTo>
                    <a:pt x="14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70" name="Freeform 657"/>
            <p:cNvSpPr>
              <a:spLocks/>
            </p:cNvSpPr>
            <p:nvPr userDrawn="1"/>
          </p:nvSpPr>
          <p:spPr bwMode="auto">
            <a:xfrm>
              <a:off x="5607" y="169"/>
              <a:ext cx="18" cy="18"/>
            </a:xfrm>
            <a:custGeom>
              <a:avLst/>
              <a:gdLst>
                <a:gd name="T0" fmla="*/ 13 w 18"/>
                <a:gd name="T1" fmla="*/ 0 h 18"/>
                <a:gd name="T2" fmla="*/ 0 w 18"/>
                <a:gd name="T3" fmla="*/ 6 h 18"/>
                <a:gd name="T4" fmla="*/ 4 w 18"/>
                <a:gd name="T5" fmla="*/ 18 h 18"/>
                <a:gd name="T6" fmla="*/ 18 w 18"/>
                <a:gd name="T7" fmla="*/ 13 h 18"/>
                <a:gd name="T8" fmla="*/ 14 w 18"/>
                <a:gd name="T9" fmla="*/ 1 h 18"/>
                <a:gd name="T10" fmla="*/ 13 w 18"/>
                <a:gd name="T11" fmla="*/ 0 h 18"/>
                <a:gd name="T12" fmla="*/ 14 w 18"/>
                <a:gd name="T13" fmla="*/ 1 h 18"/>
                <a:gd name="T14" fmla="*/ 14 w 18"/>
                <a:gd name="T15" fmla="*/ 1 h 18"/>
                <a:gd name="T16" fmla="*/ 13 w 18"/>
                <a:gd name="T17" fmla="*/ 0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" h="18">
                  <a:moveTo>
                    <a:pt x="13" y="0"/>
                  </a:moveTo>
                  <a:lnTo>
                    <a:pt x="0" y="6"/>
                  </a:lnTo>
                  <a:lnTo>
                    <a:pt x="4" y="18"/>
                  </a:lnTo>
                  <a:lnTo>
                    <a:pt x="18" y="13"/>
                  </a:lnTo>
                  <a:lnTo>
                    <a:pt x="14" y="1"/>
                  </a:lnTo>
                  <a:lnTo>
                    <a:pt x="13" y="0"/>
                  </a:lnTo>
                  <a:lnTo>
                    <a:pt x="14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71" name="Freeform 658"/>
            <p:cNvSpPr>
              <a:spLocks/>
            </p:cNvSpPr>
            <p:nvPr userDrawn="1"/>
          </p:nvSpPr>
          <p:spPr bwMode="auto">
            <a:xfrm>
              <a:off x="5602" y="157"/>
              <a:ext cx="18" cy="20"/>
            </a:xfrm>
            <a:custGeom>
              <a:avLst/>
              <a:gdLst>
                <a:gd name="T0" fmla="*/ 13 w 18"/>
                <a:gd name="T1" fmla="*/ 0 h 20"/>
                <a:gd name="T2" fmla="*/ 0 w 18"/>
                <a:gd name="T3" fmla="*/ 8 h 20"/>
                <a:gd name="T4" fmla="*/ 5 w 18"/>
                <a:gd name="T5" fmla="*/ 20 h 20"/>
                <a:gd name="T6" fmla="*/ 18 w 18"/>
                <a:gd name="T7" fmla="*/ 12 h 20"/>
                <a:gd name="T8" fmla="*/ 13 w 18"/>
                <a:gd name="T9" fmla="*/ 1 h 20"/>
                <a:gd name="T10" fmla="*/ 13 w 18"/>
                <a:gd name="T11" fmla="*/ 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" h="20">
                  <a:moveTo>
                    <a:pt x="13" y="0"/>
                  </a:moveTo>
                  <a:lnTo>
                    <a:pt x="0" y="8"/>
                  </a:lnTo>
                  <a:lnTo>
                    <a:pt x="5" y="20"/>
                  </a:lnTo>
                  <a:lnTo>
                    <a:pt x="18" y="12"/>
                  </a:lnTo>
                  <a:lnTo>
                    <a:pt x="13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72" name="Freeform 659"/>
            <p:cNvSpPr>
              <a:spLocks/>
            </p:cNvSpPr>
            <p:nvPr userDrawn="1"/>
          </p:nvSpPr>
          <p:spPr bwMode="auto">
            <a:xfrm>
              <a:off x="5595" y="145"/>
              <a:ext cx="20" cy="20"/>
            </a:xfrm>
            <a:custGeom>
              <a:avLst/>
              <a:gdLst>
                <a:gd name="T0" fmla="*/ 12 w 20"/>
                <a:gd name="T1" fmla="*/ 0 h 20"/>
                <a:gd name="T2" fmla="*/ 0 w 20"/>
                <a:gd name="T3" fmla="*/ 9 h 20"/>
                <a:gd name="T4" fmla="*/ 7 w 20"/>
                <a:gd name="T5" fmla="*/ 20 h 20"/>
                <a:gd name="T6" fmla="*/ 20 w 20"/>
                <a:gd name="T7" fmla="*/ 12 h 20"/>
                <a:gd name="T8" fmla="*/ 13 w 20"/>
                <a:gd name="T9" fmla="*/ 1 h 20"/>
                <a:gd name="T10" fmla="*/ 12 w 20"/>
                <a:gd name="T11" fmla="*/ 0 h 20"/>
                <a:gd name="T12" fmla="*/ 13 w 20"/>
                <a:gd name="T13" fmla="*/ 1 h 20"/>
                <a:gd name="T14" fmla="*/ 13 w 20"/>
                <a:gd name="T15" fmla="*/ 0 h 20"/>
                <a:gd name="T16" fmla="*/ 12 w 20"/>
                <a:gd name="T17" fmla="*/ 0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" h="20">
                  <a:moveTo>
                    <a:pt x="12" y="0"/>
                  </a:moveTo>
                  <a:lnTo>
                    <a:pt x="0" y="9"/>
                  </a:lnTo>
                  <a:lnTo>
                    <a:pt x="7" y="20"/>
                  </a:lnTo>
                  <a:lnTo>
                    <a:pt x="20" y="12"/>
                  </a:lnTo>
                  <a:lnTo>
                    <a:pt x="13" y="1"/>
                  </a:lnTo>
                  <a:lnTo>
                    <a:pt x="12" y="0"/>
                  </a:lnTo>
                  <a:lnTo>
                    <a:pt x="13" y="1"/>
                  </a:lnTo>
                  <a:lnTo>
                    <a:pt x="13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73" name="Freeform 660"/>
            <p:cNvSpPr>
              <a:spLocks/>
            </p:cNvSpPr>
            <p:nvPr userDrawn="1"/>
          </p:nvSpPr>
          <p:spPr bwMode="auto">
            <a:xfrm>
              <a:off x="5587" y="135"/>
              <a:ext cx="20" cy="21"/>
            </a:xfrm>
            <a:custGeom>
              <a:avLst/>
              <a:gdLst>
                <a:gd name="T0" fmla="*/ 11 w 20"/>
                <a:gd name="T1" fmla="*/ 0 h 21"/>
                <a:gd name="T2" fmla="*/ 0 w 20"/>
                <a:gd name="T3" fmla="*/ 10 h 21"/>
                <a:gd name="T4" fmla="*/ 8 w 20"/>
                <a:gd name="T5" fmla="*/ 21 h 21"/>
                <a:gd name="T6" fmla="*/ 20 w 20"/>
                <a:gd name="T7" fmla="*/ 10 h 21"/>
                <a:gd name="T8" fmla="*/ 12 w 20"/>
                <a:gd name="T9" fmla="*/ 1 h 21"/>
                <a:gd name="T10" fmla="*/ 11 w 20"/>
                <a:gd name="T11" fmla="*/ 0 h 21"/>
                <a:gd name="T12" fmla="*/ 12 w 20"/>
                <a:gd name="T13" fmla="*/ 1 h 21"/>
                <a:gd name="T14" fmla="*/ 12 w 20"/>
                <a:gd name="T15" fmla="*/ 0 h 21"/>
                <a:gd name="T16" fmla="*/ 11 w 20"/>
                <a:gd name="T17" fmla="*/ 0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" h="21">
                  <a:moveTo>
                    <a:pt x="11" y="0"/>
                  </a:moveTo>
                  <a:lnTo>
                    <a:pt x="0" y="10"/>
                  </a:lnTo>
                  <a:lnTo>
                    <a:pt x="8" y="21"/>
                  </a:lnTo>
                  <a:lnTo>
                    <a:pt x="20" y="10"/>
                  </a:lnTo>
                  <a:lnTo>
                    <a:pt x="12" y="1"/>
                  </a:lnTo>
                  <a:lnTo>
                    <a:pt x="11" y="0"/>
                  </a:lnTo>
                  <a:lnTo>
                    <a:pt x="12" y="1"/>
                  </a:lnTo>
                  <a:lnTo>
                    <a:pt x="12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74" name="Freeform 661"/>
            <p:cNvSpPr>
              <a:spLocks/>
            </p:cNvSpPr>
            <p:nvPr userDrawn="1"/>
          </p:nvSpPr>
          <p:spPr bwMode="auto">
            <a:xfrm>
              <a:off x="5578" y="125"/>
              <a:ext cx="20" cy="21"/>
            </a:xfrm>
            <a:custGeom>
              <a:avLst/>
              <a:gdLst>
                <a:gd name="T0" fmla="*/ 10 w 20"/>
                <a:gd name="T1" fmla="*/ 0 h 21"/>
                <a:gd name="T2" fmla="*/ 0 w 20"/>
                <a:gd name="T3" fmla="*/ 14 h 21"/>
                <a:gd name="T4" fmla="*/ 10 w 20"/>
                <a:gd name="T5" fmla="*/ 21 h 21"/>
                <a:gd name="T6" fmla="*/ 20 w 20"/>
                <a:gd name="T7" fmla="*/ 10 h 21"/>
                <a:gd name="T8" fmla="*/ 10 w 20"/>
                <a:gd name="T9" fmla="*/ 2 h 21"/>
                <a:gd name="T10" fmla="*/ 10 w 20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21">
                  <a:moveTo>
                    <a:pt x="10" y="0"/>
                  </a:moveTo>
                  <a:lnTo>
                    <a:pt x="0" y="14"/>
                  </a:lnTo>
                  <a:lnTo>
                    <a:pt x="10" y="21"/>
                  </a:lnTo>
                  <a:lnTo>
                    <a:pt x="20" y="10"/>
                  </a:lnTo>
                  <a:lnTo>
                    <a:pt x="10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75" name="Freeform 662"/>
            <p:cNvSpPr>
              <a:spLocks/>
            </p:cNvSpPr>
            <p:nvPr userDrawn="1"/>
          </p:nvSpPr>
          <p:spPr bwMode="auto">
            <a:xfrm>
              <a:off x="5569" y="117"/>
              <a:ext cx="19" cy="22"/>
            </a:xfrm>
            <a:custGeom>
              <a:avLst/>
              <a:gdLst>
                <a:gd name="T0" fmla="*/ 8 w 19"/>
                <a:gd name="T1" fmla="*/ 0 h 22"/>
                <a:gd name="T2" fmla="*/ 0 w 19"/>
                <a:gd name="T3" fmla="*/ 14 h 22"/>
                <a:gd name="T4" fmla="*/ 10 w 19"/>
                <a:gd name="T5" fmla="*/ 22 h 22"/>
                <a:gd name="T6" fmla="*/ 19 w 19"/>
                <a:gd name="T7" fmla="*/ 8 h 22"/>
                <a:gd name="T8" fmla="*/ 9 w 19"/>
                <a:gd name="T9" fmla="*/ 2 h 22"/>
                <a:gd name="T10" fmla="*/ 8 w 19"/>
                <a:gd name="T11" fmla="*/ 0 h 22"/>
                <a:gd name="T12" fmla="*/ 9 w 19"/>
                <a:gd name="T13" fmla="*/ 2 h 22"/>
                <a:gd name="T14" fmla="*/ 8 w 19"/>
                <a:gd name="T15" fmla="*/ 0 h 22"/>
                <a:gd name="T16" fmla="*/ 8 w 19"/>
                <a:gd name="T17" fmla="*/ 0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9" h="22">
                  <a:moveTo>
                    <a:pt x="8" y="0"/>
                  </a:moveTo>
                  <a:lnTo>
                    <a:pt x="0" y="14"/>
                  </a:lnTo>
                  <a:lnTo>
                    <a:pt x="10" y="22"/>
                  </a:lnTo>
                  <a:lnTo>
                    <a:pt x="19" y="8"/>
                  </a:lnTo>
                  <a:lnTo>
                    <a:pt x="9" y="2"/>
                  </a:lnTo>
                  <a:lnTo>
                    <a:pt x="8" y="0"/>
                  </a:lnTo>
                  <a:lnTo>
                    <a:pt x="9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76" name="Freeform 663"/>
            <p:cNvSpPr>
              <a:spLocks/>
            </p:cNvSpPr>
            <p:nvPr userDrawn="1"/>
          </p:nvSpPr>
          <p:spPr bwMode="auto">
            <a:xfrm>
              <a:off x="5558" y="112"/>
              <a:ext cx="19" cy="20"/>
            </a:xfrm>
            <a:custGeom>
              <a:avLst/>
              <a:gdLst>
                <a:gd name="T0" fmla="*/ 7 w 19"/>
                <a:gd name="T1" fmla="*/ 0 h 20"/>
                <a:gd name="T2" fmla="*/ 0 w 19"/>
                <a:gd name="T3" fmla="*/ 15 h 20"/>
                <a:gd name="T4" fmla="*/ 12 w 19"/>
                <a:gd name="T5" fmla="*/ 20 h 20"/>
                <a:gd name="T6" fmla="*/ 19 w 19"/>
                <a:gd name="T7" fmla="*/ 5 h 20"/>
                <a:gd name="T8" fmla="*/ 7 w 19"/>
                <a:gd name="T9" fmla="*/ 0 h 20"/>
                <a:gd name="T10" fmla="*/ 7 w 19"/>
                <a:gd name="T11" fmla="*/ 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" h="20">
                  <a:moveTo>
                    <a:pt x="7" y="0"/>
                  </a:moveTo>
                  <a:lnTo>
                    <a:pt x="0" y="15"/>
                  </a:lnTo>
                  <a:lnTo>
                    <a:pt x="12" y="20"/>
                  </a:lnTo>
                  <a:lnTo>
                    <a:pt x="19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77" name="Freeform 664"/>
            <p:cNvSpPr>
              <a:spLocks/>
            </p:cNvSpPr>
            <p:nvPr userDrawn="1"/>
          </p:nvSpPr>
          <p:spPr bwMode="auto">
            <a:xfrm>
              <a:off x="5548" y="107"/>
              <a:ext cx="17" cy="20"/>
            </a:xfrm>
            <a:custGeom>
              <a:avLst/>
              <a:gdLst>
                <a:gd name="T0" fmla="*/ 5 w 17"/>
                <a:gd name="T1" fmla="*/ 0 h 20"/>
                <a:gd name="T2" fmla="*/ 0 w 17"/>
                <a:gd name="T3" fmla="*/ 14 h 20"/>
                <a:gd name="T4" fmla="*/ 11 w 17"/>
                <a:gd name="T5" fmla="*/ 20 h 20"/>
                <a:gd name="T6" fmla="*/ 17 w 17"/>
                <a:gd name="T7" fmla="*/ 5 h 20"/>
                <a:gd name="T8" fmla="*/ 5 w 17"/>
                <a:gd name="T9" fmla="*/ 0 h 20"/>
                <a:gd name="T10" fmla="*/ 5 w 17"/>
                <a:gd name="T11" fmla="*/ 0 h 20"/>
                <a:gd name="T12" fmla="*/ 5 w 17"/>
                <a:gd name="T13" fmla="*/ 0 h 20"/>
                <a:gd name="T14" fmla="*/ 5 w 17"/>
                <a:gd name="T15" fmla="*/ 0 h 20"/>
                <a:gd name="T16" fmla="*/ 5 w 17"/>
                <a:gd name="T17" fmla="*/ 0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" h="20">
                  <a:moveTo>
                    <a:pt x="5" y="0"/>
                  </a:moveTo>
                  <a:lnTo>
                    <a:pt x="0" y="14"/>
                  </a:lnTo>
                  <a:lnTo>
                    <a:pt x="11" y="20"/>
                  </a:lnTo>
                  <a:lnTo>
                    <a:pt x="17" y="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78" name="Freeform 665"/>
            <p:cNvSpPr>
              <a:spLocks/>
            </p:cNvSpPr>
            <p:nvPr userDrawn="1"/>
          </p:nvSpPr>
          <p:spPr bwMode="auto">
            <a:xfrm>
              <a:off x="5536" y="104"/>
              <a:ext cx="17" cy="19"/>
            </a:xfrm>
            <a:custGeom>
              <a:avLst/>
              <a:gdLst>
                <a:gd name="T0" fmla="*/ 2 w 17"/>
                <a:gd name="T1" fmla="*/ 0 h 19"/>
                <a:gd name="T2" fmla="*/ 0 w 17"/>
                <a:gd name="T3" fmla="*/ 15 h 19"/>
                <a:gd name="T4" fmla="*/ 13 w 17"/>
                <a:gd name="T5" fmla="*/ 19 h 19"/>
                <a:gd name="T6" fmla="*/ 17 w 17"/>
                <a:gd name="T7" fmla="*/ 3 h 19"/>
                <a:gd name="T8" fmla="*/ 4 w 17"/>
                <a:gd name="T9" fmla="*/ 0 h 19"/>
                <a:gd name="T10" fmla="*/ 2 w 17"/>
                <a:gd name="T11" fmla="*/ 0 h 19"/>
                <a:gd name="T12" fmla="*/ 4 w 17"/>
                <a:gd name="T13" fmla="*/ 0 h 19"/>
                <a:gd name="T14" fmla="*/ 2 w 17"/>
                <a:gd name="T15" fmla="*/ 0 h 19"/>
                <a:gd name="T16" fmla="*/ 2 w 17"/>
                <a:gd name="T17" fmla="*/ 0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" h="19">
                  <a:moveTo>
                    <a:pt x="2" y="0"/>
                  </a:moveTo>
                  <a:lnTo>
                    <a:pt x="0" y="15"/>
                  </a:lnTo>
                  <a:lnTo>
                    <a:pt x="13" y="19"/>
                  </a:lnTo>
                  <a:lnTo>
                    <a:pt x="17" y="3"/>
                  </a:lnTo>
                  <a:lnTo>
                    <a:pt x="4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79" name="Freeform 666"/>
            <p:cNvSpPr>
              <a:spLocks/>
            </p:cNvSpPr>
            <p:nvPr userDrawn="1"/>
          </p:nvSpPr>
          <p:spPr bwMode="auto">
            <a:xfrm>
              <a:off x="5524" y="103"/>
              <a:ext cx="14" cy="16"/>
            </a:xfrm>
            <a:custGeom>
              <a:avLst/>
              <a:gdLst>
                <a:gd name="T0" fmla="*/ 0 w 14"/>
                <a:gd name="T1" fmla="*/ 16 h 16"/>
                <a:gd name="T2" fmla="*/ 13 w 14"/>
                <a:gd name="T3" fmla="*/ 16 h 16"/>
                <a:gd name="T4" fmla="*/ 14 w 14"/>
                <a:gd name="T5" fmla="*/ 1 h 16"/>
                <a:gd name="T6" fmla="*/ 1 w 14"/>
                <a:gd name="T7" fmla="*/ 0 h 16"/>
                <a:gd name="T8" fmla="*/ 0 w 14"/>
                <a:gd name="T9" fmla="*/ 16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16">
                  <a:moveTo>
                    <a:pt x="0" y="16"/>
                  </a:moveTo>
                  <a:lnTo>
                    <a:pt x="13" y="16"/>
                  </a:lnTo>
                  <a:lnTo>
                    <a:pt x="14" y="1"/>
                  </a:lnTo>
                  <a:lnTo>
                    <a:pt x="1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80" name="Freeform 667"/>
            <p:cNvSpPr>
              <a:spLocks/>
            </p:cNvSpPr>
            <p:nvPr userDrawn="1"/>
          </p:nvSpPr>
          <p:spPr bwMode="auto">
            <a:xfrm>
              <a:off x="5454" y="106"/>
              <a:ext cx="38" cy="213"/>
            </a:xfrm>
            <a:custGeom>
              <a:avLst/>
              <a:gdLst>
                <a:gd name="T0" fmla="*/ 16 w 38"/>
                <a:gd name="T1" fmla="*/ 213 h 213"/>
                <a:gd name="T2" fmla="*/ 38 w 38"/>
                <a:gd name="T3" fmla="*/ 2 h 213"/>
                <a:gd name="T4" fmla="*/ 24 w 38"/>
                <a:gd name="T5" fmla="*/ 0 h 213"/>
                <a:gd name="T6" fmla="*/ 0 w 38"/>
                <a:gd name="T7" fmla="*/ 211 h 213"/>
                <a:gd name="T8" fmla="*/ 16 w 38"/>
                <a:gd name="T9" fmla="*/ 213 h 2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" h="213">
                  <a:moveTo>
                    <a:pt x="16" y="213"/>
                  </a:moveTo>
                  <a:lnTo>
                    <a:pt x="38" y="2"/>
                  </a:lnTo>
                  <a:lnTo>
                    <a:pt x="24" y="0"/>
                  </a:lnTo>
                  <a:lnTo>
                    <a:pt x="0" y="211"/>
                  </a:lnTo>
                  <a:lnTo>
                    <a:pt x="16" y="21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81" name="Rectangle 668"/>
            <p:cNvSpPr>
              <a:spLocks noChangeArrowheads="1"/>
            </p:cNvSpPr>
            <p:nvPr userDrawn="1"/>
          </p:nvSpPr>
          <p:spPr bwMode="auto">
            <a:xfrm>
              <a:off x="5461" y="305"/>
              <a:ext cx="64" cy="1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82" name="Freeform 669"/>
            <p:cNvSpPr>
              <a:spLocks/>
            </p:cNvSpPr>
            <p:nvPr userDrawn="1"/>
          </p:nvSpPr>
          <p:spPr bwMode="auto">
            <a:xfrm>
              <a:off x="5623" y="218"/>
              <a:ext cx="15" cy="17"/>
            </a:xfrm>
            <a:custGeom>
              <a:avLst/>
              <a:gdLst>
                <a:gd name="T0" fmla="*/ 14 w 15"/>
                <a:gd name="T1" fmla="*/ 17 h 17"/>
                <a:gd name="T2" fmla="*/ 14 w 15"/>
                <a:gd name="T3" fmla="*/ 15 h 17"/>
                <a:gd name="T4" fmla="*/ 15 w 15"/>
                <a:gd name="T5" fmla="*/ 1 h 17"/>
                <a:gd name="T6" fmla="*/ 0 w 15"/>
                <a:gd name="T7" fmla="*/ 0 h 17"/>
                <a:gd name="T8" fmla="*/ 0 w 15"/>
                <a:gd name="T9" fmla="*/ 14 h 17"/>
                <a:gd name="T10" fmla="*/ 14 w 15"/>
                <a:gd name="T11" fmla="*/ 17 h 17"/>
                <a:gd name="T12" fmla="*/ 14 w 15"/>
                <a:gd name="T13" fmla="*/ 17 h 17"/>
                <a:gd name="T14" fmla="*/ 14 w 15"/>
                <a:gd name="T15" fmla="*/ 15 h 17"/>
                <a:gd name="T16" fmla="*/ 14 w 15"/>
                <a:gd name="T17" fmla="*/ 15 h 17"/>
                <a:gd name="T18" fmla="*/ 14 w 15"/>
                <a:gd name="T19" fmla="*/ 17 h 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" h="17">
                  <a:moveTo>
                    <a:pt x="14" y="17"/>
                  </a:moveTo>
                  <a:lnTo>
                    <a:pt x="14" y="15"/>
                  </a:lnTo>
                  <a:lnTo>
                    <a:pt x="15" y="1"/>
                  </a:lnTo>
                  <a:lnTo>
                    <a:pt x="0" y="0"/>
                  </a:lnTo>
                  <a:lnTo>
                    <a:pt x="0" y="14"/>
                  </a:lnTo>
                  <a:lnTo>
                    <a:pt x="14" y="17"/>
                  </a:lnTo>
                  <a:lnTo>
                    <a:pt x="14" y="15"/>
                  </a:lnTo>
                  <a:lnTo>
                    <a:pt x="14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83" name="Freeform 670"/>
            <p:cNvSpPr>
              <a:spLocks/>
            </p:cNvSpPr>
            <p:nvPr userDrawn="1"/>
          </p:nvSpPr>
          <p:spPr bwMode="auto">
            <a:xfrm>
              <a:off x="5620" y="231"/>
              <a:ext cx="17" cy="17"/>
            </a:xfrm>
            <a:custGeom>
              <a:avLst/>
              <a:gdLst>
                <a:gd name="T0" fmla="*/ 14 w 17"/>
                <a:gd name="T1" fmla="*/ 17 h 17"/>
                <a:gd name="T2" fmla="*/ 14 w 17"/>
                <a:gd name="T3" fmla="*/ 17 h 17"/>
                <a:gd name="T4" fmla="*/ 17 w 17"/>
                <a:gd name="T5" fmla="*/ 4 h 17"/>
                <a:gd name="T6" fmla="*/ 3 w 17"/>
                <a:gd name="T7" fmla="*/ 0 h 17"/>
                <a:gd name="T8" fmla="*/ 0 w 17"/>
                <a:gd name="T9" fmla="*/ 14 h 17"/>
                <a:gd name="T10" fmla="*/ 14 w 17"/>
                <a:gd name="T11" fmla="*/ 17 h 17"/>
                <a:gd name="T12" fmla="*/ 14 w 17"/>
                <a:gd name="T13" fmla="*/ 17 h 17"/>
                <a:gd name="T14" fmla="*/ 14 w 17"/>
                <a:gd name="T15" fmla="*/ 17 h 17"/>
                <a:gd name="T16" fmla="*/ 14 w 17"/>
                <a:gd name="T17" fmla="*/ 17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" h="17">
                  <a:moveTo>
                    <a:pt x="14" y="17"/>
                  </a:moveTo>
                  <a:lnTo>
                    <a:pt x="14" y="17"/>
                  </a:lnTo>
                  <a:lnTo>
                    <a:pt x="17" y="4"/>
                  </a:lnTo>
                  <a:lnTo>
                    <a:pt x="3" y="0"/>
                  </a:lnTo>
                  <a:lnTo>
                    <a:pt x="0" y="14"/>
                  </a:lnTo>
                  <a:lnTo>
                    <a:pt x="14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84" name="Freeform 671"/>
            <p:cNvSpPr>
              <a:spLocks/>
            </p:cNvSpPr>
            <p:nvPr userDrawn="1"/>
          </p:nvSpPr>
          <p:spPr bwMode="auto">
            <a:xfrm>
              <a:off x="5616" y="244"/>
              <a:ext cx="18" cy="17"/>
            </a:xfrm>
            <a:custGeom>
              <a:avLst/>
              <a:gdLst>
                <a:gd name="T0" fmla="*/ 14 w 18"/>
                <a:gd name="T1" fmla="*/ 17 h 17"/>
                <a:gd name="T2" fmla="*/ 14 w 18"/>
                <a:gd name="T3" fmla="*/ 17 h 17"/>
                <a:gd name="T4" fmla="*/ 18 w 18"/>
                <a:gd name="T5" fmla="*/ 4 h 17"/>
                <a:gd name="T6" fmla="*/ 4 w 18"/>
                <a:gd name="T7" fmla="*/ 0 h 17"/>
                <a:gd name="T8" fmla="*/ 0 w 18"/>
                <a:gd name="T9" fmla="*/ 12 h 17"/>
                <a:gd name="T10" fmla="*/ 14 w 18"/>
                <a:gd name="T11" fmla="*/ 17 h 17"/>
                <a:gd name="T12" fmla="*/ 14 w 18"/>
                <a:gd name="T13" fmla="*/ 17 h 17"/>
                <a:gd name="T14" fmla="*/ 14 w 18"/>
                <a:gd name="T15" fmla="*/ 17 h 17"/>
                <a:gd name="T16" fmla="*/ 14 w 18"/>
                <a:gd name="T17" fmla="*/ 17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" h="17">
                  <a:moveTo>
                    <a:pt x="14" y="17"/>
                  </a:moveTo>
                  <a:lnTo>
                    <a:pt x="14" y="17"/>
                  </a:lnTo>
                  <a:lnTo>
                    <a:pt x="18" y="4"/>
                  </a:lnTo>
                  <a:lnTo>
                    <a:pt x="4" y="0"/>
                  </a:lnTo>
                  <a:lnTo>
                    <a:pt x="0" y="12"/>
                  </a:lnTo>
                  <a:lnTo>
                    <a:pt x="14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85" name="Freeform 672"/>
            <p:cNvSpPr>
              <a:spLocks/>
            </p:cNvSpPr>
            <p:nvPr userDrawn="1"/>
          </p:nvSpPr>
          <p:spPr bwMode="auto">
            <a:xfrm>
              <a:off x="5611" y="256"/>
              <a:ext cx="19" cy="18"/>
            </a:xfrm>
            <a:custGeom>
              <a:avLst/>
              <a:gdLst>
                <a:gd name="T0" fmla="*/ 13 w 19"/>
                <a:gd name="T1" fmla="*/ 18 h 18"/>
                <a:gd name="T2" fmla="*/ 13 w 19"/>
                <a:gd name="T3" fmla="*/ 18 h 18"/>
                <a:gd name="T4" fmla="*/ 19 w 19"/>
                <a:gd name="T5" fmla="*/ 5 h 18"/>
                <a:gd name="T6" fmla="*/ 5 w 19"/>
                <a:gd name="T7" fmla="*/ 0 h 18"/>
                <a:gd name="T8" fmla="*/ 0 w 19"/>
                <a:gd name="T9" fmla="*/ 12 h 18"/>
                <a:gd name="T10" fmla="*/ 13 w 19"/>
                <a:gd name="T11" fmla="*/ 18 h 18"/>
                <a:gd name="T12" fmla="*/ 13 w 19"/>
                <a:gd name="T13" fmla="*/ 18 h 18"/>
                <a:gd name="T14" fmla="*/ 13 w 19"/>
                <a:gd name="T15" fmla="*/ 18 h 18"/>
                <a:gd name="T16" fmla="*/ 13 w 19"/>
                <a:gd name="T17" fmla="*/ 18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9" h="18">
                  <a:moveTo>
                    <a:pt x="13" y="18"/>
                  </a:moveTo>
                  <a:lnTo>
                    <a:pt x="13" y="18"/>
                  </a:lnTo>
                  <a:lnTo>
                    <a:pt x="19" y="5"/>
                  </a:lnTo>
                  <a:lnTo>
                    <a:pt x="5" y="0"/>
                  </a:lnTo>
                  <a:lnTo>
                    <a:pt x="0" y="12"/>
                  </a:lnTo>
                  <a:lnTo>
                    <a:pt x="13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86" name="Freeform 673"/>
            <p:cNvSpPr>
              <a:spLocks/>
            </p:cNvSpPr>
            <p:nvPr userDrawn="1"/>
          </p:nvSpPr>
          <p:spPr bwMode="auto">
            <a:xfrm>
              <a:off x="5604" y="266"/>
              <a:ext cx="20" cy="20"/>
            </a:xfrm>
            <a:custGeom>
              <a:avLst/>
              <a:gdLst>
                <a:gd name="T0" fmla="*/ 12 w 20"/>
                <a:gd name="T1" fmla="*/ 20 h 20"/>
                <a:gd name="T2" fmla="*/ 13 w 20"/>
                <a:gd name="T3" fmla="*/ 20 h 20"/>
                <a:gd name="T4" fmla="*/ 20 w 20"/>
                <a:gd name="T5" fmla="*/ 8 h 20"/>
                <a:gd name="T6" fmla="*/ 7 w 20"/>
                <a:gd name="T7" fmla="*/ 0 h 20"/>
                <a:gd name="T8" fmla="*/ 0 w 20"/>
                <a:gd name="T9" fmla="*/ 11 h 20"/>
                <a:gd name="T10" fmla="*/ 12 w 20"/>
                <a:gd name="T11" fmla="*/ 20 h 20"/>
                <a:gd name="T12" fmla="*/ 12 w 20"/>
                <a:gd name="T13" fmla="*/ 20 h 20"/>
                <a:gd name="T14" fmla="*/ 12 w 20"/>
                <a:gd name="T15" fmla="*/ 20 h 20"/>
                <a:gd name="T16" fmla="*/ 13 w 20"/>
                <a:gd name="T17" fmla="*/ 20 h 20"/>
                <a:gd name="T18" fmla="*/ 12 w 20"/>
                <a:gd name="T19" fmla="*/ 20 h 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" h="20">
                  <a:moveTo>
                    <a:pt x="12" y="20"/>
                  </a:moveTo>
                  <a:lnTo>
                    <a:pt x="13" y="20"/>
                  </a:lnTo>
                  <a:lnTo>
                    <a:pt x="20" y="8"/>
                  </a:lnTo>
                  <a:lnTo>
                    <a:pt x="7" y="0"/>
                  </a:lnTo>
                  <a:lnTo>
                    <a:pt x="0" y="11"/>
                  </a:lnTo>
                  <a:lnTo>
                    <a:pt x="12" y="20"/>
                  </a:lnTo>
                  <a:lnTo>
                    <a:pt x="13" y="20"/>
                  </a:lnTo>
                  <a:lnTo>
                    <a:pt x="12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87" name="Freeform 674"/>
            <p:cNvSpPr>
              <a:spLocks/>
            </p:cNvSpPr>
            <p:nvPr userDrawn="1"/>
          </p:nvSpPr>
          <p:spPr bwMode="auto">
            <a:xfrm>
              <a:off x="5596" y="277"/>
              <a:ext cx="20" cy="20"/>
            </a:xfrm>
            <a:custGeom>
              <a:avLst/>
              <a:gdLst>
                <a:gd name="T0" fmla="*/ 11 w 20"/>
                <a:gd name="T1" fmla="*/ 20 h 20"/>
                <a:gd name="T2" fmla="*/ 12 w 20"/>
                <a:gd name="T3" fmla="*/ 20 h 20"/>
                <a:gd name="T4" fmla="*/ 20 w 20"/>
                <a:gd name="T5" fmla="*/ 9 h 20"/>
                <a:gd name="T6" fmla="*/ 8 w 20"/>
                <a:gd name="T7" fmla="*/ 0 h 20"/>
                <a:gd name="T8" fmla="*/ 0 w 20"/>
                <a:gd name="T9" fmla="*/ 9 h 20"/>
                <a:gd name="T10" fmla="*/ 11 w 20"/>
                <a:gd name="T11" fmla="*/ 20 h 20"/>
                <a:gd name="T12" fmla="*/ 11 w 20"/>
                <a:gd name="T13" fmla="*/ 20 h 20"/>
                <a:gd name="T14" fmla="*/ 12 w 20"/>
                <a:gd name="T15" fmla="*/ 20 h 20"/>
                <a:gd name="T16" fmla="*/ 12 w 20"/>
                <a:gd name="T17" fmla="*/ 20 h 20"/>
                <a:gd name="T18" fmla="*/ 11 w 20"/>
                <a:gd name="T19" fmla="*/ 20 h 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" h="20">
                  <a:moveTo>
                    <a:pt x="11" y="20"/>
                  </a:moveTo>
                  <a:lnTo>
                    <a:pt x="12" y="20"/>
                  </a:lnTo>
                  <a:lnTo>
                    <a:pt x="20" y="9"/>
                  </a:lnTo>
                  <a:lnTo>
                    <a:pt x="8" y="0"/>
                  </a:lnTo>
                  <a:lnTo>
                    <a:pt x="0" y="9"/>
                  </a:lnTo>
                  <a:lnTo>
                    <a:pt x="11" y="20"/>
                  </a:lnTo>
                  <a:lnTo>
                    <a:pt x="12" y="20"/>
                  </a:lnTo>
                  <a:lnTo>
                    <a:pt x="11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88" name="Freeform 675"/>
            <p:cNvSpPr>
              <a:spLocks/>
            </p:cNvSpPr>
            <p:nvPr userDrawn="1"/>
          </p:nvSpPr>
          <p:spPr bwMode="auto">
            <a:xfrm>
              <a:off x="5588" y="286"/>
              <a:ext cx="19" cy="20"/>
            </a:xfrm>
            <a:custGeom>
              <a:avLst/>
              <a:gdLst>
                <a:gd name="T0" fmla="*/ 10 w 19"/>
                <a:gd name="T1" fmla="*/ 20 h 20"/>
                <a:gd name="T2" fmla="*/ 11 w 19"/>
                <a:gd name="T3" fmla="*/ 20 h 20"/>
                <a:gd name="T4" fmla="*/ 19 w 19"/>
                <a:gd name="T5" fmla="*/ 11 h 20"/>
                <a:gd name="T6" fmla="*/ 8 w 19"/>
                <a:gd name="T7" fmla="*/ 0 h 20"/>
                <a:gd name="T8" fmla="*/ 0 w 19"/>
                <a:gd name="T9" fmla="*/ 8 h 20"/>
                <a:gd name="T10" fmla="*/ 10 w 19"/>
                <a:gd name="T11" fmla="*/ 20 h 20"/>
                <a:gd name="T12" fmla="*/ 10 w 19"/>
                <a:gd name="T13" fmla="*/ 20 h 20"/>
                <a:gd name="T14" fmla="*/ 10 w 19"/>
                <a:gd name="T15" fmla="*/ 20 h 20"/>
                <a:gd name="T16" fmla="*/ 11 w 19"/>
                <a:gd name="T17" fmla="*/ 20 h 20"/>
                <a:gd name="T18" fmla="*/ 10 w 19"/>
                <a:gd name="T19" fmla="*/ 20 h 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9" h="20">
                  <a:moveTo>
                    <a:pt x="10" y="20"/>
                  </a:moveTo>
                  <a:lnTo>
                    <a:pt x="11" y="20"/>
                  </a:lnTo>
                  <a:lnTo>
                    <a:pt x="19" y="11"/>
                  </a:lnTo>
                  <a:lnTo>
                    <a:pt x="8" y="0"/>
                  </a:lnTo>
                  <a:lnTo>
                    <a:pt x="0" y="8"/>
                  </a:lnTo>
                  <a:lnTo>
                    <a:pt x="10" y="20"/>
                  </a:lnTo>
                  <a:lnTo>
                    <a:pt x="11" y="2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89" name="Freeform 676"/>
            <p:cNvSpPr>
              <a:spLocks/>
            </p:cNvSpPr>
            <p:nvPr userDrawn="1"/>
          </p:nvSpPr>
          <p:spPr bwMode="auto">
            <a:xfrm>
              <a:off x="5578" y="294"/>
              <a:ext cx="20" cy="20"/>
            </a:xfrm>
            <a:custGeom>
              <a:avLst/>
              <a:gdLst>
                <a:gd name="T0" fmla="*/ 8 w 20"/>
                <a:gd name="T1" fmla="*/ 20 h 20"/>
                <a:gd name="T2" fmla="*/ 9 w 20"/>
                <a:gd name="T3" fmla="*/ 20 h 20"/>
                <a:gd name="T4" fmla="*/ 20 w 20"/>
                <a:gd name="T5" fmla="*/ 12 h 20"/>
                <a:gd name="T6" fmla="*/ 10 w 20"/>
                <a:gd name="T7" fmla="*/ 0 h 20"/>
                <a:gd name="T8" fmla="*/ 0 w 20"/>
                <a:gd name="T9" fmla="*/ 7 h 20"/>
                <a:gd name="T10" fmla="*/ 8 w 20"/>
                <a:gd name="T11" fmla="*/ 20 h 20"/>
                <a:gd name="T12" fmla="*/ 8 w 20"/>
                <a:gd name="T13" fmla="*/ 20 h 20"/>
                <a:gd name="T14" fmla="*/ 9 w 20"/>
                <a:gd name="T15" fmla="*/ 20 h 20"/>
                <a:gd name="T16" fmla="*/ 9 w 20"/>
                <a:gd name="T17" fmla="*/ 20 h 20"/>
                <a:gd name="T18" fmla="*/ 8 w 20"/>
                <a:gd name="T19" fmla="*/ 20 h 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" h="20">
                  <a:moveTo>
                    <a:pt x="8" y="20"/>
                  </a:moveTo>
                  <a:lnTo>
                    <a:pt x="9" y="20"/>
                  </a:lnTo>
                  <a:lnTo>
                    <a:pt x="20" y="12"/>
                  </a:lnTo>
                  <a:lnTo>
                    <a:pt x="10" y="0"/>
                  </a:lnTo>
                  <a:lnTo>
                    <a:pt x="0" y="7"/>
                  </a:lnTo>
                  <a:lnTo>
                    <a:pt x="8" y="20"/>
                  </a:lnTo>
                  <a:lnTo>
                    <a:pt x="9" y="20"/>
                  </a:lnTo>
                  <a:lnTo>
                    <a:pt x="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90" name="Freeform 677"/>
            <p:cNvSpPr>
              <a:spLocks/>
            </p:cNvSpPr>
            <p:nvPr userDrawn="1"/>
          </p:nvSpPr>
          <p:spPr bwMode="auto">
            <a:xfrm>
              <a:off x="5569" y="301"/>
              <a:ext cx="17" cy="20"/>
            </a:xfrm>
            <a:custGeom>
              <a:avLst/>
              <a:gdLst>
                <a:gd name="T0" fmla="*/ 5 w 17"/>
                <a:gd name="T1" fmla="*/ 20 h 20"/>
                <a:gd name="T2" fmla="*/ 6 w 17"/>
                <a:gd name="T3" fmla="*/ 20 h 20"/>
                <a:gd name="T4" fmla="*/ 17 w 17"/>
                <a:gd name="T5" fmla="*/ 13 h 20"/>
                <a:gd name="T6" fmla="*/ 10 w 17"/>
                <a:gd name="T7" fmla="*/ 0 h 20"/>
                <a:gd name="T8" fmla="*/ 0 w 17"/>
                <a:gd name="T9" fmla="*/ 5 h 20"/>
                <a:gd name="T10" fmla="*/ 5 w 17"/>
                <a:gd name="T11" fmla="*/ 20 h 20"/>
                <a:gd name="T12" fmla="*/ 5 w 17"/>
                <a:gd name="T13" fmla="*/ 20 h 20"/>
                <a:gd name="T14" fmla="*/ 6 w 17"/>
                <a:gd name="T15" fmla="*/ 20 h 20"/>
                <a:gd name="T16" fmla="*/ 6 w 17"/>
                <a:gd name="T17" fmla="*/ 20 h 20"/>
                <a:gd name="T18" fmla="*/ 5 w 17"/>
                <a:gd name="T19" fmla="*/ 20 h 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" h="20">
                  <a:moveTo>
                    <a:pt x="5" y="20"/>
                  </a:moveTo>
                  <a:lnTo>
                    <a:pt x="6" y="20"/>
                  </a:lnTo>
                  <a:lnTo>
                    <a:pt x="17" y="13"/>
                  </a:lnTo>
                  <a:lnTo>
                    <a:pt x="10" y="0"/>
                  </a:lnTo>
                  <a:lnTo>
                    <a:pt x="0" y="5"/>
                  </a:lnTo>
                  <a:lnTo>
                    <a:pt x="5" y="20"/>
                  </a:lnTo>
                  <a:lnTo>
                    <a:pt x="6" y="20"/>
                  </a:lnTo>
                  <a:lnTo>
                    <a:pt x="5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91" name="Freeform 678"/>
            <p:cNvSpPr>
              <a:spLocks/>
            </p:cNvSpPr>
            <p:nvPr userDrawn="1"/>
          </p:nvSpPr>
          <p:spPr bwMode="auto">
            <a:xfrm>
              <a:off x="5557" y="306"/>
              <a:ext cx="17" cy="20"/>
            </a:xfrm>
            <a:custGeom>
              <a:avLst/>
              <a:gdLst>
                <a:gd name="T0" fmla="*/ 4 w 17"/>
                <a:gd name="T1" fmla="*/ 20 h 20"/>
                <a:gd name="T2" fmla="*/ 5 w 17"/>
                <a:gd name="T3" fmla="*/ 19 h 20"/>
                <a:gd name="T4" fmla="*/ 17 w 17"/>
                <a:gd name="T5" fmla="*/ 15 h 20"/>
                <a:gd name="T6" fmla="*/ 12 w 17"/>
                <a:gd name="T7" fmla="*/ 0 h 20"/>
                <a:gd name="T8" fmla="*/ 0 w 17"/>
                <a:gd name="T9" fmla="*/ 4 h 20"/>
                <a:gd name="T10" fmla="*/ 4 w 17"/>
                <a:gd name="T11" fmla="*/ 20 h 20"/>
                <a:gd name="T12" fmla="*/ 4 w 17"/>
                <a:gd name="T13" fmla="*/ 20 h 20"/>
                <a:gd name="T14" fmla="*/ 5 w 17"/>
                <a:gd name="T15" fmla="*/ 20 h 20"/>
                <a:gd name="T16" fmla="*/ 5 w 17"/>
                <a:gd name="T17" fmla="*/ 19 h 20"/>
                <a:gd name="T18" fmla="*/ 4 w 17"/>
                <a:gd name="T19" fmla="*/ 20 h 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" h="20">
                  <a:moveTo>
                    <a:pt x="4" y="20"/>
                  </a:moveTo>
                  <a:lnTo>
                    <a:pt x="5" y="19"/>
                  </a:lnTo>
                  <a:lnTo>
                    <a:pt x="17" y="15"/>
                  </a:lnTo>
                  <a:lnTo>
                    <a:pt x="12" y="0"/>
                  </a:lnTo>
                  <a:lnTo>
                    <a:pt x="0" y="4"/>
                  </a:lnTo>
                  <a:lnTo>
                    <a:pt x="4" y="20"/>
                  </a:lnTo>
                  <a:lnTo>
                    <a:pt x="5" y="20"/>
                  </a:lnTo>
                  <a:lnTo>
                    <a:pt x="5" y="19"/>
                  </a:lnTo>
                  <a:lnTo>
                    <a:pt x="4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92" name="Freeform 679"/>
            <p:cNvSpPr>
              <a:spLocks/>
            </p:cNvSpPr>
            <p:nvPr userDrawn="1"/>
          </p:nvSpPr>
          <p:spPr bwMode="auto">
            <a:xfrm>
              <a:off x="5545" y="310"/>
              <a:ext cx="16" cy="18"/>
            </a:xfrm>
            <a:custGeom>
              <a:avLst/>
              <a:gdLst>
                <a:gd name="T0" fmla="*/ 3 w 16"/>
                <a:gd name="T1" fmla="*/ 18 h 18"/>
                <a:gd name="T2" fmla="*/ 3 w 16"/>
                <a:gd name="T3" fmla="*/ 18 h 18"/>
                <a:gd name="T4" fmla="*/ 16 w 16"/>
                <a:gd name="T5" fmla="*/ 16 h 18"/>
                <a:gd name="T6" fmla="*/ 13 w 16"/>
                <a:gd name="T7" fmla="*/ 0 h 18"/>
                <a:gd name="T8" fmla="*/ 0 w 16"/>
                <a:gd name="T9" fmla="*/ 3 h 18"/>
                <a:gd name="T10" fmla="*/ 3 w 16"/>
                <a:gd name="T11" fmla="*/ 18 h 18"/>
                <a:gd name="T12" fmla="*/ 3 w 16"/>
                <a:gd name="T13" fmla="*/ 18 h 18"/>
                <a:gd name="T14" fmla="*/ 3 w 16"/>
                <a:gd name="T15" fmla="*/ 18 h 18"/>
                <a:gd name="T16" fmla="*/ 3 w 16"/>
                <a:gd name="T17" fmla="*/ 18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18">
                  <a:moveTo>
                    <a:pt x="3" y="18"/>
                  </a:moveTo>
                  <a:lnTo>
                    <a:pt x="3" y="18"/>
                  </a:lnTo>
                  <a:lnTo>
                    <a:pt x="16" y="16"/>
                  </a:lnTo>
                  <a:lnTo>
                    <a:pt x="13" y="0"/>
                  </a:lnTo>
                  <a:lnTo>
                    <a:pt x="0" y="3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93" name="Freeform 680"/>
            <p:cNvSpPr>
              <a:spLocks/>
            </p:cNvSpPr>
            <p:nvPr userDrawn="1"/>
          </p:nvSpPr>
          <p:spPr bwMode="auto">
            <a:xfrm>
              <a:off x="5533" y="313"/>
              <a:ext cx="15" cy="17"/>
            </a:xfrm>
            <a:custGeom>
              <a:avLst/>
              <a:gdLst>
                <a:gd name="T0" fmla="*/ 1 w 15"/>
                <a:gd name="T1" fmla="*/ 17 h 17"/>
                <a:gd name="T2" fmla="*/ 15 w 15"/>
                <a:gd name="T3" fmla="*/ 15 h 17"/>
                <a:gd name="T4" fmla="*/ 13 w 15"/>
                <a:gd name="T5" fmla="*/ 0 h 17"/>
                <a:gd name="T6" fmla="*/ 0 w 15"/>
                <a:gd name="T7" fmla="*/ 1 h 17"/>
                <a:gd name="T8" fmla="*/ 1 w 15"/>
                <a:gd name="T9" fmla="*/ 17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" h="17">
                  <a:moveTo>
                    <a:pt x="1" y="17"/>
                  </a:moveTo>
                  <a:lnTo>
                    <a:pt x="15" y="15"/>
                  </a:lnTo>
                  <a:lnTo>
                    <a:pt x="13" y="0"/>
                  </a:lnTo>
                  <a:lnTo>
                    <a:pt x="0" y="1"/>
                  </a:lnTo>
                  <a:lnTo>
                    <a:pt x="1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94" name="Freeform 681"/>
            <p:cNvSpPr>
              <a:spLocks/>
            </p:cNvSpPr>
            <p:nvPr userDrawn="1"/>
          </p:nvSpPr>
          <p:spPr bwMode="auto">
            <a:xfrm>
              <a:off x="5613" y="210"/>
              <a:ext cx="16" cy="16"/>
            </a:xfrm>
            <a:custGeom>
              <a:avLst/>
              <a:gdLst>
                <a:gd name="T0" fmla="*/ 15 w 16"/>
                <a:gd name="T1" fmla="*/ 16 h 16"/>
                <a:gd name="T2" fmla="*/ 15 w 16"/>
                <a:gd name="T3" fmla="*/ 14 h 16"/>
                <a:gd name="T4" fmla="*/ 16 w 16"/>
                <a:gd name="T5" fmla="*/ 0 h 16"/>
                <a:gd name="T6" fmla="*/ 0 w 16"/>
                <a:gd name="T7" fmla="*/ 0 h 16"/>
                <a:gd name="T8" fmla="*/ 0 w 16"/>
                <a:gd name="T9" fmla="*/ 13 h 16"/>
                <a:gd name="T10" fmla="*/ 15 w 16"/>
                <a:gd name="T11" fmla="*/ 16 h 16"/>
                <a:gd name="T12" fmla="*/ 15 w 16"/>
                <a:gd name="T13" fmla="*/ 16 h 16"/>
                <a:gd name="T14" fmla="*/ 15 w 16"/>
                <a:gd name="T15" fmla="*/ 14 h 16"/>
                <a:gd name="T16" fmla="*/ 15 w 16"/>
                <a:gd name="T17" fmla="*/ 14 h 16"/>
                <a:gd name="T18" fmla="*/ 15 w 16"/>
                <a:gd name="T19" fmla="*/ 16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6" h="16">
                  <a:moveTo>
                    <a:pt x="15" y="16"/>
                  </a:moveTo>
                  <a:lnTo>
                    <a:pt x="15" y="14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15" y="16"/>
                  </a:lnTo>
                  <a:lnTo>
                    <a:pt x="15" y="14"/>
                  </a:lnTo>
                  <a:lnTo>
                    <a:pt x="15" y="1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95" name="Freeform 682"/>
            <p:cNvSpPr>
              <a:spLocks/>
            </p:cNvSpPr>
            <p:nvPr userDrawn="1"/>
          </p:nvSpPr>
          <p:spPr bwMode="auto">
            <a:xfrm>
              <a:off x="5611" y="223"/>
              <a:ext cx="17" cy="17"/>
            </a:xfrm>
            <a:custGeom>
              <a:avLst/>
              <a:gdLst>
                <a:gd name="T0" fmla="*/ 14 w 17"/>
                <a:gd name="T1" fmla="*/ 17 h 17"/>
                <a:gd name="T2" fmla="*/ 14 w 17"/>
                <a:gd name="T3" fmla="*/ 16 h 17"/>
                <a:gd name="T4" fmla="*/ 17 w 17"/>
                <a:gd name="T5" fmla="*/ 3 h 17"/>
                <a:gd name="T6" fmla="*/ 2 w 17"/>
                <a:gd name="T7" fmla="*/ 0 h 17"/>
                <a:gd name="T8" fmla="*/ 0 w 17"/>
                <a:gd name="T9" fmla="*/ 13 h 17"/>
                <a:gd name="T10" fmla="*/ 14 w 17"/>
                <a:gd name="T11" fmla="*/ 17 h 17"/>
                <a:gd name="T12" fmla="*/ 14 w 17"/>
                <a:gd name="T13" fmla="*/ 17 h 17"/>
                <a:gd name="T14" fmla="*/ 14 w 17"/>
                <a:gd name="T15" fmla="*/ 16 h 17"/>
                <a:gd name="T16" fmla="*/ 14 w 17"/>
                <a:gd name="T17" fmla="*/ 16 h 17"/>
                <a:gd name="T18" fmla="*/ 14 w 17"/>
                <a:gd name="T19" fmla="*/ 17 h 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" h="17">
                  <a:moveTo>
                    <a:pt x="14" y="17"/>
                  </a:moveTo>
                  <a:lnTo>
                    <a:pt x="14" y="16"/>
                  </a:lnTo>
                  <a:lnTo>
                    <a:pt x="17" y="3"/>
                  </a:lnTo>
                  <a:lnTo>
                    <a:pt x="2" y="0"/>
                  </a:lnTo>
                  <a:lnTo>
                    <a:pt x="0" y="13"/>
                  </a:lnTo>
                  <a:lnTo>
                    <a:pt x="14" y="17"/>
                  </a:lnTo>
                  <a:lnTo>
                    <a:pt x="14" y="16"/>
                  </a:lnTo>
                  <a:lnTo>
                    <a:pt x="14" y="1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96" name="Freeform 683"/>
            <p:cNvSpPr>
              <a:spLocks/>
            </p:cNvSpPr>
            <p:nvPr userDrawn="1"/>
          </p:nvSpPr>
          <p:spPr bwMode="auto">
            <a:xfrm>
              <a:off x="5607" y="235"/>
              <a:ext cx="18" cy="18"/>
            </a:xfrm>
            <a:custGeom>
              <a:avLst/>
              <a:gdLst>
                <a:gd name="T0" fmla="*/ 14 w 18"/>
                <a:gd name="T1" fmla="*/ 18 h 18"/>
                <a:gd name="T2" fmla="*/ 14 w 18"/>
                <a:gd name="T3" fmla="*/ 17 h 18"/>
                <a:gd name="T4" fmla="*/ 18 w 18"/>
                <a:gd name="T5" fmla="*/ 5 h 18"/>
                <a:gd name="T6" fmla="*/ 4 w 18"/>
                <a:gd name="T7" fmla="*/ 0 h 18"/>
                <a:gd name="T8" fmla="*/ 0 w 18"/>
                <a:gd name="T9" fmla="*/ 12 h 18"/>
                <a:gd name="T10" fmla="*/ 14 w 18"/>
                <a:gd name="T11" fmla="*/ 18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" h="18">
                  <a:moveTo>
                    <a:pt x="14" y="18"/>
                  </a:moveTo>
                  <a:lnTo>
                    <a:pt x="14" y="17"/>
                  </a:lnTo>
                  <a:lnTo>
                    <a:pt x="18" y="5"/>
                  </a:lnTo>
                  <a:lnTo>
                    <a:pt x="4" y="0"/>
                  </a:lnTo>
                  <a:lnTo>
                    <a:pt x="0" y="12"/>
                  </a:lnTo>
                  <a:lnTo>
                    <a:pt x="14" y="1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97" name="Freeform 684"/>
            <p:cNvSpPr>
              <a:spLocks/>
            </p:cNvSpPr>
            <p:nvPr userDrawn="1"/>
          </p:nvSpPr>
          <p:spPr bwMode="auto">
            <a:xfrm>
              <a:off x="5602" y="247"/>
              <a:ext cx="19" cy="18"/>
            </a:xfrm>
            <a:custGeom>
              <a:avLst/>
              <a:gdLst>
                <a:gd name="T0" fmla="*/ 13 w 19"/>
                <a:gd name="T1" fmla="*/ 18 h 18"/>
                <a:gd name="T2" fmla="*/ 14 w 19"/>
                <a:gd name="T3" fmla="*/ 17 h 18"/>
                <a:gd name="T4" fmla="*/ 19 w 19"/>
                <a:gd name="T5" fmla="*/ 6 h 18"/>
                <a:gd name="T6" fmla="*/ 5 w 19"/>
                <a:gd name="T7" fmla="*/ 0 h 18"/>
                <a:gd name="T8" fmla="*/ 0 w 19"/>
                <a:gd name="T9" fmla="*/ 12 h 18"/>
                <a:gd name="T10" fmla="*/ 13 w 19"/>
                <a:gd name="T11" fmla="*/ 18 h 18"/>
                <a:gd name="T12" fmla="*/ 13 w 19"/>
                <a:gd name="T13" fmla="*/ 18 h 18"/>
                <a:gd name="T14" fmla="*/ 13 w 19"/>
                <a:gd name="T15" fmla="*/ 18 h 18"/>
                <a:gd name="T16" fmla="*/ 14 w 19"/>
                <a:gd name="T17" fmla="*/ 17 h 18"/>
                <a:gd name="T18" fmla="*/ 13 w 19"/>
                <a:gd name="T19" fmla="*/ 18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9" h="18">
                  <a:moveTo>
                    <a:pt x="13" y="18"/>
                  </a:moveTo>
                  <a:lnTo>
                    <a:pt x="14" y="17"/>
                  </a:lnTo>
                  <a:lnTo>
                    <a:pt x="19" y="6"/>
                  </a:lnTo>
                  <a:lnTo>
                    <a:pt x="5" y="0"/>
                  </a:lnTo>
                  <a:lnTo>
                    <a:pt x="0" y="12"/>
                  </a:lnTo>
                  <a:lnTo>
                    <a:pt x="13" y="18"/>
                  </a:lnTo>
                  <a:lnTo>
                    <a:pt x="14" y="17"/>
                  </a:lnTo>
                  <a:lnTo>
                    <a:pt x="13" y="1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98" name="Freeform 685"/>
            <p:cNvSpPr>
              <a:spLocks/>
            </p:cNvSpPr>
            <p:nvPr userDrawn="1"/>
          </p:nvSpPr>
          <p:spPr bwMode="auto">
            <a:xfrm>
              <a:off x="5595" y="257"/>
              <a:ext cx="20" cy="21"/>
            </a:xfrm>
            <a:custGeom>
              <a:avLst/>
              <a:gdLst>
                <a:gd name="T0" fmla="*/ 12 w 20"/>
                <a:gd name="T1" fmla="*/ 21 h 21"/>
                <a:gd name="T2" fmla="*/ 13 w 20"/>
                <a:gd name="T3" fmla="*/ 20 h 21"/>
                <a:gd name="T4" fmla="*/ 20 w 20"/>
                <a:gd name="T5" fmla="*/ 8 h 21"/>
                <a:gd name="T6" fmla="*/ 7 w 20"/>
                <a:gd name="T7" fmla="*/ 0 h 21"/>
                <a:gd name="T8" fmla="*/ 0 w 20"/>
                <a:gd name="T9" fmla="*/ 12 h 21"/>
                <a:gd name="T10" fmla="*/ 12 w 20"/>
                <a:gd name="T11" fmla="*/ 21 h 21"/>
                <a:gd name="T12" fmla="*/ 12 w 20"/>
                <a:gd name="T13" fmla="*/ 21 h 21"/>
                <a:gd name="T14" fmla="*/ 13 w 20"/>
                <a:gd name="T15" fmla="*/ 20 h 21"/>
                <a:gd name="T16" fmla="*/ 13 w 20"/>
                <a:gd name="T17" fmla="*/ 20 h 21"/>
                <a:gd name="T18" fmla="*/ 12 w 20"/>
                <a:gd name="T19" fmla="*/ 21 h 2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" h="21">
                  <a:moveTo>
                    <a:pt x="12" y="21"/>
                  </a:moveTo>
                  <a:lnTo>
                    <a:pt x="13" y="20"/>
                  </a:lnTo>
                  <a:lnTo>
                    <a:pt x="20" y="8"/>
                  </a:lnTo>
                  <a:lnTo>
                    <a:pt x="7" y="0"/>
                  </a:lnTo>
                  <a:lnTo>
                    <a:pt x="0" y="12"/>
                  </a:lnTo>
                  <a:lnTo>
                    <a:pt x="12" y="21"/>
                  </a:lnTo>
                  <a:lnTo>
                    <a:pt x="13" y="20"/>
                  </a:lnTo>
                  <a:lnTo>
                    <a:pt x="12" y="2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99" name="Freeform 686"/>
            <p:cNvSpPr>
              <a:spLocks/>
            </p:cNvSpPr>
            <p:nvPr userDrawn="1"/>
          </p:nvSpPr>
          <p:spPr bwMode="auto">
            <a:xfrm>
              <a:off x="5587" y="268"/>
              <a:ext cx="20" cy="20"/>
            </a:xfrm>
            <a:custGeom>
              <a:avLst/>
              <a:gdLst>
                <a:gd name="T0" fmla="*/ 12 w 20"/>
                <a:gd name="T1" fmla="*/ 20 h 20"/>
                <a:gd name="T2" fmla="*/ 12 w 20"/>
                <a:gd name="T3" fmla="*/ 20 h 20"/>
                <a:gd name="T4" fmla="*/ 20 w 20"/>
                <a:gd name="T5" fmla="*/ 10 h 20"/>
                <a:gd name="T6" fmla="*/ 8 w 20"/>
                <a:gd name="T7" fmla="*/ 0 h 20"/>
                <a:gd name="T8" fmla="*/ 0 w 20"/>
                <a:gd name="T9" fmla="*/ 9 h 20"/>
                <a:gd name="T10" fmla="*/ 12 w 20"/>
                <a:gd name="T11" fmla="*/ 20 h 20"/>
                <a:gd name="T12" fmla="*/ 12 w 20"/>
                <a:gd name="T13" fmla="*/ 20 h 20"/>
                <a:gd name="T14" fmla="*/ 12 w 20"/>
                <a:gd name="T15" fmla="*/ 20 h 20"/>
                <a:gd name="T16" fmla="*/ 12 w 20"/>
                <a:gd name="T17" fmla="*/ 20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" h="20">
                  <a:moveTo>
                    <a:pt x="12" y="20"/>
                  </a:moveTo>
                  <a:lnTo>
                    <a:pt x="12" y="20"/>
                  </a:lnTo>
                  <a:lnTo>
                    <a:pt x="20" y="10"/>
                  </a:lnTo>
                  <a:lnTo>
                    <a:pt x="8" y="0"/>
                  </a:lnTo>
                  <a:lnTo>
                    <a:pt x="0" y="9"/>
                  </a:lnTo>
                  <a:lnTo>
                    <a:pt x="12" y="2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00" name="Freeform 687"/>
            <p:cNvSpPr>
              <a:spLocks/>
            </p:cNvSpPr>
            <p:nvPr userDrawn="1"/>
          </p:nvSpPr>
          <p:spPr bwMode="auto">
            <a:xfrm>
              <a:off x="5579" y="277"/>
              <a:ext cx="20" cy="20"/>
            </a:xfrm>
            <a:custGeom>
              <a:avLst/>
              <a:gdLst>
                <a:gd name="T0" fmla="*/ 9 w 20"/>
                <a:gd name="T1" fmla="*/ 20 h 20"/>
                <a:gd name="T2" fmla="*/ 11 w 20"/>
                <a:gd name="T3" fmla="*/ 20 h 20"/>
                <a:gd name="T4" fmla="*/ 20 w 20"/>
                <a:gd name="T5" fmla="*/ 11 h 20"/>
                <a:gd name="T6" fmla="*/ 9 w 20"/>
                <a:gd name="T7" fmla="*/ 0 h 20"/>
                <a:gd name="T8" fmla="*/ 0 w 20"/>
                <a:gd name="T9" fmla="*/ 8 h 20"/>
                <a:gd name="T10" fmla="*/ 9 w 20"/>
                <a:gd name="T11" fmla="*/ 20 h 20"/>
                <a:gd name="T12" fmla="*/ 9 w 20"/>
                <a:gd name="T13" fmla="*/ 20 h 20"/>
                <a:gd name="T14" fmla="*/ 9 w 20"/>
                <a:gd name="T15" fmla="*/ 20 h 20"/>
                <a:gd name="T16" fmla="*/ 11 w 20"/>
                <a:gd name="T17" fmla="*/ 20 h 20"/>
                <a:gd name="T18" fmla="*/ 9 w 20"/>
                <a:gd name="T19" fmla="*/ 20 h 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" h="20">
                  <a:moveTo>
                    <a:pt x="9" y="20"/>
                  </a:moveTo>
                  <a:lnTo>
                    <a:pt x="11" y="20"/>
                  </a:lnTo>
                  <a:lnTo>
                    <a:pt x="20" y="11"/>
                  </a:lnTo>
                  <a:lnTo>
                    <a:pt x="9" y="0"/>
                  </a:lnTo>
                  <a:lnTo>
                    <a:pt x="0" y="8"/>
                  </a:lnTo>
                  <a:lnTo>
                    <a:pt x="9" y="20"/>
                  </a:lnTo>
                  <a:lnTo>
                    <a:pt x="11" y="20"/>
                  </a:lnTo>
                  <a:lnTo>
                    <a:pt x="9" y="2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01" name="Freeform 688"/>
            <p:cNvSpPr>
              <a:spLocks/>
            </p:cNvSpPr>
            <p:nvPr userDrawn="1"/>
          </p:nvSpPr>
          <p:spPr bwMode="auto">
            <a:xfrm>
              <a:off x="5569" y="285"/>
              <a:ext cx="19" cy="21"/>
            </a:xfrm>
            <a:custGeom>
              <a:avLst/>
              <a:gdLst>
                <a:gd name="T0" fmla="*/ 8 w 19"/>
                <a:gd name="T1" fmla="*/ 21 h 21"/>
                <a:gd name="T2" fmla="*/ 9 w 19"/>
                <a:gd name="T3" fmla="*/ 20 h 21"/>
                <a:gd name="T4" fmla="*/ 19 w 19"/>
                <a:gd name="T5" fmla="*/ 12 h 21"/>
                <a:gd name="T6" fmla="*/ 10 w 19"/>
                <a:gd name="T7" fmla="*/ 0 h 21"/>
                <a:gd name="T8" fmla="*/ 0 w 19"/>
                <a:gd name="T9" fmla="*/ 8 h 21"/>
                <a:gd name="T10" fmla="*/ 8 w 19"/>
                <a:gd name="T11" fmla="*/ 21 h 21"/>
                <a:gd name="T12" fmla="*/ 8 w 19"/>
                <a:gd name="T13" fmla="*/ 21 h 21"/>
                <a:gd name="T14" fmla="*/ 9 w 19"/>
                <a:gd name="T15" fmla="*/ 20 h 21"/>
                <a:gd name="T16" fmla="*/ 9 w 19"/>
                <a:gd name="T17" fmla="*/ 20 h 21"/>
                <a:gd name="T18" fmla="*/ 8 w 19"/>
                <a:gd name="T19" fmla="*/ 21 h 2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9" h="21">
                  <a:moveTo>
                    <a:pt x="8" y="21"/>
                  </a:moveTo>
                  <a:lnTo>
                    <a:pt x="9" y="20"/>
                  </a:lnTo>
                  <a:lnTo>
                    <a:pt x="19" y="12"/>
                  </a:lnTo>
                  <a:lnTo>
                    <a:pt x="10" y="0"/>
                  </a:lnTo>
                  <a:lnTo>
                    <a:pt x="0" y="8"/>
                  </a:lnTo>
                  <a:lnTo>
                    <a:pt x="8" y="21"/>
                  </a:lnTo>
                  <a:lnTo>
                    <a:pt x="9" y="20"/>
                  </a:lnTo>
                  <a:lnTo>
                    <a:pt x="8" y="2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02" name="Freeform 689"/>
            <p:cNvSpPr>
              <a:spLocks/>
            </p:cNvSpPr>
            <p:nvPr userDrawn="1"/>
          </p:nvSpPr>
          <p:spPr bwMode="auto">
            <a:xfrm>
              <a:off x="5558" y="292"/>
              <a:ext cx="19" cy="19"/>
            </a:xfrm>
            <a:custGeom>
              <a:avLst/>
              <a:gdLst>
                <a:gd name="T0" fmla="*/ 7 w 19"/>
                <a:gd name="T1" fmla="*/ 19 h 19"/>
                <a:gd name="T2" fmla="*/ 8 w 19"/>
                <a:gd name="T3" fmla="*/ 19 h 19"/>
                <a:gd name="T4" fmla="*/ 19 w 19"/>
                <a:gd name="T5" fmla="*/ 14 h 19"/>
                <a:gd name="T6" fmla="*/ 12 w 19"/>
                <a:gd name="T7" fmla="*/ 0 h 19"/>
                <a:gd name="T8" fmla="*/ 0 w 19"/>
                <a:gd name="T9" fmla="*/ 5 h 19"/>
                <a:gd name="T10" fmla="*/ 7 w 19"/>
                <a:gd name="T11" fmla="*/ 19 h 19"/>
                <a:gd name="T12" fmla="*/ 7 w 19"/>
                <a:gd name="T13" fmla="*/ 19 h 19"/>
                <a:gd name="T14" fmla="*/ 7 w 19"/>
                <a:gd name="T15" fmla="*/ 19 h 19"/>
                <a:gd name="T16" fmla="*/ 8 w 19"/>
                <a:gd name="T17" fmla="*/ 19 h 19"/>
                <a:gd name="T18" fmla="*/ 7 w 19"/>
                <a:gd name="T19" fmla="*/ 19 h 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9" h="19">
                  <a:moveTo>
                    <a:pt x="7" y="19"/>
                  </a:moveTo>
                  <a:lnTo>
                    <a:pt x="8" y="19"/>
                  </a:lnTo>
                  <a:lnTo>
                    <a:pt x="19" y="14"/>
                  </a:lnTo>
                  <a:lnTo>
                    <a:pt x="12" y="0"/>
                  </a:lnTo>
                  <a:lnTo>
                    <a:pt x="0" y="5"/>
                  </a:lnTo>
                  <a:lnTo>
                    <a:pt x="7" y="19"/>
                  </a:lnTo>
                  <a:lnTo>
                    <a:pt x="8" y="19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03" name="Freeform 690"/>
            <p:cNvSpPr>
              <a:spLocks/>
            </p:cNvSpPr>
            <p:nvPr userDrawn="1"/>
          </p:nvSpPr>
          <p:spPr bwMode="auto">
            <a:xfrm>
              <a:off x="5548" y="297"/>
              <a:ext cx="17" cy="20"/>
            </a:xfrm>
            <a:custGeom>
              <a:avLst/>
              <a:gdLst>
                <a:gd name="T0" fmla="*/ 4 w 17"/>
                <a:gd name="T1" fmla="*/ 20 h 20"/>
                <a:gd name="T2" fmla="*/ 5 w 17"/>
                <a:gd name="T3" fmla="*/ 20 h 20"/>
                <a:gd name="T4" fmla="*/ 17 w 17"/>
                <a:gd name="T5" fmla="*/ 14 h 20"/>
                <a:gd name="T6" fmla="*/ 11 w 17"/>
                <a:gd name="T7" fmla="*/ 0 h 20"/>
                <a:gd name="T8" fmla="*/ 0 w 17"/>
                <a:gd name="T9" fmla="*/ 5 h 20"/>
                <a:gd name="T10" fmla="*/ 4 w 17"/>
                <a:gd name="T11" fmla="*/ 20 h 20"/>
                <a:gd name="T12" fmla="*/ 4 w 17"/>
                <a:gd name="T13" fmla="*/ 20 h 20"/>
                <a:gd name="T14" fmla="*/ 5 w 17"/>
                <a:gd name="T15" fmla="*/ 20 h 20"/>
                <a:gd name="T16" fmla="*/ 5 w 17"/>
                <a:gd name="T17" fmla="*/ 20 h 20"/>
                <a:gd name="T18" fmla="*/ 4 w 17"/>
                <a:gd name="T19" fmla="*/ 20 h 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" h="20">
                  <a:moveTo>
                    <a:pt x="4" y="20"/>
                  </a:moveTo>
                  <a:lnTo>
                    <a:pt x="5" y="20"/>
                  </a:lnTo>
                  <a:lnTo>
                    <a:pt x="17" y="14"/>
                  </a:lnTo>
                  <a:lnTo>
                    <a:pt x="11" y="0"/>
                  </a:lnTo>
                  <a:lnTo>
                    <a:pt x="0" y="5"/>
                  </a:lnTo>
                  <a:lnTo>
                    <a:pt x="4" y="20"/>
                  </a:lnTo>
                  <a:lnTo>
                    <a:pt x="5" y="20"/>
                  </a:lnTo>
                  <a:lnTo>
                    <a:pt x="4" y="2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04" name="Freeform 691"/>
            <p:cNvSpPr>
              <a:spLocks/>
            </p:cNvSpPr>
            <p:nvPr userDrawn="1"/>
          </p:nvSpPr>
          <p:spPr bwMode="auto">
            <a:xfrm>
              <a:off x="5536" y="301"/>
              <a:ext cx="16" cy="18"/>
            </a:xfrm>
            <a:custGeom>
              <a:avLst/>
              <a:gdLst>
                <a:gd name="T0" fmla="*/ 2 w 16"/>
                <a:gd name="T1" fmla="*/ 18 h 18"/>
                <a:gd name="T2" fmla="*/ 2 w 16"/>
                <a:gd name="T3" fmla="*/ 18 h 18"/>
                <a:gd name="T4" fmla="*/ 16 w 16"/>
                <a:gd name="T5" fmla="*/ 16 h 18"/>
                <a:gd name="T6" fmla="*/ 13 w 16"/>
                <a:gd name="T7" fmla="*/ 0 h 18"/>
                <a:gd name="T8" fmla="*/ 0 w 16"/>
                <a:gd name="T9" fmla="*/ 2 h 18"/>
                <a:gd name="T10" fmla="*/ 2 w 16"/>
                <a:gd name="T11" fmla="*/ 18 h 18"/>
                <a:gd name="T12" fmla="*/ 2 w 16"/>
                <a:gd name="T13" fmla="*/ 18 h 18"/>
                <a:gd name="T14" fmla="*/ 2 w 16"/>
                <a:gd name="T15" fmla="*/ 18 h 18"/>
                <a:gd name="T16" fmla="*/ 2 w 16"/>
                <a:gd name="T17" fmla="*/ 18 h 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18">
                  <a:moveTo>
                    <a:pt x="2" y="18"/>
                  </a:moveTo>
                  <a:lnTo>
                    <a:pt x="2" y="18"/>
                  </a:lnTo>
                  <a:lnTo>
                    <a:pt x="16" y="16"/>
                  </a:lnTo>
                  <a:lnTo>
                    <a:pt x="13" y="0"/>
                  </a:lnTo>
                  <a:lnTo>
                    <a:pt x="0" y="2"/>
                  </a:lnTo>
                  <a:lnTo>
                    <a:pt x="2" y="1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05" name="Freeform 692"/>
            <p:cNvSpPr>
              <a:spLocks/>
            </p:cNvSpPr>
            <p:nvPr userDrawn="1"/>
          </p:nvSpPr>
          <p:spPr bwMode="auto">
            <a:xfrm>
              <a:off x="5524" y="303"/>
              <a:ext cx="14" cy="16"/>
            </a:xfrm>
            <a:custGeom>
              <a:avLst/>
              <a:gdLst>
                <a:gd name="T0" fmla="*/ 1 w 14"/>
                <a:gd name="T1" fmla="*/ 16 h 16"/>
                <a:gd name="T2" fmla="*/ 14 w 14"/>
                <a:gd name="T3" fmla="*/ 16 h 16"/>
                <a:gd name="T4" fmla="*/ 13 w 14"/>
                <a:gd name="T5" fmla="*/ 0 h 16"/>
                <a:gd name="T6" fmla="*/ 0 w 14"/>
                <a:gd name="T7" fmla="*/ 2 h 16"/>
                <a:gd name="T8" fmla="*/ 1 w 14"/>
                <a:gd name="T9" fmla="*/ 16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16">
                  <a:moveTo>
                    <a:pt x="1" y="16"/>
                  </a:moveTo>
                  <a:lnTo>
                    <a:pt x="14" y="16"/>
                  </a:lnTo>
                  <a:lnTo>
                    <a:pt x="13" y="0"/>
                  </a:lnTo>
                  <a:lnTo>
                    <a:pt x="0" y="2"/>
                  </a:lnTo>
                  <a:lnTo>
                    <a:pt x="1" y="1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06" name="Rectangle 693"/>
            <p:cNvSpPr>
              <a:spLocks noChangeArrowheads="1"/>
            </p:cNvSpPr>
            <p:nvPr userDrawn="1"/>
          </p:nvSpPr>
          <p:spPr bwMode="auto">
            <a:xfrm>
              <a:off x="5634" y="212"/>
              <a:ext cx="62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07" name="Rectangle 694"/>
            <p:cNvSpPr>
              <a:spLocks noChangeArrowheads="1"/>
            </p:cNvSpPr>
            <p:nvPr userDrawn="1"/>
          </p:nvSpPr>
          <p:spPr bwMode="auto">
            <a:xfrm>
              <a:off x="5625" y="203"/>
              <a:ext cx="63" cy="1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08" name="Freeform 695"/>
            <p:cNvSpPr>
              <a:spLocks/>
            </p:cNvSpPr>
            <p:nvPr userDrawn="1"/>
          </p:nvSpPr>
          <p:spPr bwMode="auto">
            <a:xfrm>
              <a:off x="5644" y="197"/>
              <a:ext cx="31" cy="33"/>
            </a:xfrm>
            <a:custGeom>
              <a:avLst/>
              <a:gdLst>
                <a:gd name="T0" fmla="*/ 31 w 31"/>
                <a:gd name="T1" fmla="*/ 15 h 33"/>
                <a:gd name="T2" fmla="*/ 31 w 31"/>
                <a:gd name="T3" fmla="*/ 14 h 33"/>
                <a:gd name="T4" fmla="*/ 31 w 31"/>
                <a:gd name="T5" fmla="*/ 11 h 33"/>
                <a:gd name="T6" fmla="*/ 30 w 31"/>
                <a:gd name="T7" fmla="*/ 10 h 33"/>
                <a:gd name="T8" fmla="*/ 29 w 31"/>
                <a:gd name="T9" fmla="*/ 7 h 33"/>
                <a:gd name="T10" fmla="*/ 29 w 31"/>
                <a:gd name="T11" fmla="*/ 6 h 33"/>
                <a:gd name="T12" fmla="*/ 26 w 31"/>
                <a:gd name="T13" fmla="*/ 5 h 33"/>
                <a:gd name="T14" fmla="*/ 25 w 31"/>
                <a:gd name="T15" fmla="*/ 4 h 33"/>
                <a:gd name="T16" fmla="*/ 23 w 31"/>
                <a:gd name="T17" fmla="*/ 2 h 33"/>
                <a:gd name="T18" fmla="*/ 22 w 31"/>
                <a:gd name="T19" fmla="*/ 2 h 33"/>
                <a:gd name="T20" fmla="*/ 19 w 31"/>
                <a:gd name="T21" fmla="*/ 1 h 33"/>
                <a:gd name="T22" fmla="*/ 18 w 31"/>
                <a:gd name="T23" fmla="*/ 1 h 33"/>
                <a:gd name="T24" fmla="*/ 15 w 31"/>
                <a:gd name="T25" fmla="*/ 0 h 33"/>
                <a:gd name="T26" fmla="*/ 13 w 31"/>
                <a:gd name="T27" fmla="*/ 1 h 33"/>
                <a:gd name="T28" fmla="*/ 11 w 31"/>
                <a:gd name="T29" fmla="*/ 1 h 33"/>
                <a:gd name="T30" fmla="*/ 9 w 31"/>
                <a:gd name="T31" fmla="*/ 2 h 33"/>
                <a:gd name="T32" fmla="*/ 8 w 31"/>
                <a:gd name="T33" fmla="*/ 2 h 33"/>
                <a:gd name="T34" fmla="*/ 5 w 31"/>
                <a:gd name="T35" fmla="*/ 4 h 33"/>
                <a:gd name="T36" fmla="*/ 4 w 31"/>
                <a:gd name="T37" fmla="*/ 5 h 33"/>
                <a:gd name="T38" fmla="*/ 2 w 31"/>
                <a:gd name="T39" fmla="*/ 6 h 33"/>
                <a:gd name="T40" fmla="*/ 1 w 31"/>
                <a:gd name="T41" fmla="*/ 7 h 33"/>
                <a:gd name="T42" fmla="*/ 1 w 31"/>
                <a:gd name="T43" fmla="*/ 10 h 33"/>
                <a:gd name="T44" fmla="*/ 0 w 31"/>
                <a:gd name="T45" fmla="*/ 11 h 33"/>
                <a:gd name="T46" fmla="*/ 0 w 31"/>
                <a:gd name="T47" fmla="*/ 14 h 33"/>
                <a:gd name="T48" fmla="*/ 0 w 31"/>
                <a:gd name="T49" fmla="*/ 15 h 33"/>
                <a:gd name="T50" fmla="*/ 0 w 31"/>
                <a:gd name="T51" fmla="*/ 18 h 33"/>
                <a:gd name="T52" fmla="*/ 0 w 31"/>
                <a:gd name="T53" fmla="*/ 21 h 33"/>
                <a:gd name="T54" fmla="*/ 1 w 31"/>
                <a:gd name="T55" fmla="*/ 22 h 33"/>
                <a:gd name="T56" fmla="*/ 1 w 31"/>
                <a:gd name="T57" fmla="*/ 25 h 33"/>
                <a:gd name="T58" fmla="*/ 2 w 31"/>
                <a:gd name="T59" fmla="*/ 26 h 33"/>
                <a:gd name="T60" fmla="*/ 4 w 31"/>
                <a:gd name="T61" fmla="*/ 27 h 33"/>
                <a:gd name="T62" fmla="*/ 5 w 31"/>
                <a:gd name="T63" fmla="*/ 29 h 33"/>
                <a:gd name="T64" fmla="*/ 8 w 31"/>
                <a:gd name="T65" fmla="*/ 30 h 33"/>
                <a:gd name="T66" fmla="*/ 9 w 31"/>
                <a:gd name="T67" fmla="*/ 31 h 33"/>
                <a:gd name="T68" fmla="*/ 11 w 31"/>
                <a:gd name="T69" fmla="*/ 31 h 33"/>
                <a:gd name="T70" fmla="*/ 13 w 31"/>
                <a:gd name="T71" fmla="*/ 33 h 33"/>
                <a:gd name="T72" fmla="*/ 15 w 31"/>
                <a:gd name="T73" fmla="*/ 33 h 33"/>
                <a:gd name="T74" fmla="*/ 18 w 31"/>
                <a:gd name="T75" fmla="*/ 33 h 33"/>
                <a:gd name="T76" fmla="*/ 19 w 31"/>
                <a:gd name="T77" fmla="*/ 31 h 33"/>
                <a:gd name="T78" fmla="*/ 22 w 31"/>
                <a:gd name="T79" fmla="*/ 31 h 33"/>
                <a:gd name="T80" fmla="*/ 23 w 31"/>
                <a:gd name="T81" fmla="*/ 30 h 33"/>
                <a:gd name="T82" fmla="*/ 25 w 31"/>
                <a:gd name="T83" fmla="*/ 29 h 33"/>
                <a:gd name="T84" fmla="*/ 26 w 31"/>
                <a:gd name="T85" fmla="*/ 27 h 33"/>
                <a:gd name="T86" fmla="*/ 29 w 31"/>
                <a:gd name="T87" fmla="*/ 26 h 33"/>
                <a:gd name="T88" fmla="*/ 29 w 31"/>
                <a:gd name="T89" fmla="*/ 25 h 33"/>
                <a:gd name="T90" fmla="*/ 30 w 31"/>
                <a:gd name="T91" fmla="*/ 22 h 33"/>
                <a:gd name="T92" fmla="*/ 31 w 31"/>
                <a:gd name="T93" fmla="*/ 21 h 33"/>
                <a:gd name="T94" fmla="*/ 31 w 31"/>
                <a:gd name="T95" fmla="*/ 18 h 33"/>
                <a:gd name="T96" fmla="*/ 31 w 31"/>
                <a:gd name="T97" fmla="*/ 15 h 3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1" h="33">
                  <a:moveTo>
                    <a:pt x="31" y="15"/>
                  </a:moveTo>
                  <a:lnTo>
                    <a:pt x="31" y="14"/>
                  </a:lnTo>
                  <a:lnTo>
                    <a:pt x="31" y="11"/>
                  </a:lnTo>
                  <a:lnTo>
                    <a:pt x="30" y="10"/>
                  </a:lnTo>
                  <a:lnTo>
                    <a:pt x="29" y="7"/>
                  </a:lnTo>
                  <a:lnTo>
                    <a:pt x="29" y="6"/>
                  </a:lnTo>
                  <a:lnTo>
                    <a:pt x="26" y="5"/>
                  </a:lnTo>
                  <a:lnTo>
                    <a:pt x="25" y="4"/>
                  </a:lnTo>
                  <a:lnTo>
                    <a:pt x="23" y="2"/>
                  </a:lnTo>
                  <a:lnTo>
                    <a:pt x="22" y="2"/>
                  </a:lnTo>
                  <a:lnTo>
                    <a:pt x="19" y="1"/>
                  </a:lnTo>
                  <a:lnTo>
                    <a:pt x="18" y="1"/>
                  </a:lnTo>
                  <a:lnTo>
                    <a:pt x="15" y="0"/>
                  </a:lnTo>
                  <a:lnTo>
                    <a:pt x="13" y="1"/>
                  </a:lnTo>
                  <a:lnTo>
                    <a:pt x="11" y="1"/>
                  </a:lnTo>
                  <a:lnTo>
                    <a:pt x="9" y="2"/>
                  </a:lnTo>
                  <a:lnTo>
                    <a:pt x="8" y="2"/>
                  </a:lnTo>
                  <a:lnTo>
                    <a:pt x="5" y="4"/>
                  </a:lnTo>
                  <a:lnTo>
                    <a:pt x="4" y="5"/>
                  </a:lnTo>
                  <a:lnTo>
                    <a:pt x="2" y="6"/>
                  </a:lnTo>
                  <a:lnTo>
                    <a:pt x="1" y="7"/>
                  </a:lnTo>
                  <a:lnTo>
                    <a:pt x="1" y="10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1" y="22"/>
                  </a:lnTo>
                  <a:lnTo>
                    <a:pt x="1" y="25"/>
                  </a:lnTo>
                  <a:lnTo>
                    <a:pt x="2" y="26"/>
                  </a:lnTo>
                  <a:lnTo>
                    <a:pt x="4" y="27"/>
                  </a:lnTo>
                  <a:lnTo>
                    <a:pt x="5" y="29"/>
                  </a:lnTo>
                  <a:lnTo>
                    <a:pt x="8" y="30"/>
                  </a:lnTo>
                  <a:lnTo>
                    <a:pt x="9" y="31"/>
                  </a:lnTo>
                  <a:lnTo>
                    <a:pt x="11" y="31"/>
                  </a:lnTo>
                  <a:lnTo>
                    <a:pt x="13" y="33"/>
                  </a:lnTo>
                  <a:lnTo>
                    <a:pt x="15" y="33"/>
                  </a:lnTo>
                  <a:lnTo>
                    <a:pt x="18" y="33"/>
                  </a:lnTo>
                  <a:lnTo>
                    <a:pt x="19" y="31"/>
                  </a:lnTo>
                  <a:lnTo>
                    <a:pt x="22" y="31"/>
                  </a:lnTo>
                  <a:lnTo>
                    <a:pt x="23" y="30"/>
                  </a:lnTo>
                  <a:lnTo>
                    <a:pt x="25" y="29"/>
                  </a:lnTo>
                  <a:lnTo>
                    <a:pt x="26" y="27"/>
                  </a:lnTo>
                  <a:lnTo>
                    <a:pt x="29" y="26"/>
                  </a:lnTo>
                  <a:lnTo>
                    <a:pt x="29" y="25"/>
                  </a:lnTo>
                  <a:lnTo>
                    <a:pt x="30" y="22"/>
                  </a:lnTo>
                  <a:lnTo>
                    <a:pt x="31" y="21"/>
                  </a:lnTo>
                  <a:lnTo>
                    <a:pt x="31" y="18"/>
                  </a:lnTo>
                  <a:lnTo>
                    <a:pt x="31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09" name="Freeform 696"/>
            <p:cNvSpPr>
              <a:spLocks/>
            </p:cNvSpPr>
            <p:nvPr userDrawn="1"/>
          </p:nvSpPr>
          <p:spPr bwMode="auto">
            <a:xfrm>
              <a:off x="5115" y="197"/>
              <a:ext cx="31" cy="31"/>
            </a:xfrm>
            <a:custGeom>
              <a:avLst/>
              <a:gdLst>
                <a:gd name="T0" fmla="*/ 0 w 31"/>
                <a:gd name="T1" fmla="*/ 15 h 31"/>
                <a:gd name="T2" fmla="*/ 0 w 31"/>
                <a:gd name="T3" fmla="*/ 14 h 31"/>
                <a:gd name="T4" fmla="*/ 0 w 31"/>
                <a:gd name="T5" fmla="*/ 11 h 31"/>
                <a:gd name="T6" fmla="*/ 1 w 31"/>
                <a:gd name="T7" fmla="*/ 10 h 31"/>
                <a:gd name="T8" fmla="*/ 2 w 31"/>
                <a:gd name="T9" fmla="*/ 7 h 31"/>
                <a:gd name="T10" fmla="*/ 2 w 31"/>
                <a:gd name="T11" fmla="*/ 6 h 31"/>
                <a:gd name="T12" fmla="*/ 5 w 31"/>
                <a:gd name="T13" fmla="*/ 5 h 31"/>
                <a:gd name="T14" fmla="*/ 6 w 31"/>
                <a:gd name="T15" fmla="*/ 4 h 31"/>
                <a:gd name="T16" fmla="*/ 8 w 31"/>
                <a:gd name="T17" fmla="*/ 2 h 31"/>
                <a:gd name="T18" fmla="*/ 9 w 31"/>
                <a:gd name="T19" fmla="*/ 1 h 31"/>
                <a:gd name="T20" fmla="*/ 12 w 31"/>
                <a:gd name="T21" fmla="*/ 1 h 31"/>
                <a:gd name="T22" fmla="*/ 13 w 31"/>
                <a:gd name="T23" fmla="*/ 0 h 31"/>
                <a:gd name="T24" fmla="*/ 16 w 31"/>
                <a:gd name="T25" fmla="*/ 0 h 31"/>
                <a:gd name="T26" fmla="*/ 18 w 31"/>
                <a:gd name="T27" fmla="*/ 0 h 31"/>
                <a:gd name="T28" fmla="*/ 19 w 31"/>
                <a:gd name="T29" fmla="*/ 1 h 31"/>
                <a:gd name="T30" fmla="*/ 21 w 31"/>
                <a:gd name="T31" fmla="*/ 1 h 31"/>
                <a:gd name="T32" fmla="*/ 23 w 31"/>
                <a:gd name="T33" fmla="*/ 2 h 31"/>
                <a:gd name="T34" fmla="*/ 25 w 31"/>
                <a:gd name="T35" fmla="*/ 4 h 31"/>
                <a:gd name="T36" fmla="*/ 26 w 31"/>
                <a:gd name="T37" fmla="*/ 5 h 31"/>
                <a:gd name="T38" fmla="*/ 27 w 31"/>
                <a:gd name="T39" fmla="*/ 6 h 31"/>
                <a:gd name="T40" fmla="*/ 29 w 31"/>
                <a:gd name="T41" fmla="*/ 7 h 31"/>
                <a:gd name="T42" fmla="*/ 30 w 31"/>
                <a:gd name="T43" fmla="*/ 10 h 31"/>
                <a:gd name="T44" fmla="*/ 31 w 31"/>
                <a:gd name="T45" fmla="*/ 11 h 31"/>
                <a:gd name="T46" fmla="*/ 31 w 31"/>
                <a:gd name="T47" fmla="*/ 14 h 31"/>
                <a:gd name="T48" fmla="*/ 31 w 31"/>
                <a:gd name="T49" fmla="*/ 15 h 31"/>
                <a:gd name="T50" fmla="*/ 31 w 31"/>
                <a:gd name="T51" fmla="*/ 18 h 31"/>
                <a:gd name="T52" fmla="*/ 31 w 31"/>
                <a:gd name="T53" fmla="*/ 21 h 31"/>
                <a:gd name="T54" fmla="*/ 30 w 31"/>
                <a:gd name="T55" fmla="*/ 22 h 31"/>
                <a:gd name="T56" fmla="*/ 29 w 31"/>
                <a:gd name="T57" fmla="*/ 23 h 31"/>
                <a:gd name="T58" fmla="*/ 27 w 31"/>
                <a:gd name="T59" fmla="*/ 25 h 31"/>
                <a:gd name="T60" fmla="*/ 26 w 31"/>
                <a:gd name="T61" fmla="*/ 27 h 31"/>
                <a:gd name="T62" fmla="*/ 25 w 31"/>
                <a:gd name="T63" fmla="*/ 29 h 31"/>
                <a:gd name="T64" fmla="*/ 23 w 31"/>
                <a:gd name="T65" fmla="*/ 29 h 31"/>
                <a:gd name="T66" fmla="*/ 21 w 31"/>
                <a:gd name="T67" fmla="*/ 30 h 31"/>
                <a:gd name="T68" fmla="*/ 19 w 31"/>
                <a:gd name="T69" fmla="*/ 31 h 31"/>
                <a:gd name="T70" fmla="*/ 18 w 31"/>
                <a:gd name="T71" fmla="*/ 31 h 31"/>
                <a:gd name="T72" fmla="*/ 16 w 31"/>
                <a:gd name="T73" fmla="*/ 31 h 31"/>
                <a:gd name="T74" fmla="*/ 13 w 31"/>
                <a:gd name="T75" fmla="*/ 31 h 31"/>
                <a:gd name="T76" fmla="*/ 12 w 31"/>
                <a:gd name="T77" fmla="*/ 31 h 31"/>
                <a:gd name="T78" fmla="*/ 9 w 31"/>
                <a:gd name="T79" fmla="*/ 30 h 31"/>
                <a:gd name="T80" fmla="*/ 8 w 31"/>
                <a:gd name="T81" fmla="*/ 29 h 31"/>
                <a:gd name="T82" fmla="*/ 6 w 31"/>
                <a:gd name="T83" fmla="*/ 29 h 31"/>
                <a:gd name="T84" fmla="*/ 5 w 31"/>
                <a:gd name="T85" fmla="*/ 27 h 31"/>
                <a:gd name="T86" fmla="*/ 2 w 31"/>
                <a:gd name="T87" fmla="*/ 25 h 31"/>
                <a:gd name="T88" fmla="*/ 2 w 31"/>
                <a:gd name="T89" fmla="*/ 23 h 31"/>
                <a:gd name="T90" fmla="*/ 1 w 31"/>
                <a:gd name="T91" fmla="*/ 22 h 31"/>
                <a:gd name="T92" fmla="*/ 0 w 31"/>
                <a:gd name="T93" fmla="*/ 21 h 31"/>
                <a:gd name="T94" fmla="*/ 0 w 31"/>
                <a:gd name="T95" fmla="*/ 18 h 31"/>
                <a:gd name="T96" fmla="*/ 0 w 31"/>
                <a:gd name="T97" fmla="*/ 15 h 3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1" h="31">
                  <a:moveTo>
                    <a:pt x="0" y="15"/>
                  </a:moveTo>
                  <a:lnTo>
                    <a:pt x="0" y="14"/>
                  </a:lnTo>
                  <a:lnTo>
                    <a:pt x="0" y="11"/>
                  </a:lnTo>
                  <a:lnTo>
                    <a:pt x="1" y="10"/>
                  </a:lnTo>
                  <a:lnTo>
                    <a:pt x="2" y="7"/>
                  </a:lnTo>
                  <a:lnTo>
                    <a:pt x="2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8" y="2"/>
                  </a:lnTo>
                  <a:lnTo>
                    <a:pt x="9" y="1"/>
                  </a:lnTo>
                  <a:lnTo>
                    <a:pt x="12" y="1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1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5"/>
                  </a:lnTo>
                  <a:lnTo>
                    <a:pt x="27" y="6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1" y="11"/>
                  </a:lnTo>
                  <a:lnTo>
                    <a:pt x="31" y="14"/>
                  </a:lnTo>
                  <a:lnTo>
                    <a:pt x="31" y="15"/>
                  </a:lnTo>
                  <a:lnTo>
                    <a:pt x="31" y="18"/>
                  </a:lnTo>
                  <a:lnTo>
                    <a:pt x="31" y="21"/>
                  </a:lnTo>
                  <a:lnTo>
                    <a:pt x="30" y="22"/>
                  </a:lnTo>
                  <a:lnTo>
                    <a:pt x="29" y="23"/>
                  </a:lnTo>
                  <a:lnTo>
                    <a:pt x="27" y="25"/>
                  </a:lnTo>
                  <a:lnTo>
                    <a:pt x="26" y="27"/>
                  </a:lnTo>
                  <a:lnTo>
                    <a:pt x="25" y="29"/>
                  </a:lnTo>
                  <a:lnTo>
                    <a:pt x="23" y="29"/>
                  </a:lnTo>
                  <a:lnTo>
                    <a:pt x="21" y="30"/>
                  </a:lnTo>
                  <a:lnTo>
                    <a:pt x="19" y="31"/>
                  </a:lnTo>
                  <a:lnTo>
                    <a:pt x="18" y="31"/>
                  </a:lnTo>
                  <a:lnTo>
                    <a:pt x="16" y="31"/>
                  </a:lnTo>
                  <a:lnTo>
                    <a:pt x="13" y="31"/>
                  </a:lnTo>
                  <a:lnTo>
                    <a:pt x="12" y="31"/>
                  </a:lnTo>
                  <a:lnTo>
                    <a:pt x="9" y="30"/>
                  </a:lnTo>
                  <a:lnTo>
                    <a:pt x="8" y="29"/>
                  </a:lnTo>
                  <a:lnTo>
                    <a:pt x="6" y="29"/>
                  </a:lnTo>
                  <a:lnTo>
                    <a:pt x="5" y="27"/>
                  </a:lnTo>
                  <a:lnTo>
                    <a:pt x="2" y="25"/>
                  </a:lnTo>
                  <a:lnTo>
                    <a:pt x="2" y="23"/>
                  </a:lnTo>
                  <a:lnTo>
                    <a:pt x="1" y="22"/>
                  </a:lnTo>
                  <a:lnTo>
                    <a:pt x="0" y="21"/>
                  </a:lnTo>
                  <a:lnTo>
                    <a:pt x="0" y="18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10" name="Freeform 697"/>
            <p:cNvSpPr>
              <a:spLocks/>
            </p:cNvSpPr>
            <p:nvPr userDrawn="1"/>
          </p:nvSpPr>
          <p:spPr bwMode="auto">
            <a:xfrm>
              <a:off x="5090" y="98"/>
              <a:ext cx="31" cy="31"/>
            </a:xfrm>
            <a:custGeom>
              <a:avLst/>
              <a:gdLst>
                <a:gd name="T0" fmla="*/ 0 w 31"/>
                <a:gd name="T1" fmla="*/ 14 h 31"/>
                <a:gd name="T2" fmla="*/ 0 w 31"/>
                <a:gd name="T3" fmla="*/ 13 h 31"/>
                <a:gd name="T4" fmla="*/ 1 w 31"/>
                <a:gd name="T5" fmla="*/ 10 h 31"/>
                <a:gd name="T6" fmla="*/ 1 w 31"/>
                <a:gd name="T7" fmla="*/ 9 h 31"/>
                <a:gd name="T8" fmla="*/ 2 w 31"/>
                <a:gd name="T9" fmla="*/ 6 h 31"/>
                <a:gd name="T10" fmla="*/ 4 w 31"/>
                <a:gd name="T11" fmla="*/ 5 h 31"/>
                <a:gd name="T12" fmla="*/ 5 w 31"/>
                <a:gd name="T13" fmla="*/ 4 h 31"/>
                <a:gd name="T14" fmla="*/ 6 w 31"/>
                <a:gd name="T15" fmla="*/ 2 h 31"/>
                <a:gd name="T16" fmla="*/ 8 w 31"/>
                <a:gd name="T17" fmla="*/ 1 h 31"/>
                <a:gd name="T18" fmla="*/ 10 w 31"/>
                <a:gd name="T19" fmla="*/ 1 h 31"/>
                <a:gd name="T20" fmla="*/ 12 w 31"/>
                <a:gd name="T21" fmla="*/ 0 h 31"/>
                <a:gd name="T22" fmla="*/ 14 w 31"/>
                <a:gd name="T23" fmla="*/ 0 h 31"/>
                <a:gd name="T24" fmla="*/ 17 w 31"/>
                <a:gd name="T25" fmla="*/ 0 h 31"/>
                <a:gd name="T26" fmla="*/ 18 w 31"/>
                <a:gd name="T27" fmla="*/ 0 h 31"/>
                <a:gd name="T28" fmla="*/ 21 w 31"/>
                <a:gd name="T29" fmla="*/ 0 h 31"/>
                <a:gd name="T30" fmla="*/ 22 w 31"/>
                <a:gd name="T31" fmla="*/ 1 h 31"/>
                <a:gd name="T32" fmla="*/ 23 w 31"/>
                <a:gd name="T33" fmla="*/ 1 h 31"/>
                <a:gd name="T34" fmla="*/ 26 w 31"/>
                <a:gd name="T35" fmla="*/ 2 h 31"/>
                <a:gd name="T36" fmla="*/ 27 w 31"/>
                <a:gd name="T37" fmla="*/ 4 h 31"/>
                <a:gd name="T38" fmla="*/ 29 w 31"/>
                <a:gd name="T39" fmla="*/ 5 h 31"/>
                <a:gd name="T40" fmla="*/ 30 w 31"/>
                <a:gd name="T41" fmla="*/ 6 h 31"/>
                <a:gd name="T42" fmla="*/ 30 w 31"/>
                <a:gd name="T43" fmla="*/ 9 h 31"/>
                <a:gd name="T44" fmla="*/ 31 w 31"/>
                <a:gd name="T45" fmla="*/ 10 h 31"/>
                <a:gd name="T46" fmla="*/ 31 w 31"/>
                <a:gd name="T47" fmla="*/ 13 h 31"/>
                <a:gd name="T48" fmla="*/ 31 w 31"/>
                <a:gd name="T49" fmla="*/ 14 h 31"/>
                <a:gd name="T50" fmla="*/ 31 w 31"/>
                <a:gd name="T51" fmla="*/ 17 h 31"/>
                <a:gd name="T52" fmla="*/ 31 w 31"/>
                <a:gd name="T53" fmla="*/ 19 h 31"/>
                <a:gd name="T54" fmla="*/ 30 w 31"/>
                <a:gd name="T55" fmla="*/ 21 h 31"/>
                <a:gd name="T56" fmla="*/ 30 w 31"/>
                <a:gd name="T57" fmla="*/ 23 h 31"/>
                <a:gd name="T58" fmla="*/ 29 w 31"/>
                <a:gd name="T59" fmla="*/ 25 h 31"/>
                <a:gd name="T60" fmla="*/ 27 w 31"/>
                <a:gd name="T61" fmla="*/ 26 h 31"/>
                <a:gd name="T62" fmla="*/ 26 w 31"/>
                <a:gd name="T63" fmla="*/ 27 h 31"/>
                <a:gd name="T64" fmla="*/ 23 w 31"/>
                <a:gd name="T65" fmla="*/ 29 h 31"/>
                <a:gd name="T66" fmla="*/ 22 w 31"/>
                <a:gd name="T67" fmla="*/ 30 h 31"/>
                <a:gd name="T68" fmla="*/ 21 w 31"/>
                <a:gd name="T69" fmla="*/ 30 h 31"/>
                <a:gd name="T70" fmla="*/ 18 w 31"/>
                <a:gd name="T71" fmla="*/ 31 h 31"/>
                <a:gd name="T72" fmla="*/ 17 w 31"/>
                <a:gd name="T73" fmla="*/ 31 h 31"/>
                <a:gd name="T74" fmla="*/ 14 w 31"/>
                <a:gd name="T75" fmla="*/ 31 h 31"/>
                <a:gd name="T76" fmla="*/ 12 w 31"/>
                <a:gd name="T77" fmla="*/ 30 h 31"/>
                <a:gd name="T78" fmla="*/ 10 w 31"/>
                <a:gd name="T79" fmla="*/ 30 h 31"/>
                <a:gd name="T80" fmla="*/ 8 w 31"/>
                <a:gd name="T81" fmla="*/ 29 h 31"/>
                <a:gd name="T82" fmla="*/ 6 w 31"/>
                <a:gd name="T83" fmla="*/ 27 h 31"/>
                <a:gd name="T84" fmla="*/ 5 w 31"/>
                <a:gd name="T85" fmla="*/ 26 h 31"/>
                <a:gd name="T86" fmla="*/ 4 w 31"/>
                <a:gd name="T87" fmla="*/ 25 h 31"/>
                <a:gd name="T88" fmla="*/ 2 w 31"/>
                <a:gd name="T89" fmla="*/ 23 h 31"/>
                <a:gd name="T90" fmla="*/ 1 w 31"/>
                <a:gd name="T91" fmla="*/ 21 h 31"/>
                <a:gd name="T92" fmla="*/ 1 w 31"/>
                <a:gd name="T93" fmla="*/ 19 h 31"/>
                <a:gd name="T94" fmla="*/ 0 w 31"/>
                <a:gd name="T95" fmla="*/ 17 h 31"/>
                <a:gd name="T96" fmla="*/ 0 w 31"/>
                <a:gd name="T97" fmla="*/ 14 h 3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1" h="31">
                  <a:moveTo>
                    <a:pt x="0" y="14"/>
                  </a:moveTo>
                  <a:lnTo>
                    <a:pt x="0" y="13"/>
                  </a:lnTo>
                  <a:lnTo>
                    <a:pt x="1" y="10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2"/>
                  </a:lnTo>
                  <a:lnTo>
                    <a:pt x="8" y="1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1" y="0"/>
                  </a:lnTo>
                  <a:lnTo>
                    <a:pt x="22" y="1"/>
                  </a:lnTo>
                  <a:lnTo>
                    <a:pt x="23" y="1"/>
                  </a:lnTo>
                  <a:lnTo>
                    <a:pt x="26" y="2"/>
                  </a:lnTo>
                  <a:lnTo>
                    <a:pt x="27" y="4"/>
                  </a:lnTo>
                  <a:lnTo>
                    <a:pt x="29" y="5"/>
                  </a:lnTo>
                  <a:lnTo>
                    <a:pt x="30" y="6"/>
                  </a:lnTo>
                  <a:lnTo>
                    <a:pt x="30" y="9"/>
                  </a:lnTo>
                  <a:lnTo>
                    <a:pt x="31" y="10"/>
                  </a:lnTo>
                  <a:lnTo>
                    <a:pt x="31" y="13"/>
                  </a:lnTo>
                  <a:lnTo>
                    <a:pt x="31" y="14"/>
                  </a:lnTo>
                  <a:lnTo>
                    <a:pt x="31" y="17"/>
                  </a:lnTo>
                  <a:lnTo>
                    <a:pt x="31" y="19"/>
                  </a:lnTo>
                  <a:lnTo>
                    <a:pt x="30" y="21"/>
                  </a:lnTo>
                  <a:lnTo>
                    <a:pt x="30" y="23"/>
                  </a:lnTo>
                  <a:lnTo>
                    <a:pt x="29" y="25"/>
                  </a:lnTo>
                  <a:lnTo>
                    <a:pt x="27" y="26"/>
                  </a:lnTo>
                  <a:lnTo>
                    <a:pt x="26" y="27"/>
                  </a:lnTo>
                  <a:lnTo>
                    <a:pt x="23" y="29"/>
                  </a:lnTo>
                  <a:lnTo>
                    <a:pt x="22" y="30"/>
                  </a:lnTo>
                  <a:lnTo>
                    <a:pt x="21" y="30"/>
                  </a:lnTo>
                  <a:lnTo>
                    <a:pt x="18" y="31"/>
                  </a:lnTo>
                  <a:lnTo>
                    <a:pt x="17" y="31"/>
                  </a:lnTo>
                  <a:lnTo>
                    <a:pt x="14" y="31"/>
                  </a:lnTo>
                  <a:lnTo>
                    <a:pt x="12" y="30"/>
                  </a:lnTo>
                  <a:lnTo>
                    <a:pt x="10" y="30"/>
                  </a:lnTo>
                  <a:lnTo>
                    <a:pt x="8" y="29"/>
                  </a:lnTo>
                  <a:lnTo>
                    <a:pt x="6" y="27"/>
                  </a:lnTo>
                  <a:lnTo>
                    <a:pt x="5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11" name="Freeform 698"/>
            <p:cNvSpPr>
              <a:spLocks/>
            </p:cNvSpPr>
            <p:nvPr userDrawn="1"/>
          </p:nvSpPr>
          <p:spPr bwMode="auto">
            <a:xfrm>
              <a:off x="5216" y="197"/>
              <a:ext cx="32" cy="31"/>
            </a:xfrm>
            <a:custGeom>
              <a:avLst/>
              <a:gdLst>
                <a:gd name="T0" fmla="*/ 0 w 32"/>
                <a:gd name="T1" fmla="*/ 14 h 31"/>
                <a:gd name="T2" fmla="*/ 0 w 32"/>
                <a:gd name="T3" fmla="*/ 13 h 31"/>
                <a:gd name="T4" fmla="*/ 1 w 32"/>
                <a:gd name="T5" fmla="*/ 10 h 31"/>
                <a:gd name="T6" fmla="*/ 1 w 32"/>
                <a:gd name="T7" fmla="*/ 9 h 31"/>
                <a:gd name="T8" fmla="*/ 3 w 32"/>
                <a:gd name="T9" fmla="*/ 6 h 31"/>
                <a:gd name="T10" fmla="*/ 4 w 32"/>
                <a:gd name="T11" fmla="*/ 5 h 31"/>
                <a:gd name="T12" fmla="*/ 5 w 32"/>
                <a:gd name="T13" fmla="*/ 4 h 31"/>
                <a:gd name="T14" fmla="*/ 7 w 32"/>
                <a:gd name="T15" fmla="*/ 2 h 31"/>
                <a:gd name="T16" fmla="*/ 8 w 32"/>
                <a:gd name="T17" fmla="*/ 1 h 31"/>
                <a:gd name="T18" fmla="*/ 11 w 32"/>
                <a:gd name="T19" fmla="*/ 1 h 31"/>
                <a:gd name="T20" fmla="*/ 12 w 32"/>
                <a:gd name="T21" fmla="*/ 0 h 31"/>
                <a:gd name="T22" fmla="*/ 15 w 32"/>
                <a:gd name="T23" fmla="*/ 0 h 31"/>
                <a:gd name="T24" fmla="*/ 16 w 32"/>
                <a:gd name="T25" fmla="*/ 0 h 31"/>
                <a:gd name="T26" fmla="*/ 18 w 32"/>
                <a:gd name="T27" fmla="*/ 0 h 31"/>
                <a:gd name="T28" fmla="*/ 20 w 32"/>
                <a:gd name="T29" fmla="*/ 0 h 31"/>
                <a:gd name="T30" fmla="*/ 22 w 32"/>
                <a:gd name="T31" fmla="*/ 1 h 31"/>
                <a:gd name="T32" fmla="*/ 24 w 32"/>
                <a:gd name="T33" fmla="*/ 1 h 31"/>
                <a:gd name="T34" fmla="*/ 26 w 32"/>
                <a:gd name="T35" fmla="*/ 2 h 31"/>
                <a:gd name="T36" fmla="*/ 28 w 32"/>
                <a:gd name="T37" fmla="*/ 4 h 31"/>
                <a:gd name="T38" fmla="*/ 29 w 32"/>
                <a:gd name="T39" fmla="*/ 5 h 31"/>
                <a:gd name="T40" fmla="*/ 30 w 32"/>
                <a:gd name="T41" fmla="*/ 6 h 31"/>
                <a:gd name="T42" fmla="*/ 30 w 32"/>
                <a:gd name="T43" fmla="*/ 9 h 31"/>
                <a:gd name="T44" fmla="*/ 32 w 32"/>
                <a:gd name="T45" fmla="*/ 10 h 31"/>
                <a:gd name="T46" fmla="*/ 32 w 32"/>
                <a:gd name="T47" fmla="*/ 13 h 31"/>
                <a:gd name="T48" fmla="*/ 32 w 32"/>
                <a:gd name="T49" fmla="*/ 14 h 31"/>
                <a:gd name="T50" fmla="*/ 32 w 32"/>
                <a:gd name="T51" fmla="*/ 17 h 31"/>
                <a:gd name="T52" fmla="*/ 32 w 32"/>
                <a:gd name="T53" fmla="*/ 19 h 31"/>
                <a:gd name="T54" fmla="*/ 30 w 32"/>
                <a:gd name="T55" fmla="*/ 21 h 31"/>
                <a:gd name="T56" fmla="*/ 30 w 32"/>
                <a:gd name="T57" fmla="*/ 23 h 31"/>
                <a:gd name="T58" fmla="*/ 29 w 32"/>
                <a:gd name="T59" fmla="*/ 25 h 31"/>
                <a:gd name="T60" fmla="*/ 28 w 32"/>
                <a:gd name="T61" fmla="*/ 26 h 31"/>
                <a:gd name="T62" fmla="*/ 26 w 32"/>
                <a:gd name="T63" fmla="*/ 27 h 31"/>
                <a:gd name="T64" fmla="*/ 24 w 32"/>
                <a:gd name="T65" fmla="*/ 29 h 31"/>
                <a:gd name="T66" fmla="*/ 22 w 32"/>
                <a:gd name="T67" fmla="*/ 30 h 31"/>
                <a:gd name="T68" fmla="*/ 20 w 32"/>
                <a:gd name="T69" fmla="*/ 30 h 31"/>
                <a:gd name="T70" fmla="*/ 18 w 32"/>
                <a:gd name="T71" fmla="*/ 31 h 31"/>
                <a:gd name="T72" fmla="*/ 16 w 32"/>
                <a:gd name="T73" fmla="*/ 31 h 31"/>
                <a:gd name="T74" fmla="*/ 15 w 32"/>
                <a:gd name="T75" fmla="*/ 31 h 31"/>
                <a:gd name="T76" fmla="*/ 12 w 32"/>
                <a:gd name="T77" fmla="*/ 30 h 31"/>
                <a:gd name="T78" fmla="*/ 11 w 32"/>
                <a:gd name="T79" fmla="*/ 30 h 31"/>
                <a:gd name="T80" fmla="*/ 8 w 32"/>
                <a:gd name="T81" fmla="*/ 29 h 31"/>
                <a:gd name="T82" fmla="*/ 7 w 32"/>
                <a:gd name="T83" fmla="*/ 27 h 31"/>
                <a:gd name="T84" fmla="*/ 5 w 32"/>
                <a:gd name="T85" fmla="*/ 26 h 31"/>
                <a:gd name="T86" fmla="*/ 4 w 32"/>
                <a:gd name="T87" fmla="*/ 25 h 31"/>
                <a:gd name="T88" fmla="*/ 3 w 32"/>
                <a:gd name="T89" fmla="*/ 23 h 31"/>
                <a:gd name="T90" fmla="*/ 1 w 32"/>
                <a:gd name="T91" fmla="*/ 21 h 31"/>
                <a:gd name="T92" fmla="*/ 1 w 32"/>
                <a:gd name="T93" fmla="*/ 19 h 31"/>
                <a:gd name="T94" fmla="*/ 0 w 32"/>
                <a:gd name="T95" fmla="*/ 17 h 31"/>
                <a:gd name="T96" fmla="*/ 0 w 32"/>
                <a:gd name="T97" fmla="*/ 14 h 3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" h="31">
                  <a:moveTo>
                    <a:pt x="0" y="14"/>
                  </a:moveTo>
                  <a:lnTo>
                    <a:pt x="0" y="13"/>
                  </a:lnTo>
                  <a:lnTo>
                    <a:pt x="1" y="10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7" y="2"/>
                  </a:lnTo>
                  <a:lnTo>
                    <a:pt x="8" y="1"/>
                  </a:lnTo>
                  <a:lnTo>
                    <a:pt x="11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9" y="5"/>
                  </a:lnTo>
                  <a:lnTo>
                    <a:pt x="30" y="6"/>
                  </a:lnTo>
                  <a:lnTo>
                    <a:pt x="30" y="9"/>
                  </a:lnTo>
                  <a:lnTo>
                    <a:pt x="32" y="10"/>
                  </a:lnTo>
                  <a:lnTo>
                    <a:pt x="32" y="13"/>
                  </a:lnTo>
                  <a:lnTo>
                    <a:pt x="32" y="14"/>
                  </a:lnTo>
                  <a:lnTo>
                    <a:pt x="32" y="17"/>
                  </a:lnTo>
                  <a:lnTo>
                    <a:pt x="32" y="19"/>
                  </a:lnTo>
                  <a:lnTo>
                    <a:pt x="30" y="21"/>
                  </a:lnTo>
                  <a:lnTo>
                    <a:pt x="30" y="23"/>
                  </a:lnTo>
                  <a:lnTo>
                    <a:pt x="29" y="25"/>
                  </a:lnTo>
                  <a:lnTo>
                    <a:pt x="28" y="26"/>
                  </a:lnTo>
                  <a:lnTo>
                    <a:pt x="26" y="27"/>
                  </a:lnTo>
                  <a:lnTo>
                    <a:pt x="24" y="29"/>
                  </a:lnTo>
                  <a:lnTo>
                    <a:pt x="22" y="30"/>
                  </a:lnTo>
                  <a:lnTo>
                    <a:pt x="20" y="30"/>
                  </a:lnTo>
                  <a:lnTo>
                    <a:pt x="18" y="31"/>
                  </a:lnTo>
                  <a:lnTo>
                    <a:pt x="16" y="31"/>
                  </a:lnTo>
                  <a:lnTo>
                    <a:pt x="15" y="31"/>
                  </a:lnTo>
                  <a:lnTo>
                    <a:pt x="12" y="30"/>
                  </a:lnTo>
                  <a:lnTo>
                    <a:pt x="11" y="30"/>
                  </a:lnTo>
                  <a:lnTo>
                    <a:pt x="8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12" name="Freeform 699"/>
            <p:cNvSpPr>
              <a:spLocks/>
            </p:cNvSpPr>
            <p:nvPr userDrawn="1"/>
          </p:nvSpPr>
          <p:spPr bwMode="auto">
            <a:xfrm>
              <a:off x="5050" y="298"/>
              <a:ext cx="32" cy="32"/>
            </a:xfrm>
            <a:custGeom>
              <a:avLst/>
              <a:gdLst>
                <a:gd name="T0" fmla="*/ 0 w 32"/>
                <a:gd name="T1" fmla="*/ 16 h 32"/>
                <a:gd name="T2" fmla="*/ 0 w 32"/>
                <a:gd name="T3" fmla="*/ 15 h 32"/>
                <a:gd name="T4" fmla="*/ 0 w 32"/>
                <a:gd name="T5" fmla="*/ 12 h 32"/>
                <a:gd name="T6" fmla="*/ 2 w 32"/>
                <a:gd name="T7" fmla="*/ 11 h 32"/>
                <a:gd name="T8" fmla="*/ 3 w 32"/>
                <a:gd name="T9" fmla="*/ 8 h 32"/>
                <a:gd name="T10" fmla="*/ 3 w 32"/>
                <a:gd name="T11" fmla="*/ 7 h 32"/>
                <a:gd name="T12" fmla="*/ 6 w 32"/>
                <a:gd name="T13" fmla="*/ 5 h 32"/>
                <a:gd name="T14" fmla="*/ 7 w 32"/>
                <a:gd name="T15" fmla="*/ 4 h 32"/>
                <a:gd name="T16" fmla="*/ 8 w 32"/>
                <a:gd name="T17" fmla="*/ 3 h 32"/>
                <a:gd name="T18" fmla="*/ 9 w 32"/>
                <a:gd name="T19" fmla="*/ 1 h 32"/>
                <a:gd name="T20" fmla="*/ 12 w 32"/>
                <a:gd name="T21" fmla="*/ 1 h 32"/>
                <a:gd name="T22" fmla="*/ 13 w 32"/>
                <a:gd name="T23" fmla="*/ 0 h 32"/>
                <a:gd name="T24" fmla="*/ 16 w 32"/>
                <a:gd name="T25" fmla="*/ 0 h 32"/>
                <a:gd name="T26" fmla="*/ 19 w 32"/>
                <a:gd name="T27" fmla="*/ 0 h 32"/>
                <a:gd name="T28" fmla="*/ 20 w 32"/>
                <a:gd name="T29" fmla="*/ 1 h 32"/>
                <a:gd name="T30" fmla="*/ 23 w 32"/>
                <a:gd name="T31" fmla="*/ 1 h 32"/>
                <a:gd name="T32" fmla="*/ 24 w 32"/>
                <a:gd name="T33" fmla="*/ 3 h 32"/>
                <a:gd name="T34" fmla="*/ 25 w 32"/>
                <a:gd name="T35" fmla="*/ 4 h 32"/>
                <a:gd name="T36" fmla="*/ 27 w 32"/>
                <a:gd name="T37" fmla="*/ 5 h 32"/>
                <a:gd name="T38" fmla="*/ 28 w 32"/>
                <a:gd name="T39" fmla="*/ 7 h 32"/>
                <a:gd name="T40" fmla="*/ 29 w 32"/>
                <a:gd name="T41" fmla="*/ 8 h 32"/>
                <a:gd name="T42" fmla="*/ 31 w 32"/>
                <a:gd name="T43" fmla="*/ 11 h 32"/>
                <a:gd name="T44" fmla="*/ 32 w 32"/>
                <a:gd name="T45" fmla="*/ 12 h 32"/>
                <a:gd name="T46" fmla="*/ 32 w 32"/>
                <a:gd name="T47" fmla="*/ 15 h 32"/>
                <a:gd name="T48" fmla="*/ 32 w 32"/>
                <a:gd name="T49" fmla="*/ 16 h 32"/>
                <a:gd name="T50" fmla="*/ 32 w 32"/>
                <a:gd name="T51" fmla="*/ 19 h 32"/>
                <a:gd name="T52" fmla="*/ 32 w 32"/>
                <a:gd name="T53" fmla="*/ 21 h 32"/>
                <a:gd name="T54" fmla="*/ 31 w 32"/>
                <a:gd name="T55" fmla="*/ 23 h 32"/>
                <a:gd name="T56" fmla="*/ 29 w 32"/>
                <a:gd name="T57" fmla="*/ 25 h 32"/>
                <a:gd name="T58" fmla="*/ 28 w 32"/>
                <a:gd name="T59" fmla="*/ 27 h 32"/>
                <a:gd name="T60" fmla="*/ 27 w 32"/>
                <a:gd name="T61" fmla="*/ 28 h 32"/>
                <a:gd name="T62" fmla="*/ 25 w 32"/>
                <a:gd name="T63" fmla="*/ 29 h 32"/>
                <a:gd name="T64" fmla="*/ 24 w 32"/>
                <a:gd name="T65" fmla="*/ 29 h 32"/>
                <a:gd name="T66" fmla="*/ 23 w 32"/>
                <a:gd name="T67" fmla="*/ 30 h 32"/>
                <a:gd name="T68" fmla="*/ 20 w 32"/>
                <a:gd name="T69" fmla="*/ 32 h 32"/>
                <a:gd name="T70" fmla="*/ 19 w 32"/>
                <a:gd name="T71" fmla="*/ 32 h 32"/>
                <a:gd name="T72" fmla="*/ 16 w 32"/>
                <a:gd name="T73" fmla="*/ 32 h 32"/>
                <a:gd name="T74" fmla="*/ 13 w 32"/>
                <a:gd name="T75" fmla="*/ 32 h 32"/>
                <a:gd name="T76" fmla="*/ 12 w 32"/>
                <a:gd name="T77" fmla="*/ 32 h 32"/>
                <a:gd name="T78" fmla="*/ 9 w 32"/>
                <a:gd name="T79" fmla="*/ 30 h 32"/>
                <a:gd name="T80" fmla="*/ 8 w 32"/>
                <a:gd name="T81" fmla="*/ 29 h 32"/>
                <a:gd name="T82" fmla="*/ 7 w 32"/>
                <a:gd name="T83" fmla="*/ 29 h 32"/>
                <a:gd name="T84" fmla="*/ 6 w 32"/>
                <a:gd name="T85" fmla="*/ 28 h 32"/>
                <a:gd name="T86" fmla="*/ 3 w 32"/>
                <a:gd name="T87" fmla="*/ 27 h 32"/>
                <a:gd name="T88" fmla="*/ 3 w 32"/>
                <a:gd name="T89" fmla="*/ 25 h 32"/>
                <a:gd name="T90" fmla="*/ 2 w 32"/>
                <a:gd name="T91" fmla="*/ 23 h 32"/>
                <a:gd name="T92" fmla="*/ 0 w 32"/>
                <a:gd name="T93" fmla="*/ 21 h 32"/>
                <a:gd name="T94" fmla="*/ 0 w 32"/>
                <a:gd name="T95" fmla="*/ 19 h 32"/>
                <a:gd name="T96" fmla="*/ 0 w 32"/>
                <a:gd name="T97" fmla="*/ 16 h 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" h="32">
                  <a:moveTo>
                    <a:pt x="0" y="16"/>
                  </a:moveTo>
                  <a:lnTo>
                    <a:pt x="0" y="15"/>
                  </a:lnTo>
                  <a:lnTo>
                    <a:pt x="0" y="12"/>
                  </a:lnTo>
                  <a:lnTo>
                    <a:pt x="2" y="11"/>
                  </a:lnTo>
                  <a:lnTo>
                    <a:pt x="3" y="8"/>
                  </a:lnTo>
                  <a:lnTo>
                    <a:pt x="3" y="7"/>
                  </a:lnTo>
                  <a:lnTo>
                    <a:pt x="6" y="5"/>
                  </a:lnTo>
                  <a:lnTo>
                    <a:pt x="7" y="4"/>
                  </a:lnTo>
                  <a:lnTo>
                    <a:pt x="8" y="3"/>
                  </a:lnTo>
                  <a:lnTo>
                    <a:pt x="9" y="1"/>
                  </a:lnTo>
                  <a:lnTo>
                    <a:pt x="12" y="1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3" y="1"/>
                  </a:lnTo>
                  <a:lnTo>
                    <a:pt x="24" y="3"/>
                  </a:lnTo>
                  <a:lnTo>
                    <a:pt x="25" y="4"/>
                  </a:lnTo>
                  <a:lnTo>
                    <a:pt x="27" y="5"/>
                  </a:lnTo>
                  <a:lnTo>
                    <a:pt x="28" y="7"/>
                  </a:lnTo>
                  <a:lnTo>
                    <a:pt x="29" y="8"/>
                  </a:lnTo>
                  <a:lnTo>
                    <a:pt x="31" y="11"/>
                  </a:lnTo>
                  <a:lnTo>
                    <a:pt x="32" y="12"/>
                  </a:lnTo>
                  <a:lnTo>
                    <a:pt x="32" y="15"/>
                  </a:lnTo>
                  <a:lnTo>
                    <a:pt x="32" y="16"/>
                  </a:lnTo>
                  <a:lnTo>
                    <a:pt x="32" y="19"/>
                  </a:lnTo>
                  <a:lnTo>
                    <a:pt x="32" y="21"/>
                  </a:lnTo>
                  <a:lnTo>
                    <a:pt x="31" y="23"/>
                  </a:lnTo>
                  <a:lnTo>
                    <a:pt x="29" y="25"/>
                  </a:lnTo>
                  <a:lnTo>
                    <a:pt x="28" y="27"/>
                  </a:lnTo>
                  <a:lnTo>
                    <a:pt x="27" y="28"/>
                  </a:lnTo>
                  <a:lnTo>
                    <a:pt x="25" y="29"/>
                  </a:lnTo>
                  <a:lnTo>
                    <a:pt x="24" y="29"/>
                  </a:lnTo>
                  <a:lnTo>
                    <a:pt x="23" y="30"/>
                  </a:lnTo>
                  <a:lnTo>
                    <a:pt x="20" y="32"/>
                  </a:lnTo>
                  <a:lnTo>
                    <a:pt x="19" y="32"/>
                  </a:lnTo>
                  <a:lnTo>
                    <a:pt x="16" y="32"/>
                  </a:lnTo>
                  <a:lnTo>
                    <a:pt x="13" y="32"/>
                  </a:lnTo>
                  <a:lnTo>
                    <a:pt x="12" y="32"/>
                  </a:lnTo>
                  <a:lnTo>
                    <a:pt x="9" y="30"/>
                  </a:lnTo>
                  <a:lnTo>
                    <a:pt x="8" y="29"/>
                  </a:lnTo>
                  <a:lnTo>
                    <a:pt x="7" y="29"/>
                  </a:lnTo>
                  <a:lnTo>
                    <a:pt x="6" y="28"/>
                  </a:lnTo>
                  <a:lnTo>
                    <a:pt x="3" y="27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0" y="21"/>
                  </a:lnTo>
                  <a:lnTo>
                    <a:pt x="0" y="19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13" name="Freeform 700"/>
            <p:cNvSpPr>
              <a:spLocks/>
            </p:cNvSpPr>
            <p:nvPr userDrawn="1"/>
          </p:nvSpPr>
          <p:spPr bwMode="auto">
            <a:xfrm>
              <a:off x="5073" y="107"/>
              <a:ext cx="146" cy="14"/>
            </a:xfrm>
            <a:custGeom>
              <a:avLst/>
              <a:gdLst>
                <a:gd name="T0" fmla="*/ 144 w 146"/>
                <a:gd name="T1" fmla="*/ 9 h 14"/>
                <a:gd name="T2" fmla="*/ 136 w 146"/>
                <a:gd name="T3" fmla="*/ 0 h 14"/>
                <a:gd name="T4" fmla="*/ 0 w 146"/>
                <a:gd name="T5" fmla="*/ 0 h 14"/>
                <a:gd name="T6" fmla="*/ 0 w 146"/>
                <a:gd name="T7" fmla="*/ 14 h 14"/>
                <a:gd name="T8" fmla="*/ 136 w 146"/>
                <a:gd name="T9" fmla="*/ 14 h 14"/>
                <a:gd name="T10" fmla="*/ 144 w 146"/>
                <a:gd name="T11" fmla="*/ 9 h 14"/>
                <a:gd name="T12" fmla="*/ 144 w 146"/>
                <a:gd name="T13" fmla="*/ 9 h 14"/>
                <a:gd name="T14" fmla="*/ 146 w 146"/>
                <a:gd name="T15" fmla="*/ 0 h 14"/>
                <a:gd name="T16" fmla="*/ 136 w 146"/>
                <a:gd name="T17" fmla="*/ 0 h 14"/>
                <a:gd name="T18" fmla="*/ 144 w 146"/>
                <a:gd name="T19" fmla="*/ 9 h 1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6" h="14">
                  <a:moveTo>
                    <a:pt x="144" y="9"/>
                  </a:moveTo>
                  <a:lnTo>
                    <a:pt x="136" y="0"/>
                  </a:lnTo>
                  <a:lnTo>
                    <a:pt x="0" y="0"/>
                  </a:lnTo>
                  <a:lnTo>
                    <a:pt x="0" y="14"/>
                  </a:lnTo>
                  <a:lnTo>
                    <a:pt x="136" y="14"/>
                  </a:lnTo>
                  <a:lnTo>
                    <a:pt x="144" y="9"/>
                  </a:lnTo>
                  <a:lnTo>
                    <a:pt x="146" y="0"/>
                  </a:lnTo>
                  <a:lnTo>
                    <a:pt x="136" y="0"/>
                  </a:lnTo>
                  <a:lnTo>
                    <a:pt x="144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14" name="Freeform 701"/>
            <p:cNvSpPr>
              <a:spLocks/>
            </p:cNvSpPr>
            <p:nvPr userDrawn="1"/>
          </p:nvSpPr>
          <p:spPr bwMode="auto">
            <a:xfrm>
              <a:off x="5171" y="113"/>
              <a:ext cx="46" cy="212"/>
            </a:xfrm>
            <a:custGeom>
              <a:avLst/>
              <a:gdLst>
                <a:gd name="T0" fmla="*/ 8 w 46"/>
                <a:gd name="T1" fmla="*/ 212 h 212"/>
                <a:gd name="T2" fmla="*/ 15 w 46"/>
                <a:gd name="T3" fmla="*/ 205 h 212"/>
                <a:gd name="T4" fmla="*/ 46 w 46"/>
                <a:gd name="T5" fmla="*/ 3 h 212"/>
                <a:gd name="T6" fmla="*/ 32 w 46"/>
                <a:gd name="T7" fmla="*/ 0 h 212"/>
                <a:gd name="T8" fmla="*/ 0 w 46"/>
                <a:gd name="T9" fmla="*/ 202 h 212"/>
                <a:gd name="T10" fmla="*/ 8 w 46"/>
                <a:gd name="T11" fmla="*/ 212 h 212"/>
                <a:gd name="T12" fmla="*/ 8 w 46"/>
                <a:gd name="T13" fmla="*/ 212 h 212"/>
                <a:gd name="T14" fmla="*/ 15 w 46"/>
                <a:gd name="T15" fmla="*/ 212 h 212"/>
                <a:gd name="T16" fmla="*/ 15 w 46"/>
                <a:gd name="T17" fmla="*/ 205 h 212"/>
                <a:gd name="T18" fmla="*/ 8 w 46"/>
                <a:gd name="T19" fmla="*/ 212 h 2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6" h="212">
                  <a:moveTo>
                    <a:pt x="8" y="212"/>
                  </a:moveTo>
                  <a:lnTo>
                    <a:pt x="15" y="205"/>
                  </a:lnTo>
                  <a:lnTo>
                    <a:pt x="46" y="3"/>
                  </a:lnTo>
                  <a:lnTo>
                    <a:pt x="32" y="0"/>
                  </a:lnTo>
                  <a:lnTo>
                    <a:pt x="0" y="202"/>
                  </a:lnTo>
                  <a:lnTo>
                    <a:pt x="8" y="212"/>
                  </a:lnTo>
                  <a:lnTo>
                    <a:pt x="15" y="212"/>
                  </a:lnTo>
                  <a:lnTo>
                    <a:pt x="15" y="205"/>
                  </a:lnTo>
                  <a:lnTo>
                    <a:pt x="8" y="2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15" name="Rectangle 702"/>
            <p:cNvSpPr>
              <a:spLocks noChangeArrowheads="1"/>
            </p:cNvSpPr>
            <p:nvPr userDrawn="1"/>
          </p:nvSpPr>
          <p:spPr bwMode="auto">
            <a:xfrm>
              <a:off x="5036" y="309"/>
              <a:ext cx="143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16" name="Rectangle 703"/>
            <p:cNvSpPr>
              <a:spLocks noChangeArrowheads="1"/>
            </p:cNvSpPr>
            <p:nvPr userDrawn="1"/>
          </p:nvSpPr>
          <p:spPr bwMode="auto">
            <a:xfrm>
              <a:off x="5100" y="207"/>
              <a:ext cx="159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17" name="Freeform 704"/>
            <p:cNvSpPr>
              <a:spLocks/>
            </p:cNvSpPr>
            <p:nvPr userDrawn="1"/>
          </p:nvSpPr>
          <p:spPr bwMode="auto">
            <a:xfrm>
              <a:off x="5065" y="96"/>
              <a:ext cx="146" cy="16"/>
            </a:xfrm>
            <a:custGeom>
              <a:avLst/>
              <a:gdLst>
                <a:gd name="T0" fmla="*/ 144 w 146"/>
                <a:gd name="T1" fmla="*/ 10 h 16"/>
                <a:gd name="T2" fmla="*/ 137 w 146"/>
                <a:gd name="T3" fmla="*/ 0 h 16"/>
                <a:gd name="T4" fmla="*/ 0 w 146"/>
                <a:gd name="T5" fmla="*/ 0 h 16"/>
                <a:gd name="T6" fmla="*/ 0 w 146"/>
                <a:gd name="T7" fmla="*/ 16 h 16"/>
                <a:gd name="T8" fmla="*/ 137 w 146"/>
                <a:gd name="T9" fmla="*/ 16 h 16"/>
                <a:gd name="T10" fmla="*/ 144 w 146"/>
                <a:gd name="T11" fmla="*/ 10 h 16"/>
                <a:gd name="T12" fmla="*/ 144 w 146"/>
                <a:gd name="T13" fmla="*/ 10 h 16"/>
                <a:gd name="T14" fmla="*/ 146 w 146"/>
                <a:gd name="T15" fmla="*/ 0 h 16"/>
                <a:gd name="T16" fmla="*/ 137 w 146"/>
                <a:gd name="T17" fmla="*/ 0 h 16"/>
                <a:gd name="T18" fmla="*/ 144 w 146"/>
                <a:gd name="T19" fmla="*/ 10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6" h="16">
                  <a:moveTo>
                    <a:pt x="144" y="10"/>
                  </a:moveTo>
                  <a:lnTo>
                    <a:pt x="137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137" y="16"/>
                  </a:lnTo>
                  <a:lnTo>
                    <a:pt x="144" y="10"/>
                  </a:lnTo>
                  <a:lnTo>
                    <a:pt x="146" y="0"/>
                  </a:lnTo>
                  <a:lnTo>
                    <a:pt x="137" y="0"/>
                  </a:lnTo>
                  <a:lnTo>
                    <a:pt x="144" y="1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18" name="Freeform 705"/>
            <p:cNvSpPr>
              <a:spLocks/>
            </p:cNvSpPr>
            <p:nvPr userDrawn="1"/>
          </p:nvSpPr>
          <p:spPr bwMode="auto">
            <a:xfrm>
              <a:off x="5163" y="103"/>
              <a:ext cx="46" cy="211"/>
            </a:xfrm>
            <a:custGeom>
              <a:avLst/>
              <a:gdLst>
                <a:gd name="T0" fmla="*/ 8 w 46"/>
                <a:gd name="T1" fmla="*/ 211 h 211"/>
                <a:gd name="T2" fmla="*/ 15 w 46"/>
                <a:gd name="T3" fmla="*/ 204 h 211"/>
                <a:gd name="T4" fmla="*/ 46 w 46"/>
                <a:gd name="T5" fmla="*/ 3 h 211"/>
                <a:gd name="T6" fmla="*/ 31 w 46"/>
                <a:gd name="T7" fmla="*/ 0 h 211"/>
                <a:gd name="T8" fmla="*/ 0 w 46"/>
                <a:gd name="T9" fmla="*/ 202 h 211"/>
                <a:gd name="T10" fmla="*/ 8 w 46"/>
                <a:gd name="T11" fmla="*/ 211 h 211"/>
                <a:gd name="T12" fmla="*/ 8 w 46"/>
                <a:gd name="T13" fmla="*/ 211 h 211"/>
                <a:gd name="T14" fmla="*/ 15 w 46"/>
                <a:gd name="T15" fmla="*/ 211 h 211"/>
                <a:gd name="T16" fmla="*/ 15 w 46"/>
                <a:gd name="T17" fmla="*/ 204 h 211"/>
                <a:gd name="T18" fmla="*/ 8 w 46"/>
                <a:gd name="T19" fmla="*/ 211 h 21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6" h="211">
                  <a:moveTo>
                    <a:pt x="8" y="211"/>
                  </a:moveTo>
                  <a:lnTo>
                    <a:pt x="15" y="204"/>
                  </a:lnTo>
                  <a:lnTo>
                    <a:pt x="46" y="3"/>
                  </a:lnTo>
                  <a:lnTo>
                    <a:pt x="31" y="0"/>
                  </a:lnTo>
                  <a:lnTo>
                    <a:pt x="0" y="202"/>
                  </a:lnTo>
                  <a:lnTo>
                    <a:pt x="8" y="211"/>
                  </a:lnTo>
                  <a:lnTo>
                    <a:pt x="15" y="211"/>
                  </a:lnTo>
                  <a:lnTo>
                    <a:pt x="15" y="204"/>
                  </a:lnTo>
                  <a:lnTo>
                    <a:pt x="8" y="21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19" name="Rectangle 706"/>
            <p:cNvSpPr>
              <a:spLocks noChangeArrowheads="1"/>
            </p:cNvSpPr>
            <p:nvPr userDrawn="1"/>
          </p:nvSpPr>
          <p:spPr bwMode="auto">
            <a:xfrm>
              <a:off x="5028" y="299"/>
              <a:ext cx="143" cy="1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20" name="Rectangle 707"/>
            <p:cNvSpPr>
              <a:spLocks noChangeArrowheads="1"/>
            </p:cNvSpPr>
            <p:nvPr userDrawn="1"/>
          </p:nvSpPr>
          <p:spPr bwMode="auto">
            <a:xfrm>
              <a:off x="5092" y="197"/>
              <a:ext cx="160" cy="1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21" name="Freeform 708"/>
            <p:cNvSpPr>
              <a:spLocks/>
            </p:cNvSpPr>
            <p:nvPr userDrawn="1"/>
          </p:nvSpPr>
          <p:spPr bwMode="auto">
            <a:xfrm>
              <a:off x="5211" y="190"/>
              <a:ext cx="31" cy="32"/>
            </a:xfrm>
            <a:custGeom>
              <a:avLst/>
              <a:gdLst>
                <a:gd name="T0" fmla="*/ 0 w 31"/>
                <a:gd name="T1" fmla="*/ 14 h 32"/>
                <a:gd name="T2" fmla="*/ 0 w 31"/>
                <a:gd name="T3" fmla="*/ 13 h 32"/>
                <a:gd name="T4" fmla="*/ 0 w 31"/>
                <a:gd name="T5" fmla="*/ 11 h 32"/>
                <a:gd name="T6" fmla="*/ 1 w 31"/>
                <a:gd name="T7" fmla="*/ 9 h 32"/>
                <a:gd name="T8" fmla="*/ 2 w 31"/>
                <a:gd name="T9" fmla="*/ 7 h 32"/>
                <a:gd name="T10" fmla="*/ 2 w 31"/>
                <a:gd name="T11" fmla="*/ 5 h 32"/>
                <a:gd name="T12" fmla="*/ 5 w 31"/>
                <a:gd name="T13" fmla="*/ 4 h 32"/>
                <a:gd name="T14" fmla="*/ 6 w 31"/>
                <a:gd name="T15" fmla="*/ 3 h 32"/>
                <a:gd name="T16" fmla="*/ 8 w 31"/>
                <a:gd name="T17" fmla="*/ 1 h 32"/>
                <a:gd name="T18" fmla="*/ 9 w 31"/>
                <a:gd name="T19" fmla="*/ 1 h 32"/>
                <a:gd name="T20" fmla="*/ 12 w 31"/>
                <a:gd name="T21" fmla="*/ 0 h 32"/>
                <a:gd name="T22" fmla="*/ 13 w 31"/>
                <a:gd name="T23" fmla="*/ 0 h 32"/>
                <a:gd name="T24" fmla="*/ 16 w 31"/>
                <a:gd name="T25" fmla="*/ 0 h 32"/>
                <a:gd name="T26" fmla="*/ 18 w 31"/>
                <a:gd name="T27" fmla="*/ 0 h 32"/>
                <a:gd name="T28" fmla="*/ 20 w 31"/>
                <a:gd name="T29" fmla="*/ 0 h 32"/>
                <a:gd name="T30" fmla="*/ 22 w 31"/>
                <a:gd name="T31" fmla="*/ 1 h 32"/>
                <a:gd name="T32" fmla="*/ 23 w 31"/>
                <a:gd name="T33" fmla="*/ 1 h 32"/>
                <a:gd name="T34" fmla="*/ 26 w 31"/>
                <a:gd name="T35" fmla="*/ 3 h 32"/>
                <a:gd name="T36" fmla="*/ 27 w 31"/>
                <a:gd name="T37" fmla="*/ 4 h 32"/>
                <a:gd name="T38" fmla="*/ 29 w 31"/>
                <a:gd name="T39" fmla="*/ 5 h 32"/>
                <a:gd name="T40" fmla="*/ 30 w 31"/>
                <a:gd name="T41" fmla="*/ 7 h 32"/>
                <a:gd name="T42" fmla="*/ 30 w 31"/>
                <a:gd name="T43" fmla="*/ 9 h 32"/>
                <a:gd name="T44" fmla="*/ 31 w 31"/>
                <a:gd name="T45" fmla="*/ 11 h 32"/>
                <a:gd name="T46" fmla="*/ 31 w 31"/>
                <a:gd name="T47" fmla="*/ 13 h 32"/>
                <a:gd name="T48" fmla="*/ 31 w 31"/>
                <a:gd name="T49" fmla="*/ 14 h 32"/>
                <a:gd name="T50" fmla="*/ 31 w 31"/>
                <a:gd name="T51" fmla="*/ 17 h 32"/>
                <a:gd name="T52" fmla="*/ 31 w 31"/>
                <a:gd name="T53" fmla="*/ 20 h 32"/>
                <a:gd name="T54" fmla="*/ 30 w 31"/>
                <a:gd name="T55" fmla="*/ 21 h 32"/>
                <a:gd name="T56" fmla="*/ 30 w 31"/>
                <a:gd name="T57" fmla="*/ 24 h 32"/>
                <a:gd name="T58" fmla="*/ 29 w 31"/>
                <a:gd name="T59" fmla="*/ 25 h 32"/>
                <a:gd name="T60" fmla="*/ 27 w 31"/>
                <a:gd name="T61" fmla="*/ 26 h 32"/>
                <a:gd name="T62" fmla="*/ 26 w 31"/>
                <a:gd name="T63" fmla="*/ 28 h 32"/>
                <a:gd name="T64" fmla="*/ 23 w 31"/>
                <a:gd name="T65" fmla="*/ 29 h 32"/>
                <a:gd name="T66" fmla="*/ 22 w 31"/>
                <a:gd name="T67" fmla="*/ 30 h 32"/>
                <a:gd name="T68" fmla="*/ 20 w 31"/>
                <a:gd name="T69" fmla="*/ 30 h 32"/>
                <a:gd name="T70" fmla="*/ 18 w 31"/>
                <a:gd name="T71" fmla="*/ 32 h 32"/>
                <a:gd name="T72" fmla="*/ 16 w 31"/>
                <a:gd name="T73" fmla="*/ 32 h 32"/>
                <a:gd name="T74" fmla="*/ 13 w 31"/>
                <a:gd name="T75" fmla="*/ 32 h 32"/>
                <a:gd name="T76" fmla="*/ 12 w 31"/>
                <a:gd name="T77" fmla="*/ 30 h 32"/>
                <a:gd name="T78" fmla="*/ 9 w 31"/>
                <a:gd name="T79" fmla="*/ 30 h 32"/>
                <a:gd name="T80" fmla="*/ 8 w 31"/>
                <a:gd name="T81" fmla="*/ 29 h 32"/>
                <a:gd name="T82" fmla="*/ 6 w 31"/>
                <a:gd name="T83" fmla="*/ 28 h 32"/>
                <a:gd name="T84" fmla="*/ 5 w 31"/>
                <a:gd name="T85" fmla="*/ 26 h 32"/>
                <a:gd name="T86" fmla="*/ 2 w 31"/>
                <a:gd name="T87" fmla="*/ 25 h 32"/>
                <a:gd name="T88" fmla="*/ 2 w 31"/>
                <a:gd name="T89" fmla="*/ 24 h 32"/>
                <a:gd name="T90" fmla="*/ 1 w 31"/>
                <a:gd name="T91" fmla="*/ 21 h 32"/>
                <a:gd name="T92" fmla="*/ 0 w 31"/>
                <a:gd name="T93" fmla="*/ 20 h 32"/>
                <a:gd name="T94" fmla="*/ 0 w 31"/>
                <a:gd name="T95" fmla="*/ 17 h 32"/>
                <a:gd name="T96" fmla="*/ 0 w 31"/>
                <a:gd name="T97" fmla="*/ 14 h 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1" h="32">
                  <a:moveTo>
                    <a:pt x="0" y="14"/>
                  </a:moveTo>
                  <a:lnTo>
                    <a:pt x="0" y="13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2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8" y="1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2" y="1"/>
                  </a:lnTo>
                  <a:lnTo>
                    <a:pt x="23" y="1"/>
                  </a:lnTo>
                  <a:lnTo>
                    <a:pt x="26" y="3"/>
                  </a:lnTo>
                  <a:lnTo>
                    <a:pt x="27" y="4"/>
                  </a:lnTo>
                  <a:lnTo>
                    <a:pt x="29" y="5"/>
                  </a:lnTo>
                  <a:lnTo>
                    <a:pt x="30" y="7"/>
                  </a:lnTo>
                  <a:lnTo>
                    <a:pt x="30" y="9"/>
                  </a:lnTo>
                  <a:lnTo>
                    <a:pt x="31" y="11"/>
                  </a:lnTo>
                  <a:lnTo>
                    <a:pt x="31" y="13"/>
                  </a:lnTo>
                  <a:lnTo>
                    <a:pt x="31" y="14"/>
                  </a:lnTo>
                  <a:lnTo>
                    <a:pt x="31" y="17"/>
                  </a:lnTo>
                  <a:lnTo>
                    <a:pt x="31" y="20"/>
                  </a:lnTo>
                  <a:lnTo>
                    <a:pt x="30" y="21"/>
                  </a:lnTo>
                  <a:lnTo>
                    <a:pt x="30" y="24"/>
                  </a:lnTo>
                  <a:lnTo>
                    <a:pt x="29" y="25"/>
                  </a:lnTo>
                  <a:lnTo>
                    <a:pt x="27" y="26"/>
                  </a:lnTo>
                  <a:lnTo>
                    <a:pt x="26" y="28"/>
                  </a:lnTo>
                  <a:lnTo>
                    <a:pt x="23" y="29"/>
                  </a:lnTo>
                  <a:lnTo>
                    <a:pt x="22" y="30"/>
                  </a:lnTo>
                  <a:lnTo>
                    <a:pt x="20" y="30"/>
                  </a:lnTo>
                  <a:lnTo>
                    <a:pt x="18" y="32"/>
                  </a:lnTo>
                  <a:lnTo>
                    <a:pt x="16" y="32"/>
                  </a:lnTo>
                  <a:lnTo>
                    <a:pt x="13" y="32"/>
                  </a:lnTo>
                  <a:lnTo>
                    <a:pt x="12" y="30"/>
                  </a:lnTo>
                  <a:lnTo>
                    <a:pt x="9" y="30"/>
                  </a:lnTo>
                  <a:lnTo>
                    <a:pt x="8" y="29"/>
                  </a:lnTo>
                  <a:lnTo>
                    <a:pt x="6" y="28"/>
                  </a:lnTo>
                  <a:lnTo>
                    <a:pt x="5" y="26"/>
                  </a:lnTo>
                  <a:lnTo>
                    <a:pt x="2" y="25"/>
                  </a:lnTo>
                  <a:lnTo>
                    <a:pt x="2" y="24"/>
                  </a:lnTo>
                  <a:lnTo>
                    <a:pt x="1" y="21"/>
                  </a:lnTo>
                  <a:lnTo>
                    <a:pt x="0" y="20"/>
                  </a:lnTo>
                  <a:lnTo>
                    <a:pt x="0" y="17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22" name="Freeform 709"/>
            <p:cNvSpPr>
              <a:spLocks/>
            </p:cNvSpPr>
            <p:nvPr userDrawn="1"/>
          </p:nvSpPr>
          <p:spPr bwMode="auto">
            <a:xfrm>
              <a:off x="5084" y="90"/>
              <a:ext cx="32" cy="31"/>
            </a:xfrm>
            <a:custGeom>
              <a:avLst/>
              <a:gdLst>
                <a:gd name="T0" fmla="*/ 0 w 32"/>
                <a:gd name="T1" fmla="*/ 14 h 31"/>
                <a:gd name="T2" fmla="*/ 0 w 32"/>
                <a:gd name="T3" fmla="*/ 13 h 31"/>
                <a:gd name="T4" fmla="*/ 0 w 32"/>
                <a:gd name="T5" fmla="*/ 12 h 31"/>
                <a:gd name="T6" fmla="*/ 0 w 32"/>
                <a:gd name="T7" fmla="*/ 9 h 31"/>
                <a:gd name="T8" fmla="*/ 2 w 32"/>
                <a:gd name="T9" fmla="*/ 8 h 31"/>
                <a:gd name="T10" fmla="*/ 3 w 32"/>
                <a:gd name="T11" fmla="*/ 6 h 31"/>
                <a:gd name="T12" fmla="*/ 4 w 32"/>
                <a:gd name="T13" fmla="*/ 4 h 31"/>
                <a:gd name="T14" fmla="*/ 6 w 32"/>
                <a:gd name="T15" fmla="*/ 2 h 31"/>
                <a:gd name="T16" fmla="*/ 7 w 32"/>
                <a:gd name="T17" fmla="*/ 1 h 31"/>
                <a:gd name="T18" fmla="*/ 10 w 32"/>
                <a:gd name="T19" fmla="*/ 1 h 31"/>
                <a:gd name="T20" fmla="*/ 11 w 32"/>
                <a:gd name="T21" fmla="*/ 0 h 31"/>
                <a:gd name="T22" fmla="*/ 14 w 32"/>
                <a:gd name="T23" fmla="*/ 0 h 31"/>
                <a:gd name="T24" fmla="*/ 16 w 32"/>
                <a:gd name="T25" fmla="*/ 0 h 31"/>
                <a:gd name="T26" fmla="*/ 18 w 32"/>
                <a:gd name="T27" fmla="*/ 0 h 31"/>
                <a:gd name="T28" fmla="*/ 20 w 32"/>
                <a:gd name="T29" fmla="*/ 0 h 31"/>
                <a:gd name="T30" fmla="*/ 22 w 32"/>
                <a:gd name="T31" fmla="*/ 1 h 31"/>
                <a:gd name="T32" fmla="*/ 24 w 32"/>
                <a:gd name="T33" fmla="*/ 1 h 31"/>
                <a:gd name="T34" fmla="*/ 25 w 32"/>
                <a:gd name="T35" fmla="*/ 2 h 31"/>
                <a:gd name="T36" fmla="*/ 27 w 32"/>
                <a:gd name="T37" fmla="*/ 4 h 31"/>
                <a:gd name="T38" fmla="*/ 28 w 32"/>
                <a:gd name="T39" fmla="*/ 6 h 31"/>
                <a:gd name="T40" fmla="*/ 29 w 32"/>
                <a:gd name="T41" fmla="*/ 8 h 31"/>
                <a:gd name="T42" fmla="*/ 31 w 32"/>
                <a:gd name="T43" fmla="*/ 9 h 31"/>
                <a:gd name="T44" fmla="*/ 32 w 32"/>
                <a:gd name="T45" fmla="*/ 12 h 31"/>
                <a:gd name="T46" fmla="*/ 32 w 32"/>
                <a:gd name="T47" fmla="*/ 13 h 31"/>
                <a:gd name="T48" fmla="*/ 32 w 32"/>
                <a:gd name="T49" fmla="*/ 14 h 31"/>
                <a:gd name="T50" fmla="*/ 32 w 32"/>
                <a:gd name="T51" fmla="*/ 17 h 31"/>
                <a:gd name="T52" fmla="*/ 32 w 32"/>
                <a:gd name="T53" fmla="*/ 19 h 31"/>
                <a:gd name="T54" fmla="*/ 31 w 32"/>
                <a:gd name="T55" fmla="*/ 21 h 31"/>
                <a:gd name="T56" fmla="*/ 29 w 32"/>
                <a:gd name="T57" fmla="*/ 23 h 31"/>
                <a:gd name="T58" fmla="*/ 28 w 32"/>
                <a:gd name="T59" fmla="*/ 25 h 31"/>
                <a:gd name="T60" fmla="*/ 27 w 32"/>
                <a:gd name="T61" fmla="*/ 26 h 31"/>
                <a:gd name="T62" fmla="*/ 25 w 32"/>
                <a:gd name="T63" fmla="*/ 27 h 31"/>
                <a:gd name="T64" fmla="*/ 24 w 32"/>
                <a:gd name="T65" fmla="*/ 29 h 31"/>
                <a:gd name="T66" fmla="*/ 22 w 32"/>
                <a:gd name="T67" fmla="*/ 30 h 31"/>
                <a:gd name="T68" fmla="*/ 20 w 32"/>
                <a:gd name="T69" fmla="*/ 30 h 31"/>
                <a:gd name="T70" fmla="*/ 18 w 32"/>
                <a:gd name="T71" fmla="*/ 31 h 31"/>
                <a:gd name="T72" fmla="*/ 16 w 32"/>
                <a:gd name="T73" fmla="*/ 31 h 31"/>
                <a:gd name="T74" fmla="*/ 14 w 32"/>
                <a:gd name="T75" fmla="*/ 31 h 31"/>
                <a:gd name="T76" fmla="*/ 11 w 32"/>
                <a:gd name="T77" fmla="*/ 30 h 31"/>
                <a:gd name="T78" fmla="*/ 10 w 32"/>
                <a:gd name="T79" fmla="*/ 30 h 31"/>
                <a:gd name="T80" fmla="*/ 7 w 32"/>
                <a:gd name="T81" fmla="*/ 29 h 31"/>
                <a:gd name="T82" fmla="*/ 6 w 32"/>
                <a:gd name="T83" fmla="*/ 27 h 31"/>
                <a:gd name="T84" fmla="*/ 4 w 32"/>
                <a:gd name="T85" fmla="*/ 26 h 31"/>
                <a:gd name="T86" fmla="*/ 3 w 32"/>
                <a:gd name="T87" fmla="*/ 25 h 31"/>
                <a:gd name="T88" fmla="*/ 2 w 32"/>
                <a:gd name="T89" fmla="*/ 23 h 31"/>
                <a:gd name="T90" fmla="*/ 0 w 32"/>
                <a:gd name="T91" fmla="*/ 21 h 31"/>
                <a:gd name="T92" fmla="*/ 0 w 32"/>
                <a:gd name="T93" fmla="*/ 19 h 31"/>
                <a:gd name="T94" fmla="*/ 0 w 32"/>
                <a:gd name="T95" fmla="*/ 17 h 31"/>
                <a:gd name="T96" fmla="*/ 0 w 32"/>
                <a:gd name="T97" fmla="*/ 14 h 3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" h="31">
                  <a:moveTo>
                    <a:pt x="0" y="14"/>
                  </a:moveTo>
                  <a:lnTo>
                    <a:pt x="0" y="13"/>
                  </a:lnTo>
                  <a:lnTo>
                    <a:pt x="0" y="12"/>
                  </a:lnTo>
                  <a:lnTo>
                    <a:pt x="0" y="9"/>
                  </a:lnTo>
                  <a:lnTo>
                    <a:pt x="2" y="8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7" y="1"/>
                  </a:lnTo>
                  <a:lnTo>
                    <a:pt x="10" y="1"/>
                  </a:lnTo>
                  <a:lnTo>
                    <a:pt x="11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5" y="2"/>
                  </a:lnTo>
                  <a:lnTo>
                    <a:pt x="27" y="4"/>
                  </a:lnTo>
                  <a:lnTo>
                    <a:pt x="28" y="6"/>
                  </a:lnTo>
                  <a:lnTo>
                    <a:pt x="29" y="8"/>
                  </a:lnTo>
                  <a:lnTo>
                    <a:pt x="31" y="9"/>
                  </a:lnTo>
                  <a:lnTo>
                    <a:pt x="32" y="12"/>
                  </a:lnTo>
                  <a:lnTo>
                    <a:pt x="32" y="13"/>
                  </a:lnTo>
                  <a:lnTo>
                    <a:pt x="32" y="14"/>
                  </a:lnTo>
                  <a:lnTo>
                    <a:pt x="32" y="17"/>
                  </a:lnTo>
                  <a:lnTo>
                    <a:pt x="32" y="19"/>
                  </a:lnTo>
                  <a:lnTo>
                    <a:pt x="31" y="21"/>
                  </a:lnTo>
                  <a:lnTo>
                    <a:pt x="29" y="23"/>
                  </a:lnTo>
                  <a:lnTo>
                    <a:pt x="28" y="25"/>
                  </a:lnTo>
                  <a:lnTo>
                    <a:pt x="27" y="26"/>
                  </a:lnTo>
                  <a:lnTo>
                    <a:pt x="25" y="27"/>
                  </a:lnTo>
                  <a:lnTo>
                    <a:pt x="24" y="29"/>
                  </a:lnTo>
                  <a:lnTo>
                    <a:pt x="22" y="30"/>
                  </a:lnTo>
                  <a:lnTo>
                    <a:pt x="20" y="30"/>
                  </a:lnTo>
                  <a:lnTo>
                    <a:pt x="18" y="31"/>
                  </a:lnTo>
                  <a:lnTo>
                    <a:pt x="16" y="31"/>
                  </a:lnTo>
                  <a:lnTo>
                    <a:pt x="14" y="31"/>
                  </a:lnTo>
                  <a:lnTo>
                    <a:pt x="11" y="30"/>
                  </a:lnTo>
                  <a:lnTo>
                    <a:pt x="10" y="30"/>
                  </a:lnTo>
                  <a:lnTo>
                    <a:pt x="7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0" y="21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23" name="Freeform 710"/>
            <p:cNvSpPr>
              <a:spLocks/>
            </p:cNvSpPr>
            <p:nvPr userDrawn="1"/>
          </p:nvSpPr>
          <p:spPr bwMode="auto">
            <a:xfrm>
              <a:off x="5107" y="190"/>
              <a:ext cx="31" cy="32"/>
            </a:xfrm>
            <a:custGeom>
              <a:avLst/>
              <a:gdLst>
                <a:gd name="T0" fmla="*/ 0 w 31"/>
                <a:gd name="T1" fmla="*/ 16 h 32"/>
                <a:gd name="T2" fmla="*/ 0 w 31"/>
                <a:gd name="T3" fmla="*/ 13 h 32"/>
                <a:gd name="T4" fmla="*/ 1 w 31"/>
                <a:gd name="T5" fmla="*/ 12 h 32"/>
                <a:gd name="T6" fmla="*/ 1 w 31"/>
                <a:gd name="T7" fmla="*/ 9 h 32"/>
                <a:gd name="T8" fmla="*/ 2 w 31"/>
                <a:gd name="T9" fmla="*/ 8 h 32"/>
                <a:gd name="T10" fmla="*/ 2 w 31"/>
                <a:gd name="T11" fmla="*/ 7 h 32"/>
                <a:gd name="T12" fmla="*/ 5 w 31"/>
                <a:gd name="T13" fmla="*/ 4 h 32"/>
                <a:gd name="T14" fmla="*/ 6 w 31"/>
                <a:gd name="T15" fmla="*/ 3 h 32"/>
                <a:gd name="T16" fmla="*/ 8 w 31"/>
                <a:gd name="T17" fmla="*/ 1 h 32"/>
                <a:gd name="T18" fmla="*/ 9 w 31"/>
                <a:gd name="T19" fmla="*/ 1 h 32"/>
                <a:gd name="T20" fmla="*/ 12 w 31"/>
                <a:gd name="T21" fmla="*/ 0 h 32"/>
                <a:gd name="T22" fmla="*/ 13 w 31"/>
                <a:gd name="T23" fmla="*/ 0 h 32"/>
                <a:gd name="T24" fmla="*/ 16 w 31"/>
                <a:gd name="T25" fmla="*/ 0 h 32"/>
                <a:gd name="T26" fmla="*/ 18 w 31"/>
                <a:gd name="T27" fmla="*/ 0 h 32"/>
                <a:gd name="T28" fmla="*/ 20 w 31"/>
                <a:gd name="T29" fmla="*/ 0 h 32"/>
                <a:gd name="T30" fmla="*/ 22 w 31"/>
                <a:gd name="T31" fmla="*/ 1 h 32"/>
                <a:gd name="T32" fmla="*/ 24 w 31"/>
                <a:gd name="T33" fmla="*/ 1 h 32"/>
                <a:gd name="T34" fmla="*/ 26 w 31"/>
                <a:gd name="T35" fmla="*/ 3 h 32"/>
                <a:gd name="T36" fmla="*/ 27 w 31"/>
                <a:gd name="T37" fmla="*/ 4 h 32"/>
                <a:gd name="T38" fmla="*/ 29 w 31"/>
                <a:gd name="T39" fmla="*/ 7 h 32"/>
                <a:gd name="T40" fmla="*/ 30 w 31"/>
                <a:gd name="T41" fmla="*/ 8 h 32"/>
                <a:gd name="T42" fmla="*/ 30 w 31"/>
                <a:gd name="T43" fmla="*/ 9 h 32"/>
                <a:gd name="T44" fmla="*/ 31 w 31"/>
                <a:gd name="T45" fmla="*/ 12 h 32"/>
                <a:gd name="T46" fmla="*/ 31 w 31"/>
                <a:gd name="T47" fmla="*/ 13 h 32"/>
                <a:gd name="T48" fmla="*/ 31 w 31"/>
                <a:gd name="T49" fmla="*/ 16 h 32"/>
                <a:gd name="T50" fmla="*/ 31 w 31"/>
                <a:gd name="T51" fmla="*/ 18 h 32"/>
                <a:gd name="T52" fmla="*/ 31 w 31"/>
                <a:gd name="T53" fmla="*/ 20 h 32"/>
                <a:gd name="T54" fmla="*/ 30 w 31"/>
                <a:gd name="T55" fmla="*/ 22 h 32"/>
                <a:gd name="T56" fmla="*/ 30 w 31"/>
                <a:gd name="T57" fmla="*/ 24 h 32"/>
                <a:gd name="T58" fmla="*/ 29 w 31"/>
                <a:gd name="T59" fmla="*/ 25 h 32"/>
                <a:gd name="T60" fmla="*/ 27 w 31"/>
                <a:gd name="T61" fmla="*/ 28 h 32"/>
                <a:gd name="T62" fmla="*/ 26 w 31"/>
                <a:gd name="T63" fmla="*/ 28 h 32"/>
                <a:gd name="T64" fmla="*/ 24 w 31"/>
                <a:gd name="T65" fmla="*/ 29 h 32"/>
                <a:gd name="T66" fmla="*/ 22 w 31"/>
                <a:gd name="T67" fmla="*/ 30 h 32"/>
                <a:gd name="T68" fmla="*/ 20 w 31"/>
                <a:gd name="T69" fmla="*/ 30 h 32"/>
                <a:gd name="T70" fmla="*/ 18 w 31"/>
                <a:gd name="T71" fmla="*/ 32 h 32"/>
                <a:gd name="T72" fmla="*/ 16 w 31"/>
                <a:gd name="T73" fmla="*/ 32 h 32"/>
                <a:gd name="T74" fmla="*/ 13 w 31"/>
                <a:gd name="T75" fmla="*/ 32 h 32"/>
                <a:gd name="T76" fmla="*/ 12 w 31"/>
                <a:gd name="T77" fmla="*/ 30 h 32"/>
                <a:gd name="T78" fmla="*/ 9 w 31"/>
                <a:gd name="T79" fmla="*/ 30 h 32"/>
                <a:gd name="T80" fmla="*/ 8 w 31"/>
                <a:gd name="T81" fmla="*/ 29 h 32"/>
                <a:gd name="T82" fmla="*/ 6 w 31"/>
                <a:gd name="T83" fmla="*/ 28 h 32"/>
                <a:gd name="T84" fmla="*/ 5 w 31"/>
                <a:gd name="T85" fmla="*/ 28 h 32"/>
                <a:gd name="T86" fmla="*/ 2 w 31"/>
                <a:gd name="T87" fmla="*/ 25 h 32"/>
                <a:gd name="T88" fmla="*/ 2 w 31"/>
                <a:gd name="T89" fmla="*/ 24 h 32"/>
                <a:gd name="T90" fmla="*/ 1 w 31"/>
                <a:gd name="T91" fmla="*/ 22 h 32"/>
                <a:gd name="T92" fmla="*/ 1 w 31"/>
                <a:gd name="T93" fmla="*/ 20 h 32"/>
                <a:gd name="T94" fmla="*/ 0 w 31"/>
                <a:gd name="T95" fmla="*/ 18 h 32"/>
                <a:gd name="T96" fmla="*/ 0 w 31"/>
                <a:gd name="T97" fmla="*/ 16 h 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1" h="32">
                  <a:moveTo>
                    <a:pt x="0" y="16"/>
                  </a:moveTo>
                  <a:lnTo>
                    <a:pt x="0" y="13"/>
                  </a:lnTo>
                  <a:lnTo>
                    <a:pt x="1" y="12"/>
                  </a:lnTo>
                  <a:lnTo>
                    <a:pt x="1" y="9"/>
                  </a:lnTo>
                  <a:lnTo>
                    <a:pt x="2" y="8"/>
                  </a:lnTo>
                  <a:lnTo>
                    <a:pt x="2" y="7"/>
                  </a:lnTo>
                  <a:lnTo>
                    <a:pt x="5" y="4"/>
                  </a:lnTo>
                  <a:lnTo>
                    <a:pt x="6" y="3"/>
                  </a:lnTo>
                  <a:lnTo>
                    <a:pt x="8" y="1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6" y="3"/>
                  </a:lnTo>
                  <a:lnTo>
                    <a:pt x="27" y="4"/>
                  </a:lnTo>
                  <a:lnTo>
                    <a:pt x="29" y="7"/>
                  </a:lnTo>
                  <a:lnTo>
                    <a:pt x="30" y="8"/>
                  </a:lnTo>
                  <a:lnTo>
                    <a:pt x="30" y="9"/>
                  </a:lnTo>
                  <a:lnTo>
                    <a:pt x="31" y="12"/>
                  </a:lnTo>
                  <a:lnTo>
                    <a:pt x="31" y="13"/>
                  </a:lnTo>
                  <a:lnTo>
                    <a:pt x="31" y="16"/>
                  </a:lnTo>
                  <a:lnTo>
                    <a:pt x="31" y="18"/>
                  </a:lnTo>
                  <a:lnTo>
                    <a:pt x="31" y="20"/>
                  </a:lnTo>
                  <a:lnTo>
                    <a:pt x="30" y="22"/>
                  </a:lnTo>
                  <a:lnTo>
                    <a:pt x="30" y="24"/>
                  </a:lnTo>
                  <a:lnTo>
                    <a:pt x="29" y="25"/>
                  </a:lnTo>
                  <a:lnTo>
                    <a:pt x="27" y="28"/>
                  </a:lnTo>
                  <a:lnTo>
                    <a:pt x="26" y="28"/>
                  </a:lnTo>
                  <a:lnTo>
                    <a:pt x="24" y="29"/>
                  </a:lnTo>
                  <a:lnTo>
                    <a:pt x="22" y="30"/>
                  </a:lnTo>
                  <a:lnTo>
                    <a:pt x="20" y="30"/>
                  </a:lnTo>
                  <a:lnTo>
                    <a:pt x="18" y="32"/>
                  </a:lnTo>
                  <a:lnTo>
                    <a:pt x="16" y="32"/>
                  </a:lnTo>
                  <a:lnTo>
                    <a:pt x="13" y="32"/>
                  </a:lnTo>
                  <a:lnTo>
                    <a:pt x="12" y="30"/>
                  </a:lnTo>
                  <a:lnTo>
                    <a:pt x="9" y="30"/>
                  </a:lnTo>
                  <a:lnTo>
                    <a:pt x="8" y="29"/>
                  </a:lnTo>
                  <a:lnTo>
                    <a:pt x="6" y="28"/>
                  </a:lnTo>
                  <a:lnTo>
                    <a:pt x="5" y="28"/>
                  </a:lnTo>
                  <a:lnTo>
                    <a:pt x="2" y="25"/>
                  </a:lnTo>
                  <a:lnTo>
                    <a:pt x="2" y="24"/>
                  </a:lnTo>
                  <a:lnTo>
                    <a:pt x="1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24" name="Freeform 711"/>
            <p:cNvSpPr>
              <a:spLocks/>
            </p:cNvSpPr>
            <p:nvPr userDrawn="1"/>
          </p:nvSpPr>
          <p:spPr bwMode="auto">
            <a:xfrm>
              <a:off x="5042" y="292"/>
              <a:ext cx="32" cy="31"/>
            </a:xfrm>
            <a:custGeom>
              <a:avLst/>
              <a:gdLst>
                <a:gd name="T0" fmla="*/ 0 w 32"/>
                <a:gd name="T1" fmla="*/ 15 h 31"/>
                <a:gd name="T2" fmla="*/ 0 w 32"/>
                <a:gd name="T3" fmla="*/ 14 h 31"/>
                <a:gd name="T4" fmla="*/ 2 w 32"/>
                <a:gd name="T5" fmla="*/ 11 h 31"/>
                <a:gd name="T6" fmla="*/ 2 w 32"/>
                <a:gd name="T7" fmla="*/ 10 h 31"/>
                <a:gd name="T8" fmla="*/ 3 w 32"/>
                <a:gd name="T9" fmla="*/ 7 h 31"/>
                <a:gd name="T10" fmla="*/ 4 w 32"/>
                <a:gd name="T11" fmla="*/ 6 h 31"/>
                <a:gd name="T12" fmla="*/ 6 w 32"/>
                <a:gd name="T13" fmla="*/ 5 h 31"/>
                <a:gd name="T14" fmla="*/ 7 w 32"/>
                <a:gd name="T15" fmla="*/ 3 h 31"/>
                <a:gd name="T16" fmla="*/ 8 w 32"/>
                <a:gd name="T17" fmla="*/ 2 h 31"/>
                <a:gd name="T18" fmla="*/ 11 w 32"/>
                <a:gd name="T19" fmla="*/ 1 h 31"/>
                <a:gd name="T20" fmla="*/ 12 w 32"/>
                <a:gd name="T21" fmla="*/ 1 h 31"/>
                <a:gd name="T22" fmla="*/ 15 w 32"/>
                <a:gd name="T23" fmla="*/ 0 h 31"/>
                <a:gd name="T24" fmla="*/ 16 w 32"/>
                <a:gd name="T25" fmla="*/ 0 h 31"/>
                <a:gd name="T26" fmla="*/ 19 w 32"/>
                <a:gd name="T27" fmla="*/ 0 h 31"/>
                <a:gd name="T28" fmla="*/ 20 w 32"/>
                <a:gd name="T29" fmla="*/ 1 h 31"/>
                <a:gd name="T30" fmla="*/ 23 w 32"/>
                <a:gd name="T31" fmla="*/ 1 h 31"/>
                <a:gd name="T32" fmla="*/ 24 w 32"/>
                <a:gd name="T33" fmla="*/ 2 h 31"/>
                <a:gd name="T34" fmla="*/ 27 w 32"/>
                <a:gd name="T35" fmla="*/ 3 h 31"/>
                <a:gd name="T36" fmla="*/ 28 w 32"/>
                <a:gd name="T37" fmla="*/ 5 h 31"/>
                <a:gd name="T38" fmla="*/ 29 w 32"/>
                <a:gd name="T39" fmla="*/ 6 h 31"/>
                <a:gd name="T40" fmla="*/ 31 w 32"/>
                <a:gd name="T41" fmla="*/ 7 h 31"/>
                <a:gd name="T42" fmla="*/ 31 w 32"/>
                <a:gd name="T43" fmla="*/ 10 h 31"/>
                <a:gd name="T44" fmla="*/ 32 w 32"/>
                <a:gd name="T45" fmla="*/ 11 h 31"/>
                <a:gd name="T46" fmla="*/ 32 w 32"/>
                <a:gd name="T47" fmla="*/ 14 h 31"/>
                <a:gd name="T48" fmla="*/ 32 w 32"/>
                <a:gd name="T49" fmla="*/ 15 h 31"/>
                <a:gd name="T50" fmla="*/ 32 w 32"/>
                <a:gd name="T51" fmla="*/ 18 h 31"/>
                <a:gd name="T52" fmla="*/ 32 w 32"/>
                <a:gd name="T53" fmla="*/ 21 h 31"/>
                <a:gd name="T54" fmla="*/ 31 w 32"/>
                <a:gd name="T55" fmla="*/ 22 h 31"/>
                <a:gd name="T56" fmla="*/ 31 w 32"/>
                <a:gd name="T57" fmla="*/ 23 h 31"/>
                <a:gd name="T58" fmla="*/ 29 w 32"/>
                <a:gd name="T59" fmla="*/ 25 h 31"/>
                <a:gd name="T60" fmla="*/ 28 w 32"/>
                <a:gd name="T61" fmla="*/ 27 h 31"/>
                <a:gd name="T62" fmla="*/ 27 w 32"/>
                <a:gd name="T63" fmla="*/ 29 h 31"/>
                <a:gd name="T64" fmla="*/ 24 w 32"/>
                <a:gd name="T65" fmla="*/ 29 h 31"/>
                <a:gd name="T66" fmla="*/ 23 w 32"/>
                <a:gd name="T67" fmla="*/ 30 h 31"/>
                <a:gd name="T68" fmla="*/ 20 w 32"/>
                <a:gd name="T69" fmla="*/ 31 h 31"/>
                <a:gd name="T70" fmla="*/ 19 w 32"/>
                <a:gd name="T71" fmla="*/ 31 h 31"/>
                <a:gd name="T72" fmla="*/ 16 w 32"/>
                <a:gd name="T73" fmla="*/ 31 h 31"/>
                <a:gd name="T74" fmla="*/ 15 w 32"/>
                <a:gd name="T75" fmla="*/ 31 h 31"/>
                <a:gd name="T76" fmla="*/ 12 w 32"/>
                <a:gd name="T77" fmla="*/ 31 h 31"/>
                <a:gd name="T78" fmla="*/ 11 w 32"/>
                <a:gd name="T79" fmla="*/ 30 h 31"/>
                <a:gd name="T80" fmla="*/ 8 w 32"/>
                <a:gd name="T81" fmla="*/ 29 h 31"/>
                <a:gd name="T82" fmla="*/ 7 w 32"/>
                <a:gd name="T83" fmla="*/ 29 h 31"/>
                <a:gd name="T84" fmla="*/ 6 w 32"/>
                <a:gd name="T85" fmla="*/ 27 h 31"/>
                <a:gd name="T86" fmla="*/ 4 w 32"/>
                <a:gd name="T87" fmla="*/ 25 h 31"/>
                <a:gd name="T88" fmla="*/ 3 w 32"/>
                <a:gd name="T89" fmla="*/ 23 h 31"/>
                <a:gd name="T90" fmla="*/ 2 w 32"/>
                <a:gd name="T91" fmla="*/ 22 h 31"/>
                <a:gd name="T92" fmla="*/ 2 w 32"/>
                <a:gd name="T93" fmla="*/ 21 h 31"/>
                <a:gd name="T94" fmla="*/ 0 w 32"/>
                <a:gd name="T95" fmla="*/ 18 h 31"/>
                <a:gd name="T96" fmla="*/ 0 w 32"/>
                <a:gd name="T97" fmla="*/ 15 h 3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" h="31">
                  <a:moveTo>
                    <a:pt x="0" y="15"/>
                  </a:moveTo>
                  <a:lnTo>
                    <a:pt x="0" y="14"/>
                  </a:lnTo>
                  <a:lnTo>
                    <a:pt x="2" y="11"/>
                  </a:lnTo>
                  <a:lnTo>
                    <a:pt x="2" y="10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7" y="3"/>
                  </a:lnTo>
                  <a:lnTo>
                    <a:pt x="8" y="2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3" y="1"/>
                  </a:lnTo>
                  <a:lnTo>
                    <a:pt x="24" y="2"/>
                  </a:lnTo>
                  <a:lnTo>
                    <a:pt x="27" y="3"/>
                  </a:lnTo>
                  <a:lnTo>
                    <a:pt x="28" y="5"/>
                  </a:lnTo>
                  <a:lnTo>
                    <a:pt x="29" y="6"/>
                  </a:lnTo>
                  <a:lnTo>
                    <a:pt x="31" y="7"/>
                  </a:lnTo>
                  <a:lnTo>
                    <a:pt x="31" y="10"/>
                  </a:lnTo>
                  <a:lnTo>
                    <a:pt x="32" y="11"/>
                  </a:lnTo>
                  <a:lnTo>
                    <a:pt x="32" y="14"/>
                  </a:lnTo>
                  <a:lnTo>
                    <a:pt x="32" y="15"/>
                  </a:lnTo>
                  <a:lnTo>
                    <a:pt x="32" y="18"/>
                  </a:lnTo>
                  <a:lnTo>
                    <a:pt x="32" y="21"/>
                  </a:lnTo>
                  <a:lnTo>
                    <a:pt x="31" y="22"/>
                  </a:lnTo>
                  <a:lnTo>
                    <a:pt x="31" y="23"/>
                  </a:lnTo>
                  <a:lnTo>
                    <a:pt x="29" y="25"/>
                  </a:lnTo>
                  <a:lnTo>
                    <a:pt x="28" y="27"/>
                  </a:lnTo>
                  <a:lnTo>
                    <a:pt x="27" y="29"/>
                  </a:lnTo>
                  <a:lnTo>
                    <a:pt x="24" y="29"/>
                  </a:lnTo>
                  <a:lnTo>
                    <a:pt x="23" y="30"/>
                  </a:lnTo>
                  <a:lnTo>
                    <a:pt x="20" y="31"/>
                  </a:lnTo>
                  <a:lnTo>
                    <a:pt x="19" y="31"/>
                  </a:lnTo>
                  <a:lnTo>
                    <a:pt x="16" y="31"/>
                  </a:lnTo>
                  <a:lnTo>
                    <a:pt x="15" y="31"/>
                  </a:lnTo>
                  <a:lnTo>
                    <a:pt x="12" y="31"/>
                  </a:lnTo>
                  <a:lnTo>
                    <a:pt x="11" y="30"/>
                  </a:lnTo>
                  <a:lnTo>
                    <a:pt x="8" y="29"/>
                  </a:lnTo>
                  <a:lnTo>
                    <a:pt x="7" y="29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22"/>
                  </a:lnTo>
                  <a:lnTo>
                    <a:pt x="2" y="21"/>
                  </a:lnTo>
                  <a:lnTo>
                    <a:pt x="0" y="18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25" name="Freeform 712"/>
            <p:cNvSpPr>
              <a:spLocks/>
            </p:cNvSpPr>
            <p:nvPr userDrawn="1"/>
          </p:nvSpPr>
          <p:spPr bwMode="auto">
            <a:xfrm>
              <a:off x="5358" y="59"/>
              <a:ext cx="32" cy="31"/>
            </a:xfrm>
            <a:custGeom>
              <a:avLst/>
              <a:gdLst>
                <a:gd name="T0" fmla="*/ 32 w 32"/>
                <a:gd name="T1" fmla="*/ 16 h 31"/>
                <a:gd name="T2" fmla="*/ 32 w 32"/>
                <a:gd name="T3" fmla="*/ 14 h 31"/>
                <a:gd name="T4" fmla="*/ 32 w 32"/>
                <a:gd name="T5" fmla="*/ 12 h 31"/>
                <a:gd name="T6" fmla="*/ 30 w 32"/>
                <a:gd name="T7" fmla="*/ 10 h 31"/>
                <a:gd name="T8" fmla="*/ 29 w 32"/>
                <a:gd name="T9" fmla="*/ 8 h 31"/>
                <a:gd name="T10" fmla="*/ 29 w 32"/>
                <a:gd name="T11" fmla="*/ 6 h 31"/>
                <a:gd name="T12" fmla="*/ 26 w 32"/>
                <a:gd name="T13" fmla="*/ 4 h 31"/>
                <a:gd name="T14" fmla="*/ 25 w 32"/>
                <a:gd name="T15" fmla="*/ 3 h 31"/>
                <a:gd name="T16" fmla="*/ 24 w 32"/>
                <a:gd name="T17" fmla="*/ 2 h 31"/>
                <a:gd name="T18" fmla="*/ 22 w 32"/>
                <a:gd name="T19" fmla="*/ 2 h 31"/>
                <a:gd name="T20" fmla="*/ 20 w 32"/>
                <a:gd name="T21" fmla="*/ 0 h 31"/>
                <a:gd name="T22" fmla="*/ 19 w 32"/>
                <a:gd name="T23" fmla="*/ 0 h 31"/>
                <a:gd name="T24" fmla="*/ 16 w 32"/>
                <a:gd name="T25" fmla="*/ 0 h 31"/>
                <a:gd name="T26" fmla="*/ 13 w 32"/>
                <a:gd name="T27" fmla="*/ 0 h 31"/>
                <a:gd name="T28" fmla="*/ 12 w 32"/>
                <a:gd name="T29" fmla="*/ 0 h 31"/>
                <a:gd name="T30" fmla="*/ 9 w 32"/>
                <a:gd name="T31" fmla="*/ 2 h 31"/>
                <a:gd name="T32" fmla="*/ 8 w 32"/>
                <a:gd name="T33" fmla="*/ 2 h 31"/>
                <a:gd name="T34" fmla="*/ 7 w 32"/>
                <a:gd name="T35" fmla="*/ 3 h 31"/>
                <a:gd name="T36" fmla="*/ 5 w 32"/>
                <a:gd name="T37" fmla="*/ 4 h 31"/>
                <a:gd name="T38" fmla="*/ 4 w 32"/>
                <a:gd name="T39" fmla="*/ 6 h 31"/>
                <a:gd name="T40" fmla="*/ 3 w 32"/>
                <a:gd name="T41" fmla="*/ 8 h 31"/>
                <a:gd name="T42" fmla="*/ 1 w 32"/>
                <a:gd name="T43" fmla="*/ 10 h 31"/>
                <a:gd name="T44" fmla="*/ 0 w 32"/>
                <a:gd name="T45" fmla="*/ 12 h 31"/>
                <a:gd name="T46" fmla="*/ 0 w 32"/>
                <a:gd name="T47" fmla="*/ 14 h 31"/>
                <a:gd name="T48" fmla="*/ 0 w 32"/>
                <a:gd name="T49" fmla="*/ 16 h 31"/>
                <a:gd name="T50" fmla="*/ 0 w 32"/>
                <a:gd name="T51" fmla="*/ 19 h 31"/>
                <a:gd name="T52" fmla="*/ 0 w 32"/>
                <a:gd name="T53" fmla="*/ 20 h 31"/>
                <a:gd name="T54" fmla="*/ 1 w 32"/>
                <a:gd name="T55" fmla="*/ 23 h 31"/>
                <a:gd name="T56" fmla="*/ 3 w 32"/>
                <a:gd name="T57" fmla="*/ 24 h 31"/>
                <a:gd name="T58" fmla="*/ 4 w 32"/>
                <a:gd name="T59" fmla="*/ 25 h 31"/>
                <a:gd name="T60" fmla="*/ 5 w 32"/>
                <a:gd name="T61" fmla="*/ 28 h 31"/>
                <a:gd name="T62" fmla="*/ 7 w 32"/>
                <a:gd name="T63" fmla="*/ 29 h 31"/>
                <a:gd name="T64" fmla="*/ 8 w 32"/>
                <a:gd name="T65" fmla="*/ 29 h 31"/>
                <a:gd name="T66" fmla="*/ 9 w 32"/>
                <a:gd name="T67" fmla="*/ 31 h 31"/>
                <a:gd name="T68" fmla="*/ 12 w 32"/>
                <a:gd name="T69" fmla="*/ 31 h 31"/>
                <a:gd name="T70" fmla="*/ 13 w 32"/>
                <a:gd name="T71" fmla="*/ 31 h 31"/>
                <a:gd name="T72" fmla="*/ 16 w 32"/>
                <a:gd name="T73" fmla="*/ 31 h 31"/>
                <a:gd name="T74" fmla="*/ 19 w 32"/>
                <a:gd name="T75" fmla="*/ 31 h 31"/>
                <a:gd name="T76" fmla="*/ 20 w 32"/>
                <a:gd name="T77" fmla="*/ 31 h 31"/>
                <a:gd name="T78" fmla="*/ 22 w 32"/>
                <a:gd name="T79" fmla="*/ 31 h 31"/>
                <a:gd name="T80" fmla="*/ 24 w 32"/>
                <a:gd name="T81" fmla="*/ 29 h 31"/>
                <a:gd name="T82" fmla="*/ 25 w 32"/>
                <a:gd name="T83" fmla="*/ 29 h 31"/>
                <a:gd name="T84" fmla="*/ 26 w 32"/>
                <a:gd name="T85" fmla="*/ 28 h 31"/>
                <a:gd name="T86" fmla="*/ 29 w 32"/>
                <a:gd name="T87" fmla="*/ 25 h 31"/>
                <a:gd name="T88" fmla="*/ 29 w 32"/>
                <a:gd name="T89" fmla="*/ 24 h 31"/>
                <a:gd name="T90" fmla="*/ 30 w 32"/>
                <a:gd name="T91" fmla="*/ 23 h 31"/>
                <a:gd name="T92" fmla="*/ 32 w 32"/>
                <a:gd name="T93" fmla="*/ 20 h 31"/>
                <a:gd name="T94" fmla="*/ 32 w 32"/>
                <a:gd name="T95" fmla="*/ 19 h 31"/>
                <a:gd name="T96" fmla="*/ 32 w 32"/>
                <a:gd name="T97" fmla="*/ 16 h 3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" h="31">
                  <a:moveTo>
                    <a:pt x="32" y="16"/>
                  </a:moveTo>
                  <a:lnTo>
                    <a:pt x="32" y="14"/>
                  </a:lnTo>
                  <a:lnTo>
                    <a:pt x="32" y="12"/>
                  </a:lnTo>
                  <a:lnTo>
                    <a:pt x="30" y="10"/>
                  </a:lnTo>
                  <a:lnTo>
                    <a:pt x="29" y="8"/>
                  </a:lnTo>
                  <a:lnTo>
                    <a:pt x="29" y="6"/>
                  </a:lnTo>
                  <a:lnTo>
                    <a:pt x="26" y="4"/>
                  </a:lnTo>
                  <a:lnTo>
                    <a:pt x="25" y="3"/>
                  </a:lnTo>
                  <a:lnTo>
                    <a:pt x="24" y="2"/>
                  </a:lnTo>
                  <a:lnTo>
                    <a:pt x="22" y="2"/>
                  </a:lnTo>
                  <a:lnTo>
                    <a:pt x="20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9" y="2"/>
                  </a:lnTo>
                  <a:lnTo>
                    <a:pt x="8" y="2"/>
                  </a:lnTo>
                  <a:lnTo>
                    <a:pt x="7" y="3"/>
                  </a:lnTo>
                  <a:lnTo>
                    <a:pt x="5" y="4"/>
                  </a:lnTo>
                  <a:lnTo>
                    <a:pt x="4" y="6"/>
                  </a:lnTo>
                  <a:lnTo>
                    <a:pt x="3" y="8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0"/>
                  </a:lnTo>
                  <a:lnTo>
                    <a:pt x="1" y="23"/>
                  </a:lnTo>
                  <a:lnTo>
                    <a:pt x="3" y="24"/>
                  </a:lnTo>
                  <a:lnTo>
                    <a:pt x="4" y="25"/>
                  </a:lnTo>
                  <a:lnTo>
                    <a:pt x="5" y="28"/>
                  </a:lnTo>
                  <a:lnTo>
                    <a:pt x="7" y="29"/>
                  </a:lnTo>
                  <a:lnTo>
                    <a:pt x="8" y="29"/>
                  </a:lnTo>
                  <a:lnTo>
                    <a:pt x="9" y="31"/>
                  </a:lnTo>
                  <a:lnTo>
                    <a:pt x="12" y="31"/>
                  </a:lnTo>
                  <a:lnTo>
                    <a:pt x="13" y="31"/>
                  </a:lnTo>
                  <a:lnTo>
                    <a:pt x="16" y="31"/>
                  </a:lnTo>
                  <a:lnTo>
                    <a:pt x="19" y="31"/>
                  </a:lnTo>
                  <a:lnTo>
                    <a:pt x="20" y="31"/>
                  </a:lnTo>
                  <a:lnTo>
                    <a:pt x="22" y="31"/>
                  </a:lnTo>
                  <a:lnTo>
                    <a:pt x="24" y="29"/>
                  </a:lnTo>
                  <a:lnTo>
                    <a:pt x="25" y="29"/>
                  </a:lnTo>
                  <a:lnTo>
                    <a:pt x="26" y="28"/>
                  </a:lnTo>
                  <a:lnTo>
                    <a:pt x="29" y="25"/>
                  </a:lnTo>
                  <a:lnTo>
                    <a:pt x="29" y="24"/>
                  </a:lnTo>
                  <a:lnTo>
                    <a:pt x="30" y="23"/>
                  </a:lnTo>
                  <a:lnTo>
                    <a:pt x="32" y="20"/>
                  </a:lnTo>
                  <a:lnTo>
                    <a:pt x="32" y="19"/>
                  </a:lnTo>
                  <a:lnTo>
                    <a:pt x="32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26" name="Freeform 713"/>
            <p:cNvSpPr>
              <a:spLocks/>
            </p:cNvSpPr>
            <p:nvPr userDrawn="1"/>
          </p:nvSpPr>
          <p:spPr bwMode="auto">
            <a:xfrm>
              <a:off x="5278" y="356"/>
              <a:ext cx="31" cy="32"/>
            </a:xfrm>
            <a:custGeom>
              <a:avLst/>
              <a:gdLst>
                <a:gd name="T0" fmla="*/ 31 w 31"/>
                <a:gd name="T1" fmla="*/ 16 h 32"/>
                <a:gd name="T2" fmla="*/ 31 w 31"/>
                <a:gd name="T3" fmla="*/ 15 h 32"/>
                <a:gd name="T4" fmla="*/ 30 w 31"/>
                <a:gd name="T5" fmla="*/ 12 h 32"/>
                <a:gd name="T6" fmla="*/ 30 w 31"/>
                <a:gd name="T7" fmla="*/ 11 h 32"/>
                <a:gd name="T8" fmla="*/ 29 w 31"/>
                <a:gd name="T9" fmla="*/ 9 h 32"/>
                <a:gd name="T10" fmla="*/ 29 w 31"/>
                <a:gd name="T11" fmla="*/ 7 h 32"/>
                <a:gd name="T12" fmla="*/ 26 w 31"/>
                <a:gd name="T13" fmla="*/ 5 h 32"/>
                <a:gd name="T14" fmla="*/ 25 w 31"/>
                <a:gd name="T15" fmla="*/ 4 h 32"/>
                <a:gd name="T16" fmla="*/ 24 w 31"/>
                <a:gd name="T17" fmla="*/ 3 h 32"/>
                <a:gd name="T18" fmla="*/ 22 w 31"/>
                <a:gd name="T19" fmla="*/ 3 h 32"/>
                <a:gd name="T20" fmla="*/ 20 w 31"/>
                <a:gd name="T21" fmla="*/ 1 h 32"/>
                <a:gd name="T22" fmla="*/ 18 w 31"/>
                <a:gd name="T23" fmla="*/ 1 h 32"/>
                <a:gd name="T24" fmla="*/ 16 w 31"/>
                <a:gd name="T25" fmla="*/ 0 h 32"/>
                <a:gd name="T26" fmla="*/ 13 w 31"/>
                <a:gd name="T27" fmla="*/ 1 h 32"/>
                <a:gd name="T28" fmla="*/ 12 w 31"/>
                <a:gd name="T29" fmla="*/ 1 h 32"/>
                <a:gd name="T30" fmla="*/ 9 w 31"/>
                <a:gd name="T31" fmla="*/ 3 h 32"/>
                <a:gd name="T32" fmla="*/ 8 w 31"/>
                <a:gd name="T33" fmla="*/ 3 h 32"/>
                <a:gd name="T34" fmla="*/ 5 w 31"/>
                <a:gd name="T35" fmla="*/ 4 h 32"/>
                <a:gd name="T36" fmla="*/ 4 w 31"/>
                <a:gd name="T37" fmla="*/ 5 h 32"/>
                <a:gd name="T38" fmla="*/ 3 w 31"/>
                <a:gd name="T39" fmla="*/ 7 h 32"/>
                <a:gd name="T40" fmla="*/ 1 w 31"/>
                <a:gd name="T41" fmla="*/ 9 h 32"/>
                <a:gd name="T42" fmla="*/ 1 w 31"/>
                <a:gd name="T43" fmla="*/ 11 h 32"/>
                <a:gd name="T44" fmla="*/ 0 w 31"/>
                <a:gd name="T45" fmla="*/ 12 h 32"/>
                <a:gd name="T46" fmla="*/ 0 w 31"/>
                <a:gd name="T47" fmla="*/ 15 h 32"/>
                <a:gd name="T48" fmla="*/ 0 w 31"/>
                <a:gd name="T49" fmla="*/ 16 h 32"/>
                <a:gd name="T50" fmla="*/ 0 w 31"/>
                <a:gd name="T51" fmla="*/ 19 h 32"/>
                <a:gd name="T52" fmla="*/ 0 w 31"/>
                <a:gd name="T53" fmla="*/ 21 h 32"/>
                <a:gd name="T54" fmla="*/ 1 w 31"/>
                <a:gd name="T55" fmla="*/ 23 h 32"/>
                <a:gd name="T56" fmla="*/ 1 w 31"/>
                <a:gd name="T57" fmla="*/ 25 h 32"/>
                <a:gd name="T58" fmla="*/ 3 w 31"/>
                <a:gd name="T59" fmla="*/ 27 h 32"/>
                <a:gd name="T60" fmla="*/ 4 w 31"/>
                <a:gd name="T61" fmla="*/ 28 h 32"/>
                <a:gd name="T62" fmla="*/ 5 w 31"/>
                <a:gd name="T63" fmla="*/ 29 h 32"/>
                <a:gd name="T64" fmla="*/ 8 w 31"/>
                <a:gd name="T65" fmla="*/ 31 h 32"/>
                <a:gd name="T66" fmla="*/ 9 w 31"/>
                <a:gd name="T67" fmla="*/ 32 h 32"/>
                <a:gd name="T68" fmla="*/ 12 w 31"/>
                <a:gd name="T69" fmla="*/ 32 h 32"/>
                <a:gd name="T70" fmla="*/ 13 w 31"/>
                <a:gd name="T71" fmla="*/ 32 h 32"/>
                <a:gd name="T72" fmla="*/ 16 w 31"/>
                <a:gd name="T73" fmla="*/ 32 h 32"/>
                <a:gd name="T74" fmla="*/ 18 w 31"/>
                <a:gd name="T75" fmla="*/ 32 h 32"/>
                <a:gd name="T76" fmla="*/ 20 w 31"/>
                <a:gd name="T77" fmla="*/ 32 h 32"/>
                <a:gd name="T78" fmla="*/ 22 w 31"/>
                <a:gd name="T79" fmla="*/ 32 h 32"/>
                <a:gd name="T80" fmla="*/ 24 w 31"/>
                <a:gd name="T81" fmla="*/ 31 h 32"/>
                <a:gd name="T82" fmla="*/ 25 w 31"/>
                <a:gd name="T83" fmla="*/ 29 h 32"/>
                <a:gd name="T84" fmla="*/ 26 w 31"/>
                <a:gd name="T85" fmla="*/ 28 h 32"/>
                <a:gd name="T86" fmla="*/ 29 w 31"/>
                <a:gd name="T87" fmla="*/ 27 h 32"/>
                <a:gd name="T88" fmla="*/ 29 w 31"/>
                <a:gd name="T89" fmla="*/ 25 h 32"/>
                <a:gd name="T90" fmla="*/ 30 w 31"/>
                <a:gd name="T91" fmla="*/ 23 h 32"/>
                <a:gd name="T92" fmla="*/ 30 w 31"/>
                <a:gd name="T93" fmla="*/ 21 h 32"/>
                <a:gd name="T94" fmla="*/ 31 w 31"/>
                <a:gd name="T95" fmla="*/ 19 h 32"/>
                <a:gd name="T96" fmla="*/ 31 w 31"/>
                <a:gd name="T97" fmla="*/ 16 h 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1" h="32">
                  <a:moveTo>
                    <a:pt x="31" y="16"/>
                  </a:moveTo>
                  <a:lnTo>
                    <a:pt x="31" y="15"/>
                  </a:lnTo>
                  <a:lnTo>
                    <a:pt x="30" y="12"/>
                  </a:lnTo>
                  <a:lnTo>
                    <a:pt x="30" y="11"/>
                  </a:lnTo>
                  <a:lnTo>
                    <a:pt x="29" y="9"/>
                  </a:lnTo>
                  <a:lnTo>
                    <a:pt x="29" y="7"/>
                  </a:lnTo>
                  <a:lnTo>
                    <a:pt x="26" y="5"/>
                  </a:lnTo>
                  <a:lnTo>
                    <a:pt x="25" y="4"/>
                  </a:lnTo>
                  <a:lnTo>
                    <a:pt x="24" y="3"/>
                  </a:lnTo>
                  <a:lnTo>
                    <a:pt x="22" y="3"/>
                  </a:lnTo>
                  <a:lnTo>
                    <a:pt x="20" y="1"/>
                  </a:lnTo>
                  <a:lnTo>
                    <a:pt x="18" y="1"/>
                  </a:lnTo>
                  <a:lnTo>
                    <a:pt x="16" y="0"/>
                  </a:lnTo>
                  <a:lnTo>
                    <a:pt x="13" y="1"/>
                  </a:lnTo>
                  <a:lnTo>
                    <a:pt x="12" y="1"/>
                  </a:lnTo>
                  <a:lnTo>
                    <a:pt x="9" y="3"/>
                  </a:lnTo>
                  <a:lnTo>
                    <a:pt x="8" y="3"/>
                  </a:lnTo>
                  <a:lnTo>
                    <a:pt x="5" y="4"/>
                  </a:lnTo>
                  <a:lnTo>
                    <a:pt x="4" y="5"/>
                  </a:lnTo>
                  <a:lnTo>
                    <a:pt x="3" y="7"/>
                  </a:lnTo>
                  <a:lnTo>
                    <a:pt x="1" y="9"/>
                  </a:lnTo>
                  <a:lnTo>
                    <a:pt x="1" y="11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1" y="23"/>
                  </a:lnTo>
                  <a:lnTo>
                    <a:pt x="1" y="25"/>
                  </a:lnTo>
                  <a:lnTo>
                    <a:pt x="3" y="27"/>
                  </a:lnTo>
                  <a:lnTo>
                    <a:pt x="4" y="28"/>
                  </a:lnTo>
                  <a:lnTo>
                    <a:pt x="5" y="29"/>
                  </a:lnTo>
                  <a:lnTo>
                    <a:pt x="8" y="31"/>
                  </a:lnTo>
                  <a:lnTo>
                    <a:pt x="9" y="32"/>
                  </a:lnTo>
                  <a:lnTo>
                    <a:pt x="12" y="32"/>
                  </a:lnTo>
                  <a:lnTo>
                    <a:pt x="13" y="32"/>
                  </a:lnTo>
                  <a:lnTo>
                    <a:pt x="16" y="32"/>
                  </a:lnTo>
                  <a:lnTo>
                    <a:pt x="18" y="32"/>
                  </a:lnTo>
                  <a:lnTo>
                    <a:pt x="20" y="32"/>
                  </a:lnTo>
                  <a:lnTo>
                    <a:pt x="22" y="32"/>
                  </a:lnTo>
                  <a:lnTo>
                    <a:pt x="24" y="31"/>
                  </a:lnTo>
                  <a:lnTo>
                    <a:pt x="25" y="29"/>
                  </a:lnTo>
                  <a:lnTo>
                    <a:pt x="26" y="28"/>
                  </a:lnTo>
                  <a:lnTo>
                    <a:pt x="29" y="27"/>
                  </a:lnTo>
                  <a:lnTo>
                    <a:pt x="29" y="25"/>
                  </a:lnTo>
                  <a:lnTo>
                    <a:pt x="30" y="23"/>
                  </a:lnTo>
                  <a:lnTo>
                    <a:pt x="30" y="21"/>
                  </a:lnTo>
                  <a:lnTo>
                    <a:pt x="31" y="19"/>
                  </a:lnTo>
                  <a:lnTo>
                    <a:pt x="31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27" name="Freeform 714"/>
            <p:cNvSpPr>
              <a:spLocks/>
            </p:cNvSpPr>
            <p:nvPr userDrawn="1"/>
          </p:nvSpPr>
          <p:spPr bwMode="auto">
            <a:xfrm>
              <a:off x="5336" y="54"/>
              <a:ext cx="67" cy="157"/>
            </a:xfrm>
            <a:custGeom>
              <a:avLst/>
              <a:gdLst>
                <a:gd name="T0" fmla="*/ 14 w 67"/>
                <a:gd name="T1" fmla="*/ 157 h 157"/>
                <a:gd name="T2" fmla="*/ 14 w 67"/>
                <a:gd name="T3" fmla="*/ 157 h 157"/>
                <a:gd name="T4" fmla="*/ 20 w 67"/>
                <a:gd name="T5" fmla="*/ 106 h 157"/>
                <a:gd name="T6" fmla="*/ 25 w 67"/>
                <a:gd name="T7" fmla="*/ 62 h 157"/>
                <a:gd name="T8" fmla="*/ 27 w 67"/>
                <a:gd name="T9" fmla="*/ 53 h 157"/>
                <a:gd name="T10" fmla="*/ 30 w 67"/>
                <a:gd name="T11" fmla="*/ 45 h 157"/>
                <a:gd name="T12" fmla="*/ 33 w 67"/>
                <a:gd name="T13" fmla="*/ 37 h 157"/>
                <a:gd name="T14" fmla="*/ 38 w 67"/>
                <a:gd name="T15" fmla="*/ 32 h 157"/>
                <a:gd name="T16" fmla="*/ 43 w 67"/>
                <a:gd name="T17" fmla="*/ 26 h 157"/>
                <a:gd name="T18" fmla="*/ 48 w 67"/>
                <a:gd name="T19" fmla="*/ 21 h 157"/>
                <a:gd name="T20" fmla="*/ 56 w 67"/>
                <a:gd name="T21" fmla="*/ 19 h 157"/>
                <a:gd name="T22" fmla="*/ 67 w 67"/>
                <a:gd name="T23" fmla="*/ 16 h 157"/>
                <a:gd name="T24" fmla="*/ 63 w 67"/>
                <a:gd name="T25" fmla="*/ 0 h 157"/>
                <a:gd name="T26" fmla="*/ 51 w 67"/>
                <a:gd name="T27" fmla="*/ 4 h 157"/>
                <a:gd name="T28" fmla="*/ 42 w 67"/>
                <a:gd name="T29" fmla="*/ 8 h 157"/>
                <a:gd name="T30" fmla="*/ 33 w 67"/>
                <a:gd name="T31" fmla="*/ 15 h 157"/>
                <a:gd name="T32" fmla="*/ 26 w 67"/>
                <a:gd name="T33" fmla="*/ 21 h 157"/>
                <a:gd name="T34" fmla="*/ 20 w 67"/>
                <a:gd name="T35" fmla="*/ 30 h 157"/>
                <a:gd name="T36" fmla="*/ 16 w 67"/>
                <a:gd name="T37" fmla="*/ 38 h 157"/>
                <a:gd name="T38" fmla="*/ 12 w 67"/>
                <a:gd name="T39" fmla="*/ 49 h 157"/>
                <a:gd name="T40" fmla="*/ 9 w 67"/>
                <a:gd name="T41" fmla="*/ 59 h 157"/>
                <a:gd name="T42" fmla="*/ 4 w 67"/>
                <a:gd name="T43" fmla="*/ 104 h 157"/>
                <a:gd name="T44" fmla="*/ 0 w 67"/>
                <a:gd name="T45" fmla="*/ 154 h 157"/>
                <a:gd name="T46" fmla="*/ 0 w 67"/>
                <a:gd name="T47" fmla="*/ 154 h 157"/>
                <a:gd name="T48" fmla="*/ 14 w 67"/>
                <a:gd name="T49" fmla="*/ 157 h 15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7" h="157">
                  <a:moveTo>
                    <a:pt x="14" y="157"/>
                  </a:moveTo>
                  <a:lnTo>
                    <a:pt x="14" y="157"/>
                  </a:lnTo>
                  <a:lnTo>
                    <a:pt x="20" y="106"/>
                  </a:lnTo>
                  <a:lnTo>
                    <a:pt x="25" y="62"/>
                  </a:lnTo>
                  <a:lnTo>
                    <a:pt x="27" y="53"/>
                  </a:lnTo>
                  <a:lnTo>
                    <a:pt x="30" y="45"/>
                  </a:lnTo>
                  <a:lnTo>
                    <a:pt x="33" y="37"/>
                  </a:lnTo>
                  <a:lnTo>
                    <a:pt x="38" y="32"/>
                  </a:lnTo>
                  <a:lnTo>
                    <a:pt x="43" y="26"/>
                  </a:lnTo>
                  <a:lnTo>
                    <a:pt x="48" y="21"/>
                  </a:lnTo>
                  <a:lnTo>
                    <a:pt x="56" y="19"/>
                  </a:lnTo>
                  <a:lnTo>
                    <a:pt x="67" y="16"/>
                  </a:lnTo>
                  <a:lnTo>
                    <a:pt x="63" y="0"/>
                  </a:lnTo>
                  <a:lnTo>
                    <a:pt x="51" y="4"/>
                  </a:lnTo>
                  <a:lnTo>
                    <a:pt x="42" y="8"/>
                  </a:lnTo>
                  <a:lnTo>
                    <a:pt x="33" y="15"/>
                  </a:lnTo>
                  <a:lnTo>
                    <a:pt x="26" y="21"/>
                  </a:lnTo>
                  <a:lnTo>
                    <a:pt x="20" y="30"/>
                  </a:lnTo>
                  <a:lnTo>
                    <a:pt x="16" y="38"/>
                  </a:lnTo>
                  <a:lnTo>
                    <a:pt x="12" y="49"/>
                  </a:lnTo>
                  <a:lnTo>
                    <a:pt x="9" y="59"/>
                  </a:lnTo>
                  <a:lnTo>
                    <a:pt x="4" y="104"/>
                  </a:lnTo>
                  <a:lnTo>
                    <a:pt x="0" y="154"/>
                  </a:lnTo>
                  <a:lnTo>
                    <a:pt x="14" y="1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28" name="Freeform 715"/>
            <p:cNvSpPr>
              <a:spLocks/>
            </p:cNvSpPr>
            <p:nvPr userDrawn="1"/>
          </p:nvSpPr>
          <p:spPr bwMode="auto">
            <a:xfrm>
              <a:off x="5332" y="208"/>
              <a:ext cx="18" cy="22"/>
            </a:xfrm>
            <a:custGeom>
              <a:avLst/>
              <a:gdLst>
                <a:gd name="T0" fmla="*/ 0 w 18"/>
                <a:gd name="T1" fmla="*/ 20 h 22"/>
                <a:gd name="T2" fmla="*/ 16 w 18"/>
                <a:gd name="T3" fmla="*/ 22 h 22"/>
                <a:gd name="T4" fmla="*/ 18 w 18"/>
                <a:gd name="T5" fmla="*/ 3 h 22"/>
                <a:gd name="T6" fmla="*/ 4 w 18"/>
                <a:gd name="T7" fmla="*/ 0 h 22"/>
                <a:gd name="T8" fmla="*/ 0 w 18"/>
                <a:gd name="T9" fmla="*/ 20 h 22"/>
                <a:gd name="T10" fmla="*/ 0 w 18"/>
                <a:gd name="T11" fmla="*/ 2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" h="22">
                  <a:moveTo>
                    <a:pt x="0" y="20"/>
                  </a:moveTo>
                  <a:lnTo>
                    <a:pt x="16" y="22"/>
                  </a:lnTo>
                  <a:lnTo>
                    <a:pt x="18" y="3"/>
                  </a:lnTo>
                  <a:lnTo>
                    <a:pt x="4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29" name="Freeform 716"/>
            <p:cNvSpPr>
              <a:spLocks/>
            </p:cNvSpPr>
            <p:nvPr userDrawn="1"/>
          </p:nvSpPr>
          <p:spPr bwMode="auto">
            <a:xfrm>
              <a:off x="5269" y="228"/>
              <a:ext cx="79" cy="156"/>
            </a:xfrm>
            <a:custGeom>
              <a:avLst/>
              <a:gdLst>
                <a:gd name="T0" fmla="*/ 0 w 79"/>
                <a:gd name="T1" fmla="*/ 156 h 156"/>
                <a:gd name="T2" fmla="*/ 13 w 79"/>
                <a:gd name="T3" fmla="*/ 156 h 156"/>
                <a:gd name="T4" fmla="*/ 23 w 79"/>
                <a:gd name="T5" fmla="*/ 152 h 156"/>
                <a:gd name="T6" fmla="*/ 34 w 79"/>
                <a:gd name="T7" fmla="*/ 148 h 156"/>
                <a:gd name="T8" fmla="*/ 43 w 79"/>
                <a:gd name="T9" fmla="*/ 141 h 156"/>
                <a:gd name="T10" fmla="*/ 50 w 79"/>
                <a:gd name="T11" fmla="*/ 133 h 156"/>
                <a:gd name="T12" fmla="*/ 55 w 79"/>
                <a:gd name="T13" fmla="*/ 124 h 156"/>
                <a:gd name="T14" fmla="*/ 60 w 79"/>
                <a:gd name="T15" fmla="*/ 115 h 156"/>
                <a:gd name="T16" fmla="*/ 63 w 79"/>
                <a:gd name="T17" fmla="*/ 103 h 156"/>
                <a:gd name="T18" fmla="*/ 72 w 79"/>
                <a:gd name="T19" fmla="*/ 56 h 156"/>
                <a:gd name="T20" fmla="*/ 79 w 79"/>
                <a:gd name="T21" fmla="*/ 2 h 156"/>
                <a:gd name="T22" fmla="*/ 63 w 79"/>
                <a:gd name="T23" fmla="*/ 0 h 156"/>
                <a:gd name="T24" fmla="*/ 56 w 79"/>
                <a:gd name="T25" fmla="*/ 53 h 156"/>
                <a:gd name="T26" fmla="*/ 48 w 79"/>
                <a:gd name="T27" fmla="*/ 100 h 156"/>
                <a:gd name="T28" fmla="*/ 46 w 79"/>
                <a:gd name="T29" fmla="*/ 110 h 156"/>
                <a:gd name="T30" fmla="*/ 42 w 79"/>
                <a:gd name="T31" fmla="*/ 118 h 156"/>
                <a:gd name="T32" fmla="*/ 38 w 79"/>
                <a:gd name="T33" fmla="*/ 124 h 156"/>
                <a:gd name="T34" fmla="*/ 33 w 79"/>
                <a:gd name="T35" fmla="*/ 131 h 156"/>
                <a:gd name="T36" fmla="*/ 26 w 79"/>
                <a:gd name="T37" fmla="*/ 135 h 156"/>
                <a:gd name="T38" fmla="*/ 19 w 79"/>
                <a:gd name="T39" fmla="*/ 137 h 156"/>
                <a:gd name="T40" fmla="*/ 10 w 79"/>
                <a:gd name="T41" fmla="*/ 140 h 156"/>
                <a:gd name="T42" fmla="*/ 0 w 79"/>
                <a:gd name="T43" fmla="*/ 141 h 156"/>
                <a:gd name="T44" fmla="*/ 0 w 79"/>
                <a:gd name="T45" fmla="*/ 156 h 15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79" h="156">
                  <a:moveTo>
                    <a:pt x="0" y="156"/>
                  </a:moveTo>
                  <a:lnTo>
                    <a:pt x="13" y="156"/>
                  </a:lnTo>
                  <a:lnTo>
                    <a:pt x="23" y="152"/>
                  </a:lnTo>
                  <a:lnTo>
                    <a:pt x="34" y="148"/>
                  </a:lnTo>
                  <a:lnTo>
                    <a:pt x="43" y="141"/>
                  </a:lnTo>
                  <a:lnTo>
                    <a:pt x="50" y="133"/>
                  </a:lnTo>
                  <a:lnTo>
                    <a:pt x="55" y="124"/>
                  </a:lnTo>
                  <a:lnTo>
                    <a:pt x="60" y="115"/>
                  </a:lnTo>
                  <a:lnTo>
                    <a:pt x="63" y="103"/>
                  </a:lnTo>
                  <a:lnTo>
                    <a:pt x="72" y="56"/>
                  </a:lnTo>
                  <a:lnTo>
                    <a:pt x="79" y="2"/>
                  </a:lnTo>
                  <a:lnTo>
                    <a:pt x="63" y="0"/>
                  </a:lnTo>
                  <a:lnTo>
                    <a:pt x="56" y="53"/>
                  </a:lnTo>
                  <a:lnTo>
                    <a:pt x="48" y="100"/>
                  </a:lnTo>
                  <a:lnTo>
                    <a:pt x="46" y="110"/>
                  </a:lnTo>
                  <a:lnTo>
                    <a:pt x="42" y="118"/>
                  </a:lnTo>
                  <a:lnTo>
                    <a:pt x="38" y="124"/>
                  </a:lnTo>
                  <a:lnTo>
                    <a:pt x="33" y="131"/>
                  </a:lnTo>
                  <a:lnTo>
                    <a:pt x="26" y="135"/>
                  </a:lnTo>
                  <a:lnTo>
                    <a:pt x="19" y="137"/>
                  </a:lnTo>
                  <a:lnTo>
                    <a:pt x="10" y="140"/>
                  </a:lnTo>
                  <a:lnTo>
                    <a:pt x="0" y="141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0" name="Freeform 717"/>
            <p:cNvSpPr>
              <a:spLocks/>
            </p:cNvSpPr>
            <p:nvPr userDrawn="1"/>
          </p:nvSpPr>
          <p:spPr bwMode="auto">
            <a:xfrm>
              <a:off x="5338" y="220"/>
              <a:ext cx="62" cy="62"/>
            </a:xfrm>
            <a:custGeom>
              <a:avLst/>
              <a:gdLst>
                <a:gd name="T0" fmla="*/ 46 w 62"/>
                <a:gd name="T1" fmla="*/ 0 h 62"/>
                <a:gd name="T2" fmla="*/ 46 w 62"/>
                <a:gd name="T3" fmla="*/ 0 h 62"/>
                <a:gd name="T4" fmla="*/ 45 w 62"/>
                <a:gd name="T5" fmla="*/ 10 h 62"/>
                <a:gd name="T6" fmla="*/ 42 w 62"/>
                <a:gd name="T7" fmla="*/ 19 h 62"/>
                <a:gd name="T8" fmla="*/ 39 w 62"/>
                <a:gd name="T9" fmla="*/ 27 h 62"/>
                <a:gd name="T10" fmla="*/ 33 w 62"/>
                <a:gd name="T11" fmla="*/ 33 h 62"/>
                <a:gd name="T12" fmla="*/ 27 w 62"/>
                <a:gd name="T13" fmla="*/ 39 h 62"/>
                <a:gd name="T14" fmla="*/ 19 w 62"/>
                <a:gd name="T15" fmla="*/ 44 h 62"/>
                <a:gd name="T16" fmla="*/ 10 w 62"/>
                <a:gd name="T17" fmla="*/ 46 h 62"/>
                <a:gd name="T18" fmla="*/ 0 w 62"/>
                <a:gd name="T19" fmla="*/ 46 h 62"/>
                <a:gd name="T20" fmla="*/ 0 w 62"/>
                <a:gd name="T21" fmla="*/ 62 h 62"/>
                <a:gd name="T22" fmla="*/ 14 w 62"/>
                <a:gd name="T23" fmla="*/ 61 h 62"/>
                <a:gd name="T24" fmla="*/ 24 w 62"/>
                <a:gd name="T25" fmla="*/ 57 h 62"/>
                <a:gd name="T26" fmla="*/ 35 w 62"/>
                <a:gd name="T27" fmla="*/ 52 h 62"/>
                <a:gd name="T28" fmla="*/ 44 w 62"/>
                <a:gd name="T29" fmla="*/ 44 h 62"/>
                <a:gd name="T30" fmla="*/ 52 w 62"/>
                <a:gd name="T31" fmla="*/ 35 h 62"/>
                <a:gd name="T32" fmla="*/ 57 w 62"/>
                <a:gd name="T33" fmla="*/ 24 h 62"/>
                <a:gd name="T34" fmla="*/ 61 w 62"/>
                <a:gd name="T35" fmla="*/ 13 h 62"/>
                <a:gd name="T36" fmla="*/ 62 w 62"/>
                <a:gd name="T37" fmla="*/ 0 h 62"/>
                <a:gd name="T38" fmla="*/ 62 w 62"/>
                <a:gd name="T39" fmla="*/ 0 h 62"/>
                <a:gd name="T40" fmla="*/ 46 w 62"/>
                <a:gd name="T41" fmla="*/ 0 h 6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2" h="62">
                  <a:moveTo>
                    <a:pt x="46" y="0"/>
                  </a:moveTo>
                  <a:lnTo>
                    <a:pt x="46" y="0"/>
                  </a:lnTo>
                  <a:lnTo>
                    <a:pt x="45" y="10"/>
                  </a:lnTo>
                  <a:lnTo>
                    <a:pt x="42" y="19"/>
                  </a:lnTo>
                  <a:lnTo>
                    <a:pt x="39" y="27"/>
                  </a:lnTo>
                  <a:lnTo>
                    <a:pt x="33" y="33"/>
                  </a:lnTo>
                  <a:lnTo>
                    <a:pt x="27" y="39"/>
                  </a:lnTo>
                  <a:lnTo>
                    <a:pt x="19" y="44"/>
                  </a:lnTo>
                  <a:lnTo>
                    <a:pt x="10" y="46"/>
                  </a:lnTo>
                  <a:lnTo>
                    <a:pt x="0" y="46"/>
                  </a:lnTo>
                  <a:lnTo>
                    <a:pt x="0" y="62"/>
                  </a:lnTo>
                  <a:lnTo>
                    <a:pt x="14" y="61"/>
                  </a:lnTo>
                  <a:lnTo>
                    <a:pt x="24" y="57"/>
                  </a:lnTo>
                  <a:lnTo>
                    <a:pt x="35" y="52"/>
                  </a:lnTo>
                  <a:lnTo>
                    <a:pt x="44" y="44"/>
                  </a:lnTo>
                  <a:lnTo>
                    <a:pt x="52" y="35"/>
                  </a:lnTo>
                  <a:lnTo>
                    <a:pt x="57" y="24"/>
                  </a:lnTo>
                  <a:lnTo>
                    <a:pt x="61" y="13"/>
                  </a:lnTo>
                  <a:lnTo>
                    <a:pt x="62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1" name="Freeform 718"/>
            <p:cNvSpPr>
              <a:spLocks/>
            </p:cNvSpPr>
            <p:nvPr userDrawn="1"/>
          </p:nvSpPr>
          <p:spPr bwMode="auto">
            <a:xfrm>
              <a:off x="5338" y="158"/>
              <a:ext cx="62" cy="62"/>
            </a:xfrm>
            <a:custGeom>
              <a:avLst/>
              <a:gdLst>
                <a:gd name="T0" fmla="*/ 0 w 62"/>
                <a:gd name="T1" fmla="*/ 16 h 62"/>
                <a:gd name="T2" fmla="*/ 0 w 62"/>
                <a:gd name="T3" fmla="*/ 16 h 62"/>
                <a:gd name="T4" fmla="*/ 10 w 62"/>
                <a:gd name="T5" fmla="*/ 17 h 62"/>
                <a:gd name="T6" fmla="*/ 19 w 62"/>
                <a:gd name="T7" fmla="*/ 20 h 62"/>
                <a:gd name="T8" fmla="*/ 27 w 62"/>
                <a:gd name="T9" fmla="*/ 24 h 62"/>
                <a:gd name="T10" fmla="*/ 33 w 62"/>
                <a:gd name="T11" fmla="*/ 29 h 62"/>
                <a:gd name="T12" fmla="*/ 39 w 62"/>
                <a:gd name="T13" fmla="*/ 36 h 62"/>
                <a:gd name="T14" fmla="*/ 42 w 62"/>
                <a:gd name="T15" fmla="*/ 44 h 62"/>
                <a:gd name="T16" fmla="*/ 45 w 62"/>
                <a:gd name="T17" fmla="*/ 53 h 62"/>
                <a:gd name="T18" fmla="*/ 46 w 62"/>
                <a:gd name="T19" fmla="*/ 62 h 62"/>
                <a:gd name="T20" fmla="*/ 62 w 62"/>
                <a:gd name="T21" fmla="*/ 62 h 62"/>
                <a:gd name="T22" fmla="*/ 61 w 62"/>
                <a:gd name="T23" fmla="*/ 50 h 62"/>
                <a:gd name="T24" fmla="*/ 57 w 62"/>
                <a:gd name="T25" fmla="*/ 39 h 62"/>
                <a:gd name="T26" fmla="*/ 52 w 62"/>
                <a:gd name="T27" fmla="*/ 28 h 62"/>
                <a:gd name="T28" fmla="*/ 44 w 62"/>
                <a:gd name="T29" fmla="*/ 19 h 62"/>
                <a:gd name="T30" fmla="*/ 35 w 62"/>
                <a:gd name="T31" fmla="*/ 11 h 62"/>
                <a:gd name="T32" fmla="*/ 24 w 62"/>
                <a:gd name="T33" fmla="*/ 6 h 62"/>
                <a:gd name="T34" fmla="*/ 14 w 62"/>
                <a:gd name="T35" fmla="*/ 2 h 62"/>
                <a:gd name="T36" fmla="*/ 0 w 62"/>
                <a:gd name="T37" fmla="*/ 0 h 62"/>
                <a:gd name="T38" fmla="*/ 0 w 62"/>
                <a:gd name="T39" fmla="*/ 0 h 62"/>
                <a:gd name="T40" fmla="*/ 0 w 62"/>
                <a:gd name="T41" fmla="*/ 16 h 6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2" h="62">
                  <a:moveTo>
                    <a:pt x="0" y="16"/>
                  </a:moveTo>
                  <a:lnTo>
                    <a:pt x="0" y="16"/>
                  </a:lnTo>
                  <a:lnTo>
                    <a:pt x="10" y="17"/>
                  </a:lnTo>
                  <a:lnTo>
                    <a:pt x="19" y="20"/>
                  </a:lnTo>
                  <a:lnTo>
                    <a:pt x="27" y="24"/>
                  </a:lnTo>
                  <a:lnTo>
                    <a:pt x="33" y="29"/>
                  </a:lnTo>
                  <a:lnTo>
                    <a:pt x="39" y="36"/>
                  </a:lnTo>
                  <a:lnTo>
                    <a:pt x="42" y="44"/>
                  </a:lnTo>
                  <a:lnTo>
                    <a:pt x="45" y="53"/>
                  </a:lnTo>
                  <a:lnTo>
                    <a:pt x="46" y="62"/>
                  </a:lnTo>
                  <a:lnTo>
                    <a:pt x="62" y="62"/>
                  </a:lnTo>
                  <a:lnTo>
                    <a:pt x="61" y="50"/>
                  </a:lnTo>
                  <a:lnTo>
                    <a:pt x="57" y="39"/>
                  </a:lnTo>
                  <a:lnTo>
                    <a:pt x="52" y="28"/>
                  </a:lnTo>
                  <a:lnTo>
                    <a:pt x="44" y="19"/>
                  </a:lnTo>
                  <a:lnTo>
                    <a:pt x="35" y="11"/>
                  </a:lnTo>
                  <a:lnTo>
                    <a:pt x="24" y="6"/>
                  </a:lnTo>
                  <a:lnTo>
                    <a:pt x="14" y="2"/>
                  </a:lnTo>
                  <a:lnTo>
                    <a:pt x="0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" name="Freeform 719"/>
            <p:cNvSpPr>
              <a:spLocks/>
            </p:cNvSpPr>
            <p:nvPr userDrawn="1"/>
          </p:nvSpPr>
          <p:spPr bwMode="auto">
            <a:xfrm>
              <a:off x="5278" y="158"/>
              <a:ext cx="60" cy="62"/>
            </a:xfrm>
            <a:custGeom>
              <a:avLst/>
              <a:gdLst>
                <a:gd name="T0" fmla="*/ 16 w 60"/>
                <a:gd name="T1" fmla="*/ 62 h 62"/>
                <a:gd name="T2" fmla="*/ 16 w 60"/>
                <a:gd name="T3" fmla="*/ 62 h 62"/>
                <a:gd name="T4" fmla="*/ 17 w 60"/>
                <a:gd name="T5" fmla="*/ 53 h 62"/>
                <a:gd name="T6" fmla="*/ 20 w 60"/>
                <a:gd name="T7" fmla="*/ 44 h 62"/>
                <a:gd name="T8" fmla="*/ 24 w 60"/>
                <a:gd name="T9" fmla="*/ 36 h 62"/>
                <a:gd name="T10" fmla="*/ 29 w 60"/>
                <a:gd name="T11" fmla="*/ 29 h 62"/>
                <a:gd name="T12" fmla="*/ 35 w 60"/>
                <a:gd name="T13" fmla="*/ 24 h 62"/>
                <a:gd name="T14" fmla="*/ 43 w 60"/>
                <a:gd name="T15" fmla="*/ 20 h 62"/>
                <a:gd name="T16" fmla="*/ 53 w 60"/>
                <a:gd name="T17" fmla="*/ 17 h 62"/>
                <a:gd name="T18" fmla="*/ 60 w 60"/>
                <a:gd name="T19" fmla="*/ 16 h 62"/>
                <a:gd name="T20" fmla="*/ 60 w 60"/>
                <a:gd name="T21" fmla="*/ 0 h 62"/>
                <a:gd name="T22" fmla="*/ 49 w 60"/>
                <a:gd name="T23" fmla="*/ 2 h 62"/>
                <a:gd name="T24" fmla="*/ 38 w 60"/>
                <a:gd name="T25" fmla="*/ 6 h 62"/>
                <a:gd name="T26" fmla="*/ 28 w 60"/>
                <a:gd name="T27" fmla="*/ 11 h 62"/>
                <a:gd name="T28" fmla="*/ 18 w 60"/>
                <a:gd name="T29" fmla="*/ 19 h 62"/>
                <a:gd name="T30" fmla="*/ 10 w 60"/>
                <a:gd name="T31" fmla="*/ 28 h 62"/>
                <a:gd name="T32" fmla="*/ 5 w 60"/>
                <a:gd name="T33" fmla="*/ 39 h 62"/>
                <a:gd name="T34" fmla="*/ 1 w 60"/>
                <a:gd name="T35" fmla="*/ 50 h 62"/>
                <a:gd name="T36" fmla="*/ 0 w 60"/>
                <a:gd name="T37" fmla="*/ 62 h 62"/>
                <a:gd name="T38" fmla="*/ 0 w 60"/>
                <a:gd name="T39" fmla="*/ 62 h 62"/>
                <a:gd name="T40" fmla="*/ 16 w 60"/>
                <a:gd name="T41" fmla="*/ 62 h 6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0" h="62">
                  <a:moveTo>
                    <a:pt x="16" y="62"/>
                  </a:moveTo>
                  <a:lnTo>
                    <a:pt x="16" y="62"/>
                  </a:lnTo>
                  <a:lnTo>
                    <a:pt x="17" y="53"/>
                  </a:lnTo>
                  <a:lnTo>
                    <a:pt x="20" y="44"/>
                  </a:lnTo>
                  <a:lnTo>
                    <a:pt x="24" y="36"/>
                  </a:lnTo>
                  <a:lnTo>
                    <a:pt x="29" y="29"/>
                  </a:lnTo>
                  <a:lnTo>
                    <a:pt x="35" y="24"/>
                  </a:lnTo>
                  <a:lnTo>
                    <a:pt x="43" y="20"/>
                  </a:lnTo>
                  <a:lnTo>
                    <a:pt x="53" y="17"/>
                  </a:lnTo>
                  <a:lnTo>
                    <a:pt x="60" y="16"/>
                  </a:lnTo>
                  <a:lnTo>
                    <a:pt x="60" y="0"/>
                  </a:lnTo>
                  <a:lnTo>
                    <a:pt x="49" y="2"/>
                  </a:lnTo>
                  <a:lnTo>
                    <a:pt x="38" y="6"/>
                  </a:lnTo>
                  <a:lnTo>
                    <a:pt x="28" y="11"/>
                  </a:lnTo>
                  <a:lnTo>
                    <a:pt x="18" y="19"/>
                  </a:lnTo>
                  <a:lnTo>
                    <a:pt x="10" y="28"/>
                  </a:lnTo>
                  <a:lnTo>
                    <a:pt x="5" y="39"/>
                  </a:lnTo>
                  <a:lnTo>
                    <a:pt x="1" y="50"/>
                  </a:lnTo>
                  <a:lnTo>
                    <a:pt x="0" y="62"/>
                  </a:lnTo>
                  <a:lnTo>
                    <a:pt x="16" y="6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" name="Freeform 720"/>
            <p:cNvSpPr>
              <a:spLocks/>
            </p:cNvSpPr>
            <p:nvPr userDrawn="1"/>
          </p:nvSpPr>
          <p:spPr bwMode="auto">
            <a:xfrm>
              <a:off x="5278" y="220"/>
              <a:ext cx="60" cy="62"/>
            </a:xfrm>
            <a:custGeom>
              <a:avLst/>
              <a:gdLst>
                <a:gd name="T0" fmla="*/ 60 w 60"/>
                <a:gd name="T1" fmla="*/ 46 h 62"/>
                <a:gd name="T2" fmla="*/ 60 w 60"/>
                <a:gd name="T3" fmla="*/ 46 h 62"/>
                <a:gd name="T4" fmla="*/ 53 w 60"/>
                <a:gd name="T5" fmla="*/ 46 h 62"/>
                <a:gd name="T6" fmla="*/ 43 w 60"/>
                <a:gd name="T7" fmla="*/ 44 h 62"/>
                <a:gd name="T8" fmla="*/ 35 w 60"/>
                <a:gd name="T9" fmla="*/ 39 h 62"/>
                <a:gd name="T10" fmla="*/ 29 w 60"/>
                <a:gd name="T11" fmla="*/ 33 h 62"/>
                <a:gd name="T12" fmla="*/ 24 w 60"/>
                <a:gd name="T13" fmla="*/ 27 h 62"/>
                <a:gd name="T14" fmla="*/ 20 w 60"/>
                <a:gd name="T15" fmla="*/ 19 h 62"/>
                <a:gd name="T16" fmla="*/ 17 w 60"/>
                <a:gd name="T17" fmla="*/ 10 h 62"/>
                <a:gd name="T18" fmla="*/ 16 w 60"/>
                <a:gd name="T19" fmla="*/ 0 h 62"/>
                <a:gd name="T20" fmla="*/ 0 w 60"/>
                <a:gd name="T21" fmla="*/ 0 h 62"/>
                <a:gd name="T22" fmla="*/ 1 w 60"/>
                <a:gd name="T23" fmla="*/ 13 h 62"/>
                <a:gd name="T24" fmla="*/ 5 w 60"/>
                <a:gd name="T25" fmla="*/ 24 h 62"/>
                <a:gd name="T26" fmla="*/ 10 w 60"/>
                <a:gd name="T27" fmla="*/ 35 h 62"/>
                <a:gd name="T28" fmla="*/ 18 w 60"/>
                <a:gd name="T29" fmla="*/ 44 h 62"/>
                <a:gd name="T30" fmla="*/ 28 w 60"/>
                <a:gd name="T31" fmla="*/ 52 h 62"/>
                <a:gd name="T32" fmla="*/ 38 w 60"/>
                <a:gd name="T33" fmla="*/ 57 h 62"/>
                <a:gd name="T34" fmla="*/ 49 w 60"/>
                <a:gd name="T35" fmla="*/ 61 h 62"/>
                <a:gd name="T36" fmla="*/ 60 w 60"/>
                <a:gd name="T37" fmla="*/ 62 h 62"/>
                <a:gd name="T38" fmla="*/ 60 w 60"/>
                <a:gd name="T39" fmla="*/ 62 h 62"/>
                <a:gd name="T40" fmla="*/ 60 w 60"/>
                <a:gd name="T41" fmla="*/ 46 h 6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0" h="62">
                  <a:moveTo>
                    <a:pt x="60" y="46"/>
                  </a:moveTo>
                  <a:lnTo>
                    <a:pt x="60" y="46"/>
                  </a:lnTo>
                  <a:lnTo>
                    <a:pt x="53" y="46"/>
                  </a:lnTo>
                  <a:lnTo>
                    <a:pt x="43" y="44"/>
                  </a:lnTo>
                  <a:lnTo>
                    <a:pt x="35" y="39"/>
                  </a:lnTo>
                  <a:lnTo>
                    <a:pt x="29" y="33"/>
                  </a:lnTo>
                  <a:lnTo>
                    <a:pt x="24" y="27"/>
                  </a:lnTo>
                  <a:lnTo>
                    <a:pt x="20" y="19"/>
                  </a:lnTo>
                  <a:lnTo>
                    <a:pt x="17" y="10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" y="13"/>
                  </a:lnTo>
                  <a:lnTo>
                    <a:pt x="5" y="24"/>
                  </a:lnTo>
                  <a:lnTo>
                    <a:pt x="10" y="35"/>
                  </a:lnTo>
                  <a:lnTo>
                    <a:pt x="18" y="44"/>
                  </a:lnTo>
                  <a:lnTo>
                    <a:pt x="28" y="52"/>
                  </a:lnTo>
                  <a:lnTo>
                    <a:pt x="38" y="57"/>
                  </a:lnTo>
                  <a:lnTo>
                    <a:pt x="49" y="61"/>
                  </a:lnTo>
                  <a:lnTo>
                    <a:pt x="60" y="62"/>
                  </a:lnTo>
                  <a:lnTo>
                    <a:pt x="60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" name="Freeform 721"/>
            <p:cNvSpPr>
              <a:spLocks/>
            </p:cNvSpPr>
            <p:nvPr userDrawn="1"/>
          </p:nvSpPr>
          <p:spPr bwMode="auto">
            <a:xfrm>
              <a:off x="5328" y="45"/>
              <a:ext cx="67" cy="157"/>
            </a:xfrm>
            <a:custGeom>
              <a:avLst/>
              <a:gdLst>
                <a:gd name="T0" fmla="*/ 14 w 67"/>
                <a:gd name="T1" fmla="*/ 157 h 157"/>
                <a:gd name="T2" fmla="*/ 14 w 67"/>
                <a:gd name="T3" fmla="*/ 157 h 157"/>
                <a:gd name="T4" fmla="*/ 20 w 67"/>
                <a:gd name="T5" fmla="*/ 105 h 157"/>
                <a:gd name="T6" fmla="*/ 25 w 67"/>
                <a:gd name="T7" fmla="*/ 61 h 157"/>
                <a:gd name="T8" fmla="*/ 28 w 67"/>
                <a:gd name="T9" fmla="*/ 53 h 157"/>
                <a:gd name="T10" fmla="*/ 30 w 67"/>
                <a:gd name="T11" fmla="*/ 45 h 157"/>
                <a:gd name="T12" fmla="*/ 33 w 67"/>
                <a:gd name="T13" fmla="*/ 37 h 157"/>
                <a:gd name="T14" fmla="*/ 38 w 67"/>
                <a:gd name="T15" fmla="*/ 32 h 157"/>
                <a:gd name="T16" fmla="*/ 43 w 67"/>
                <a:gd name="T17" fmla="*/ 26 h 157"/>
                <a:gd name="T18" fmla="*/ 49 w 67"/>
                <a:gd name="T19" fmla="*/ 21 h 157"/>
                <a:gd name="T20" fmla="*/ 56 w 67"/>
                <a:gd name="T21" fmla="*/ 17 h 157"/>
                <a:gd name="T22" fmla="*/ 67 w 67"/>
                <a:gd name="T23" fmla="*/ 14 h 157"/>
                <a:gd name="T24" fmla="*/ 63 w 67"/>
                <a:gd name="T25" fmla="*/ 0 h 157"/>
                <a:gd name="T26" fmla="*/ 51 w 67"/>
                <a:gd name="T27" fmla="*/ 4 h 157"/>
                <a:gd name="T28" fmla="*/ 42 w 67"/>
                <a:gd name="T29" fmla="*/ 8 h 157"/>
                <a:gd name="T30" fmla="*/ 33 w 67"/>
                <a:gd name="T31" fmla="*/ 14 h 157"/>
                <a:gd name="T32" fmla="*/ 26 w 67"/>
                <a:gd name="T33" fmla="*/ 21 h 157"/>
                <a:gd name="T34" fmla="*/ 20 w 67"/>
                <a:gd name="T35" fmla="*/ 29 h 157"/>
                <a:gd name="T36" fmla="*/ 16 w 67"/>
                <a:gd name="T37" fmla="*/ 38 h 157"/>
                <a:gd name="T38" fmla="*/ 12 w 67"/>
                <a:gd name="T39" fmla="*/ 49 h 157"/>
                <a:gd name="T40" fmla="*/ 9 w 67"/>
                <a:gd name="T41" fmla="*/ 59 h 157"/>
                <a:gd name="T42" fmla="*/ 5 w 67"/>
                <a:gd name="T43" fmla="*/ 104 h 157"/>
                <a:gd name="T44" fmla="*/ 0 w 67"/>
                <a:gd name="T45" fmla="*/ 154 h 157"/>
                <a:gd name="T46" fmla="*/ 0 w 67"/>
                <a:gd name="T47" fmla="*/ 154 h 157"/>
                <a:gd name="T48" fmla="*/ 14 w 67"/>
                <a:gd name="T49" fmla="*/ 157 h 15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7" h="157">
                  <a:moveTo>
                    <a:pt x="14" y="157"/>
                  </a:moveTo>
                  <a:lnTo>
                    <a:pt x="14" y="157"/>
                  </a:lnTo>
                  <a:lnTo>
                    <a:pt x="20" y="105"/>
                  </a:lnTo>
                  <a:lnTo>
                    <a:pt x="25" y="61"/>
                  </a:lnTo>
                  <a:lnTo>
                    <a:pt x="28" y="53"/>
                  </a:lnTo>
                  <a:lnTo>
                    <a:pt x="30" y="45"/>
                  </a:lnTo>
                  <a:lnTo>
                    <a:pt x="33" y="37"/>
                  </a:lnTo>
                  <a:lnTo>
                    <a:pt x="38" y="32"/>
                  </a:lnTo>
                  <a:lnTo>
                    <a:pt x="43" y="26"/>
                  </a:lnTo>
                  <a:lnTo>
                    <a:pt x="49" y="21"/>
                  </a:lnTo>
                  <a:lnTo>
                    <a:pt x="56" y="17"/>
                  </a:lnTo>
                  <a:lnTo>
                    <a:pt x="67" y="14"/>
                  </a:lnTo>
                  <a:lnTo>
                    <a:pt x="63" y="0"/>
                  </a:lnTo>
                  <a:lnTo>
                    <a:pt x="51" y="4"/>
                  </a:lnTo>
                  <a:lnTo>
                    <a:pt x="42" y="8"/>
                  </a:lnTo>
                  <a:lnTo>
                    <a:pt x="33" y="14"/>
                  </a:lnTo>
                  <a:lnTo>
                    <a:pt x="26" y="21"/>
                  </a:lnTo>
                  <a:lnTo>
                    <a:pt x="20" y="29"/>
                  </a:lnTo>
                  <a:lnTo>
                    <a:pt x="16" y="38"/>
                  </a:lnTo>
                  <a:lnTo>
                    <a:pt x="12" y="49"/>
                  </a:lnTo>
                  <a:lnTo>
                    <a:pt x="9" y="59"/>
                  </a:lnTo>
                  <a:lnTo>
                    <a:pt x="5" y="104"/>
                  </a:lnTo>
                  <a:lnTo>
                    <a:pt x="0" y="154"/>
                  </a:lnTo>
                  <a:lnTo>
                    <a:pt x="14" y="15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5" name="Freeform 722"/>
            <p:cNvSpPr>
              <a:spLocks/>
            </p:cNvSpPr>
            <p:nvPr userDrawn="1"/>
          </p:nvSpPr>
          <p:spPr bwMode="auto">
            <a:xfrm>
              <a:off x="5324" y="199"/>
              <a:ext cx="18" cy="21"/>
            </a:xfrm>
            <a:custGeom>
              <a:avLst/>
              <a:gdLst>
                <a:gd name="T0" fmla="*/ 0 w 18"/>
                <a:gd name="T1" fmla="*/ 19 h 21"/>
                <a:gd name="T2" fmla="*/ 16 w 18"/>
                <a:gd name="T3" fmla="*/ 21 h 21"/>
                <a:gd name="T4" fmla="*/ 18 w 18"/>
                <a:gd name="T5" fmla="*/ 3 h 21"/>
                <a:gd name="T6" fmla="*/ 4 w 18"/>
                <a:gd name="T7" fmla="*/ 0 h 21"/>
                <a:gd name="T8" fmla="*/ 0 w 18"/>
                <a:gd name="T9" fmla="*/ 19 h 21"/>
                <a:gd name="T10" fmla="*/ 0 w 18"/>
                <a:gd name="T11" fmla="*/ 19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" h="21">
                  <a:moveTo>
                    <a:pt x="0" y="19"/>
                  </a:moveTo>
                  <a:lnTo>
                    <a:pt x="16" y="21"/>
                  </a:lnTo>
                  <a:lnTo>
                    <a:pt x="18" y="3"/>
                  </a:lnTo>
                  <a:lnTo>
                    <a:pt x="4" y="0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6" name="Freeform 723"/>
            <p:cNvSpPr>
              <a:spLocks/>
            </p:cNvSpPr>
            <p:nvPr userDrawn="1"/>
          </p:nvSpPr>
          <p:spPr bwMode="auto">
            <a:xfrm>
              <a:off x="5261" y="218"/>
              <a:ext cx="79" cy="157"/>
            </a:xfrm>
            <a:custGeom>
              <a:avLst/>
              <a:gdLst>
                <a:gd name="T0" fmla="*/ 0 w 79"/>
                <a:gd name="T1" fmla="*/ 157 h 157"/>
                <a:gd name="T2" fmla="*/ 13 w 79"/>
                <a:gd name="T3" fmla="*/ 155 h 157"/>
                <a:gd name="T4" fmla="*/ 23 w 79"/>
                <a:gd name="T5" fmla="*/ 153 h 157"/>
                <a:gd name="T6" fmla="*/ 34 w 79"/>
                <a:gd name="T7" fmla="*/ 149 h 157"/>
                <a:gd name="T8" fmla="*/ 43 w 79"/>
                <a:gd name="T9" fmla="*/ 142 h 157"/>
                <a:gd name="T10" fmla="*/ 50 w 79"/>
                <a:gd name="T11" fmla="*/ 134 h 157"/>
                <a:gd name="T12" fmla="*/ 55 w 79"/>
                <a:gd name="T13" fmla="*/ 125 h 157"/>
                <a:gd name="T14" fmla="*/ 60 w 79"/>
                <a:gd name="T15" fmla="*/ 116 h 157"/>
                <a:gd name="T16" fmla="*/ 63 w 79"/>
                <a:gd name="T17" fmla="*/ 104 h 157"/>
                <a:gd name="T18" fmla="*/ 72 w 79"/>
                <a:gd name="T19" fmla="*/ 56 h 157"/>
                <a:gd name="T20" fmla="*/ 79 w 79"/>
                <a:gd name="T21" fmla="*/ 2 h 157"/>
                <a:gd name="T22" fmla="*/ 63 w 79"/>
                <a:gd name="T23" fmla="*/ 0 h 157"/>
                <a:gd name="T24" fmla="*/ 56 w 79"/>
                <a:gd name="T25" fmla="*/ 54 h 157"/>
                <a:gd name="T26" fmla="*/ 48 w 79"/>
                <a:gd name="T27" fmla="*/ 101 h 157"/>
                <a:gd name="T28" fmla="*/ 46 w 79"/>
                <a:gd name="T29" fmla="*/ 110 h 157"/>
                <a:gd name="T30" fmla="*/ 42 w 79"/>
                <a:gd name="T31" fmla="*/ 118 h 157"/>
                <a:gd name="T32" fmla="*/ 38 w 79"/>
                <a:gd name="T33" fmla="*/ 125 h 157"/>
                <a:gd name="T34" fmla="*/ 33 w 79"/>
                <a:gd name="T35" fmla="*/ 130 h 157"/>
                <a:gd name="T36" fmla="*/ 26 w 79"/>
                <a:gd name="T37" fmla="*/ 136 h 157"/>
                <a:gd name="T38" fmla="*/ 20 w 79"/>
                <a:gd name="T39" fmla="*/ 138 h 157"/>
                <a:gd name="T40" fmla="*/ 10 w 79"/>
                <a:gd name="T41" fmla="*/ 141 h 157"/>
                <a:gd name="T42" fmla="*/ 0 w 79"/>
                <a:gd name="T43" fmla="*/ 141 h 157"/>
                <a:gd name="T44" fmla="*/ 0 w 79"/>
                <a:gd name="T45" fmla="*/ 157 h 15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79" h="157">
                  <a:moveTo>
                    <a:pt x="0" y="157"/>
                  </a:moveTo>
                  <a:lnTo>
                    <a:pt x="13" y="155"/>
                  </a:lnTo>
                  <a:lnTo>
                    <a:pt x="23" y="153"/>
                  </a:lnTo>
                  <a:lnTo>
                    <a:pt x="34" y="149"/>
                  </a:lnTo>
                  <a:lnTo>
                    <a:pt x="43" y="142"/>
                  </a:lnTo>
                  <a:lnTo>
                    <a:pt x="50" y="134"/>
                  </a:lnTo>
                  <a:lnTo>
                    <a:pt x="55" y="125"/>
                  </a:lnTo>
                  <a:lnTo>
                    <a:pt x="60" y="116"/>
                  </a:lnTo>
                  <a:lnTo>
                    <a:pt x="63" y="104"/>
                  </a:lnTo>
                  <a:lnTo>
                    <a:pt x="72" y="56"/>
                  </a:lnTo>
                  <a:lnTo>
                    <a:pt x="79" y="2"/>
                  </a:lnTo>
                  <a:lnTo>
                    <a:pt x="63" y="0"/>
                  </a:lnTo>
                  <a:lnTo>
                    <a:pt x="56" y="54"/>
                  </a:lnTo>
                  <a:lnTo>
                    <a:pt x="48" y="101"/>
                  </a:lnTo>
                  <a:lnTo>
                    <a:pt x="46" y="110"/>
                  </a:lnTo>
                  <a:lnTo>
                    <a:pt x="42" y="118"/>
                  </a:lnTo>
                  <a:lnTo>
                    <a:pt x="38" y="125"/>
                  </a:lnTo>
                  <a:lnTo>
                    <a:pt x="33" y="130"/>
                  </a:lnTo>
                  <a:lnTo>
                    <a:pt x="26" y="136"/>
                  </a:lnTo>
                  <a:lnTo>
                    <a:pt x="20" y="138"/>
                  </a:lnTo>
                  <a:lnTo>
                    <a:pt x="10" y="141"/>
                  </a:lnTo>
                  <a:lnTo>
                    <a:pt x="0" y="141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" name="Freeform 724"/>
            <p:cNvSpPr>
              <a:spLocks/>
            </p:cNvSpPr>
            <p:nvPr userDrawn="1"/>
          </p:nvSpPr>
          <p:spPr bwMode="auto">
            <a:xfrm>
              <a:off x="5332" y="211"/>
              <a:ext cx="60" cy="62"/>
            </a:xfrm>
            <a:custGeom>
              <a:avLst/>
              <a:gdLst>
                <a:gd name="T0" fmla="*/ 45 w 60"/>
                <a:gd name="T1" fmla="*/ 0 h 62"/>
                <a:gd name="T2" fmla="*/ 45 w 60"/>
                <a:gd name="T3" fmla="*/ 0 h 62"/>
                <a:gd name="T4" fmla="*/ 43 w 60"/>
                <a:gd name="T5" fmla="*/ 9 h 62"/>
                <a:gd name="T6" fmla="*/ 41 w 60"/>
                <a:gd name="T7" fmla="*/ 19 h 62"/>
                <a:gd name="T8" fmla="*/ 37 w 60"/>
                <a:gd name="T9" fmla="*/ 26 h 62"/>
                <a:gd name="T10" fmla="*/ 31 w 60"/>
                <a:gd name="T11" fmla="*/ 33 h 62"/>
                <a:gd name="T12" fmla="*/ 25 w 60"/>
                <a:gd name="T13" fmla="*/ 38 h 62"/>
                <a:gd name="T14" fmla="*/ 17 w 60"/>
                <a:gd name="T15" fmla="*/ 44 h 62"/>
                <a:gd name="T16" fmla="*/ 8 w 60"/>
                <a:gd name="T17" fmla="*/ 46 h 62"/>
                <a:gd name="T18" fmla="*/ 0 w 60"/>
                <a:gd name="T19" fmla="*/ 46 h 62"/>
                <a:gd name="T20" fmla="*/ 0 w 60"/>
                <a:gd name="T21" fmla="*/ 62 h 62"/>
                <a:gd name="T22" fmla="*/ 12 w 60"/>
                <a:gd name="T23" fmla="*/ 61 h 62"/>
                <a:gd name="T24" fmla="*/ 22 w 60"/>
                <a:gd name="T25" fmla="*/ 57 h 62"/>
                <a:gd name="T26" fmla="*/ 33 w 60"/>
                <a:gd name="T27" fmla="*/ 52 h 62"/>
                <a:gd name="T28" fmla="*/ 42 w 60"/>
                <a:gd name="T29" fmla="*/ 44 h 62"/>
                <a:gd name="T30" fmla="*/ 50 w 60"/>
                <a:gd name="T31" fmla="*/ 34 h 62"/>
                <a:gd name="T32" fmla="*/ 55 w 60"/>
                <a:gd name="T33" fmla="*/ 24 h 62"/>
                <a:gd name="T34" fmla="*/ 59 w 60"/>
                <a:gd name="T35" fmla="*/ 12 h 62"/>
                <a:gd name="T36" fmla="*/ 60 w 60"/>
                <a:gd name="T37" fmla="*/ 0 h 62"/>
                <a:gd name="T38" fmla="*/ 60 w 60"/>
                <a:gd name="T39" fmla="*/ 0 h 62"/>
                <a:gd name="T40" fmla="*/ 45 w 60"/>
                <a:gd name="T41" fmla="*/ 0 h 6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0" h="62">
                  <a:moveTo>
                    <a:pt x="45" y="0"/>
                  </a:moveTo>
                  <a:lnTo>
                    <a:pt x="45" y="0"/>
                  </a:lnTo>
                  <a:lnTo>
                    <a:pt x="43" y="9"/>
                  </a:lnTo>
                  <a:lnTo>
                    <a:pt x="41" y="19"/>
                  </a:lnTo>
                  <a:lnTo>
                    <a:pt x="37" y="26"/>
                  </a:lnTo>
                  <a:lnTo>
                    <a:pt x="31" y="33"/>
                  </a:lnTo>
                  <a:lnTo>
                    <a:pt x="25" y="38"/>
                  </a:lnTo>
                  <a:lnTo>
                    <a:pt x="17" y="44"/>
                  </a:lnTo>
                  <a:lnTo>
                    <a:pt x="8" y="46"/>
                  </a:lnTo>
                  <a:lnTo>
                    <a:pt x="0" y="46"/>
                  </a:lnTo>
                  <a:lnTo>
                    <a:pt x="0" y="62"/>
                  </a:lnTo>
                  <a:lnTo>
                    <a:pt x="12" y="61"/>
                  </a:lnTo>
                  <a:lnTo>
                    <a:pt x="22" y="57"/>
                  </a:lnTo>
                  <a:lnTo>
                    <a:pt x="33" y="52"/>
                  </a:lnTo>
                  <a:lnTo>
                    <a:pt x="42" y="44"/>
                  </a:lnTo>
                  <a:lnTo>
                    <a:pt x="50" y="34"/>
                  </a:lnTo>
                  <a:lnTo>
                    <a:pt x="55" y="24"/>
                  </a:lnTo>
                  <a:lnTo>
                    <a:pt x="59" y="12"/>
                  </a:lnTo>
                  <a:lnTo>
                    <a:pt x="60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8" name="Freeform 725"/>
            <p:cNvSpPr>
              <a:spLocks/>
            </p:cNvSpPr>
            <p:nvPr userDrawn="1"/>
          </p:nvSpPr>
          <p:spPr bwMode="auto">
            <a:xfrm>
              <a:off x="5332" y="149"/>
              <a:ext cx="60" cy="62"/>
            </a:xfrm>
            <a:custGeom>
              <a:avLst/>
              <a:gdLst>
                <a:gd name="T0" fmla="*/ 0 w 60"/>
                <a:gd name="T1" fmla="*/ 16 h 62"/>
                <a:gd name="T2" fmla="*/ 0 w 60"/>
                <a:gd name="T3" fmla="*/ 16 h 62"/>
                <a:gd name="T4" fmla="*/ 8 w 60"/>
                <a:gd name="T5" fmla="*/ 16 h 62"/>
                <a:gd name="T6" fmla="*/ 17 w 60"/>
                <a:gd name="T7" fmla="*/ 19 h 62"/>
                <a:gd name="T8" fmla="*/ 25 w 60"/>
                <a:gd name="T9" fmla="*/ 24 h 62"/>
                <a:gd name="T10" fmla="*/ 31 w 60"/>
                <a:gd name="T11" fmla="*/ 29 h 62"/>
                <a:gd name="T12" fmla="*/ 37 w 60"/>
                <a:gd name="T13" fmla="*/ 36 h 62"/>
                <a:gd name="T14" fmla="*/ 41 w 60"/>
                <a:gd name="T15" fmla="*/ 44 h 62"/>
                <a:gd name="T16" fmla="*/ 43 w 60"/>
                <a:gd name="T17" fmla="*/ 53 h 62"/>
                <a:gd name="T18" fmla="*/ 45 w 60"/>
                <a:gd name="T19" fmla="*/ 62 h 62"/>
                <a:gd name="T20" fmla="*/ 60 w 60"/>
                <a:gd name="T21" fmla="*/ 62 h 62"/>
                <a:gd name="T22" fmla="*/ 59 w 60"/>
                <a:gd name="T23" fmla="*/ 50 h 62"/>
                <a:gd name="T24" fmla="*/ 55 w 60"/>
                <a:gd name="T25" fmla="*/ 38 h 62"/>
                <a:gd name="T26" fmla="*/ 50 w 60"/>
                <a:gd name="T27" fmla="*/ 28 h 62"/>
                <a:gd name="T28" fmla="*/ 42 w 60"/>
                <a:gd name="T29" fmla="*/ 19 h 62"/>
                <a:gd name="T30" fmla="*/ 33 w 60"/>
                <a:gd name="T31" fmla="*/ 11 h 62"/>
                <a:gd name="T32" fmla="*/ 22 w 60"/>
                <a:gd name="T33" fmla="*/ 5 h 62"/>
                <a:gd name="T34" fmla="*/ 12 w 60"/>
                <a:gd name="T35" fmla="*/ 1 h 62"/>
                <a:gd name="T36" fmla="*/ 0 w 60"/>
                <a:gd name="T37" fmla="*/ 0 h 62"/>
                <a:gd name="T38" fmla="*/ 0 w 60"/>
                <a:gd name="T39" fmla="*/ 0 h 62"/>
                <a:gd name="T40" fmla="*/ 0 w 60"/>
                <a:gd name="T41" fmla="*/ 16 h 6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0" h="62">
                  <a:moveTo>
                    <a:pt x="0" y="16"/>
                  </a:moveTo>
                  <a:lnTo>
                    <a:pt x="0" y="16"/>
                  </a:lnTo>
                  <a:lnTo>
                    <a:pt x="8" y="16"/>
                  </a:lnTo>
                  <a:lnTo>
                    <a:pt x="17" y="19"/>
                  </a:lnTo>
                  <a:lnTo>
                    <a:pt x="25" y="24"/>
                  </a:lnTo>
                  <a:lnTo>
                    <a:pt x="31" y="29"/>
                  </a:lnTo>
                  <a:lnTo>
                    <a:pt x="37" y="36"/>
                  </a:lnTo>
                  <a:lnTo>
                    <a:pt x="41" y="44"/>
                  </a:lnTo>
                  <a:lnTo>
                    <a:pt x="43" y="53"/>
                  </a:lnTo>
                  <a:lnTo>
                    <a:pt x="45" y="62"/>
                  </a:lnTo>
                  <a:lnTo>
                    <a:pt x="60" y="62"/>
                  </a:lnTo>
                  <a:lnTo>
                    <a:pt x="59" y="50"/>
                  </a:lnTo>
                  <a:lnTo>
                    <a:pt x="55" y="38"/>
                  </a:lnTo>
                  <a:lnTo>
                    <a:pt x="50" y="28"/>
                  </a:lnTo>
                  <a:lnTo>
                    <a:pt x="42" y="19"/>
                  </a:lnTo>
                  <a:lnTo>
                    <a:pt x="33" y="11"/>
                  </a:lnTo>
                  <a:lnTo>
                    <a:pt x="22" y="5"/>
                  </a:lnTo>
                  <a:lnTo>
                    <a:pt x="12" y="1"/>
                  </a:lnTo>
                  <a:lnTo>
                    <a:pt x="0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9" name="Freeform 726"/>
            <p:cNvSpPr>
              <a:spLocks/>
            </p:cNvSpPr>
            <p:nvPr userDrawn="1"/>
          </p:nvSpPr>
          <p:spPr bwMode="auto">
            <a:xfrm>
              <a:off x="5270" y="149"/>
              <a:ext cx="62" cy="62"/>
            </a:xfrm>
            <a:custGeom>
              <a:avLst/>
              <a:gdLst>
                <a:gd name="T0" fmla="*/ 16 w 62"/>
                <a:gd name="T1" fmla="*/ 62 h 62"/>
                <a:gd name="T2" fmla="*/ 16 w 62"/>
                <a:gd name="T3" fmla="*/ 62 h 62"/>
                <a:gd name="T4" fmla="*/ 17 w 62"/>
                <a:gd name="T5" fmla="*/ 53 h 62"/>
                <a:gd name="T6" fmla="*/ 20 w 62"/>
                <a:gd name="T7" fmla="*/ 44 h 62"/>
                <a:gd name="T8" fmla="*/ 24 w 62"/>
                <a:gd name="T9" fmla="*/ 36 h 62"/>
                <a:gd name="T10" fmla="*/ 29 w 62"/>
                <a:gd name="T11" fmla="*/ 29 h 62"/>
                <a:gd name="T12" fmla="*/ 36 w 62"/>
                <a:gd name="T13" fmla="*/ 24 h 62"/>
                <a:gd name="T14" fmla="*/ 43 w 62"/>
                <a:gd name="T15" fmla="*/ 19 h 62"/>
                <a:gd name="T16" fmla="*/ 53 w 62"/>
                <a:gd name="T17" fmla="*/ 16 h 62"/>
                <a:gd name="T18" fmla="*/ 62 w 62"/>
                <a:gd name="T19" fmla="*/ 16 h 62"/>
                <a:gd name="T20" fmla="*/ 62 w 62"/>
                <a:gd name="T21" fmla="*/ 0 h 62"/>
                <a:gd name="T22" fmla="*/ 49 w 62"/>
                <a:gd name="T23" fmla="*/ 1 h 62"/>
                <a:gd name="T24" fmla="*/ 38 w 62"/>
                <a:gd name="T25" fmla="*/ 5 h 62"/>
                <a:gd name="T26" fmla="*/ 28 w 62"/>
                <a:gd name="T27" fmla="*/ 11 h 62"/>
                <a:gd name="T28" fmla="*/ 18 w 62"/>
                <a:gd name="T29" fmla="*/ 19 h 62"/>
                <a:gd name="T30" fmla="*/ 11 w 62"/>
                <a:gd name="T31" fmla="*/ 28 h 62"/>
                <a:gd name="T32" fmla="*/ 5 w 62"/>
                <a:gd name="T33" fmla="*/ 38 h 62"/>
                <a:gd name="T34" fmla="*/ 1 w 62"/>
                <a:gd name="T35" fmla="*/ 50 h 62"/>
                <a:gd name="T36" fmla="*/ 0 w 62"/>
                <a:gd name="T37" fmla="*/ 62 h 62"/>
                <a:gd name="T38" fmla="*/ 0 w 62"/>
                <a:gd name="T39" fmla="*/ 62 h 62"/>
                <a:gd name="T40" fmla="*/ 16 w 62"/>
                <a:gd name="T41" fmla="*/ 62 h 6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2" h="62">
                  <a:moveTo>
                    <a:pt x="16" y="62"/>
                  </a:moveTo>
                  <a:lnTo>
                    <a:pt x="16" y="62"/>
                  </a:lnTo>
                  <a:lnTo>
                    <a:pt x="17" y="53"/>
                  </a:lnTo>
                  <a:lnTo>
                    <a:pt x="20" y="44"/>
                  </a:lnTo>
                  <a:lnTo>
                    <a:pt x="24" y="36"/>
                  </a:lnTo>
                  <a:lnTo>
                    <a:pt x="29" y="29"/>
                  </a:lnTo>
                  <a:lnTo>
                    <a:pt x="36" y="24"/>
                  </a:lnTo>
                  <a:lnTo>
                    <a:pt x="43" y="19"/>
                  </a:lnTo>
                  <a:lnTo>
                    <a:pt x="53" y="16"/>
                  </a:lnTo>
                  <a:lnTo>
                    <a:pt x="62" y="16"/>
                  </a:lnTo>
                  <a:lnTo>
                    <a:pt x="62" y="0"/>
                  </a:lnTo>
                  <a:lnTo>
                    <a:pt x="49" y="1"/>
                  </a:lnTo>
                  <a:lnTo>
                    <a:pt x="38" y="5"/>
                  </a:lnTo>
                  <a:lnTo>
                    <a:pt x="28" y="11"/>
                  </a:lnTo>
                  <a:lnTo>
                    <a:pt x="18" y="19"/>
                  </a:lnTo>
                  <a:lnTo>
                    <a:pt x="11" y="28"/>
                  </a:lnTo>
                  <a:lnTo>
                    <a:pt x="5" y="38"/>
                  </a:lnTo>
                  <a:lnTo>
                    <a:pt x="1" y="50"/>
                  </a:lnTo>
                  <a:lnTo>
                    <a:pt x="0" y="62"/>
                  </a:lnTo>
                  <a:lnTo>
                    <a:pt x="16" y="6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0" name="Freeform 727"/>
            <p:cNvSpPr>
              <a:spLocks/>
            </p:cNvSpPr>
            <p:nvPr userDrawn="1"/>
          </p:nvSpPr>
          <p:spPr bwMode="auto">
            <a:xfrm>
              <a:off x="5270" y="211"/>
              <a:ext cx="62" cy="62"/>
            </a:xfrm>
            <a:custGeom>
              <a:avLst/>
              <a:gdLst>
                <a:gd name="T0" fmla="*/ 62 w 62"/>
                <a:gd name="T1" fmla="*/ 46 h 62"/>
                <a:gd name="T2" fmla="*/ 62 w 62"/>
                <a:gd name="T3" fmla="*/ 46 h 62"/>
                <a:gd name="T4" fmla="*/ 53 w 62"/>
                <a:gd name="T5" fmla="*/ 46 h 62"/>
                <a:gd name="T6" fmla="*/ 43 w 62"/>
                <a:gd name="T7" fmla="*/ 44 h 62"/>
                <a:gd name="T8" fmla="*/ 36 w 62"/>
                <a:gd name="T9" fmla="*/ 38 h 62"/>
                <a:gd name="T10" fmla="*/ 29 w 62"/>
                <a:gd name="T11" fmla="*/ 33 h 62"/>
                <a:gd name="T12" fmla="*/ 24 w 62"/>
                <a:gd name="T13" fmla="*/ 26 h 62"/>
                <a:gd name="T14" fmla="*/ 20 w 62"/>
                <a:gd name="T15" fmla="*/ 19 h 62"/>
                <a:gd name="T16" fmla="*/ 17 w 62"/>
                <a:gd name="T17" fmla="*/ 9 h 62"/>
                <a:gd name="T18" fmla="*/ 16 w 62"/>
                <a:gd name="T19" fmla="*/ 0 h 62"/>
                <a:gd name="T20" fmla="*/ 0 w 62"/>
                <a:gd name="T21" fmla="*/ 0 h 62"/>
                <a:gd name="T22" fmla="*/ 1 w 62"/>
                <a:gd name="T23" fmla="*/ 12 h 62"/>
                <a:gd name="T24" fmla="*/ 5 w 62"/>
                <a:gd name="T25" fmla="*/ 24 h 62"/>
                <a:gd name="T26" fmla="*/ 11 w 62"/>
                <a:gd name="T27" fmla="*/ 34 h 62"/>
                <a:gd name="T28" fmla="*/ 18 w 62"/>
                <a:gd name="T29" fmla="*/ 44 h 62"/>
                <a:gd name="T30" fmla="*/ 28 w 62"/>
                <a:gd name="T31" fmla="*/ 52 h 62"/>
                <a:gd name="T32" fmla="*/ 38 w 62"/>
                <a:gd name="T33" fmla="*/ 57 h 62"/>
                <a:gd name="T34" fmla="*/ 49 w 62"/>
                <a:gd name="T35" fmla="*/ 61 h 62"/>
                <a:gd name="T36" fmla="*/ 62 w 62"/>
                <a:gd name="T37" fmla="*/ 62 h 62"/>
                <a:gd name="T38" fmla="*/ 62 w 62"/>
                <a:gd name="T39" fmla="*/ 62 h 62"/>
                <a:gd name="T40" fmla="*/ 62 w 62"/>
                <a:gd name="T41" fmla="*/ 46 h 6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2" h="62">
                  <a:moveTo>
                    <a:pt x="62" y="46"/>
                  </a:moveTo>
                  <a:lnTo>
                    <a:pt x="62" y="46"/>
                  </a:lnTo>
                  <a:lnTo>
                    <a:pt x="53" y="46"/>
                  </a:lnTo>
                  <a:lnTo>
                    <a:pt x="43" y="44"/>
                  </a:lnTo>
                  <a:lnTo>
                    <a:pt x="36" y="38"/>
                  </a:lnTo>
                  <a:lnTo>
                    <a:pt x="29" y="33"/>
                  </a:lnTo>
                  <a:lnTo>
                    <a:pt x="24" y="26"/>
                  </a:lnTo>
                  <a:lnTo>
                    <a:pt x="20" y="19"/>
                  </a:lnTo>
                  <a:lnTo>
                    <a:pt x="17" y="9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" y="12"/>
                  </a:lnTo>
                  <a:lnTo>
                    <a:pt x="5" y="24"/>
                  </a:lnTo>
                  <a:lnTo>
                    <a:pt x="11" y="34"/>
                  </a:lnTo>
                  <a:lnTo>
                    <a:pt x="18" y="44"/>
                  </a:lnTo>
                  <a:lnTo>
                    <a:pt x="28" y="52"/>
                  </a:lnTo>
                  <a:lnTo>
                    <a:pt x="38" y="57"/>
                  </a:lnTo>
                  <a:lnTo>
                    <a:pt x="49" y="61"/>
                  </a:lnTo>
                  <a:lnTo>
                    <a:pt x="62" y="62"/>
                  </a:lnTo>
                  <a:lnTo>
                    <a:pt x="62" y="4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1" name="Freeform 728"/>
            <p:cNvSpPr>
              <a:spLocks/>
            </p:cNvSpPr>
            <p:nvPr userDrawn="1"/>
          </p:nvSpPr>
          <p:spPr bwMode="auto">
            <a:xfrm>
              <a:off x="5350" y="49"/>
              <a:ext cx="32" cy="31"/>
            </a:xfrm>
            <a:custGeom>
              <a:avLst/>
              <a:gdLst>
                <a:gd name="T0" fmla="*/ 32 w 32"/>
                <a:gd name="T1" fmla="*/ 17 h 31"/>
                <a:gd name="T2" fmla="*/ 32 w 32"/>
                <a:gd name="T3" fmla="*/ 14 h 31"/>
                <a:gd name="T4" fmla="*/ 32 w 32"/>
                <a:gd name="T5" fmla="*/ 13 h 31"/>
                <a:gd name="T6" fmla="*/ 30 w 32"/>
                <a:gd name="T7" fmla="*/ 10 h 31"/>
                <a:gd name="T8" fmla="*/ 29 w 32"/>
                <a:gd name="T9" fmla="*/ 9 h 31"/>
                <a:gd name="T10" fmla="*/ 29 w 32"/>
                <a:gd name="T11" fmla="*/ 6 h 31"/>
                <a:gd name="T12" fmla="*/ 27 w 32"/>
                <a:gd name="T13" fmla="*/ 5 h 31"/>
                <a:gd name="T14" fmla="*/ 25 w 32"/>
                <a:gd name="T15" fmla="*/ 4 h 31"/>
                <a:gd name="T16" fmla="*/ 24 w 32"/>
                <a:gd name="T17" fmla="*/ 2 h 31"/>
                <a:gd name="T18" fmla="*/ 23 w 32"/>
                <a:gd name="T19" fmla="*/ 2 h 31"/>
                <a:gd name="T20" fmla="*/ 20 w 32"/>
                <a:gd name="T21" fmla="*/ 1 h 31"/>
                <a:gd name="T22" fmla="*/ 19 w 32"/>
                <a:gd name="T23" fmla="*/ 1 h 31"/>
                <a:gd name="T24" fmla="*/ 16 w 32"/>
                <a:gd name="T25" fmla="*/ 0 h 31"/>
                <a:gd name="T26" fmla="*/ 15 w 32"/>
                <a:gd name="T27" fmla="*/ 1 h 31"/>
                <a:gd name="T28" fmla="*/ 12 w 32"/>
                <a:gd name="T29" fmla="*/ 1 h 31"/>
                <a:gd name="T30" fmla="*/ 9 w 32"/>
                <a:gd name="T31" fmla="*/ 2 h 31"/>
                <a:gd name="T32" fmla="*/ 8 w 32"/>
                <a:gd name="T33" fmla="*/ 2 h 31"/>
                <a:gd name="T34" fmla="*/ 7 w 32"/>
                <a:gd name="T35" fmla="*/ 4 h 31"/>
                <a:gd name="T36" fmla="*/ 6 w 32"/>
                <a:gd name="T37" fmla="*/ 5 h 31"/>
                <a:gd name="T38" fmla="*/ 4 w 32"/>
                <a:gd name="T39" fmla="*/ 6 h 31"/>
                <a:gd name="T40" fmla="*/ 3 w 32"/>
                <a:gd name="T41" fmla="*/ 9 h 31"/>
                <a:gd name="T42" fmla="*/ 2 w 32"/>
                <a:gd name="T43" fmla="*/ 10 h 31"/>
                <a:gd name="T44" fmla="*/ 0 w 32"/>
                <a:gd name="T45" fmla="*/ 13 h 31"/>
                <a:gd name="T46" fmla="*/ 0 w 32"/>
                <a:gd name="T47" fmla="*/ 14 h 31"/>
                <a:gd name="T48" fmla="*/ 0 w 32"/>
                <a:gd name="T49" fmla="*/ 17 h 31"/>
                <a:gd name="T50" fmla="*/ 0 w 32"/>
                <a:gd name="T51" fmla="*/ 20 h 31"/>
                <a:gd name="T52" fmla="*/ 0 w 32"/>
                <a:gd name="T53" fmla="*/ 21 h 31"/>
                <a:gd name="T54" fmla="*/ 2 w 32"/>
                <a:gd name="T55" fmla="*/ 22 h 31"/>
                <a:gd name="T56" fmla="*/ 3 w 32"/>
                <a:gd name="T57" fmla="*/ 25 h 31"/>
                <a:gd name="T58" fmla="*/ 4 w 32"/>
                <a:gd name="T59" fmla="*/ 26 h 31"/>
                <a:gd name="T60" fmla="*/ 6 w 32"/>
                <a:gd name="T61" fmla="*/ 28 h 31"/>
                <a:gd name="T62" fmla="*/ 7 w 32"/>
                <a:gd name="T63" fmla="*/ 29 h 31"/>
                <a:gd name="T64" fmla="*/ 8 w 32"/>
                <a:gd name="T65" fmla="*/ 30 h 31"/>
                <a:gd name="T66" fmla="*/ 9 w 32"/>
                <a:gd name="T67" fmla="*/ 31 h 31"/>
                <a:gd name="T68" fmla="*/ 12 w 32"/>
                <a:gd name="T69" fmla="*/ 31 h 31"/>
                <a:gd name="T70" fmla="*/ 15 w 32"/>
                <a:gd name="T71" fmla="*/ 31 h 31"/>
                <a:gd name="T72" fmla="*/ 16 w 32"/>
                <a:gd name="T73" fmla="*/ 31 h 31"/>
                <a:gd name="T74" fmla="*/ 19 w 32"/>
                <a:gd name="T75" fmla="*/ 31 h 31"/>
                <a:gd name="T76" fmla="*/ 20 w 32"/>
                <a:gd name="T77" fmla="*/ 31 h 31"/>
                <a:gd name="T78" fmla="*/ 23 w 32"/>
                <a:gd name="T79" fmla="*/ 31 h 31"/>
                <a:gd name="T80" fmla="*/ 24 w 32"/>
                <a:gd name="T81" fmla="*/ 30 h 31"/>
                <a:gd name="T82" fmla="*/ 25 w 32"/>
                <a:gd name="T83" fmla="*/ 29 h 31"/>
                <a:gd name="T84" fmla="*/ 27 w 32"/>
                <a:gd name="T85" fmla="*/ 28 h 31"/>
                <a:gd name="T86" fmla="*/ 29 w 32"/>
                <a:gd name="T87" fmla="*/ 26 h 31"/>
                <a:gd name="T88" fmla="*/ 29 w 32"/>
                <a:gd name="T89" fmla="*/ 25 h 31"/>
                <a:gd name="T90" fmla="*/ 30 w 32"/>
                <a:gd name="T91" fmla="*/ 22 h 31"/>
                <a:gd name="T92" fmla="*/ 32 w 32"/>
                <a:gd name="T93" fmla="*/ 21 h 31"/>
                <a:gd name="T94" fmla="*/ 32 w 32"/>
                <a:gd name="T95" fmla="*/ 20 h 31"/>
                <a:gd name="T96" fmla="*/ 32 w 32"/>
                <a:gd name="T97" fmla="*/ 17 h 3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" h="31">
                  <a:moveTo>
                    <a:pt x="32" y="17"/>
                  </a:moveTo>
                  <a:lnTo>
                    <a:pt x="32" y="14"/>
                  </a:lnTo>
                  <a:lnTo>
                    <a:pt x="32" y="13"/>
                  </a:lnTo>
                  <a:lnTo>
                    <a:pt x="30" y="10"/>
                  </a:lnTo>
                  <a:lnTo>
                    <a:pt x="29" y="9"/>
                  </a:lnTo>
                  <a:lnTo>
                    <a:pt x="29" y="6"/>
                  </a:lnTo>
                  <a:lnTo>
                    <a:pt x="27" y="5"/>
                  </a:lnTo>
                  <a:lnTo>
                    <a:pt x="25" y="4"/>
                  </a:lnTo>
                  <a:lnTo>
                    <a:pt x="24" y="2"/>
                  </a:lnTo>
                  <a:lnTo>
                    <a:pt x="23" y="2"/>
                  </a:lnTo>
                  <a:lnTo>
                    <a:pt x="20" y="1"/>
                  </a:lnTo>
                  <a:lnTo>
                    <a:pt x="19" y="1"/>
                  </a:lnTo>
                  <a:lnTo>
                    <a:pt x="16" y="0"/>
                  </a:lnTo>
                  <a:lnTo>
                    <a:pt x="15" y="1"/>
                  </a:lnTo>
                  <a:lnTo>
                    <a:pt x="12" y="1"/>
                  </a:lnTo>
                  <a:lnTo>
                    <a:pt x="9" y="2"/>
                  </a:lnTo>
                  <a:lnTo>
                    <a:pt x="8" y="2"/>
                  </a:lnTo>
                  <a:lnTo>
                    <a:pt x="7" y="4"/>
                  </a:lnTo>
                  <a:lnTo>
                    <a:pt x="6" y="5"/>
                  </a:lnTo>
                  <a:lnTo>
                    <a:pt x="4" y="6"/>
                  </a:lnTo>
                  <a:lnTo>
                    <a:pt x="3" y="9"/>
                  </a:lnTo>
                  <a:lnTo>
                    <a:pt x="2" y="10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0"/>
                  </a:lnTo>
                  <a:lnTo>
                    <a:pt x="0" y="21"/>
                  </a:lnTo>
                  <a:lnTo>
                    <a:pt x="2" y="22"/>
                  </a:lnTo>
                  <a:lnTo>
                    <a:pt x="3" y="25"/>
                  </a:lnTo>
                  <a:lnTo>
                    <a:pt x="4" y="26"/>
                  </a:lnTo>
                  <a:lnTo>
                    <a:pt x="6" y="28"/>
                  </a:lnTo>
                  <a:lnTo>
                    <a:pt x="7" y="29"/>
                  </a:lnTo>
                  <a:lnTo>
                    <a:pt x="8" y="30"/>
                  </a:lnTo>
                  <a:lnTo>
                    <a:pt x="9" y="31"/>
                  </a:lnTo>
                  <a:lnTo>
                    <a:pt x="12" y="31"/>
                  </a:lnTo>
                  <a:lnTo>
                    <a:pt x="15" y="31"/>
                  </a:lnTo>
                  <a:lnTo>
                    <a:pt x="16" y="31"/>
                  </a:lnTo>
                  <a:lnTo>
                    <a:pt x="19" y="31"/>
                  </a:lnTo>
                  <a:lnTo>
                    <a:pt x="20" y="31"/>
                  </a:lnTo>
                  <a:lnTo>
                    <a:pt x="23" y="31"/>
                  </a:lnTo>
                  <a:lnTo>
                    <a:pt x="24" y="30"/>
                  </a:lnTo>
                  <a:lnTo>
                    <a:pt x="25" y="29"/>
                  </a:lnTo>
                  <a:lnTo>
                    <a:pt x="27" y="28"/>
                  </a:lnTo>
                  <a:lnTo>
                    <a:pt x="29" y="26"/>
                  </a:lnTo>
                  <a:lnTo>
                    <a:pt x="29" y="25"/>
                  </a:lnTo>
                  <a:lnTo>
                    <a:pt x="30" y="22"/>
                  </a:lnTo>
                  <a:lnTo>
                    <a:pt x="32" y="21"/>
                  </a:lnTo>
                  <a:lnTo>
                    <a:pt x="32" y="20"/>
                  </a:lnTo>
                  <a:lnTo>
                    <a:pt x="32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42" name="Freeform 729"/>
            <p:cNvSpPr>
              <a:spLocks/>
            </p:cNvSpPr>
            <p:nvPr userDrawn="1"/>
          </p:nvSpPr>
          <p:spPr bwMode="auto">
            <a:xfrm>
              <a:off x="5270" y="347"/>
              <a:ext cx="32" cy="32"/>
            </a:xfrm>
            <a:custGeom>
              <a:avLst/>
              <a:gdLst>
                <a:gd name="T0" fmla="*/ 32 w 32"/>
                <a:gd name="T1" fmla="*/ 16 h 32"/>
                <a:gd name="T2" fmla="*/ 32 w 32"/>
                <a:gd name="T3" fmla="*/ 14 h 32"/>
                <a:gd name="T4" fmla="*/ 32 w 32"/>
                <a:gd name="T5" fmla="*/ 12 h 32"/>
                <a:gd name="T6" fmla="*/ 30 w 32"/>
                <a:gd name="T7" fmla="*/ 10 h 32"/>
                <a:gd name="T8" fmla="*/ 29 w 32"/>
                <a:gd name="T9" fmla="*/ 8 h 32"/>
                <a:gd name="T10" fmla="*/ 29 w 32"/>
                <a:gd name="T11" fmla="*/ 7 h 32"/>
                <a:gd name="T12" fmla="*/ 26 w 32"/>
                <a:gd name="T13" fmla="*/ 5 h 32"/>
                <a:gd name="T14" fmla="*/ 25 w 32"/>
                <a:gd name="T15" fmla="*/ 4 h 32"/>
                <a:gd name="T16" fmla="*/ 24 w 32"/>
                <a:gd name="T17" fmla="*/ 3 h 32"/>
                <a:gd name="T18" fmla="*/ 22 w 32"/>
                <a:gd name="T19" fmla="*/ 1 h 32"/>
                <a:gd name="T20" fmla="*/ 20 w 32"/>
                <a:gd name="T21" fmla="*/ 1 h 32"/>
                <a:gd name="T22" fmla="*/ 18 w 32"/>
                <a:gd name="T23" fmla="*/ 1 h 32"/>
                <a:gd name="T24" fmla="*/ 16 w 32"/>
                <a:gd name="T25" fmla="*/ 0 h 32"/>
                <a:gd name="T26" fmla="*/ 13 w 32"/>
                <a:gd name="T27" fmla="*/ 1 h 32"/>
                <a:gd name="T28" fmla="*/ 12 w 32"/>
                <a:gd name="T29" fmla="*/ 1 h 32"/>
                <a:gd name="T30" fmla="*/ 9 w 32"/>
                <a:gd name="T31" fmla="*/ 1 h 32"/>
                <a:gd name="T32" fmla="*/ 8 w 32"/>
                <a:gd name="T33" fmla="*/ 3 h 32"/>
                <a:gd name="T34" fmla="*/ 5 w 32"/>
                <a:gd name="T35" fmla="*/ 4 h 32"/>
                <a:gd name="T36" fmla="*/ 4 w 32"/>
                <a:gd name="T37" fmla="*/ 5 h 32"/>
                <a:gd name="T38" fmla="*/ 3 w 32"/>
                <a:gd name="T39" fmla="*/ 7 h 32"/>
                <a:gd name="T40" fmla="*/ 1 w 32"/>
                <a:gd name="T41" fmla="*/ 8 h 32"/>
                <a:gd name="T42" fmla="*/ 1 w 32"/>
                <a:gd name="T43" fmla="*/ 10 h 32"/>
                <a:gd name="T44" fmla="*/ 0 w 32"/>
                <a:gd name="T45" fmla="*/ 12 h 32"/>
                <a:gd name="T46" fmla="*/ 0 w 32"/>
                <a:gd name="T47" fmla="*/ 14 h 32"/>
                <a:gd name="T48" fmla="*/ 0 w 32"/>
                <a:gd name="T49" fmla="*/ 16 h 32"/>
                <a:gd name="T50" fmla="*/ 0 w 32"/>
                <a:gd name="T51" fmla="*/ 18 h 32"/>
                <a:gd name="T52" fmla="*/ 0 w 32"/>
                <a:gd name="T53" fmla="*/ 21 h 32"/>
                <a:gd name="T54" fmla="*/ 1 w 32"/>
                <a:gd name="T55" fmla="*/ 22 h 32"/>
                <a:gd name="T56" fmla="*/ 1 w 32"/>
                <a:gd name="T57" fmla="*/ 25 h 32"/>
                <a:gd name="T58" fmla="*/ 3 w 32"/>
                <a:gd name="T59" fmla="*/ 26 h 32"/>
                <a:gd name="T60" fmla="*/ 4 w 32"/>
                <a:gd name="T61" fmla="*/ 28 h 32"/>
                <a:gd name="T62" fmla="*/ 5 w 32"/>
                <a:gd name="T63" fmla="*/ 29 h 32"/>
                <a:gd name="T64" fmla="*/ 8 w 32"/>
                <a:gd name="T65" fmla="*/ 30 h 32"/>
                <a:gd name="T66" fmla="*/ 9 w 32"/>
                <a:gd name="T67" fmla="*/ 30 h 32"/>
                <a:gd name="T68" fmla="*/ 12 w 32"/>
                <a:gd name="T69" fmla="*/ 32 h 32"/>
                <a:gd name="T70" fmla="*/ 13 w 32"/>
                <a:gd name="T71" fmla="*/ 32 h 32"/>
                <a:gd name="T72" fmla="*/ 16 w 32"/>
                <a:gd name="T73" fmla="*/ 32 h 32"/>
                <a:gd name="T74" fmla="*/ 18 w 32"/>
                <a:gd name="T75" fmla="*/ 32 h 32"/>
                <a:gd name="T76" fmla="*/ 20 w 32"/>
                <a:gd name="T77" fmla="*/ 32 h 32"/>
                <a:gd name="T78" fmla="*/ 22 w 32"/>
                <a:gd name="T79" fmla="*/ 30 h 32"/>
                <a:gd name="T80" fmla="*/ 24 w 32"/>
                <a:gd name="T81" fmla="*/ 30 h 32"/>
                <a:gd name="T82" fmla="*/ 25 w 32"/>
                <a:gd name="T83" fmla="*/ 29 h 32"/>
                <a:gd name="T84" fmla="*/ 26 w 32"/>
                <a:gd name="T85" fmla="*/ 28 h 32"/>
                <a:gd name="T86" fmla="*/ 29 w 32"/>
                <a:gd name="T87" fmla="*/ 26 h 32"/>
                <a:gd name="T88" fmla="*/ 29 w 32"/>
                <a:gd name="T89" fmla="*/ 25 h 32"/>
                <a:gd name="T90" fmla="*/ 30 w 32"/>
                <a:gd name="T91" fmla="*/ 22 h 32"/>
                <a:gd name="T92" fmla="*/ 32 w 32"/>
                <a:gd name="T93" fmla="*/ 21 h 32"/>
                <a:gd name="T94" fmla="*/ 32 w 32"/>
                <a:gd name="T95" fmla="*/ 18 h 32"/>
                <a:gd name="T96" fmla="*/ 32 w 32"/>
                <a:gd name="T97" fmla="*/ 16 h 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" h="32">
                  <a:moveTo>
                    <a:pt x="32" y="16"/>
                  </a:moveTo>
                  <a:lnTo>
                    <a:pt x="32" y="14"/>
                  </a:lnTo>
                  <a:lnTo>
                    <a:pt x="32" y="12"/>
                  </a:lnTo>
                  <a:lnTo>
                    <a:pt x="30" y="10"/>
                  </a:lnTo>
                  <a:lnTo>
                    <a:pt x="29" y="8"/>
                  </a:lnTo>
                  <a:lnTo>
                    <a:pt x="29" y="7"/>
                  </a:lnTo>
                  <a:lnTo>
                    <a:pt x="26" y="5"/>
                  </a:lnTo>
                  <a:lnTo>
                    <a:pt x="25" y="4"/>
                  </a:lnTo>
                  <a:lnTo>
                    <a:pt x="24" y="3"/>
                  </a:lnTo>
                  <a:lnTo>
                    <a:pt x="22" y="1"/>
                  </a:lnTo>
                  <a:lnTo>
                    <a:pt x="20" y="1"/>
                  </a:lnTo>
                  <a:lnTo>
                    <a:pt x="18" y="1"/>
                  </a:lnTo>
                  <a:lnTo>
                    <a:pt x="16" y="0"/>
                  </a:lnTo>
                  <a:lnTo>
                    <a:pt x="13" y="1"/>
                  </a:lnTo>
                  <a:lnTo>
                    <a:pt x="12" y="1"/>
                  </a:lnTo>
                  <a:lnTo>
                    <a:pt x="9" y="1"/>
                  </a:lnTo>
                  <a:lnTo>
                    <a:pt x="8" y="3"/>
                  </a:lnTo>
                  <a:lnTo>
                    <a:pt x="5" y="4"/>
                  </a:lnTo>
                  <a:lnTo>
                    <a:pt x="4" y="5"/>
                  </a:lnTo>
                  <a:lnTo>
                    <a:pt x="3" y="7"/>
                  </a:lnTo>
                  <a:lnTo>
                    <a:pt x="1" y="8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1" y="22"/>
                  </a:lnTo>
                  <a:lnTo>
                    <a:pt x="1" y="25"/>
                  </a:lnTo>
                  <a:lnTo>
                    <a:pt x="3" y="26"/>
                  </a:lnTo>
                  <a:lnTo>
                    <a:pt x="4" y="28"/>
                  </a:lnTo>
                  <a:lnTo>
                    <a:pt x="5" y="29"/>
                  </a:lnTo>
                  <a:lnTo>
                    <a:pt x="8" y="30"/>
                  </a:lnTo>
                  <a:lnTo>
                    <a:pt x="9" y="30"/>
                  </a:lnTo>
                  <a:lnTo>
                    <a:pt x="12" y="32"/>
                  </a:lnTo>
                  <a:lnTo>
                    <a:pt x="13" y="32"/>
                  </a:lnTo>
                  <a:lnTo>
                    <a:pt x="16" y="32"/>
                  </a:lnTo>
                  <a:lnTo>
                    <a:pt x="18" y="32"/>
                  </a:lnTo>
                  <a:lnTo>
                    <a:pt x="20" y="32"/>
                  </a:lnTo>
                  <a:lnTo>
                    <a:pt x="22" y="30"/>
                  </a:lnTo>
                  <a:lnTo>
                    <a:pt x="24" y="30"/>
                  </a:lnTo>
                  <a:lnTo>
                    <a:pt x="25" y="29"/>
                  </a:lnTo>
                  <a:lnTo>
                    <a:pt x="26" y="28"/>
                  </a:lnTo>
                  <a:lnTo>
                    <a:pt x="29" y="26"/>
                  </a:lnTo>
                  <a:lnTo>
                    <a:pt x="29" y="25"/>
                  </a:lnTo>
                  <a:lnTo>
                    <a:pt x="30" y="22"/>
                  </a:lnTo>
                  <a:lnTo>
                    <a:pt x="32" y="21"/>
                  </a:lnTo>
                  <a:lnTo>
                    <a:pt x="32" y="18"/>
                  </a:lnTo>
                  <a:lnTo>
                    <a:pt x="32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marL="171450" indent="-17145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marL="171450" indent="-17145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marL="171450" indent="-17145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marL="171450" indent="-17145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marL="171450" indent="-17145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62865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108585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54305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200025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96925" indent="-339725" algn="l" rtl="0" eaLnBrk="0" fontAlgn="base" hangingPunct="0">
        <a:lnSpc>
          <a:spcPct val="90000"/>
        </a:lnSpc>
        <a:spcBef>
          <a:spcPct val="35000"/>
        </a:spcBef>
        <a:spcAft>
          <a:spcPct val="0"/>
        </a:spcAft>
        <a:buSzPct val="70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2pPr>
      <a:lvl3pPr marL="1250950" indent="-223838" algn="l" rtl="0" eaLnBrk="0" fontAlgn="base" hangingPunct="0">
        <a:lnSpc>
          <a:spcPct val="90000"/>
        </a:lnSpc>
        <a:spcBef>
          <a:spcPct val="35000"/>
        </a:spcBef>
        <a:spcAft>
          <a:spcPct val="0"/>
        </a:spcAft>
        <a:buSzPct val="60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3pPr>
      <a:lvl4pPr marL="17129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171450" eaLnBrk="1" hangingPunct="1"/>
            <a:r>
              <a:rPr lang="en-US" dirty="0"/>
              <a:t>Digital Simulation using </a:t>
            </a:r>
            <a:r>
              <a:rPr lang="en-US" dirty="0" err="1"/>
              <a:t>Xcelium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053109" y="3772485"/>
            <a:ext cx="54575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latin typeface="+mj-lt"/>
              </a:rPr>
              <a:t>Shengyu</a:t>
            </a:r>
            <a:r>
              <a:rPr lang="en-GB" b="1" dirty="0">
                <a:latin typeface="+mj-lt"/>
              </a:rPr>
              <a:t> </a:t>
            </a:r>
            <a:r>
              <a:rPr lang="en-GB" b="1" dirty="0" err="1">
                <a:latin typeface="+mj-lt"/>
              </a:rPr>
              <a:t>Duan</a:t>
            </a:r>
            <a:r>
              <a:rPr lang="en-GB" b="1" dirty="0">
                <a:latin typeface="+mj-lt"/>
              </a:rPr>
              <a:t> and Terrence </a:t>
            </a:r>
            <a:r>
              <a:rPr lang="en-GB" b="1" dirty="0" err="1">
                <a:latin typeface="+mj-lt"/>
              </a:rPr>
              <a:t>Mak</a:t>
            </a:r>
            <a:endParaRPr lang="en-GB" b="1" dirty="0">
              <a:latin typeface="+mj-lt"/>
            </a:endParaRPr>
          </a:p>
          <a:p>
            <a:endParaRPr lang="en-GB" b="1" dirty="0"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0C5FCF-2967-5DB3-9BC6-3390258CFD51}"/>
              </a:ext>
            </a:extLst>
          </p:cNvPr>
          <p:cNvSpPr txBox="1"/>
          <p:nvPr/>
        </p:nvSpPr>
        <p:spPr>
          <a:xfrm>
            <a:off x="6060435" y="6146084"/>
            <a:ext cx="2671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</a:rPr>
              <a:t>Updated for </a:t>
            </a:r>
            <a:r>
              <a:rPr lang="en-US" sz="1200" dirty="0" err="1">
                <a:latin typeface="+mn-lt"/>
              </a:rPr>
              <a:t>Xcelium</a:t>
            </a:r>
            <a:r>
              <a:rPr lang="en-US" sz="1200" dirty="0">
                <a:latin typeface="+mn-lt"/>
              </a:rPr>
              <a:t> by Iain McNally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Digital Simulations Lab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414315"/>
            <a:ext cx="8610600" cy="472440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For this lab you will need:</a:t>
            </a:r>
          </a:p>
          <a:p>
            <a:pPr marL="457200" indent="-457200">
              <a:buFont typeface="+mj-lt"/>
              <a:buAutoNum type="arabicPeriod"/>
            </a:pPr>
            <a:r>
              <a:rPr lang="en-GB" b="0" i="1" dirty="0"/>
              <a:t>A post-layout Verilog net list of the design                           </a:t>
            </a:r>
            <a:r>
              <a:rPr lang="en-GB" dirty="0"/>
              <a:t>-</a:t>
            </a:r>
            <a:r>
              <a:rPr lang="en-GB" b="0" dirty="0"/>
              <a:t> obtained from place and route lab (</a:t>
            </a:r>
            <a:r>
              <a:rPr lang="en-GB" b="0" dirty="0" err="1"/>
              <a:t>wrap_qmults_final.v</a:t>
            </a:r>
            <a:r>
              <a:rPr lang="en-GB" b="0" dirty="0"/>
              <a:t>)</a:t>
            </a:r>
          </a:p>
          <a:p>
            <a:pPr marL="457200" indent="-457200">
              <a:buFont typeface="+mj-lt"/>
              <a:buAutoNum type="arabicPeriod"/>
            </a:pPr>
            <a:endParaRPr lang="en-GB" sz="2800" b="0" dirty="0"/>
          </a:p>
          <a:p>
            <a:pPr marL="457200" indent="-457200">
              <a:buFont typeface="+mj-lt"/>
              <a:buAutoNum type="arabicPeriod"/>
            </a:pPr>
            <a:r>
              <a:rPr lang="en-GB" b="0" i="1" dirty="0"/>
              <a:t>A Standard Delay Format file of the design </a:t>
            </a:r>
            <a:r>
              <a:rPr lang="en-GB" b="0" dirty="0"/>
              <a:t>		             </a:t>
            </a:r>
            <a:r>
              <a:rPr lang="en-GB" dirty="0"/>
              <a:t>-</a:t>
            </a:r>
            <a:r>
              <a:rPr lang="en-GB" b="0" dirty="0"/>
              <a:t> again, from place and route (</a:t>
            </a:r>
            <a:r>
              <a:rPr lang="en-GB" b="0" dirty="0" err="1"/>
              <a:t>wrap_qmults_func_max.sdf</a:t>
            </a:r>
            <a:r>
              <a:rPr lang="en-GB" b="0" dirty="0"/>
              <a:t>)</a:t>
            </a:r>
          </a:p>
          <a:p>
            <a:pPr marL="457200" indent="-457200">
              <a:buFont typeface="+mj-lt"/>
              <a:buAutoNum type="arabicPeriod"/>
            </a:pPr>
            <a:endParaRPr lang="en-GB" b="0" dirty="0"/>
          </a:p>
          <a:p>
            <a:pPr marL="457200" indent="-457200">
              <a:buFont typeface="+mj-lt"/>
              <a:buAutoNum type="arabicPeriod"/>
            </a:pPr>
            <a:r>
              <a:rPr lang="en-GB" b="0" i="1" dirty="0"/>
              <a:t>A Verilog </a:t>
            </a:r>
            <a:r>
              <a:rPr lang="en-GB" b="0" i="1" dirty="0" err="1"/>
              <a:t>testbench</a:t>
            </a:r>
            <a:r>
              <a:rPr lang="en-GB" b="0" i="1" dirty="0"/>
              <a:t> </a:t>
            </a:r>
            <a:r>
              <a:rPr lang="en-GB" b="0" dirty="0"/>
              <a:t>						  - the same as in synthesis lab (wrap_qmults_stim.sv)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2130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71538"/>
          </a:xfrm>
        </p:spPr>
        <p:txBody>
          <a:bodyPr/>
          <a:lstStyle/>
          <a:p>
            <a:r>
              <a:rPr lang="en-GB"/>
              <a:t>Design Directory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063" y="1177925"/>
            <a:ext cx="8610600" cy="4724400"/>
          </a:xfrm>
        </p:spPr>
        <p:txBody>
          <a:bodyPr/>
          <a:lstStyle/>
          <a:p>
            <a:pPr marL="457200" indent="-457200">
              <a:buFont typeface="Wingdings" pitchFamily="2" charset="2"/>
              <a:buAutoNum type="arabicPeriod"/>
              <a:defRPr/>
            </a:pPr>
            <a:endParaRPr lang="en-GB" b="0" dirty="0"/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en-GB" b="0" dirty="0"/>
              <a:t>Inside your design  directory create a sub-directory called extracted</a:t>
            </a:r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en-GB" b="0" dirty="0"/>
              <a:t>Copy the design files into extracted</a:t>
            </a:r>
          </a:p>
          <a:p>
            <a:pPr marL="457200" indent="-457200">
              <a:buFont typeface="Wingdings" pitchFamily="2" charset="2"/>
              <a:buAutoNum type="arabicPeriod"/>
              <a:defRPr/>
            </a:pPr>
            <a:endParaRPr lang="en-GB" b="0" dirty="0"/>
          </a:p>
          <a:p>
            <a:pPr marL="457200" indent="-457200">
              <a:buFont typeface="Wingdings" pitchFamily="2" charset="2"/>
              <a:buAutoNum type="arabicPeriod"/>
              <a:defRPr/>
            </a:pPr>
            <a:endParaRPr lang="en-GB" b="0" dirty="0"/>
          </a:p>
          <a:p>
            <a:pPr marL="0" indent="0">
              <a:buNone/>
              <a:defRPr/>
            </a:pPr>
            <a:endParaRPr lang="en-GB" sz="1800" dirty="0"/>
          </a:p>
          <a:p>
            <a:pPr marL="0" indent="0">
              <a:buNone/>
              <a:defRPr/>
            </a:pPr>
            <a:r>
              <a:rPr lang="en-GB" sz="1800" dirty="0"/>
              <a:t>cp </a:t>
            </a:r>
            <a:r>
              <a:rPr lang="en-GB" sz="1800" dirty="0" err="1"/>
              <a:t>place_and_route</a:t>
            </a:r>
            <a:r>
              <a:rPr lang="en-GB" sz="1800" dirty="0"/>
              <a:t>/</a:t>
            </a:r>
            <a:r>
              <a:rPr lang="en-GB" sz="1800" dirty="0" err="1"/>
              <a:t>wrap_qmults_final.v</a:t>
            </a:r>
            <a:r>
              <a:rPr lang="en-GB" sz="1800" dirty="0"/>
              <a:t> extracted/</a:t>
            </a:r>
            <a:r>
              <a:rPr lang="en-GB" sz="1800" dirty="0" err="1"/>
              <a:t>wrap_qmults.v</a:t>
            </a:r>
            <a:endParaRPr lang="en-GB" sz="1800" dirty="0"/>
          </a:p>
          <a:p>
            <a:pPr marL="0" indent="0">
              <a:buNone/>
              <a:defRPr/>
            </a:pPr>
            <a:r>
              <a:rPr lang="en-GB" sz="1800" dirty="0"/>
              <a:t>cp </a:t>
            </a:r>
            <a:r>
              <a:rPr lang="en-GB" sz="1800" dirty="0" err="1"/>
              <a:t>place_and_route</a:t>
            </a:r>
            <a:r>
              <a:rPr lang="en-GB" sz="1800" dirty="0"/>
              <a:t>/</a:t>
            </a:r>
            <a:r>
              <a:rPr lang="en-GB" sz="1800" dirty="0" err="1"/>
              <a:t>wrap_qmults_func_max.sdf</a:t>
            </a:r>
            <a:r>
              <a:rPr lang="en-GB" sz="1800" dirty="0"/>
              <a:t> extracted/</a:t>
            </a:r>
          </a:p>
          <a:p>
            <a:pPr marL="0" indent="0">
              <a:buNone/>
              <a:defRPr/>
            </a:pPr>
            <a:r>
              <a:rPr lang="en-GB" sz="1800" dirty="0"/>
              <a:t>cp behavioural/</a:t>
            </a:r>
            <a:r>
              <a:rPr lang="en-GB" sz="1800" dirty="0" err="1"/>
              <a:t>wrap_qmults_stim.sv</a:t>
            </a:r>
            <a:r>
              <a:rPr lang="en-GB" sz="1800" dirty="0"/>
              <a:t> extracted/</a:t>
            </a:r>
          </a:p>
          <a:p>
            <a:pPr marL="0" indent="0">
              <a:buNone/>
              <a:defRPr/>
            </a:pPr>
            <a:endParaRPr lang="en-GB" sz="1800" dirty="0"/>
          </a:p>
          <a:p>
            <a:pPr marL="457200" indent="-457200">
              <a:buFont typeface="Wingdings" pitchFamily="2" charset="2"/>
              <a:buAutoNum type="arabicPeriod"/>
              <a:defRPr/>
            </a:pPr>
            <a:endParaRPr lang="en-GB" sz="1800" b="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en-GB" sz="2000" b="0" dirty="0"/>
              <a:t> 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GB" sz="2000" b="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94238865"/>
              </p:ext>
            </p:extLst>
          </p:nvPr>
        </p:nvGraphicFramePr>
        <p:xfrm>
          <a:off x="450179" y="3085515"/>
          <a:ext cx="8587125" cy="1221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5282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indent="0" eaLnBrk="1" hangingPunct="1"/>
            <a:r>
              <a:rPr lang="en-GB" dirty="0"/>
              <a:t>Introduction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/>
              <a:t>The simulator we are going to use in this lab is Cadence </a:t>
            </a:r>
            <a:r>
              <a:rPr lang="en-GB" dirty="0" err="1"/>
              <a:t>Xcelium</a:t>
            </a:r>
            <a:r>
              <a:rPr lang="en-GB" dirty="0"/>
              <a:t> (</a:t>
            </a:r>
            <a:r>
              <a:rPr lang="en-GB" dirty="0" err="1"/>
              <a:t>xmverilog</a:t>
            </a:r>
            <a:r>
              <a:rPr lang="en-GB" dirty="0"/>
              <a:t>)</a:t>
            </a:r>
          </a:p>
          <a:p>
            <a:pPr eaLnBrk="1" hangingPunct="1">
              <a:lnSpc>
                <a:spcPct val="90000"/>
              </a:lnSpc>
            </a:pPr>
            <a:endParaRPr lang="en-GB" dirty="0"/>
          </a:p>
          <a:p>
            <a:pPr eaLnBrk="1" hangingPunct="1">
              <a:lnSpc>
                <a:spcPct val="90000"/>
              </a:lnSpc>
            </a:pPr>
            <a:r>
              <a:rPr lang="en-GB" dirty="0"/>
              <a:t>Before we run the simulation, there are some modifications you need to make …</a:t>
            </a:r>
          </a:p>
        </p:txBody>
      </p:sp>
    </p:spTree>
    <p:extLst>
      <p:ext uri="{BB962C8B-B14F-4D97-AF65-F5344CB8AC3E}">
        <p14:creationId xmlns:p14="http://schemas.microsoft.com/office/powerpoint/2010/main" val="1447283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indent="0" eaLnBrk="1" hangingPunct="1"/>
            <a:r>
              <a:rPr lang="en-GB" dirty="0"/>
              <a:t>SDF Annotation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519" y="910110"/>
            <a:ext cx="8663455" cy="5114110"/>
          </a:xfrm>
        </p:spPr>
        <p:txBody>
          <a:bodyPr/>
          <a:lstStyle/>
          <a:p>
            <a:pPr eaLnBrk="1" hangingPunct="1"/>
            <a:r>
              <a:rPr lang="en-GB" dirty="0"/>
              <a:t>In order to simulate your design with correct delays, you need to annotate the .</a:t>
            </a:r>
            <a:r>
              <a:rPr lang="en-GB" dirty="0" err="1"/>
              <a:t>sdf</a:t>
            </a:r>
            <a:r>
              <a:rPr lang="en-GB" dirty="0"/>
              <a:t> file, in the </a:t>
            </a:r>
            <a:r>
              <a:rPr lang="en-GB" dirty="0" err="1"/>
              <a:t>testbench</a:t>
            </a:r>
            <a:r>
              <a:rPr lang="en-GB" dirty="0"/>
              <a:t>:</a:t>
            </a:r>
          </a:p>
          <a:p>
            <a:pPr eaLnBrk="1" hangingPunct="1"/>
            <a:endParaRPr lang="en-GB" dirty="0"/>
          </a:p>
          <a:p>
            <a:pPr eaLnBrk="1" hangingPunct="1"/>
            <a:endParaRPr lang="en-GB" dirty="0"/>
          </a:p>
          <a:p>
            <a:pPr eaLnBrk="1" hangingPunct="1"/>
            <a:endParaRPr lang="en-GB" dirty="0"/>
          </a:p>
          <a:p>
            <a:pPr eaLnBrk="1" hangingPunct="1"/>
            <a:endParaRPr lang="en-GB" dirty="0"/>
          </a:p>
          <a:p>
            <a:pPr eaLnBrk="1" hangingPunct="1"/>
            <a:endParaRPr lang="en-GB" dirty="0"/>
          </a:p>
          <a:p>
            <a:pPr eaLnBrk="1" hangingPunct="1"/>
            <a:endParaRPr lang="en-GB" dirty="0"/>
          </a:p>
          <a:p>
            <a:pPr eaLnBrk="1" hangingPunct="1"/>
            <a:endParaRPr lang="en-GB" dirty="0"/>
          </a:p>
          <a:p>
            <a:pPr eaLnBrk="1" hangingPunct="1"/>
            <a:r>
              <a:rPr lang="en-GB" dirty="0"/>
              <a:t>Make sure you annotate the .</a:t>
            </a:r>
            <a:r>
              <a:rPr lang="en-GB" dirty="0" err="1"/>
              <a:t>sdf</a:t>
            </a:r>
            <a:r>
              <a:rPr lang="en-GB" dirty="0"/>
              <a:t> for the right instance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625" y="1864234"/>
            <a:ext cx="5162550" cy="347301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Oval 9"/>
          <p:cNvSpPr/>
          <p:nvPr/>
        </p:nvSpPr>
        <p:spPr>
          <a:xfrm>
            <a:off x="2091275" y="3925145"/>
            <a:ext cx="4961450" cy="954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2969070" y="2780195"/>
            <a:ext cx="457980" cy="36256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6275480" y="4115970"/>
            <a:ext cx="457980" cy="36256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503380" y="3142764"/>
            <a:ext cx="2633385" cy="1049536"/>
          </a:xfrm>
          <a:prstGeom prst="straightConnector1">
            <a:avLst/>
          </a:prstGeom>
          <a:ln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9150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indent="0" eaLnBrk="1" hangingPunct="1"/>
            <a:r>
              <a:rPr lang="en-GB" dirty="0"/>
              <a:t>Timescale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/>
              <a:t>xmverilog </a:t>
            </a:r>
            <a:r>
              <a:rPr lang="en-GB" dirty="0"/>
              <a:t>expects all modules to have timescales specified (whether or not any delays are used in the module).</a:t>
            </a:r>
          </a:p>
          <a:p>
            <a:pPr eaLnBrk="1" hangingPunct="1"/>
            <a:r>
              <a:rPr lang="en-GB" dirty="0"/>
              <a:t>For the </a:t>
            </a:r>
            <a:r>
              <a:rPr lang="en-GB" dirty="0" err="1"/>
              <a:t>wrap_qmults.v</a:t>
            </a:r>
            <a:r>
              <a:rPr lang="en-GB" dirty="0"/>
              <a:t> Verilog file, we must set a default timescale using following </a:t>
            </a:r>
            <a:r>
              <a:rPr lang="en-GB" dirty="0" err="1"/>
              <a:t>xmverilog</a:t>
            </a:r>
            <a:r>
              <a:rPr lang="en-GB" dirty="0"/>
              <a:t> option:</a:t>
            </a:r>
          </a:p>
          <a:p>
            <a:pPr marL="0" indent="0" eaLnBrk="1" hangingPunct="1">
              <a:buNone/>
            </a:pPr>
            <a:endParaRPr lang="en-GB" dirty="0"/>
          </a:p>
          <a:p>
            <a:pPr marL="0" indent="0" eaLnBrk="1" hangingPunct="1">
              <a:buNone/>
            </a:pPr>
            <a:r>
              <a:rPr lang="en-GB" dirty="0"/>
              <a:t>	+</a:t>
            </a:r>
            <a:r>
              <a:rPr lang="en-GB" dirty="0" err="1"/>
              <a:t>xmtimescale</a:t>
            </a:r>
            <a:r>
              <a:rPr lang="en-GB" dirty="0"/>
              <a:t>+</a:t>
            </a:r>
            <a:r>
              <a:rPr lang="en-GB" b="0" i="1" dirty="0"/>
              <a:t>&lt;</a:t>
            </a:r>
            <a:r>
              <a:rPr lang="en-GB" b="0" i="1" dirty="0" err="1"/>
              <a:t>timeunit</a:t>
            </a:r>
            <a:r>
              <a:rPr lang="en-GB" b="0" i="1" dirty="0"/>
              <a:t>&gt;</a:t>
            </a:r>
            <a:r>
              <a:rPr lang="en-GB" dirty="0"/>
              <a:t>/</a:t>
            </a:r>
            <a:r>
              <a:rPr lang="en-GB" b="0" i="1" dirty="0"/>
              <a:t>&lt;</a:t>
            </a:r>
            <a:r>
              <a:rPr lang="en-GB" b="0" i="1" dirty="0" err="1"/>
              <a:t>timeprecision</a:t>
            </a:r>
            <a:r>
              <a:rPr lang="en-GB" b="0" i="1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894712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Run Simulation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1189" y="1368090"/>
            <a:ext cx="8510795" cy="3511180"/>
          </a:xfrm>
        </p:spPr>
        <p:txBody>
          <a:bodyPr/>
          <a:lstStyle/>
          <a:p>
            <a:r>
              <a:rPr lang="en-GB" b="0" dirty="0"/>
              <a:t>Now you can simulate your design by following command:    </a:t>
            </a:r>
          </a:p>
          <a:p>
            <a:pPr marL="0" indent="0">
              <a:buNone/>
            </a:pPr>
            <a:r>
              <a:rPr lang="en-GB" dirty="0" err="1"/>
              <a:t>xmverilog</a:t>
            </a:r>
            <a:r>
              <a:rPr lang="en-GB" dirty="0"/>
              <a:t> +</a:t>
            </a:r>
            <a:r>
              <a:rPr lang="en-GB" dirty="0" err="1"/>
              <a:t>naccess+r</a:t>
            </a:r>
            <a:r>
              <a:rPr lang="en-GB" dirty="0"/>
              <a:t> +xmtimescale+1ns/10ps -f /opt/cad/</a:t>
            </a:r>
            <a:r>
              <a:rPr lang="en-GB" dirty="0" err="1"/>
              <a:t>designkits</a:t>
            </a:r>
            <a:r>
              <a:rPr lang="en-GB" dirty="0"/>
              <a:t>/</a:t>
            </a:r>
            <a:r>
              <a:rPr lang="en-GB" dirty="0" err="1"/>
              <a:t>ams</a:t>
            </a:r>
            <a:r>
              <a:rPr lang="en-GB" dirty="0"/>
              <a:t>/v410/</a:t>
            </a:r>
            <a:r>
              <a:rPr lang="en-GB" dirty="0" err="1"/>
              <a:t>verilog</a:t>
            </a:r>
            <a:r>
              <a:rPr lang="en-GB" dirty="0"/>
              <a:t>/c35b4/verilogin.inc wrap_qmults_stim.sv </a:t>
            </a:r>
            <a:r>
              <a:rPr lang="en-GB" dirty="0" err="1"/>
              <a:t>wrap_qmults_final.v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b="0" dirty="0"/>
              <a:t>The circuit under test is a multiplier. Thus the functionality can be easily verified by observing the waves.</a:t>
            </a:r>
          </a:p>
        </p:txBody>
      </p:sp>
    </p:spTree>
    <p:extLst>
      <p:ext uri="{BB962C8B-B14F-4D97-AF65-F5344CB8AC3E}">
        <p14:creationId xmlns:p14="http://schemas.microsoft.com/office/powerpoint/2010/main" val="84427906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99"/>
      </a:dk2>
      <a:lt2>
        <a:srgbClr val="969696"/>
      </a:lt2>
      <a:accent1>
        <a:srgbClr val="E1E1FF"/>
      </a:accent1>
      <a:accent2>
        <a:srgbClr val="FFC993"/>
      </a:accent2>
      <a:accent3>
        <a:srgbClr val="FFFFFF"/>
      </a:accent3>
      <a:accent4>
        <a:srgbClr val="000000"/>
      </a:accent4>
      <a:accent5>
        <a:srgbClr val="EEEEFF"/>
      </a:accent5>
      <a:accent6>
        <a:srgbClr val="E7B685"/>
      </a:accent6>
      <a:hlink>
        <a:srgbClr val="0000FF"/>
      </a:hlink>
      <a:folHlink>
        <a:srgbClr val="FFFFA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99"/>
      </a:dk2>
      <a:lt2>
        <a:srgbClr val="969696"/>
      </a:lt2>
      <a:accent1>
        <a:srgbClr val="E1E1FF"/>
      </a:accent1>
      <a:accent2>
        <a:srgbClr val="FFC993"/>
      </a:accent2>
      <a:accent3>
        <a:srgbClr val="FFFFFF"/>
      </a:accent3>
      <a:accent4>
        <a:srgbClr val="000000"/>
      </a:accent4>
      <a:accent5>
        <a:srgbClr val="EEEEFF"/>
      </a:accent5>
      <a:accent6>
        <a:srgbClr val="E7B685"/>
      </a:accent6>
      <a:hlink>
        <a:srgbClr val="0000FF"/>
      </a:hlink>
      <a:folHlink>
        <a:srgbClr val="FFFFA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22046</TotalTime>
  <Words>601</Words>
  <Application>Microsoft Macintosh PowerPoint</Application>
  <PresentationFormat>Letter Paper (8.5x11 in)</PresentationFormat>
  <Paragraphs>78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Times New Roman</vt:lpstr>
      <vt:lpstr>Univers</vt:lpstr>
      <vt:lpstr>Wingdings</vt:lpstr>
      <vt:lpstr>Default Design</vt:lpstr>
      <vt:lpstr>CorelDRAW</vt:lpstr>
      <vt:lpstr>Digital Simulation using Xcelium</vt:lpstr>
      <vt:lpstr>Digital Simulations Lab Instructions</vt:lpstr>
      <vt:lpstr>Design Directory Management</vt:lpstr>
      <vt:lpstr>Introduction</vt:lpstr>
      <vt:lpstr>SDF Annotation</vt:lpstr>
      <vt:lpstr>Timescale</vt:lpstr>
      <vt:lpstr>Run Simulation</vt:lpstr>
    </vt:vector>
  </TitlesOfParts>
  <Company>Synopsys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Amin Shehata</dc:creator>
  <cp:lastModifiedBy>Iain McNally</cp:lastModifiedBy>
  <cp:revision>249</cp:revision>
  <dcterms:created xsi:type="dcterms:W3CDTF">2003-04-29T08:15:16Z</dcterms:created>
  <dcterms:modified xsi:type="dcterms:W3CDTF">2024-03-11T15:49:13Z</dcterms:modified>
</cp:coreProperties>
</file>