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314" r:id="rId2"/>
    <p:sldId id="370" r:id="rId3"/>
    <p:sldId id="482" r:id="rId4"/>
    <p:sldId id="428" r:id="rId5"/>
    <p:sldId id="476" r:id="rId6"/>
    <p:sldId id="477" r:id="rId7"/>
    <p:sldId id="478" r:id="rId8"/>
    <p:sldId id="479" r:id="rId9"/>
    <p:sldId id="480" r:id="rId10"/>
    <p:sldId id="483" r:id="rId11"/>
    <p:sldId id="487" r:id="rId12"/>
    <p:sldId id="492" r:id="rId13"/>
    <p:sldId id="489" r:id="rId14"/>
    <p:sldId id="490" r:id="rId15"/>
    <p:sldId id="491" r:id="rId16"/>
    <p:sldId id="484" r:id="rId17"/>
    <p:sldId id="486" r:id="rId18"/>
    <p:sldId id="420" r:id="rId19"/>
    <p:sldId id="421" r:id="rId20"/>
    <p:sldId id="496" r:id="rId21"/>
    <p:sldId id="493" r:id="rId22"/>
    <p:sldId id="422" r:id="rId23"/>
    <p:sldId id="502" r:id="rId24"/>
    <p:sldId id="497" r:id="rId25"/>
    <p:sldId id="498" r:id="rId26"/>
    <p:sldId id="500" r:id="rId27"/>
    <p:sldId id="393" r:id="rId28"/>
    <p:sldId id="501" r:id="rId29"/>
    <p:sldId id="449" r:id="rId30"/>
    <p:sldId id="450" r:id="rId31"/>
    <p:sldId id="495" r:id="rId32"/>
    <p:sldId id="452" r:id="rId33"/>
    <p:sldId id="453" r:id="rId34"/>
    <p:sldId id="503" r:id="rId35"/>
    <p:sldId id="504" r:id="rId36"/>
    <p:sldId id="505" r:id="rId37"/>
    <p:sldId id="455" r:id="rId38"/>
    <p:sldId id="506" r:id="rId39"/>
    <p:sldId id="461" r:id="rId40"/>
    <p:sldId id="471" r:id="rId41"/>
  </p:sldIdLst>
  <p:sldSz cx="9144000" cy="6858000" type="letter"/>
  <p:notesSz cx="7099300" cy="102346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hiddenSlides="1"/>
  <p:clrMru>
    <a:srgbClr val="FF0000"/>
    <a:srgbClr val="FF6600"/>
    <a:srgbClr val="E7E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40" autoAdjust="0"/>
    <p:restoredTop sz="56686" autoAdjust="0"/>
  </p:normalViewPr>
  <p:slideViewPr>
    <p:cSldViewPr>
      <p:cViewPr varScale="1">
        <p:scale>
          <a:sx n="62" d="100"/>
          <a:sy n="62" d="100"/>
        </p:scale>
        <p:origin x="-2484"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86" y="-72"/>
      </p:cViewPr>
      <p:guideLst>
        <p:guide orient="horz" pos="3224"/>
        <p:guide pos="2236"/>
      </p:guideLst>
    </p:cSldViewPr>
  </p:notesViewPr>
  <p:gridSpacing cx="38165" cy="3816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wmf"/><Relationship Id="rId1" Type="http://schemas.openxmlformats.org/officeDocument/2006/relationships/image" Target="../media/image29.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a:lvl1pPr>
          </a:lstStyle>
          <a:p>
            <a:pPr>
              <a:defRPr/>
            </a:pPr>
            <a:endParaRPr lang="en-US"/>
          </a:p>
        </p:txBody>
      </p:sp>
      <p:sp>
        <p:nvSpPr>
          <p:cNvPr id="19459" name="Rectangle 3"/>
          <p:cNvSpPr>
            <a:spLocks noGrp="1" noChangeArrowheads="1"/>
          </p:cNvSpPr>
          <p:nvPr>
            <p:ph type="dt" sz="quarter"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lvl1pPr>
          </a:lstStyle>
          <a:p>
            <a:pPr>
              <a:defRPr/>
            </a:pPr>
            <a:endParaRPr lang="en-US"/>
          </a:p>
        </p:txBody>
      </p:sp>
      <p:sp>
        <p:nvSpPr>
          <p:cNvPr id="19460" name="Rectangle 4"/>
          <p:cNvSpPr>
            <a:spLocks noGrp="1" noChangeArrowheads="1"/>
          </p:cNvSpPr>
          <p:nvPr>
            <p:ph type="ftr" sz="quarter" idx="2"/>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a:lvl1pPr>
          </a:lstStyle>
          <a:p>
            <a:pPr>
              <a:defRPr/>
            </a:pPr>
            <a:endParaRPr lang="en-US"/>
          </a:p>
        </p:txBody>
      </p:sp>
      <p:sp>
        <p:nvSpPr>
          <p:cNvPr id="19461" name="Rectangle 5"/>
          <p:cNvSpPr>
            <a:spLocks noGrp="1" noChangeArrowheads="1"/>
          </p:cNvSpPr>
          <p:nvPr>
            <p:ph type="sldNum" sz="quarter" idx="3"/>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smtClean="0"/>
            </a:lvl1pPr>
          </a:lstStyle>
          <a:p>
            <a:pPr>
              <a:defRPr/>
            </a:pPr>
            <a:fld id="{A8181986-76AE-4595-8CE9-EA261577231F}" type="slidenum">
              <a:rPr lang="en-US" altLang="en-US"/>
              <a:pPr>
                <a:defRPr/>
              </a:pPr>
              <a:t>‹#›</a:t>
            </a:fld>
            <a:endParaRPr lang="en-US" altLang="en-US"/>
          </a:p>
        </p:txBody>
      </p:sp>
    </p:spTree>
    <p:extLst>
      <p:ext uri="{BB962C8B-B14F-4D97-AF65-F5344CB8AC3E}">
        <p14:creationId xmlns:p14="http://schemas.microsoft.com/office/powerpoint/2010/main" val="3230373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4"/>
          <p:cNvSpPr>
            <a:spLocks noGrp="1" noRot="1" noChangeAspect="1" noChangeArrowheads="1" noTextEdit="1"/>
          </p:cNvSpPr>
          <p:nvPr>
            <p:ph type="sldImg" idx="2"/>
          </p:nvPr>
        </p:nvSpPr>
        <p:spPr bwMode="auto">
          <a:xfrm>
            <a:off x="50800" y="169863"/>
            <a:ext cx="6997700" cy="5246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315913" y="5591175"/>
            <a:ext cx="6467475" cy="426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US" noProof="0" smtClean="0"/>
              <a:t>Notes Text Time New Roman 12pt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a:p>
            <a:pPr lvl="0"/>
            <a:endParaRPr lang="en-US" noProof="0" smtClean="0"/>
          </a:p>
          <a:p>
            <a:pPr lvl="0"/>
            <a:r>
              <a:rPr lang="en-US" noProof="0" smtClean="0"/>
              <a:t>Line Spacing is 0.9</a:t>
            </a:r>
          </a:p>
          <a:p>
            <a:pPr lvl="0"/>
            <a:r>
              <a:rPr lang="en-US" noProof="0" smtClean="0"/>
              <a:t>Paragraph Spacing is 0.15</a:t>
            </a:r>
          </a:p>
          <a:p>
            <a:pPr lvl="0"/>
            <a:endParaRPr lang="en-US" noProof="0" smtClean="0"/>
          </a:p>
          <a:p>
            <a:pPr lvl="0"/>
            <a:r>
              <a:rPr lang="en-US" noProof="0" smtClean="0"/>
              <a:t>Commands are written in Courier New 12pt</a:t>
            </a:r>
          </a:p>
          <a:p>
            <a:pPr lvl="0"/>
            <a:endParaRPr lang="en-US" noProof="0" smtClean="0"/>
          </a:p>
        </p:txBody>
      </p:sp>
      <p:sp>
        <p:nvSpPr>
          <p:cNvPr id="45060" name="notes_unit_title"/>
          <p:cNvSpPr>
            <a:spLocks noChangeArrowheads="1"/>
          </p:cNvSpPr>
          <p:nvPr/>
        </p:nvSpPr>
        <p:spPr bwMode="gray">
          <a:xfrm>
            <a:off x="269875" y="9928225"/>
            <a:ext cx="2476500" cy="138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1047750" eaLnBrk="0" hangingPunct="0">
              <a:defRPr sz="2400">
                <a:solidFill>
                  <a:schemeClr val="tx1"/>
                </a:solidFill>
                <a:latin typeface="Times New Roman" panose="02020603050405020304" pitchFamily="18" charset="0"/>
              </a:defRPr>
            </a:lvl1pPr>
            <a:lvl2pPr marL="742950" indent="-285750" defTabSz="1047750" eaLnBrk="0" hangingPunct="0">
              <a:defRPr sz="2400">
                <a:solidFill>
                  <a:schemeClr val="tx1"/>
                </a:solidFill>
                <a:latin typeface="Times New Roman" panose="02020603050405020304" pitchFamily="18" charset="0"/>
              </a:defRPr>
            </a:lvl2pPr>
            <a:lvl3pPr marL="1143000" indent="-228600" defTabSz="1047750" eaLnBrk="0" hangingPunct="0">
              <a:defRPr sz="2400">
                <a:solidFill>
                  <a:schemeClr val="tx1"/>
                </a:solidFill>
                <a:latin typeface="Times New Roman" panose="02020603050405020304" pitchFamily="18" charset="0"/>
              </a:defRPr>
            </a:lvl3pPr>
            <a:lvl4pPr marL="1600200" indent="-228600" defTabSz="1047750" eaLnBrk="0" hangingPunct="0">
              <a:defRPr sz="2400">
                <a:solidFill>
                  <a:schemeClr val="tx1"/>
                </a:solidFill>
                <a:latin typeface="Times New Roman" panose="02020603050405020304" pitchFamily="18" charset="0"/>
              </a:defRPr>
            </a:lvl4pPr>
            <a:lvl5pPr marL="2057400" indent="-228600" defTabSz="1047750" eaLnBrk="0" hangingPunct="0">
              <a:defRPr sz="2400">
                <a:solidFill>
                  <a:schemeClr val="tx1"/>
                </a:solidFill>
                <a:latin typeface="Times New Roman" panose="02020603050405020304" pitchFamily="18" charset="0"/>
              </a:defRPr>
            </a:lvl5pPr>
            <a:lvl6pPr marL="2514600" indent="-228600" defTabSz="10477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10477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10477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104775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900" smtClean="0">
                <a:latin typeface="Arial" panose="020B0604020202020204" pitchFamily="34" charset="0"/>
              </a:rPr>
              <a:t>Unit Title</a:t>
            </a:r>
          </a:p>
        </p:txBody>
      </p:sp>
      <p:sp>
        <p:nvSpPr>
          <p:cNvPr id="45061" name="notes_workshop_title"/>
          <p:cNvSpPr>
            <a:spLocks noChangeArrowheads="1"/>
          </p:cNvSpPr>
          <p:nvPr/>
        </p:nvSpPr>
        <p:spPr bwMode="gray">
          <a:xfrm>
            <a:off x="269875" y="10066338"/>
            <a:ext cx="2476500" cy="136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1047750" eaLnBrk="0" hangingPunct="0">
              <a:defRPr sz="2400">
                <a:solidFill>
                  <a:schemeClr val="tx1"/>
                </a:solidFill>
                <a:latin typeface="Times New Roman" panose="02020603050405020304" pitchFamily="18" charset="0"/>
              </a:defRPr>
            </a:lvl1pPr>
            <a:lvl2pPr marL="742950" indent="-285750" defTabSz="1047750" eaLnBrk="0" hangingPunct="0">
              <a:defRPr sz="2400">
                <a:solidFill>
                  <a:schemeClr val="tx1"/>
                </a:solidFill>
                <a:latin typeface="Times New Roman" panose="02020603050405020304" pitchFamily="18" charset="0"/>
              </a:defRPr>
            </a:lvl2pPr>
            <a:lvl3pPr marL="1143000" indent="-228600" defTabSz="1047750" eaLnBrk="0" hangingPunct="0">
              <a:defRPr sz="2400">
                <a:solidFill>
                  <a:schemeClr val="tx1"/>
                </a:solidFill>
                <a:latin typeface="Times New Roman" panose="02020603050405020304" pitchFamily="18" charset="0"/>
              </a:defRPr>
            </a:lvl3pPr>
            <a:lvl4pPr marL="1600200" indent="-228600" defTabSz="1047750" eaLnBrk="0" hangingPunct="0">
              <a:defRPr sz="2400">
                <a:solidFill>
                  <a:schemeClr val="tx1"/>
                </a:solidFill>
                <a:latin typeface="Times New Roman" panose="02020603050405020304" pitchFamily="18" charset="0"/>
              </a:defRPr>
            </a:lvl4pPr>
            <a:lvl5pPr marL="2057400" indent="-228600" defTabSz="1047750" eaLnBrk="0" hangingPunct="0">
              <a:defRPr sz="2400">
                <a:solidFill>
                  <a:schemeClr val="tx1"/>
                </a:solidFill>
                <a:latin typeface="Times New Roman" panose="02020603050405020304" pitchFamily="18" charset="0"/>
              </a:defRPr>
            </a:lvl5pPr>
            <a:lvl6pPr marL="2514600" indent="-228600" defTabSz="10477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10477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10477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104775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900" smtClean="0">
                <a:latin typeface="Arial" panose="020B0604020202020204" pitchFamily="34" charset="0"/>
              </a:rPr>
              <a:t>Workshop Title</a:t>
            </a:r>
          </a:p>
        </p:txBody>
      </p:sp>
      <p:sp>
        <p:nvSpPr>
          <p:cNvPr id="45062" name="notes_unit_page_number"/>
          <p:cNvSpPr>
            <a:spLocks noChangeArrowheads="1"/>
          </p:cNvSpPr>
          <p:nvPr/>
        </p:nvSpPr>
        <p:spPr bwMode="gray">
          <a:xfrm>
            <a:off x="6283325" y="9928225"/>
            <a:ext cx="538163" cy="13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1028700">
              <a:defRPr sz="2400">
                <a:solidFill>
                  <a:schemeClr val="tx1"/>
                </a:solidFill>
                <a:latin typeface="Times New Roman" pitchFamily="18" charset="0"/>
              </a:defRPr>
            </a:lvl1pPr>
            <a:lvl2pPr marL="742950" indent="-285750" defTabSz="1028700">
              <a:defRPr sz="2400">
                <a:solidFill>
                  <a:schemeClr val="tx1"/>
                </a:solidFill>
                <a:latin typeface="Times New Roman" pitchFamily="18" charset="0"/>
              </a:defRPr>
            </a:lvl2pPr>
            <a:lvl3pPr marL="1143000" indent="-228600" defTabSz="1028700">
              <a:defRPr sz="2400">
                <a:solidFill>
                  <a:schemeClr val="tx1"/>
                </a:solidFill>
                <a:latin typeface="Times New Roman" pitchFamily="18" charset="0"/>
              </a:defRPr>
            </a:lvl3pPr>
            <a:lvl4pPr marL="1600200" indent="-228600" defTabSz="1028700">
              <a:defRPr sz="2400">
                <a:solidFill>
                  <a:schemeClr val="tx1"/>
                </a:solidFill>
                <a:latin typeface="Times New Roman" pitchFamily="18" charset="0"/>
              </a:defRPr>
            </a:lvl4pPr>
            <a:lvl5pPr marL="2057400" indent="-228600" defTabSz="1028700">
              <a:defRPr sz="2400">
                <a:solidFill>
                  <a:schemeClr val="tx1"/>
                </a:solidFill>
                <a:latin typeface="Times New Roman" pitchFamily="18" charset="0"/>
              </a:defRPr>
            </a:lvl5pPr>
            <a:lvl6pPr marL="2514600" indent="-228600" defTabSz="1028700" eaLnBrk="0" fontAlgn="base" hangingPunct="0">
              <a:spcBef>
                <a:spcPct val="0"/>
              </a:spcBef>
              <a:spcAft>
                <a:spcPct val="0"/>
              </a:spcAft>
              <a:defRPr sz="2400">
                <a:solidFill>
                  <a:schemeClr val="tx1"/>
                </a:solidFill>
                <a:latin typeface="Times New Roman" pitchFamily="18" charset="0"/>
              </a:defRPr>
            </a:lvl6pPr>
            <a:lvl7pPr marL="2971800" indent="-228600" defTabSz="1028700" eaLnBrk="0" fontAlgn="base" hangingPunct="0">
              <a:spcBef>
                <a:spcPct val="0"/>
              </a:spcBef>
              <a:spcAft>
                <a:spcPct val="0"/>
              </a:spcAft>
              <a:defRPr sz="2400">
                <a:solidFill>
                  <a:schemeClr val="tx1"/>
                </a:solidFill>
                <a:latin typeface="Times New Roman" pitchFamily="18" charset="0"/>
              </a:defRPr>
            </a:lvl7pPr>
            <a:lvl8pPr marL="3429000" indent="-228600" defTabSz="1028700" eaLnBrk="0" fontAlgn="base" hangingPunct="0">
              <a:spcBef>
                <a:spcPct val="0"/>
              </a:spcBef>
              <a:spcAft>
                <a:spcPct val="0"/>
              </a:spcAft>
              <a:defRPr sz="2400">
                <a:solidFill>
                  <a:schemeClr val="tx1"/>
                </a:solidFill>
                <a:latin typeface="Times New Roman" pitchFamily="18" charset="0"/>
              </a:defRPr>
            </a:lvl8pPr>
            <a:lvl9pPr marL="3886200" indent="-228600" defTabSz="1028700" eaLnBrk="0" fontAlgn="base" hangingPunct="0">
              <a:spcBef>
                <a:spcPct val="0"/>
              </a:spcBef>
              <a:spcAft>
                <a:spcPct val="0"/>
              </a:spcAft>
              <a:defRPr sz="2400">
                <a:solidFill>
                  <a:schemeClr val="tx1"/>
                </a:solidFill>
                <a:latin typeface="Times New Roman" pitchFamily="18" charset="0"/>
              </a:defRPr>
            </a:lvl9pPr>
          </a:lstStyle>
          <a:p>
            <a:pPr algn="r">
              <a:lnSpc>
                <a:spcPct val="90000"/>
              </a:lnSpc>
              <a:defRPr/>
            </a:pPr>
            <a:r>
              <a:rPr lang="en-US" altLang="en-US" sz="1000" b="1" smtClean="0">
                <a:latin typeface="Arial" pitchFamily="34" charset="0"/>
              </a:rPr>
              <a:t>1-</a:t>
            </a:r>
            <a:fld id="{802F34F5-F7C9-460A-B540-00F040064891}" type="slidenum">
              <a:rPr lang="en-US" altLang="en-US" sz="1000" b="1" smtClean="0">
                <a:latin typeface="Arial" pitchFamily="34" charset="0"/>
              </a:rPr>
              <a:pPr algn="r">
                <a:lnSpc>
                  <a:spcPct val="90000"/>
                </a:lnSpc>
                <a:defRPr/>
              </a:pPr>
              <a:t>‹#›</a:t>
            </a:fld>
            <a:endParaRPr lang="en-US" altLang="en-US" sz="1000" b="1" smtClean="0">
              <a:latin typeface="Arial" pitchFamily="34" charset="0"/>
            </a:endParaRPr>
          </a:p>
        </p:txBody>
      </p:sp>
      <p:sp>
        <p:nvSpPr>
          <p:cNvPr id="97287" name="Line 11"/>
          <p:cNvSpPr>
            <a:spLocks noChangeShapeType="1"/>
          </p:cNvSpPr>
          <p:nvPr/>
        </p:nvSpPr>
        <p:spPr bwMode="gray">
          <a:xfrm>
            <a:off x="274638" y="9920288"/>
            <a:ext cx="6550025"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86" name="Text Box 14"/>
          <p:cNvSpPr txBox="1">
            <a:spLocks noChangeArrowheads="1"/>
          </p:cNvSpPr>
          <p:nvPr/>
        </p:nvSpPr>
        <p:spPr bwMode="auto">
          <a:xfrm>
            <a:off x="3679825" y="10009188"/>
            <a:ext cx="36195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90600">
              <a:defRPr sz="2400">
                <a:solidFill>
                  <a:schemeClr val="tx1"/>
                </a:solidFill>
                <a:latin typeface="Times New Roman" pitchFamily="18" charset="0"/>
              </a:defRPr>
            </a:lvl1pPr>
            <a:lvl2pPr marL="495300" defTabSz="990600">
              <a:defRPr sz="2400">
                <a:solidFill>
                  <a:schemeClr val="tx1"/>
                </a:solidFill>
                <a:latin typeface="Times New Roman" pitchFamily="18" charset="0"/>
              </a:defRPr>
            </a:lvl2pPr>
            <a:lvl3pPr marL="990600" defTabSz="990600">
              <a:defRPr sz="2400">
                <a:solidFill>
                  <a:schemeClr val="tx1"/>
                </a:solidFill>
                <a:latin typeface="Times New Roman" pitchFamily="18" charset="0"/>
              </a:defRPr>
            </a:lvl3pPr>
            <a:lvl4pPr marL="1485900" defTabSz="990600">
              <a:defRPr sz="2400">
                <a:solidFill>
                  <a:schemeClr val="tx1"/>
                </a:solidFill>
                <a:latin typeface="Times New Roman" pitchFamily="18" charset="0"/>
              </a:defRPr>
            </a:lvl4pPr>
            <a:lvl5pPr marL="1981200" defTabSz="990600">
              <a:defRPr sz="2400">
                <a:solidFill>
                  <a:schemeClr val="tx1"/>
                </a:solidFill>
                <a:latin typeface="Times New Roman" pitchFamily="18" charset="0"/>
              </a:defRPr>
            </a:lvl5pPr>
            <a:lvl6pPr marL="2438400" defTabSz="990600" fontAlgn="base">
              <a:spcBef>
                <a:spcPct val="0"/>
              </a:spcBef>
              <a:spcAft>
                <a:spcPct val="0"/>
              </a:spcAft>
              <a:defRPr sz="2400">
                <a:solidFill>
                  <a:schemeClr val="tx1"/>
                </a:solidFill>
                <a:latin typeface="Times New Roman" pitchFamily="18" charset="0"/>
              </a:defRPr>
            </a:lvl6pPr>
            <a:lvl7pPr marL="2895600" defTabSz="990600" fontAlgn="base">
              <a:spcBef>
                <a:spcPct val="0"/>
              </a:spcBef>
              <a:spcAft>
                <a:spcPct val="0"/>
              </a:spcAft>
              <a:defRPr sz="2400">
                <a:solidFill>
                  <a:schemeClr val="tx1"/>
                </a:solidFill>
                <a:latin typeface="Times New Roman" pitchFamily="18" charset="0"/>
              </a:defRPr>
            </a:lvl7pPr>
            <a:lvl8pPr marL="3352800" defTabSz="990600" fontAlgn="base">
              <a:spcBef>
                <a:spcPct val="0"/>
              </a:spcBef>
              <a:spcAft>
                <a:spcPct val="0"/>
              </a:spcAft>
              <a:defRPr sz="2400">
                <a:solidFill>
                  <a:schemeClr val="tx1"/>
                </a:solidFill>
                <a:latin typeface="Times New Roman" pitchFamily="18" charset="0"/>
              </a:defRPr>
            </a:lvl8pPr>
            <a:lvl9pPr marL="3810000" defTabSz="990600" fontAlgn="base">
              <a:spcBef>
                <a:spcPct val="0"/>
              </a:spcBef>
              <a:spcAft>
                <a:spcPct val="0"/>
              </a:spcAft>
              <a:defRPr sz="2400">
                <a:solidFill>
                  <a:schemeClr val="tx1"/>
                </a:solidFill>
                <a:latin typeface="Times New Roman" pitchFamily="18" charset="0"/>
              </a:defRPr>
            </a:lvl9pPr>
          </a:lstStyle>
          <a:p>
            <a:pPr>
              <a:spcBef>
                <a:spcPct val="50000"/>
              </a:spcBef>
              <a:defRPr/>
            </a:pPr>
            <a:r>
              <a:rPr lang="en-US" sz="900" b="1" smtClean="0">
                <a:latin typeface="Arial" charset="0"/>
                <a:cs typeface="Arial" charset="0"/>
              </a:rPr>
              <a:t>© </a:t>
            </a:r>
            <a:r>
              <a:rPr lang="en-US" sz="900" b="1" smtClean="0">
                <a:latin typeface="Arial" charset="0"/>
              </a:rPr>
              <a:t>2005</a:t>
            </a:r>
          </a:p>
        </p:txBody>
      </p:sp>
    </p:spTree>
    <p:extLst>
      <p:ext uri="{BB962C8B-B14F-4D97-AF65-F5344CB8AC3E}">
        <p14:creationId xmlns:p14="http://schemas.microsoft.com/office/powerpoint/2010/main" val="3967370430"/>
      </p:ext>
    </p:extLst>
  </p:cSld>
  <p:clrMap bg1="lt1" tx1="dk1" bg2="lt2" tx2="dk2" accent1="accent1" accent2="accent2" accent3="accent3" accent4="accent4" accent5="accent5" accent6="accent6" hlink="hlink" folHlink="folHlink"/>
  <p:notesStyle>
    <a:lvl1pPr algn="l" defTabSz="230188" rtl="0" eaLnBrk="0" fontAlgn="base" hangingPunct="0">
      <a:lnSpc>
        <a:spcPct val="90000"/>
      </a:lnSpc>
      <a:spcBef>
        <a:spcPct val="0"/>
      </a:spcBef>
      <a:spcAft>
        <a:spcPct val="15000"/>
      </a:spcAft>
      <a:buSzPct val="70000"/>
      <a:buFont typeface="Wingdings" pitchFamily="2" charset="2"/>
      <a:defRPr sz="1200" kern="1200">
        <a:solidFill>
          <a:schemeClr val="tx1"/>
        </a:solidFill>
        <a:latin typeface="Times New Roman" pitchFamily="18" charset="0"/>
        <a:ea typeface="+mn-ea"/>
        <a:cs typeface="+mn-cs"/>
      </a:defRPr>
    </a:lvl1pPr>
    <a:lvl2pPr marL="230188" indent="-1588" algn="l" defTabSz="230188" rtl="0" eaLnBrk="0" fontAlgn="base" hangingPunct="0">
      <a:lnSpc>
        <a:spcPct val="90000"/>
      </a:lnSpc>
      <a:spcBef>
        <a:spcPct val="0"/>
      </a:spcBef>
      <a:spcAft>
        <a:spcPct val="15000"/>
      </a:spcAft>
      <a:defRPr sz="1200" kern="1200">
        <a:solidFill>
          <a:schemeClr val="tx1"/>
        </a:solidFill>
        <a:latin typeface="Times New Roman" pitchFamily="18" charset="0"/>
        <a:ea typeface="+mn-ea"/>
        <a:cs typeface="+mn-cs"/>
      </a:defRPr>
    </a:lvl2pPr>
    <a:lvl3pPr marL="458788" algn="l" defTabSz="230188" rtl="0" eaLnBrk="0" fontAlgn="base" hangingPunct="0">
      <a:lnSpc>
        <a:spcPct val="90000"/>
      </a:lnSpc>
      <a:spcBef>
        <a:spcPct val="0"/>
      </a:spcBef>
      <a:spcAft>
        <a:spcPct val="15000"/>
      </a:spcAft>
      <a:defRPr sz="1200" kern="1200">
        <a:solidFill>
          <a:schemeClr val="tx1"/>
        </a:solidFill>
        <a:latin typeface="Times New Roman" pitchFamily="18" charset="0"/>
        <a:ea typeface="+mn-ea"/>
        <a:cs typeface="+mn-cs"/>
      </a:defRPr>
    </a:lvl3pPr>
    <a:lvl4pPr marL="688975" indent="-1588" algn="l" defTabSz="230188" rtl="0" eaLnBrk="0" fontAlgn="base" hangingPunct="0">
      <a:lnSpc>
        <a:spcPct val="90000"/>
      </a:lnSpc>
      <a:spcBef>
        <a:spcPct val="0"/>
      </a:spcBef>
      <a:spcAft>
        <a:spcPct val="15000"/>
      </a:spcAft>
      <a:defRPr sz="1200" kern="1200">
        <a:solidFill>
          <a:schemeClr val="tx1"/>
        </a:solidFill>
        <a:latin typeface="Times New Roman" pitchFamily="18" charset="0"/>
        <a:ea typeface="+mn-ea"/>
        <a:cs typeface="+mn-cs"/>
      </a:defRPr>
    </a:lvl4pPr>
    <a:lvl5pPr marL="917575" algn="l" defTabSz="230188" rtl="0" eaLnBrk="0" fontAlgn="base" hangingPunct="0">
      <a:lnSpc>
        <a:spcPct val="90000"/>
      </a:lnSpc>
      <a:spcBef>
        <a:spcPct val="0"/>
      </a:spcBef>
      <a:spcAft>
        <a:spcPct val="1500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lectrons.wikidot.com/dharm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52388" y="169863"/>
            <a:ext cx="6994525" cy="5246687"/>
          </a:xfrm>
          <a:ln/>
        </p:spPr>
      </p:sp>
      <p:sp>
        <p:nvSpPr>
          <p:cNvPr id="98307"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208754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887989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4294967295"/>
          </p:nvPr>
        </p:nvSpPr>
        <p:spPr bwMode="auto">
          <a:xfrm>
            <a:off x="4021088" y="9721868"/>
            <a:ext cx="3076672" cy="5110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Aft>
                <a:spcPct val="15000"/>
              </a:spcAft>
              <a:buSzPct val="70000"/>
              <a:buFont typeface="Wingdings" pitchFamily="2" charset="2"/>
              <a:defRPr sz="1200">
                <a:solidFill>
                  <a:schemeClr val="tx1"/>
                </a:solidFill>
                <a:latin typeface="Times New Roman" pitchFamily="18" charset="0"/>
              </a:defRPr>
            </a:lvl1pPr>
            <a:lvl2pPr marL="742950" indent="-285750">
              <a:lnSpc>
                <a:spcPct val="90000"/>
              </a:lnSpc>
              <a:spcAft>
                <a:spcPct val="15000"/>
              </a:spcAft>
              <a:defRPr sz="1200">
                <a:solidFill>
                  <a:schemeClr val="tx1"/>
                </a:solidFill>
                <a:latin typeface="Times New Roman" pitchFamily="18" charset="0"/>
              </a:defRPr>
            </a:lvl2pPr>
            <a:lvl3pPr marL="1143000" indent="-228600">
              <a:lnSpc>
                <a:spcPct val="90000"/>
              </a:lnSpc>
              <a:spcAft>
                <a:spcPct val="15000"/>
              </a:spcAft>
              <a:defRPr sz="1200">
                <a:solidFill>
                  <a:schemeClr val="tx1"/>
                </a:solidFill>
                <a:latin typeface="Times New Roman" pitchFamily="18" charset="0"/>
              </a:defRPr>
            </a:lvl3pPr>
            <a:lvl4pPr marL="1600200" indent="-228600">
              <a:lnSpc>
                <a:spcPct val="90000"/>
              </a:lnSpc>
              <a:spcAft>
                <a:spcPct val="15000"/>
              </a:spcAft>
              <a:defRPr sz="1200">
                <a:solidFill>
                  <a:schemeClr val="tx1"/>
                </a:solidFill>
                <a:latin typeface="Times New Roman" pitchFamily="18" charset="0"/>
              </a:defRPr>
            </a:lvl4pPr>
            <a:lvl5pPr marL="2057400" indent="-228600">
              <a:lnSpc>
                <a:spcPct val="90000"/>
              </a:lnSpc>
              <a:spcAft>
                <a:spcPct val="15000"/>
              </a:spcAft>
              <a:defRPr sz="1200">
                <a:solidFill>
                  <a:schemeClr val="tx1"/>
                </a:solidFill>
                <a:latin typeface="Times New Roman" pitchFamily="18" charset="0"/>
              </a:defRPr>
            </a:lvl5pPr>
            <a:lvl6pPr marL="2514600" indent="-228600" eaLnBrk="0" fontAlgn="base" hangingPunct="0">
              <a:lnSpc>
                <a:spcPct val="90000"/>
              </a:lnSpc>
              <a:spcBef>
                <a:spcPct val="0"/>
              </a:spcBef>
              <a:spcAft>
                <a:spcPct val="15000"/>
              </a:spcAft>
              <a:defRPr sz="1200">
                <a:solidFill>
                  <a:schemeClr val="tx1"/>
                </a:solidFill>
                <a:latin typeface="Times New Roman" pitchFamily="18" charset="0"/>
              </a:defRPr>
            </a:lvl6pPr>
            <a:lvl7pPr marL="2971800" indent="-228600" eaLnBrk="0" fontAlgn="base" hangingPunct="0">
              <a:lnSpc>
                <a:spcPct val="90000"/>
              </a:lnSpc>
              <a:spcBef>
                <a:spcPct val="0"/>
              </a:spcBef>
              <a:spcAft>
                <a:spcPct val="15000"/>
              </a:spcAft>
              <a:defRPr sz="1200">
                <a:solidFill>
                  <a:schemeClr val="tx1"/>
                </a:solidFill>
                <a:latin typeface="Times New Roman" pitchFamily="18" charset="0"/>
              </a:defRPr>
            </a:lvl7pPr>
            <a:lvl8pPr marL="3429000" indent="-228600" eaLnBrk="0" fontAlgn="base" hangingPunct="0">
              <a:lnSpc>
                <a:spcPct val="90000"/>
              </a:lnSpc>
              <a:spcBef>
                <a:spcPct val="0"/>
              </a:spcBef>
              <a:spcAft>
                <a:spcPct val="15000"/>
              </a:spcAft>
              <a:defRPr sz="1200">
                <a:solidFill>
                  <a:schemeClr val="tx1"/>
                </a:solidFill>
                <a:latin typeface="Times New Roman" pitchFamily="18" charset="0"/>
              </a:defRPr>
            </a:lvl8pPr>
            <a:lvl9pPr marL="3886200" indent="-228600" eaLnBrk="0" fontAlgn="base" hangingPunct="0">
              <a:lnSpc>
                <a:spcPct val="90000"/>
              </a:lnSpc>
              <a:spcBef>
                <a:spcPct val="0"/>
              </a:spcBef>
              <a:spcAft>
                <a:spcPct val="15000"/>
              </a:spcAft>
              <a:defRPr sz="1200">
                <a:solidFill>
                  <a:schemeClr val="tx1"/>
                </a:solidFill>
                <a:latin typeface="Times New Roman" pitchFamily="18" charset="0"/>
              </a:defRPr>
            </a:lvl9pPr>
          </a:lstStyle>
          <a:p>
            <a:pPr eaLnBrk="1" hangingPunct="1">
              <a:lnSpc>
                <a:spcPct val="100000"/>
              </a:lnSpc>
              <a:spcAft>
                <a:spcPct val="0"/>
              </a:spcAft>
              <a:buSzTx/>
              <a:buFontTx/>
              <a:buNone/>
            </a:pPr>
            <a:fld id="{E78D28FE-A4A6-40EA-884A-A0CBF26FBE1F}" type="slidenum">
              <a:rPr lang="en-US" altLang="en-US" sz="2400"/>
              <a:pPr eaLnBrk="1" hangingPunct="1">
                <a:lnSpc>
                  <a:spcPct val="100000"/>
                </a:lnSpc>
                <a:spcAft>
                  <a:spcPct val="0"/>
                </a:spcAft>
                <a:buSzTx/>
                <a:buFontTx/>
                <a:buNone/>
              </a:pPr>
              <a:t>11</a:t>
            </a:fld>
            <a:endParaRPr lang="en-US" altLang="en-US" sz="2400"/>
          </a:p>
        </p:txBody>
      </p:sp>
      <p:sp>
        <p:nvSpPr>
          <p:cNvPr id="26627" name="Rectangle 2"/>
          <p:cNvSpPr>
            <a:spLocks noGrp="1" noRot="1" noChangeAspect="1" noChangeArrowheads="1" noTextEdit="1"/>
          </p:cNvSpPr>
          <p:nvPr>
            <p:ph type="sldImg"/>
          </p:nvPr>
        </p:nvSpPr>
        <p:spPr>
          <a:xfrm>
            <a:off x="52388" y="169863"/>
            <a:ext cx="6994525" cy="5246687"/>
          </a:xfrm>
          <a:ln/>
        </p:spPr>
      </p:sp>
      <p:sp>
        <p:nvSpPr>
          <p:cNvPr id="26628"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718777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4294967295"/>
          </p:nvPr>
        </p:nvSpPr>
        <p:spPr bwMode="auto">
          <a:xfrm>
            <a:off x="4021088" y="9721868"/>
            <a:ext cx="3076672" cy="5110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Aft>
                <a:spcPct val="15000"/>
              </a:spcAft>
              <a:buSzPct val="70000"/>
              <a:buFont typeface="Wingdings" pitchFamily="2" charset="2"/>
              <a:defRPr sz="1200">
                <a:solidFill>
                  <a:schemeClr val="tx1"/>
                </a:solidFill>
                <a:latin typeface="Times New Roman" pitchFamily="18" charset="0"/>
              </a:defRPr>
            </a:lvl1pPr>
            <a:lvl2pPr marL="742950" indent="-285750">
              <a:lnSpc>
                <a:spcPct val="90000"/>
              </a:lnSpc>
              <a:spcAft>
                <a:spcPct val="15000"/>
              </a:spcAft>
              <a:defRPr sz="1200">
                <a:solidFill>
                  <a:schemeClr val="tx1"/>
                </a:solidFill>
                <a:latin typeface="Times New Roman" pitchFamily="18" charset="0"/>
              </a:defRPr>
            </a:lvl2pPr>
            <a:lvl3pPr marL="1143000" indent="-228600">
              <a:lnSpc>
                <a:spcPct val="90000"/>
              </a:lnSpc>
              <a:spcAft>
                <a:spcPct val="15000"/>
              </a:spcAft>
              <a:defRPr sz="1200">
                <a:solidFill>
                  <a:schemeClr val="tx1"/>
                </a:solidFill>
                <a:latin typeface="Times New Roman" pitchFamily="18" charset="0"/>
              </a:defRPr>
            </a:lvl3pPr>
            <a:lvl4pPr marL="1600200" indent="-228600">
              <a:lnSpc>
                <a:spcPct val="90000"/>
              </a:lnSpc>
              <a:spcAft>
                <a:spcPct val="15000"/>
              </a:spcAft>
              <a:defRPr sz="1200">
                <a:solidFill>
                  <a:schemeClr val="tx1"/>
                </a:solidFill>
                <a:latin typeface="Times New Roman" pitchFamily="18" charset="0"/>
              </a:defRPr>
            </a:lvl4pPr>
            <a:lvl5pPr marL="2057400" indent="-228600">
              <a:lnSpc>
                <a:spcPct val="90000"/>
              </a:lnSpc>
              <a:spcAft>
                <a:spcPct val="15000"/>
              </a:spcAft>
              <a:defRPr sz="1200">
                <a:solidFill>
                  <a:schemeClr val="tx1"/>
                </a:solidFill>
                <a:latin typeface="Times New Roman" pitchFamily="18" charset="0"/>
              </a:defRPr>
            </a:lvl5pPr>
            <a:lvl6pPr marL="2514600" indent="-228600" eaLnBrk="0" fontAlgn="base" hangingPunct="0">
              <a:lnSpc>
                <a:spcPct val="90000"/>
              </a:lnSpc>
              <a:spcBef>
                <a:spcPct val="0"/>
              </a:spcBef>
              <a:spcAft>
                <a:spcPct val="15000"/>
              </a:spcAft>
              <a:defRPr sz="1200">
                <a:solidFill>
                  <a:schemeClr val="tx1"/>
                </a:solidFill>
                <a:latin typeface="Times New Roman" pitchFamily="18" charset="0"/>
              </a:defRPr>
            </a:lvl6pPr>
            <a:lvl7pPr marL="2971800" indent="-228600" eaLnBrk="0" fontAlgn="base" hangingPunct="0">
              <a:lnSpc>
                <a:spcPct val="90000"/>
              </a:lnSpc>
              <a:spcBef>
                <a:spcPct val="0"/>
              </a:spcBef>
              <a:spcAft>
                <a:spcPct val="15000"/>
              </a:spcAft>
              <a:defRPr sz="1200">
                <a:solidFill>
                  <a:schemeClr val="tx1"/>
                </a:solidFill>
                <a:latin typeface="Times New Roman" pitchFamily="18" charset="0"/>
              </a:defRPr>
            </a:lvl7pPr>
            <a:lvl8pPr marL="3429000" indent="-228600" eaLnBrk="0" fontAlgn="base" hangingPunct="0">
              <a:lnSpc>
                <a:spcPct val="90000"/>
              </a:lnSpc>
              <a:spcBef>
                <a:spcPct val="0"/>
              </a:spcBef>
              <a:spcAft>
                <a:spcPct val="15000"/>
              </a:spcAft>
              <a:defRPr sz="1200">
                <a:solidFill>
                  <a:schemeClr val="tx1"/>
                </a:solidFill>
                <a:latin typeface="Times New Roman" pitchFamily="18" charset="0"/>
              </a:defRPr>
            </a:lvl8pPr>
            <a:lvl9pPr marL="3886200" indent="-228600" eaLnBrk="0" fontAlgn="base" hangingPunct="0">
              <a:lnSpc>
                <a:spcPct val="90000"/>
              </a:lnSpc>
              <a:spcBef>
                <a:spcPct val="0"/>
              </a:spcBef>
              <a:spcAft>
                <a:spcPct val="15000"/>
              </a:spcAft>
              <a:defRPr sz="1200">
                <a:solidFill>
                  <a:schemeClr val="tx1"/>
                </a:solidFill>
                <a:latin typeface="Times New Roman" pitchFamily="18" charset="0"/>
              </a:defRPr>
            </a:lvl9pPr>
          </a:lstStyle>
          <a:p>
            <a:pPr eaLnBrk="1" hangingPunct="1">
              <a:lnSpc>
                <a:spcPct val="100000"/>
              </a:lnSpc>
              <a:spcAft>
                <a:spcPct val="0"/>
              </a:spcAft>
              <a:buSzTx/>
              <a:buFontTx/>
              <a:buNone/>
            </a:pPr>
            <a:fld id="{6E28FF5F-0CA0-4546-A75C-2F4E990BFC65}" type="slidenum">
              <a:rPr lang="en-US" altLang="en-US" sz="2400"/>
              <a:pPr eaLnBrk="1" hangingPunct="1">
                <a:lnSpc>
                  <a:spcPct val="100000"/>
                </a:lnSpc>
                <a:spcAft>
                  <a:spcPct val="0"/>
                </a:spcAft>
                <a:buSzTx/>
                <a:buFontTx/>
                <a:buNone/>
              </a:pPr>
              <a:t>12</a:t>
            </a:fld>
            <a:endParaRPr lang="en-US" altLang="en-US" sz="2400"/>
          </a:p>
        </p:txBody>
      </p:sp>
      <p:sp>
        <p:nvSpPr>
          <p:cNvPr id="28675" name="Rectangle 2"/>
          <p:cNvSpPr>
            <a:spLocks noGrp="1" noRot="1" noChangeAspect="1" noChangeArrowheads="1" noTextEdit="1"/>
          </p:cNvSpPr>
          <p:nvPr>
            <p:ph type="sldImg"/>
          </p:nvPr>
        </p:nvSpPr>
        <p:spPr>
          <a:xfrm>
            <a:off x="52388" y="169863"/>
            <a:ext cx="6994525" cy="5246687"/>
          </a:xfrm>
          <a:ln/>
        </p:spPr>
      </p:sp>
      <p:sp>
        <p:nvSpPr>
          <p:cNvPr id="28676"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326796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3076363" cy="511731"/>
          </a:xfrm>
          <a:prstGeom prst="rect">
            <a:avLst/>
          </a:prstGeom>
          <a:ln/>
        </p:spPr>
        <p:txBody>
          <a:bodyPr lIns="99048" tIns="49524" rIns="99048" bIns="49524"/>
          <a:lstStyle/>
          <a:p>
            <a:r>
              <a:rPr lang="en-US" altLang="en-US"/>
              <a:t>EE141</a:t>
            </a:r>
          </a:p>
        </p:txBody>
      </p:sp>
      <p:sp>
        <p:nvSpPr>
          <p:cNvPr id="6" name="Rectangle 7"/>
          <p:cNvSpPr>
            <a:spLocks noGrp="1" noChangeArrowheads="1"/>
          </p:cNvSpPr>
          <p:nvPr>
            <p:ph type="sldNum" sz="quarter" idx="5"/>
          </p:nvPr>
        </p:nvSpPr>
        <p:spPr>
          <a:xfrm>
            <a:off x="4021294" y="9721106"/>
            <a:ext cx="3076363" cy="511731"/>
          </a:xfrm>
          <a:prstGeom prst="rect">
            <a:avLst/>
          </a:prstGeom>
          <a:ln/>
        </p:spPr>
        <p:txBody>
          <a:bodyPr lIns="99048" tIns="49524" rIns="99048" bIns="49524"/>
          <a:lstStyle/>
          <a:p>
            <a:fld id="{39025342-AF9A-4A3E-BCBC-1CD33238BE6D}" type="slidenum">
              <a:rPr lang="en-US" altLang="en-US"/>
              <a:pPr/>
              <a:t>13</a:t>
            </a:fld>
            <a:endParaRPr lang="en-US" altLang="en-US"/>
          </a:p>
        </p:txBody>
      </p:sp>
      <p:sp>
        <p:nvSpPr>
          <p:cNvPr id="806914" name="Rectangle 2"/>
          <p:cNvSpPr>
            <a:spLocks noGrp="1" noRot="1" noChangeAspect="1" noChangeArrowheads="1" noTextEdit="1"/>
          </p:cNvSpPr>
          <p:nvPr>
            <p:ph type="sldImg"/>
          </p:nvPr>
        </p:nvSpPr>
        <p:spPr>
          <a:xfrm>
            <a:off x="52388" y="169863"/>
            <a:ext cx="6994525" cy="5246687"/>
          </a:xfrm>
          <a:ln/>
        </p:spPr>
      </p:sp>
      <p:sp>
        <p:nvSpPr>
          <p:cNvPr id="8069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08487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3076363" cy="511731"/>
          </a:xfrm>
          <a:prstGeom prst="rect">
            <a:avLst/>
          </a:prstGeom>
          <a:ln/>
        </p:spPr>
        <p:txBody>
          <a:bodyPr lIns="99048" tIns="49524" rIns="99048" bIns="49524"/>
          <a:lstStyle/>
          <a:p>
            <a:r>
              <a:rPr lang="en-US" altLang="en-US"/>
              <a:t>EE141</a:t>
            </a:r>
          </a:p>
        </p:txBody>
      </p:sp>
      <p:sp>
        <p:nvSpPr>
          <p:cNvPr id="6" name="Rectangle 7"/>
          <p:cNvSpPr>
            <a:spLocks noGrp="1" noChangeArrowheads="1"/>
          </p:cNvSpPr>
          <p:nvPr>
            <p:ph type="sldNum" sz="quarter" idx="5"/>
          </p:nvPr>
        </p:nvSpPr>
        <p:spPr>
          <a:xfrm>
            <a:off x="4021294" y="9721106"/>
            <a:ext cx="3076363" cy="511731"/>
          </a:xfrm>
          <a:prstGeom prst="rect">
            <a:avLst/>
          </a:prstGeom>
          <a:ln/>
        </p:spPr>
        <p:txBody>
          <a:bodyPr lIns="99048" tIns="49524" rIns="99048" bIns="49524"/>
          <a:lstStyle/>
          <a:p>
            <a:fld id="{D597EA8E-18B8-4D4E-A69F-753CB67BCDBB}" type="slidenum">
              <a:rPr lang="en-US" altLang="en-US"/>
              <a:pPr/>
              <a:t>14</a:t>
            </a:fld>
            <a:endParaRPr lang="en-US" altLang="en-US"/>
          </a:p>
        </p:txBody>
      </p:sp>
      <p:sp>
        <p:nvSpPr>
          <p:cNvPr id="807938" name="Rectangle 2"/>
          <p:cNvSpPr>
            <a:spLocks noGrp="1" noRot="1" noChangeAspect="1" noChangeArrowheads="1" noTextEdit="1"/>
          </p:cNvSpPr>
          <p:nvPr>
            <p:ph type="sldImg"/>
          </p:nvPr>
        </p:nvSpPr>
        <p:spPr>
          <a:xfrm>
            <a:off x="52388" y="169863"/>
            <a:ext cx="6994525" cy="5246687"/>
          </a:xfrm>
          <a:ln/>
        </p:spPr>
      </p:sp>
      <p:sp>
        <p:nvSpPr>
          <p:cNvPr id="8079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000979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3076363" cy="511731"/>
          </a:xfrm>
          <a:prstGeom prst="rect">
            <a:avLst/>
          </a:prstGeom>
          <a:ln/>
        </p:spPr>
        <p:txBody>
          <a:bodyPr lIns="99048" tIns="49524" rIns="99048" bIns="49524"/>
          <a:lstStyle/>
          <a:p>
            <a:r>
              <a:rPr lang="en-US" altLang="en-US"/>
              <a:t>EE141</a:t>
            </a:r>
          </a:p>
        </p:txBody>
      </p:sp>
      <p:sp>
        <p:nvSpPr>
          <p:cNvPr id="6" name="Rectangle 7"/>
          <p:cNvSpPr>
            <a:spLocks noGrp="1" noChangeArrowheads="1"/>
          </p:cNvSpPr>
          <p:nvPr>
            <p:ph type="sldNum" sz="quarter" idx="5"/>
          </p:nvPr>
        </p:nvSpPr>
        <p:spPr>
          <a:xfrm>
            <a:off x="4021294" y="9721106"/>
            <a:ext cx="3076363" cy="511731"/>
          </a:xfrm>
          <a:prstGeom prst="rect">
            <a:avLst/>
          </a:prstGeom>
          <a:ln/>
        </p:spPr>
        <p:txBody>
          <a:bodyPr lIns="99048" tIns="49524" rIns="99048" bIns="49524"/>
          <a:lstStyle/>
          <a:p>
            <a:fld id="{2DD924BB-1F5D-4828-B40D-BCCC37BF9CBD}" type="slidenum">
              <a:rPr lang="en-US" altLang="en-US"/>
              <a:pPr/>
              <a:t>15</a:t>
            </a:fld>
            <a:endParaRPr lang="en-US" altLang="en-US"/>
          </a:p>
        </p:txBody>
      </p:sp>
      <p:sp>
        <p:nvSpPr>
          <p:cNvPr id="809986" name="Rectangle 2"/>
          <p:cNvSpPr>
            <a:spLocks noGrp="1" noRot="1" noChangeAspect="1" noChangeArrowheads="1" noTextEdit="1"/>
          </p:cNvSpPr>
          <p:nvPr>
            <p:ph type="sldImg"/>
          </p:nvPr>
        </p:nvSpPr>
        <p:spPr>
          <a:xfrm>
            <a:off x="52388" y="169863"/>
            <a:ext cx="6994525" cy="5246687"/>
          </a:xfrm>
          <a:ln/>
        </p:spPr>
      </p:sp>
      <p:sp>
        <p:nvSpPr>
          <p:cNvPr id="8099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15475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hdr" sz="quarter" idx="4294967295"/>
          </p:nvPr>
        </p:nvSpPr>
        <p:spPr bwMode="auto">
          <a:xfrm>
            <a:off x="0" y="0"/>
            <a:ext cx="3006725" cy="452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r>
              <a:rPr lang="en-US" altLang="en-US" sz="1300"/>
              <a:t>EE141</a:t>
            </a:r>
          </a:p>
        </p:txBody>
      </p:sp>
      <p:sp>
        <p:nvSpPr>
          <p:cNvPr id="103427" name="Rectangle 7"/>
          <p:cNvSpPr>
            <a:spLocks noGrp="1" noChangeArrowheads="1"/>
          </p:cNvSpPr>
          <p:nvPr>
            <p:ph type="sldNum" sz="quarter" idx="4294967295"/>
          </p:nvPr>
        </p:nvSpPr>
        <p:spPr bwMode="auto">
          <a:xfrm>
            <a:off x="3913188" y="8678863"/>
            <a:ext cx="2930525" cy="452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fld id="{0024B577-809C-4E71-80A0-2768B7A9699E}" type="slidenum">
              <a:rPr lang="en-US" altLang="en-US" sz="1300"/>
              <a:pPr/>
              <a:t>16</a:t>
            </a:fld>
            <a:endParaRPr lang="en-US" altLang="en-US" sz="1300"/>
          </a:p>
        </p:txBody>
      </p:sp>
      <p:sp>
        <p:nvSpPr>
          <p:cNvPr id="103428" name="Rectangle 2"/>
          <p:cNvSpPr>
            <a:spLocks noGrp="1" noRot="1" noChangeAspect="1" noChangeArrowheads="1" noTextEdit="1"/>
          </p:cNvSpPr>
          <p:nvPr>
            <p:ph type="sldImg"/>
          </p:nvPr>
        </p:nvSpPr>
        <p:spPr>
          <a:xfrm>
            <a:off x="1109663" y="679450"/>
            <a:ext cx="4629150" cy="3473450"/>
          </a:xfrm>
          <a:solidFill>
            <a:srgbClr val="FFFFFF"/>
          </a:solidFill>
          <a:ln/>
        </p:spPr>
      </p:sp>
      <p:sp>
        <p:nvSpPr>
          <p:cNvPr id="103429" name="Rectangle 3"/>
          <p:cNvSpPr>
            <a:spLocks noGrp="1" noChangeArrowheads="1"/>
          </p:cNvSpPr>
          <p:nvPr>
            <p:ph type="body" idx="1"/>
          </p:nvPr>
        </p:nvSpPr>
        <p:spPr>
          <a:xfrm>
            <a:off x="903288" y="4376738"/>
            <a:ext cx="5040312" cy="4075112"/>
          </a:xfrm>
          <a:solidFill>
            <a:srgbClr val="FFFFFF"/>
          </a:solidFill>
          <a:ln w="12700">
            <a:solidFill>
              <a:srgbClr val="000000"/>
            </a:solidFill>
            <a:miter lim="800000"/>
            <a:headEnd/>
            <a:tailEnd/>
          </a:ln>
        </p:spPr>
        <p:txBody>
          <a:bodyPr lIns="91774" tIns="45889" rIns="91774" bIns="45889"/>
          <a:lstStyle/>
          <a:p>
            <a:endParaRPr lang="en-US" altLang="en-US" smtClean="0"/>
          </a:p>
        </p:txBody>
      </p:sp>
    </p:spTree>
    <p:extLst>
      <p:ext uri="{BB962C8B-B14F-4D97-AF65-F5344CB8AC3E}">
        <p14:creationId xmlns:p14="http://schemas.microsoft.com/office/powerpoint/2010/main" val="109719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739538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xfrm>
            <a:off x="52388" y="169863"/>
            <a:ext cx="6994525" cy="5246687"/>
          </a:xfrm>
          <a:ln/>
        </p:spPr>
      </p:sp>
      <p:sp>
        <p:nvSpPr>
          <p:cNvPr id="104451" name="Notes Placeholder 2"/>
          <p:cNvSpPr>
            <a:spLocks noGrp="1"/>
          </p:cNvSpPr>
          <p:nvPr>
            <p:ph type="body" idx="1"/>
          </p:nvPr>
        </p:nvSpPr>
        <p:spPr>
          <a:noFill/>
        </p:spPr>
        <p:txBody>
          <a:bodyPr/>
          <a:lstStyle/>
          <a:p>
            <a:endParaRPr lang="en-GB" altLang="en-US" smtClean="0"/>
          </a:p>
        </p:txBody>
      </p:sp>
    </p:spTree>
    <p:extLst>
      <p:ext uri="{BB962C8B-B14F-4D97-AF65-F5344CB8AC3E}">
        <p14:creationId xmlns:p14="http://schemas.microsoft.com/office/powerpoint/2010/main" val="2372859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xfrm>
            <a:off x="52388" y="169863"/>
            <a:ext cx="6994525" cy="5246687"/>
          </a:xfrm>
          <a:ln/>
        </p:spPr>
      </p:sp>
      <p:sp>
        <p:nvSpPr>
          <p:cNvPr id="105475" name="Notes Placeholder 2"/>
          <p:cNvSpPr>
            <a:spLocks noGrp="1"/>
          </p:cNvSpPr>
          <p:nvPr>
            <p:ph type="body" idx="1"/>
          </p:nvPr>
        </p:nvSpPr>
        <p:spPr>
          <a:noFill/>
        </p:spPr>
        <p:txBody>
          <a:bodyPr/>
          <a:lstStyle/>
          <a:p>
            <a:endParaRPr lang="en-GB" altLang="en-US" smtClean="0"/>
          </a:p>
        </p:txBody>
      </p:sp>
    </p:spTree>
    <p:extLst>
      <p:ext uri="{BB962C8B-B14F-4D97-AF65-F5344CB8AC3E}">
        <p14:creationId xmlns:p14="http://schemas.microsoft.com/office/powerpoint/2010/main" val="2761644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33884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27466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770698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xfrm>
            <a:off x="52388" y="169863"/>
            <a:ext cx="6994525" cy="5246687"/>
          </a:xfrm>
          <a:ln/>
        </p:spPr>
      </p:sp>
      <p:sp>
        <p:nvSpPr>
          <p:cNvPr id="106499" name="Notes Placeholder 2"/>
          <p:cNvSpPr>
            <a:spLocks noGrp="1"/>
          </p:cNvSpPr>
          <p:nvPr>
            <p:ph type="body" idx="1"/>
          </p:nvPr>
        </p:nvSpPr>
        <p:spPr>
          <a:noFill/>
        </p:spPr>
        <p:txBody>
          <a:bodyPr/>
          <a:lstStyle/>
          <a:p>
            <a:r>
              <a:rPr lang="en-US" altLang="en-US" smtClean="0"/>
              <a:t>(it is assumed the driving gate have the same size as the driven gates).</a:t>
            </a:r>
          </a:p>
          <a:p>
            <a:endParaRPr lang="en-GB" altLang="en-US" smtClean="0"/>
          </a:p>
        </p:txBody>
      </p:sp>
    </p:spTree>
    <p:extLst>
      <p:ext uri="{BB962C8B-B14F-4D97-AF65-F5344CB8AC3E}">
        <p14:creationId xmlns:p14="http://schemas.microsoft.com/office/powerpoint/2010/main" val="2265618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hdr" sz="quarter" idx="4294967295"/>
          </p:nvPr>
        </p:nvSpPr>
        <p:spPr bwMode="auto">
          <a:xfrm>
            <a:off x="0" y="0"/>
            <a:ext cx="3006725" cy="452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r>
              <a:rPr lang="en-US" altLang="en-US" sz="1300"/>
              <a:t>EE141</a:t>
            </a:r>
          </a:p>
        </p:txBody>
      </p:sp>
      <p:sp>
        <p:nvSpPr>
          <p:cNvPr id="121859" name="Rectangle 7"/>
          <p:cNvSpPr>
            <a:spLocks noGrp="1" noChangeArrowheads="1"/>
          </p:cNvSpPr>
          <p:nvPr>
            <p:ph type="sldNum" sz="quarter" idx="4294967295"/>
          </p:nvPr>
        </p:nvSpPr>
        <p:spPr bwMode="auto">
          <a:xfrm>
            <a:off x="3913188" y="8678863"/>
            <a:ext cx="2930525" cy="452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fld id="{5C7052D1-96FA-451D-A632-A562A87ED95E}" type="slidenum">
              <a:rPr lang="en-US" altLang="en-US" sz="1300"/>
              <a:pPr/>
              <a:t>23</a:t>
            </a:fld>
            <a:endParaRPr lang="en-US" altLang="en-US" sz="1300"/>
          </a:p>
        </p:txBody>
      </p:sp>
      <p:sp>
        <p:nvSpPr>
          <p:cNvPr id="121860" name="Rectangle 2"/>
          <p:cNvSpPr>
            <a:spLocks noGrp="1" noRot="1" noChangeAspect="1" noChangeArrowheads="1" noTextEdit="1"/>
          </p:cNvSpPr>
          <p:nvPr>
            <p:ph type="sldImg"/>
          </p:nvPr>
        </p:nvSpPr>
        <p:spPr>
          <a:xfrm>
            <a:off x="1109663" y="679450"/>
            <a:ext cx="4629150" cy="3473450"/>
          </a:xfrm>
          <a:solidFill>
            <a:srgbClr val="FFFFFF"/>
          </a:solidFill>
          <a:ln/>
        </p:spPr>
      </p:sp>
      <p:sp>
        <p:nvSpPr>
          <p:cNvPr id="121861" name="Rectangle 3"/>
          <p:cNvSpPr>
            <a:spLocks noGrp="1" noChangeArrowheads="1"/>
          </p:cNvSpPr>
          <p:nvPr>
            <p:ph type="body" idx="1"/>
          </p:nvPr>
        </p:nvSpPr>
        <p:spPr>
          <a:xfrm>
            <a:off x="903288" y="4376738"/>
            <a:ext cx="5040312" cy="4075112"/>
          </a:xfrm>
          <a:solidFill>
            <a:srgbClr val="FFFFFF"/>
          </a:solidFill>
          <a:ln w="12700">
            <a:solidFill>
              <a:srgbClr val="000000"/>
            </a:solidFill>
            <a:miter lim="800000"/>
            <a:headEnd/>
            <a:tailEnd/>
          </a:ln>
        </p:spPr>
        <p:txBody>
          <a:bodyPr lIns="91791" tIns="45895" rIns="91791" bIns="45895"/>
          <a:lstStyle/>
          <a:p>
            <a:r>
              <a:rPr lang="en-US" altLang="en-US" smtClean="0"/>
              <a:t>slope is a function of the driving strength</a:t>
            </a:r>
          </a:p>
        </p:txBody>
      </p:sp>
    </p:spTree>
    <p:extLst>
      <p:ext uri="{BB962C8B-B14F-4D97-AF65-F5344CB8AC3E}">
        <p14:creationId xmlns:p14="http://schemas.microsoft.com/office/powerpoint/2010/main" val="2236198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hdr" sz="quarter" idx="4294967295"/>
          </p:nvPr>
        </p:nvSpPr>
        <p:spPr bwMode="auto">
          <a:xfrm>
            <a:off x="0" y="0"/>
            <a:ext cx="3006725" cy="452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r>
              <a:rPr lang="en-US" altLang="en-US" sz="1300"/>
              <a:t>EE141</a:t>
            </a:r>
          </a:p>
        </p:txBody>
      </p:sp>
      <p:sp>
        <p:nvSpPr>
          <p:cNvPr id="119811" name="Rectangle 7"/>
          <p:cNvSpPr>
            <a:spLocks noGrp="1" noChangeArrowheads="1"/>
          </p:cNvSpPr>
          <p:nvPr>
            <p:ph type="sldNum" sz="quarter" idx="4294967295"/>
          </p:nvPr>
        </p:nvSpPr>
        <p:spPr bwMode="auto">
          <a:xfrm>
            <a:off x="3913188" y="8678863"/>
            <a:ext cx="2930525" cy="452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fld id="{E9D91704-633F-4513-B84A-D0816DC74D9A}" type="slidenum">
              <a:rPr lang="en-US" altLang="en-US" sz="1300"/>
              <a:pPr/>
              <a:t>24</a:t>
            </a:fld>
            <a:endParaRPr lang="en-US" altLang="en-US" sz="1300"/>
          </a:p>
        </p:txBody>
      </p:sp>
      <p:sp>
        <p:nvSpPr>
          <p:cNvPr id="119812" name="Rectangle 2"/>
          <p:cNvSpPr>
            <a:spLocks noGrp="1" noRot="1" noChangeAspect="1" noChangeArrowheads="1" noTextEdit="1"/>
          </p:cNvSpPr>
          <p:nvPr>
            <p:ph type="sldImg"/>
          </p:nvPr>
        </p:nvSpPr>
        <p:spPr>
          <a:xfrm>
            <a:off x="1109663" y="679450"/>
            <a:ext cx="4629150" cy="3473450"/>
          </a:xfrm>
          <a:solidFill>
            <a:srgbClr val="FFFFFF"/>
          </a:solidFill>
          <a:ln/>
        </p:spPr>
      </p:sp>
      <p:sp>
        <p:nvSpPr>
          <p:cNvPr id="119813" name="Rectangle 3"/>
          <p:cNvSpPr>
            <a:spLocks noGrp="1" noChangeArrowheads="1"/>
          </p:cNvSpPr>
          <p:nvPr>
            <p:ph type="body" idx="1"/>
          </p:nvPr>
        </p:nvSpPr>
        <p:spPr>
          <a:xfrm>
            <a:off x="903288" y="4376738"/>
            <a:ext cx="5040312" cy="4075112"/>
          </a:xfrm>
          <a:solidFill>
            <a:srgbClr val="FFFFFF"/>
          </a:solidFill>
          <a:ln w="12700">
            <a:solidFill>
              <a:srgbClr val="000000"/>
            </a:solidFill>
            <a:miter lim="800000"/>
            <a:headEnd/>
            <a:tailEnd/>
          </a:ln>
        </p:spPr>
        <p:txBody>
          <a:bodyPr lIns="91791" tIns="45895" rIns="91791" bIns="45895"/>
          <a:lstStyle/>
          <a:p>
            <a:r>
              <a:rPr lang="en-US" altLang="en-US" smtClean="0"/>
              <a:t>While output capacitance makes full swing transition (from VDD to 0), internal nodes only transition from VDD-VTn to GND</a:t>
            </a:r>
          </a:p>
          <a:p>
            <a:endParaRPr lang="en-US" altLang="en-US" smtClean="0"/>
          </a:p>
          <a:p>
            <a:r>
              <a:rPr lang="en-US" altLang="en-US" smtClean="0"/>
              <a:t>C1, C2, C3 on the order of 0.85 fF for W/L of 0.5/0.25 NMOS and 0.375/0.25 PMOS</a:t>
            </a:r>
          </a:p>
          <a:p>
            <a:r>
              <a:rPr lang="en-US" altLang="en-US" smtClean="0"/>
              <a:t>CL of 3.2 fF with no output load (all diffusion capacitance – intrinsic capacitance of the gate itself).</a:t>
            </a:r>
          </a:p>
          <a:p>
            <a:r>
              <a:rPr lang="en-US" altLang="en-US" smtClean="0"/>
              <a:t>To give a 80.3 psec tpHL (simulated as 86 psec)</a:t>
            </a:r>
          </a:p>
        </p:txBody>
      </p:sp>
    </p:spTree>
    <p:extLst>
      <p:ext uri="{BB962C8B-B14F-4D97-AF65-F5344CB8AC3E}">
        <p14:creationId xmlns:p14="http://schemas.microsoft.com/office/powerpoint/2010/main" val="3829794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hdr" sz="quarter" idx="4294967295"/>
          </p:nvPr>
        </p:nvSpPr>
        <p:spPr bwMode="auto">
          <a:xfrm>
            <a:off x="0" y="0"/>
            <a:ext cx="3006725" cy="452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r>
              <a:rPr lang="en-US" altLang="en-US" sz="1300"/>
              <a:t>EE141</a:t>
            </a:r>
          </a:p>
        </p:txBody>
      </p:sp>
      <p:sp>
        <p:nvSpPr>
          <p:cNvPr id="120835" name="Rectangle 7"/>
          <p:cNvSpPr>
            <a:spLocks noGrp="1" noChangeArrowheads="1"/>
          </p:cNvSpPr>
          <p:nvPr>
            <p:ph type="sldNum" sz="quarter" idx="4294967295"/>
          </p:nvPr>
        </p:nvSpPr>
        <p:spPr bwMode="auto">
          <a:xfrm>
            <a:off x="3913188" y="8678863"/>
            <a:ext cx="2930525" cy="452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fld id="{CC2ED4A1-19D2-41C5-B5A4-9973CF281986}" type="slidenum">
              <a:rPr lang="en-US" altLang="en-US" sz="1300"/>
              <a:pPr/>
              <a:t>25</a:t>
            </a:fld>
            <a:endParaRPr lang="en-US" altLang="en-US" sz="1300"/>
          </a:p>
        </p:txBody>
      </p:sp>
      <p:sp>
        <p:nvSpPr>
          <p:cNvPr id="120836" name="Rectangle 2"/>
          <p:cNvSpPr>
            <a:spLocks noGrp="1" noRot="1" noChangeAspect="1" noChangeArrowheads="1" noTextEdit="1"/>
          </p:cNvSpPr>
          <p:nvPr>
            <p:ph type="sldImg"/>
          </p:nvPr>
        </p:nvSpPr>
        <p:spPr>
          <a:xfrm>
            <a:off x="1109663" y="679450"/>
            <a:ext cx="4629150" cy="3473450"/>
          </a:xfrm>
          <a:solidFill>
            <a:srgbClr val="FFFFFF"/>
          </a:solidFill>
          <a:ln/>
        </p:spPr>
      </p:sp>
      <p:sp>
        <p:nvSpPr>
          <p:cNvPr id="120837" name="Rectangle 3"/>
          <p:cNvSpPr>
            <a:spLocks noGrp="1" noChangeArrowheads="1"/>
          </p:cNvSpPr>
          <p:nvPr>
            <p:ph type="body" idx="1"/>
          </p:nvPr>
        </p:nvSpPr>
        <p:spPr>
          <a:xfrm>
            <a:off x="903288" y="4376738"/>
            <a:ext cx="5040312" cy="4075112"/>
          </a:xfrm>
          <a:solidFill>
            <a:srgbClr val="FFFFFF"/>
          </a:solidFill>
          <a:ln w="12700">
            <a:solidFill>
              <a:srgbClr val="000000"/>
            </a:solidFill>
            <a:miter lim="800000"/>
            <a:headEnd/>
            <a:tailEnd/>
          </a:ln>
        </p:spPr>
        <p:txBody>
          <a:bodyPr lIns="91791" tIns="45895" rIns="91791" bIns="45895"/>
          <a:lstStyle/>
          <a:p>
            <a:r>
              <a:rPr lang="en-US" altLang="en-US" dirty="0" smtClean="0"/>
              <a:t>Fixed fan-out (NMOS 0.5 </a:t>
            </a:r>
            <a:r>
              <a:rPr lang="en-US" altLang="en-US" dirty="0" err="1" smtClean="0"/>
              <a:t>micrcon</a:t>
            </a:r>
            <a:r>
              <a:rPr lang="en-US" altLang="en-US" dirty="0" smtClean="0"/>
              <a:t>, PMOS 1.5 micron)</a:t>
            </a:r>
          </a:p>
          <a:p>
            <a:endParaRPr lang="en-US" altLang="en-US" dirty="0" smtClean="0"/>
          </a:p>
          <a:p>
            <a:r>
              <a:rPr lang="en-US" altLang="en-US" dirty="0" err="1" smtClean="0"/>
              <a:t>tpLH</a:t>
            </a:r>
            <a:r>
              <a:rPr lang="en-US" altLang="en-US" dirty="0" smtClean="0"/>
              <a:t> increases linearly due to the linearly increasing value of the diffusion capacitance</a:t>
            </a:r>
          </a:p>
          <a:p>
            <a:endParaRPr lang="en-US" altLang="en-US" dirty="0" smtClean="0"/>
          </a:p>
          <a:p>
            <a:r>
              <a:rPr lang="en-US" altLang="en-US" dirty="0" smtClean="0"/>
              <a:t>tpHL increase </a:t>
            </a:r>
            <a:r>
              <a:rPr lang="en-US" altLang="en-US" dirty="0" err="1" smtClean="0"/>
              <a:t>quadratically</a:t>
            </a:r>
            <a:r>
              <a:rPr lang="en-US" altLang="en-US" dirty="0" smtClean="0"/>
              <a:t> due to the simultaneous </a:t>
            </a:r>
            <a:r>
              <a:rPr lang="en-US" altLang="en-US" dirty="0" err="1" smtClean="0"/>
              <a:t>incrase</a:t>
            </a:r>
            <a:r>
              <a:rPr lang="en-US" altLang="en-US" dirty="0" smtClean="0"/>
              <a:t> in pull-down resistance and internal capacitance</a:t>
            </a:r>
          </a:p>
          <a:p>
            <a:endParaRPr lang="en-US" altLang="en-US" dirty="0" smtClean="0"/>
          </a:p>
        </p:txBody>
      </p:sp>
    </p:spTree>
    <p:extLst>
      <p:ext uri="{BB962C8B-B14F-4D97-AF65-F5344CB8AC3E}">
        <p14:creationId xmlns:p14="http://schemas.microsoft.com/office/powerpoint/2010/main" val="1958661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hdr" sz="quarter" idx="4294967295"/>
          </p:nvPr>
        </p:nvSpPr>
        <p:spPr bwMode="auto">
          <a:xfrm>
            <a:off x="0" y="0"/>
            <a:ext cx="3006725" cy="452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r>
              <a:rPr lang="en-US" altLang="en-US" sz="1300"/>
              <a:t>EE141</a:t>
            </a:r>
          </a:p>
        </p:txBody>
      </p:sp>
      <p:sp>
        <p:nvSpPr>
          <p:cNvPr id="122883" name="Rectangle 7"/>
          <p:cNvSpPr>
            <a:spLocks noGrp="1" noChangeArrowheads="1"/>
          </p:cNvSpPr>
          <p:nvPr>
            <p:ph type="sldNum" sz="quarter" idx="4294967295"/>
          </p:nvPr>
        </p:nvSpPr>
        <p:spPr bwMode="auto">
          <a:xfrm>
            <a:off x="3913188" y="8678863"/>
            <a:ext cx="2930525" cy="452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fld id="{33D9448A-9063-43A7-9ECF-7955710A18D9}" type="slidenum">
              <a:rPr lang="en-US" altLang="en-US" sz="1300"/>
              <a:pPr/>
              <a:t>26</a:t>
            </a:fld>
            <a:endParaRPr lang="en-US" altLang="en-US" sz="1300"/>
          </a:p>
        </p:txBody>
      </p:sp>
      <p:sp>
        <p:nvSpPr>
          <p:cNvPr id="122884" name="Rectangle 2"/>
          <p:cNvSpPr>
            <a:spLocks noGrp="1" noRot="1" noChangeAspect="1" noChangeArrowheads="1" noTextEdit="1"/>
          </p:cNvSpPr>
          <p:nvPr>
            <p:ph type="sldImg"/>
          </p:nvPr>
        </p:nvSpPr>
        <p:spPr>
          <a:xfrm>
            <a:off x="1109663" y="679450"/>
            <a:ext cx="4629150" cy="3473450"/>
          </a:xfrm>
          <a:solidFill>
            <a:srgbClr val="FFFFFF"/>
          </a:solidFill>
          <a:ln/>
        </p:spPr>
      </p:sp>
      <p:sp>
        <p:nvSpPr>
          <p:cNvPr id="122885" name="Rectangle 3"/>
          <p:cNvSpPr>
            <a:spLocks noGrp="1" noChangeArrowheads="1"/>
          </p:cNvSpPr>
          <p:nvPr>
            <p:ph type="body" idx="1"/>
          </p:nvPr>
        </p:nvSpPr>
        <p:spPr>
          <a:xfrm>
            <a:off x="903288" y="4376738"/>
            <a:ext cx="5040312" cy="4075112"/>
          </a:xfrm>
          <a:solidFill>
            <a:srgbClr val="FFFFFF"/>
          </a:solidFill>
          <a:ln w="12700">
            <a:solidFill>
              <a:srgbClr val="000000"/>
            </a:solidFill>
            <a:miter lim="800000"/>
            <a:headEnd/>
            <a:tailEnd/>
          </a:ln>
        </p:spPr>
        <p:txBody>
          <a:bodyPr lIns="91791" tIns="45895" rIns="91791" bIns="45895"/>
          <a:lstStyle/>
          <a:p>
            <a:r>
              <a:rPr lang="en-US" altLang="en-US" smtClean="0"/>
              <a:t>a1 term is for parallel chain, a2 term is for serial chain, a3 is fan-out</a:t>
            </a:r>
          </a:p>
        </p:txBody>
      </p:sp>
    </p:spTree>
    <p:extLst>
      <p:ext uri="{BB962C8B-B14F-4D97-AF65-F5344CB8AC3E}">
        <p14:creationId xmlns:p14="http://schemas.microsoft.com/office/powerpoint/2010/main" val="538120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76554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9716657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hdr" sz="quarter" idx="4294967295"/>
          </p:nvPr>
        </p:nvSpPr>
        <p:spPr bwMode="auto">
          <a:xfrm>
            <a:off x="0" y="0"/>
            <a:ext cx="3006725" cy="452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r>
              <a:rPr lang="en-US" altLang="en-US" sz="1300"/>
              <a:t>EE141</a:t>
            </a:r>
          </a:p>
        </p:txBody>
      </p:sp>
      <p:sp>
        <p:nvSpPr>
          <p:cNvPr id="124931" name="Rectangle 7"/>
          <p:cNvSpPr>
            <a:spLocks noGrp="1" noChangeArrowheads="1"/>
          </p:cNvSpPr>
          <p:nvPr>
            <p:ph type="sldNum" sz="quarter" idx="4294967295"/>
          </p:nvPr>
        </p:nvSpPr>
        <p:spPr bwMode="auto">
          <a:xfrm>
            <a:off x="3913188" y="8678863"/>
            <a:ext cx="2930525" cy="452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fld id="{BF31139C-990E-45BF-9241-F27110D3C62D}" type="slidenum">
              <a:rPr lang="en-US" altLang="en-US" sz="1300"/>
              <a:pPr/>
              <a:t>29</a:t>
            </a:fld>
            <a:endParaRPr lang="en-US" altLang="en-US" sz="1300"/>
          </a:p>
        </p:txBody>
      </p:sp>
      <p:sp>
        <p:nvSpPr>
          <p:cNvPr id="124932" name="Rectangle 2"/>
          <p:cNvSpPr>
            <a:spLocks noGrp="1" noRot="1" noChangeAspect="1" noChangeArrowheads="1" noTextEdit="1"/>
          </p:cNvSpPr>
          <p:nvPr>
            <p:ph type="sldImg"/>
          </p:nvPr>
        </p:nvSpPr>
        <p:spPr>
          <a:xfrm>
            <a:off x="1109663" y="679450"/>
            <a:ext cx="4629150" cy="3473450"/>
          </a:xfrm>
          <a:solidFill>
            <a:srgbClr val="FFFFFF"/>
          </a:solidFill>
          <a:ln/>
        </p:spPr>
      </p:sp>
      <p:sp>
        <p:nvSpPr>
          <p:cNvPr id="124933" name="Rectangle 3"/>
          <p:cNvSpPr>
            <a:spLocks noGrp="1" noChangeArrowheads="1"/>
          </p:cNvSpPr>
          <p:nvPr>
            <p:ph type="body" idx="1"/>
          </p:nvPr>
        </p:nvSpPr>
        <p:spPr>
          <a:xfrm>
            <a:off x="903288" y="4376738"/>
            <a:ext cx="5040312" cy="4075112"/>
          </a:xfrm>
          <a:solidFill>
            <a:srgbClr val="FFFFFF"/>
          </a:solidFill>
          <a:ln w="12700">
            <a:solidFill>
              <a:srgbClr val="000000"/>
            </a:solidFill>
            <a:miter lim="800000"/>
            <a:headEnd/>
            <a:tailEnd/>
          </a:ln>
        </p:spPr>
        <p:txBody>
          <a:bodyPr lIns="91791" tIns="45895" rIns="91791" bIns="45895"/>
          <a:lstStyle/>
          <a:p>
            <a:endParaRPr lang="en-US" altLang="en-US" dirty="0" smtClean="0"/>
          </a:p>
          <a:p>
            <a:r>
              <a:rPr lang="en-US" altLang="en-US" dirty="0" smtClean="0"/>
              <a:t>Reduced fan-in -&gt; deeper logic depth</a:t>
            </a:r>
          </a:p>
          <a:p>
            <a:endParaRPr lang="en-US" altLang="en-US" dirty="0" smtClean="0"/>
          </a:p>
          <a:p>
            <a:r>
              <a:rPr lang="en-US" altLang="en-US" dirty="0" smtClean="0"/>
              <a:t>Reduction in fan-in offsets, by far, the extra delay incurred by the NOR gate (second configuration).</a:t>
            </a:r>
          </a:p>
          <a:p>
            <a:endParaRPr lang="en-US" altLang="en-US" dirty="0" smtClean="0"/>
          </a:p>
          <a:p>
            <a:r>
              <a:rPr lang="en-US" altLang="en-US" dirty="0" smtClean="0"/>
              <a:t>Only simulation will tell which of the last two configurations is faster, lower power</a:t>
            </a:r>
          </a:p>
        </p:txBody>
      </p:sp>
    </p:spTree>
    <p:extLst>
      <p:ext uri="{BB962C8B-B14F-4D97-AF65-F5344CB8AC3E}">
        <p14:creationId xmlns:p14="http://schemas.microsoft.com/office/powerpoint/2010/main" val="3926727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32246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hdr" sz="quarter" idx="4294967295"/>
          </p:nvPr>
        </p:nvSpPr>
        <p:spPr bwMode="auto">
          <a:xfrm>
            <a:off x="0" y="0"/>
            <a:ext cx="3006725" cy="452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r>
              <a:rPr lang="en-US" altLang="en-US" sz="1300"/>
              <a:t>EE141</a:t>
            </a:r>
          </a:p>
        </p:txBody>
      </p:sp>
      <p:sp>
        <p:nvSpPr>
          <p:cNvPr id="125955" name="Rectangle 7"/>
          <p:cNvSpPr>
            <a:spLocks noGrp="1" noChangeArrowheads="1"/>
          </p:cNvSpPr>
          <p:nvPr>
            <p:ph type="sldNum" sz="quarter" idx="4294967295"/>
          </p:nvPr>
        </p:nvSpPr>
        <p:spPr bwMode="auto">
          <a:xfrm>
            <a:off x="3913188" y="8678863"/>
            <a:ext cx="2930525" cy="452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fld id="{34FBE229-14CE-425E-AA8B-8C29F5BDD77A}" type="slidenum">
              <a:rPr lang="en-US" altLang="en-US" sz="1300"/>
              <a:pPr/>
              <a:t>30</a:t>
            </a:fld>
            <a:endParaRPr lang="en-US" altLang="en-US" sz="1300"/>
          </a:p>
        </p:txBody>
      </p:sp>
      <p:sp>
        <p:nvSpPr>
          <p:cNvPr id="125956" name="Rectangle 2"/>
          <p:cNvSpPr>
            <a:spLocks noGrp="1" noRot="1" noChangeAspect="1" noChangeArrowheads="1" noTextEdit="1"/>
          </p:cNvSpPr>
          <p:nvPr>
            <p:ph type="sldImg"/>
          </p:nvPr>
        </p:nvSpPr>
        <p:spPr>
          <a:xfrm>
            <a:off x="1109663" y="679450"/>
            <a:ext cx="4629150" cy="3473450"/>
          </a:xfrm>
          <a:solidFill>
            <a:srgbClr val="FFFFFF"/>
          </a:solidFill>
          <a:ln/>
        </p:spPr>
      </p:sp>
      <p:sp>
        <p:nvSpPr>
          <p:cNvPr id="125957" name="Rectangle 3"/>
          <p:cNvSpPr>
            <a:spLocks noGrp="1" noChangeArrowheads="1"/>
          </p:cNvSpPr>
          <p:nvPr>
            <p:ph type="body" idx="1"/>
          </p:nvPr>
        </p:nvSpPr>
        <p:spPr>
          <a:xfrm>
            <a:off x="903288" y="4376738"/>
            <a:ext cx="5040312" cy="4075112"/>
          </a:xfrm>
          <a:solidFill>
            <a:srgbClr val="FFFFFF"/>
          </a:solidFill>
          <a:ln w="12700">
            <a:solidFill>
              <a:srgbClr val="000000"/>
            </a:solidFill>
            <a:miter lim="800000"/>
            <a:headEnd/>
            <a:tailEnd/>
          </a:ln>
        </p:spPr>
        <p:txBody>
          <a:bodyPr lIns="91791" tIns="45895" rIns="91791" bIns="45895"/>
          <a:lstStyle/>
          <a:p>
            <a:r>
              <a:rPr lang="en-US" altLang="en-US" smtClean="0"/>
              <a:t>Reduce CL on large fan-in gates, especially for large CL, and size the inverters progressively to handle the CL more effectively</a:t>
            </a:r>
          </a:p>
        </p:txBody>
      </p:sp>
    </p:spTree>
    <p:extLst>
      <p:ext uri="{BB962C8B-B14F-4D97-AF65-F5344CB8AC3E}">
        <p14:creationId xmlns:p14="http://schemas.microsoft.com/office/powerpoint/2010/main" val="3242611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853225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hdr" sz="quarter" idx="4294967295"/>
          </p:nvPr>
        </p:nvSpPr>
        <p:spPr bwMode="auto">
          <a:xfrm>
            <a:off x="0" y="0"/>
            <a:ext cx="3006725" cy="452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r>
              <a:rPr lang="en-US" altLang="en-US" sz="1300"/>
              <a:t>EE141</a:t>
            </a:r>
          </a:p>
        </p:txBody>
      </p:sp>
      <p:sp>
        <p:nvSpPr>
          <p:cNvPr id="128003" name="Rectangle 7"/>
          <p:cNvSpPr>
            <a:spLocks noGrp="1" noChangeArrowheads="1"/>
          </p:cNvSpPr>
          <p:nvPr>
            <p:ph type="sldNum" sz="quarter" idx="4294967295"/>
          </p:nvPr>
        </p:nvSpPr>
        <p:spPr bwMode="auto">
          <a:xfrm>
            <a:off x="3913188" y="8678863"/>
            <a:ext cx="2930525" cy="452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fld id="{230FE5D3-C4BE-48BC-A870-87A21CE67A1C}" type="slidenum">
              <a:rPr lang="en-US" altLang="en-US" sz="1300"/>
              <a:pPr/>
              <a:t>32</a:t>
            </a:fld>
            <a:endParaRPr lang="en-US" altLang="en-US" sz="1300"/>
          </a:p>
        </p:txBody>
      </p:sp>
      <p:sp>
        <p:nvSpPr>
          <p:cNvPr id="128004" name="Rectangle 2"/>
          <p:cNvSpPr>
            <a:spLocks noGrp="1" noRot="1" noChangeAspect="1" noChangeArrowheads="1" noTextEdit="1"/>
          </p:cNvSpPr>
          <p:nvPr>
            <p:ph type="sldImg"/>
          </p:nvPr>
        </p:nvSpPr>
        <p:spPr>
          <a:xfrm>
            <a:off x="52388" y="169863"/>
            <a:ext cx="6994525" cy="5246687"/>
          </a:xfrm>
          <a:ln/>
        </p:spPr>
      </p:sp>
      <p:sp>
        <p:nvSpPr>
          <p:cNvPr id="12800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2033144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5048201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2812632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r>
              <a:rPr lang="en-GB" dirty="0" smtClean="0"/>
              <a:t>Vo</a:t>
            </a:r>
            <a:r>
              <a:rPr lang="en-GB" baseline="0" dirty="0" smtClean="0"/>
              <a:t> is the output voltage when the metastability happened</a:t>
            </a:r>
          </a:p>
          <a:p>
            <a:endParaRPr lang="en-GB" baseline="0" dirty="0" smtClean="0"/>
          </a:p>
          <a:p>
            <a:r>
              <a:rPr lang="en-GB" baseline="0" dirty="0" err="1" smtClean="0"/>
              <a:t>Tqw</a:t>
            </a:r>
            <a:r>
              <a:rPr lang="en-GB" baseline="0" dirty="0" smtClean="0"/>
              <a:t> is a time constants </a:t>
            </a:r>
            <a:r>
              <a:rPr lang="en-GB" baseline="0" dirty="0" err="1" smtClean="0"/>
              <a:t>detirmined</a:t>
            </a:r>
            <a:r>
              <a:rPr lang="en-GB" baseline="0" dirty="0" smtClean="0"/>
              <a:t> by the capacitance and conductance and the gain of the transistors hence, it is technology dependent</a:t>
            </a:r>
          </a:p>
          <a:p>
            <a:r>
              <a:rPr lang="en-GB" baseline="0" dirty="0" err="1" smtClean="0"/>
              <a:t>Twa</a:t>
            </a:r>
            <a:r>
              <a:rPr lang="en-GB" baseline="0" dirty="0" smtClean="0"/>
              <a:t> is also affected </a:t>
            </a:r>
            <a:r>
              <a:rPr lang="en-GB" baseline="0" dirty="0" err="1" smtClean="0"/>
              <a:t>bt</a:t>
            </a:r>
            <a:r>
              <a:rPr lang="en-GB" baseline="0" dirty="0" smtClean="0"/>
              <a:t> process variations, low supply voltage, extremely low of high </a:t>
            </a:r>
            <a:r>
              <a:rPr lang="en-GB" baseline="0" dirty="0" err="1" smtClean="0"/>
              <a:t>tempreture</a:t>
            </a:r>
            <a:endParaRPr lang="en-GB" dirty="0"/>
          </a:p>
        </p:txBody>
      </p:sp>
    </p:spTree>
    <p:extLst>
      <p:ext uri="{BB962C8B-B14F-4D97-AF65-F5344CB8AC3E}">
        <p14:creationId xmlns:p14="http://schemas.microsoft.com/office/powerpoint/2010/main" val="35903264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1368884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xfrm>
            <a:off x="52388" y="169863"/>
            <a:ext cx="6994525" cy="5246687"/>
          </a:xfrm>
          <a:ln/>
        </p:spPr>
      </p:sp>
      <p:sp>
        <p:nvSpPr>
          <p:cNvPr id="3" name="Notes Placeholder 2"/>
          <p:cNvSpPr>
            <a:spLocks noGrp="1"/>
          </p:cNvSpPr>
          <p:nvPr>
            <p:ph type="body" idx="1"/>
          </p:nvPr>
        </p:nvSpPr>
        <p:spPr/>
        <p:txBody>
          <a:bodyPr/>
          <a:lstStyle/>
          <a:p>
            <a:pPr eaLnBrk="1" fontAlgn="auto" hangingPunct="1">
              <a:spcBef>
                <a:spcPts val="200"/>
              </a:spcBef>
              <a:spcAft>
                <a:spcPts val="200"/>
              </a:spcAft>
              <a:defRPr/>
            </a:pPr>
            <a:r>
              <a:rPr lang="en-US" dirty="0" smtClean="0"/>
              <a:t>Data can not change no later than this point before the clock edge.</a:t>
            </a:r>
          </a:p>
          <a:p>
            <a:pPr eaLnBrk="1" fontAlgn="auto" hangingPunct="1">
              <a:spcBef>
                <a:spcPts val="200"/>
              </a:spcBef>
              <a:spcAft>
                <a:spcPts val="200"/>
              </a:spcAft>
              <a:defRPr/>
            </a:pPr>
            <a:r>
              <a:rPr lang="en-US" sz="1400" i="1" dirty="0" smtClean="0"/>
              <a:t>Hold time:</a:t>
            </a:r>
          </a:p>
          <a:p>
            <a:pPr marL="341313" indent="-341313" eaLnBrk="1" fontAlgn="auto" hangingPunct="1">
              <a:spcBef>
                <a:spcPts val="200"/>
              </a:spcBef>
              <a:spcAft>
                <a:spcPts val="200"/>
              </a:spcAft>
              <a:buClr>
                <a:srgbClr val="432A72"/>
              </a:buClr>
              <a:buFont typeface="Arial" pitchFamily="34" charset="0"/>
              <a:buChar char="•"/>
              <a:defRPr/>
            </a:pPr>
            <a:r>
              <a:rPr lang="en-US" dirty="0" smtClean="0"/>
              <a:t>Data can not change during this time after the clock edge.</a:t>
            </a:r>
          </a:p>
          <a:p>
            <a:pPr eaLnBrk="1" fontAlgn="auto" hangingPunct="1">
              <a:spcBef>
                <a:spcPts val="200"/>
              </a:spcBef>
              <a:spcAft>
                <a:spcPts val="200"/>
              </a:spcAft>
              <a:defRPr/>
            </a:pPr>
            <a:r>
              <a:rPr lang="en-US" sz="1400" i="1" dirty="0" err="1" smtClean="0"/>
              <a:t>t_clock</a:t>
            </a:r>
            <a:r>
              <a:rPr lang="en-US" sz="1400" i="1" dirty="0" smtClean="0"/>
              <a:t>-Q</a:t>
            </a:r>
          </a:p>
          <a:p>
            <a:pPr marL="341313" indent="-341313" eaLnBrk="1" fontAlgn="auto" hangingPunct="1">
              <a:spcBef>
                <a:spcPts val="200"/>
              </a:spcBef>
              <a:spcAft>
                <a:spcPts val="200"/>
              </a:spcAft>
              <a:buClr>
                <a:srgbClr val="432A72"/>
              </a:buClr>
              <a:buFont typeface="Arial" pitchFamily="34" charset="0"/>
              <a:buChar char="•"/>
              <a:defRPr/>
            </a:pPr>
            <a:r>
              <a:rPr lang="en-US" dirty="0" smtClean="0"/>
              <a:t>Delay on output (Q) changing from positive clock edge</a:t>
            </a:r>
          </a:p>
          <a:p>
            <a:pPr eaLnBrk="1" hangingPunct="1">
              <a:defRPr/>
            </a:pPr>
            <a:endParaRPr lang="en-GB" dirty="0" smtClean="0"/>
          </a:p>
          <a:p>
            <a:pPr eaLnBrk="1" hangingPunct="1">
              <a:defRPr/>
            </a:pPr>
            <a:endParaRPr lang="en-GB" dirty="0" smtClean="0"/>
          </a:p>
          <a:p>
            <a:pPr eaLnBrk="1" hangingPunct="1">
              <a:defRPr/>
            </a:pPr>
            <a:r>
              <a:rPr lang="en-GB" dirty="0" smtClean="0"/>
              <a:t>I should mentioned here that we can </a:t>
            </a:r>
          </a:p>
        </p:txBody>
      </p:sp>
    </p:spTree>
    <p:extLst>
      <p:ext uri="{BB962C8B-B14F-4D97-AF65-F5344CB8AC3E}">
        <p14:creationId xmlns:p14="http://schemas.microsoft.com/office/powerpoint/2010/main" val="38899641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255012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31182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52388" y="169863"/>
            <a:ext cx="6994525" cy="5246687"/>
          </a:xfrm>
          <a:ln/>
        </p:spPr>
      </p:sp>
      <p:sp>
        <p:nvSpPr>
          <p:cNvPr id="99331" name="Notes Placeholder 2"/>
          <p:cNvSpPr>
            <a:spLocks noGrp="1"/>
          </p:cNvSpPr>
          <p:nvPr>
            <p:ph type="body" idx="1"/>
          </p:nvPr>
        </p:nvSpPr>
        <p:spPr>
          <a:noFill/>
        </p:spPr>
        <p:txBody>
          <a:bodyPr/>
          <a:lstStyle/>
          <a:p>
            <a:r>
              <a:rPr lang="en-GB" altLang="en-US" smtClean="0"/>
              <a:t>In electronics, a transistor is a semiconductor device commonly used to amplify or switch electronic signals and is the fundamental building block of modern electronic devices, and is used in radio, telephone, computer and other electronic systems. The transistor is considered by many to be the greatest invention of the twentieth-century, or as one of the greatest. It is the key active component in practically all modern electronics [1-2].</a:t>
            </a:r>
          </a:p>
          <a:p>
            <a:r>
              <a:rPr lang="en-GB" altLang="en-US" smtClean="0"/>
              <a:t>In this web-page we will focus on the understanding of several types of electronic devices , such as P- junctions, MOSFETs (metal–oxide–semiconductor field-effect transistors), HEMTs (High Electron Mobility Transistors), after first defining some fundamental processes that take place in doped P- and N-semiconductors. For further information on baseline principles of metal-semiconductor interfaces you could check work done by </a:t>
            </a:r>
            <a:r>
              <a:rPr lang="en-GB" altLang="en-US" smtClean="0">
                <a:hlinkClick r:id="rId3"/>
              </a:rPr>
              <a:t>Dharma</a:t>
            </a:r>
            <a:r>
              <a:rPr lang="en-GB" altLang="en-US" smtClean="0"/>
              <a:t> [3].</a:t>
            </a:r>
          </a:p>
          <a:p>
            <a:r>
              <a:rPr lang="en-GB" altLang="en-US" b="1" smtClean="0"/>
              <a:t>1.2 P- and N-doped semiconductors-How are they formed?</a:t>
            </a:r>
            <a:endParaRPr lang="en-GB" altLang="en-US" smtClean="0"/>
          </a:p>
          <a:p>
            <a:r>
              <a:rPr lang="en-GB" altLang="en-US" smtClean="0"/>
              <a:t>A </a:t>
            </a:r>
            <a:r>
              <a:rPr lang="en-GB" altLang="en-US" b="1" smtClean="0"/>
              <a:t>P-type semiconductor</a:t>
            </a:r>
            <a:r>
              <a:rPr lang="en-GB" altLang="en-US" smtClean="0"/>
              <a:t> is obtained by carrying out a process of doping, that is adding a certain type of atoms to the semiconductor in order to increase the number of free charge carriers (in this case positive). When the doping material is added, it takes away (accepts) weakly-bound outer electrons from the semiconductor atoms. This type of doping agent is also known as acceptor material and </a:t>
            </a:r>
            <a:r>
              <a:rPr lang="en-GB" altLang="en-US" b="1" smtClean="0"/>
              <a:t>the semiconductor atoms that have lost an electron are known as holes</a:t>
            </a:r>
            <a:r>
              <a:rPr lang="en-GB" altLang="en-US" smtClean="0"/>
              <a:t> ; the purpose of p-type doping is to create an abundance of holes.</a:t>
            </a:r>
          </a:p>
          <a:p>
            <a:endParaRPr lang="en-GB" altLang="en-US" smtClean="0"/>
          </a:p>
          <a:p>
            <a:r>
              <a:rPr lang="en-GB" altLang="en-US" smtClean="0"/>
              <a:t>Similarly, an </a:t>
            </a:r>
            <a:r>
              <a:rPr lang="en-GB" altLang="en-US" b="1" smtClean="0"/>
              <a:t>N-type semiconductor</a:t>
            </a:r>
            <a:r>
              <a:rPr lang="en-GB" altLang="en-US" smtClean="0"/>
              <a:t> is obtained by carrying out a process of doping, that is, by adding an impurity of valence-five elements to a valence-four semiconductor in order to increase the number of free charge carriers (in this case negative).When the doping material is added, it gives away (donates) weakly-bound outer electrons to the semiconductor atoms. This type of doping agent is also known as donor material since </a:t>
            </a:r>
            <a:r>
              <a:rPr lang="en-GB" altLang="en-US" b="1" smtClean="0"/>
              <a:t>it gives away some of its electrons</a:t>
            </a:r>
            <a:r>
              <a:rPr lang="en-GB" altLang="en-US" smtClean="0"/>
              <a:t>. The purpose of n-type doping is to produce an abundance of mobile or "carrier" electrons in the material.</a:t>
            </a:r>
          </a:p>
          <a:p>
            <a:r>
              <a:rPr lang="en-GB" altLang="en-US" smtClean="0"/>
              <a:t/>
            </a:r>
            <a:br>
              <a:rPr lang="en-GB" altLang="en-US" smtClean="0"/>
            </a:br>
            <a:endParaRPr lang="en-GB" altLang="en-US" smtClean="0"/>
          </a:p>
        </p:txBody>
      </p:sp>
    </p:spTree>
    <p:extLst>
      <p:ext uri="{BB962C8B-B14F-4D97-AF65-F5344CB8AC3E}">
        <p14:creationId xmlns:p14="http://schemas.microsoft.com/office/powerpoint/2010/main" val="31063982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55062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xfrm>
            <a:off x="52388" y="169863"/>
            <a:ext cx="6994525" cy="5246687"/>
          </a:xfrm>
          <a:ln/>
        </p:spPr>
      </p:sp>
      <p:sp>
        <p:nvSpPr>
          <p:cNvPr id="14339" name="Notes Placeholder 2"/>
          <p:cNvSpPr>
            <a:spLocks noGrp="1"/>
          </p:cNvSpPr>
          <p:nvPr>
            <p:ph type="body" idx="1"/>
          </p:nvPr>
        </p:nvSpPr>
        <p:spPr>
          <a:noFill/>
        </p:spPr>
        <p:txBody>
          <a:bodyPr/>
          <a:lstStyle/>
          <a:p>
            <a:endParaRPr lang="en-GB" altLang="en-US" smtClean="0"/>
          </a:p>
        </p:txBody>
      </p:sp>
    </p:spTree>
    <p:extLst>
      <p:ext uri="{BB962C8B-B14F-4D97-AF65-F5344CB8AC3E}">
        <p14:creationId xmlns:p14="http://schemas.microsoft.com/office/powerpoint/2010/main" val="2420560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52388" y="169863"/>
            <a:ext cx="6994525" cy="5246687"/>
          </a:xfrm>
          <a:ln/>
        </p:spPr>
      </p:sp>
      <p:sp>
        <p:nvSpPr>
          <p:cNvPr id="16387" name="Notes Placeholder 2"/>
          <p:cNvSpPr>
            <a:spLocks noGrp="1"/>
          </p:cNvSpPr>
          <p:nvPr>
            <p:ph type="body" idx="1"/>
          </p:nvPr>
        </p:nvSpPr>
        <p:spPr>
          <a:noFill/>
        </p:spPr>
        <p:txBody>
          <a:bodyPr/>
          <a:lstStyle/>
          <a:p>
            <a:endParaRPr lang="en-GB" altLang="en-US" smtClean="0"/>
          </a:p>
        </p:txBody>
      </p:sp>
    </p:spTree>
    <p:extLst>
      <p:ext uri="{BB962C8B-B14F-4D97-AF65-F5344CB8AC3E}">
        <p14:creationId xmlns:p14="http://schemas.microsoft.com/office/powerpoint/2010/main" val="2011748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52388" y="169863"/>
            <a:ext cx="6994525" cy="5246687"/>
          </a:xfrm>
          <a:ln/>
        </p:spPr>
      </p:sp>
      <p:sp>
        <p:nvSpPr>
          <p:cNvPr id="18435" name="Notes Placeholder 2"/>
          <p:cNvSpPr>
            <a:spLocks noGrp="1"/>
          </p:cNvSpPr>
          <p:nvPr>
            <p:ph type="body" idx="1"/>
          </p:nvPr>
        </p:nvSpPr>
        <p:spPr>
          <a:noFill/>
        </p:spPr>
        <p:txBody>
          <a:bodyPr/>
          <a:lstStyle/>
          <a:p>
            <a:r>
              <a:rPr lang="en-US" altLang="en-US" smtClean="0"/>
              <a:t>normal operation, a positive voltage applied between source and drain</a:t>
            </a:r>
          </a:p>
          <a:p>
            <a:r>
              <a:rPr lang="en-GB" altLang="en-US" smtClean="0"/>
              <a:t>(Vds).</a:t>
            </a:r>
          </a:p>
          <a:p>
            <a:r>
              <a:rPr lang="en-US" altLang="en-US" smtClean="0"/>
              <a:t>No current flows between source and drain (Ids = 0) with Vgs = 0 because of</a:t>
            </a:r>
          </a:p>
          <a:p>
            <a:r>
              <a:rPr lang="en-US" altLang="en-US" smtClean="0"/>
              <a:t>back to back pn junctions.</a:t>
            </a:r>
          </a:p>
          <a:p>
            <a:r>
              <a:rPr lang="en-US" altLang="en-US" smtClean="0"/>
              <a:t>For n-MOS, with Vgs &gt; Vtn, electric fi eld attracts electrons creating channel.</a:t>
            </a:r>
          </a:p>
          <a:p>
            <a:r>
              <a:rPr lang="en-US" altLang="en-US" smtClean="0"/>
              <a:t>Channel is p-type silicon which is inverted to n-type by the electrons</a:t>
            </a:r>
          </a:p>
          <a:p>
            <a:r>
              <a:rPr lang="en-US" altLang="en-US" smtClean="0"/>
              <a:t>attracted by the electric fi eld.</a:t>
            </a:r>
            <a:endParaRPr lang="en-GB" altLang="en-US" smtClean="0"/>
          </a:p>
        </p:txBody>
      </p:sp>
    </p:spTree>
    <p:extLst>
      <p:ext uri="{BB962C8B-B14F-4D97-AF65-F5344CB8AC3E}">
        <p14:creationId xmlns:p14="http://schemas.microsoft.com/office/powerpoint/2010/main" val="3870494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52388" y="169863"/>
            <a:ext cx="6994525" cy="5246687"/>
          </a:xfrm>
          <a:ln/>
        </p:spPr>
      </p:sp>
      <p:sp>
        <p:nvSpPr>
          <p:cNvPr id="20483" name="Notes Placeholder 2"/>
          <p:cNvSpPr>
            <a:spLocks noGrp="1"/>
          </p:cNvSpPr>
          <p:nvPr>
            <p:ph type="body" idx="1"/>
          </p:nvPr>
        </p:nvSpPr>
        <p:spPr>
          <a:noFill/>
        </p:spPr>
        <p:txBody>
          <a:bodyPr/>
          <a:lstStyle/>
          <a:p>
            <a:r>
              <a:rPr lang="en-GB" altLang="en-US" b="1" smtClean="0"/>
              <a:t>Threshold Voltage</a:t>
            </a:r>
          </a:p>
          <a:p>
            <a:r>
              <a:rPr lang="en-US" altLang="en-US" smtClean="0"/>
              <a:t>Vt is also an important parameter. What effects its value?</a:t>
            </a:r>
          </a:p>
          <a:p>
            <a:r>
              <a:rPr lang="en-US" altLang="en-US" smtClean="0"/>
              <a:t>Most are related to the material properties. In other words, Vt is largely determined</a:t>
            </a:r>
          </a:p>
          <a:p>
            <a:r>
              <a:rPr lang="en-US" altLang="en-US" smtClean="0"/>
              <a:t>at the time of fabrication, rather than by circuit conditions, like Ids.</a:t>
            </a:r>
          </a:p>
          <a:p>
            <a:r>
              <a:rPr lang="en-US" altLang="en-US" smtClean="0"/>
              <a:t>For example, material parameters that effect Vt include:</a:t>
            </a:r>
          </a:p>
          <a:p>
            <a:r>
              <a:rPr lang="en-US" altLang="en-US" smtClean="0"/>
              <a:t>The gate conductor material (poly vs. metal).</a:t>
            </a:r>
          </a:p>
          <a:p>
            <a:r>
              <a:rPr lang="en-US" altLang="en-US" smtClean="0"/>
              <a:t>The gate insulation material (SiO2).</a:t>
            </a:r>
          </a:p>
          <a:p>
            <a:r>
              <a:rPr lang="en-US" altLang="en-US" smtClean="0"/>
              <a:t>The thickness of the gate material.</a:t>
            </a:r>
          </a:p>
          <a:p>
            <a:r>
              <a:rPr lang="en-GB" altLang="en-US" smtClean="0"/>
              <a:t>The channel doping concentration.</a:t>
            </a:r>
          </a:p>
          <a:p>
            <a:r>
              <a:rPr lang="en-US" altLang="en-US" smtClean="0"/>
              <a:t>However, Vt is also dependent on</a:t>
            </a:r>
          </a:p>
          <a:p>
            <a:r>
              <a:rPr lang="en-US" altLang="en-US" smtClean="0"/>
              <a:t>Vsb (the voltage between source and substrate), which is normally 0 in digital</a:t>
            </a:r>
          </a:p>
          <a:p>
            <a:r>
              <a:rPr lang="en-GB" altLang="en-US" smtClean="0"/>
              <a:t>devices.</a:t>
            </a:r>
          </a:p>
          <a:p>
            <a:r>
              <a:rPr lang="en-US" altLang="en-US" smtClean="0"/>
              <a:t>Temperature: changes by -2mV/degree C for low substrate doping levels</a:t>
            </a:r>
            <a:endParaRPr lang="en-GB" altLang="en-US" smtClean="0"/>
          </a:p>
        </p:txBody>
      </p:sp>
    </p:spTree>
    <p:extLst>
      <p:ext uri="{BB962C8B-B14F-4D97-AF65-F5344CB8AC3E}">
        <p14:creationId xmlns:p14="http://schemas.microsoft.com/office/powerpoint/2010/main" val="3960641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52388" y="169863"/>
            <a:ext cx="6994525" cy="5246687"/>
          </a:xfrm>
          <a:ln/>
        </p:spPr>
      </p:sp>
      <p:sp>
        <p:nvSpPr>
          <p:cNvPr id="22531" name="Notes Placeholder 2"/>
          <p:cNvSpPr>
            <a:spLocks noGrp="1"/>
          </p:cNvSpPr>
          <p:nvPr>
            <p:ph type="body" idx="1"/>
          </p:nvPr>
        </p:nvSpPr>
        <p:spPr>
          <a:noFill/>
        </p:spPr>
        <p:txBody>
          <a:bodyPr/>
          <a:lstStyle/>
          <a:p>
            <a:endParaRPr lang="en-GB" altLang="en-US" smtClean="0"/>
          </a:p>
        </p:txBody>
      </p:sp>
    </p:spTree>
    <p:extLst>
      <p:ext uri="{BB962C8B-B14F-4D97-AF65-F5344CB8AC3E}">
        <p14:creationId xmlns:p14="http://schemas.microsoft.com/office/powerpoint/2010/main" val="2136423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0" y="1873250"/>
            <a:ext cx="9144000" cy="1143000"/>
          </a:xfrm>
        </p:spPr>
        <p:txBody>
          <a:bodyPr lIns="914400" tIns="0" rIns="182880" bIns="0"/>
          <a:lstStyle>
            <a:lvl1pPr>
              <a:defRPr/>
            </a:lvl1pPr>
          </a:lstStyle>
          <a:p>
            <a:pPr lvl="0"/>
            <a:r>
              <a:rPr lang="en-US" noProof="0" smtClean="0"/>
              <a:t>Click to edit Master title style</a:t>
            </a:r>
          </a:p>
        </p:txBody>
      </p:sp>
      <p:sp>
        <p:nvSpPr>
          <p:cNvPr id="37891" name="Rectangle 3"/>
          <p:cNvSpPr>
            <a:spLocks noGrp="1" noChangeArrowheads="1"/>
          </p:cNvSpPr>
          <p:nvPr>
            <p:ph type="subTitle" idx="1"/>
          </p:nvPr>
        </p:nvSpPr>
        <p:spPr>
          <a:xfrm>
            <a:off x="2192338" y="3656013"/>
            <a:ext cx="6307137" cy="2741612"/>
          </a:xfrm>
        </p:spPr>
        <p:txBody>
          <a:bodyPr/>
          <a:lstStyle>
            <a:lvl1pPr marL="0" indent="0">
              <a:buFont typeface="Wingdings" pitchFamily="2" charset="2"/>
              <a:buNone/>
              <a:defRPr/>
            </a:lvl1pPr>
          </a:lstStyle>
          <a:p>
            <a:pPr lvl="0"/>
            <a:r>
              <a:rPr lang="en-US" noProof="0" smtClean="0"/>
              <a:t>Click to edit Master subtitle style</a:t>
            </a:r>
          </a:p>
        </p:txBody>
      </p:sp>
    </p:spTree>
    <p:extLst>
      <p:ext uri="{BB962C8B-B14F-4D97-AF65-F5344CB8AC3E}">
        <p14:creationId xmlns:p14="http://schemas.microsoft.com/office/powerpoint/2010/main" val="3215945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62368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45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0"/>
            <a:ext cx="6705600" cy="6124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9548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8594725" y="6492875"/>
            <a:ext cx="54927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784CE2AB-BD5C-4554-ABA1-800285A1C1E8}" type="slidenum">
              <a:rPr lang="en-US" altLang="en-US" b="1" smtClean="0">
                <a:solidFill>
                  <a:schemeClr val="tx2"/>
                </a:solidFill>
                <a:latin typeface="Arial" pitchFamily="34" charset="0"/>
              </a:rPr>
              <a:pPr>
                <a:defRPr/>
              </a:pPr>
              <a:t>‹#›</a:t>
            </a:fld>
            <a:endParaRPr lang="en-US" altLang="en-US" b="1" smtClean="0">
              <a:solidFill>
                <a:schemeClr val="tx2"/>
              </a:solidFill>
              <a:latin typeface="Arial" pitchFamily="34" charset="0"/>
            </a:endParaRPr>
          </a:p>
        </p:txBody>
      </p:sp>
      <p:sp>
        <p:nvSpPr>
          <p:cNvPr id="5" name="Line 9"/>
          <p:cNvSpPr>
            <a:spLocks noChangeShapeType="1"/>
          </p:cNvSpPr>
          <p:nvPr userDrawn="1"/>
        </p:nvSpPr>
        <p:spPr bwMode="black">
          <a:xfrm>
            <a:off x="0" y="754063"/>
            <a:ext cx="9144000" cy="0"/>
          </a:xfrm>
          <a:prstGeom prst="line">
            <a:avLst/>
          </a:prstGeom>
          <a:noFill/>
          <a:ln w="63500">
            <a:solidFill>
              <a:srgbClr val="B9B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6" name="Object 10"/>
          <p:cNvGraphicFramePr>
            <a:graphicFrameLocks noChangeAspect="1"/>
          </p:cNvGraphicFramePr>
          <p:nvPr userDrawn="1"/>
        </p:nvGraphicFramePr>
        <p:xfrm>
          <a:off x="52388" y="6481763"/>
          <a:ext cx="244475" cy="341312"/>
        </p:xfrm>
        <a:graphic>
          <a:graphicData uri="http://schemas.openxmlformats.org/presentationml/2006/ole">
            <mc:AlternateContent xmlns:mc="http://schemas.openxmlformats.org/markup-compatibility/2006">
              <mc:Choice xmlns:v="urn:schemas-microsoft-com:vml" Requires="v">
                <p:oleObj spid="_x0000_s164902" name="CorelDRAW" r:id="rId3" imgW="2371696" imgH="3009836" progId="CorelDRAW.Graphic.10">
                  <p:embed/>
                </p:oleObj>
              </mc:Choice>
              <mc:Fallback>
                <p:oleObj name="CorelDRAW" r:id="rId3" imgW="2371696" imgH="3009836" progId="CorelDRAW.Graphic.1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8" y="6481763"/>
                        <a:ext cx="24447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11"/>
          <p:cNvSpPr txBox="1">
            <a:spLocks noChangeArrowheads="1"/>
          </p:cNvSpPr>
          <p:nvPr userDrawn="1"/>
        </p:nvSpPr>
        <p:spPr bwMode="auto">
          <a:xfrm>
            <a:off x="282575" y="6548438"/>
            <a:ext cx="7456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GB" sz="1400" b="1" smtClean="0">
                <a:solidFill>
                  <a:schemeClr val="tx2"/>
                </a:solidFill>
                <a:latin typeface="Univers" pitchFamily="34" charset="0"/>
              </a:rPr>
              <a:t>School of Electronics and Computer Science, University of Southampton, UK</a:t>
            </a:r>
          </a:p>
        </p:txBody>
      </p:sp>
      <p:grpSp>
        <p:nvGrpSpPr>
          <p:cNvPr id="8" name="Group 730"/>
          <p:cNvGrpSpPr>
            <a:grpSpLocks/>
          </p:cNvGrpSpPr>
          <p:nvPr userDrawn="1"/>
        </p:nvGrpSpPr>
        <p:grpSpPr bwMode="auto">
          <a:xfrm>
            <a:off x="7929563" y="0"/>
            <a:ext cx="1184275" cy="688975"/>
            <a:chOff x="4995" y="0"/>
            <a:chExt cx="746" cy="434"/>
          </a:xfrm>
        </p:grpSpPr>
        <p:sp>
          <p:nvSpPr>
            <p:cNvPr id="9" name="AutoShape 13"/>
            <p:cNvSpPr>
              <a:spLocks noChangeAspect="1" noChangeArrowheads="1" noTextEdit="1"/>
            </p:cNvSpPr>
            <p:nvPr userDrawn="1"/>
          </p:nvSpPr>
          <p:spPr bwMode="auto">
            <a:xfrm>
              <a:off x="4995" y="0"/>
              <a:ext cx="746"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 name="Freeform 216"/>
            <p:cNvSpPr>
              <a:spLocks/>
            </p:cNvSpPr>
            <p:nvPr userDrawn="1"/>
          </p:nvSpPr>
          <p:spPr bwMode="auto">
            <a:xfrm>
              <a:off x="5478" y="124"/>
              <a:ext cx="238" cy="284"/>
            </a:xfrm>
            <a:custGeom>
              <a:avLst/>
              <a:gdLst>
                <a:gd name="T0" fmla="*/ 0 w 238"/>
                <a:gd name="T1" fmla="*/ 284 h 284"/>
                <a:gd name="T2" fmla="*/ 238 w 238"/>
                <a:gd name="T3" fmla="*/ 0 h 284"/>
                <a:gd name="T4" fmla="*/ 238 w 238"/>
                <a:gd name="T5" fmla="*/ 9 h 284"/>
                <a:gd name="T6" fmla="*/ 8 w 238"/>
                <a:gd name="T7" fmla="*/ 284 h 284"/>
                <a:gd name="T8" fmla="*/ 0 w 238"/>
                <a:gd name="T9" fmla="*/ 284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 h="284">
                  <a:moveTo>
                    <a:pt x="0" y="284"/>
                  </a:moveTo>
                  <a:lnTo>
                    <a:pt x="238" y="0"/>
                  </a:lnTo>
                  <a:lnTo>
                    <a:pt x="238" y="9"/>
                  </a:lnTo>
                  <a:lnTo>
                    <a:pt x="8" y="284"/>
                  </a:lnTo>
                  <a:lnTo>
                    <a:pt x="0" y="284"/>
                  </a:lnTo>
                  <a:close/>
                </a:path>
              </a:pathLst>
            </a:custGeom>
            <a:solidFill>
              <a:srgbClr val="4A6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217"/>
            <p:cNvSpPr>
              <a:spLocks/>
            </p:cNvSpPr>
            <p:nvPr userDrawn="1"/>
          </p:nvSpPr>
          <p:spPr bwMode="auto">
            <a:xfrm>
              <a:off x="5482" y="129"/>
              <a:ext cx="234" cy="279"/>
            </a:xfrm>
            <a:custGeom>
              <a:avLst/>
              <a:gdLst>
                <a:gd name="T0" fmla="*/ 0 w 234"/>
                <a:gd name="T1" fmla="*/ 279 h 279"/>
                <a:gd name="T2" fmla="*/ 234 w 234"/>
                <a:gd name="T3" fmla="*/ 0 h 279"/>
                <a:gd name="T4" fmla="*/ 234 w 234"/>
                <a:gd name="T5" fmla="*/ 10 h 279"/>
                <a:gd name="T6" fmla="*/ 8 w 234"/>
                <a:gd name="T7" fmla="*/ 279 h 279"/>
                <a:gd name="T8" fmla="*/ 0 w 234"/>
                <a:gd name="T9" fmla="*/ 279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279">
                  <a:moveTo>
                    <a:pt x="0" y="279"/>
                  </a:moveTo>
                  <a:lnTo>
                    <a:pt x="234" y="0"/>
                  </a:lnTo>
                  <a:lnTo>
                    <a:pt x="234" y="10"/>
                  </a:lnTo>
                  <a:lnTo>
                    <a:pt x="8" y="279"/>
                  </a:lnTo>
                  <a:lnTo>
                    <a:pt x="0" y="279"/>
                  </a:lnTo>
                  <a:close/>
                </a:path>
              </a:pathLst>
            </a:custGeom>
            <a:solidFill>
              <a:srgbClr val="496D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218"/>
            <p:cNvSpPr>
              <a:spLocks/>
            </p:cNvSpPr>
            <p:nvPr userDrawn="1"/>
          </p:nvSpPr>
          <p:spPr bwMode="auto">
            <a:xfrm>
              <a:off x="5486" y="133"/>
              <a:ext cx="230" cy="275"/>
            </a:xfrm>
            <a:custGeom>
              <a:avLst/>
              <a:gdLst>
                <a:gd name="T0" fmla="*/ 0 w 230"/>
                <a:gd name="T1" fmla="*/ 275 h 275"/>
                <a:gd name="T2" fmla="*/ 230 w 230"/>
                <a:gd name="T3" fmla="*/ 0 h 275"/>
                <a:gd name="T4" fmla="*/ 230 w 230"/>
                <a:gd name="T5" fmla="*/ 9 h 275"/>
                <a:gd name="T6" fmla="*/ 8 w 230"/>
                <a:gd name="T7" fmla="*/ 275 h 275"/>
                <a:gd name="T8" fmla="*/ 0 w 230"/>
                <a:gd name="T9" fmla="*/ 275 h 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275">
                  <a:moveTo>
                    <a:pt x="0" y="275"/>
                  </a:moveTo>
                  <a:lnTo>
                    <a:pt x="230" y="0"/>
                  </a:lnTo>
                  <a:lnTo>
                    <a:pt x="230" y="9"/>
                  </a:lnTo>
                  <a:lnTo>
                    <a:pt x="8" y="275"/>
                  </a:lnTo>
                  <a:lnTo>
                    <a:pt x="0" y="275"/>
                  </a:lnTo>
                  <a:close/>
                </a:path>
              </a:pathLst>
            </a:custGeom>
            <a:solidFill>
              <a:srgbClr val="486D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219"/>
            <p:cNvSpPr>
              <a:spLocks/>
            </p:cNvSpPr>
            <p:nvPr userDrawn="1"/>
          </p:nvSpPr>
          <p:spPr bwMode="auto">
            <a:xfrm>
              <a:off x="5490" y="139"/>
              <a:ext cx="226" cy="269"/>
            </a:xfrm>
            <a:custGeom>
              <a:avLst/>
              <a:gdLst>
                <a:gd name="T0" fmla="*/ 0 w 226"/>
                <a:gd name="T1" fmla="*/ 269 h 269"/>
                <a:gd name="T2" fmla="*/ 226 w 226"/>
                <a:gd name="T3" fmla="*/ 0 h 269"/>
                <a:gd name="T4" fmla="*/ 226 w 226"/>
                <a:gd name="T5" fmla="*/ 9 h 269"/>
                <a:gd name="T6" fmla="*/ 8 w 226"/>
                <a:gd name="T7" fmla="*/ 269 h 269"/>
                <a:gd name="T8" fmla="*/ 0 w 226"/>
                <a:gd name="T9" fmla="*/ 269 h 2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 h="269">
                  <a:moveTo>
                    <a:pt x="0" y="269"/>
                  </a:moveTo>
                  <a:lnTo>
                    <a:pt x="226" y="0"/>
                  </a:lnTo>
                  <a:lnTo>
                    <a:pt x="226" y="9"/>
                  </a:lnTo>
                  <a:lnTo>
                    <a:pt x="8" y="269"/>
                  </a:lnTo>
                  <a:lnTo>
                    <a:pt x="0" y="269"/>
                  </a:lnTo>
                  <a:close/>
                </a:path>
              </a:pathLst>
            </a:custGeom>
            <a:solidFill>
              <a:srgbClr val="466B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220"/>
            <p:cNvSpPr>
              <a:spLocks/>
            </p:cNvSpPr>
            <p:nvPr userDrawn="1"/>
          </p:nvSpPr>
          <p:spPr bwMode="auto">
            <a:xfrm>
              <a:off x="5494" y="142"/>
              <a:ext cx="222" cy="266"/>
            </a:xfrm>
            <a:custGeom>
              <a:avLst/>
              <a:gdLst>
                <a:gd name="T0" fmla="*/ 0 w 222"/>
                <a:gd name="T1" fmla="*/ 266 h 266"/>
                <a:gd name="T2" fmla="*/ 222 w 222"/>
                <a:gd name="T3" fmla="*/ 0 h 266"/>
                <a:gd name="T4" fmla="*/ 222 w 222"/>
                <a:gd name="T5" fmla="*/ 11 h 266"/>
                <a:gd name="T6" fmla="*/ 8 w 222"/>
                <a:gd name="T7" fmla="*/ 266 h 266"/>
                <a:gd name="T8" fmla="*/ 0 w 222"/>
                <a:gd name="T9" fmla="*/ 266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66">
                  <a:moveTo>
                    <a:pt x="0" y="266"/>
                  </a:moveTo>
                  <a:lnTo>
                    <a:pt x="222" y="0"/>
                  </a:lnTo>
                  <a:lnTo>
                    <a:pt x="222" y="11"/>
                  </a:lnTo>
                  <a:lnTo>
                    <a:pt x="8" y="266"/>
                  </a:lnTo>
                  <a:lnTo>
                    <a:pt x="0" y="266"/>
                  </a:lnTo>
                  <a:close/>
                </a:path>
              </a:pathLst>
            </a:custGeom>
            <a:solidFill>
              <a:srgbClr val="456B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221"/>
            <p:cNvSpPr>
              <a:spLocks/>
            </p:cNvSpPr>
            <p:nvPr userDrawn="1"/>
          </p:nvSpPr>
          <p:spPr bwMode="auto">
            <a:xfrm>
              <a:off x="5498" y="148"/>
              <a:ext cx="218" cy="260"/>
            </a:xfrm>
            <a:custGeom>
              <a:avLst/>
              <a:gdLst>
                <a:gd name="T0" fmla="*/ 0 w 218"/>
                <a:gd name="T1" fmla="*/ 260 h 260"/>
                <a:gd name="T2" fmla="*/ 218 w 218"/>
                <a:gd name="T3" fmla="*/ 0 h 260"/>
                <a:gd name="T4" fmla="*/ 218 w 218"/>
                <a:gd name="T5" fmla="*/ 9 h 260"/>
                <a:gd name="T6" fmla="*/ 7 w 218"/>
                <a:gd name="T7" fmla="*/ 260 h 260"/>
                <a:gd name="T8" fmla="*/ 0 w 218"/>
                <a:gd name="T9" fmla="*/ 260 h 2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260">
                  <a:moveTo>
                    <a:pt x="0" y="260"/>
                  </a:moveTo>
                  <a:lnTo>
                    <a:pt x="218" y="0"/>
                  </a:lnTo>
                  <a:lnTo>
                    <a:pt x="218" y="9"/>
                  </a:lnTo>
                  <a:lnTo>
                    <a:pt x="7" y="260"/>
                  </a:lnTo>
                  <a:lnTo>
                    <a:pt x="0" y="260"/>
                  </a:lnTo>
                  <a:close/>
                </a:path>
              </a:pathLst>
            </a:custGeom>
            <a:solidFill>
              <a:srgbClr val="4469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222"/>
            <p:cNvSpPr>
              <a:spLocks/>
            </p:cNvSpPr>
            <p:nvPr userDrawn="1"/>
          </p:nvSpPr>
          <p:spPr bwMode="auto">
            <a:xfrm>
              <a:off x="5502" y="153"/>
              <a:ext cx="214" cy="255"/>
            </a:xfrm>
            <a:custGeom>
              <a:avLst/>
              <a:gdLst>
                <a:gd name="T0" fmla="*/ 0 w 214"/>
                <a:gd name="T1" fmla="*/ 255 h 255"/>
                <a:gd name="T2" fmla="*/ 214 w 214"/>
                <a:gd name="T3" fmla="*/ 0 h 255"/>
                <a:gd name="T4" fmla="*/ 214 w 214"/>
                <a:gd name="T5" fmla="*/ 9 h 255"/>
                <a:gd name="T6" fmla="*/ 7 w 214"/>
                <a:gd name="T7" fmla="*/ 255 h 255"/>
                <a:gd name="T8" fmla="*/ 0 w 214"/>
                <a:gd name="T9" fmla="*/ 255 h 2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 h="255">
                  <a:moveTo>
                    <a:pt x="0" y="255"/>
                  </a:moveTo>
                  <a:lnTo>
                    <a:pt x="214" y="0"/>
                  </a:lnTo>
                  <a:lnTo>
                    <a:pt x="214" y="9"/>
                  </a:lnTo>
                  <a:lnTo>
                    <a:pt x="7" y="255"/>
                  </a:lnTo>
                  <a:lnTo>
                    <a:pt x="0" y="255"/>
                  </a:lnTo>
                  <a:close/>
                </a:path>
              </a:pathLst>
            </a:custGeom>
            <a:solidFill>
              <a:srgbClr val="4369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223"/>
            <p:cNvSpPr>
              <a:spLocks/>
            </p:cNvSpPr>
            <p:nvPr userDrawn="1"/>
          </p:nvSpPr>
          <p:spPr bwMode="auto">
            <a:xfrm>
              <a:off x="5505" y="157"/>
              <a:ext cx="211" cy="251"/>
            </a:xfrm>
            <a:custGeom>
              <a:avLst/>
              <a:gdLst>
                <a:gd name="T0" fmla="*/ 0 w 211"/>
                <a:gd name="T1" fmla="*/ 251 h 251"/>
                <a:gd name="T2" fmla="*/ 211 w 211"/>
                <a:gd name="T3" fmla="*/ 0 h 251"/>
                <a:gd name="T4" fmla="*/ 211 w 211"/>
                <a:gd name="T5" fmla="*/ 11 h 251"/>
                <a:gd name="T6" fmla="*/ 8 w 211"/>
                <a:gd name="T7" fmla="*/ 251 h 251"/>
                <a:gd name="T8" fmla="*/ 0 w 211"/>
                <a:gd name="T9" fmla="*/ 251 h 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251">
                  <a:moveTo>
                    <a:pt x="0" y="251"/>
                  </a:moveTo>
                  <a:lnTo>
                    <a:pt x="211" y="0"/>
                  </a:lnTo>
                  <a:lnTo>
                    <a:pt x="211" y="11"/>
                  </a:lnTo>
                  <a:lnTo>
                    <a:pt x="8" y="251"/>
                  </a:lnTo>
                  <a:lnTo>
                    <a:pt x="0" y="251"/>
                  </a:lnTo>
                  <a:close/>
                </a:path>
              </a:pathLst>
            </a:custGeom>
            <a:solidFill>
              <a:srgbClr val="4167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224"/>
            <p:cNvSpPr>
              <a:spLocks/>
            </p:cNvSpPr>
            <p:nvPr userDrawn="1"/>
          </p:nvSpPr>
          <p:spPr bwMode="auto">
            <a:xfrm>
              <a:off x="5509" y="162"/>
              <a:ext cx="207" cy="246"/>
            </a:xfrm>
            <a:custGeom>
              <a:avLst/>
              <a:gdLst>
                <a:gd name="T0" fmla="*/ 0 w 207"/>
                <a:gd name="T1" fmla="*/ 246 h 246"/>
                <a:gd name="T2" fmla="*/ 207 w 207"/>
                <a:gd name="T3" fmla="*/ 0 h 246"/>
                <a:gd name="T4" fmla="*/ 207 w 207"/>
                <a:gd name="T5" fmla="*/ 9 h 246"/>
                <a:gd name="T6" fmla="*/ 8 w 207"/>
                <a:gd name="T7" fmla="*/ 246 h 246"/>
                <a:gd name="T8" fmla="*/ 0 w 207"/>
                <a:gd name="T9" fmla="*/ 246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46">
                  <a:moveTo>
                    <a:pt x="0" y="246"/>
                  </a:moveTo>
                  <a:lnTo>
                    <a:pt x="207" y="0"/>
                  </a:lnTo>
                  <a:lnTo>
                    <a:pt x="207" y="9"/>
                  </a:lnTo>
                  <a:lnTo>
                    <a:pt x="8" y="246"/>
                  </a:lnTo>
                  <a:lnTo>
                    <a:pt x="0" y="246"/>
                  </a:lnTo>
                  <a:close/>
                </a:path>
              </a:pathLst>
            </a:custGeom>
            <a:solidFill>
              <a:srgbClr val="4067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225"/>
            <p:cNvSpPr>
              <a:spLocks/>
            </p:cNvSpPr>
            <p:nvPr userDrawn="1"/>
          </p:nvSpPr>
          <p:spPr bwMode="auto">
            <a:xfrm>
              <a:off x="5513" y="168"/>
              <a:ext cx="203" cy="240"/>
            </a:xfrm>
            <a:custGeom>
              <a:avLst/>
              <a:gdLst>
                <a:gd name="T0" fmla="*/ 0 w 203"/>
                <a:gd name="T1" fmla="*/ 240 h 240"/>
                <a:gd name="T2" fmla="*/ 203 w 203"/>
                <a:gd name="T3" fmla="*/ 0 h 240"/>
                <a:gd name="T4" fmla="*/ 203 w 203"/>
                <a:gd name="T5" fmla="*/ 9 h 240"/>
                <a:gd name="T6" fmla="*/ 8 w 203"/>
                <a:gd name="T7" fmla="*/ 240 h 240"/>
                <a:gd name="T8" fmla="*/ 0 w 203"/>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 h="240">
                  <a:moveTo>
                    <a:pt x="0" y="240"/>
                  </a:moveTo>
                  <a:lnTo>
                    <a:pt x="203" y="0"/>
                  </a:lnTo>
                  <a:lnTo>
                    <a:pt x="203" y="9"/>
                  </a:lnTo>
                  <a:lnTo>
                    <a:pt x="8" y="240"/>
                  </a:lnTo>
                  <a:lnTo>
                    <a:pt x="0" y="240"/>
                  </a:lnTo>
                  <a:close/>
                </a:path>
              </a:pathLst>
            </a:custGeom>
            <a:solidFill>
              <a:srgbClr val="3F65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226"/>
            <p:cNvSpPr>
              <a:spLocks/>
            </p:cNvSpPr>
            <p:nvPr userDrawn="1"/>
          </p:nvSpPr>
          <p:spPr bwMode="auto">
            <a:xfrm>
              <a:off x="5517" y="171"/>
              <a:ext cx="199" cy="237"/>
            </a:xfrm>
            <a:custGeom>
              <a:avLst/>
              <a:gdLst>
                <a:gd name="T0" fmla="*/ 0 w 199"/>
                <a:gd name="T1" fmla="*/ 237 h 237"/>
                <a:gd name="T2" fmla="*/ 199 w 199"/>
                <a:gd name="T3" fmla="*/ 0 h 237"/>
                <a:gd name="T4" fmla="*/ 199 w 199"/>
                <a:gd name="T5" fmla="*/ 11 h 237"/>
                <a:gd name="T6" fmla="*/ 8 w 199"/>
                <a:gd name="T7" fmla="*/ 237 h 237"/>
                <a:gd name="T8" fmla="*/ 0 w 199"/>
                <a:gd name="T9" fmla="*/ 237 h 2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9" h="237">
                  <a:moveTo>
                    <a:pt x="0" y="237"/>
                  </a:moveTo>
                  <a:lnTo>
                    <a:pt x="199" y="0"/>
                  </a:lnTo>
                  <a:lnTo>
                    <a:pt x="199" y="11"/>
                  </a:lnTo>
                  <a:lnTo>
                    <a:pt x="8" y="237"/>
                  </a:lnTo>
                  <a:lnTo>
                    <a:pt x="0" y="237"/>
                  </a:lnTo>
                  <a:close/>
                </a:path>
              </a:pathLst>
            </a:custGeom>
            <a:solidFill>
              <a:srgbClr val="3E65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227"/>
            <p:cNvSpPr>
              <a:spLocks/>
            </p:cNvSpPr>
            <p:nvPr userDrawn="1"/>
          </p:nvSpPr>
          <p:spPr bwMode="auto">
            <a:xfrm>
              <a:off x="5521" y="177"/>
              <a:ext cx="195" cy="231"/>
            </a:xfrm>
            <a:custGeom>
              <a:avLst/>
              <a:gdLst>
                <a:gd name="T0" fmla="*/ 0 w 195"/>
                <a:gd name="T1" fmla="*/ 231 h 231"/>
                <a:gd name="T2" fmla="*/ 195 w 195"/>
                <a:gd name="T3" fmla="*/ 0 h 231"/>
                <a:gd name="T4" fmla="*/ 195 w 195"/>
                <a:gd name="T5" fmla="*/ 9 h 231"/>
                <a:gd name="T6" fmla="*/ 8 w 195"/>
                <a:gd name="T7" fmla="*/ 231 h 231"/>
                <a:gd name="T8" fmla="*/ 0 w 195"/>
                <a:gd name="T9" fmla="*/ 231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 h="231">
                  <a:moveTo>
                    <a:pt x="0" y="231"/>
                  </a:moveTo>
                  <a:lnTo>
                    <a:pt x="195" y="0"/>
                  </a:lnTo>
                  <a:lnTo>
                    <a:pt x="195" y="9"/>
                  </a:lnTo>
                  <a:lnTo>
                    <a:pt x="8" y="231"/>
                  </a:lnTo>
                  <a:lnTo>
                    <a:pt x="0" y="231"/>
                  </a:lnTo>
                  <a:close/>
                </a:path>
              </a:pathLst>
            </a:custGeom>
            <a:solidFill>
              <a:srgbClr val="3C63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228"/>
            <p:cNvSpPr>
              <a:spLocks/>
            </p:cNvSpPr>
            <p:nvPr userDrawn="1"/>
          </p:nvSpPr>
          <p:spPr bwMode="auto">
            <a:xfrm>
              <a:off x="5525" y="182"/>
              <a:ext cx="191" cy="226"/>
            </a:xfrm>
            <a:custGeom>
              <a:avLst/>
              <a:gdLst>
                <a:gd name="T0" fmla="*/ 0 w 191"/>
                <a:gd name="T1" fmla="*/ 226 h 226"/>
                <a:gd name="T2" fmla="*/ 191 w 191"/>
                <a:gd name="T3" fmla="*/ 0 h 226"/>
                <a:gd name="T4" fmla="*/ 191 w 191"/>
                <a:gd name="T5" fmla="*/ 9 h 226"/>
                <a:gd name="T6" fmla="*/ 8 w 191"/>
                <a:gd name="T7" fmla="*/ 226 h 226"/>
                <a:gd name="T8" fmla="*/ 0 w 191"/>
                <a:gd name="T9" fmla="*/ 226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226">
                  <a:moveTo>
                    <a:pt x="0" y="226"/>
                  </a:moveTo>
                  <a:lnTo>
                    <a:pt x="191" y="0"/>
                  </a:lnTo>
                  <a:lnTo>
                    <a:pt x="191" y="9"/>
                  </a:lnTo>
                  <a:lnTo>
                    <a:pt x="8" y="226"/>
                  </a:lnTo>
                  <a:lnTo>
                    <a:pt x="0" y="226"/>
                  </a:lnTo>
                  <a:close/>
                </a:path>
              </a:pathLst>
            </a:custGeom>
            <a:solidFill>
              <a:srgbClr val="3B63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229"/>
            <p:cNvSpPr>
              <a:spLocks/>
            </p:cNvSpPr>
            <p:nvPr userDrawn="1"/>
          </p:nvSpPr>
          <p:spPr bwMode="auto">
            <a:xfrm>
              <a:off x="5529" y="186"/>
              <a:ext cx="187" cy="222"/>
            </a:xfrm>
            <a:custGeom>
              <a:avLst/>
              <a:gdLst>
                <a:gd name="T0" fmla="*/ 0 w 187"/>
                <a:gd name="T1" fmla="*/ 222 h 222"/>
                <a:gd name="T2" fmla="*/ 187 w 187"/>
                <a:gd name="T3" fmla="*/ 0 h 222"/>
                <a:gd name="T4" fmla="*/ 187 w 187"/>
                <a:gd name="T5" fmla="*/ 11 h 222"/>
                <a:gd name="T6" fmla="*/ 9 w 187"/>
                <a:gd name="T7" fmla="*/ 222 h 222"/>
                <a:gd name="T8" fmla="*/ 0 w 187"/>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7" h="222">
                  <a:moveTo>
                    <a:pt x="0" y="222"/>
                  </a:moveTo>
                  <a:lnTo>
                    <a:pt x="187" y="0"/>
                  </a:lnTo>
                  <a:lnTo>
                    <a:pt x="187" y="11"/>
                  </a:lnTo>
                  <a:lnTo>
                    <a:pt x="9" y="222"/>
                  </a:lnTo>
                  <a:lnTo>
                    <a:pt x="0" y="222"/>
                  </a:lnTo>
                  <a:close/>
                </a:path>
              </a:pathLst>
            </a:custGeom>
            <a:solidFill>
              <a:srgbClr val="3A61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230"/>
            <p:cNvSpPr>
              <a:spLocks/>
            </p:cNvSpPr>
            <p:nvPr userDrawn="1"/>
          </p:nvSpPr>
          <p:spPr bwMode="auto">
            <a:xfrm>
              <a:off x="5533" y="191"/>
              <a:ext cx="183" cy="217"/>
            </a:xfrm>
            <a:custGeom>
              <a:avLst/>
              <a:gdLst>
                <a:gd name="T0" fmla="*/ 0 w 183"/>
                <a:gd name="T1" fmla="*/ 217 h 217"/>
                <a:gd name="T2" fmla="*/ 183 w 183"/>
                <a:gd name="T3" fmla="*/ 0 h 217"/>
                <a:gd name="T4" fmla="*/ 183 w 183"/>
                <a:gd name="T5" fmla="*/ 10 h 217"/>
                <a:gd name="T6" fmla="*/ 9 w 183"/>
                <a:gd name="T7" fmla="*/ 217 h 217"/>
                <a:gd name="T8" fmla="*/ 0 w 183"/>
                <a:gd name="T9" fmla="*/ 217 h 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217">
                  <a:moveTo>
                    <a:pt x="0" y="217"/>
                  </a:moveTo>
                  <a:lnTo>
                    <a:pt x="183" y="0"/>
                  </a:lnTo>
                  <a:lnTo>
                    <a:pt x="183" y="10"/>
                  </a:lnTo>
                  <a:lnTo>
                    <a:pt x="9" y="217"/>
                  </a:lnTo>
                  <a:lnTo>
                    <a:pt x="0" y="217"/>
                  </a:lnTo>
                  <a:close/>
                </a:path>
              </a:pathLst>
            </a:custGeom>
            <a:solidFill>
              <a:srgbClr val="3961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231"/>
            <p:cNvSpPr>
              <a:spLocks/>
            </p:cNvSpPr>
            <p:nvPr userDrawn="1"/>
          </p:nvSpPr>
          <p:spPr bwMode="auto">
            <a:xfrm>
              <a:off x="5538" y="197"/>
              <a:ext cx="178" cy="211"/>
            </a:xfrm>
            <a:custGeom>
              <a:avLst/>
              <a:gdLst>
                <a:gd name="T0" fmla="*/ 0 w 178"/>
                <a:gd name="T1" fmla="*/ 211 h 211"/>
                <a:gd name="T2" fmla="*/ 178 w 178"/>
                <a:gd name="T3" fmla="*/ 0 h 211"/>
                <a:gd name="T4" fmla="*/ 178 w 178"/>
                <a:gd name="T5" fmla="*/ 9 h 211"/>
                <a:gd name="T6" fmla="*/ 8 w 178"/>
                <a:gd name="T7" fmla="*/ 211 h 211"/>
                <a:gd name="T8" fmla="*/ 0 w 178"/>
                <a:gd name="T9" fmla="*/ 211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 h="211">
                  <a:moveTo>
                    <a:pt x="0" y="211"/>
                  </a:moveTo>
                  <a:lnTo>
                    <a:pt x="178" y="0"/>
                  </a:lnTo>
                  <a:lnTo>
                    <a:pt x="178" y="9"/>
                  </a:lnTo>
                  <a:lnTo>
                    <a:pt x="8" y="211"/>
                  </a:lnTo>
                  <a:lnTo>
                    <a:pt x="0" y="211"/>
                  </a:lnTo>
                  <a:close/>
                </a:path>
              </a:pathLst>
            </a:custGeom>
            <a:solidFill>
              <a:srgbClr val="375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Freeform 232"/>
            <p:cNvSpPr>
              <a:spLocks/>
            </p:cNvSpPr>
            <p:nvPr userDrawn="1"/>
          </p:nvSpPr>
          <p:spPr bwMode="auto">
            <a:xfrm>
              <a:off x="5542" y="201"/>
              <a:ext cx="174" cy="207"/>
            </a:xfrm>
            <a:custGeom>
              <a:avLst/>
              <a:gdLst>
                <a:gd name="T0" fmla="*/ 0 w 174"/>
                <a:gd name="T1" fmla="*/ 207 h 207"/>
                <a:gd name="T2" fmla="*/ 174 w 174"/>
                <a:gd name="T3" fmla="*/ 0 h 207"/>
                <a:gd name="T4" fmla="*/ 174 w 174"/>
                <a:gd name="T5" fmla="*/ 10 h 207"/>
                <a:gd name="T6" fmla="*/ 8 w 174"/>
                <a:gd name="T7" fmla="*/ 207 h 207"/>
                <a:gd name="T8" fmla="*/ 0 w 174"/>
                <a:gd name="T9" fmla="*/ 20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207">
                  <a:moveTo>
                    <a:pt x="0" y="207"/>
                  </a:moveTo>
                  <a:lnTo>
                    <a:pt x="174" y="0"/>
                  </a:lnTo>
                  <a:lnTo>
                    <a:pt x="174" y="10"/>
                  </a:lnTo>
                  <a:lnTo>
                    <a:pt x="8" y="207"/>
                  </a:lnTo>
                  <a:lnTo>
                    <a:pt x="0" y="207"/>
                  </a:lnTo>
                  <a:close/>
                </a:path>
              </a:pathLst>
            </a:custGeom>
            <a:solidFill>
              <a:srgbClr val="365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233"/>
            <p:cNvSpPr>
              <a:spLocks/>
            </p:cNvSpPr>
            <p:nvPr userDrawn="1"/>
          </p:nvSpPr>
          <p:spPr bwMode="auto">
            <a:xfrm>
              <a:off x="5546" y="206"/>
              <a:ext cx="170" cy="202"/>
            </a:xfrm>
            <a:custGeom>
              <a:avLst/>
              <a:gdLst>
                <a:gd name="T0" fmla="*/ 0 w 170"/>
                <a:gd name="T1" fmla="*/ 202 h 202"/>
                <a:gd name="T2" fmla="*/ 170 w 170"/>
                <a:gd name="T3" fmla="*/ 0 h 202"/>
                <a:gd name="T4" fmla="*/ 170 w 170"/>
                <a:gd name="T5" fmla="*/ 9 h 202"/>
                <a:gd name="T6" fmla="*/ 8 w 170"/>
                <a:gd name="T7" fmla="*/ 202 h 202"/>
                <a:gd name="T8" fmla="*/ 0 w 170"/>
                <a:gd name="T9" fmla="*/ 202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202">
                  <a:moveTo>
                    <a:pt x="0" y="202"/>
                  </a:moveTo>
                  <a:lnTo>
                    <a:pt x="170" y="0"/>
                  </a:lnTo>
                  <a:lnTo>
                    <a:pt x="170" y="9"/>
                  </a:lnTo>
                  <a:lnTo>
                    <a:pt x="8" y="202"/>
                  </a:lnTo>
                  <a:lnTo>
                    <a:pt x="0" y="202"/>
                  </a:lnTo>
                  <a:close/>
                </a:path>
              </a:pathLst>
            </a:custGeom>
            <a:solidFill>
              <a:srgbClr val="355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234"/>
            <p:cNvSpPr>
              <a:spLocks/>
            </p:cNvSpPr>
            <p:nvPr userDrawn="1"/>
          </p:nvSpPr>
          <p:spPr bwMode="auto">
            <a:xfrm>
              <a:off x="5550" y="211"/>
              <a:ext cx="166" cy="197"/>
            </a:xfrm>
            <a:custGeom>
              <a:avLst/>
              <a:gdLst>
                <a:gd name="T0" fmla="*/ 0 w 166"/>
                <a:gd name="T1" fmla="*/ 197 h 197"/>
                <a:gd name="T2" fmla="*/ 166 w 166"/>
                <a:gd name="T3" fmla="*/ 0 h 197"/>
                <a:gd name="T4" fmla="*/ 166 w 166"/>
                <a:gd name="T5" fmla="*/ 9 h 197"/>
                <a:gd name="T6" fmla="*/ 8 w 166"/>
                <a:gd name="T7" fmla="*/ 197 h 197"/>
                <a:gd name="T8" fmla="*/ 0 w 166"/>
                <a:gd name="T9" fmla="*/ 197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97">
                  <a:moveTo>
                    <a:pt x="0" y="197"/>
                  </a:moveTo>
                  <a:lnTo>
                    <a:pt x="166" y="0"/>
                  </a:lnTo>
                  <a:lnTo>
                    <a:pt x="166" y="9"/>
                  </a:lnTo>
                  <a:lnTo>
                    <a:pt x="8" y="197"/>
                  </a:lnTo>
                  <a:lnTo>
                    <a:pt x="0" y="197"/>
                  </a:lnTo>
                  <a:close/>
                </a:path>
              </a:pathLst>
            </a:custGeom>
            <a:solidFill>
              <a:srgbClr val="345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 name="Freeform 235"/>
            <p:cNvSpPr>
              <a:spLocks/>
            </p:cNvSpPr>
            <p:nvPr userDrawn="1"/>
          </p:nvSpPr>
          <p:spPr bwMode="auto">
            <a:xfrm>
              <a:off x="5554" y="215"/>
              <a:ext cx="162" cy="193"/>
            </a:xfrm>
            <a:custGeom>
              <a:avLst/>
              <a:gdLst>
                <a:gd name="T0" fmla="*/ 0 w 162"/>
                <a:gd name="T1" fmla="*/ 193 h 193"/>
                <a:gd name="T2" fmla="*/ 162 w 162"/>
                <a:gd name="T3" fmla="*/ 0 h 193"/>
                <a:gd name="T4" fmla="*/ 162 w 162"/>
                <a:gd name="T5" fmla="*/ 9 h 193"/>
                <a:gd name="T6" fmla="*/ 8 w 162"/>
                <a:gd name="T7" fmla="*/ 193 h 193"/>
                <a:gd name="T8" fmla="*/ 0 w 162"/>
                <a:gd name="T9" fmla="*/ 193 h 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193">
                  <a:moveTo>
                    <a:pt x="0" y="193"/>
                  </a:moveTo>
                  <a:lnTo>
                    <a:pt x="162" y="0"/>
                  </a:lnTo>
                  <a:lnTo>
                    <a:pt x="162" y="9"/>
                  </a:lnTo>
                  <a:lnTo>
                    <a:pt x="8" y="193"/>
                  </a:lnTo>
                  <a:lnTo>
                    <a:pt x="0" y="193"/>
                  </a:lnTo>
                  <a:close/>
                </a:path>
              </a:pathLst>
            </a:custGeom>
            <a:solidFill>
              <a:srgbClr val="325B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 name="Freeform 236"/>
            <p:cNvSpPr>
              <a:spLocks/>
            </p:cNvSpPr>
            <p:nvPr userDrawn="1"/>
          </p:nvSpPr>
          <p:spPr bwMode="auto">
            <a:xfrm>
              <a:off x="5558" y="220"/>
              <a:ext cx="158" cy="188"/>
            </a:xfrm>
            <a:custGeom>
              <a:avLst/>
              <a:gdLst>
                <a:gd name="T0" fmla="*/ 0 w 158"/>
                <a:gd name="T1" fmla="*/ 188 h 188"/>
                <a:gd name="T2" fmla="*/ 158 w 158"/>
                <a:gd name="T3" fmla="*/ 0 h 188"/>
                <a:gd name="T4" fmla="*/ 158 w 158"/>
                <a:gd name="T5" fmla="*/ 10 h 188"/>
                <a:gd name="T6" fmla="*/ 8 w 158"/>
                <a:gd name="T7" fmla="*/ 188 h 188"/>
                <a:gd name="T8" fmla="*/ 0 w 158"/>
                <a:gd name="T9" fmla="*/ 188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188">
                  <a:moveTo>
                    <a:pt x="0" y="188"/>
                  </a:moveTo>
                  <a:lnTo>
                    <a:pt x="158" y="0"/>
                  </a:lnTo>
                  <a:lnTo>
                    <a:pt x="158" y="10"/>
                  </a:lnTo>
                  <a:lnTo>
                    <a:pt x="8" y="188"/>
                  </a:lnTo>
                  <a:lnTo>
                    <a:pt x="0" y="188"/>
                  </a:lnTo>
                  <a:close/>
                </a:path>
              </a:pathLst>
            </a:custGeom>
            <a:solidFill>
              <a:srgbClr val="315B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 name="Freeform 237"/>
            <p:cNvSpPr>
              <a:spLocks/>
            </p:cNvSpPr>
            <p:nvPr userDrawn="1"/>
          </p:nvSpPr>
          <p:spPr bwMode="auto">
            <a:xfrm>
              <a:off x="5562" y="224"/>
              <a:ext cx="154" cy="184"/>
            </a:xfrm>
            <a:custGeom>
              <a:avLst/>
              <a:gdLst>
                <a:gd name="T0" fmla="*/ 0 w 154"/>
                <a:gd name="T1" fmla="*/ 184 h 184"/>
                <a:gd name="T2" fmla="*/ 154 w 154"/>
                <a:gd name="T3" fmla="*/ 0 h 184"/>
                <a:gd name="T4" fmla="*/ 154 w 154"/>
                <a:gd name="T5" fmla="*/ 11 h 184"/>
                <a:gd name="T6" fmla="*/ 8 w 154"/>
                <a:gd name="T7" fmla="*/ 184 h 184"/>
                <a:gd name="T8" fmla="*/ 0 w 154"/>
                <a:gd name="T9" fmla="*/ 184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184">
                  <a:moveTo>
                    <a:pt x="0" y="184"/>
                  </a:moveTo>
                  <a:lnTo>
                    <a:pt x="154" y="0"/>
                  </a:lnTo>
                  <a:lnTo>
                    <a:pt x="154" y="11"/>
                  </a:lnTo>
                  <a:lnTo>
                    <a:pt x="8" y="184"/>
                  </a:lnTo>
                  <a:lnTo>
                    <a:pt x="0" y="184"/>
                  </a:lnTo>
                  <a:close/>
                </a:path>
              </a:pathLst>
            </a:custGeom>
            <a:solidFill>
              <a:srgbClr val="305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 name="Freeform 238"/>
            <p:cNvSpPr>
              <a:spLocks/>
            </p:cNvSpPr>
            <p:nvPr userDrawn="1"/>
          </p:nvSpPr>
          <p:spPr bwMode="auto">
            <a:xfrm>
              <a:off x="5566" y="230"/>
              <a:ext cx="150" cy="178"/>
            </a:xfrm>
            <a:custGeom>
              <a:avLst/>
              <a:gdLst>
                <a:gd name="T0" fmla="*/ 0 w 150"/>
                <a:gd name="T1" fmla="*/ 178 h 178"/>
                <a:gd name="T2" fmla="*/ 150 w 150"/>
                <a:gd name="T3" fmla="*/ 0 h 178"/>
                <a:gd name="T4" fmla="*/ 150 w 150"/>
                <a:gd name="T5" fmla="*/ 9 h 178"/>
                <a:gd name="T6" fmla="*/ 8 w 150"/>
                <a:gd name="T7" fmla="*/ 178 h 178"/>
                <a:gd name="T8" fmla="*/ 0 w 150"/>
                <a:gd name="T9" fmla="*/ 178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178">
                  <a:moveTo>
                    <a:pt x="0" y="178"/>
                  </a:moveTo>
                  <a:lnTo>
                    <a:pt x="150" y="0"/>
                  </a:lnTo>
                  <a:lnTo>
                    <a:pt x="150" y="9"/>
                  </a:lnTo>
                  <a:lnTo>
                    <a:pt x="8" y="178"/>
                  </a:lnTo>
                  <a:lnTo>
                    <a:pt x="0" y="178"/>
                  </a:lnTo>
                  <a:close/>
                </a:path>
              </a:pathLst>
            </a:custGeom>
            <a:solidFill>
              <a:srgbClr val="2F5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 name="Freeform 239"/>
            <p:cNvSpPr>
              <a:spLocks/>
            </p:cNvSpPr>
            <p:nvPr userDrawn="1"/>
          </p:nvSpPr>
          <p:spPr bwMode="auto">
            <a:xfrm>
              <a:off x="5570" y="235"/>
              <a:ext cx="146" cy="173"/>
            </a:xfrm>
            <a:custGeom>
              <a:avLst/>
              <a:gdLst>
                <a:gd name="T0" fmla="*/ 0 w 146"/>
                <a:gd name="T1" fmla="*/ 173 h 173"/>
                <a:gd name="T2" fmla="*/ 146 w 146"/>
                <a:gd name="T3" fmla="*/ 0 h 173"/>
                <a:gd name="T4" fmla="*/ 146 w 146"/>
                <a:gd name="T5" fmla="*/ 9 h 173"/>
                <a:gd name="T6" fmla="*/ 8 w 146"/>
                <a:gd name="T7" fmla="*/ 173 h 173"/>
                <a:gd name="T8" fmla="*/ 0 w 146"/>
                <a:gd name="T9" fmla="*/ 173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73">
                  <a:moveTo>
                    <a:pt x="0" y="173"/>
                  </a:moveTo>
                  <a:lnTo>
                    <a:pt x="146" y="0"/>
                  </a:lnTo>
                  <a:lnTo>
                    <a:pt x="146" y="9"/>
                  </a:lnTo>
                  <a:lnTo>
                    <a:pt x="8" y="173"/>
                  </a:lnTo>
                  <a:lnTo>
                    <a:pt x="0" y="173"/>
                  </a:lnTo>
                  <a:close/>
                </a:path>
              </a:pathLst>
            </a:custGeom>
            <a:solidFill>
              <a:srgbClr val="2D57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4" name="Freeform 240"/>
            <p:cNvSpPr>
              <a:spLocks/>
            </p:cNvSpPr>
            <p:nvPr userDrawn="1"/>
          </p:nvSpPr>
          <p:spPr bwMode="auto">
            <a:xfrm>
              <a:off x="5574" y="239"/>
              <a:ext cx="142" cy="169"/>
            </a:xfrm>
            <a:custGeom>
              <a:avLst/>
              <a:gdLst>
                <a:gd name="T0" fmla="*/ 0 w 142"/>
                <a:gd name="T1" fmla="*/ 169 h 169"/>
                <a:gd name="T2" fmla="*/ 142 w 142"/>
                <a:gd name="T3" fmla="*/ 0 h 169"/>
                <a:gd name="T4" fmla="*/ 142 w 142"/>
                <a:gd name="T5" fmla="*/ 10 h 169"/>
                <a:gd name="T6" fmla="*/ 8 w 142"/>
                <a:gd name="T7" fmla="*/ 169 h 169"/>
                <a:gd name="T8" fmla="*/ 0 w 142"/>
                <a:gd name="T9" fmla="*/ 169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169">
                  <a:moveTo>
                    <a:pt x="0" y="169"/>
                  </a:moveTo>
                  <a:lnTo>
                    <a:pt x="142" y="0"/>
                  </a:lnTo>
                  <a:lnTo>
                    <a:pt x="142" y="10"/>
                  </a:lnTo>
                  <a:lnTo>
                    <a:pt x="8" y="169"/>
                  </a:lnTo>
                  <a:lnTo>
                    <a:pt x="0" y="169"/>
                  </a:lnTo>
                  <a:close/>
                </a:path>
              </a:pathLst>
            </a:custGeom>
            <a:solidFill>
              <a:srgbClr val="2C57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 name="Freeform 241"/>
            <p:cNvSpPr>
              <a:spLocks/>
            </p:cNvSpPr>
            <p:nvPr userDrawn="1"/>
          </p:nvSpPr>
          <p:spPr bwMode="auto">
            <a:xfrm>
              <a:off x="5578" y="244"/>
              <a:ext cx="138" cy="164"/>
            </a:xfrm>
            <a:custGeom>
              <a:avLst/>
              <a:gdLst>
                <a:gd name="T0" fmla="*/ 0 w 138"/>
                <a:gd name="T1" fmla="*/ 164 h 164"/>
                <a:gd name="T2" fmla="*/ 138 w 138"/>
                <a:gd name="T3" fmla="*/ 0 h 164"/>
                <a:gd name="T4" fmla="*/ 138 w 138"/>
                <a:gd name="T5" fmla="*/ 9 h 164"/>
                <a:gd name="T6" fmla="*/ 8 w 138"/>
                <a:gd name="T7" fmla="*/ 164 h 164"/>
                <a:gd name="T8" fmla="*/ 0 w 138"/>
                <a:gd name="T9" fmla="*/ 164 h 1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64">
                  <a:moveTo>
                    <a:pt x="0" y="164"/>
                  </a:moveTo>
                  <a:lnTo>
                    <a:pt x="138" y="0"/>
                  </a:lnTo>
                  <a:lnTo>
                    <a:pt x="138" y="9"/>
                  </a:lnTo>
                  <a:lnTo>
                    <a:pt x="8" y="164"/>
                  </a:lnTo>
                  <a:lnTo>
                    <a:pt x="0" y="164"/>
                  </a:lnTo>
                  <a:close/>
                </a:path>
              </a:pathLst>
            </a:custGeom>
            <a:solidFill>
              <a:srgbClr val="2A55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 name="Freeform 242"/>
            <p:cNvSpPr>
              <a:spLocks/>
            </p:cNvSpPr>
            <p:nvPr userDrawn="1"/>
          </p:nvSpPr>
          <p:spPr bwMode="auto">
            <a:xfrm>
              <a:off x="5582" y="249"/>
              <a:ext cx="134" cy="159"/>
            </a:xfrm>
            <a:custGeom>
              <a:avLst/>
              <a:gdLst>
                <a:gd name="T0" fmla="*/ 0 w 134"/>
                <a:gd name="T1" fmla="*/ 159 h 159"/>
                <a:gd name="T2" fmla="*/ 134 w 134"/>
                <a:gd name="T3" fmla="*/ 0 h 159"/>
                <a:gd name="T4" fmla="*/ 134 w 134"/>
                <a:gd name="T5" fmla="*/ 10 h 159"/>
                <a:gd name="T6" fmla="*/ 8 w 134"/>
                <a:gd name="T7" fmla="*/ 159 h 159"/>
                <a:gd name="T8" fmla="*/ 0 w 134"/>
                <a:gd name="T9" fmla="*/ 159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159">
                  <a:moveTo>
                    <a:pt x="0" y="159"/>
                  </a:moveTo>
                  <a:lnTo>
                    <a:pt x="134" y="0"/>
                  </a:lnTo>
                  <a:lnTo>
                    <a:pt x="134" y="10"/>
                  </a:lnTo>
                  <a:lnTo>
                    <a:pt x="8" y="159"/>
                  </a:lnTo>
                  <a:lnTo>
                    <a:pt x="0" y="159"/>
                  </a:lnTo>
                  <a:close/>
                </a:path>
              </a:pathLst>
            </a:custGeom>
            <a:solidFill>
              <a:srgbClr val="2A55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 name="Freeform 243"/>
            <p:cNvSpPr>
              <a:spLocks/>
            </p:cNvSpPr>
            <p:nvPr userDrawn="1"/>
          </p:nvSpPr>
          <p:spPr bwMode="auto">
            <a:xfrm>
              <a:off x="5586" y="253"/>
              <a:ext cx="130" cy="155"/>
            </a:xfrm>
            <a:custGeom>
              <a:avLst/>
              <a:gdLst>
                <a:gd name="T0" fmla="*/ 0 w 130"/>
                <a:gd name="T1" fmla="*/ 155 h 155"/>
                <a:gd name="T2" fmla="*/ 130 w 130"/>
                <a:gd name="T3" fmla="*/ 0 h 155"/>
                <a:gd name="T4" fmla="*/ 130 w 130"/>
                <a:gd name="T5" fmla="*/ 11 h 155"/>
                <a:gd name="T6" fmla="*/ 8 w 130"/>
                <a:gd name="T7" fmla="*/ 155 h 155"/>
                <a:gd name="T8" fmla="*/ 0 w 130"/>
                <a:gd name="T9" fmla="*/ 155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155">
                  <a:moveTo>
                    <a:pt x="0" y="155"/>
                  </a:moveTo>
                  <a:lnTo>
                    <a:pt x="130" y="0"/>
                  </a:lnTo>
                  <a:lnTo>
                    <a:pt x="130" y="11"/>
                  </a:lnTo>
                  <a:lnTo>
                    <a:pt x="8" y="155"/>
                  </a:lnTo>
                  <a:lnTo>
                    <a:pt x="0" y="155"/>
                  </a:lnTo>
                  <a:close/>
                </a:path>
              </a:pathLst>
            </a:custGeom>
            <a:solidFill>
              <a:srgbClr val="2853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 name="Freeform 244"/>
            <p:cNvSpPr>
              <a:spLocks/>
            </p:cNvSpPr>
            <p:nvPr userDrawn="1"/>
          </p:nvSpPr>
          <p:spPr bwMode="auto">
            <a:xfrm>
              <a:off x="5590" y="259"/>
              <a:ext cx="126" cy="149"/>
            </a:xfrm>
            <a:custGeom>
              <a:avLst/>
              <a:gdLst>
                <a:gd name="T0" fmla="*/ 0 w 126"/>
                <a:gd name="T1" fmla="*/ 149 h 149"/>
                <a:gd name="T2" fmla="*/ 126 w 126"/>
                <a:gd name="T3" fmla="*/ 0 h 149"/>
                <a:gd name="T4" fmla="*/ 126 w 126"/>
                <a:gd name="T5" fmla="*/ 9 h 149"/>
                <a:gd name="T6" fmla="*/ 9 w 126"/>
                <a:gd name="T7" fmla="*/ 149 h 149"/>
                <a:gd name="T8" fmla="*/ 0 w 126"/>
                <a:gd name="T9" fmla="*/ 149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149">
                  <a:moveTo>
                    <a:pt x="0" y="149"/>
                  </a:moveTo>
                  <a:lnTo>
                    <a:pt x="126" y="0"/>
                  </a:lnTo>
                  <a:lnTo>
                    <a:pt x="126" y="9"/>
                  </a:lnTo>
                  <a:lnTo>
                    <a:pt x="9" y="149"/>
                  </a:lnTo>
                  <a:lnTo>
                    <a:pt x="0" y="149"/>
                  </a:lnTo>
                  <a:close/>
                </a:path>
              </a:pathLst>
            </a:custGeom>
            <a:solidFill>
              <a:srgbClr val="2753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 name="Freeform 245"/>
            <p:cNvSpPr>
              <a:spLocks/>
            </p:cNvSpPr>
            <p:nvPr userDrawn="1"/>
          </p:nvSpPr>
          <p:spPr bwMode="auto">
            <a:xfrm>
              <a:off x="5594" y="264"/>
              <a:ext cx="122" cy="144"/>
            </a:xfrm>
            <a:custGeom>
              <a:avLst/>
              <a:gdLst>
                <a:gd name="T0" fmla="*/ 0 w 122"/>
                <a:gd name="T1" fmla="*/ 144 h 144"/>
                <a:gd name="T2" fmla="*/ 122 w 122"/>
                <a:gd name="T3" fmla="*/ 0 h 144"/>
                <a:gd name="T4" fmla="*/ 122 w 122"/>
                <a:gd name="T5" fmla="*/ 9 h 144"/>
                <a:gd name="T6" fmla="*/ 9 w 122"/>
                <a:gd name="T7" fmla="*/ 144 h 144"/>
                <a:gd name="T8" fmla="*/ 0 w 122"/>
                <a:gd name="T9" fmla="*/ 144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44">
                  <a:moveTo>
                    <a:pt x="0" y="144"/>
                  </a:moveTo>
                  <a:lnTo>
                    <a:pt x="122" y="0"/>
                  </a:lnTo>
                  <a:lnTo>
                    <a:pt x="122" y="9"/>
                  </a:lnTo>
                  <a:lnTo>
                    <a:pt x="9" y="144"/>
                  </a:lnTo>
                  <a:lnTo>
                    <a:pt x="0" y="144"/>
                  </a:lnTo>
                  <a:close/>
                </a:path>
              </a:pathLst>
            </a:custGeom>
            <a:solidFill>
              <a:srgbClr val="2551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 name="Freeform 246"/>
            <p:cNvSpPr>
              <a:spLocks/>
            </p:cNvSpPr>
            <p:nvPr userDrawn="1"/>
          </p:nvSpPr>
          <p:spPr bwMode="auto">
            <a:xfrm>
              <a:off x="5599" y="268"/>
              <a:ext cx="117" cy="140"/>
            </a:xfrm>
            <a:custGeom>
              <a:avLst/>
              <a:gdLst>
                <a:gd name="T0" fmla="*/ 0 w 117"/>
                <a:gd name="T1" fmla="*/ 140 h 140"/>
                <a:gd name="T2" fmla="*/ 117 w 117"/>
                <a:gd name="T3" fmla="*/ 0 h 140"/>
                <a:gd name="T4" fmla="*/ 117 w 117"/>
                <a:gd name="T5" fmla="*/ 10 h 140"/>
                <a:gd name="T6" fmla="*/ 8 w 117"/>
                <a:gd name="T7" fmla="*/ 140 h 140"/>
                <a:gd name="T8" fmla="*/ 0 w 117"/>
                <a:gd name="T9" fmla="*/ 140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40">
                  <a:moveTo>
                    <a:pt x="0" y="140"/>
                  </a:moveTo>
                  <a:lnTo>
                    <a:pt x="117" y="0"/>
                  </a:lnTo>
                  <a:lnTo>
                    <a:pt x="117" y="10"/>
                  </a:lnTo>
                  <a:lnTo>
                    <a:pt x="8" y="140"/>
                  </a:lnTo>
                  <a:lnTo>
                    <a:pt x="0" y="140"/>
                  </a:lnTo>
                  <a:close/>
                </a:path>
              </a:pathLst>
            </a:custGeom>
            <a:solidFill>
              <a:srgbClr val="2551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 name="Freeform 247"/>
            <p:cNvSpPr>
              <a:spLocks/>
            </p:cNvSpPr>
            <p:nvPr userDrawn="1"/>
          </p:nvSpPr>
          <p:spPr bwMode="auto">
            <a:xfrm>
              <a:off x="5603" y="273"/>
              <a:ext cx="113" cy="135"/>
            </a:xfrm>
            <a:custGeom>
              <a:avLst/>
              <a:gdLst>
                <a:gd name="T0" fmla="*/ 0 w 113"/>
                <a:gd name="T1" fmla="*/ 135 h 135"/>
                <a:gd name="T2" fmla="*/ 113 w 113"/>
                <a:gd name="T3" fmla="*/ 0 h 135"/>
                <a:gd name="T4" fmla="*/ 113 w 113"/>
                <a:gd name="T5" fmla="*/ 9 h 135"/>
                <a:gd name="T6" fmla="*/ 8 w 113"/>
                <a:gd name="T7" fmla="*/ 135 h 135"/>
                <a:gd name="T8" fmla="*/ 0 w 113"/>
                <a:gd name="T9" fmla="*/ 135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135">
                  <a:moveTo>
                    <a:pt x="0" y="135"/>
                  </a:moveTo>
                  <a:lnTo>
                    <a:pt x="113" y="0"/>
                  </a:lnTo>
                  <a:lnTo>
                    <a:pt x="113" y="9"/>
                  </a:lnTo>
                  <a:lnTo>
                    <a:pt x="8" y="135"/>
                  </a:lnTo>
                  <a:lnTo>
                    <a:pt x="0" y="135"/>
                  </a:lnTo>
                  <a:close/>
                </a:path>
              </a:pathLst>
            </a:custGeom>
            <a:solidFill>
              <a:srgbClr val="234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 name="Freeform 248"/>
            <p:cNvSpPr>
              <a:spLocks/>
            </p:cNvSpPr>
            <p:nvPr userDrawn="1"/>
          </p:nvSpPr>
          <p:spPr bwMode="auto">
            <a:xfrm>
              <a:off x="5607" y="278"/>
              <a:ext cx="109" cy="130"/>
            </a:xfrm>
            <a:custGeom>
              <a:avLst/>
              <a:gdLst>
                <a:gd name="T0" fmla="*/ 0 w 109"/>
                <a:gd name="T1" fmla="*/ 130 h 130"/>
                <a:gd name="T2" fmla="*/ 109 w 109"/>
                <a:gd name="T3" fmla="*/ 0 h 130"/>
                <a:gd name="T4" fmla="*/ 109 w 109"/>
                <a:gd name="T5" fmla="*/ 10 h 130"/>
                <a:gd name="T6" fmla="*/ 8 w 109"/>
                <a:gd name="T7" fmla="*/ 130 h 130"/>
                <a:gd name="T8" fmla="*/ 0 w 109"/>
                <a:gd name="T9" fmla="*/ 13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30">
                  <a:moveTo>
                    <a:pt x="0" y="130"/>
                  </a:moveTo>
                  <a:lnTo>
                    <a:pt x="109" y="0"/>
                  </a:lnTo>
                  <a:lnTo>
                    <a:pt x="109" y="10"/>
                  </a:lnTo>
                  <a:lnTo>
                    <a:pt x="8" y="130"/>
                  </a:lnTo>
                  <a:lnTo>
                    <a:pt x="0" y="130"/>
                  </a:lnTo>
                  <a:close/>
                </a:path>
              </a:pathLst>
            </a:custGeom>
            <a:solidFill>
              <a:srgbClr val="224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 name="Freeform 249"/>
            <p:cNvSpPr>
              <a:spLocks/>
            </p:cNvSpPr>
            <p:nvPr userDrawn="1"/>
          </p:nvSpPr>
          <p:spPr bwMode="auto">
            <a:xfrm>
              <a:off x="5611" y="282"/>
              <a:ext cx="105" cy="126"/>
            </a:xfrm>
            <a:custGeom>
              <a:avLst/>
              <a:gdLst>
                <a:gd name="T0" fmla="*/ 0 w 105"/>
                <a:gd name="T1" fmla="*/ 126 h 126"/>
                <a:gd name="T2" fmla="*/ 105 w 105"/>
                <a:gd name="T3" fmla="*/ 0 h 126"/>
                <a:gd name="T4" fmla="*/ 105 w 105"/>
                <a:gd name="T5" fmla="*/ 11 h 126"/>
                <a:gd name="T6" fmla="*/ 8 w 105"/>
                <a:gd name="T7" fmla="*/ 126 h 126"/>
                <a:gd name="T8" fmla="*/ 0 w 105"/>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26">
                  <a:moveTo>
                    <a:pt x="0" y="126"/>
                  </a:moveTo>
                  <a:lnTo>
                    <a:pt x="105" y="0"/>
                  </a:lnTo>
                  <a:lnTo>
                    <a:pt x="105" y="11"/>
                  </a:lnTo>
                  <a:lnTo>
                    <a:pt x="8" y="126"/>
                  </a:lnTo>
                  <a:lnTo>
                    <a:pt x="0" y="126"/>
                  </a:lnTo>
                  <a:close/>
                </a:path>
              </a:pathLst>
            </a:custGeom>
            <a:solidFill>
              <a:srgbClr val="204D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 name="Freeform 250"/>
            <p:cNvSpPr>
              <a:spLocks/>
            </p:cNvSpPr>
            <p:nvPr userDrawn="1"/>
          </p:nvSpPr>
          <p:spPr bwMode="auto">
            <a:xfrm>
              <a:off x="5615" y="288"/>
              <a:ext cx="101" cy="120"/>
            </a:xfrm>
            <a:custGeom>
              <a:avLst/>
              <a:gdLst>
                <a:gd name="T0" fmla="*/ 0 w 101"/>
                <a:gd name="T1" fmla="*/ 120 h 120"/>
                <a:gd name="T2" fmla="*/ 101 w 101"/>
                <a:gd name="T3" fmla="*/ 0 h 120"/>
                <a:gd name="T4" fmla="*/ 101 w 101"/>
                <a:gd name="T5" fmla="*/ 9 h 120"/>
                <a:gd name="T6" fmla="*/ 8 w 101"/>
                <a:gd name="T7" fmla="*/ 120 h 120"/>
                <a:gd name="T8" fmla="*/ 0 w 101"/>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20">
                  <a:moveTo>
                    <a:pt x="0" y="120"/>
                  </a:moveTo>
                  <a:lnTo>
                    <a:pt x="101" y="0"/>
                  </a:lnTo>
                  <a:lnTo>
                    <a:pt x="101" y="9"/>
                  </a:lnTo>
                  <a:lnTo>
                    <a:pt x="8" y="120"/>
                  </a:lnTo>
                  <a:lnTo>
                    <a:pt x="0" y="120"/>
                  </a:lnTo>
                  <a:close/>
                </a:path>
              </a:pathLst>
            </a:custGeom>
            <a:solidFill>
              <a:srgbClr val="204D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 name="Freeform 251"/>
            <p:cNvSpPr>
              <a:spLocks/>
            </p:cNvSpPr>
            <p:nvPr userDrawn="1"/>
          </p:nvSpPr>
          <p:spPr bwMode="auto">
            <a:xfrm>
              <a:off x="5619" y="293"/>
              <a:ext cx="97" cy="115"/>
            </a:xfrm>
            <a:custGeom>
              <a:avLst/>
              <a:gdLst>
                <a:gd name="T0" fmla="*/ 0 w 97"/>
                <a:gd name="T1" fmla="*/ 115 h 115"/>
                <a:gd name="T2" fmla="*/ 97 w 97"/>
                <a:gd name="T3" fmla="*/ 0 h 115"/>
                <a:gd name="T4" fmla="*/ 97 w 97"/>
                <a:gd name="T5" fmla="*/ 9 h 115"/>
                <a:gd name="T6" fmla="*/ 8 w 97"/>
                <a:gd name="T7" fmla="*/ 115 h 115"/>
                <a:gd name="T8" fmla="*/ 0 w 97"/>
                <a:gd name="T9" fmla="*/ 115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15">
                  <a:moveTo>
                    <a:pt x="0" y="115"/>
                  </a:moveTo>
                  <a:lnTo>
                    <a:pt x="97" y="0"/>
                  </a:lnTo>
                  <a:lnTo>
                    <a:pt x="97" y="9"/>
                  </a:lnTo>
                  <a:lnTo>
                    <a:pt x="8" y="115"/>
                  </a:lnTo>
                  <a:lnTo>
                    <a:pt x="0" y="115"/>
                  </a:lnTo>
                  <a:close/>
                </a:path>
              </a:pathLst>
            </a:custGeom>
            <a:solidFill>
              <a:srgbClr val="1E4B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 name="Freeform 252"/>
            <p:cNvSpPr>
              <a:spLocks/>
            </p:cNvSpPr>
            <p:nvPr userDrawn="1"/>
          </p:nvSpPr>
          <p:spPr bwMode="auto">
            <a:xfrm>
              <a:off x="5623" y="297"/>
              <a:ext cx="93" cy="111"/>
            </a:xfrm>
            <a:custGeom>
              <a:avLst/>
              <a:gdLst>
                <a:gd name="T0" fmla="*/ 0 w 93"/>
                <a:gd name="T1" fmla="*/ 111 h 111"/>
                <a:gd name="T2" fmla="*/ 93 w 93"/>
                <a:gd name="T3" fmla="*/ 0 h 111"/>
                <a:gd name="T4" fmla="*/ 93 w 93"/>
                <a:gd name="T5" fmla="*/ 9 h 111"/>
                <a:gd name="T6" fmla="*/ 7 w 93"/>
                <a:gd name="T7" fmla="*/ 111 h 111"/>
                <a:gd name="T8" fmla="*/ 0 w 93"/>
                <a:gd name="T9" fmla="*/ 111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111">
                  <a:moveTo>
                    <a:pt x="0" y="111"/>
                  </a:moveTo>
                  <a:lnTo>
                    <a:pt x="93" y="0"/>
                  </a:lnTo>
                  <a:lnTo>
                    <a:pt x="93" y="9"/>
                  </a:lnTo>
                  <a:lnTo>
                    <a:pt x="7" y="111"/>
                  </a:lnTo>
                  <a:lnTo>
                    <a:pt x="0" y="111"/>
                  </a:lnTo>
                  <a:close/>
                </a:path>
              </a:pathLst>
            </a:custGeom>
            <a:solidFill>
              <a:srgbClr val="1D4B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 name="Freeform 253"/>
            <p:cNvSpPr>
              <a:spLocks/>
            </p:cNvSpPr>
            <p:nvPr userDrawn="1"/>
          </p:nvSpPr>
          <p:spPr bwMode="auto">
            <a:xfrm>
              <a:off x="5627" y="302"/>
              <a:ext cx="89" cy="106"/>
            </a:xfrm>
            <a:custGeom>
              <a:avLst/>
              <a:gdLst>
                <a:gd name="T0" fmla="*/ 0 w 89"/>
                <a:gd name="T1" fmla="*/ 106 h 106"/>
                <a:gd name="T2" fmla="*/ 89 w 89"/>
                <a:gd name="T3" fmla="*/ 0 h 106"/>
                <a:gd name="T4" fmla="*/ 89 w 89"/>
                <a:gd name="T5" fmla="*/ 9 h 106"/>
                <a:gd name="T6" fmla="*/ 7 w 89"/>
                <a:gd name="T7" fmla="*/ 106 h 106"/>
                <a:gd name="T8" fmla="*/ 0 w 89"/>
                <a:gd name="T9" fmla="*/ 106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106">
                  <a:moveTo>
                    <a:pt x="0" y="106"/>
                  </a:moveTo>
                  <a:lnTo>
                    <a:pt x="89" y="0"/>
                  </a:lnTo>
                  <a:lnTo>
                    <a:pt x="89" y="9"/>
                  </a:lnTo>
                  <a:lnTo>
                    <a:pt x="7" y="106"/>
                  </a:lnTo>
                  <a:lnTo>
                    <a:pt x="0" y="106"/>
                  </a:lnTo>
                  <a:close/>
                </a:path>
              </a:pathLst>
            </a:custGeom>
            <a:solidFill>
              <a:srgbClr val="1B49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 name="Freeform 254"/>
            <p:cNvSpPr>
              <a:spLocks/>
            </p:cNvSpPr>
            <p:nvPr userDrawn="1"/>
          </p:nvSpPr>
          <p:spPr bwMode="auto">
            <a:xfrm>
              <a:off x="5630" y="306"/>
              <a:ext cx="86" cy="102"/>
            </a:xfrm>
            <a:custGeom>
              <a:avLst/>
              <a:gdLst>
                <a:gd name="T0" fmla="*/ 0 w 86"/>
                <a:gd name="T1" fmla="*/ 102 h 102"/>
                <a:gd name="T2" fmla="*/ 86 w 86"/>
                <a:gd name="T3" fmla="*/ 0 h 102"/>
                <a:gd name="T4" fmla="*/ 86 w 86"/>
                <a:gd name="T5" fmla="*/ 11 h 102"/>
                <a:gd name="T6" fmla="*/ 8 w 86"/>
                <a:gd name="T7" fmla="*/ 102 h 102"/>
                <a:gd name="T8" fmla="*/ 0 w 86"/>
                <a:gd name="T9" fmla="*/ 102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102">
                  <a:moveTo>
                    <a:pt x="0" y="102"/>
                  </a:moveTo>
                  <a:lnTo>
                    <a:pt x="86" y="0"/>
                  </a:lnTo>
                  <a:lnTo>
                    <a:pt x="86" y="11"/>
                  </a:lnTo>
                  <a:lnTo>
                    <a:pt x="8" y="102"/>
                  </a:lnTo>
                  <a:lnTo>
                    <a:pt x="0" y="102"/>
                  </a:lnTo>
                  <a:close/>
                </a:path>
              </a:pathLst>
            </a:custGeom>
            <a:solidFill>
              <a:srgbClr val="1B49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9" name="Freeform 255"/>
            <p:cNvSpPr>
              <a:spLocks/>
            </p:cNvSpPr>
            <p:nvPr userDrawn="1"/>
          </p:nvSpPr>
          <p:spPr bwMode="auto">
            <a:xfrm>
              <a:off x="5634" y="311"/>
              <a:ext cx="82" cy="97"/>
            </a:xfrm>
            <a:custGeom>
              <a:avLst/>
              <a:gdLst>
                <a:gd name="T0" fmla="*/ 0 w 82"/>
                <a:gd name="T1" fmla="*/ 97 h 97"/>
                <a:gd name="T2" fmla="*/ 82 w 82"/>
                <a:gd name="T3" fmla="*/ 0 h 97"/>
                <a:gd name="T4" fmla="*/ 82 w 82"/>
                <a:gd name="T5" fmla="*/ 10 h 97"/>
                <a:gd name="T6" fmla="*/ 8 w 82"/>
                <a:gd name="T7" fmla="*/ 97 h 97"/>
                <a:gd name="T8" fmla="*/ 0 w 82"/>
                <a:gd name="T9" fmla="*/ 97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97">
                  <a:moveTo>
                    <a:pt x="0" y="97"/>
                  </a:moveTo>
                  <a:lnTo>
                    <a:pt x="82" y="0"/>
                  </a:lnTo>
                  <a:lnTo>
                    <a:pt x="82" y="10"/>
                  </a:lnTo>
                  <a:lnTo>
                    <a:pt x="8" y="97"/>
                  </a:lnTo>
                  <a:lnTo>
                    <a:pt x="0" y="97"/>
                  </a:lnTo>
                  <a:close/>
                </a:path>
              </a:pathLst>
            </a:custGeom>
            <a:solidFill>
              <a:srgbClr val="194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0" name="Freeform 256"/>
            <p:cNvSpPr>
              <a:spLocks/>
            </p:cNvSpPr>
            <p:nvPr userDrawn="1"/>
          </p:nvSpPr>
          <p:spPr bwMode="auto">
            <a:xfrm>
              <a:off x="5638" y="317"/>
              <a:ext cx="78" cy="91"/>
            </a:xfrm>
            <a:custGeom>
              <a:avLst/>
              <a:gdLst>
                <a:gd name="T0" fmla="*/ 0 w 78"/>
                <a:gd name="T1" fmla="*/ 91 h 91"/>
                <a:gd name="T2" fmla="*/ 78 w 78"/>
                <a:gd name="T3" fmla="*/ 0 h 91"/>
                <a:gd name="T4" fmla="*/ 78 w 78"/>
                <a:gd name="T5" fmla="*/ 9 h 91"/>
                <a:gd name="T6" fmla="*/ 8 w 78"/>
                <a:gd name="T7" fmla="*/ 91 h 91"/>
                <a:gd name="T8" fmla="*/ 0 w 78"/>
                <a:gd name="T9" fmla="*/ 91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91">
                  <a:moveTo>
                    <a:pt x="0" y="91"/>
                  </a:moveTo>
                  <a:lnTo>
                    <a:pt x="78" y="0"/>
                  </a:lnTo>
                  <a:lnTo>
                    <a:pt x="78" y="9"/>
                  </a:lnTo>
                  <a:lnTo>
                    <a:pt x="8" y="91"/>
                  </a:lnTo>
                  <a:lnTo>
                    <a:pt x="0" y="91"/>
                  </a:lnTo>
                  <a:close/>
                </a:path>
              </a:pathLst>
            </a:custGeom>
            <a:solidFill>
              <a:srgbClr val="184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 name="Freeform 257"/>
            <p:cNvSpPr>
              <a:spLocks/>
            </p:cNvSpPr>
            <p:nvPr userDrawn="1"/>
          </p:nvSpPr>
          <p:spPr bwMode="auto">
            <a:xfrm>
              <a:off x="5642" y="321"/>
              <a:ext cx="74" cy="87"/>
            </a:xfrm>
            <a:custGeom>
              <a:avLst/>
              <a:gdLst>
                <a:gd name="T0" fmla="*/ 0 w 74"/>
                <a:gd name="T1" fmla="*/ 87 h 87"/>
                <a:gd name="T2" fmla="*/ 74 w 74"/>
                <a:gd name="T3" fmla="*/ 0 h 87"/>
                <a:gd name="T4" fmla="*/ 74 w 74"/>
                <a:gd name="T5" fmla="*/ 10 h 87"/>
                <a:gd name="T6" fmla="*/ 8 w 74"/>
                <a:gd name="T7" fmla="*/ 87 h 87"/>
                <a:gd name="T8" fmla="*/ 0 w 74"/>
                <a:gd name="T9" fmla="*/ 87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87">
                  <a:moveTo>
                    <a:pt x="0" y="87"/>
                  </a:moveTo>
                  <a:lnTo>
                    <a:pt x="74" y="0"/>
                  </a:lnTo>
                  <a:lnTo>
                    <a:pt x="74" y="10"/>
                  </a:lnTo>
                  <a:lnTo>
                    <a:pt x="8" y="87"/>
                  </a:lnTo>
                  <a:lnTo>
                    <a:pt x="0" y="87"/>
                  </a:lnTo>
                  <a:close/>
                </a:path>
              </a:pathLst>
            </a:custGeom>
            <a:solidFill>
              <a:srgbClr val="1645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 name="Freeform 258"/>
            <p:cNvSpPr>
              <a:spLocks/>
            </p:cNvSpPr>
            <p:nvPr userDrawn="1"/>
          </p:nvSpPr>
          <p:spPr bwMode="auto">
            <a:xfrm>
              <a:off x="5646" y="326"/>
              <a:ext cx="70" cy="82"/>
            </a:xfrm>
            <a:custGeom>
              <a:avLst/>
              <a:gdLst>
                <a:gd name="T0" fmla="*/ 0 w 70"/>
                <a:gd name="T1" fmla="*/ 82 h 82"/>
                <a:gd name="T2" fmla="*/ 70 w 70"/>
                <a:gd name="T3" fmla="*/ 0 h 82"/>
                <a:gd name="T4" fmla="*/ 70 w 70"/>
                <a:gd name="T5" fmla="*/ 9 h 82"/>
                <a:gd name="T6" fmla="*/ 9 w 70"/>
                <a:gd name="T7" fmla="*/ 82 h 82"/>
                <a:gd name="T8" fmla="*/ 0 w 70"/>
                <a:gd name="T9" fmla="*/ 82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82">
                  <a:moveTo>
                    <a:pt x="0" y="82"/>
                  </a:moveTo>
                  <a:lnTo>
                    <a:pt x="70" y="0"/>
                  </a:lnTo>
                  <a:lnTo>
                    <a:pt x="70" y="9"/>
                  </a:lnTo>
                  <a:lnTo>
                    <a:pt x="9" y="82"/>
                  </a:lnTo>
                  <a:lnTo>
                    <a:pt x="0" y="82"/>
                  </a:lnTo>
                  <a:close/>
                </a:path>
              </a:pathLst>
            </a:custGeom>
            <a:solidFill>
              <a:srgbClr val="1645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 name="Freeform 259"/>
            <p:cNvSpPr>
              <a:spLocks/>
            </p:cNvSpPr>
            <p:nvPr userDrawn="1"/>
          </p:nvSpPr>
          <p:spPr bwMode="auto">
            <a:xfrm>
              <a:off x="5650" y="331"/>
              <a:ext cx="66" cy="77"/>
            </a:xfrm>
            <a:custGeom>
              <a:avLst/>
              <a:gdLst>
                <a:gd name="T0" fmla="*/ 0 w 66"/>
                <a:gd name="T1" fmla="*/ 77 h 77"/>
                <a:gd name="T2" fmla="*/ 66 w 66"/>
                <a:gd name="T3" fmla="*/ 0 h 77"/>
                <a:gd name="T4" fmla="*/ 66 w 66"/>
                <a:gd name="T5" fmla="*/ 9 h 77"/>
                <a:gd name="T6" fmla="*/ 9 w 66"/>
                <a:gd name="T7" fmla="*/ 77 h 77"/>
                <a:gd name="T8" fmla="*/ 0 w 66"/>
                <a:gd name="T9" fmla="*/ 77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77">
                  <a:moveTo>
                    <a:pt x="0" y="77"/>
                  </a:moveTo>
                  <a:lnTo>
                    <a:pt x="66" y="0"/>
                  </a:lnTo>
                  <a:lnTo>
                    <a:pt x="66" y="9"/>
                  </a:lnTo>
                  <a:lnTo>
                    <a:pt x="9" y="77"/>
                  </a:lnTo>
                  <a:lnTo>
                    <a:pt x="0" y="77"/>
                  </a:lnTo>
                  <a:close/>
                </a:path>
              </a:pathLst>
            </a:custGeom>
            <a:solidFill>
              <a:srgbClr val="144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 name="Freeform 260"/>
            <p:cNvSpPr>
              <a:spLocks/>
            </p:cNvSpPr>
            <p:nvPr userDrawn="1"/>
          </p:nvSpPr>
          <p:spPr bwMode="auto">
            <a:xfrm>
              <a:off x="5655" y="335"/>
              <a:ext cx="61" cy="73"/>
            </a:xfrm>
            <a:custGeom>
              <a:avLst/>
              <a:gdLst>
                <a:gd name="T0" fmla="*/ 0 w 61"/>
                <a:gd name="T1" fmla="*/ 73 h 73"/>
                <a:gd name="T2" fmla="*/ 61 w 61"/>
                <a:gd name="T3" fmla="*/ 0 h 73"/>
                <a:gd name="T4" fmla="*/ 61 w 61"/>
                <a:gd name="T5" fmla="*/ 11 h 73"/>
                <a:gd name="T6" fmla="*/ 8 w 61"/>
                <a:gd name="T7" fmla="*/ 73 h 73"/>
                <a:gd name="T8" fmla="*/ 0 w 61"/>
                <a:gd name="T9" fmla="*/ 73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73">
                  <a:moveTo>
                    <a:pt x="0" y="73"/>
                  </a:moveTo>
                  <a:lnTo>
                    <a:pt x="61" y="0"/>
                  </a:lnTo>
                  <a:lnTo>
                    <a:pt x="61" y="11"/>
                  </a:lnTo>
                  <a:lnTo>
                    <a:pt x="8" y="73"/>
                  </a:lnTo>
                  <a:lnTo>
                    <a:pt x="0" y="73"/>
                  </a:lnTo>
                  <a:close/>
                </a:path>
              </a:pathLst>
            </a:custGeom>
            <a:solidFill>
              <a:srgbClr val="134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5" name="Freeform 261"/>
            <p:cNvSpPr>
              <a:spLocks/>
            </p:cNvSpPr>
            <p:nvPr userDrawn="1"/>
          </p:nvSpPr>
          <p:spPr bwMode="auto">
            <a:xfrm>
              <a:off x="5659" y="340"/>
              <a:ext cx="57" cy="68"/>
            </a:xfrm>
            <a:custGeom>
              <a:avLst/>
              <a:gdLst>
                <a:gd name="T0" fmla="*/ 0 w 57"/>
                <a:gd name="T1" fmla="*/ 68 h 68"/>
                <a:gd name="T2" fmla="*/ 57 w 57"/>
                <a:gd name="T3" fmla="*/ 0 h 68"/>
                <a:gd name="T4" fmla="*/ 57 w 57"/>
                <a:gd name="T5" fmla="*/ 10 h 68"/>
                <a:gd name="T6" fmla="*/ 8 w 57"/>
                <a:gd name="T7" fmla="*/ 68 h 68"/>
                <a:gd name="T8" fmla="*/ 0 w 57"/>
                <a:gd name="T9" fmla="*/ 68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68">
                  <a:moveTo>
                    <a:pt x="0" y="68"/>
                  </a:moveTo>
                  <a:lnTo>
                    <a:pt x="57" y="0"/>
                  </a:lnTo>
                  <a:lnTo>
                    <a:pt x="57" y="10"/>
                  </a:lnTo>
                  <a:lnTo>
                    <a:pt x="8" y="68"/>
                  </a:lnTo>
                  <a:lnTo>
                    <a:pt x="0" y="68"/>
                  </a:lnTo>
                  <a:close/>
                </a:path>
              </a:pathLst>
            </a:custGeom>
            <a:solidFill>
              <a:srgbClr val="1141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6" name="Freeform 262"/>
            <p:cNvSpPr>
              <a:spLocks/>
            </p:cNvSpPr>
            <p:nvPr userDrawn="1"/>
          </p:nvSpPr>
          <p:spPr bwMode="auto">
            <a:xfrm>
              <a:off x="5663" y="346"/>
              <a:ext cx="53" cy="62"/>
            </a:xfrm>
            <a:custGeom>
              <a:avLst/>
              <a:gdLst>
                <a:gd name="T0" fmla="*/ 0 w 53"/>
                <a:gd name="T1" fmla="*/ 62 h 62"/>
                <a:gd name="T2" fmla="*/ 53 w 53"/>
                <a:gd name="T3" fmla="*/ 0 h 62"/>
                <a:gd name="T4" fmla="*/ 53 w 53"/>
                <a:gd name="T5" fmla="*/ 9 h 62"/>
                <a:gd name="T6" fmla="*/ 8 w 53"/>
                <a:gd name="T7" fmla="*/ 62 h 62"/>
                <a:gd name="T8" fmla="*/ 0 w 53"/>
                <a:gd name="T9" fmla="*/ 62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62">
                  <a:moveTo>
                    <a:pt x="0" y="62"/>
                  </a:moveTo>
                  <a:lnTo>
                    <a:pt x="53" y="0"/>
                  </a:lnTo>
                  <a:lnTo>
                    <a:pt x="53" y="9"/>
                  </a:lnTo>
                  <a:lnTo>
                    <a:pt x="8" y="62"/>
                  </a:lnTo>
                  <a:lnTo>
                    <a:pt x="0" y="62"/>
                  </a:lnTo>
                  <a:close/>
                </a:path>
              </a:pathLst>
            </a:custGeom>
            <a:solidFill>
              <a:srgbClr val="1141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 name="Freeform 263"/>
            <p:cNvSpPr>
              <a:spLocks/>
            </p:cNvSpPr>
            <p:nvPr userDrawn="1"/>
          </p:nvSpPr>
          <p:spPr bwMode="auto">
            <a:xfrm>
              <a:off x="5667" y="350"/>
              <a:ext cx="49" cy="58"/>
            </a:xfrm>
            <a:custGeom>
              <a:avLst/>
              <a:gdLst>
                <a:gd name="T0" fmla="*/ 0 w 49"/>
                <a:gd name="T1" fmla="*/ 58 h 58"/>
                <a:gd name="T2" fmla="*/ 49 w 49"/>
                <a:gd name="T3" fmla="*/ 0 h 58"/>
                <a:gd name="T4" fmla="*/ 49 w 49"/>
                <a:gd name="T5" fmla="*/ 10 h 58"/>
                <a:gd name="T6" fmla="*/ 8 w 49"/>
                <a:gd name="T7" fmla="*/ 58 h 58"/>
                <a:gd name="T8" fmla="*/ 0 w 49"/>
                <a:gd name="T9" fmla="*/ 58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58">
                  <a:moveTo>
                    <a:pt x="0" y="58"/>
                  </a:moveTo>
                  <a:lnTo>
                    <a:pt x="49" y="0"/>
                  </a:lnTo>
                  <a:lnTo>
                    <a:pt x="49" y="10"/>
                  </a:lnTo>
                  <a:lnTo>
                    <a:pt x="8" y="58"/>
                  </a:lnTo>
                  <a:lnTo>
                    <a:pt x="0" y="58"/>
                  </a:lnTo>
                  <a:close/>
                </a:path>
              </a:pathLst>
            </a:custGeom>
            <a:solidFill>
              <a:srgbClr val="0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 name="Freeform 264"/>
            <p:cNvSpPr>
              <a:spLocks/>
            </p:cNvSpPr>
            <p:nvPr userDrawn="1"/>
          </p:nvSpPr>
          <p:spPr bwMode="auto">
            <a:xfrm>
              <a:off x="5671" y="355"/>
              <a:ext cx="45" cy="53"/>
            </a:xfrm>
            <a:custGeom>
              <a:avLst/>
              <a:gdLst>
                <a:gd name="T0" fmla="*/ 0 w 45"/>
                <a:gd name="T1" fmla="*/ 53 h 53"/>
                <a:gd name="T2" fmla="*/ 45 w 45"/>
                <a:gd name="T3" fmla="*/ 0 h 53"/>
                <a:gd name="T4" fmla="*/ 45 w 45"/>
                <a:gd name="T5" fmla="*/ 9 h 53"/>
                <a:gd name="T6" fmla="*/ 8 w 45"/>
                <a:gd name="T7" fmla="*/ 53 h 53"/>
                <a:gd name="T8" fmla="*/ 0 w 45"/>
                <a:gd name="T9" fmla="*/ 5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3">
                  <a:moveTo>
                    <a:pt x="0" y="53"/>
                  </a:moveTo>
                  <a:lnTo>
                    <a:pt x="45" y="0"/>
                  </a:lnTo>
                  <a:lnTo>
                    <a:pt x="45" y="9"/>
                  </a:lnTo>
                  <a:lnTo>
                    <a:pt x="8" y="53"/>
                  </a:lnTo>
                  <a:lnTo>
                    <a:pt x="0" y="53"/>
                  </a:lnTo>
                  <a:close/>
                </a:path>
              </a:pathLst>
            </a:custGeom>
            <a:solidFill>
              <a:srgbClr val="0E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9" name="Freeform 265"/>
            <p:cNvSpPr>
              <a:spLocks/>
            </p:cNvSpPr>
            <p:nvPr userDrawn="1"/>
          </p:nvSpPr>
          <p:spPr bwMode="auto">
            <a:xfrm>
              <a:off x="5675" y="360"/>
              <a:ext cx="41" cy="48"/>
            </a:xfrm>
            <a:custGeom>
              <a:avLst/>
              <a:gdLst>
                <a:gd name="T0" fmla="*/ 0 w 41"/>
                <a:gd name="T1" fmla="*/ 48 h 48"/>
                <a:gd name="T2" fmla="*/ 41 w 41"/>
                <a:gd name="T3" fmla="*/ 0 h 48"/>
                <a:gd name="T4" fmla="*/ 41 w 41"/>
                <a:gd name="T5" fmla="*/ 9 h 48"/>
                <a:gd name="T6" fmla="*/ 8 w 41"/>
                <a:gd name="T7" fmla="*/ 48 h 48"/>
                <a:gd name="T8" fmla="*/ 0 w 41"/>
                <a:gd name="T9" fmla="*/ 48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8">
                  <a:moveTo>
                    <a:pt x="0" y="48"/>
                  </a:moveTo>
                  <a:lnTo>
                    <a:pt x="41" y="0"/>
                  </a:lnTo>
                  <a:lnTo>
                    <a:pt x="41" y="9"/>
                  </a:lnTo>
                  <a:lnTo>
                    <a:pt x="8" y="48"/>
                  </a:lnTo>
                  <a:lnTo>
                    <a:pt x="0" y="48"/>
                  </a:lnTo>
                  <a:close/>
                </a:path>
              </a:pathLst>
            </a:custGeom>
            <a:solidFill>
              <a:srgbClr val="0C3D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0" name="Freeform 266"/>
            <p:cNvSpPr>
              <a:spLocks/>
            </p:cNvSpPr>
            <p:nvPr userDrawn="1"/>
          </p:nvSpPr>
          <p:spPr bwMode="auto">
            <a:xfrm>
              <a:off x="5679" y="364"/>
              <a:ext cx="37" cy="44"/>
            </a:xfrm>
            <a:custGeom>
              <a:avLst/>
              <a:gdLst>
                <a:gd name="T0" fmla="*/ 0 w 37"/>
                <a:gd name="T1" fmla="*/ 44 h 44"/>
                <a:gd name="T2" fmla="*/ 37 w 37"/>
                <a:gd name="T3" fmla="*/ 0 h 44"/>
                <a:gd name="T4" fmla="*/ 37 w 37"/>
                <a:gd name="T5" fmla="*/ 11 h 44"/>
                <a:gd name="T6" fmla="*/ 8 w 37"/>
                <a:gd name="T7" fmla="*/ 44 h 44"/>
                <a:gd name="T8" fmla="*/ 0 w 37"/>
                <a:gd name="T9" fmla="*/ 44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4">
                  <a:moveTo>
                    <a:pt x="0" y="44"/>
                  </a:moveTo>
                  <a:lnTo>
                    <a:pt x="37" y="0"/>
                  </a:lnTo>
                  <a:lnTo>
                    <a:pt x="37" y="11"/>
                  </a:lnTo>
                  <a:lnTo>
                    <a:pt x="8" y="44"/>
                  </a:lnTo>
                  <a:lnTo>
                    <a:pt x="0" y="44"/>
                  </a:lnTo>
                  <a:close/>
                </a:path>
              </a:pathLst>
            </a:custGeom>
            <a:solidFill>
              <a:srgbClr val="0C3D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 name="Freeform 267"/>
            <p:cNvSpPr>
              <a:spLocks/>
            </p:cNvSpPr>
            <p:nvPr userDrawn="1"/>
          </p:nvSpPr>
          <p:spPr bwMode="auto">
            <a:xfrm>
              <a:off x="5683" y="369"/>
              <a:ext cx="33" cy="39"/>
            </a:xfrm>
            <a:custGeom>
              <a:avLst/>
              <a:gdLst>
                <a:gd name="T0" fmla="*/ 0 w 33"/>
                <a:gd name="T1" fmla="*/ 39 h 39"/>
                <a:gd name="T2" fmla="*/ 33 w 33"/>
                <a:gd name="T3" fmla="*/ 0 h 39"/>
                <a:gd name="T4" fmla="*/ 33 w 33"/>
                <a:gd name="T5" fmla="*/ 10 h 39"/>
                <a:gd name="T6" fmla="*/ 8 w 33"/>
                <a:gd name="T7" fmla="*/ 39 h 39"/>
                <a:gd name="T8" fmla="*/ 0 w 33"/>
                <a:gd name="T9" fmla="*/ 39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9">
                  <a:moveTo>
                    <a:pt x="0" y="39"/>
                  </a:moveTo>
                  <a:lnTo>
                    <a:pt x="33" y="0"/>
                  </a:lnTo>
                  <a:lnTo>
                    <a:pt x="33" y="10"/>
                  </a:lnTo>
                  <a:lnTo>
                    <a:pt x="8" y="39"/>
                  </a:lnTo>
                  <a:lnTo>
                    <a:pt x="0" y="39"/>
                  </a:lnTo>
                  <a:close/>
                </a:path>
              </a:pathLst>
            </a:custGeom>
            <a:solidFill>
              <a:srgbClr val="0A3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 name="Freeform 268"/>
            <p:cNvSpPr>
              <a:spLocks/>
            </p:cNvSpPr>
            <p:nvPr userDrawn="1"/>
          </p:nvSpPr>
          <p:spPr bwMode="auto">
            <a:xfrm>
              <a:off x="5687" y="375"/>
              <a:ext cx="29" cy="33"/>
            </a:xfrm>
            <a:custGeom>
              <a:avLst/>
              <a:gdLst>
                <a:gd name="T0" fmla="*/ 0 w 29"/>
                <a:gd name="T1" fmla="*/ 33 h 33"/>
                <a:gd name="T2" fmla="*/ 29 w 29"/>
                <a:gd name="T3" fmla="*/ 0 h 33"/>
                <a:gd name="T4" fmla="*/ 29 w 29"/>
                <a:gd name="T5" fmla="*/ 9 h 33"/>
                <a:gd name="T6" fmla="*/ 8 w 29"/>
                <a:gd name="T7" fmla="*/ 33 h 33"/>
                <a:gd name="T8" fmla="*/ 0 w 29"/>
                <a:gd name="T9" fmla="*/ 33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3">
                  <a:moveTo>
                    <a:pt x="0" y="33"/>
                  </a:moveTo>
                  <a:lnTo>
                    <a:pt x="29" y="0"/>
                  </a:lnTo>
                  <a:lnTo>
                    <a:pt x="29" y="9"/>
                  </a:lnTo>
                  <a:lnTo>
                    <a:pt x="8" y="33"/>
                  </a:lnTo>
                  <a:lnTo>
                    <a:pt x="0" y="33"/>
                  </a:lnTo>
                  <a:close/>
                </a:path>
              </a:pathLst>
            </a:custGeom>
            <a:solidFill>
              <a:srgbClr val="093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 name="Freeform 269"/>
            <p:cNvSpPr>
              <a:spLocks/>
            </p:cNvSpPr>
            <p:nvPr userDrawn="1"/>
          </p:nvSpPr>
          <p:spPr bwMode="auto">
            <a:xfrm>
              <a:off x="5691" y="379"/>
              <a:ext cx="25" cy="29"/>
            </a:xfrm>
            <a:custGeom>
              <a:avLst/>
              <a:gdLst>
                <a:gd name="T0" fmla="*/ 0 w 25"/>
                <a:gd name="T1" fmla="*/ 29 h 29"/>
                <a:gd name="T2" fmla="*/ 25 w 25"/>
                <a:gd name="T3" fmla="*/ 0 h 29"/>
                <a:gd name="T4" fmla="*/ 25 w 25"/>
                <a:gd name="T5" fmla="*/ 9 h 29"/>
                <a:gd name="T6" fmla="*/ 8 w 25"/>
                <a:gd name="T7" fmla="*/ 29 h 29"/>
                <a:gd name="T8" fmla="*/ 0 w 2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0" y="29"/>
                  </a:moveTo>
                  <a:lnTo>
                    <a:pt x="25" y="0"/>
                  </a:lnTo>
                  <a:lnTo>
                    <a:pt x="25" y="9"/>
                  </a:lnTo>
                  <a:lnTo>
                    <a:pt x="8" y="29"/>
                  </a:lnTo>
                  <a:lnTo>
                    <a:pt x="0" y="29"/>
                  </a:lnTo>
                  <a:close/>
                </a:path>
              </a:pathLst>
            </a:custGeom>
            <a:solidFill>
              <a:srgbClr val="073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 name="Freeform 270"/>
            <p:cNvSpPr>
              <a:spLocks/>
            </p:cNvSpPr>
            <p:nvPr userDrawn="1"/>
          </p:nvSpPr>
          <p:spPr bwMode="auto">
            <a:xfrm>
              <a:off x="5695" y="384"/>
              <a:ext cx="21" cy="24"/>
            </a:xfrm>
            <a:custGeom>
              <a:avLst/>
              <a:gdLst>
                <a:gd name="T0" fmla="*/ 0 w 21"/>
                <a:gd name="T1" fmla="*/ 24 h 24"/>
                <a:gd name="T2" fmla="*/ 21 w 21"/>
                <a:gd name="T3" fmla="*/ 0 h 24"/>
                <a:gd name="T4" fmla="*/ 21 w 21"/>
                <a:gd name="T5" fmla="*/ 9 h 24"/>
                <a:gd name="T6" fmla="*/ 8 w 21"/>
                <a:gd name="T7" fmla="*/ 24 h 24"/>
                <a:gd name="T8" fmla="*/ 0 w 21"/>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4">
                  <a:moveTo>
                    <a:pt x="0" y="24"/>
                  </a:moveTo>
                  <a:lnTo>
                    <a:pt x="21" y="0"/>
                  </a:lnTo>
                  <a:lnTo>
                    <a:pt x="21" y="9"/>
                  </a:lnTo>
                  <a:lnTo>
                    <a:pt x="8" y="24"/>
                  </a:lnTo>
                  <a:lnTo>
                    <a:pt x="0" y="24"/>
                  </a:lnTo>
                  <a:close/>
                </a:path>
              </a:pathLst>
            </a:custGeom>
            <a:solidFill>
              <a:srgbClr val="073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5" name="Freeform 271"/>
            <p:cNvSpPr>
              <a:spLocks/>
            </p:cNvSpPr>
            <p:nvPr userDrawn="1"/>
          </p:nvSpPr>
          <p:spPr bwMode="auto">
            <a:xfrm>
              <a:off x="5699" y="388"/>
              <a:ext cx="17" cy="20"/>
            </a:xfrm>
            <a:custGeom>
              <a:avLst/>
              <a:gdLst>
                <a:gd name="T0" fmla="*/ 0 w 17"/>
                <a:gd name="T1" fmla="*/ 20 h 20"/>
                <a:gd name="T2" fmla="*/ 17 w 17"/>
                <a:gd name="T3" fmla="*/ 0 h 20"/>
                <a:gd name="T4" fmla="*/ 17 w 17"/>
                <a:gd name="T5" fmla="*/ 10 h 20"/>
                <a:gd name="T6" fmla="*/ 8 w 17"/>
                <a:gd name="T7" fmla="*/ 20 h 20"/>
                <a:gd name="T8" fmla="*/ 0 w 17"/>
                <a:gd name="T9" fmla="*/ 2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0">
                  <a:moveTo>
                    <a:pt x="0" y="20"/>
                  </a:moveTo>
                  <a:lnTo>
                    <a:pt x="17" y="0"/>
                  </a:lnTo>
                  <a:lnTo>
                    <a:pt x="17" y="10"/>
                  </a:lnTo>
                  <a:lnTo>
                    <a:pt x="8" y="20"/>
                  </a:lnTo>
                  <a:lnTo>
                    <a:pt x="0" y="20"/>
                  </a:lnTo>
                  <a:close/>
                </a:path>
              </a:pathLst>
            </a:custGeom>
            <a:solidFill>
              <a:srgbClr val="0537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6" name="Freeform 272"/>
            <p:cNvSpPr>
              <a:spLocks/>
            </p:cNvSpPr>
            <p:nvPr userDrawn="1"/>
          </p:nvSpPr>
          <p:spPr bwMode="auto">
            <a:xfrm>
              <a:off x="5703" y="393"/>
              <a:ext cx="13" cy="15"/>
            </a:xfrm>
            <a:custGeom>
              <a:avLst/>
              <a:gdLst>
                <a:gd name="T0" fmla="*/ 0 w 13"/>
                <a:gd name="T1" fmla="*/ 15 h 15"/>
                <a:gd name="T2" fmla="*/ 13 w 13"/>
                <a:gd name="T3" fmla="*/ 0 h 15"/>
                <a:gd name="T4" fmla="*/ 13 w 13"/>
                <a:gd name="T5" fmla="*/ 9 h 15"/>
                <a:gd name="T6" fmla="*/ 8 w 13"/>
                <a:gd name="T7" fmla="*/ 15 h 15"/>
                <a:gd name="T8" fmla="*/ 0 w 13"/>
                <a:gd name="T9" fmla="*/ 1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5">
                  <a:moveTo>
                    <a:pt x="0" y="15"/>
                  </a:moveTo>
                  <a:lnTo>
                    <a:pt x="13" y="0"/>
                  </a:lnTo>
                  <a:lnTo>
                    <a:pt x="13" y="9"/>
                  </a:lnTo>
                  <a:lnTo>
                    <a:pt x="8" y="15"/>
                  </a:lnTo>
                  <a:lnTo>
                    <a:pt x="0" y="15"/>
                  </a:lnTo>
                  <a:close/>
                </a:path>
              </a:pathLst>
            </a:custGeom>
            <a:solidFill>
              <a:srgbClr val="0437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7" name="Freeform 273"/>
            <p:cNvSpPr>
              <a:spLocks/>
            </p:cNvSpPr>
            <p:nvPr userDrawn="1"/>
          </p:nvSpPr>
          <p:spPr bwMode="auto">
            <a:xfrm>
              <a:off x="5707" y="398"/>
              <a:ext cx="9" cy="10"/>
            </a:xfrm>
            <a:custGeom>
              <a:avLst/>
              <a:gdLst>
                <a:gd name="T0" fmla="*/ 0 w 9"/>
                <a:gd name="T1" fmla="*/ 10 h 10"/>
                <a:gd name="T2" fmla="*/ 9 w 9"/>
                <a:gd name="T3" fmla="*/ 0 h 10"/>
                <a:gd name="T4" fmla="*/ 9 w 9"/>
                <a:gd name="T5" fmla="*/ 10 h 10"/>
                <a:gd name="T6" fmla="*/ 0 w 9"/>
                <a:gd name="T7" fmla="*/ 1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0">
                  <a:moveTo>
                    <a:pt x="0" y="10"/>
                  </a:moveTo>
                  <a:lnTo>
                    <a:pt x="9" y="0"/>
                  </a:lnTo>
                  <a:lnTo>
                    <a:pt x="9" y="10"/>
                  </a:lnTo>
                  <a:lnTo>
                    <a:pt x="0" y="10"/>
                  </a:lnTo>
                  <a:close/>
                </a:path>
              </a:pathLst>
            </a:custGeom>
            <a:solidFill>
              <a:srgbClr val="0235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 name="Freeform 274"/>
            <p:cNvSpPr>
              <a:spLocks/>
            </p:cNvSpPr>
            <p:nvPr userDrawn="1"/>
          </p:nvSpPr>
          <p:spPr bwMode="auto">
            <a:xfrm>
              <a:off x="5711" y="402"/>
              <a:ext cx="5" cy="6"/>
            </a:xfrm>
            <a:custGeom>
              <a:avLst/>
              <a:gdLst>
                <a:gd name="T0" fmla="*/ 0 w 5"/>
                <a:gd name="T1" fmla="*/ 6 h 6"/>
                <a:gd name="T2" fmla="*/ 5 w 5"/>
                <a:gd name="T3" fmla="*/ 0 h 6"/>
                <a:gd name="T4" fmla="*/ 5 w 5"/>
                <a:gd name="T5" fmla="*/ 6 h 6"/>
                <a:gd name="T6" fmla="*/ 0 w 5"/>
                <a:gd name="T7" fmla="*/ 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0" y="6"/>
                  </a:moveTo>
                  <a:lnTo>
                    <a:pt x="5" y="0"/>
                  </a:lnTo>
                  <a:lnTo>
                    <a:pt x="5" y="6"/>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9" name="Freeform 275"/>
            <p:cNvSpPr>
              <a:spLocks/>
            </p:cNvSpPr>
            <p:nvPr userDrawn="1"/>
          </p:nvSpPr>
          <p:spPr bwMode="auto">
            <a:xfrm>
              <a:off x="5011" y="398"/>
              <a:ext cx="714" cy="20"/>
            </a:xfrm>
            <a:custGeom>
              <a:avLst/>
              <a:gdLst>
                <a:gd name="T0" fmla="*/ 714 w 714"/>
                <a:gd name="T1" fmla="*/ 10 h 20"/>
                <a:gd name="T2" fmla="*/ 705 w 714"/>
                <a:gd name="T3" fmla="*/ 0 h 20"/>
                <a:gd name="T4" fmla="*/ 0 w 714"/>
                <a:gd name="T5" fmla="*/ 0 h 20"/>
                <a:gd name="T6" fmla="*/ 0 w 714"/>
                <a:gd name="T7" fmla="*/ 20 h 20"/>
                <a:gd name="T8" fmla="*/ 705 w 714"/>
                <a:gd name="T9" fmla="*/ 20 h 20"/>
                <a:gd name="T10" fmla="*/ 714 w 714"/>
                <a:gd name="T11" fmla="*/ 10 h 20"/>
                <a:gd name="T12" fmla="*/ 705 w 714"/>
                <a:gd name="T13" fmla="*/ 20 h 20"/>
                <a:gd name="T14" fmla="*/ 714 w 714"/>
                <a:gd name="T15" fmla="*/ 20 h 20"/>
                <a:gd name="T16" fmla="*/ 714 w 714"/>
                <a:gd name="T17" fmla="*/ 1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4" h="20">
                  <a:moveTo>
                    <a:pt x="714" y="10"/>
                  </a:moveTo>
                  <a:lnTo>
                    <a:pt x="705" y="0"/>
                  </a:lnTo>
                  <a:lnTo>
                    <a:pt x="0" y="0"/>
                  </a:lnTo>
                  <a:lnTo>
                    <a:pt x="0" y="20"/>
                  </a:lnTo>
                  <a:lnTo>
                    <a:pt x="705" y="20"/>
                  </a:lnTo>
                  <a:lnTo>
                    <a:pt x="714" y="10"/>
                  </a:lnTo>
                  <a:lnTo>
                    <a:pt x="705" y="20"/>
                  </a:lnTo>
                  <a:lnTo>
                    <a:pt x="714" y="20"/>
                  </a:lnTo>
                  <a:lnTo>
                    <a:pt x="714" y="10"/>
                  </a:lnTo>
                  <a:close/>
                </a:path>
              </a:pathLst>
            </a:custGeom>
            <a:solidFill>
              <a:schemeClr val="tx2"/>
            </a:solidFill>
            <a:ln w="9525">
              <a:solidFill>
                <a:schemeClr val="tx2"/>
              </a:solidFill>
              <a:round/>
              <a:headEnd/>
              <a:tailEnd/>
            </a:ln>
          </p:spPr>
          <p:txBody>
            <a:bodyPr/>
            <a:lstStyle/>
            <a:p>
              <a:endParaRPr lang="en-GB"/>
            </a:p>
          </p:txBody>
        </p:sp>
        <p:sp>
          <p:nvSpPr>
            <p:cNvPr id="70" name="Freeform 276"/>
            <p:cNvSpPr>
              <a:spLocks/>
            </p:cNvSpPr>
            <p:nvPr userDrawn="1"/>
          </p:nvSpPr>
          <p:spPr bwMode="auto">
            <a:xfrm>
              <a:off x="5705" y="5"/>
              <a:ext cx="20" cy="403"/>
            </a:xfrm>
            <a:custGeom>
              <a:avLst/>
              <a:gdLst>
                <a:gd name="T0" fmla="*/ 11 w 20"/>
                <a:gd name="T1" fmla="*/ 0 h 403"/>
                <a:gd name="T2" fmla="*/ 0 w 20"/>
                <a:gd name="T3" fmla="*/ 11 h 403"/>
                <a:gd name="T4" fmla="*/ 0 w 20"/>
                <a:gd name="T5" fmla="*/ 403 h 403"/>
                <a:gd name="T6" fmla="*/ 20 w 20"/>
                <a:gd name="T7" fmla="*/ 403 h 403"/>
                <a:gd name="T8" fmla="*/ 20 w 20"/>
                <a:gd name="T9" fmla="*/ 11 h 403"/>
                <a:gd name="T10" fmla="*/ 11 w 20"/>
                <a:gd name="T11" fmla="*/ 0 h 403"/>
                <a:gd name="T12" fmla="*/ 20 w 20"/>
                <a:gd name="T13" fmla="*/ 11 h 403"/>
                <a:gd name="T14" fmla="*/ 20 w 20"/>
                <a:gd name="T15" fmla="*/ 0 h 403"/>
                <a:gd name="T16" fmla="*/ 11 w 20"/>
                <a:gd name="T17" fmla="*/ 0 h 4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403">
                  <a:moveTo>
                    <a:pt x="11" y="0"/>
                  </a:moveTo>
                  <a:lnTo>
                    <a:pt x="0" y="11"/>
                  </a:lnTo>
                  <a:lnTo>
                    <a:pt x="0" y="403"/>
                  </a:lnTo>
                  <a:lnTo>
                    <a:pt x="20" y="403"/>
                  </a:lnTo>
                  <a:lnTo>
                    <a:pt x="20" y="11"/>
                  </a:lnTo>
                  <a:lnTo>
                    <a:pt x="11" y="0"/>
                  </a:lnTo>
                  <a:lnTo>
                    <a:pt x="20" y="11"/>
                  </a:lnTo>
                  <a:lnTo>
                    <a:pt x="20" y="0"/>
                  </a:lnTo>
                  <a:lnTo>
                    <a:pt x="11" y="0"/>
                  </a:lnTo>
                  <a:close/>
                </a:path>
              </a:pathLst>
            </a:custGeom>
            <a:solidFill>
              <a:schemeClr val="tx2"/>
            </a:solidFill>
            <a:ln w="9525">
              <a:solidFill>
                <a:schemeClr val="tx2"/>
              </a:solidFill>
              <a:round/>
              <a:headEnd/>
              <a:tailEnd/>
            </a:ln>
          </p:spPr>
          <p:txBody>
            <a:bodyPr/>
            <a:lstStyle/>
            <a:p>
              <a:endParaRPr lang="en-GB"/>
            </a:p>
          </p:txBody>
        </p:sp>
        <p:sp>
          <p:nvSpPr>
            <p:cNvPr id="71" name="Freeform 277"/>
            <p:cNvSpPr>
              <a:spLocks/>
            </p:cNvSpPr>
            <p:nvPr userDrawn="1"/>
          </p:nvSpPr>
          <p:spPr bwMode="auto">
            <a:xfrm>
              <a:off x="5002" y="5"/>
              <a:ext cx="714" cy="20"/>
            </a:xfrm>
            <a:custGeom>
              <a:avLst/>
              <a:gdLst>
                <a:gd name="T0" fmla="*/ 0 w 714"/>
                <a:gd name="T1" fmla="*/ 11 h 20"/>
                <a:gd name="T2" fmla="*/ 9 w 714"/>
                <a:gd name="T3" fmla="*/ 20 h 20"/>
                <a:gd name="T4" fmla="*/ 714 w 714"/>
                <a:gd name="T5" fmla="*/ 20 h 20"/>
                <a:gd name="T6" fmla="*/ 714 w 714"/>
                <a:gd name="T7" fmla="*/ 0 h 20"/>
                <a:gd name="T8" fmla="*/ 9 w 714"/>
                <a:gd name="T9" fmla="*/ 0 h 20"/>
                <a:gd name="T10" fmla="*/ 0 w 714"/>
                <a:gd name="T11" fmla="*/ 11 h 20"/>
                <a:gd name="T12" fmla="*/ 9 w 714"/>
                <a:gd name="T13" fmla="*/ 0 h 20"/>
                <a:gd name="T14" fmla="*/ 0 w 714"/>
                <a:gd name="T15" fmla="*/ 0 h 20"/>
                <a:gd name="T16" fmla="*/ 0 w 714"/>
                <a:gd name="T17" fmla="*/ 11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4" h="20">
                  <a:moveTo>
                    <a:pt x="0" y="11"/>
                  </a:moveTo>
                  <a:lnTo>
                    <a:pt x="9" y="20"/>
                  </a:lnTo>
                  <a:lnTo>
                    <a:pt x="714" y="20"/>
                  </a:lnTo>
                  <a:lnTo>
                    <a:pt x="714" y="0"/>
                  </a:lnTo>
                  <a:lnTo>
                    <a:pt x="9" y="0"/>
                  </a:lnTo>
                  <a:lnTo>
                    <a:pt x="0" y="11"/>
                  </a:lnTo>
                  <a:lnTo>
                    <a:pt x="9" y="0"/>
                  </a:lnTo>
                  <a:lnTo>
                    <a:pt x="0" y="0"/>
                  </a:lnTo>
                  <a:lnTo>
                    <a:pt x="0" y="11"/>
                  </a:lnTo>
                  <a:close/>
                </a:path>
              </a:pathLst>
            </a:custGeom>
            <a:solidFill>
              <a:schemeClr val="tx2"/>
            </a:solidFill>
            <a:ln w="9525">
              <a:solidFill>
                <a:schemeClr val="tx2"/>
              </a:solidFill>
              <a:round/>
              <a:headEnd/>
              <a:tailEnd/>
            </a:ln>
          </p:spPr>
          <p:txBody>
            <a:bodyPr/>
            <a:lstStyle/>
            <a:p>
              <a:endParaRPr lang="en-GB"/>
            </a:p>
          </p:txBody>
        </p:sp>
        <p:sp>
          <p:nvSpPr>
            <p:cNvPr id="72" name="Freeform 278"/>
            <p:cNvSpPr>
              <a:spLocks/>
            </p:cNvSpPr>
            <p:nvPr userDrawn="1"/>
          </p:nvSpPr>
          <p:spPr bwMode="auto">
            <a:xfrm>
              <a:off x="5002" y="16"/>
              <a:ext cx="19" cy="402"/>
            </a:xfrm>
            <a:custGeom>
              <a:avLst/>
              <a:gdLst>
                <a:gd name="T0" fmla="*/ 9 w 19"/>
                <a:gd name="T1" fmla="*/ 402 h 402"/>
                <a:gd name="T2" fmla="*/ 19 w 19"/>
                <a:gd name="T3" fmla="*/ 392 h 402"/>
                <a:gd name="T4" fmla="*/ 19 w 19"/>
                <a:gd name="T5" fmla="*/ 0 h 402"/>
                <a:gd name="T6" fmla="*/ 0 w 19"/>
                <a:gd name="T7" fmla="*/ 0 h 402"/>
                <a:gd name="T8" fmla="*/ 0 w 19"/>
                <a:gd name="T9" fmla="*/ 392 h 402"/>
                <a:gd name="T10" fmla="*/ 9 w 19"/>
                <a:gd name="T11" fmla="*/ 402 h 402"/>
                <a:gd name="T12" fmla="*/ 0 w 19"/>
                <a:gd name="T13" fmla="*/ 392 h 402"/>
                <a:gd name="T14" fmla="*/ 0 w 19"/>
                <a:gd name="T15" fmla="*/ 402 h 402"/>
                <a:gd name="T16" fmla="*/ 9 w 19"/>
                <a:gd name="T17" fmla="*/ 402 h 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402">
                  <a:moveTo>
                    <a:pt x="9" y="402"/>
                  </a:moveTo>
                  <a:lnTo>
                    <a:pt x="19" y="392"/>
                  </a:lnTo>
                  <a:lnTo>
                    <a:pt x="19" y="0"/>
                  </a:lnTo>
                  <a:lnTo>
                    <a:pt x="0" y="0"/>
                  </a:lnTo>
                  <a:lnTo>
                    <a:pt x="0" y="392"/>
                  </a:lnTo>
                  <a:lnTo>
                    <a:pt x="9" y="402"/>
                  </a:lnTo>
                  <a:lnTo>
                    <a:pt x="0" y="392"/>
                  </a:lnTo>
                  <a:lnTo>
                    <a:pt x="0" y="402"/>
                  </a:lnTo>
                  <a:lnTo>
                    <a:pt x="9" y="402"/>
                  </a:lnTo>
                  <a:close/>
                </a:path>
              </a:pathLst>
            </a:custGeom>
            <a:solidFill>
              <a:schemeClr val="tx2"/>
            </a:solidFill>
            <a:ln w="9525">
              <a:solidFill>
                <a:schemeClr val="tx2"/>
              </a:solidFill>
              <a:round/>
              <a:headEnd/>
              <a:tailEnd/>
            </a:ln>
          </p:spPr>
          <p:txBody>
            <a:bodyPr/>
            <a:lstStyle/>
            <a:p>
              <a:endParaRPr lang="en-GB"/>
            </a:p>
          </p:txBody>
        </p:sp>
        <p:sp>
          <p:nvSpPr>
            <p:cNvPr id="73" name="Freeform 279"/>
            <p:cNvSpPr>
              <a:spLocks/>
            </p:cNvSpPr>
            <p:nvPr userDrawn="1"/>
          </p:nvSpPr>
          <p:spPr bwMode="auto">
            <a:xfrm>
              <a:off x="5165" y="201"/>
              <a:ext cx="31" cy="31"/>
            </a:xfrm>
            <a:custGeom>
              <a:avLst/>
              <a:gdLst>
                <a:gd name="T0" fmla="*/ 31 w 31"/>
                <a:gd name="T1" fmla="*/ 15 h 31"/>
                <a:gd name="T2" fmla="*/ 31 w 31"/>
                <a:gd name="T3" fmla="*/ 13 h 31"/>
                <a:gd name="T4" fmla="*/ 31 w 31"/>
                <a:gd name="T5" fmla="*/ 11 h 31"/>
                <a:gd name="T6" fmla="*/ 30 w 31"/>
                <a:gd name="T7" fmla="*/ 9 h 31"/>
                <a:gd name="T8" fmla="*/ 29 w 31"/>
                <a:gd name="T9" fmla="*/ 7 h 31"/>
                <a:gd name="T10" fmla="*/ 29 w 31"/>
                <a:gd name="T11" fmla="*/ 6 h 31"/>
                <a:gd name="T12" fmla="*/ 26 w 31"/>
                <a:gd name="T13" fmla="*/ 3 h 31"/>
                <a:gd name="T14" fmla="*/ 25 w 31"/>
                <a:gd name="T15" fmla="*/ 2 h 31"/>
                <a:gd name="T16" fmla="*/ 23 w 31"/>
                <a:gd name="T17" fmla="*/ 1 h 31"/>
                <a:gd name="T18" fmla="*/ 22 w 31"/>
                <a:gd name="T19" fmla="*/ 1 h 31"/>
                <a:gd name="T20" fmla="*/ 19 w 31"/>
                <a:gd name="T21" fmla="*/ 0 h 31"/>
                <a:gd name="T22" fmla="*/ 18 w 31"/>
                <a:gd name="T23" fmla="*/ 0 h 31"/>
                <a:gd name="T24" fmla="*/ 16 w 31"/>
                <a:gd name="T25" fmla="*/ 0 h 31"/>
                <a:gd name="T26" fmla="*/ 13 w 31"/>
                <a:gd name="T27" fmla="*/ 0 h 31"/>
                <a:gd name="T28" fmla="*/ 12 w 31"/>
                <a:gd name="T29" fmla="*/ 0 h 31"/>
                <a:gd name="T30" fmla="*/ 9 w 31"/>
                <a:gd name="T31" fmla="*/ 1 h 31"/>
                <a:gd name="T32" fmla="*/ 8 w 31"/>
                <a:gd name="T33" fmla="*/ 1 h 31"/>
                <a:gd name="T34" fmla="*/ 6 w 31"/>
                <a:gd name="T35" fmla="*/ 2 h 31"/>
                <a:gd name="T36" fmla="*/ 5 w 31"/>
                <a:gd name="T37" fmla="*/ 3 h 31"/>
                <a:gd name="T38" fmla="*/ 4 w 31"/>
                <a:gd name="T39" fmla="*/ 6 h 31"/>
                <a:gd name="T40" fmla="*/ 2 w 31"/>
                <a:gd name="T41" fmla="*/ 7 h 31"/>
                <a:gd name="T42" fmla="*/ 1 w 31"/>
                <a:gd name="T43" fmla="*/ 9 h 31"/>
                <a:gd name="T44" fmla="*/ 0 w 31"/>
                <a:gd name="T45" fmla="*/ 11 h 31"/>
                <a:gd name="T46" fmla="*/ 0 w 31"/>
                <a:gd name="T47" fmla="*/ 13 h 31"/>
                <a:gd name="T48" fmla="*/ 0 w 31"/>
                <a:gd name="T49" fmla="*/ 15 h 31"/>
                <a:gd name="T50" fmla="*/ 0 w 31"/>
                <a:gd name="T51" fmla="*/ 18 h 31"/>
                <a:gd name="T52" fmla="*/ 0 w 31"/>
                <a:gd name="T53" fmla="*/ 19 h 31"/>
                <a:gd name="T54" fmla="*/ 1 w 31"/>
                <a:gd name="T55" fmla="*/ 22 h 31"/>
                <a:gd name="T56" fmla="*/ 2 w 31"/>
                <a:gd name="T57" fmla="*/ 23 h 31"/>
                <a:gd name="T58" fmla="*/ 4 w 31"/>
                <a:gd name="T59" fmla="*/ 25 h 31"/>
                <a:gd name="T60" fmla="*/ 5 w 31"/>
                <a:gd name="T61" fmla="*/ 26 h 31"/>
                <a:gd name="T62" fmla="*/ 6 w 31"/>
                <a:gd name="T63" fmla="*/ 27 h 31"/>
                <a:gd name="T64" fmla="*/ 8 w 31"/>
                <a:gd name="T65" fmla="*/ 29 h 31"/>
                <a:gd name="T66" fmla="*/ 9 w 31"/>
                <a:gd name="T67" fmla="*/ 30 h 31"/>
                <a:gd name="T68" fmla="*/ 12 w 31"/>
                <a:gd name="T69" fmla="*/ 30 h 31"/>
                <a:gd name="T70" fmla="*/ 13 w 31"/>
                <a:gd name="T71" fmla="*/ 31 h 31"/>
                <a:gd name="T72" fmla="*/ 16 w 31"/>
                <a:gd name="T73" fmla="*/ 31 h 31"/>
                <a:gd name="T74" fmla="*/ 18 w 31"/>
                <a:gd name="T75" fmla="*/ 31 h 31"/>
                <a:gd name="T76" fmla="*/ 19 w 31"/>
                <a:gd name="T77" fmla="*/ 30 h 31"/>
                <a:gd name="T78" fmla="*/ 22 w 31"/>
                <a:gd name="T79" fmla="*/ 30 h 31"/>
                <a:gd name="T80" fmla="*/ 23 w 31"/>
                <a:gd name="T81" fmla="*/ 29 h 31"/>
                <a:gd name="T82" fmla="*/ 25 w 31"/>
                <a:gd name="T83" fmla="*/ 27 h 31"/>
                <a:gd name="T84" fmla="*/ 26 w 31"/>
                <a:gd name="T85" fmla="*/ 26 h 31"/>
                <a:gd name="T86" fmla="*/ 29 w 31"/>
                <a:gd name="T87" fmla="*/ 25 h 31"/>
                <a:gd name="T88" fmla="*/ 29 w 31"/>
                <a:gd name="T89" fmla="*/ 23 h 31"/>
                <a:gd name="T90" fmla="*/ 30 w 31"/>
                <a:gd name="T91" fmla="*/ 22 h 31"/>
                <a:gd name="T92" fmla="*/ 31 w 31"/>
                <a:gd name="T93" fmla="*/ 19 h 31"/>
                <a:gd name="T94" fmla="*/ 31 w 31"/>
                <a:gd name="T95" fmla="*/ 18 h 31"/>
                <a:gd name="T96" fmla="*/ 31 w 31"/>
                <a:gd name="T97" fmla="*/ 15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1">
                  <a:moveTo>
                    <a:pt x="31" y="15"/>
                  </a:moveTo>
                  <a:lnTo>
                    <a:pt x="31" y="13"/>
                  </a:lnTo>
                  <a:lnTo>
                    <a:pt x="31" y="11"/>
                  </a:lnTo>
                  <a:lnTo>
                    <a:pt x="30" y="9"/>
                  </a:lnTo>
                  <a:lnTo>
                    <a:pt x="29" y="7"/>
                  </a:lnTo>
                  <a:lnTo>
                    <a:pt x="29" y="6"/>
                  </a:lnTo>
                  <a:lnTo>
                    <a:pt x="26" y="3"/>
                  </a:lnTo>
                  <a:lnTo>
                    <a:pt x="25" y="2"/>
                  </a:lnTo>
                  <a:lnTo>
                    <a:pt x="23" y="1"/>
                  </a:lnTo>
                  <a:lnTo>
                    <a:pt x="22" y="1"/>
                  </a:lnTo>
                  <a:lnTo>
                    <a:pt x="19" y="0"/>
                  </a:lnTo>
                  <a:lnTo>
                    <a:pt x="18" y="0"/>
                  </a:lnTo>
                  <a:lnTo>
                    <a:pt x="16" y="0"/>
                  </a:lnTo>
                  <a:lnTo>
                    <a:pt x="13" y="0"/>
                  </a:lnTo>
                  <a:lnTo>
                    <a:pt x="12" y="0"/>
                  </a:lnTo>
                  <a:lnTo>
                    <a:pt x="9" y="1"/>
                  </a:lnTo>
                  <a:lnTo>
                    <a:pt x="8" y="1"/>
                  </a:lnTo>
                  <a:lnTo>
                    <a:pt x="6" y="2"/>
                  </a:lnTo>
                  <a:lnTo>
                    <a:pt x="5" y="3"/>
                  </a:lnTo>
                  <a:lnTo>
                    <a:pt x="4" y="6"/>
                  </a:lnTo>
                  <a:lnTo>
                    <a:pt x="2" y="7"/>
                  </a:lnTo>
                  <a:lnTo>
                    <a:pt x="1" y="9"/>
                  </a:lnTo>
                  <a:lnTo>
                    <a:pt x="0" y="11"/>
                  </a:lnTo>
                  <a:lnTo>
                    <a:pt x="0" y="13"/>
                  </a:lnTo>
                  <a:lnTo>
                    <a:pt x="0" y="15"/>
                  </a:lnTo>
                  <a:lnTo>
                    <a:pt x="0" y="18"/>
                  </a:lnTo>
                  <a:lnTo>
                    <a:pt x="0" y="19"/>
                  </a:lnTo>
                  <a:lnTo>
                    <a:pt x="1" y="22"/>
                  </a:lnTo>
                  <a:lnTo>
                    <a:pt x="2" y="23"/>
                  </a:lnTo>
                  <a:lnTo>
                    <a:pt x="4" y="25"/>
                  </a:lnTo>
                  <a:lnTo>
                    <a:pt x="5" y="26"/>
                  </a:lnTo>
                  <a:lnTo>
                    <a:pt x="6" y="27"/>
                  </a:lnTo>
                  <a:lnTo>
                    <a:pt x="8" y="29"/>
                  </a:lnTo>
                  <a:lnTo>
                    <a:pt x="9" y="30"/>
                  </a:lnTo>
                  <a:lnTo>
                    <a:pt x="12" y="30"/>
                  </a:lnTo>
                  <a:lnTo>
                    <a:pt x="13" y="31"/>
                  </a:lnTo>
                  <a:lnTo>
                    <a:pt x="16" y="31"/>
                  </a:lnTo>
                  <a:lnTo>
                    <a:pt x="18" y="31"/>
                  </a:lnTo>
                  <a:lnTo>
                    <a:pt x="19" y="30"/>
                  </a:lnTo>
                  <a:lnTo>
                    <a:pt x="22" y="30"/>
                  </a:lnTo>
                  <a:lnTo>
                    <a:pt x="23" y="29"/>
                  </a:lnTo>
                  <a:lnTo>
                    <a:pt x="25" y="27"/>
                  </a:lnTo>
                  <a:lnTo>
                    <a:pt x="26" y="26"/>
                  </a:lnTo>
                  <a:lnTo>
                    <a:pt x="29" y="25"/>
                  </a:lnTo>
                  <a:lnTo>
                    <a:pt x="29" y="23"/>
                  </a:lnTo>
                  <a:lnTo>
                    <a:pt x="30" y="22"/>
                  </a:lnTo>
                  <a:lnTo>
                    <a:pt x="31" y="19"/>
                  </a:lnTo>
                  <a:lnTo>
                    <a:pt x="31" y="18"/>
                  </a:lnTo>
                  <a:lnTo>
                    <a:pt x="3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 name="Freeform 280"/>
            <p:cNvSpPr>
              <a:spLocks/>
            </p:cNvSpPr>
            <p:nvPr userDrawn="1"/>
          </p:nvSpPr>
          <p:spPr bwMode="auto">
            <a:xfrm>
              <a:off x="5216" y="100"/>
              <a:ext cx="32" cy="32"/>
            </a:xfrm>
            <a:custGeom>
              <a:avLst/>
              <a:gdLst>
                <a:gd name="T0" fmla="*/ 32 w 32"/>
                <a:gd name="T1" fmla="*/ 16 h 32"/>
                <a:gd name="T2" fmla="*/ 32 w 32"/>
                <a:gd name="T3" fmla="*/ 13 h 32"/>
                <a:gd name="T4" fmla="*/ 30 w 32"/>
                <a:gd name="T5" fmla="*/ 12 h 32"/>
                <a:gd name="T6" fmla="*/ 30 w 32"/>
                <a:gd name="T7" fmla="*/ 9 h 32"/>
                <a:gd name="T8" fmla="*/ 29 w 32"/>
                <a:gd name="T9" fmla="*/ 8 h 32"/>
                <a:gd name="T10" fmla="*/ 28 w 32"/>
                <a:gd name="T11" fmla="*/ 7 h 32"/>
                <a:gd name="T12" fmla="*/ 26 w 32"/>
                <a:gd name="T13" fmla="*/ 4 h 32"/>
                <a:gd name="T14" fmla="*/ 25 w 32"/>
                <a:gd name="T15" fmla="*/ 3 h 32"/>
                <a:gd name="T16" fmla="*/ 24 w 32"/>
                <a:gd name="T17" fmla="*/ 3 h 32"/>
                <a:gd name="T18" fmla="*/ 22 w 32"/>
                <a:gd name="T19" fmla="*/ 2 h 32"/>
                <a:gd name="T20" fmla="*/ 20 w 32"/>
                <a:gd name="T21" fmla="*/ 2 h 32"/>
                <a:gd name="T22" fmla="*/ 18 w 32"/>
                <a:gd name="T23" fmla="*/ 0 h 32"/>
                <a:gd name="T24" fmla="*/ 16 w 32"/>
                <a:gd name="T25" fmla="*/ 0 h 32"/>
                <a:gd name="T26" fmla="*/ 13 w 32"/>
                <a:gd name="T27" fmla="*/ 0 h 32"/>
                <a:gd name="T28" fmla="*/ 12 w 32"/>
                <a:gd name="T29" fmla="*/ 2 h 32"/>
                <a:gd name="T30" fmla="*/ 9 w 32"/>
                <a:gd name="T31" fmla="*/ 2 h 32"/>
                <a:gd name="T32" fmla="*/ 8 w 32"/>
                <a:gd name="T33" fmla="*/ 3 h 32"/>
                <a:gd name="T34" fmla="*/ 5 w 32"/>
                <a:gd name="T35" fmla="*/ 3 h 32"/>
                <a:gd name="T36" fmla="*/ 4 w 32"/>
                <a:gd name="T37" fmla="*/ 4 h 32"/>
                <a:gd name="T38" fmla="*/ 3 w 32"/>
                <a:gd name="T39" fmla="*/ 7 h 32"/>
                <a:gd name="T40" fmla="*/ 1 w 32"/>
                <a:gd name="T41" fmla="*/ 8 h 32"/>
                <a:gd name="T42" fmla="*/ 1 w 32"/>
                <a:gd name="T43" fmla="*/ 9 h 32"/>
                <a:gd name="T44" fmla="*/ 0 w 32"/>
                <a:gd name="T45" fmla="*/ 12 h 32"/>
                <a:gd name="T46" fmla="*/ 0 w 32"/>
                <a:gd name="T47" fmla="*/ 13 h 32"/>
                <a:gd name="T48" fmla="*/ 0 w 32"/>
                <a:gd name="T49" fmla="*/ 16 h 32"/>
                <a:gd name="T50" fmla="*/ 0 w 32"/>
                <a:gd name="T51" fmla="*/ 19 h 32"/>
                <a:gd name="T52" fmla="*/ 0 w 32"/>
                <a:gd name="T53" fmla="*/ 20 h 32"/>
                <a:gd name="T54" fmla="*/ 1 w 32"/>
                <a:gd name="T55" fmla="*/ 23 h 32"/>
                <a:gd name="T56" fmla="*/ 1 w 32"/>
                <a:gd name="T57" fmla="*/ 24 h 32"/>
                <a:gd name="T58" fmla="*/ 3 w 32"/>
                <a:gd name="T59" fmla="*/ 25 h 32"/>
                <a:gd name="T60" fmla="*/ 4 w 32"/>
                <a:gd name="T61" fmla="*/ 28 h 32"/>
                <a:gd name="T62" fmla="*/ 5 w 32"/>
                <a:gd name="T63" fmla="*/ 29 h 32"/>
                <a:gd name="T64" fmla="*/ 8 w 32"/>
                <a:gd name="T65" fmla="*/ 29 h 32"/>
                <a:gd name="T66" fmla="*/ 9 w 32"/>
                <a:gd name="T67" fmla="*/ 31 h 32"/>
                <a:gd name="T68" fmla="*/ 12 w 32"/>
                <a:gd name="T69" fmla="*/ 32 h 32"/>
                <a:gd name="T70" fmla="*/ 13 w 32"/>
                <a:gd name="T71" fmla="*/ 32 h 32"/>
                <a:gd name="T72" fmla="*/ 16 w 32"/>
                <a:gd name="T73" fmla="*/ 32 h 32"/>
                <a:gd name="T74" fmla="*/ 18 w 32"/>
                <a:gd name="T75" fmla="*/ 32 h 32"/>
                <a:gd name="T76" fmla="*/ 20 w 32"/>
                <a:gd name="T77" fmla="*/ 32 h 32"/>
                <a:gd name="T78" fmla="*/ 22 w 32"/>
                <a:gd name="T79" fmla="*/ 31 h 32"/>
                <a:gd name="T80" fmla="*/ 24 w 32"/>
                <a:gd name="T81" fmla="*/ 29 h 32"/>
                <a:gd name="T82" fmla="*/ 25 w 32"/>
                <a:gd name="T83" fmla="*/ 29 h 32"/>
                <a:gd name="T84" fmla="*/ 26 w 32"/>
                <a:gd name="T85" fmla="*/ 28 h 32"/>
                <a:gd name="T86" fmla="*/ 28 w 32"/>
                <a:gd name="T87" fmla="*/ 25 h 32"/>
                <a:gd name="T88" fmla="*/ 29 w 32"/>
                <a:gd name="T89" fmla="*/ 24 h 32"/>
                <a:gd name="T90" fmla="*/ 30 w 32"/>
                <a:gd name="T91" fmla="*/ 23 h 32"/>
                <a:gd name="T92" fmla="*/ 30 w 32"/>
                <a:gd name="T93" fmla="*/ 20 h 32"/>
                <a:gd name="T94" fmla="*/ 32 w 32"/>
                <a:gd name="T95" fmla="*/ 19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3"/>
                  </a:lnTo>
                  <a:lnTo>
                    <a:pt x="30" y="12"/>
                  </a:lnTo>
                  <a:lnTo>
                    <a:pt x="30" y="9"/>
                  </a:lnTo>
                  <a:lnTo>
                    <a:pt x="29" y="8"/>
                  </a:lnTo>
                  <a:lnTo>
                    <a:pt x="28" y="7"/>
                  </a:lnTo>
                  <a:lnTo>
                    <a:pt x="26" y="4"/>
                  </a:lnTo>
                  <a:lnTo>
                    <a:pt x="25" y="3"/>
                  </a:lnTo>
                  <a:lnTo>
                    <a:pt x="24" y="3"/>
                  </a:lnTo>
                  <a:lnTo>
                    <a:pt x="22" y="2"/>
                  </a:lnTo>
                  <a:lnTo>
                    <a:pt x="20" y="2"/>
                  </a:lnTo>
                  <a:lnTo>
                    <a:pt x="18" y="0"/>
                  </a:lnTo>
                  <a:lnTo>
                    <a:pt x="16" y="0"/>
                  </a:lnTo>
                  <a:lnTo>
                    <a:pt x="13" y="0"/>
                  </a:lnTo>
                  <a:lnTo>
                    <a:pt x="12" y="2"/>
                  </a:lnTo>
                  <a:lnTo>
                    <a:pt x="9" y="2"/>
                  </a:lnTo>
                  <a:lnTo>
                    <a:pt x="8" y="3"/>
                  </a:lnTo>
                  <a:lnTo>
                    <a:pt x="5" y="3"/>
                  </a:lnTo>
                  <a:lnTo>
                    <a:pt x="4" y="4"/>
                  </a:lnTo>
                  <a:lnTo>
                    <a:pt x="3" y="7"/>
                  </a:lnTo>
                  <a:lnTo>
                    <a:pt x="1" y="8"/>
                  </a:lnTo>
                  <a:lnTo>
                    <a:pt x="1" y="9"/>
                  </a:lnTo>
                  <a:lnTo>
                    <a:pt x="0" y="12"/>
                  </a:lnTo>
                  <a:lnTo>
                    <a:pt x="0" y="13"/>
                  </a:lnTo>
                  <a:lnTo>
                    <a:pt x="0" y="16"/>
                  </a:lnTo>
                  <a:lnTo>
                    <a:pt x="0" y="19"/>
                  </a:lnTo>
                  <a:lnTo>
                    <a:pt x="0" y="20"/>
                  </a:lnTo>
                  <a:lnTo>
                    <a:pt x="1" y="23"/>
                  </a:lnTo>
                  <a:lnTo>
                    <a:pt x="1" y="24"/>
                  </a:lnTo>
                  <a:lnTo>
                    <a:pt x="3" y="25"/>
                  </a:lnTo>
                  <a:lnTo>
                    <a:pt x="4" y="28"/>
                  </a:lnTo>
                  <a:lnTo>
                    <a:pt x="5" y="29"/>
                  </a:lnTo>
                  <a:lnTo>
                    <a:pt x="8" y="29"/>
                  </a:lnTo>
                  <a:lnTo>
                    <a:pt x="9" y="31"/>
                  </a:lnTo>
                  <a:lnTo>
                    <a:pt x="12" y="32"/>
                  </a:lnTo>
                  <a:lnTo>
                    <a:pt x="13" y="32"/>
                  </a:lnTo>
                  <a:lnTo>
                    <a:pt x="16" y="32"/>
                  </a:lnTo>
                  <a:lnTo>
                    <a:pt x="18" y="32"/>
                  </a:lnTo>
                  <a:lnTo>
                    <a:pt x="20" y="32"/>
                  </a:lnTo>
                  <a:lnTo>
                    <a:pt x="22" y="31"/>
                  </a:lnTo>
                  <a:lnTo>
                    <a:pt x="24" y="29"/>
                  </a:lnTo>
                  <a:lnTo>
                    <a:pt x="25" y="29"/>
                  </a:lnTo>
                  <a:lnTo>
                    <a:pt x="26" y="28"/>
                  </a:lnTo>
                  <a:lnTo>
                    <a:pt x="28" y="25"/>
                  </a:lnTo>
                  <a:lnTo>
                    <a:pt x="29" y="24"/>
                  </a:lnTo>
                  <a:lnTo>
                    <a:pt x="30" y="23"/>
                  </a:lnTo>
                  <a:lnTo>
                    <a:pt x="30" y="20"/>
                  </a:lnTo>
                  <a:lnTo>
                    <a:pt x="32" y="19"/>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5" name="Freeform 281"/>
            <p:cNvSpPr>
              <a:spLocks/>
            </p:cNvSpPr>
            <p:nvPr userDrawn="1"/>
          </p:nvSpPr>
          <p:spPr bwMode="auto">
            <a:xfrm>
              <a:off x="5063" y="199"/>
              <a:ext cx="32" cy="32"/>
            </a:xfrm>
            <a:custGeom>
              <a:avLst/>
              <a:gdLst>
                <a:gd name="T0" fmla="*/ 32 w 32"/>
                <a:gd name="T1" fmla="*/ 16 h 32"/>
                <a:gd name="T2" fmla="*/ 32 w 32"/>
                <a:gd name="T3" fmla="*/ 13 h 32"/>
                <a:gd name="T4" fmla="*/ 31 w 32"/>
                <a:gd name="T5" fmla="*/ 12 h 32"/>
                <a:gd name="T6" fmla="*/ 31 w 32"/>
                <a:gd name="T7" fmla="*/ 9 h 32"/>
                <a:gd name="T8" fmla="*/ 29 w 32"/>
                <a:gd name="T9" fmla="*/ 8 h 32"/>
                <a:gd name="T10" fmla="*/ 28 w 32"/>
                <a:gd name="T11" fmla="*/ 7 h 32"/>
                <a:gd name="T12" fmla="*/ 27 w 32"/>
                <a:gd name="T13" fmla="*/ 4 h 32"/>
                <a:gd name="T14" fmla="*/ 25 w 32"/>
                <a:gd name="T15" fmla="*/ 4 h 32"/>
                <a:gd name="T16" fmla="*/ 24 w 32"/>
                <a:gd name="T17" fmla="*/ 3 h 32"/>
                <a:gd name="T18" fmla="*/ 23 w 32"/>
                <a:gd name="T19" fmla="*/ 2 h 32"/>
                <a:gd name="T20" fmla="*/ 20 w 32"/>
                <a:gd name="T21" fmla="*/ 2 h 32"/>
                <a:gd name="T22" fmla="*/ 19 w 32"/>
                <a:gd name="T23" fmla="*/ 0 h 32"/>
                <a:gd name="T24" fmla="*/ 16 w 32"/>
                <a:gd name="T25" fmla="*/ 0 h 32"/>
                <a:gd name="T26" fmla="*/ 14 w 32"/>
                <a:gd name="T27" fmla="*/ 0 h 32"/>
                <a:gd name="T28" fmla="*/ 12 w 32"/>
                <a:gd name="T29" fmla="*/ 2 h 32"/>
                <a:gd name="T30" fmla="*/ 10 w 32"/>
                <a:gd name="T31" fmla="*/ 2 h 32"/>
                <a:gd name="T32" fmla="*/ 8 w 32"/>
                <a:gd name="T33" fmla="*/ 3 h 32"/>
                <a:gd name="T34" fmla="*/ 6 w 32"/>
                <a:gd name="T35" fmla="*/ 4 h 32"/>
                <a:gd name="T36" fmla="*/ 4 w 32"/>
                <a:gd name="T37" fmla="*/ 4 h 32"/>
                <a:gd name="T38" fmla="*/ 3 w 32"/>
                <a:gd name="T39" fmla="*/ 7 h 32"/>
                <a:gd name="T40" fmla="*/ 2 w 32"/>
                <a:gd name="T41" fmla="*/ 8 h 32"/>
                <a:gd name="T42" fmla="*/ 2 w 32"/>
                <a:gd name="T43" fmla="*/ 9 h 32"/>
                <a:gd name="T44" fmla="*/ 0 w 32"/>
                <a:gd name="T45" fmla="*/ 12 h 32"/>
                <a:gd name="T46" fmla="*/ 0 w 32"/>
                <a:gd name="T47" fmla="*/ 13 h 32"/>
                <a:gd name="T48" fmla="*/ 0 w 32"/>
                <a:gd name="T49" fmla="*/ 16 h 32"/>
                <a:gd name="T50" fmla="*/ 0 w 32"/>
                <a:gd name="T51" fmla="*/ 19 h 32"/>
                <a:gd name="T52" fmla="*/ 0 w 32"/>
                <a:gd name="T53" fmla="*/ 20 h 32"/>
                <a:gd name="T54" fmla="*/ 2 w 32"/>
                <a:gd name="T55" fmla="*/ 23 h 32"/>
                <a:gd name="T56" fmla="*/ 2 w 32"/>
                <a:gd name="T57" fmla="*/ 24 h 32"/>
                <a:gd name="T58" fmla="*/ 3 w 32"/>
                <a:gd name="T59" fmla="*/ 25 h 32"/>
                <a:gd name="T60" fmla="*/ 4 w 32"/>
                <a:gd name="T61" fmla="*/ 28 h 32"/>
                <a:gd name="T62" fmla="*/ 6 w 32"/>
                <a:gd name="T63" fmla="*/ 29 h 32"/>
                <a:gd name="T64" fmla="*/ 8 w 32"/>
                <a:gd name="T65" fmla="*/ 29 h 32"/>
                <a:gd name="T66" fmla="*/ 10 w 32"/>
                <a:gd name="T67" fmla="*/ 31 h 32"/>
                <a:gd name="T68" fmla="*/ 12 w 32"/>
                <a:gd name="T69" fmla="*/ 32 h 32"/>
                <a:gd name="T70" fmla="*/ 14 w 32"/>
                <a:gd name="T71" fmla="*/ 32 h 32"/>
                <a:gd name="T72" fmla="*/ 16 w 32"/>
                <a:gd name="T73" fmla="*/ 32 h 32"/>
                <a:gd name="T74" fmla="*/ 19 w 32"/>
                <a:gd name="T75" fmla="*/ 32 h 32"/>
                <a:gd name="T76" fmla="*/ 20 w 32"/>
                <a:gd name="T77" fmla="*/ 32 h 32"/>
                <a:gd name="T78" fmla="*/ 23 w 32"/>
                <a:gd name="T79" fmla="*/ 31 h 32"/>
                <a:gd name="T80" fmla="*/ 24 w 32"/>
                <a:gd name="T81" fmla="*/ 29 h 32"/>
                <a:gd name="T82" fmla="*/ 25 w 32"/>
                <a:gd name="T83" fmla="*/ 29 h 32"/>
                <a:gd name="T84" fmla="*/ 27 w 32"/>
                <a:gd name="T85" fmla="*/ 28 h 32"/>
                <a:gd name="T86" fmla="*/ 28 w 32"/>
                <a:gd name="T87" fmla="*/ 25 h 32"/>
                <a:gd name="T88" fmla="*/ 29 w 32"/>
                <a:gd name="T89" fmla="*/ 24 h 32"/>
                <a:gd name="T90" fmla="*/ 31 w 32"/>
                <a:gd name="T91" fmla="*/ 23 h 32"/>
                <a:gd name="T92" fmla="*/ 31 w 32"/>
                <a:gd name="T93" fmla="*/ 20 h 32"/>
                <a:gd name="T94" fmla="*/ 32 w 32"/>
                <a:gd name="T95" fmla="*/ 19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3"/>
                  </a:lnTo>
                  <a:lnTo>
                    <a:pt x="31" y="12"/>
                  </a:lnTo>
                  <a:lnTo>
                    <a:pt x="31" y="9"/>
                  </a:lnTo>
                  <a:lnTo>
                    <a:pt x="29" y="8"/>
                  </a:lnTo>
                  <a:lnTo>
                    <a:pt x="28" y="7"/>
                  </a:lnTo>
                  <a:lnTo>
                    <a:pt x="27" y="4"/>
                  </a:lnTo>
                  <a:lnTo>
                    <a:pt x="25" y="4"/>
                  </a:lnTo>
                  <a:lnTo>
                    <a:pt x="24" y="3"/>
                  </a:lnTo>
                  <a:lnTo>
                    <a:pt x="23" y="2"/>
                  </a:lnTo>
                  <a:lnTo>
                    <a:pt x="20" y="2"/>
                  </a:lnTo>
                  <a:lnTo>
                    <a:pt x="19" y="0"/>
                  </a:lnTo>
                  <a:lnTo>
                    <a:pt x="16" y="0"/>
                  </a:lnTo>
                  <a:lnTo>
                    <a:pt x="14" y="0"/>
                  </a:lnTo>
                  <a:lnTo>
                    <a:pt x="12" y="2"/>
                  </a:lnTo>
                  <a:lnTo>
                    <a:pt x="10" y="2"/>
                  </a:lnTo>
                  <a:lnTo>
                    <a:pt x="8" y="3"/>
                  </a:lnTo>
                  <a:lnTo>
                    <a:pt x="6" y="4"/>
                  </a:lnTo>
                  <a:lnTo>
                    <a:pt x="4" y="4"/>
                  </a:lnTo>
                  <a:lnTo>
                    <a:pt x="3" y="7"/>
                  </a:lnTo>
                  <a:lnTo>
                    <a:pt x="2" y="8"/>
                  </a:lnTo>
                  <a:lnTo>
                    <a:pt x="2" y="9"/>
                  </a:lnTo>
                  <a:lnTo>
                    <a:pt x="0" y="12"/>
                  </a:lnTo>
                  <a:lnTo>
                    <a:pt x="0" y="13"/>
                  </a:lnTo>
                  <a:lnTo>
                    <a:pt x="0" y="16"/>
                  </a:lnTo>
                  <a:lnTo>
                    <a:pt x="0" y="19"/>
                  </a:lnTo>
                  <a:lnTo>
                    <a:pt x="0" y="20"/>
                  </a:lnTo>
                  <a:lnTo>
                    <a:pt x="2" y="23"/>
                  </a:lnTo>
                  <a:lnTo>
                    <a:pt x="2" y="24"/>
                  </a:lnTo>
                  <a:lnTo>
                    <a:pt x="3" y="25"/>
                  </a:lnTo>
                  <a:lnTo>
                    <a:pt x="4" y="28"/>
                  </a:lnTo>
                  <a:lnTo>
                    <a:pt x="6" y="29"/>
                  </a:lnTo>
                  <a:lnTo>
                    <a:pt x="8" y="29"/>
                  </a:lnTo>
                  <a:lnTo>
                    <a:pt x="10" y="31"/>
                  </a:lnTo>
                  <a:lnTo>
                    <a:pt x="12" y="32"/>
                  </a:lnTo>
                  <a:lnTo>
                    <a:pt x="14" y="32"/>
                  </a:lnTo>
                  <a:lnTo>
                    <a:pt x="16" y="32"/>
                  </a:lnTo>
                  <a:lnTo>
                    <a:pt x="19" y="32"/>
                  </a:lnTo>
                  <a:lnTo>
                    <a:pt x="20" y="32"/>
                  </a:lnTo>
                  <a:lnTo>
                    <a:pt x="23" y="31"/>
                  </a:lnTo>
                  <a:lnTo>
                    <a:pt x="24" y="29"/>
                  </a:lnTo>
                  <a:lnTo>
                    <a:pt x="25" y="29"/>
                  </a:lnTo>
                  <a:lnTo>
                    <a:pt x="27" y="28"/>
                  </a:lnTo>
                  <a:lnTo>
                    <a:pt x="28" y="25"/>
                  </a:lnTo>
                  <a:lnTo>
                    <a:pt x="29" y="24"/>
                  </a:lnTo>
                  <a:lnTo>
                    <a:pt x="31" y="23"/>
                  </a:lnTo>
                  <a:lnTo>
                    <a:pt x="31" y="20"/>
                  </a:lnTo>
                  <a:lnTo>
                    <a:pt x="32" y="19"/>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6" name="Freeform 282"/>
            <p:cNvSpPr>
              <a:spLocks/>
            </p:cNvSpPr>
            <p:nvPr userDrawn="1"/>
          </p:nvSpPr>
          <p:spPr bwMode="auto">
            <a:xfrm>
              <a:off x="5202" y="302"/>
              <a:ext cx="31" cy="32"/>
            </a:xfrm>
            <a:custGeom>
              <a:avLst/>
              <a:gdLst>
                <a:gd name="T0" fmla="*/ 31 w 31"/>
                <a:gd name="T1" fmla="*/ 16 h 32"/>
                <a:gd name="T2" fmla="*/ 31 w 31"/>
                <a:gd name="T3" fmla="*/ 13 h 32"/>
                <a:gd name="T4" fmla="*/ 31 w 31"/>
                <a:gd name="T5" fmla="*/ 12 h 32"/>
                <a:gd name="T6" fmla="*/ 30 w 31"/>
                <a:gd name="T7" fmla="*/ 9 h 32"/>
                <a:gd name="T8" fmla="*/ 29 w 31"/>
                <a:gd name="T9" fmla="*/ 8 h 32"/>
                <a:gd name="T10" fmla="*/ 29 w 31"/>
                <a:gd name="T11" fmla="*/ 7 h 32"/>
                <a:gd name="T12" fmla="*/ 26 w 31"/>
                <a:gd name="T13" fmla="*/ 4 h 32"/>
                <a:gd name="T14" fmla="*/ 25 w 31"/>
                <a:gd name="T15" fmla="*/ 3 h 32"/>
                <a:gd name="T16" fmla="*/ 23 w 31"/>
                <a:gd name="T17" fmla="*/ 1 h 32"/>
                <a:gd name="T18" fmla="*/ 22 w 31"/>
                <a:gd name="T19" fmla="*/ 1 h 32"/>
                <a:gd name="T20" fmla="*/ 21 w 31"/>
                <a:gd name="T21" fmla="*/ 0 h 32"/>
                <a:gd name="T22" fmla="*/ 18 w 31"/>
                <a:gd name="T23" fmla="*/ 0 h 32"/>
                <a:gd name="T24" fmla="*/ 15 w 31"/>
                <a:gd name="T25" fmla="*/ 0 h 32"/>
                <a:gd name="T26" fmla="*/ 14 w 31"/>
                <a:gd name="T27" fmla="*/ 0 h 32"/>
                <a:gd name="T28" fmla="*/ 11 w 31"/>
                <a:gd name="T29" fmla="*/ 0 h 32"/>
                <a:gd name="T30" fmla="*/ 10 w 31"/>
                <a:gd name="T31" fmla="*/ 1 h 32"/>
                <a:gd name="T32" fmla="*/ 7 w 31"/>
                <a:gd name="T33" fmla="*/ 1 h 32"/>
                <a:gd name="T34" fmla="*/ 6 w 31"/>
                <a:gd name="T35" fmla="*/ 3 h 32"/>
                <a:gd name="T36" fmla="*/ 5 w 31"/>
                <a:gd name="T37" fmla="*/ 4 h 32"/>
                <a:gd name="T38" fmla="*/ 4 w 31"/>
                <a:gd name="T39" fmla="*/ 7 h 32"/>
                <a:gd name="T40" fmla="*/ 2 w 31"/>
                <a:gd name="T41" fmla="*/ 8 h 32"/>
                <a:gd name="T42" fmla="*/ 1 w 31"/>
                <a:gd name="T43" fmla="*/ 9 h 32"/>
                <a:gd name="T44" fmla="*/ 0 w 31"/>
                <a:gd name="T45" fmla="*/ 12 h 32"/>
                <a:gd name="T46" fmla="*/ 0 w 31"/>
                <a:gd name="T47" fmla="*/ 13 h 32"/>
                <a:gd name="T48" fmla="*/ 0 w 31"/>
                <a:gd name="T49" fmla="*/ 16 h 32"/>
                <a:gd name="T50" fmla="*/ 0 w 31"/>
                <a:gd name="T51" fmla="*/ 19 h 32"/>
                <a:gd name="T52" fmla="*/ 0 w 31"/>
                <a:gd name="T53" fmla="*/ 20 h 32"/>
                <a:gd name="T54" fmla="*/ 1 w 31"/>
                <a:gd name="T55" fmla="*/ 23 h 32"/>
                <a:gd name="T56" fmla="*/ 2 w 31"/>
                <a:gd name="T57" fmla="*/ 24 h 32"/>
                <a:gd name="T58" fmla="*/ 4 w 31"/>
                <a:gd name="T59" fmla="*/ 25 h 32"/>
                <a:gd name="T60" fmla="*/ 5 w 31"/>
                <a:gd name="T61" fmla="*/ 26 h 32"/>
                <a:gd name="T62" fmla="*/ 6 w 31"/>
                <a:gd name="T63" fmla="*/ 28 h 32"/>
                <a:gd name="T64" fmla="*/ 7 w 31"/>
                <a:gd name="T65" fmla="*/ 29 h 32"/>
                <a:gd name="T66" fmla="*/ 10 w 31"/>
                <a:gd name="T67" fmla="*/ 30 h 32"/>
                <a:gd name="T68" fmla="*/ 11 w 31"/>
                <a:gd name="T69" fmla="*/ 30 h 32"/>
                <a:gd name="T70" fmla="*/ 14 w 31"/>
                <a:gd name="T71" fmla="*/ 32 h 32"/>
                <a:gd name="T72" fmla="*/ 15 w 31"/>
                <a:gd name="T73" fmla="*/ 32 h 32"/>
                <a:gd name="T74" fmla="*/ 18 w 31"/>
                <a:gd name="T75" fmla="*/ 32 h 32"/>
                <a:gd name="T76" fmla="*/ 21 w 31"/>
                <a:gd name="T77" fmla="*/ 30 h 32"/>
                <a:gd name="T78" fmla="*/ 22 w 31"/>
                <a:gd name="T79" fmla="*/ 30 h 32"/>
                <a:gd name="T80" fmla="*/ 23 w 31"/>
                <a:gd name="T81" fmla="*/ 29 h 32"/>
                <a:gd name="T82" fmla="*/ 25 w 31"/>
                <a:gd name="T83" fmla="*/ 28 h 32"/>
                <a:gd name="T84" fmla="*/ 26 w 31"/>
                <a:gd name="T85" fmla="*/ 26 h 32"/>
                <a:gd name="T86" fmla="*/ 29 w 31"/>
                <a:gd name="T87" fmla="*/ 25 h 32"/>
                <a:gd name="T88" fmla="*/ 29 w 31"/>
                <a:gd name="T89" fmla="*/ 24 h 32"/>
                <a:gd name="T90" fmla="*/ 30 w 31"/>
                <a:gd name="T91" fmla="*/ 23 h 32"/>
                <a:gd name="T92" fmla="*/ 31 w 31"/>
                <a:gd name="T93" fmla="*/ 20 h 32"/>
                <a:gd name="T94" fmla="*/ 31 w 31"/>
                <a:gd name="T95" fmla="*/ 19 h 32"/>
                <a:gd name="T96" fmla="*/ 31 w 31"/>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6"/>
                  </a:moveTo>
                  <a:lnTo>
                    <a:pt x="31" y="13"/>
                  </a:lnTo>
                  <a:lnTo>
                    <a:pt x="31" y="12"/>
                  </a:lnTo>
                  <a:lnTo>
                    <a:pt x="30" y="9"/>
                  </a:lnTo>
                  <a:lnTo>
                    <a:pt x="29" y="8"/>
                  </a:lnTo>
                  <a:lnTo>
                    <a:pt x="29" y="7"/>
                  </a:lnTo>
                  <a:lnTo>
                    <a:pt x="26" y="4"/>
                  </a:lnTo>
                  <a:lnTo>
                    <a:pt x="25" y="3"/>
                  </a:lnTo>
                  <a:lnTo>
                    <a:pt x="23" y="1"/>
                  </a:lnTo>
                  <a:lnTo>
                    <a:pt x="22" y="1"/>
                  </a:lnTo>
                  <a:lnTo>
                    <a:pt x="21" y="0"/>
                  </a:lnTo>
                  <a:lnTo>
                    <a:pt x="18" y="0"/>
                  </a:lnTo>
                  <a:lnTo>
                    <a:pt x="15" y="0"/>
                  </a:lnTo>
                  <a:lnTo>
                    <a:pt x="14" y="0"/>
                  </a:lnTo>
                  <a:lnTo>
                    <a:pt x="11" y="0"/>
                  </a:lnTo>
                  <a:lnTo>
                    <a:pt x="10" y="1"/>
                  </a:lnTo>
                  <a:lnTo>
                    <a:pt x="7" y="1"/>
                  </a:lnTo>
                  <a:lnTo>
                    <a:pt x="6" y="3"/>
                  </a:lnTo>
                  <a:lnTo>
                    <a:pt x="5" y="4"/>
                  </a:lnTo>
                  <a:lnTo>
                    <a:pt x="4" y="7"/>
                  </a:lnTo>
                  <a:lnTo>
                    <a:pt x="2" y="8"/>
                  </a:lnTo>
                  <a:lnTo>
                    <a:pt x="1" y="9"/>
                  </a:lnTo>
                  <a:lnTo>
                    <a:pt x="0" y="12"/>
                  </a:lnTo>
                  <a:lnTo>
                    <a:pt x="0" y="13"/>
                  </a:lnTo>
                  <a:lnTo>
                    <a:pt x="0" y="16"/>
                  </a:lnTo>
                  <a:lnTo>
                    <a:pt x="0" y="19"/>
                  </a:lnTo>
                  <a:lnTo>
                    <a:pt x="0" y="20"/>
                  </a:lnTo>
                  <a:lnTo>
                    <a:pt x="1" y="23"/>
                  </a:lnTo>
                  <a:lnTo>
                    <a:pt x="2" y="24"/>
                  </a:lnTo>
                  <a:lnTo>
                    <a:pt x="4" y="25"/>
                  </a:lnTo>
                  <a:lnTo>
                    <a:pt x="5" y="26"/>
                  </a:lnTo>
                  <a:lnTo>
                    <a:pt x="6" y="28"/>
                  </a:lnTo>
                  <a:lnTo>
                    <a:pt x="7" y="29"/>
                  </a:lnTo>
                  <a:lnTo>
                    <a:pt x="10" y="30"/>
                  </a:lnTo>
                  <a:lnTo>
                    <a:pt x="11" y="30"/>
                  </a:lnTo>
                  <a:lnTo>
                    <a:pt x="14" y="32"/>
                  </a:lnTo>
                  <a:lnTo>
                    <a:pt x="15" y="32"/>
                  </a:lnTo>
                  <a:lnTo>
                    <a:pt x="18" y="32"/>
                  </a:lnTo>
                  <a:lnTo>
                    <a:pt x="21" y="30"/>
                  </a:lnTo>
                  <a:lnTo>
                    <a:pt x="22" y="30"/>
                  </a:lnTo>
                  <a:lnTo>
                    <a:pt x="23" y="29"/>
                  </a:lnTo>
                  <a:lnTo>
                    <a:pt x="25" y="28"/>
                  </a:lnTo>
                  <a:lnTo>
                    <a:pt x="26" y="26"/>
                  </a:lnTo>
                  <a:lnTo>
                    <a:pt x="29" y="25"/>
                  </a:lnTo>
                  <a:lnTo>
                    <a:pt x="29" y="24"/>
                  </a:lnTo>
                  <a:lnTo>
                    <a:pt x="30" y="23"/>
                  </a:lnTo>
                  <a:lnTo>
                    <a:pt x="31" y="20"/>
                  </a:lnTo>
                  <a:lnTo>
                    <a:pt x="31" y="19"/>
                  </a:lnTo>
                  <a:lnTo>
                    <a:pt x="3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7" name="Freeform 283"/>
            <p:cNvSpPr>
              <a:spLocks/>
            </p:cNvSpPr>
            <p:nvPr userDrawn="1"/>
          </p:nvSpPr>
          <p:spPr bwMode="auto">
            <a:xfrm>
              <a:off x="5123" y="106"/>
              <a:ext cx="150" cy="23"/>
            </a:xfrm>
            <a:custGeom>
              <a:avLst/>
              <a:gdLst>
                <a:gd name="T0" fmla="*/ 0 w 150"/>
                <a:gd name="T1" fmla="*/ 10 h 23"/>
                <a:gd name="T2" fmla="*/ 13 w 150"/>
                <a:gd name="T3" fmla="*/ 23 h 23"/>
                <a:gd name="T4" fmla="*/ 150 w 150"/>
                <a:gd name="T5" fmla="*/ 23 h 23"/>
                <a:gd name="T6" fmla="*/ 150 w 150"/>
                <a:gd name="T7" fmla="*/ 0 h 23"/>
                <a:gd name="T8" fmla="*/ 13 w 150"/>
                <a:gd name="T9" fmla="*/ 0 h 23"/>
                <a:gd name="T10" fmla="*/ 0 w 150"/>
                <a:gd name="T11" fmla="*/ 10 h 23"/>
                <a:gd name="T12" fmla="*/ 13 w 150"/>
                <a:gd name="T13" fmla="*/ 0 h 23"/>
                <a:gd name="T14" fmla="*/ 1 w 150"/>
                <a:gd name="T15" fmla="*/ 0 h 23"/>
                <a:gd name="T16" fmla="*/ 0 w 150"/>
                <a:gd name="T17" fmla="*/ 1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23">
                  <a:moveTo>
                    <a:pt x="0" y="10"/>
                  </a:moveTo>
                  <a:lnTo>
                    <a:pt x="13" y="23"/>
                  </a:lnTo>
                  <a:lnTo>
                    <a:pt x="150" y="23"/>
                  </a:lnTo>
                  <a:lnTo>
                    <a:pt x="150" y="0"/>
                  </a:lnTo>
                  <a:lnTo>
                    <a:pt x="13" y="0"/>
                  </a:lnTo>
                  <a:lnTo>
                    <a:pt x="0" y="10"/>
                  </a:lnTo>
                  <a:lnTo>
                    <a:pt x="13" y="0"/>
                  </a:lnTo>
                  <a:lnTo>
                    <a:pt x="1"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 name="Freeform 284"/>
            <p:cNvSpPr>
              <a:spLocks/>
            </p:cNvSpPr>
            <p:nvPr userDrawn="1"/>
          </p:nvSpPr>
          <p:spPr bwMode="auto">
            <a:xfrm>
              <a:off x="5099" y="116"/>
              <a:ext cx="49" cy="215"/>
            </a:xfrm>
            <a:custGeom>
              <a:avLst/>
              <a:gdLst>
                <a:gd name="T0" fmla="*/ 13 w 49"/>
                <a:gd name="T1" fmla="*/ 215 h 215"/>
                <a:gd name="T2" fmla="*/ 25 w 49"/>
                <a:gd name="T3" fmla="*/ 205 h 215"/>
                <a:gd name="T4" fmla="*/ 49 w 49"/>
                <a:gd name="T5" fmla="*/ 3 h 215"/>
                <a:gd name="T6" fmla="*/ 24 w 49"/>
                <a:gd name="T7" fmla="*/ 0 h 215"/>
                <a:gd name="T8" fmla="*/ 1 w 49"/>
                <a:gd name="T9" fmla="*/ 202 h 215"/>
                <a:gd name="T10" fmla="*/ 13 w 49"/>
                <a:gd name="T11" fmla="*/ 215 h 215"/>
                <a:gd name="T12" fmla="*/ 1 w 49"/>
                <a:gd name="T13" fmla="*/ 202 h 215"/>
                <a:gd name="T14" fmla="*/ 0 w 49"/>
                <a:gd name="T15" fmla="*/ 215 h 215"/>
                <a:gd name="T16" fmla="*/ 13 w 49"/>
                <a:gd name="T17" fmla="*/ 215 h 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15">
                  <a:moveTo>
                    <a:pt x="13" y="215"/>
                  </a:moveTo>
                  <a:lnTo>
                    <a:pt x="25" y="205"/>
                  </a:lnTo>
                  <a:lnTo>
                    <a:pt x="49" y="3"/>
                  </a:lnTo>
                  <a:lnTo>
                    <a:pt x="24" y="0"/>
                  </a:lnTo>
                  <a:lnTo>
                    <a:pt x="1" y="202"/>
                  </a:lnTo>
                  <a:lnTo>
                    <a:pt x="13" y="215"/>
                  </a:lnTo>
                  <a:lnTo>
                    <a:pt x="1" y="202"/>
                  </a:lnTo>
                  <a:lnTo>
                    <a:pt x="0" y="215"/>
                  </a:lnTo>
                  <a:lnTo>
                    <a:pt x="13" y="2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 name="Rectangle 285"/>
            <p:cNvSpPr>
              <a:spLocks noChangeArrowheads="1"/>
            </p:cNvSpPr>
            <p:nvPr userDrawn="1"/>
          </p:nvSpPr>
          <p:spPr bwMode="auto">
            <a:xfrm>
              <a:off x="5112" y="307"/>
              <a:ext cx="14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80" name="Rectangle 286"/>
            <p:cNvSpPr>
              <a:spLocks noChangeArrowheads="1"/>
            </p:cNvSpPr>
            <p:nvPr userDrawn="1"/>
          </p:nvSpPr>
          <p:spPr bwMode="auto">
            <a:xfrm>
              <a:off x="5058" y="206"/>
              <a:ext cx="159"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81" name="Freeform 287"/>
            <p:cNvSpPr>
              <a:spLocks/>
            </p:cNvSpPr>
            <p:nvPr userDrawn="1"/>
          </p:nvSpPr>
          <p:spPr bwMode="auto">
            <a:xfrm>
              <a:off x="5358" y="57"/>
              <a:ext cx="50" cy="75"/>
            </a:xfrm>
            <a:custGeom>
              <a:avLst/>
              <a:gdLst>
                <a:gd name="T0" fmla="*/ 22 w 50"/>
                <a:gd name="T1" fmla="*/ 75 h 75"/>
                <a:gd name="T2" fmla="*/ 22 w 50"/>
                <a:gd name="T3" fmla="*/ 75 h 75"/>
                <a:gd name="T4" fmla="*/ 29 w 50"/>
                <a:gd name="T5" fmla="*/ 51 h 75"/>
                <a:gd name="T6" fmla="*/ 34 w 50"/>
                <a:gd name="T7" fmla="*/ 35 h 75"/>
                <a:gd name="T8" fmla="*/ 36 w 50"/>
                <a:gd name="T9" fmla="*/ 31 h 75"/>
                <a:gd name="T10" fmla="*/ 40 w 50"/>
                <a:gd name="T11" fmla="*/ 27 h 75"/>
                <a:gd name="T12" fmla="*/ 44 w 50"/>
                <a:gd name="T13" fmla="*/ 25 h 75"/>
                <a:gd name="T14" fmla="*/ 50 w 50"/>
                <a:gd name="T15" fmla="*/ 21 h 75"/>
                <a:gd name="T16" fmla="*/ 38 w 50"/>
                <a:gd name="T17" fmla="*/ 0 h 75"/>
                <a:gd name="T18" fmla="*/ 29 w 50"/>
                <a:gd name="T19" fmla="*/ 5 h 75"/>
                <a:gd name="T20" fmla="*/ 22 w 50"/>
                <a:gd name="T21" fmla="*/ 12 h 75"/>
                <a:gd name="T22" fmla="*/ 16 w 50"/>
                <a:gd name="T23" fmla="*/ 18 h 75"/>
                <a:gd name="T24" fmla="*/ 12 w 50"/>
                <a:gd name="T25" fmla="*/ 27 h 75"/>
                <a:gd name="T26" fmla="*/ 5 w 50"/>
                <a:gd name="T27" fmla="*/ 45 h 75"/>
                <a:gd name="T28" fmla="*/ 0 w 50"/>
                <a:gd name="T29" fmla="*/ 68 h 75"/>
                <a:gd name="T30" fmla="*/ 0 w 50"/>
                <a:gd name="T31" fmla="*/ 68 h 75"/>
                <a:gd name="T32" fmla="*/ 22 w 50"/>
                <a:gd name="T33" fmla="*/ 75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75">
                  <a:moveTo>
                    <a:pt x="22" y="75"/>
                  </a:moveTo>
                  <a:lnTo>
                    <a:pt x="22" y="75"/>
                  </a:lnTo>
                  <a:lnTo>
                    <a:pt x="29" y="51"/>
                  </a:lnTo>
                  <a:lnTo>
                    <a:pt x="34" y="35"/>
                  </a:lnTo>
                  <a:lnTo>
                    <a:pt x="36" y="31"/>
                  </a:lnTo>
                  <a:lnTo>
                    <a:pt x="40" y="27"/>
                  </a:lnTo>
                  <a:lnTo>
                    <a:pt x="44" y="25"/>
                  </a:lnTo>
                  <a:lnTo>
                    <a:pt x="50" y="21"/>
                  </a:lnTo>
                  <a:lnTo>
                    <a:pt x="38" y="0"/>
                  </a:lnTo>
                  <a:lnTo>
                    <a:pt x="29" y="5"/>
                  </a:lnTo>
                  <a:lnTo>
                    <a:pt x="22" y="12"/>
                  </a:lnTo>
                  <a:lnTo>
                    <a:pt x="16" y="18"/>
                  </a:lnTo>
                  <a:lnTo>
                    <a:pt x="12" y="27"/>
                  </a:lnTo>
                  <a:lnTo>
                    <a:pt x="5" y="45"/>
                  </a:lnTo>
                  <a:lnTo>
                    <a:pt x="0" y="68"/>
                  </a:lnTo>
                  <a:lnTo>
                    <a:pt x="22"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 name="Freeform 288"/>
            <p:cNvSpPr>
              <a:spLocks/>
            </p:cNvSpPr>
            <p:nvPr userDrawn="1"/>
          </p:nvSpPr>
          <p:spPr bwMode="auto">
            <a:xfrm>
              <a:off x="5303" y="125"/>
              <a:ext cx="77" cy="198"/>
            </a:xfrm>
            <a:custGeom>
              <a:avLst/>
              <a:gdLst>
                <a:gd name="T0" fmla="*/ 0 w 77"/>
                <a:gd name="T1" fmla="*/ 192 h 198"/>
                <a:gd name="T2" fmla="*/ 22 w 77"/>
                <a:gd name="T3" fmla="*/ 198 h 198"/>
                <a:gd name="T4" fmla="*/ 77 w 77"/>
                <a:gd name="T5" fmla="*/ 7 h 198"/>
                <a:gd name="T6" fmla="*/ 55 w 77"/>
                <a:gd name="T7" fmla="*/ 0 h 198"/>
                <a:gd name="T8" fmla="*/ 0 w 77"/>
                <a:gd name="T9" fmla="*/ 192 h 198"/>
                <a:gd name="T10" fmla="*/ 0 w 77"/>
                <a:gd name="T11" fmla="*/ 192 h 1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198">
                  <a:moveTo>
                    <a:pt x="0" y="192"/>
                  </a:moveTo>
                  <a:lnTo>
                    <a:pt x="22" y="198"/>
                  </a:lnTo>
                  <a:lnTo>
                    <a:pt x="77" y="7"/>
                  </a:lnTo>
                  <a:lnTo>
                    <a:pt x="55" y="0"/>
                  </a:lnTo>
                  <a:lnTo>
                    <a:pt x="0"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3" name="Freeform 289"/>
            <p:cNvSpPr>
              <a:spLocks/>
            </p:cNvSpPr>
            <p:nvPr userDrawn="1"/>
          </p:nvSpPr>
          <p:spPr bwMode="auto">
            <a:xfrm>
              <a:off x="5266" y="317"/>
              <a:ext cx="59" cy="76"/>
            </a:xfrm>
            <a:custGeom>
              <a:avLst/>
              <a:gdLst>
                <a:gd name="T0" fmla="*/ 9 w 59"/>
                <a:gd name="T1" fmla="*/ 76 h 76"/>
                <a:gd name="T2" fmla="*/ 18 w 59"/>
                <a:gd name="T3" fmla="*/ 72 h 76"/>
                <a:gd name="T4" fmla="*/ 28 w 59"/>
                <a:gd name="T5" fmla="*/ 67 h 76"/>
                <a:gd name="T6" fmla="*/ 34 w 59"/>
                <a:gd name="T7" fmla="*/ 60 h 76"/>
                <a:gd name="T8" fmla="*/ 41 w 59"/>
                <a:gd name="T9" fmla="*/ 54 h 76"/>
                <a:gd name="T10" fmla="*/ 46 w 59"/>
                <a:gd name="T11" fmla="*/ 44 h 76"/>
                <a:gd name="T12" fmla="*/ 51 w 59"/>
                <a:gd name="T13" fmla="*/ 34 h 76"/>
                <a:gd name="T14" fmla="*/ 55 w 59"/>
                <a:gd name="T15" fmla="*/ 22 h 76"/>
                <a:gd name="T16" fmla="*/ 59 w 59"/>
                <a:gd name="T17" fmla="*/ 6 h 76"/>
                <a:gd name="T18" fmla="*/ 37 w 59"/>
                <a:gd name="T19" fmla="*/ 0 h 76"/>
                <a:gd name="T20" fmla="*/ 33 w 59"/>
                <a:gd name="T21" fmla="*/ 14 h 76"/>
                <a:gd name="T22" fmla="*/ 29 w 59"/>
                <a:gd name="T23" fmla="*/ 26 h 76"/>
                <a:gd name="T24" fmla="*/ 25 w 59"/>
                <a:gd name="T25" fmla="*/ 34 h 76"/>
                <a:gd name="T26" fmla="*/ 21 w 59"/>
                <a:gd name="T27" fmla="*/ 39 h 76"/>
                <a:gd name="T28" fmla="*/ 18 w 59"/>
                <a:gd name="T29" fmla="*/ 43 h 76"/>
                <a:gd name="T30" fmla="*/ 13 w 59"/>
                <a:gd name="T31" fmla="*/ 47 h 76"/>
                <a:gd name="T32" fmla="*/ 8 w 59"/>
                <a:gd name="T33" fmla="*/ 50 h 76"/>
                <a:gd name="T34" fmla="*/ 0 w 59"/>
                <a:gd name="T35" fmla="*/ 54 h 76"/>
                <a:gd name="T36" fmla="*/ 9 w 59"/>
                <a:gd name="T37" fmla="*/ 76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76">
                  <a:moveTo>
                    <a:pt x="9" y="76"/>
                  </a:moveTo>
                  <a:lnTo>
                    <a:pt x="18" y="72"/>
                  </a:lnTo>
                  <a:lnTo>
                    <a:pt x="28" y="67"/>
                  </a:lnTo>
                  <a:lnTo>
                    <a:pt x="34" y="60"/>
                  </a:lnTo>
                  <a:lnTo>
                    <a:pt x="41" y="54"/>
                  </a:lnTo>
                  <a:lnTo>
                    <a:pt x="46" y="44"/>
                  </a:lnTo>
                  <a:lnTo>
                    <a:pt x="51" y="34"/>
                  </a:lnTo>
                  <a:lnTo>
                    <a:pt x="55" y="22"/>
                  </a:lnTo>
                  <a:lnTo>
                    <a:pt x="59" y="6"/>
                  </a:lnTo>
                  <a:lnTo>
                    <a:pt x="37" y="0"/>
                  </a:lnTo>
                  <a:lnTo>
                    <a:pt x="33" y="14"/>
                  </a:lnTo>
                  <a:lnTo>
                    <a:pt x="29" y="26"/>
                  </a:lnTo>
                  <a:lnTo>
                    <a:pt x="25" y="34"/>
                  </a:lnTo>
                  <a:lnTo>
                    <a:pt x="21" y="39"/>
                  </a:lnTo>
                  <a:lnTo>
                    <a:pt x="18" y="43"/>
                  </a:lnTo>
                  <a:lnTo>
                    <a:pt x="13" y="47"/>
                  </a:lnTo>
                  <a:lnTo>
                    <a:pt x="8" y="50"/>
                  </a:lnTo>
                  <a:lnTo>
                    <a:pt x="0" y="54"/>
                  </a:lnTo>
                  <a:lnTo>
                    <a:pt x="9"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4" name="Freeform 290"/>
            <p:cNvSpPr>
              <a:spLocks/>
            </p:cNvSpPr>
            <p:nvPr userDrawn="1"/>
          </p:nvSpPr>
          <p:spPr bwMode="auto">
            <a:xfrm>
              <a:off x="5646" y="201"/>
              <a:ext cx="32" cy="31"/>
            </a:xfrm>
            <a:custGeom>
              <a:avLst/>
              <a:gdLst>
                <a:gd name="T0" fmla="*/ 32 w 32"/>
                <a:gd name="T1" fmla="*/ 15 h 31"/>
                <a:gd name="T2" fmla="*/ 32 w 32"/>
                <a:gd name="T3" fmla="*/ 13 h 31"/>
                <a:gd name="T4" fmla="*/ 32 w 32"/>
                <a:gd name="T5" fmla="*/ 11 h 31"/>
                <a:gd name="T6" fmla="*/ 31 w 32"/>
                <a:gd name="T7" fmla="*/ 9 h 31"/>
                <a:gd name="T8" fmla="*/ 29 w 32"/>
                <a:gd name="T9" fmla="*/ 7 h 31"/>
                <a:gd name="T10" fmla="*/ 29 w 32"/>
                <a:gd name="T11" fmla="*/ 5 h 31"/>
                <a:gd name="T12" fmla="*/ 28 w 32"/>
                <a:gd name="T13" fmla="*/ 3 h 31"/>
                <a:gd name="T14" fmla="*/ 25 w 32"/>
                <a:gd name="T15" fmla="*/ 2 h 31"/>
                <a:gd name="T16" fmla="*/ 24 w 32"/>
                <a:gd name="T17" fmla="*/ 1 h 31"/>
                <a:gd name="T18" fmla="*/ 23 w 32"/>
                <a:gd name="T19" fmla="*/ 1 h 31"/>
                <a:gd name="T20" fmla="*/ 20 w 32"/>
                <a:gd name="T21" fmla="*/ 0 h 31"/>
                <a:gd name="T22" fmla="*/ 19 w 32"/>
                <a:gd name="T23" fmla="*/ 0 h 31"/>
                <a:gd name="T24" fmla="*/ 16 w 32"/>
                <a:gd name="T25" fmla="*/ 0 h 31"/>
                <a:gd name="T26" fmla="*/ 15 w 32"/>
                <a:gd name="T27" fmla="*/ 0 h 31"/>
                <a:gd name="T28" fmla="*/ 12 w 32"/>
                <a:gd name="T29" fmla="*/ 0 h 31"/>
                <a:gd name="T30" fmla="*/ 11 w 32"/>
                <a:gd name="T31" fmla="*/ 1 h 31"/>
                <a:gd name="T32" fmla="*/ 8 w 32"/>
                <a:gd name="T33" fmla="*/ 1 h 31"/>
                <a:gd name="T34" fmla="*/ 7 w 32"/>
                <a:gd name="T35" fmla="*/ 2 h 31"/>
                <a:gd name="T36" fmla="*/ 6 w 32"/>
                <a:gd name="T37" fmla="*/ 3 h 31"/>
                <a:gd name="T38" fmla="*/ 4 w 32"/>
                <a:gd name="T39" fmla="*/ 5 h 31"/>
                <a:gd name="T40" fmla="*/ 3 w 32"/>
                <a:gd name="T41" fmla="*/ 7 h 31"/>
                <a:gd name="T42" fmla="*/ 2 w 32"/>
                <a:gd name="T43" fmla="*/ 9 h 31"/>
                <a:gd name="T44" fmla="*/ 2 w 32"/>
                <a:gd name="T45" fmla="*/ 11 h 31"/>
                <a:gd name="T46" fmla="*/ 0 w 32"/>
                <a:gd name="T47" fmla="*/ 13 h 31"/>
                <a:gd name="T48" fmla="*/ 0 w 32"/>
                <a:gd name="T49" fmla="*/ 15 h 31"/>
                <a:gd name="T50" fmla="*/ 0 w 32"/>
                <a:gd name="T51" fmla="*/ 17 h 31"/>
                <a:gd name="T52" fmla="*/ 2 w 32"/>
                <a:gd name="T53" fmla="*/ 19 h 31"/>
                <a:gd name="T54" fmla="*/ 2 w 32"/>
                <a:gd name="T55" fmla="*/ 21 h 31"/>
                <a:gd name="T56" fmla="*/ 3 w 32"/>
                <a:gd name="T57" fmla="*/ 23 h 31"/>
                <a:gd name="T58" fmla="*/ 4 w 32"/>
                <a:gd name="T59" fmla="*/ 25 h 31"/>
                <a:gd name="T60" fmla="*/ 6 w 32"/>
                <a:gd name="T61" fmla="*/ 26 h 31"/>
                <a:gd name="T62" fmla="*/ 7 w 32"/>
                <a:gd name="T63" fmla="*/ 27 h 31"/>
                <a:gd name="T64" fmla="*/ 8 w 32"/>
                <a:gd name="T65" fmla="*/ 29 h 31"/>
                <a:gd name="T66" fmla="*/ 11 w 32"/>
                <a:gd name="T67" fmla="*/ 30 h 31"/>
                <a:gd name="T68" fmla="*/ 12 w 32"/>
                <a:gd name="T69" fmla="*/ 30 h 31"/>
                <a:gd name="T70" fmla="*/ 15 w 32"/>
                <a:gd name="T71" fmla="*/ 31 h 31"/>
                <a:gd name="T72" fmla="*/ 16 w 32"/>
                <a:gd name="T73" fmla="*/ 31 h 31"/>
                <a:gd name="T74" fmla="*/ 19 w 32"/>
                <a:gd name="T75" fmla="*/ 31 h 31"/>
                <a:gd name="T76" fmla="*/ 20 w 32"/>
                <a:gd name="T77" fmla="*/ 30 h 31"/>
                <a:gd name="T78" fmla="*/ 23 w 32"/>
                <a:gd name="T79" fmla="*/ 30 h 31"/>
                <a:gd name="T80" fmla="*/ 24 w 32"/>
                <a:gd name="T81" fmla="*/ 29 h 31"/>
                <a:gd name="T82" fmla="*/ 25 w 32"/>
                <a:gd name="T83" fmla="*/ 27 h 31"/>
                <a:gd name="T84" fmla="*/ 28 w 32"/>
                <a:gd name="T85" fmla="*/ 26 h 31"/>
                <a:gd name="T86" fmla="*/ 29 w 32"/>
                <a:gd name="T87" fmla="*/ 25 h 31"/>
                <a:gd name="T88" fmla="*/ 29 w 32"/>
                <a:gd name="T89" fmla="*/ 23 h 31"/>
                <a:gd name="T90" fmla="*/ 31 w 32"/>
                <a:gd name="T91" fmla="*/ 21 h 31"/>
                <a:gd name="T92" fmla="*/ 32 w 32"/>
                <a:gd name="T93" fmla="*/ 19 h 31"/>
                <a:gd name="T94" fmla="*/ 32 w 32"/>
                <a:gd name="T95" fmla="*/ 17 h 31"/>
                <a:gd name="T96" fmla="*/ 32 w 32"/>
                <a:gd name="T97" fmla="*/ 15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32" y="15"/>
                  </a:moveTo>
                  <a:lnTo>
                    <a:pt x="32" y="13"/>
                  </a:lnTo>
                  <a:lnTo>
                    <a:pt x="32" y="11"/>
                  </a:lnTo>
                  <a:lnTo>
                    <a:pt x="31" y="9"/>
                  </a:lnTo>
                  <a:lnTo>
                    <a:pt x="29" y="7"/>
                  </a:lnTo>
                  <a:lnTo>
                    <a:pt x="29" y="5"/>
                  </a:lnTo>
                  <a:lnTo>
                    <a:pt x="28" y="3"/>
                  </a:lnTo>
                  <a:lnTo>
                    <a:pt x="25" y="2"/>
                  </a:lnTo>
                  <a:lnTo>
                    <a:pt x="24" y="1"/>
                  </a:lnTo>
                  <a:lnTo>
                    <a:pt x="23" y="1"/>
                  </a:lnTo>
                  <a:lnTo>
                    <a:pt x="20" y="0"/>
                  </a:lnTo>
                  <a:lnTo>
                    <a:pt x="19" y="0"/>
                  </a:lnTo>
                  <a:lnTo>
                    <a:pt x="16" y="0"/>
                  </a:lnTo>
                  <a:lnTo>
                    <a:pt x="15" y="0"/>
                  </a:lnTo>
                  <a:lnTo>
                    <a:pt x="12" y="0"/>
                  </a:lnTo>
                  <a:lnTo>
                    <a:pt x="11" y="1"/>
                  </a:lnTo>
                  <a:lnTo>
                    <a:pt x="8" y="1"/>
                  </a:lnTo>
                  <a:lnTo>
                    <a:pt x="7" y="2"/>
                  </a:lnTo>
                  <a:lnTo>
                    <a:pt x="6" y="3"/>
                  </a:lnTo>
                  <a:lnTo>
                    <a:pt x="4" y="5"/>
                  </a:lnTo>
                  <a:lnTo>
                    <a:pt x="3" y="7"/>
                  </a:lnTo>
                  <a:lnTo>
                    <a:pt x="2" y="9"/>
                  </a:lnTo>
                  <a:lnTo>
                    <a:pt x="2" y="11"/>
                  </a:lnTo>
                  <a:lnTo>
                    <a:pt x="0" y="13"/>
                  </a:lnTo>
                  <a:lnTo>
                    <a:pt x="0" y="15"/>
                  </a:lnTo>
                  <a:lnTo>
                    <a:pt x="0" y="17"/>
                  </a:lnTo>
                  <a:lnTo>
                    <a:pt x="2" y="19"/>
                  </a:lnTo>
                  <a:lnTo>
                    <a:pt x="2" y="21"/>
                  </a:lnTo>
                  <a:lnTo>
                    <a:pt x="3" y="23"/>
                  </a:lnTo>
                  <a:lnTo>
                    <a:pt x="4" y="25"/>
                  </a:lnTo>
                  <a:lnTo>
                    <a:pt x="6" y="26"/>
                  </a:lnTo>
                  <a:lnTo>
                    <a:pt x="7" y="27"/>
                  </a:lnTo>
                  <a:lnTo>
                    <a:pt x="8" y="29"/>
                  </a:lnTo>
                  <a:lnTo>
                    <a:pt x="11" y="30"/>
                  </a:lnTo>
                  <a:lnTo>
                    <a:pt x="12" y="30"/>
                  </a:lnTo>
                  <a:lnTo>
                    <a:pt x="15" y="31"/>
                  </a:lnTo>
                  <a:lnTo>
                    <a:pt x="16" y="31"/>
                  </a:lnTo>
                  <a:lnTo>
                    <a:pt x="19" y="31"/>
                  </a:lnTo>
                  <a:lnTo>
                    <a:pt x="20" y="30"/>
                  </a:lnTo>
                  <a:lnTo>
                    <a:pt x="23" y="30"/>
                  </a:lnTo>
                  <a:lnTo>
                    <a:pt x="24" y="29"/>
                  </a:lnTo>
                  <a:lnTo>
                    <a:pt x="25" y="27"/>
                  </a:lnTo>
                  <a:lnTo>
                    <a:pt x="28" y="26"/>
                  </a:lnTo>
                  <a:lnTo>
                    <a:pt x="29" y="25"/>
                  </a:lnTo>
                  <a:lnTo>
                    <a:pt x="29" y="23"/>
                  </a:lnTo>
                  <a:lnTo>
                    <a:pt x="31" y="21"/>
                  </a:lnTo>
                  <a:lnTo>
                    <a:pt x="32" y="19"/>
                  </a:lnTo>
                  <a:lnTo>
                    <a:pt x="32" y="17"/>
                  </a:lnTo>
                  <a:lnTo>
                    <a:pt x="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5" name="Freeform 291"/>
            <p:cNvSpPr>
              <a:spLocks/>
            </p:cNvSpPr>
            <p:nvPr userDrawn="1"/>
          </p:nvSpPr>
          <p:spPr bwMode="auto">
            <a:xfrm>
              <a:off x="5463" y="115"/>
              <a:ext cx="39" cy="212"/>
            </a:xfrm>
            <a:custGeom>
              <a:avLst/>
              <a:gdLst>
                <a:gd name="T0" fmla="*/ 16 w 39"/>
                <a:gd name="T1" fmla="*/ 212 h 212"/>
                <a:gd name="T2" fmla="*/ 39 w 39"/>
                <a:gd name="T3" fmla="*/ 2 h 212"/>
                <a:gd name="T4" fmla="*/ 24 w 39"/>
                <a:gd name="T5" fmla="*/ 0 h 212"/>
                <a:gd name="T6" fmla="*/ 0 w 39"/>
                <a:gd name="T7" fmla="*/ 211 h 212"/>
                <a:gd name="T8" fmla="*/ 16 w 39"/>
                <a:gd name="T9" fmla="*/ 212 h 2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12">
                  <a:moveTo>
                    <a:pt x="16" y="212"/>
                  </a:moveTo>
                  <a:lnTo>
                    <a:pt x="39" y="2"/>
                  </a:lnTo>
                  <a:lnTo>
                    <a:pt x="24" y="0"/>
                  </a:lnTo>
                  <a:lnTo>
                    <a:pt x="0" y="211"/>
                  </a:lnTo>
                  <a:lnTo>
                    <a:pt x="16"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 name="Rectangle 292"/>
            <p:cNvSpPr>
              <a:spLocks noChangeArrowheads="1"/>
            </p:cNvSpPr>
            <p:nvPr userDrawn="1"/>
          </p:nvSpPr>
          <p:spPr bwMode="auto">
            <a:xfrm>
              <a:off x="5469" y="314"/>
              <a:ext cx="6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87" name="Freeform 293"/>
            <p:cNvSpPr>
              <a:spLocks/>
            </p:cNvSpPr>
            <p:nvPr userDrawn="1"/>
          </p:nvSpPr>
          <p:spPr bwMode="auto">
            <a:xfrm>
              <a:off x="5425" y="150"/>
              <a:ext cx="33" cy="32"/>
            </a:xfrm>
            <a:custGeom>
              <a:avLst/>
              <a:gdLst>
                <a:gd name="T0" fmla="*/ 33 w 33"/>
                <a:gd name="T1" fmla="*/ 16 h 32"/>
                <a:gd name="T2" fmla="*/ 32 w 33"/>
                <a:gd name="T3" fmla="*/ 15 h 32"/>
                <a:gd name="T4" fmla="*/ 32 w 33"/>
                <a:gd name="T5" fmla="*/ 12 h 32"/>
                <a:gd name="T6" fmla="*/ 32 w 33"/>
                <a:gd name="T7" fmla="*/ 11 h 32"/>
                <a:gd name="T8" fmla="*/ 30 w 33"/>
                <a:gd name="T9" fmla="*/ 8 h 32"/>
                <a:gd name="T10" fmla="*/ 29 w 33"/>
                <a:gd name="T11" fmla="*/ 7 h 32"/>
                <a:gd name="T12" fmla="*/ 28 w 33"/>
                <a:gd name="T13" fmla="*/ 6 h 32"/>
                <a:gd name="T14" fmla="*/ 27 w 33"/>
                <a:gd name="T15" fmla="*/ 4 h 32"/>
                <a:gd name="T16" fmla="*/ 24 w 33"/>
                <a:gd name="T17" fmla="*/ 3 h 32"/>
                <a:gd name="T18" fmla="*/ 23 w 33"/>
                <a:gd name="T19" fmla="*/ 2 h 32"/>
                <a:gd name="T20" fmla="*/ 21 w 33"/>
                <a:gd name="T21" fmla="*/ 2 h 32"/>
                <a:gd name="T22" fmla="*/ 19 w 33"/>
                <a:gd name="T23" fmla="*/ 0 h 32"/>
                <a:gd name="T24" fmla="*/ 16 w 33"/>
                <a:gd name="T25" fmla="*/ 0 h 32"/>
                <a:gd name="T26" fmla="*/ 13 w 33"/>
                <a:gd name="T27" fmla="*/ 0 h 32"/>
                <a:gd name="T28" fmla="*/ 12 w 33"/>
                <a:gd name="T29" fmla="*/ 2 h 32"/>
                <a:gd name="T30" fmla="*/ 9 w 33"/>
                <a:gd name="T31" fmla="*/ 2 h 32"/>
                <a:gd name="T32" fmla="*/ 8 w 33"/>
                <a:gd name="T33" fmla="*/ 3 h 32"/>
                <a:gd name="T34" fmla="*/ 7 w 33"/>
                <a:gd name="T35" fmla="*/ 4 h 32"/>
                <a:gd name="T36" fmla="*/ 5 w 33"/>
                <a:gd name="T37" fmla="*/ 6 h 32"/>
                <a:gd name="T38" fmla="*/ 4 w 33"/>
                <a:gd name="T39" fmla="*/ 7 h 32"/>
                <a:gd name="T40" fmla="*/ 3 w 33"/>
                <a:gd name="T41" fmla="*/ 8 h 32"/>
                <a:gd name="T42" fmla="*/ 2 w 33"/>
                <a:gd name="T43" fmla="*/ 11 h 32"/>
                <a:gd name="T44" fmla="*/ 2 w 33"/>
                <a:gd name="T45" fmla="*/ 12 h 32"/>
                <a:gd name="T46" fmla="*/ 0 w 33"/>
                <a:gd name="T47" fmla="*/ 15 h 32"/>
                <a:gd name="T48" fmla="*/ 0 w 33"/>
                <a:gd name="T49" fmla="*/ 16 h 32"/>
                <a:gd name="T50" fmla="*/ 0 w 33"/>
                <a:gd name="T51" fmla="*/ 19 h 32"/>
                <a:gd name="T52" fmla="*/ 2 w 33"/>
                <a:gd name="T53" fmla="*/ 20 h 32"/>
                <a:gd name="T54" fmla="*/ 2 w 33"/>
                <a:gd name="T55" fmla="*/ 23 h 32"/>
                <a:gd name="T56" fmla="*/ 3 w 33"/>
                <a:gd name="T57" fmla="*/ 24 h 32"/>
                <a:gd name="T58" fmla="*/ 4 w 33"/>
                <a:gd name="T59" fmla="*/ 27 h 32"/>
                <a:gd name="T60" fmla="*/ 5 w 33"/>
                <a:gd name="T61" fmla="*/ 28 h 32"/>
                <a:gd name="T62" fmla="*/ 7 w 33"/>
                <a:gd name="T63" fmla="*/ 29 h 32"/>
                <a:gd name="T64" fmla="*/ 8 w 33"/>
                <a:gd name="T65" fmla="*/ 29 h 32"/>
                <a:gd name="T66" fmla="*/ 9 w 33"/>
                <a:gd name="T67" fmla="*/ 31 h 32"/>
                <a:gd name="T68" fmla="*/ 12 w 33"/>
                <a:gd name="T69" fmla="*/ 32 h 32"/>
                <a:gd name="T70" fmla="*/ 13 w 33"/>
                <a:gd name="T71" fmla="*/ 32 h 32"/>
                <a:gd name="T72" fmla="*/ 16 w 33"/>
                <a:gd name="T73" fmla="*/ 32 h 32"/>
                <a:gd name="T74" fmla="*/ 19 w 33"/>
                <a:gd name="T75" fmla="*/ 32 h 32"/>
                <a:gd name="T76" fmla="*/ 21 w 33"/>
                <a:gd name="T77" fmla="*/ 32 h 32"/>
                <a:gd name="T78" fmla="*/ 23 w 33"/>
                <a:gd name="T79" fmla="*/ 31 h 32"/>
                <a:gd name="T80" fmla="*/ 24 w 33"/>
                <a:gd name="T81" fmla="*/ 29 h 32"/>
                <a:gd name="T82" fmla="*/ 27 w 33"/>
                <a:gd name="T83" fmla="*/ 29 h 32"/>
                <a:gd name="T84" fmla="*/ 28 w 33"/>
                <a:gd name="T85" fmla="*/ 28 h 32"/>
                <a:gd name="T86" fmla="*/ 29 w 33"/>
                <a:gd name="T87" fmla="*/ 27 h 32"/>
                <a:gd name="T88" fmla="*/ 30 w 33"/>
                <a:gd name="T89" fmla="*/ 24 h 32"/>
                <a:gd name="T90" fmla="*/ 32 w 33"/>
                <a:gd name="T91" fmla="*/ 23 h 32"/>
                <a:gd name="T92" fmla="*/ 32 w 33"/>
                <a:gd name="T93" fmla="*/ 20 h 32"/>
                <a:gd name="T94" fmla="*/ 32 w 33"/>
                <a:gd name="T95" fmla="*/ 19 h 32"/>
                <a:gd name="T96" fmla="*/ 33 w 33"/>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 h="32">
                  <a:moveTo>
                    <a:pt x="33" y="16"/>
                  </a:moveTo>
                  <a:lnTo>
                    <a:pt x="32" y="15"/>
                  </a:lnTo>
                  <a:lnTo>
                    <a:pt x="32" y="12"/>
                  </a:lnTo>
                  <a:lnTo>
                    <a:pt x="32" y="11"/>
                  </a:lnTo>
                  <a:lnTo>
                    <a:pt x="30" y="8"/>
                  </a:lnTo>
                  <a:lnTo>
                    <a:pt x="29" y="7"/>
                  </a:lnTo>
                  <a:lnTo>
                    <a:pt x="28" y="6"/>
                  </a:lnTo>
                  <a:lnTo>
                    <a:pt x="27" y="4"/>
                  </a:lnTo>
                  <a:lnTo>
                    <a:pt x="24" y="3"/>
                  </a:lnTo>
                  <a:lnTo>
                    <a:pt x="23" y="2"/>
                  </a:lnTo>
                  <a:lnTo>
                    <a:pt x="21" y="2"/>
                  </a:lnTo>
                  <a:lnTo>
                    <a:pt x="19" y="0"/>
                  </a:lnTo>
                  <a:lnTo>
                    <a:pt x="16" y="0"/>
                  </a:lnTo>
                  <a:lnTo>
                    <a:pt x="13" y="0"/>
                  </a:lnTo>
                  <a:lnTo>
                    <a:pt x="12" y="2"/>
                  </a:lnTo>
                  <a:lnTo>
                    <a:pt x="9" y="2"/>
                  </a:lnTo>
                  <a:lnTo>
                    <a:pt x="8" y="3"/>
                  </a:lnTo>
                  <a:lnTo>
                    <a:pt x="7" y="4"/>
                  </a:lnTo>
                  <a:lnTo>
                    <a:pt x="5" y="6"/>
                  </a:lnTo>
                  <a:lnTo>
                    <a:pt x="4" y="7"/>
                  </a:lnTo>
                  <a:lnTo>
                    <a:pt x="3" y="8"/>
                  </a:lnTo>
                  <a:lnTo>
                    <a:pt x="2" y="11"/>
                  </a:lnTo>
                  <a:lnTo>
                    <a:pt x="2" y="12"/>
                  </a:lnTo>
                  <a:lnTo>
                    <a:pt x="0" y="15"/>
                  </a:lnTo>
                  <a:lnTo>
                    <a:pt x="0" y="16"/>
                  </a:lnTo>
                  <a:lnTo>
                    <a:pt x="0" y="19"/>
                  </a:lnTo>
                  <a:lnTo>
                    <a:pt x="2" y="20"/>
                  </a:lnTo>
                  <a:lnTo>
                    <a:pt x="2" y="23"/>
                  </a:lnTo>
                  <a:lnTo>
                    <a:pt x="3" y="24"/>
                  </a:lnTo>
                  <a:lnTo>
                    <a:pt x="4" y="27"/>
                  </a:lnTo>
                  <a:lnTo>
                    <a:pt x="5" y="28"/>
                  </a:lnTo>
                  <a:lnTo>
                    <a:pt x="7" y="29"/>
                  </a:lnTo>
                  <a:lnTo>
                    <a:pt x="8" y="29"/>
                  </a:lnTo>
                  <a:lnTo>
                    <a:pt x="9" y="31"/>
                  </a:lnTo>
                  <a:lnTo>
                    <a:pt x="12" y="32"/>
                  </a:lnTo>
                  <a:lnTo>
                    <a:pt x="13" y="32"/>
                  </a:lnTo>
                  <a:lnTo>
                    <a:pt x="16" y="32"/>
                  </a:lnTo>
                  <a:lnTo>
                    <a:pt x="19" y="32"/>
                  </a:lnTo>
                  <a:lnTo>
                    <a:pt x="21" y="32"/>
                  </a:lnTo>
                  <a:lnTo>
                    <a:pt x="23" y="31"/>
                  </a:lnTo>
                  <a:lnTo>
                    <a:pt x="24" y="29"/>
                  </a:lnTo>
                  <a:lnTo>
                    <a:pt x="27" y="29"/>
                  </a:lnTo>
                  <a:lnTo>
                    <a:pt x="28" y="28"/>
                  </a:lnTo>
                  <a:lnTo>
                    <a:pt x="29" y="27"/>
                  </a:lnTo>
                  <a:lnTo>
                    <a:pt x="30" y="24"/>
                  </a:lnTo>
                  <a:lnTo>
                    <a:pt x="32" y="23"/>
                  </a:lnTo>
                  <a:lnTo>
                    <a:pt x="32" y="20"/>
                  </a:lnTo>
                  <a:lnTo>
                    <a:pt x="32" y="19"/>
                  </a:lnTo>
                  <a:lnTo>
                    <a:pt x="3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8" name="Freeform 294"/>
            <p:cNvSpPr>
              <a:spLocks/>
            </p:cNvSpPr>
            <p:nvPr userDrawn="1"/>
          </p:nvSpPr>
          <p:spPr bwMode="auto">
            <a:xfrm>
              <a:off x="5415" y="253"/>
              <a:ext cx="31" cy="32"/>
            </a:xfrm>
            <a:custGeom>
              <a:avLst/>
              <a:gdLst>
                <a:gd name="T0" fmla="*/ 31 w 31"/>
                <a:gd name="T1" fmla="*/ 15 h 32"/>
                <a:gd name="T2" fmla="*/ 31 w 31"/>
                <a:gd name="T3" fmla="*/ 13 h 32"/>
                <a:gd name="T4" fmla="*/ 31 w 31"/>
                <a:gd name="T5" fmla="*/ 11 h 32"/>
                <a:gd name="T6" fmla="*/ 30 w 31"/>
                <a:gd name="T7" fmla="*/ 10 h 32"/>
                <a:gd name="T8" fmla="*/ 30 w 31"/>
                <a:gd name="T9" fmla="*/ 7 h 32"/>
                <a:gd name="T10" fmla="*/ 29 w 31"/>
                <a:gd name="T11" fmla="*/ 6 h 32"/>
                <a:gd name="T12" fmla="*/ 27 w 31"/>
                <a:gd name="T13" fmla="*/ 4 h 32"/>
                <a:gd name="T14" fmla="*/ 26 w 31"/>
                <a:gd name="T15" fmla="*/ 3 h 32"/>
                <a:gd name="T16" fmla="*/ 23 w 31"/>
                <a:gd name="T17" fmla="*/ 2 h 32"/>
                <a:gd name="T18" fmla="*/ 22 w 31"/>
                <a:gd name="T19" fmla="*/ 2 h 32"/>
                <a:gd name="T20" fmla="*/ 19 w 31"/>
                <a:gd name="T21" fmla="*/ 0 h 32"/>
                <a:gd name="T22" fmla="*/ 18 w 31"/>
                <a:gd name="T23" fmla="*/ 0 h 32"/>
                <a:gd name="T24" fmla="*/ 15 w 31"/>
                <a:gd name="T25" fmla="*/ 0 h 32"/>
                <a:gd name="T26" fmla="*/ 14 w 31"/>
                <a:gd name="T27" fmla="*/ 0 h 32"/>
                <a:gd name="T28" fmla="*/ 12 w 31"/>
                <a:gd name="T29" fmla="*/ 0 h 32"/>
                <a:gd name="T30" fmla="*/ 10 w 31"/>
                <a:gd name="T31" fmla="*/ 2 h 32"/>
                <a:gd name="T32" fmla="*/ 8 w 31"/>
                <a:gd name="T33" fmla="*/ 2 h 32"/>
                <a:gd name="T34" fmla="*/ 6 w 31"/>
                <a:gd name="T35" fmla="*/ 3 h 32"/>
                <a:gd name="T36" fmla="*/ 5 w 31"/>
                <a:gd name="T37" fmla="*/ 4 h 32"/>
                <a:gd name="T38" fmla="*/ 4 w 31"/>
                <a:gd name="T39" fmla="*/ 6 h 32"/>
                <a:gd name="T40" fmla="*/ 2 w 31"/>
                <a:gd name="T41" fmla="*/ 7 h 32"/>
                <a:gd name="T42" fmla="*/ 1 w 31"/>
                <a:gd name="T43" fmla="*/ 10 h 32"/>
                <a:gd name="T44" fmla="*/ 1 w 31"/>
                <a:gd name="T45" fmla="*/ 11 h 32"/>
                <a:gd name="T46" fmla="*/ 0 w 31"/>
                <a:gd name="T47" fmla="*/ 13 h 32"/>
                <a:gd name="T48" fmla="*/ 0 w 31"/>
                <a:gd name="T49" fmla="*/ 15 h 32"/>
                <a:gd name="T50" fmla="*/ 0 w 31"/>
                <a:gd name="T51" fmla="*/ 17 h 32"/>
                <a:gd name="T52" fmla="*/ 1 w 31"/>
                <a:gd name="T53" fmla="*/ 20 h 32"/>
                <a:gd name="T54" fmla="*/ 1 w 31"/>
                <a:gd name="T55" fmla="*/ 21 h 32"/>
                <a:gd name="T56" fmla="*/ 2 w 31"/>
                <a:gd name="T57" fmla="*/ 24 h 32"/>
                <a:gd name="T58" fmla="*/ 4 w 31"/>
                <a:gd name="T59" fmla="*/ 25 h 32"/>
                <a:gd name="T60" fmla="*/ 5 w 31"/>
                <a:gd name="T61" fmla="*/ 27 h 32"/>
                <a:gd name="T62" fmla="*/ 6 w 31"/>
                <a:gd name="T63" fmla="*/ 28 h 32"/>
                <a:gd name="T64" fmla="*/ 8 w 31"/>
                <a:gd name="T65" fmla="*/ 29 h 32"/>
                <a:gd name="T66" fmla="*/ 10 w 31"/>
                <a:gd name="T67" fmla="*/ 31 h 32"/>
                <a:gd name="T68" fmla="*/ 12 w 31"/>
                <a:gd name="T69" fmla="*/ 31 h 32"/>
                <a:gd name="T70" fmla="*/ 14 w 31"/>
                <a:gd name="T71" fmla="*/ 32 h 32"/>
                <a:gd name="T72" fmla="*/ 15 w 31"/>
                <a:gd name="T73" fmla="*/ 32 h 32"/>
                <a:gd name="T74" fmla="*/ 18 w 31"/>
                <a:gd name="T75" fmla="*/ 32 h 32"/>
                <a:gd name="T76" fmla="*/ 19 w 31"/>
                <a:gd name="T77" fmla="*/ 31 h 32"/>
                <a:gd name="T78" fmla="*/ 22 w 31"/>
                <a:gd name="T79" fmla="*/ 31 h 32"/>
                <a:gd name="T80" fmla="*/ 23 w 31"/>
                <a:gd name="T81" fmla="*/ 29 h 32"/>
                <a:gd name="T82" fmla="*/ 26 w 31"/>
                <a:gd name="T83" fmla="*/ 28 h 32"/>
                <a:gd name="T84" fmla="*/ 27 w 31"/>
                <a:gd name="T85" fmla="*/ 27 h 32"/>
                <a:gd name="T86" fmla="*/ 29 w 31"/>
                <a:gd name="T87" fmla="*/ 25 h 32"/>
                <a:gd name="T88" fmla="*/ 30 w 31"/>
                <a:gd name="T89" fmla="*/ 24 h 32"/>
                <a:gd name="T90" fmla="*/ 30 w 31"/>
                <a:gd name="T91" fmla="*/ 21 h 32"/>
                <a:gd name="T92" fmla="*/ 31 w 31"/>
                <a:gd name="T93" fmla="*/ 20 h 32"/>
                <a:gd name="T94" fmla="*/ 31 w 31"/>
                <a:gd name="T95" fmla="*/ 17 h 32"/>
                <a:gd name="T96" fmla="*/ 31 w 31"/>
                <a:gd name="T97" fmla="*/ 15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5"/>
                  </a:moveTo>
                  <a:lnTo>
                    <a:pt x="31" y="13"/>
                  </a:lnTo>
                  <a:lnTo>
                    <a:pt x="31" y="11"/>
                  </a:lnTo>
                  <a:lnTo>
                    <a:pt x="30" y="10"/>
                  </a:lnTo>
                  <a:lnTo>
                    <a:pt x="30" y="7"/>
                  </a:lnTo>
                  <a:lnTo>
                    <a:pt x="29" y="6"/>
                  </a:lnTo>
                  <a:lnTo>
                    <a:pt x="27" y="4"/>
                  </a:lnTo>
                  <a:lnTo>
                    <a:pt x="26" y="3"/>
                  </a:lnTo>
                  <a:lnTo>
                    <a:pt x="23" y="2"/>
                  </a:lnTo>
                  <a:lnTo>
                    <a:pt x="22" y="2"/>
                  </a:lnTo>
                  <a:lnTo>
                    <a:pt x="19" y="0"/>
                  </a:lnTo>
                  <a:lnTo>
                    <a:pt x="18" y="0"/>
                  </a:lnTo>
                  <a:lnTo>
                    <a:pt x="15" y="0"/>
                  </a:lnTo>
                  <a:lnTo>
                    <a:pt x="14" y="0"/>
                  </a:lnTo>
                  <a:lnTo>
                    <a:pt x="12" y="0"/>
                  </a:lnTo>
                  <a:lnTo>
                    <a:pt x="10" y="2"/>
                  </a:lnTo>
                  <a:lnTo>
                    <a:pt x="8" y="2"/>
                  </a:lnTo>
                  <a:lnTo>
                    <a:pt x="6" y="3"/>
                  </a:lnTo>
                  <a:lnTo>
                    <a:pt x="5" y="4"/>
                  </a:lnTo>
                  <a:lnTo>
                    <a:pt x="4" y="6"/>
                  </a:lnTo>
                  <a:lnTo>
                    <a:pt x="2" y="7"/>
                  </a:lnTo>
                  <a:lnTo>
                    <a:pt x="1" y="10"/>
                  </a:lnTo>
                  <a:lnTo>
                    <a:pt x="1" y="11"/>
                  </a:lnTo>
                  <a:lnTo>
                    <a:pt x="0" y="13"/>
                  </a:lnTo>
                  <a:lnTo>
                    <a:pt x="0" y="15"/>
                  </a:lnTo>
                  <a:lnTo>
                    <a:pt x="0" y="17"/>
                  </a:lnTo>
                  <a:lnTo>
                    <a:pt x="1" y="20"/>
                  </a:lnTo>
                  <a:lnTo>
                    <a:pt x="1" y="21"/>
                  </a:lnTo>
                  <a:lnTo>
                    <a:pt x="2" y="24"/>
                  </a:lnTo>
                  <a:lnTo>
                    <a:pt x="4" y="25"/>
                  </a:lnTo>
                  <a:lnTo>
                    <a:pt x="5" y="27"/>
                  </a:lnTo>
                  <a:lnTo>
                    <a:pt x="6" y="28"/>
                  </a:lnTo>
                  <a:lnTo>
                    <a:pt x="8" y="29"/>
                  </a:lnTo>
                  <a:lnTo>
                    <a:pt x="10" y="31"/>
                  </a:lnTo>
                  <a:lnTo>
                    <a:pt x="12" y="31"/>
                  </a:lnTo>
                  <a:lnTo>
                    <a:pt x="14" y="32"/>
                  </a:lnTo>
                  <a:lnTo>
                    <a:pt x="15" y="32"/>
                  </a:lnTo>
                  <a:lnTo>
                    <a:pt x="18" y="32"/>
                  </a:lnTo>
                  <a:lnTo>
                    <a:pt x="19" y="31"/>
                  </a:lnTo>
                  <a:lnTo>
                    <a:pt x="22" y="31"/>
                  </a:lnTo>
                  <a:lnTo>
                    <a:pt x="23" y="29"/>
                  </a:lnTo>
                  <a:lnTo>
                    <a:pt x="26" y="28"/>
                  </a:lnTo>
                  <a:lnTo>
                    <a:pt x="27" y="27"/>
                  </a:lnTo>
                  <a:lnTo>
                    <a:pt x="29" y="25"/>
                  </a:lnTo>
                  <a:lnTo>
                    <a:pt x="30" y="24"/>
                  </a:lnTo>
                  <a:lnTo>
                    <a:pt x="30" y="21"/>
                  </a:lnTo>
                  <a:lnTo>
                    <a:pt x="31" y="20"/>
                  </a:lnTo>
                  <a:lnTo>
                    <a:pt x="31" y="17"/>
                  </a:lnTo>
                  <a:lnTo>
                    <a:pt x="3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 name="Rectangle 295"/>
            <p:cNvSpPr>
              <a:spLocks noChangeArrowheads="1"/>
            </p:cNvSpPr>
            <p:nvPr userDrawn="1"/>
          </p:nvSpPr>
          <p:spPr bwMode="auto">
            <a:xfrm>
              <a:off x="5417" y="164"/>
              <a:ext cx="69"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90" name="Rectangle 296"/>
            <p:cNvSpPr>
              <a:spLocks noChangeArrowheads="1"/>
            </p:cNvSpPr>
            <p:nvPr userDrawn="1"/>
          </p:nvSpPr>
          <p:spPr bwMode="auto">
            <a:xfrm>
              <a:off x="5408" y="154"/>
              <a:ext cx="67" cy="1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91" name="Rectangle 297"/>
            <p:cNvSpPr>
              <a:spLocks noChangeArrowheads="1"/>
            </p:cNvSpPr>
            <p:nvPr userDrawn="1"/>
          </p:nvSpPr>
          <p:spPr bwMode="auto">
            <a:xfrm>
              <a:off x="5407" y="264"/>
              <a:ext cx="70"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92" name="Rectangle 298"/>
            <p:cNvSpPr>
              <a:spLocks noChangeArrowheads="1"/>
            </p:cNvSpPr>
            <p:nvPr userDrawn="1"/>
          </p:nvSpPr>
          <p:spPr bwMode="auto">
            <a:xfrm>
              <a:off x="5398" y="255"/>
              <a:ext cx="69" cy="1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93" name="Freeform 299"/>
            <p:cNvSpPr>
              <a:spLocks/>
            </p:cNvSpPr>
            <p:nvPr userDrawn="1"/>
          </p:nvSpPr>
          <p:spPr bwMode="auto">
            <a:xfrm>
              <a:off x="5421" y="145"/>
              <a:ext cx="32" cy="33"/>
            </a:xfrm>
            <a:custGeom>
              <a:avLst/>
              <a:gdLst>
                <a:gd name="T0" fmla="*/ 32 w 32"/>
                <a:gd name="T1" fmla="*/ 17 h 33"/>
                <a:gd name="T2" fmla="*/ 32 w 32"/>
                <a:gd name="T3" fmla="*/ 15 h 33"/>
                <a:gd name="T4" fmla="*/ 32 w 32"/>
                <a:gd name="T5" fmla="*/ 13 h 33"/>
                <a:gd name="T6" fmla="*/ 31 w 32"/>
                <a:gd name="T7" fmla="*/ 11 h 33"/>
                <a:gd name="T8" fmla="*/ 29 w 32"/>
                <a:gd name="T9" fmla="*/ 9 h 33"/>
                <a:gd name="T10" fmla="*/ 28 w 32"/>
                <a:gd name="T11" fmla="*/ 7 h 33"/>
                <a:gd name="T12" fmla="*/ 27 w 32"/>
                <a:gd name="T13" fmla="*/ 5 h 33"/>
                <a:gd name="T14" fmla="*/ 25 w 32"/>
                <a:gd name="T15" fmla="*/ 4 h 33"/>
                <a:gd name="T16" fmla="*/ 24 w 32"/>
                <a:gd name="T17" fmla="*/ 3 h 33"/>
                <a:gd name="T18" fmla="*/ 23 w 32"/>
                <a:gd name="T19" fmla="*/ 3 h 33"/>
                <a:gd name="T20" fmla="*/ 20 w 32"/>
                <a:gd name="T21" fmla="*/ 1 h 33"/>
                <a:gd name="T22" fmla="*/ 17 w 32"/>
                <a:gd name="T23" fmla="*/ 1 h 33"/>
                <a:gd name="T24" fmla="*/ 16 w 32"/>
                <a:gd name="T25" fmla="*/ 0 h 33"/>
                <a:gd name="T26" fmla="*/ 13 w 32"/>
                <a:gd name="T27" fmla="*/ 1 h 33"/>
                <a:gd name="T28" fmla="*/ 11 w 32"/>
                <a:gd name="T29" fmla="*/ 1 h 33"/>
                <a:gd name="T30" fmla="*/ 9 w 32"/>
                <a:gd name="T31" fmla="*/ 3 h 33"/>
                <a:gd name="T32" fmla="*/ 8 w 32"/>
                <a:gd name="T33" fmla="*/ 3 h 33"/>
                <a:gd name="T34" fmla="*/ 7 w 32"/>
                <a:gd name="T35" fmla="*/ 4 h 33"/>
                <a:gd name="T36" fmla="*/ 6 w 32"/>
                <a:gd name="T37" fmla="*/ 5 h 33"/>
                <a:gd name="T38" fmla="*/ 3 w 32"/>
                <a:gd name="T39" fmla="*/ 7 h 33"/>
                <a:gd name="T40" fmla="*/ 3 w 32"/>
                <a:gd name="T41" fmla="*/ 9 h 33"/>
                <a:gd name="T42" fmla="*/ 2 w 32"/>
                <a:gd name="T43" fmla="*/ 11 h 33"/>
                <a:gd name="T44" fmla="*/ 0 w 32"/>
                <a:gd name="T45" fmla="*/ 13 h 33"/>
                <a:gd name="T46" fmla="*/ 0 w 32"/>
                <a:gd name="T47" fmla="*/ 15 h 33"/>
                <a:gd name="T48" fmla="*/ 0 w 32"/>
                <a:gd name="T49" fmla="*/ 17 h 33"/>
                <a:gd name="T50" fmla="*/ 0 w 32"/>
                <a:gd name="T51" fmla="*/ 20 h 33"/>
                <a:gd name="T52" fmla="*/ 0 w 32"/>
                <a:gd name="T53" fmla="*/ 21 h 33"/>
                <a:gd name="T54" fmla="*/ 2 w 32"/>
                <a:gd name="T55" fmla="*/ 24 h 33"/>
                <a:gd name="T56" fmla="*/ 3 w 32"/>
                <a:gd name="T57" fmla="*/ 25 h 33"/>
                <a:gd name="T58" fmla="*/ 3 w 32"/>
                <a:gd name="T59" fmla="*/ 26 h 33"/>
                <a:gd name="T60" fmla="*/ 6 w 32"/>
                <a:gd name="T61" fmla="*/ 28 h 33"/>
                <a:gd name="T62" fmla="*/ 7 w 32"/>
                <a:gd name="T63" fmla="*/ 29 h 33"/>
                <a:gd name="T64" fmla="*/ 8 w 32"/>
                <a:gd name="T65" fmla="*/ 30 h 33"/>
                <a:gd name="T66" fmla="*/ 9 w 32"/>
                <a:gd name="T67" fmla="*/ 32 h 33"/>
                <a:gd name="T68" fmla="*/ 11 w 32"/>
                <a:gd name="T69" fmla="*/ 32 h 33"/>
                <a:gd name="T70" fmla="*/ 13 w 32"/>
                <a:gd name="T71" fmla="*/ 33 h 33"/>
                <a:gd name="T72" fmla="*/ 16 w 32"/>
                <a:gd name="T73" fmla="*/ 33 h 33"/>
                <a:gd name="T74" fmla="*/ 17 w 32"/>
                <a:gd name="T75" fmla="*/ 33 h 33"/>
                <a:gd name="T76" fmla="*/ 20 w 32"/>
                <a:gd name="T77" fmla="*/ 32 h 33"/>
                <a:gd name="T78" fmla="*/ 23 w 32"/>
                <a:gd name="T79" fmla="*/ 32 h 33"/>
                <a:gd name="T80" fmla="*/ 24 w 32"/>
                <a:gd name="T81" fmla="*/ 30 h 33"/>
                <a:gd name="T82" fmla="*/ 25 w 32"/>
                <a:gd name="T83" fmla="*/ 29 h 33"/>
                <a:gd name="T84" fmla="*/ 27 w 32"/>
                <a:gd name="T85" fmla="*/ 28 h 33"/>
                <a:gd name="T86" fmla="*/ 28 w 32"/>
                <a:gd name="T87" fmla="*/ 26 h 33"/>
                <a:gd name="T88" fmla="*/ 29 w 32"/>
                <a:gd name="T89" fmla="*/ 25 h 33"/>
                <a:gd name="T90" fmla="*/ 31 w 32"/>
                <a:gd name="T91" fmla="*/ 24 h 33"/>
                <a:gd name="T92" fmla="*/ 32 w 32"/>
                <a:gd name="T93" fmla="*/ 21 h 33"/>
                <a:gd name="T94" fmla="*/ 32 w 32"/>
                <a:gd name="T95" fmla="*/ 20 h 33"/>
                <a:gd name="T96" fmla="*/ 32 w 32"/>
                <a:gd name="T97" fmla="*/ 17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3">
                  <a:moveTo>
                    <a:pt x="32" y="17"/>
                  </a:moveTo>
                  <a:lnTo>
                    <a:pt x="32" y="15"/>
                  </a:lnTo>
                  <a:lnTo>
                    <a:pt x="32" y="13"/>
                  </a:lnTo>
                  <a:lnTo>
                    <a:pt x="31" y="11"/>
                  </a:lnTo>
                  <a:lnTo>
                    <a:pt x="29" y="9"/>
                  </a:lnTo>
                  <a:lnTo>
                    <a:pt x="28" y="7"/>
                  </a:lnTo>
                  <a:lnTo>
                    <a:pt x="27" y="5"/>
                  </a:lnTo>
                  <a:lnTo>
                    <a:pt x="25" y="4"/>
                  </a:lnTo>
                  <a:lnTo>
                    <a:pt x="24" y="3"/>
                  </a:lnTo>
                  <a:lnTo>
                    <a:pt x="23" y="3"/>
                  </a:lnTo>
                  <a:lnTo>
                    <a:pt x="20" y="1"/>
                  </a:lnTo>
                  <a:lnTo>
                    <a:pt x="17" y="1"/>
                  </a:lnTo>
                  <a:lnTo>
                    <a:pt x="16" y="0"/>
                  </a:lnTo>
                  <a:lnTo>
                    <a:pt x="13" y="1"/>
                  </a:lnTo>
                  <a:lnTo>
                    <a:pt x="11" y="1"/>
                  </a:lnTo>
                  <a:lnTo>
                    <a:pt x="9" y="3"/>
                  </a:lnTo>
                  <a:lnTo>
                    <a:pt x="8" y="3"/>
                  </a:lnTo>
                  <a:lnTo>
                    <a:pt x="7" y="4"/>
                  </a:lnTo>
                  <a:lnTo>
                    <a:pt x="6" y="5"/>
                  </a:lnTo>
                  <a:lnTo>
                    <a:pt x="3" y="7"/>
                  </a:lnTo>
                  <a:lnTo>
                    <a:pt x="3" y="9"/>
                  </a:lnTo>
                  <a:lnTo>
                    <a:pt x="2" y="11"/>
                  </a:lnTo>
                  <a:lnTo>
                    <a:pt x="0" y="13"/>
                  </a:lnTo>
                  <a:lnTo>
                    <a:pt x="0" y="15"/>
                  </a:lnTo>
                  <a:lnTo>
                    <a:pt x="0" y="17"/>
                  </a:lnTo>
                  <a:lnTo>
                    <a:pt x="0" y="20"/>
                  </a:lnTo>
                  <a:lnTo>
                    <a:pt x="0" y="21"/>
                  </a:lnTo>
                  <a:lnTo>
                    <a:pt x="2" y="24"/>
                  </a:lnTo>
                  <a:lnTo>
                    <a:pt x="3" y="25"/>
                  </a:lnTo>
                  <a:lnTo>
                    <a:pt x="3" y="26"/>
                  </a:lnTo>
                  <a:lnTo>
                    <a:pt x="6" y="28"/>
                  </a:lnTo>
                  <a:lnTo>
                    <a:pt x="7" y="29"/>
                  </a:lnTo>
                  <a:lnTo>
                    <a:pt x="8" y="30"/>
                  </a:lnTo>
                  <a:lnTo>
                    <a:pt x="9" y="32"/>
                  </a:lnTo>
                  <a:lnTo>
                    <a:pt x="11" y="32"/>
                  </a:lnTo>
                  <a:lnTo>
                    <a:pt x="13" y="33"/>
                  </a:lnTo>
                  <a:lnTo>
                    <a:pt x="16" y="33"/>
                  </a:lnTo>
                  <a:lnTo>
                    <a:pt x="17" y="33"/>
                  </a:lnTo>
                  <a:lnTo>
                    <a:pt x="20" y="32"/>
                  </a:lnTo>
                  <a:lnTo>
                    <a:pt x="23" y="32"/>
                  </a:lnTo>
                  <a:lnTo>
                    <a:pt x="24" y="30"/>
                  </a:lnTo>
                  <a:lnTo>
                    <a:pt x="25" y="29"/>
                  </a:lnTo>
                  <a:lnTo>
                    <a:pt x="27" y="28"/>
                  </a:lnTo>
                  <a:lnTo>
                    <a:pt x="28" y="26"/>
                  </a:lnTo>
                  <a:lnTo>
                    <a:pt x="29" y="25"/>
                  </a:lnTo>
                  <a:lnTo>
                    <a:pt x="31" y="24"/>
                  </a:lnTo>
                  <a:lnTo>
                    <a:pt x="32" y="21"/>
                  </a:lnTo>
                  <a:lnTo>
                    <a:pt x="32" y="20"/>
                  </a:lnTo>
                  <a:lnTo>
                    <a:pt x="3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4" name="Freeform 300"/>
            <p:cNvSpPr>
              <a:spLocks/>
            </p:cNvSpPr>
            <p:nvPr userDrawn="1"/>
          </p:nvSpPr>
          <p:spPr bwMode="auto">
            <a:xfrm>
              <a:off x="5411" y="248"/>
              <a:ext cx="31" cy="32"/>
            </a:xfrm>
            <a:custGeom>
              <a:avLst/>
              <a:gdLst>
                <a:gd name="T0" fmla="*/ 31 w 31"/>
                <a:gd name="T1" fmla="*/ 16 h 32"/>
                <a:gd name="T2" fmla="*/ 31 w 31"/>
                <a:gd name="T3" fmla="*/ 13 h 32"/>
                <a:gd name="T4" fmla="*/ 30 w 31"/>
                <a:gd name="T5" fmla="*/ 12 h 32"/>
                <a:gd name="T6" fmla="*/ 30 w 31"/>
                <a:gd name="T7" fmla="*/ 11 h 32"/>
                <a:gd name="T8" fmla="*/ 29 w 31"/>
                <a:gd name="T9" fmla="*/ 8 h 32"/>
                <a:gd name="T10" fmla="*/ 27 w 31"/>
                <a:gd name="T11" fmla="*/ 7 h 32"/>
                <a:gd name="T12" fmla="*/ 26 w 31"/>
                <a:gd name="T13" fmla="*/ 5 h 32"/>
                <a:gd name="T14" fmla="*/ 25 w 31"/>
                <a:gd name="T15" fmla="*/ 4 h 32"/>
                <a:gd name="T16" fmla="*/ 23 w 31"/>
                <a:gd name="T17" fmla="*/ 3 h 32"/>
                <a:gd name="T18" fmla="*/ 21 w 31"/>
                <a:gd name="T19" fmla="*/ 1 h 32"/>
                <a:gd name="T20" fmla="*/ 19 w 31"/>
                <a:gd name="T21" fmla="*/ 0 h 32"/>
                <a:gd name="T22" fmla="*/ 18 w 31"/>
                <a:gd name="T23" fmla="*/ 0 h 32"/>
                <a:gd name="T24" fmla="*/ 16 w 31"/>
                <a:gd name="T25" fmla="*/ 0 h 32"/>
                <a:gd name="T26" fmla="*/ 13 w 31"/>
                <a:gd name="T27" fmla="*/ 0 h 32"/>
                <a:gd name="T28" fmla="*/ 12 w 31"/>
                <a:gd name="T29" fmla="*/ 0 h 32"/>
                <a:gd name="T30" fmla="*/ 9 w 31"/>
                <a:gd name="T31" fmla="*/ 1 h 32"/>
                <a:gd name="T32" fmla="*/ 8 w 31"/>
                <a:gd name="T33" fmla="*/ 3 h 32"/>
                <a:gd name="T34" fmla="*/ 5 w 31"/>
                <a:gd name="T35" fmla="*/ 4 h 32"/>
                <a:gd name="T36" fmla="*/ 4 w 31"/>
                <a:gd name="T37" fmla="*/ 5 h 32"/>
                <a:gd name="T38" fmla="*/ 2 w 31"/>
                <a:gd name="T39" fmla="*/ 7 h 32"/>
                <a:gd name="T40" fmla="*/ 1 w 31"/>
                <a:gd name="T41" fmla="*/ 8 h 32"/>
                <a:gd name="T42" fmla="*/ 0 w 31"/>
                <a:gd name="T43" fmla="*/ 11 h 32"/>
                <a:gd name="T44" fmla="*/ 0 w 31"/>
                <a:gd name="T45" fmla="*/ 12 h 32"/>
                <a:gd name="T46" fmla="*/ 0 w 31"/>
                <a:gd name="T47" fmla="*/ 13 h 32"/>
                <a:gd name="T48" fmla="*/ 0 w 31"/>
                <a:gd name="T49" fmla="*/ 16 h 32"/>
                <a:gd name="T50" fmla="*/ 0 w 31"/>
                <a:gd name="T51" fmla="*/ 18 h 32"/>
                <a:gd name="T52" fmla="*/ 0 w 31"/>
                <a:gd name="T53" fmla="*/ 20 h 32"/>
                <a:gd name="T54" fmla="*/ 0 w 31"/>
                <a:gd name="T55" fmla="*/ 22 h 32"/>
                <a:gd name="T56" fmla="*/ 1 w 31"/>
                <a:gd name="T57" fmla="*/ 24 h 32"/>
                <a:gd name="T58" fmla="*/ 2 w 31"/>
                <a:gd name="T59" fmla="*/ 25 h 32"/>
                <a:gd name="T60" fmla="*/ 4 w 31"/>
                <a:gd name="T61" fmla="*/ 28 h 32"/>
                <a:gd name="T62" fmla="*/ 5 w 31"/>
                <a:gd name="T63" fmla="*/ 29 h 32"/>
                <a:gd name="T64" fmla="*/ 8 w 31"/>
                <a:gd name="T65" fmla="*/ 29 h 32"/>
                <a:gd name="T66" fmla="*/ 9 w 31"/>
                <a:gd name="T67" fmla="*/ 30 h 32"/>
                <a:gd name="T68" fmla="*/ 12 w 31"/>
                <a:gd name="T69" fmla="*/ 32 h 32"/>
                <a:gd name="T70" fmla="*/ 13 w 31"/>
                <a:gd name="T71" fmla="*/ 32 h 32"/>
                <a:gd name="T72" fmla="*/ 16 w 31"/>
                <a:gd name="T73" fmla="*/ 32 h 32"/>
                <a:gd name="T74" fmla="*/ 18 w 31"/>
                <a:gd name="T75" fmla="*/ 32 h 32"/>
                <a:gd name="T76" fmla="*/ 19 w 31"/>
                <a:gd name="T77" fmla="*/ 32 h 32"/>
                <a:gd name="T78" fmla="*/ 21 w 31"/>
                <a:gd name="T79" fmla="*/ 30 h 32"/>
                <a:gd name="T80" fmla="*/ 23 w 31"/>
                <a:gd name="T81" fmla="*/ 29 h 32"/>
                <a:gd name="T82" fmla="*/ 25 w 31"/>
                <a:gd name="T83" fmla="*/ 29 h 32"/>
                <a:gd name="T84" fmla="*/ 26 w 31"/>
                <a:gd name="T85" fmla="*/ 28 h 32"/>
                <a:gd name="T86" fmla="*/ 27 w 31"/>
                <a:gd name="T87" fmla="*/ 25 h 32"/>
                <a:gd name="T88" fmla="*/ 29 w 31"/>
                <a:gd name="T89" fmla="*/ 24 h 32"/>
                <a:gd name="T90" fmla="*/ 30 w 31"/>
                <a:gd name="T91" fmla="*/ 22 h 32"/>
                <a:gd name="T92" fmla="*/ 30 w 31"/>
                <a:gd name="T93" fmla="*/ 20 h 32"/>
                <a:gd name="T94" fmla="*/ 31 w 31"/>
                <a:gd name="T95" fmla="*/ 18 h 32"/>
                <a:gd name="T96" fmla="*/ 31 w 31"/>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6"/>
                  </a:moveTo>
                  <a:lnTo>
                    <a:pt x="31" y="13"/>
                  </a:lnTo>
                  <a:lnTo>
                    <a:pt x="30" y="12"/>
                  </a:lnTo>
                  <a:lnTo>
                    <a:pt x="30" y="11"/>
                  </a:lnTo>
                  <a:lnTo>
                    <a:pt x="29" y="8"/>
                  </a:lnTo>
                  <a:lnTo>
                    <a:pt x="27" y="7"/>
                  </a:lnTo>
                  <a:lnTo>
                    <a:pt x="26" y="5"/>
                  </a:lnTo>
                  <a:lnTo>
                    <a:pt x="25" y="4"/>
                  </a:lnTo>
                  <a:lnTo>
                    <a:pt x="23" y="3"/>
                  </a:lnTo>
                  <a:lnTo>
                    <a:pt x="21" y="1"/>
                  </a:lnTo>
                  <a:lnTo>
                    <a:pt x="19" y="0"/>
                  </a:lnTo>
                  <a:lnTo>
                    <a:pt x="18" y="0"/>
                  </a:lnTo>
                  <a:lnTo>
                    <a:pt x="16" y="0"/>
                  </a:lnTo>
                  <a:lnTo>
                    <a:pt x="13" y="0"/>
                  </a:lnTo>
                  <a:lnTo>
                    <a:pt x="12" y="0"/>
                  </a:lnTo>
                  <a:lnTo>
                    <a:pt x="9" y="1"/>
                  </a:lnTo>
                  <a:lnTo>
                    <a:pt x="8" y="3"/>
                  </a:lnTo>
                  <a:lnTo>
                    <a:pt x="5" y="4"/>
                  </a:lnTo>
                  <a:lnTo>
                    <a:pt x="4" y="5"/>
                  </a:lnTo>
                  <a:lnTo>
                    <a:pt x="2" y="7"/>
                  </a:lnTo>
                  <a:lnTo>
                    <a:pt x="1" y="8"/>
                  </a:lnTo>
                  <a:lnTo>
                    <a:pt x="0" y="11"/>
                  </a:lnTo>
                  <a:lnTo>
                    <a:pt x="0" y="12"/>
                  </a:lnTo>
                  <a:lnTo>
                    <a:pt x="0" y="13"/>
                  </a:lnTo>
                  <a:lnTo>
                    <a:pt x="0" y="16"/>
                  </a:lnTo>
                  <a:lnTo>
                    <a:pt x="0" y="18"/>
                  </a:lnTo>
                  <a:lnTo>
                    <a:pt x="0" y="20"/>
                  </a:lnTo>
                  <a:lnTo>
                    <a:pt x="0" y="22"/>
                  </a:lnTo>
                  <a:lnTo>
                    <a:pt x="1" y="24"/>
                  </a:lnTo>
                  <a:lnTo>
                    <a:pt x="2" y="25"/>
                  </a:lnTo>
                  <a:lnTo>
                    <a:pt x="4" y="28"/>
                  </a:lnTo>
                  <a:lnTo>
                    <a:pt x="5" y="29"/>
                  </a:lnTo>
                  <a:lnTo>
                    <a:pt x="8" y="29"/>
                  </a:lnTo>
                  <a:lnTo>
                    <a:pt x="9" y="30"/>
                  </a:lnTo>
                  <a:lnTo>
                    <a:pt x="12" y="32"/>
                  </a:lnTo>
                  <a:lnTo>
                    <a:pt x="13" y="32"/>
                  </a:lnTo>
                  <a:lnTo>
                    <a:pt x="16" y="32"/>
                  </a:lnTo>
                  <a:lnTo>
                    <a:pt x="18" y="32"/>
                  </a:lnTo>
                  <a:lnTo>
                    <a:pt x="19" y="32"/>
                  </a:lnTo>
                  <a:lnTo>
                    <a:pt x="21" y="30"/>
                  </a:lnTo>
                  <a:lnTo>
                    <a:pt x="23" y="29"/>
                  </a:lnTo>
                  <a:lnTo>
                    <a:pt x="25" y="29"/>
                  </a:lnTo>
                  <a:lnTo>
                    <a:pt x="26" y="28"/>
                  </a:lnTo>
                  <a:lnTo>
                    <a:pt x="27" y="25"/>
                  </a:lnTo>
                  <a:lnTo>
                    <a:pt x="29" y="24"/>
                  </a:lnTo>
                  <a:lnTo>
                    <a:pt x="30" y="22"/>
                  </a:lnTo>
                  <a:lnTo>
                    <a:pt x="30" y="20"/>
                  </a:lnTo>
                  <a:lnTo>
                    <a:pt x="31" y="18"/>
                  </a:lnTo>
                  <a:lnTo>
                    <a:pt x="3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5" name="Freeform 301"/>
            <p:cNvSpPr>
              <a:spLocks/>
            </p:cNvSpPr>
            <p:nvPr userDrawn="1"/>
          </p:nvSpPr>
          <p:spPr bwMode="auto">
            <a:xfrm>
              <a:off x="5366" y="70"/>
              <a:ext cx="32" cy="32"/>
            </a:xfrm>
            <a:custGeom>
              <a:avLst/>
              <a:gdLst>
                <a:gd name="T0" fmla="*/ 32 w 32"/>
                <a:gd name="T1" fmla="*/ 16 h 32"/>
                <a:gd name="T2" fmla="*/ 32 w 32"/>
                <a:gd name="T3" fmla="*/ 13 h 32"/>
                <a:gd name="T4" fmla="*/ 30 w 32"/>
                <a:gd name="T5" fmla="*/ 12 h 32"/>
                <a:gd name="T6" fmla="*/ 30 w 32"/>
                <a:gd name="T7" fmla="*/ 9 h 32"/>
                <a:gd name="T8" fmla="*/ 29 w 32"/>
                <a:gd name="T9" fmla="*/ 8 h 32"/>
                <a:gd name="T10" fmla="*/ 28 w 32"/>
                <a:gd name="T11" fmla="*/ 7 h 32"/>
                <a:gd name="T12" fmla="*/ 26 w 32"/>
                <a:gd name="T13" fmla="*/ 5 h 32"/>
                <a:gd name="T14" fmla="*/ 25 w 32"/>
                <a:gd name="T15" fmla="*/ 4 h 32"/>
                <a:gd name="T16" fmla="*/ 24 w 32"/>
                <a:gd name="T17" fmla="*/ 3 h 32"/>
                <a:gd name="T18" fmla="*/ 21 w 32"/>
                <a:gd name="T19" fmla="*/ 1 h 32"/>
                <a:gd name="T20" fmla="*/ 20 w 32"/>
                <a:gd name="T21" fmla="*/ 0 h 32"/>
                <a:gd name="T22" fmla="*/ 17 w 32"/>
                <a:gd name="T23" fmla="*/ 0 h 32"/>
                <a:gd name="T24" fmla="*/ 14 w 32"/>
                <a:gd name="T25" fmla="*/ 0 h 32"/>
                <a:gd name="T26" fmla="*/ 13 w 32"/>
                <a:gd name="T27" fmla="*/ 0 h 32"/>
                <a:gd name="T28" fmla="*/ 12 w 32"/>
                <a:gd name="T29" fmla="*/ 0 h 32"/>
                <a:gd name="T30" fmla="*/ 9 w 32"/>
                <a:gd name="T31" fmla="*/ 1 h 32"/>
                <a:gd name="T32" fmla="*/ 8 w 32"/>
                <a:gd name="T33" fmla="*/ 3 h 32"/>
                <a:gd name="T34" fmla="*/ 5 w 32"/>
                <a:gd name="T35" fmla="*/ 4 h 32"/>
                <a:gd name="T36" fmla="*/ 4 w 32"/>
                <a:gd name="T37" fmla="*/ 5 h 32"/>
                <a:gd name="T38" fmla="*/ 3 w 32"/>
                <a:gd name="T39" fmla="*/ 7 h 32"/>
                <a:gd name="T40" fmla="*/ 1 w 32"/>
                <a:gd name="T41" fmla="*/ 8 h 32"/>
                <a:gd name="T42" fmla="*/ 1 w 32"/>
                <a:gd name="T43" fmla="*/ 9 h 32"/>
                <a:gd name="T44" fmla="*/ 0 w 32"/>
                <a:gd name="T45" fmla="*/ 12 h 32"/>
                <a:gd name="T46" fmla="*/ 0 w 32"/>
                <a:gd name="T47" fmla="*/ 13 h 32"/>
                <a:gd name="T48" fmla="*/ 0 w 32"/>
                <a:gd name="T49" fmla="*/ 16 h 32"/>
                <a:gd name="T50" fmla="*/ 0 w 32"/>
                <a:gd name="T51" fmla="*/ 18 h 32"/>
                <a:gd name="T52" fmla="*/ 0 w 32"/>
                <a:gd name="T53" fmla="*/ 20 h 32"/>
                <a:gd name="T54" fmla="*/ 1 w 32"/>
                <a:gd name="T55" fmla="*/ 22 h 32"/>
                <a:gd name="T56" fmla="*/ 1 w 32"/>
                <a:gd name="T57" fmla="*/ 24 h 32"/>
                <a:gd name="T58" fmla="*/ 3 w 32"/>
                <a:gd name="T59" fmla="*/ 25 h 32"/>
                <a:gd name="T60" fmla="*/ 4 w 32"/>
                <a:gd name="T61" fmla="*/ 28 h 32"/>
                <a:gd name="T62" fmla="*/ 5 w 32"/>
                <a:gd name="T63" fmla="*/ 29 h 32"/>
                <a:gd name="T64" fmla="*/ 8 w 32"/>
                <a:gd name="T65" fmla="*/ 29 h 32"/>
                <a:gd name="T66" fmla="*/ 9 w 32"/>
                <a:gd name="T67" fmla="*/ 30 h 32"/>
                <a:gd name="T68" fmla="*/ 12 w 32"/>
                <a:gd name="T69" fmla="*/ 32 h 32"/>
                <a:gd name="T70" fmla="*/ 13 w 32"/>
                <a:gd name="T71" fmla="*/ 32 h 32"/>
                <a:gd name="T72" fmla="*/ 14 w 32"/>
                <a:gd name="T73" fmla="*/ 32 h 32"/>
                <a:gd name="T74" fmla="*/ 17 w 32"/>
                <a:gd name="T75" fmla="*/ 32 h 32"/>
                <a:gd name="T76" fmla="*/ 20 w 32"/>
                <a:gd name="T77" fmla="*/ 32 h 32"/>
                <a:gd name="T78" fmla="*/ 21 w 32"/>
                <a:gd name="T79" fmla="*/ 30 h 32"/>
                <a:gd name="T80" fmla="*/ 24 w 32"/>
                <a:gd name="T81" fmla="*/ 29 h 32"/>
                <a:gd name="T82" fmla="*/ 25 w 32"/>
                <a:gd name="T83" fmla="*/ 29 h 32"/>
                <a:gd name="T84" fmla="*/ 26 w 32"/>
                <a:gd name="T85" fmla="*/ 28 h 32"/>
                <a:gd name="T86" fmla="*/ 28 w 32"/>
                <a:gd name="T87" fmla="*/ 25 h 32"/>
                <a:gd name="T88" fmla="*/ 29 w 32"/>
                <a:gd name="T89" fmla="*/ 24 h 32"/>
                <a:gd name="T90" fmla="*/ 30 w 32"/>
                <a:gd name="T91" fmla="*/ 22 h 32"/>
                <a:gd name="T92" fmla="*/ 30 w 32"/>
                <a:gd name="T93" fmla="*/ 20 h 32"/>
                <a:gd name="T94" fmla="*/ 32 w 32"/>
                <a:gd name="T95" fmla="*/ 18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3"/>
                  </a:lnTo>
                  <a:lnTo>
                    <a:pt x="30" y="12"/>
                  </a:lnTo>
                  <a:lnTo>
                    <a:pt x="30" y="9"/>
                  </a:lnTo>
                  <a:lnTo>
                    <a:pt x="29" y="8"/>
                  </a:lnTo>
                  <a:lnTo>
                    <a:pt x="28" y="7"/>
                  </a:lnTo>
                  <a:lnTo>
                    <a:pt x="26" y="5"/>
                  </a:lnTo>
                  <a:lnTo>
                    <a:pt x="25" y="4"/>
                  </a:lnTo>
                  <a:lnTo>
                    <a:pt x="24" y="3"/>
                  </a:lnTo>
                  <a:lnTo>
                    <a:pt x="21" y="1"/>
                  </a:lnTo>
                  <a:lnTo>
                    <a:pt x="20" y="0"/>
                  </a:lnTo>
                  <a:lnTo>
                    <a:pt x="17" y="0"/>
                  </a:lnTo>
                  <a:lnTo>
                    <a:pt x="14" y="0"/>
                  </a:lnTo>
                  <a:lnTo>
                    <a:pt x="13" y="0"/>
                  </a:lnTo>
                  <a:lnTo>
                    <a:pt x="12" y="0"/>
                  </a:lnTo>
                  <a:lnTo>
                    <a:pt x="9" y="1"/>
                  </a:lnTo>
                  <a:lnTo>
                    <a:pt x="8" y="3"/>
                  </a:lnTo>
                  <a:lnTo>
                    <a:pt x="5" y="4"/>
                  </a:lnTo>
                  <a:lnTo>
                    <a:pt x="4" y="5"/>
                  </a:lnTo>
                  <a:lnTo>
                    <a:pt x="3" y="7"/>
                  </a:lnTo>
                  <a:lnTo>
                    <a:pt x="1" y="8"/>
                  </a:lnTo>
                  <a:lnTo>
                    <a:pt x="1" y="9"/>
                  </a:lnTo>
                  <a:lnTo>
                    <a:pt x="0" y="12"/>
                  </a:lnTo>
                  <a:lnTo>
                    <a:pt x="0" y="13"/>
                  </a:lnTo>
                  <a:lnTo>
                    <a:pt x="0" y="16"/>
                  </a:lnTo>
                  <a:lnTo>
                    <a:pt x="0" y="18"/>
                  </a:lnTo>
                  <a:lnTo>
                    <a:pt x="0" y="20"/>
                  </a:lnTo>
                  <a:lnTo>
                    <a:pt x="1" y="22"/>
                  </a:lnTo>
                  <a:lnTo>
                    <a:pt x="1" y="24"/>
                  </a:lnTo>
                  <a:lnTo>
                    <a:pt x="3" y="25"/>
                  </a:lnTo>
                  <a:lnTo>
                    <a:pt x="4" y="28"/>
                  </a:lnTo>
                  <a:lnTo>
                    <a:pt x="5" y="29"/>
                  </a:lnTo>
                  <a:lnTo>
                    <a:pt x="8" y="29"/>
                  </a:lnTo>
                  <a:lnTo>
                    <a:pt x="9" y="30"/>
                  </a:lnTo>
                  <a:lnTo>
                    <a:pt x="12" y="32"/>
                  </a:lnTo>
                  <a:lnTo>
                    <a:pt x="13" y="32"/>
                  </a:lnTo>
                  <a:lnTo>
                    <a:pt x="14" y="32"/>
                  </a:lnTo>
                  <a:lnTo>
                    <a:pt x="17" y="32"/>
                  </a:lnTo>
                  <a:lnTo>
                    <a:pt x="20" y="32"/>
                  </a:lnTo>
                  <a:lnTo>
                    <a:pt x="21" y="30"/>
                  </a:lnTo>
                  <a:lnTo>
                    <a:pt x="24" y="29"/>
                  </a:lnTo>
                  <a:lnTo>
                    <a:pt x="25" y="29"/>
                  </a:lnTo>
                  <a:lnTo>
                    <a:pt x="26" y="28"/>
                  </a:lnTo>
                  <a:lnTo>
                    <a:pt x="28" y="25"/>
                  </a:lnTo>
                  <a:lnTo>
                    <a:pt x="29" y="24"/>
                  </a:lnTo>
                  <a:lnTo>
                    <a:pt x="30" y="22"/>
                  </a:lnTo>
                  <a:lnTo>
                    <a:pt x="30" y="20"/>
                  </a:lnTo>
                  <a:lnTo>
                    <a:pt x="32" y="18"/>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 name="Freeform 302"/>
            <p:cNvSpPr>
              <a:spLocks/>
            </p:cNvSpPr>
            <p:nvPr userDrawn="1"/>
          </p:nvSpPr>
          <p:spPr bwMode="auto">
            <a:xfrm>
              <a:off x="5283" y="339"/>
              <a:ext cx="32" cy="32"/>
            </a:xfrm>
            <a:custGeom>
              <a:avLst/>
              <a:gdLst>
                <a:gd name="T0" fmla="*/ 32 w 32"/>
                <a:gd name="T1" fmla="*/ 17 h 32"/>
                <a:gd name="T2" fmla="*/ 32 w 32"/>
                <a:gd name="T3" fmla="*/ 15 h 32"/>
                <a:gd name="T4" fmla="*/ 30 w 32"/>
                <a:gd name="T5" fmla="*/ 13 h 32"/>
                <a:gd name="T6" fmla="*/ 30 w 32"/>
                <a:gd name="T7" fmla="*/ 11 h 32"/>
                <a:gd name="T8" fmla="*/ 29 w 32"/>
                <a:gd name="T9" fmla="*/ 9 h 32"/>
                <a:gd name="T10" fmla="*/ 28 w 32"/>
                <a:gd name="T11" fmla="*/ 7 h 32"/>
                <a:gd name="T12" fmla="*/ 26 w 32"/>
                <a:gd name="T13" fmla="*/ 5 h 32"/>
                <a:gd name="T14" fmla="*/ 25 w 32"/>
                <a:gd name="T15" fmla="*/ 4 h 32"/>
                <a:gd name="T16" fmla="*/ 24 w 32"/>
                <a:gd name="T17" fmla="*/ 3 h 32"/>
                <a:gd name="T18" fmla="*/ 21 w 32"/>
                <a:gd name="T19" fmla="*/ 3 h 32"/>
                <a:gd name="T20" fmla="*/ 20 w 32"/>
                <a:gd name="T21" fmla="*/ 1 h 32"/>
                <a:gd name="T22" fmla="*/ 17 w 32"/>
                <a:gd name="T23" fmla="*/ 1 h 32"/>
                <a:gd name="T24" fmla="*/ 15 w 32"/>
                <a:gd name="T25" fmla="*/ 0 h 32"/>
                <a:gd name="T26" fmla="*/ 13 w 32"/>
                <a:gd name="T27" fmla="*/ 1 h 32"/>
                <a:gd name="T28" fmla="*/ 11 w 32"/>
                <a:gd name="T29" fmla="*/ 1 h 32"/>
                <a:gd name="T30" fmla="*/ 8 w 32"/>
                <a:gd name="T31" fmla="*/ 3 h 32"/>
                <a:gd name="T32" fmla="*/ 7 w 32"/>
                <a:gd name="T33" fmla="*/ 3 h 32"/>
                <a:gd name="T34" fmla="*/ 5 w 32"/>
                <a:gd name="T35" fmla="*/ 4 h 32"/>
                <a:gd name="T36" fmla="*/ 4 w 32"/>
                <a:gd name="T37" fmla="*/ 5 h 32"/>
                <a:gd name="T38" fmla="*/ 3 w 32"/>
                <a:gd name="T39" fmla="*/ 7 h 32"/>
                <a:gd name="T40" fmla="*/ 1 w 32"/>
                <a:gd name="T41" fmla="*/ 9 h 32"/>
                <a:gd name="T42" fmla="*/ 1 w 32"/>
                <a:gd name="T43" fmla="*/ 11 h 32"/>
                <a:gd name="T44" fmla="*/ 0 w 32"/>
                <a:gd name="T45" fmla="*/ 13 h 32"/>
                <a:gd name="T46" fmla="*/ 0 w 32"/>
                <a:gd name="T47" fmla="*/ 15 h 32"/>
                <a:gd name="T48" fmla="*/ 0 w 32"/>
                <a:gd name="T49" fmla="*/ 17 h 32"/>
                <a:gd name="T50" fmla="*/ 0 w 32"/>
                <a:gd name="T51" fmla="*/ 20 h 32"/>
                <a:gd name="T52" fmla="*/ 0 w 32"/>
                <a:gd name="T53" fmla="*/ 21 h 32"/>
                <a:gd name="T54" fmla="*/ 1 w 32"/>
                <a:gd name="T55" fmla="*/ 24 h 32"/>
                <a:gd name="T56" fmla="*/ 1 w 32"/>
                <a:gd name="T57" fmla="*/ 25 h 32"/>
                <a:gd name="T58" fmla="*/ 3 w 32"/>
                <a:gd name="T59" fmla="*/ 26 h 32"/>
                <a:gd name="T60" fmla="*/ 4 w 32"/>
                <a:gd name="T61" fmla="*/ 28 h 32"/>
                <a:gd name="T62" fmla="*/ 5 w 32"/>
                <a:gd name="T63" fmla="*/ 29 h 32"/>
                <a:gd name="T64" fmla="*/ 7 w 32"/>
                <a:gd name="T65" fmla="*/ 30 h 32"/>
                <a:gd name="T66" fmla="*/ 8 w 32"/>
                <a:gd name="T67" fmla="*/ 32 h 32"/>
                <a:gd name="T68" fmla="*/ 11 w 32"/>
                <a:gd name="T69" fmla="*/ 32 h 32"/>
                <a:gd name="T70" fmla="*/ 13 w 32"/>
                <a:gd name="T71" fmla="*/ 32 h 32"/>
                <a:gd name="T72" fmla="*/ 15 w 32"/>
                <a:gd name="T73" fmla="*/ 32 h 32"/>
                <a:gd name="T74" fmla="*/ 17 w 32"/>
                <a:gd name="T75" fmla="*/ 32 h 32"/>
                <a:gd name="T76" fmla="*/ 20 w 32"/>
                <a:gd name="T77" fmla="*/ 32 h 32"/>
                <a:gd name="T78" fmla="*/ 21 w 32"/>
                <a:gd name="T79" fmla="*/ 32 h 32"/>
                <a:gd name="T80" fmla="*/ 24 w 32"/>
                <a:gd name="T81" fmla="*/ 30 h 32"/>
                <a:gd name="T82" fmla="*/ 25 w 32"/>
                <a:gd name="T83" fmla="*/ 29 h 32"/>
                <a:gd name="T84" fmla="*/ 26 w 32"/>
                <a:gd name="T85" fmla="*/ 28 h 32"/>
                <a:gd name="T86" fmla="*/ 28 w 32"/>
                <a:gd name="T87" fmla="*/ 26 h 32"/>
                <a:gd name="T88" fmla="*/ 29 w 32"/>
                <a:gd name="T89" fmla="*/ 25 h 32"/>
                <a:gd name="T90" fmla="*/ 30 w 32"/>
                <a:gd name="T91" fmla="*/ 24 h 32"/>
                <a:gd name="T92" fmla="*/ 30 w 32"/>
                <a:gd name="T93" fmla="*/ 21 h 32"/>
                <a:gd name="T94" fmla="*/ 32 w 32"/>
                <a:gd name="T95" fmla="*/ 20 h 32"/>
                <a:gd name="T96" fmla="*/ 32 w 32"/>
                <a:gd name="T97" fmla="*/ 17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7"/>
                  </a:moveTo>
                  <a:lnTo>
                    <a:pt x="32" y="15"/>
                  </a:lnTo>
                  <a:lnTo>
                    <a:pt x="30" y="13"/>
                  </a:lnTo>
                  <a:lnTo>
                    <a:pt x="30" y="11"/>
                  </a:lnTo>
                  <a:lnTo>
                    <a:pt x="29" y="9"/>
                  </a:lnTo>
                  <a:lnTo>
                    <a:pt x="28" y="7"/>
                  </a:lnTo>
                  <a:lnTo>
                    <a:pt x="26" y="5"/>
                  </a:lnTo>
                  <a:lnTo>
                    <a:pt x="25" y="4"/>
                  </a:lnTo>
                  <a:lnTo>
                    <a:pt x="24" y="3"/>
                  </a:lnTo>
                  <a:lnTo>
                    <a:pt x="21" y="3"/>
                  </a:lnTo>
                  <a:lnTo>
                    <a:pt x="20" y="1"/>
                  </a:lnTo>
                  <a:lnTo>
                    <a:pt x="17" y="1"/>
                  </a:lnTo>
                  <a:lnTo>
                    <a:pt x="15" y="0"/>
                  </a:lnTo>
                  <a:lnTo>
                    <a:pt x="13" y="1"/>
                  </a:lnTo>
                  <a:lnTo>
                    <a:pt x="11" y="1"/>
                  </a:lnTo>
                  <a:lnTo>
                    <a:pt x="8" y="3"/>
                  </a:lnTo>
                  <a:lnTo>
                    <a:pt x="7" y="3"/>
                  </a:lnTo>
                  <a:lnTo>
                    <a:pt x="5" y="4"/>
                  </a:lnTo>
                  <a:lnTo>
                    <a:pt x="4" y="5"/>
                  </a:lnTo>
                  <a:lnTo>
                    <a:pt x="3" y="7"/>
                  </a:lnTo>
                  <a:lnTo>
                    <a:pt x="1" y="9"/>
                  </a:lnTo>
                  <a:lnTo>
                    <a:pt x="1" y="11"/>
                  </a:lnTo>
                  <a:lnTo>
                    <a:pt x="0" y="13"/>
                  </a:lnTo>
                  <a:lnTo>
                    <a:pt x="0" y="15"/>
                  </a:lnTo>
                  <a:lnTo>
                    <a:pt x="0" y="17"/>
                  </a:lnTo>
                  <a:lnTo>
                    <a:pt x="0" y="20"/>
                  </a:lnTo>
                  <a:lnTo>
                    <a:pt x="0" y="21"/>
                  </a:lnTo>
                  <a:lnTo>
                    <a:pt x="1" y="24"/>
                  </a:lnTo>
                  <a:lnTo>
                    <a:pt x="1" y="25"/>
                  </a:lnTo>
                  <a:lnTo>
                    <a:pt x="3" y="26"/>
                  </a:lnTo>
                  <a:lnTo>
                    <a:pt x="4" y="28"/>
                  </a:lnTo>
                  <a:lnTo>
                    <a:pt x="5" y="29"/>
                  </a:lnTo>
                  <a:lnTo>
                    <a:pt x="7" y="30"/>
                  </a:lnTo>
                  <a:lnTo>
                    <a:pt x="8" y="32"/>
                  </a:lnTo>
                  <a:lnTo>
                    <a:pt x="11" y="32"/>
                  </a:lnTo>
                  <a:lnTo>
                    <a:pt x="13" y="32"/>
                  </a:lnTo>
                  <a:lnTo>
                    <a:pt x="15" y="32"/>
                  </a:lnTo>
                  <a:lnTo>
                    <a:pt x="17" y="32"/>
                  </a:lnTo>
                  <a:lnTo>
                    <a:pt x="20" y="32"/>
                  </a:lnTo>
                  <a:lnTo>
                    <a:pt x="21" y="32"/>
                  </a:lnTo>
                  <a:lnTo>
                    <a:pt x="24" y="30"/>
                  </a:lnTo>
                  <a:lnTo>
                    <a:pt x="25" y="29"/>
                  </a:lnTo>
                  <a:lnTo>
                    <a:pt x="26" y="28"/>
                  </a:lnTo>
                  <a:lnTo>
                    <a:pt x="28" y="26"/>
                  </a:lnTo>
                  <a:lnTo>
                    <a:pt x="29" y="25"/>
                  </a:lnTo>
                  <a:lnTo>
                    <a:pt x="30" y="24"/>
                  </a:lnTo>
                  <a:lnTo>
                    <a:pt x="30" y="21"/>
                  </a:lnTo>
                  <a:lnTo>
                    <a:pt x="32" y="20"/>
                  </a:lnTo>
                  <a:lnTo>
                    <a:pt x="3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7" name="Freeform 303"/>
            <p:cNvSpPr>
              <a:spLocks/>
            </p:cNvSpPr>
            <p:nvPr userDrawn="1"/>
          </p:nvSpPr>
          <p:spPr bwMode="auto">
            <a:xfrm>
              <a:off x="5623" y="206"/>
              <a:ext cx="15" cy="14"/>
            </a:xfrm>
            <a:custGeom>
              <a:avLst/>
              <a:gdLst>
                <a:gd name="T0" fmla="*/ 14 w 15"/>
                <a:gd name="T1" fmla="*/ 0 h 14"/>
                <a:gd name="T2" fmla="*/ 0 w 15"/>
                <a:gd name="T3" fmla="*/ 1 h 14"/>
                <a:gd name="T4" fmla="*/ 0 w 15"/>
                <a:gd name="T5" fmla="*/ 14 h 14"/>
                <a:gd name="T6" fmla="*/ 15 w 15"/>
                <a:gd name="T7" fmla="*/ 14 h 14"/>
                <a:gd name="T8" fmla="*/ 14 w 15"/>
                <a:gd name="T9" fmla="*/ 1 h 14"/>
                <a:gd name="T10" fmla="*/ 14 w 15"/>
                <a:gd name="T11" fmla="*/ 0 h 14"/>
                <a:gd name="T12" fmla="*/ 14 w 15"/>
                <a:gd name="T13" fmla="*/ 1 h 14"/>
                <a:gd name="T14" fmla="*/ 14 w 15"/>
                <a:gd name="T15" fmla="*/ 0 h 14"/>
                <a:gd name="T16" fmla="*/ 14 w 15"/>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4">
                  <a:moveTo>
                    <a:pt x="14" y="0"/>
                  </a:moveTo>
                  <a:lnTo>
                    <a:pt x="0" y="1"/>
                  </a:lnTo>
                  <a:lnTo>
                    <a:pt x="0" y="14"/>
                  </a:lnTo>
                  <a:lnTo>
                    <a:pt x="15" y="14"/>
                  </a:lnTo>
                  <a:lnTo>
                    <a:pt x="14" y="1"/>
                  </a:lnTo>
                  <a:lnTo>
                    <a:pt x="14" y="0"/>
                  </a:lnTo>
                  <a:lnTo>
                    <a:pt x="14" y="1"/>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8" name="Freeform 304"/>
            <p:cNvSpPr>
              <a:spLocks/>
            </p:cNvSpPr>
            <p:nvPr userDrawn="1"/>
          </p:nvSpPr>
          <p:spPr bwMode="auto">
            <a:xfrm>
              <a:off x="5620" y="191"/>
              <a:ext cx="17" cy="17"/>
            </a:xfrm>
            <a:custGeom>
              <a:avLst/>
              <a:gdLst>
                <a:gd name="T0" fmla="*/ 14 w 17"/>
                <a:gd name="T1" fmla="*/ 0 h 17"/>
                <a:gd name="T2" fmla="*/ 0 w 17"/>
                <a:gd name="T3" fmla="*/ 4 h 17"/>
                <a:gd name="T4" fmla="*/ 3 w 17"/>
                <a:gd name="T5" fmla="*/ 17 h 17"/>
                <a:gd name="T6" fmla="*/ 17 w 17"/>
                <a:gd name="T7" fmla="*/ 15 h 17"/>
                <a:gd name="T8" fmla="*/ 14 w 17"/>
                <a:gd name="T9" fmla="*/ 2 h 17"/>
                <a:gd name="T10" fmla="*/ 14 w 17"/>
                <a:gd name="T11" fmla="*/ 0 h 17"/>
                <a:gd name="T12" fmla="*/ 14 w 17"/>
                <a:gd name="T13" fmla="*/ 2 h 17"/>
                <a:gd name="T14" fmla="*/ 14 w 17"/>
                <a:gd name="T15" fmla="*/ 2 h 17"/>
                <a:gd name="T16" fmla="*/ 14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0"/>
                  </a:moveTo>
                  <a:lnTo>
                    <a:pt x="0" y="4"/>
                  </a:lnTo>
                  <a:lnTo>
                    <a:pt x="3" y="17"/>
                  </a:lnTo>
                  <a:lnTo>
                    <a:pt x="17" y="15"/>
                  </a:lnTo>
                  <a:lnTo>
                    <a:pt x="14" y="2"/>
                  </a:lnTo>
                  <a:lnTo>
                    <a:pt x="14" y="0"/>
                  </a:lnTo>
                  <a:lnTo>
                    <a:pt x="14" y="2"/>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9" name="Freeform 305"/>
            <p:cNvSpPr>
              <a:spLocks/>
            </p:cNvSpPr>
            <p:nvPr userDrawn="1"/>
          </p:nvSpPr>
          <p:spPr bwMode="auto">
            <a:xfrm>
              <a:off x="5616" y="178"/>
              <a:ext cx="18" cy="19"/>
            </a:xfrm>
            <a:custGeom>
              <a:avLst/>
              <a:gdLst>
                <a:gd name="T0" fmla="*/ 13 w 18"/>
                <a:gd name="T1" fmla="*/ 0 h 19"/>
                <a:gd name="T2" fmla="*/ 0 w 18"/>
                <a:gd name="T3" fmla="*/ 7 h 19"/>
                <a:gd name="T4" fmla="*/ 4 w 18"/>
                <a:gd name="T5" fmla="*/ 19 h 19"/>
                <a:gd name="T6" fmla="*/ 18 w 18"/>
                <a:gd name="T7" fmla="*/ 13 h 19"/>
                <a:gd name="T8" fmla="*/ 14 w 18"/>
                <a:gd name="T9" fmla="*/ 1 h 19"/>
                <a:gd name="T10" fmla="*/ 13 w 18"/>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9">
                  <a:moveTo>
                    <a:pt x="13" y="0"/>
                  </a:moveTo>
                  <a:lnTo>
                    <a:pt x="0" y="7"/>
                  </a:lnTo>
                  <a:lnTo>
                    <a:pt x="4" y="19"/>
                  </a:lnTo>
                  <a:lnTo>
                    <a:pt x="18" y="13"/>
                  </a:lnTo>
                  <a:lnTo>
                    <a:pt x="14"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0" name="Freeform 306"/>
            <p:cNvSpPr>
              <a:spLocks/>
            </p:cNvSpPr>
            <p:nvPr userDrawn="1"/>
          </p:nvSpPr>
          <p:spPr bwMode="auto">
            <a:xfrm>
              <a:off x="5611" y="166"/>
              <a:ext cx="18" cy="19"/>
            </a:xfrm>
            <a:custGeom>
              <a:avLst/>
              <a:gdLst>
                <a:gd name="T0" fmla="*/ 13 w 18"/>
                <a:gd name="T1" fmla="*/ 0 h 19"/>
                <a:gd name="T2" fmla="*/ 0 w 18"/>
                <a:gd name="T3" fmla="*/ 7 h 19"/>
                <a:gd name="T4" fmla="*/ 5 w 18"/>
                <a:gd name="T5" fmla="*/ 19 h 19"/>
                <a:gd name="T6" fmla="*/ 18 w 18"/>
                <a:gd name="T7" fmla="*/ 12 h 19"/>
                <a:gd name="T8" fmla="*/ 13 w 18"/>
                <a:gd name="T9" fmla="*/ 2 h 19"/>
                <a:gd name="T10" fmla="*/ 13 w 18"/>
                <a:gd name="T11" fmla="*/ 0 h 19"/>
                <a:gd name="T12" fmla="*/ 13 w 18"/>
                <a:gd name="T13" fmla="*/ 2 h 19"/>
                <a:gd name="T14" fmla="*/ 13 w 18"/>
                <a:gd name="T15" fmla="*/ 0 h 19"/>
                <a:gd name="T16" fmla="*/ 13 w 18"/>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9">
                  <a:moveTo>
                    <a:pt x="13" y="0"/>
                  </a:moveTo>
                  <a:lnTo>
                    <a:pt x="0" y="7"/>
                  </a:lnTo>
                  <a:lnTo>
                    <a:pt x="5" y="19"/>
                  </a:lnTo>
                  <a:lnTo>
                    <a:pt x="18" y="12"/>
                  </a:lnTo>
                  <a:lnTo>
                    <a:pt x="13" y="2"/>
                  </a:lnTo>
                  <a:lnTo>
                    <a:pt x="13" y="0"/>
                  </a:lnTo>
                  <a:lnTo>
                    <a:pt x="13" y="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1" name="Freeform 307"/>
            <p:cNvSpPr>
              <a:spLocks/>
            </p:cNvSpPr>
            <p:nvPr userDrawn="1"/>
          </p:nvSpPr>
          <p:spPr bwMode="auto">
            <a:xfrm>
              <a:off x="5604" y="154"/>
              <a:ext cx="20" cy="20"/>
            </a:xfrm>
            <a:custGeom>
              <a:avLst/>
              <a:gdLst>
                <a:gd name="T0" fmla="*/ 12 w 20"/>
                <a:gd name="T1" fmla="*/ 0 h 20"/>
                <a:gd name="T2" fmla="*/ 0 w 20"/>
                <a:gd name="T3" fmla="*/ 10 h 20"/>
                <a:gd name="T4" fmla="*/ 7 w 20"/>
                <a:gd name="T5" fmla="*/ 20 h 20"/>
                <a:gd name="T6" fmla="*/ 20 w 20"/>
                <a:gd name="T7" fmla="*/ 12 h 20"/>
                <a:gd name="T8" fmla="*/ 13 w 20"/>
                <a:gd name="T9" fmla="*/ 2 h 20"/>
                <a:gd name="T10" fmla="*/ 12 w 20"/>
                <a:gd name="T11" fmla="*/ 0 h 20"/>
                <a:gd name="T12" fmla="*/ 13 w 20"/>
                <a:gd name="T13" fmla="*/ 2 h 20"/>
                <a:gd name="T14" fmla="*/ 12 w 20"/>
                <a:gd name="T15" fmla="*/ 0 h 20"/>
                <a:gd name="T16" fmla="*/ 12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0"/>
                  </a:moveTo>
                  <a:lnTo>
                    <a:pt x="0" y="10"/>
                  </a:lnTo>
                  <a:lnTo>
                    <a:pt x="7" y="20"/>
                  </a:lnTo>
                  <a:lnTo>
                    <a:pt x="20" y="12"/>
                  </a:lnTo>
                  <a:lnTo>
                    <a:pt x="13" y="2"/>
                  </a:lnTo>
                  <a:lnTo>
                    <a:pt x="12" y="0"/>
                  </a:lnTo>
                  <a:lnTo>
                    <a:pt x="13" y="2"/>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2" name="Freeform 308"/>
            <p:cNvSpPr>
              <a:spLocks/>
            </p:cNvSpPr>
            <p:nvPr userDrawn="1"/>
          </p:nvSpPr>
          <p:spPr bwMode="auto">
            <a:xfrm>
              <a:off x="5596" y="144"/>
              <a:ext cx="20" cy="21"/>
            </a:xfrm>
            <a:custGeom>
              <a:avLst/>
              <a:gdLst>
                <a:gd name="T0" fmla="*/ 11 w 20"/>
                <a:gd name="T1" fmla="*/ 0 h 21"/>
                <a:gd name="T2" fmla="*/ 0 w 20"/>
                <a:gd name="T3" fmla="*/ 10 h 21"/>
                <a:gd name="T4" fmla="*/ 8 w 20"/>
                <a:gd name="T5" fmla="*/ 21 h 21"/>
                <a:gd name="T6" fmla="*/ 20 w 20"/>
                <a:gd name="T7" fmla="*/ 10 h 21"/>
                <a:gd name="T8" fmla="*/ 12 w 20"/>
                <a:gd name="T9" fmla="*/ 1 h 21"/>
                <a:gd name="T10" fmla="*/ 11 w 20"/>
                <a:gd name="T11" fmla="*/ 0 h 21"/>
                <a:gd name="T12" fmla="*/ 12 w 20"/>
                <a:gd name="T13" fmla="*/ 1 h 21"/>
                <a:gd name="T14" fmla="*/ 12 w 20"/>
                <a:gd name="T15" fmla="*/ 0 h 21"/>
                <a:gd name="T16" fmla="*/ 11 w 20"/>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1">
                  <a:moveTo>
                    <a:pt x="11" y="0"/>
                  </a:moveTo>
                  <a:lnTo>
                    <a:pt x="0" y="10"/>
                  </a:lnTo>
                  <a:lnTo>
                    <a:pt x="8" y="21"/>
                  </a:lnTo>
                  <a:lnTo>
                    <a:pt x="20" y="10"/>
                  </a:lnTo>
                  <a:lnTo>
                    <a:pt x="12" y="1"/>
                  </a:lnTo>
                  <a:lnTo>
                    <a:pt x="11" y="0"/>
                  </a:lnTo>
                  <a:lnTo>
                    <a:pt x="12" y="1"/>
                  </a:lnTo>
                  <a:lnTo>
                    <a:pt x="12"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 name="Freeform 309"/>
            <p:cNvSpPr>
              <a:spLocks/>
            </p:cNvSpPr>
            <p:nvPr userDrawn="1"/>
          </p:nvSpPr>
          <p:spPr bwMode="auto">
            <a:xfrm>
              <a:off x="5587" y="135"/>
              <a:ext cx="20" cy="21"/>
            </a:xfrm>
            <a:custGeom>
              <a:avLst/>
              <a:gdLst>
                <a:gd name="T0" fmla="*/ 9 w 20"/>
                <a:gd name="T1" fmla="*/ 0 h 21"/>
                <a:gd name="T2" fmla="*/ 0 w 20"/>
                <a:gd name="T3" fmla="*/ 11 h 21"/>
                <a:gd name="T4" fmla="*/ 11 w 20"/>
                <a:gd name="T5" fmla="*/ 21 h 21"/>
                <a:gd name="T6" fmla="*/ 20 w 20"/>
                <a:gd name="T7" fmla="*/ 9 h 21"/>
                <a:gd name="T8" fmla="*/ 11 w 20"/>
                <a:gd name="T9" fmla="*/ 1 h 21"/>
                <a:gd name="T10" fmla="*/ 9 w 20"/>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1">
                  <a:moveTo>
                    <a:pt x="9" y="0"/>
                  </a:moveTo>
                  <a:lnTo>
                    <a:pt x="0" y="11"/>
                  </a:lnTo>
                  <a:lnTo>
                    <a:pt x="11" y="21"/>
                  </a:lnTo>
                  <a:lnTo>
                    <a:pt x="20" y="9"/>
                  </a:lnTo>
                  <a:lnTo>
                    <a:pt x="11" y="1"/>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 name="Freeform 310"/>
            <p:cNvSpPr>
              <a:spLocks/>
            </p:cNvSpPr>
            <p:nvPr userDrawn="1"/>
          </p:nvSpPr>
          <p:spPr bwMode="auto">
            <a:xfrm>
              <a:off x="5578" y="127"/>
              <a:ext cx="18" cy="21"/>
            </a:xfrm>
            <a:custGeom>
              <a:avLst/>
              <a:gdLst>
                <a:gd name="T0" fmla="*/ 8 w 18"/>
                <a:gd name="T1" fmla="*/ 0 h 21"/>
                <a:gd name="T2" fmla="*/ 0 w 18"/>
                <a:gd name="T3" fmla="*/ 13 h 21"/>
                <a:gd name="T4" fmla="*/ 10 w 18"/>
                <a:gd name="T5" fmla="*/ 21 h 21"/>
                <a:gd name="T6" fmla="*/ 18 w 18"/>
                <a:gd name="T7" fmla="*/ 8 h 21"/>
                <a:gd name="T8" fmla="*/ 9 w 18"/>
                <a:gd name="T9" fmla="*/ 1 h 21"/>
                <a:gd name="T10" fmla="*/ 8 w 18"/>
                <a:gd name="T11" fmla="*/ 0 h 21"/>
                <a:gd name="T12" fmla="*/ 9 w 18"/>
                <a:gd name="T13" fmla="*/ 1 h 21"/>
                <a:gd name="T14" fmla="*/ 9 w 18"/>
                <a:gd name="T15" fmla="*/ 1 h 21"/>
                <a:gd name="T16" fmla="*/ 8 w 1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21">
                  <a:moveTo>
                    <a:pt x="8" y="0"/>
                  </a:moveTo>
                  <a:lnTo>
                    <a:pt x="0" y="13"/>
                  </a:lnTo>
                  <a:lnTo>
                    <a:pt x="10" y="21"/>
                  </a:lnTo>
                  <a:lnTo>
                    <a:pt x="18" y="8"/>
                  </a:lnTo>
                  <a:lnTo>
                    <a:pt x="9" y="1"/>
                  </a:lnTo>
                  <a:lnTo>
                    <a:pt x="8" y="0"/>
                  </a:lnTo>
                  <a:lnTo>
                    <a:pt x="9" y="1"/>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 name="Freeform 311"/>
            <p:cNvSpPr>
              <a:spLocks/>
            </p:cNvSpPr>
            <p:nvPr userDrawn="1"/>
          </p:nvSpPr>
          <p:spPr bwMode="auto">
            <a:xfrm>
              <a:off x="5567" y="121"/>
              <a:ext cx="19" cy="20"/>
            </a:xfrm>
            <a:custGeom>
              <a:avLst/>
              <a:gdLst>
                <a:gd name="T0" fmla="*/ 7 w 19"/>
                <a:gd name="T1" fmla="*/ 0 h 20"/>
                <a:gd name="T2" fmla="*/ 0 w 19"/>
                <a:gd name="T3" fmla="*/ 14 h 20"/>
                <a:gd name="T4" fmla="*/ 12 w 19"/>
                <a:gd name="T5" fmla="*/ 20 h 20"/>
                <a:gd name="T6" fmla="*/ 19 w 19"/>
                <a:gd name="T7" fmla="*/ 6 h 20"/>
                <a:gd name="T8" fmla="*/ 7 w 19"/>
                <a:gd name="T9" fmla="*/ 0 h 20"/>
                <a:gd name="T10" fmla="*/ 7 w 19"/>
                <a:gd name="T11" fmla="*/ 0 h 20"/>
                <a:gd name="T12" fmla="*/ 7 w 19"/>
                <a:gd name="T13" fmla="*/ 0 h 20"/>
                <a:gd name="T14" fmla="*/ 7 w 19"/>
                <a:gd name="T15" fmla="*/ 0 h 20"/>
                <a:gd name="T16" fmla="*/ 7 w 19"/>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0">
                  <a:moveTo>
                    <a:pt x="7" y="0"/>
                  </a:moveTo>
                  <a:lnTo>
                    <a:pt x="0" y="14"/>
                  </a:lnTo>
                  <a:lnTo>
                    <a:pt x="12" y="20"/>
                  </a:lnTo>
                  <a:lnTo>
                    <a:pt x="19" y="6"/>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 name="Freeform 312"/>
            <p:cNvSpPr>
              <a:spLocks/>
            </p:cNvSpPr>
            <p:nvPr userDrawn="1"/>
          </p:nvSpPr>
          <p:spPr bwMode="auto">
            <a:xfrm>
              <a:off x="5557" y="116"/>
              <a:ext cx="17" cy="20"/>
            </a:xfrm>
            <a:custGeom>
              <a:avLst/>
              <a:gdLst>
                <a:gd name="T0" fmla="*/ 4 w 17"/>
                <a:gd name="T1" fmla="*/ 0 h 20"/>
                <a:gd name="T2" fmla="*/ 0 w 17"/>
                <a:gd name="T3" fmla="*/ 15 h 20"/>
                <a:gd name="T4" fmla="*/ 12 w 17"/>
                <a:gd name="T5" fmla="*/ 20 h 20"/>
                <a:gd name="T6" fmla="*/ 17 w 17"/>
                <a:gd name="T7" fmla="*/ 5 h 20"/>
                <a:gd name="T8" fmla="*/ 5 w 17"/>
                <a:gd name="T9" fmla="*/ 0 h 20"/>
                <a:gd name="T10" fmla="*/ 4 w 17"/>
                <a:gd name="T11" fmla="*/ 0 h 20"/>
                <a:gd name="T12" fmla="*/ 5 w 17"/>
                <a:gd name="T13" fmla="*/ 0 h 20"/>
                <a:gd name="T14" fmla="*/ 5 w 17"/>
                <a:gd name="T15" fmla="*/ 0 h 20"/>
                <a:gd name="T16" fmla="*/ 4 w 17"/>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20">
                  <a:moveTo>
                    <a:pt x="4" y="0"/>
                  </a:moveTo>
                  <a:lnTo>
                    <a:pt x="0" y="15"/>
                  </a:lnTo>
                  <a:lnTo>
                    <a:pt x="12" y="20"/>
                  </a:lnTo>
                  <a:lnTo>
                    <a:pt x="17" y="5"/>
                  </a:lnTo>
                  <a:lnTo>
                    <a:pt x="5" y="0"/>
                  </a:lnTo>
                  <a:lnTo>
                    <a:pt x="4" y="0"/>
                  </a:lnTo>
                  <a:lnTo>
                    <a:pt x="5"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 name="Freeform 313"/>
            <p:cNvSpPr>
              <a:spLocks/>
            </p:cNvSpPr>
            <p:nvPr userDrawn="1"/>
          </p:nvSpPr>
          <p:spPr bwMode="auto">
            <a:xfrm>
              <a:off x="5545" y="113"/>
              <a:ext cx="16" cy="19"/>
            </a:xfrm>
            <a:custGeom>
              <a:avLst/>
              <a:gdLst>
                <a:gd name="T0" fmla="*/ 3 w 16"/>
                <a:gd name="T1" fmla="*/ 0 h 19"/>
                <a:gd name="T2" fmla="*/ 0 w 16"/>
                <a:gd name="T3" fmla="*/ 16 h 19"/>
                <a:gd name="T4" fmla="*/ 13 w 16"/>
                <a:gd name="T5" fmla="*/ 19 h 19"/>
                <a:gd name="T6" fmla="*/ 16 w 16"/>
                <a:gd name="T7" fmla="*/ 3 h 19"/>
                <a:gd name="T8" fmla="*/ 3 w 16"/>
                <a:gd name="T9" fmla="*/ 0 h 19"/>
                <a:gd name="T10" fmla="*/ 3 w 16"/>
                <a:gd name="T11" fmla="*/ 0 h 19"/>
                <a:gd name="T12" fmla="*/ 3 w 16"/>
                <a:gd name="T13" fmla="*/ 0 h 19"/>
                <a:gd name="T14" fmla="*/ 3 w 16"/>
                <a:gd name="T15" fmla="*/ 0 h 19"/>
                <a:gd name="T16" fmla="*/ 3 w 16"/>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9">
                  <a:moveTo>
                    <a:pt x="3" y="0"/>
                  </a:moveTo>
                  <a:lnTo>
                    <a:pt x="0" y="16"/>
                  </a:lnTo>
                  <a:lnTo>
                    <a:pt x="13" y="19"/>
                  </a:lnTo>
                  <a:lnTo>
                    <a:pt x="16" y="3"/>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 name="Freeform 314"/>
            <p:cNvSpPr>
              <a:spLocks/>
            </p:cNvSpPr>
            <p:nvPr userDrawn="1"/>
          </p:nvSpPr>
          <p:spPr bwMode="auto">
            <a:xfrm>
              <a:off x="5533" y="112"/>
              <a:ext cx="15" cy="17"/>
            </a:xfrm>
            <a:custGeom>
              <a:avLst/>
              <a:gdLst>
                <a:gd name="T0" fmla="*/ 0 w 15"/>
                <a:gd name="T1" fmla="*/ 16 h 17"/>
                <a:gd name="T2" fmla="*/ 13 w 15"/>
                <a:gd name="T3" fmla="*/ 17 h 17"/>
                <a:gd name="T4" fmla="*/ 15 w 15"/>
                <a:gd name="T5" fmla="*/ 1 h 17"/>
                <a:gd name="T6" fmla="*/ 1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3" y="17"/>
                  </a:lnTo>
                  <a:lnTo>
                    <a:pt x="15" y="1"/>
                  </a:lnTo>
                  <a:lnTo>
                    <a:pt x="1"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 name="Freeform 315"/>
            <p:cNvSpPr>
              <a:spLocks/>
            </p:cNvSpPr>
            <p:nvPr userDrawn="1"/>
          </p:nvSpPr>
          <p:spPr bwMode="auto">
            <a:xfrm>
              <a:off x="5613" y="197"/>
              <a:ext cx="16" cy="15"/>
            </a:xfrm>
            <a:custGeom>
              <a:avLst/>
              <a:gdLst>
                <a:gd name="T0" fmla="*/ 15 w 16"/>
                <a:gd name="T1" fmla="*/ 0 h 15"/>
                <a:gd name="T2" fmla="*/ 0 w 16"/>
                <a:gd name="T3" fmla="*/ 1 h 15"/>
                <a:gd name="T4" fmla="*/ 0 w 16"/>
                <a:gd name="T5" fmla="*/ 15 h 15"/>
                <a:gd name="T6" fmla="*/ 16 w 16"/>
                <a:gd name="T7" fmla="*/ 14 h 15"/>
                <a:gd name="T8" fmla="*/ 15 w 16"/>
                <a:gd name="T9" fmla="*/ 1 h 15"/>
                <a:gd name="T10" fmla="*/ 15 w 16"/>
                <a:gd name="T11" fmla="*/ 0 h 15"/>
                <a:gd name="T12" fmla="*/ 15 w 16"/>
                <a:gd name="T13" fmla="*/ 1 h 15"/>
                <a:gd name="T14" fmla="*/ 15 w 16"/>
                <a:gd name="T15" fmla="*/ 0 h 15"/>
                <a:gd name="T16" fmla="*/ 15 w 16"/>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5">
                  <a:moveTo>
                    <a:pt x="15" y="0"/>
                  </a:moveTo>
                  <a:lnTo>
                    <a:pt x="0" y="1"/>
                  </a:lnTo>
                  <a:lnTo>
                    <a:pt x="0" y="15"/>
                  </a:lnTo>
                  <a:lnTo>
                    <a:pt x="16" y="14"/>
                  </a:lnTo>
                  <a:lnTo>
                    <a:pt x="15" y="1"/>
                  </a:lnTo>
                  <a:lnTo>
                    <a:pt x="15" y="0"/>
                  </a:lnTo>
                  <a:lnTo>
                    <a:pt x="15" y="1"/>
                  </a:lnTo>
                  <a:lnTo>
                    <a:pt x="1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 name="Freeform 316"/>
            <p:cNvSpPr>
              <a:spLocks/>
            </p:cNvSpPr>
            <p:nvPr userDrawn="1"/>
          </p:nvSpPr>
          <p:spPr bwMode="auto">
            <a:xfrm>
              <a:off x="5611" y="182"/>
              <a:ext cx="17" cy="17"/>
            </a:xfrm>
            <a:custGeom>
              <a:avLst/>
              <a:gdLst>
                <a:gd name="T0" fmla="*/ 14 w 17"/>
                <a:gd name="T1" fmla="*/ 0 h 17"/>
                <a:gd name="T2" fmla="*/ 0 w 17"/>
                <a:gd name="T3" fmla="*/ 4 h 17"/>
                <a:gd name="T4" fmla="*/ 2 w 17"/>
                <a:gd name="T5" fmla="*/ 17 h 17"/>
                <a:gd name="T6" fmla="*/ 17 w 17"/>
                <a:gd name="T7" fmla="*/ 15 h 17"/>
                <a:gd name="T8" fmla="*/ 14 w 17"/>
                <a:gd name="T9" fmla="*/ 1 h 17"/>
                <a:gd name="T10" fmla="*/ 14 w 17"/>
                <a:gd name="T11" fmla="*/ 0 h 17"/>
                <a:gd name="T12" fmla="*/ 14 w 17"/>
                <a:gd name="T13" fmla="*/ 1 h 17"/>
                <a:gd name="T14" fmla="*/ 14 w 17"/>
                <a:gd name="T15" fmla="*/ 1 h 17"/>
                <a:gd name="T16" fmla="*/ 14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0"/>
                  </a:moveTo>
                  <a:lnTo>
                    <a:pt x="0" y="4"/>
                  </a:lnTo>
                  <a:lnTo>
                    <a:pt x="2" y="17"/>
                  </a:lnTo>
                  <a:lnTo>
                    <a:pt x="17" y="15"/>
                  </a:lnTo>
                  <a:lnTo>
                    <a:pt x="14" y="1"/>
                  </a:lnTo>
                  <a:lnTo>
                    <a:pt x="14" y="0"/>
                  </a:lnTo>
                  <a:lnTo>
                    <a:pt x="14" y="1"/>
                  </a:lnTo>
                  <a:lnTo>
                    <a:pt x="1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 name="Freeform 317"/>
            <p:cNvSpPr>
              <a:spLocks/>
            </p:cNvSpPr>
            <p:nvPr userDrawn="1"/>
          </p:nvSpPr>
          <p:spPr bwMode="auto">
            <a:xfrm>
              <a:off x="5607" y="169"/>
              <a:ext cx="18" cy="18"/>
            </a:xfrm>
            <a:custGeom>
              <a:avLst/>
              <a:gdLst>
                <a:gd name="T0" fmla="*/ 13 w 18"/>
                <a:gd name="T1" fmla="*/ 0 h 18"/>
                <a:gd name="T2" fmla="*/ 0 w 18"/>
                <a:gd name="T3" fmla="*/ 6 h 18"/>
                <a:gd name="T4" fmla="*/ 4 w 18"/>
                <a:gd name="T5" fmla="*/ 18 h 18"/>
                <a:gd name="T6" fmla="*/ 18 w 18"/>
                <a:gd name="T7" fmla="*/ 13 h 18"/>
                <a:gd name="T8" fmla="*/ 14 w 18"/>
                <a:gd name="T9" fmla="*/ 1 h 18"/>
                <a:gd name="T10" fmla="*/ 13 w 18"/>
                <a:gd name="T11" fmla="*/ 0 h 18"/>
                <a:gd name="T12" fmla="*/ 14 w 18"/>
                <a:gd name="T13" fmla="*/ 1 h 18"/>
                <a:gd name="T14" fmla="*/ 14 w 18"/>
                <a:gd name="T15" fmla="*/ 1 h 18"/>
                <a:gd name="T16" fmla="*/ 13 w 18"/>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8">
                  <a:moveTo>
                    <a:pt x="13" y="0"/>
                  </a:moveTo>
                  <a:lnTo>
                    <a:pt x="0" y="6"/>
                  </a:lnTo>
                  <a:lnTo>
                    <a:pt x="4" y="18"/>
                  </a:lnTo>
                  <a:lnTo>
                    <a:pt x="18" y="13"/>
                  </a:lnTo>
                  <a:lnTo>
                    <a:pt x="14" y="1"/>
                  </a:lnTo>
                  <a:lnTo>
                    <a:pt x="13" y="0"/>
                  </a:lnTo>
                  <a:lnTo>
                    <a:pt x="14" y="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 name="Freeform 318"/>
            <p:cNvSpPr>
              <a:spLocks/>
            </p:cNvSpPr>
            <p:nvPr userDrawn="1"/>
          </p:nvSpPr>
          <p:spPr bwMode="auto">
            <a:xfrm>
              <a:off x="5602" y="157"/>
              <a:ext cx="18" cy="20"/>
            </a:xfrm>
            <a:custGeom>
              <a:avLst/>
              <a:gdLst>
                <a:gd name="T0" fmla="*/ 13 w 18"/>
                <a:gd name="T1" fmla="*/ 0 h 20"/>
                <a:gd name="T2" fmla="*/ 0 w 18"/>
                <a:gd name="T3" fmla="*/ 8 h 20"/>
                <a:gd name="T4" fmla="*/ 5 w 18"/>
                <a:gd name="T5" fmla="*/ 20 h 20"/>
                <a:gd name="T6" fmla="*/ 18 w 18"/>
                <a:gd name="T7" fmla="*/ 12 h 20"/>
                <a:gd name="T8" fmla="*/ 13 w 18"/>
                <a:gd name="T9" fmla="*/ 1 h 20"/>
                <a:gd name="T10" fmla="*/ 13 w 1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0">
                  <a:moveTo>
                    <a:pt x="13" y="0"/>
                  </a:moveTo>
                  <a:lnTo>
                    <a:pt x="0" y="8"/>
                  </a:lnTo>
                  <a:lnTo>
                    <a:pt x="5" y="20"/>
                  </a:lnTo>
                  <a:lnTo>
                    <a:pt x="18" y="12"/>
                  </a:lnTo>
                  <a:lnTo>
                    <a:pt x="13" y="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 name="Freeform 319"/>
            <p:cNvSpPr>
              <a:spLocks/>
            </p:cNvSpPr>
            <p:nvPr userDrawn="1"/>
          </p:nvSpPr>
          <p:spPr bwMode="auto">
            <a:xfrm>
              <a:off x="5595" y="145"/>
              <a:ext cx="20" cy="20"/>
            </a:xfrm>
            <a:custGeom>
              <a:avLst/>
              <a:gdLst>
                <a:gd name="T0" fmla="*/ 12 w 20"/>
                <a:gd name="T1" fmla="*/ 0 h 20"/>
                <a:gd name="T2" fmla="*/ 0 w 20"/>
                <a:gd name="T3" fmla="*/ 9 h 20"/>
                <a:gd name="T4" fmla="*/ 7 w 20"/>
                <a:gd name="T5" fmla="*/ 20 h 20"/>
                <a:gd name="T6" fmla="*/ 20 w 20"/>
                <a:gd name="T7" fmla="*/ 12 h 20"/>
                <a:gd name="T8" fmla="*/ 13 w 20"/>
                <a:gd name="T9" fmla="*/ 1 h 20"/>
                <a:gd name="T10" fmla="*/ 12 w 20"/>
                <a:gd name="T11" fmla="*/ 0 h 20"/>
                <a:gd name="T12" fmla="*/ 13 w 20"/>
                <a:gd name="T13" fmla="*/ 1 h 20"/>
                <a:gd name="T14" fmla="*/ 13 w 20"/>
                <a:gd name="T15" fmla="*/ 0 h 20"/>
                <a:gd name="T16" fmla="*/ 12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0"/>
                  </a:moveTo>
                  <a:lnTo>
                    <a:pt x="0" y="9"/>
                  </a:lnTo>
                  <a:lnTo>
                    <a:pt x="7" y="20"/>
                  </a:lnTo>
                  <a:lnTo>
                    <a:pt x="20" y="12"/>
                  </a:lnTo>
                  <a:lnTo>
                    <a:pt x="13" y="1"/>
                  </a:lnTo>
                  <a:lnTo>
                    <a:pt x="12" y="0"/>
                  </a:lnTo>
                  <a:lnTo>
                    <a:pt x="13" y="1"/>
                  </a:lnTo>
                  <a:lnTo>
                    <a:pt x="13" y="0"/>
                  </a:lnTo>
                  <a:lnTo>
                    <a:pt x="1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 name="Freeform 320"/>
            <p:cNvSpPr>
              <a:spLocks/>
            </p:cNvSpPr>
            <p:nvPr userDrawn="1"/>
          </p:nvSpPr>
          <p:spPr bwMode="auto">
            <a:xfrm>
              <a:off x="5587" y="135"/>
              <a:ext cx="20" cy="21"/>
            </a:xfrm>
            <a:custGeom>
              <a:avLst/>
              <a:gdLst>
                <a:gd name="T0" fmla="*/ 11 w 20"/>
                <a:gd name="T1" fmla="*/ 0 h 21"/>
                <a:gd name="T2" fmla="*/ 0 w 20"/>
                <a:gd name="T3" fmla="*/ 10 h 21"/>
                <a:gd name="T4" fmla="*/ 8 w 20"/>
                <a:gd name="T5" fmla="*/ 21 h 21"/>
                <a:gd name="T6" fmla="*/ 20 w 20"/>
                <a:gd name="T7" fmla="*/ 10 h 21"/>
                <a:gd name="T8" fmla="*/ 12 w 20"/>
                <a:gd name="T9" fmla="*/ 1 h 21"/>
                <a:gd name="T10" fmla="*/ 11 w 20"/>
                <a:gd name="T11" fmla="*/ 0 h 21"/>
                <a:gd name="T12" fmla="*/ 12 w 20"/>
                <a:gd name="T13" fmla="*/ 1 h 21"/>
                <a:gd name="T14" fmla="*/ 12 w 20"/>
                <a:gd name="T15" fmla="*/ 0 h 21"/>
                <a:gd name="T16" fmla="*/ 11 w 20"/>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1">
                  <a:moveTo>
                    <a:pt x="11" y="0"/>
                  </a:moveTo>
                  <a:lnTo>
                    <a:pt x="0" y="10"/>
                  </a:lnTo>
                  <a:lnTo>
                    <a:pt x="8" y="21"/>
                  </a:lnTo>
                  <a:lnTo>
                    <a:pt x="20" y="10"/>
                  </a:lnTo>
                  <a:lnTo>
                    <a:pt x="12" y="1"/>
                  </a:lnTo>
                  <a:lnTo>
                    <a:pt x="11" y="0"/>
                  </a:lnTo>
                  <a:lnTo>
                    <a:pt x="12" y="1"/>
                  </a:lnTo>
                  <a:lnTo>
                    <a:pt x="12" y="0"/>
                  </a:lnTo>
                  <a:lnTo>
                    <a:pt x="1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 name="Freeform 321"/>
            <p:cNvSpPr>
              <a:spLocks/>
            </p:cNvSpPr>
            <p:nvPr userDrawn="1"/>
          </p:nvSpPr>
          <p:spPr bwMode="auto">
            <a:xfrm>
              <a:off x="5578" y="125"/>
              <a:ext cx="20" cy="21"/>
            </a:xfrm>
            <a:custGeom>
              <a:avLst/>
              <a:gdLst>
                <a:gd name="T0" fmla="*/ 10 w 20"/>
                <a:gd name="T1" fmla="*/ 0 h 21"/>
                <a:gd name="T2" fmla="*/ 0 w 20"/>
                <a:gd name="T3" fmla="*/ 14 h 21"/>
                <a:gd name="T4" fmla="*/ 10 w 20"/>
                <a:gd name="T5" fmla="*/ 21 h 21"/>
                <a:gd name="T6" fmla="*/ 20 w 20"/>
                <a:gd name="T7" fmla="*/ 10 h 21"/>
                <a:gd name="T8" fmla="*/ 10 w 20"/>
                <a:gd name="T9" fmla="*/ 2 h 21"/>
                <a:gd name="T10" fmla="*/ 10 w 20"/>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1">
                  <a:moveTo>
                    <a:pt x="10" y="0"/>
                  </a:moveTo>
                  <a:lnTo>
                    <a:pt x="0" y="14"/>
                  </a:lnTo>
                  <a:lnTo>
                    <a:pt x="10" y="21"/>
                  </a:lnTo>
                  <a:lnTo>
                    <a:pt x="20" y="10"/>
                  </a:lnTo>
                  <a:lnTo>
                    <a:pt x="10" y="2"/>
                  </a:lnTo>
                  <a:lnTo>
                    <a:pt x="1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 name="Freeform 322"/>
            <p:cNvSpPr>
              <a:spLocks/>
            </p:cNvSpPr>
            <p:nvPr userDrawn="1"/>
          </p:nvSpPr>
          <p:spPr bwMode="auto">
            <a:xfrm>
              <a:off x="5569" y="117"/>
              <a:ext cx="19" cy="22"/>
            </a:xfrm>
            <a:custGeom>
              <a:avLst/>
              <a:gdLst>
                <a:gd name="T0" fmla="*/ 8 w 19"/>
                <a:gd name="T1" fmla="*/ 0 h 22"/>
                <a:gd name="T2" fmla="*/ 0 w 19"/>
                <a:gd name="T3" fmla="*/ 14 h 22"/>
                <a:gd name="T4" fmla="*/ 10 w 19"/>
                <a:gd name="T5" fmla="*/ 22 h 22"/>
                <a:gd name="T6" fmla="*/ 19 w 19"/>
                <a:gd name="T7" fmla="*/ 8 h 22"/>
                <a:gd name="T8" fmla="*/ 9 w 19"/>
                <a:gd name="T9" fmla="*/ 2 h 22"/>
                <a:gd name="T10" fmla="*/ 8 w 19"/>
                <a:gd name="T11" fmla="*/ 0 h 22"/>
                <a:gd name="T12" fmla="*/ 9 w 19"/>
                <a:gd name="T13" fmla="*/ 2 h 22"/>
                <a:gd name="T14" fmla="*/ 8 w 19"/>
                <a:gd name="T15" fmla="*/ 0 h 22"/>
                <a:gd name="T16" fmla="*/ 8 w 19"/>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2">
                  <a:moveTo>
                    <a:pt x="8" y="0"/>
                  </a:moveTo>
                  <a:lnTo>
                    <a:pt x="0" y="14"/>
                  </a:lnTo>
                  <a:lnTo>
                    <a:pt x="10" y="22"/>
                  </a:lnTo>
                  <a:lnTo>
                    <a:pt x="19" y="8"/>
                  </a:lnTo>
                  <a:lnTo>
                    <a:pt x="9" y="2"/>
                  </a:lnTo>
                  <a:lnTo>
                    <a:pt x="8" y="0"/>
                  </a:lnTo>
                  <a:lnTo>
                    <a:pt x="9" y="2"/>
                  </a:lnTo>
                  <a:lnTo>
                    <a:pt x="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 name="Freeform 323"/>
            <p:cNvSpPr>
              <a:spLocks/>
            </p:cNvSpPr>
            <p:nvPr userDrawn="1"/>
          </p:nvSpPr>
          <p:spPr bwMode="auto">
            <a:xfrm>
              <a:off x="5558" y="112"/>
              <a:ext cx="19" cy="20"/>
            </a:xfrm>
            <a:custGeom>
              <a:avLst/>
              <a:gdLst>
                <a:gd name="T0" fmla="*/ 7 w 19"/>
                <a:gd name="T1" fmla="*/ 0 h 20"/>
                <a:gd name="T2" fmla="*/ 0 w 19"/>
                <a:gd name="T3" fmla="*/ 15 h 20"/>
                <a:gd name="T4" fmla="*/ 12 w 19"/>
                <a:gd name="T5" fmla="*/ 20 h 20"/>
                <a:gd name="T6" fmla="*/ 19 w 19"/>
                <a:gd name="T7" fmla="*/ 5 h 20"/>
                <a:gd name="T8" fmla="*/ 7 w 19"/>
                <a:gd name="T9" fmla="*/ 0 h 20"/>
                <a:gd name="T10" fmla="*/ 7 w 1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20">
                  <a:moveTo>
                    <a:pt x="7" y="0"/>
                  </a:moveTo>
                  <a:lnTo>
                    <a:pt x="0" y="15"/>
                  </a:lnTo>
                  <a:lnTo>
                    <a:pt x="12" y="20"/>
                  </a:lnTo>
                  <a:lnTo>
                    <a:pt x="19" y="5"/>
                  </a:lnTo>
                  <a:lnTo>
                    <a:pt x="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 name="Freeform 324"/>
            <p:cNvSpPr>
              <a:spLocks/>
            </p:cNvSpPr>
            <p:nvPr userDrawn="1"/>
          </p:nvSpPr>
          <p:spPr bwMode="auto">
            <a:xfrm>
              <a:off x="5548" y="107"/>
              <a:ext cx="17" cy="20"/>
            </a:xfrm>
            <a:custGeom>
              <a:avLst/>
              <a:gdLst>
                <a:gd name="T0" fmla="*/ 5 w 17"/>
                <a:gd name="T1" fmla="*/ 0 h 20"/>
                <a:gd name="T2" fmla="*/ 0 w 17"/>
                <a:gd name="T3" fmla="*/ 14 h 20"/>
                <a:gd name="T4" fmla="*/ 11 w 17"/>
                <a:gd name="T5" fmla="*/ 20 h 20"/>
                <a:gd name="T6" fmla="*/ 17 w 17"/>
                <a:gd name="T7" fmla="*/ 5 h 20"/>
                <a:gd name="T8" fmla="*/ 5 w 17"/>
                <a:gd name="T9" fmla="*/ 0 h 20"/>
                <a:gd name="T10" fmla="*/ 5 w 17"/>
                <a:gd name="T11" fmla="*/ 0 h 20"/>
                <a:gd name="T12" fmla="*/ 5 w 17"/>
                <a:gd name="T13" fmla="*/ 0 h 20"/>
                <a:gd name="T14" fmla="*/ 5 w 17"/>
                <a:gd name="T15" fmla="*/ 0 h 20"/>
                <a:gd name="T16" fmla="*/ 5 w 17"/>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20">
                  <a:moveTo>
                    <a:pt x="5" y="0"/>
                  </a:moveTo>
                  <a:lnTo>
                    <a:pt x="0" y="14"/>
                  </a:lnTo>
                  <a:lnTo>
                    <a:pt x="11" y="20"/>
                  </a:lnTo>
                  <a:lnTo>
                    <a:pt x="17" y="5"/>
                  </a:lnTo>
                  <a:lnTo>
                    <a:pt x="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 name="Freeform 325"/>
            <p:cNvSpPr>
              <a:spLocks/>
            </p:cNvSpPr>
            <p:nvPr userDrawn="1"/>
          </p:nvSpPr>
          <p:spPr bwMode="auto">
            <a:xfrm>
              <a:off x="5536" y="104"/>
              <a:ext cx="17" cy="19"/>
            </a:xfrm>
            <a:custGeom>
              <a:avLst/>
              <a:gdLst>
                <a:gd name="T0" fmla="*/ 2 w 17"/>
                <a:gd name="T1" fmla="*/ 0 h 19"/>
                <a:gd name="T2" fmla="*/ 0 w 17"/>
                <a:gd name="T3" fmla="*/ 15 h 19"/>
                <a:gd name="T4" fmla="*/ 13 w 17"/>
                <a:gd name="T5" fmla="*/ 19 h 19"/>
                <a:gd name="T6" fmla="*/ 17 w 17"/>
                <a:gd name="T7" fmla="*/ 3 h 19"/>
                <a:gd name="T8" fmla="*/ 4 w 17"/>
                <a:gd name="T9" fmla="*/ 0 h 19"/>
                <a:gd name="T10" fmla="*/ 2 w 17"/>
                <a:gd name="T11" fmla="*/ 0 h 19"/>
                <a:gd name="T12" fmla="*/ 4 w 17"/>
                <a:gd name="T13" fmla="*/ 0 h 19"/>
                <a:gd name="T14" fmla="*/ 2 w 17"/>
                <a:gd name="T15" fmla="*/ 0 h 19"/>
                <a:gd name="T16" fmla="*/ 2 w 17"/>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9">
                  <a:moveTo>
                    <a:pt x="2" y="0"/>
                  </a:moveTo>
                  <a:lnTo>
                    <a:pt x="0" y="15"/>
                  </a:lnTo>
                  <a:lnTo>
                    <a:pt x="13" y="19"/>
                  </a:lnTo>
                  <a:lnTo>
                    <a:pt x="17" y="3"/>
                  </a:lnTo>
                  <a:lnTo>
                    <a:pt x="4" y="0"/>
                  </a:lnTo>
                  <a:lnTo>
                    <a:pt x="2" y="0"/>
                  </a:lnTo>
                  <a:lnTo>
                    <a:pt x="4" y="0"/>
                  </a:lnTo>
                  <a:lnTo>
                    <a:pt x="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 name="Freeform 326"/>
            <p:cNvSpPr>
              <a:spLocks/>
            </p:cNvSpPr>
            <p:nvPr userDrawn="1"/>
          </p:nvSpPr>
          <p:spPr bwMode="auto">
            <a:xfrm>
              <a:off x="5524" y="103"/>
              <a:ext cx="14" cy="16"/>
            </a:xfrm>
            <a:custGeom>
              <a:avLst/>
              <a:gdLst>
                <a:gd name="T0" fmla="*/ 0 w 14"/>
                <a:gd name="T1" fmla="*/ 16 h 16"/>
                <a:gd name="T2" fmla="*/ 13 w 14"/>
                <a:gd name="T3" fmla="*/ 16 h 16"/>
                <a:gd name="T4" fmla="*/ 14 w 14"/>
                <a:gd name="T5" fmla="*/ 1 h 16"/>
                <a:gd name="T6" fmla="*/ 1 w 14"/>
                <a:gd name="T7" fmla="*/ 0 h 16"/>
                <a:gd name="T8" fmla="*/ 0 w 14"/>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6"/>
                  </a:moveTo>
                  <a:lnTo>
                    <a:pt x="13" y="16"/>
                  </a:lnTo>
                  <a:lnTo>
                    <a:pt x="14" y="1"/>
                  </a:lnTo>
                  <a:lnTo>
                    <a:pt x="1" y="0"/>
                  </a:lnTo>
                  <a:lnTo>
                    <a:pt x="0"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 name="Freeform 327"/>
            <p:cNvSpPr>
              <a:spLocks/>
            </p:cNvSpPr>
            <p:nvPr userDrawn="1"/>
          </p:nvSpPr>
          <p:spPr bwMode="auto">
            <a:xfrm>
              <a:off x="5454" y="106"/>
              <a:ext cx="38" cy="213"/>
            </a:xfrm>
            <a:custGeom>
              <a:avLst/>
              <a:gdLst>
                <a:gd name="T0" fmla="*/ 16 w 38"/>
                <a:gd name="T1" fmla="*/ 213 h 213"/>
                <a:gd name="T2" fmla="*/ 38 w 38"/>
                <a:gd name="T3" fmla="*/ 2 h 213"/>
                <a:gd name="T4" fmla="*/ 24 w 38"/>
                <a:gd name="T5" fmla="*/ 0 h 213"/>
                <a:gd name="T6" fmla="*/ 0 w 38"/>
                <a:gd name="T7" fmla="*/ 211 h 213"/>
                <a:gd name="T8" fmla="*/ 16 w 38"/>
                <a:gd name="T9" fmla="*/ 213 h 2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213">
                  <a:moveTo>
                    <a:pt x="16" y="213"/>
                  </a:moveTo>
                  <a:lnTo>
                    <a:pt x="38" y="2"/>
                  </a:lnTo>
                  <a:lnTo>
                    <a:pt x="24" y="0"/>
                  </a:lnTo>
                  <a:lnTo>
                    <a:pt x="0" y="211"/>
                  </a:lnTo>
                  <a:lnTo>
                    <a:pt x="16" y="21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 name="Rectangle 328"/>
            <p:cNvSpPr>
              <a:spLocks noChangeArrowheads="1"/>
            </p:cNvSpPr>
            <p:nvPr userDrawn="1"/>
          </p:nvSpPr>
          <p:spPr bwMode="auto">
            <a:xfrm>
              <a:off x="5461" y="305"/>
              <a:ext cx="64" cy="1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123" name="Freeform 329"/>
            <p:cNvSpPr>
              <a:spLocks/>
            </p:cNvSpPr>
            <p:nvPr userDrawn="1"/>
          </p:nvSpPr>
          <p:spPr bwMode="auto">
            <a:xfrm>
              <a:off x="5623" y="218"/>
              <a:ext cx="15" cy="17"/>
            </a:xfrm>
            <a:custGeom>
              <a:avLst/>
              <a:gdLst>
                <a:gd name="T0" fmla="*/ 14 w 15"/>
                <a:gd name="T1" fmla="*/ 17 h 17"/>
                <a:gd name="T2" fmla="*/ 14 w 15"/>
                <a:gd name="T3" fmla="*/ 15 h 17"/>
                <a:gd name="T4" fmla="*/ 15 w 15"/>
                <a:gd name="T5" fmla="*/ 1 h 17"/>
                <a:gd name="T6" fmla="*/ 0 w 15"/>
                <a:gd name="T7" fmla="*/ 0 h 17"/>
                <a:gd name="T8" fmla="*/ 0 w 15"/>
                <a:gd name="T9" fmla="*/ 14 h 17"/>
                <a:gd name="T10" fmla="*/ 14 w 15"/>
                <a:gd name="T11" fmla="*/ 17 h 17"/>
                <a:gd name="T12" fmla="*/ 14 w 15"/>
                <a:gd name="T13" fmla="*/ 17 h 17"/>
                <a:gd name="T14" fmla="*/ 14 w 15"/>
                <a:gd name="T15" fmla="*/ 15 h 17"/>
                <a:gd name="T16" fmla="*/ 14 w 15"/>
                <a:gd name="T17" fmla="*/ 15 h 17"/>
                <a:gd name="T18" fmla="*/ 14 w 15"/>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7">
                  <a:moveTo>
                    <a:pt x="14" y="17"/>
                  </a:moveTo>
                  <a:lnTo>
                    <a:pt x="14" y="15"/>
                  </a:lnTo>
                  <a:lnTo>
                    <a:pt x="15" y="1"/>
                  </a:lnTo>
                  <a:lnTo>
                    <a:pt x="0" y="0"/>
                  </a:lnTo>
                  <a:lnTo>
                    <a:pt x="0" y="14"/>
                  </a:lnTo>
                  <a:lnTo>
                    <a:pt x="14" y="17"/>
                  </a:lnTo>
                  <a:lnTo>
                    <a:pt x="14" y="15"/>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 name="Freeform 330"/>
            <p:cNvSpPr>
              <a:spLocks/>
            </p:cNvSpPr>
            <p:nvPr userDrawn="1"/>
          </p:nvSpPr>
          <p:spPr bwMode="auto">
            <a:xfrm>
              <a:off x="5620" y="231"/>
              <a:ext cx="17" cy="17"/>
            </a:xfrm>
            <a:custGeom>
              <a:avLst/>
              <a:gdLst>
                <a:gd name="T0" fmla="*/ 14 w 17"/>
                <a:gd name="T1" fmla="*/ 17 h 17"/>
                <a:gd name="T2" fmla="*/ 14 w 17"/>
                <a:gd name="T3" fmla="*/ 17 h 17"/>
                <a:gd name="T4" fmla="*/ 17 w 17"/>
                <a:gd name="T5" fmla="*/ 4 h 17"/>
                <a:gd name="T6" fmla="*/ 3 w 17"/>
                <a:gd name="T7" fmla="*/ 0 h 17"/>
                <a:gd name="T8" fmla="*/ 0 w 17"/>
                <a:gd name="T9" fmla="*/ 14 h 17"/>
                <a:gd name="T10" fmla="*/ 14 w 17"/>
                <a:gd name="T11" fmla="*/ 17 h 17"/>
                <a:gd name="T12" fmla="*/ 14 w 17"/>
                <a:gd name="T13" fmla="*/ 17 h 17"/>
                <a:gd name="T14" fmla="*/ 14 w 17"/>
                <a:gd name="T15" fmla="*/ 17 h 17"/>
                <a:gd name="T16" fmla="*/ 14 w 17"/>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17"/>
                  </a:moveTo>
                  <a:lnTo>
                    <a:pt x="14" y="17"/>
                  </a:lnTo>
                  <a:lnTo>
                    <a:pt x="17" y="4"/>
                  </a:lnTo>
                  <a:lnTo>
                    <a:pt x="3" y="0"/>
                  </a:lnTo>
                  <a:lnTo>
                    <a:pt x="0" y="14"/>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 name="Freeform 331"/>
            <p:cNvSpPr>
              <a:spLocks/>
            </p:cNvSpPr>
            <p:nvPr userDrawn="1"/>
          </p:nvSpPr>
          <p:spPr bwMode="auto">
            <a:xfrm>
              <a:off x="5616" y="244"/>
              <a:ext cx="18" cy="17"/>
            </a:xfrm>
            <a:custGeom>
              <a:avLst/>
              <a:gdLst>
                <a:gd name="T0" fmla="*/ 14 w 18"/>
                <a:gd name="T1" fmla="*/ 17 h 17"/>
                <a:gd name="T2" fmla="*/ 14 w 18"/>
                <a:gd name="T3" fmla="*/ 17 h 17"/>
                <a:gd name="T4" fmla="*/ 18 w 18"/>
                <a:gd name="T5" fmla="*/ 4 h 17"/>
                <a:gd name="T6" fmla="*/ 4 w 18"/>
                <a:gd name="T7" fmla="*/ 0 h 17"/>
                <a:gd name="T8" fmla="*/ 0 w 18"/>
                <a:gd name="T9" fmla="*/ 12 h 17"/>
                <a:gd name="T10" fmla="*/ 14 w 18"/>
                <a:gd name="T11" fmla="*/ 17 h 17"/>
                <a:gd name="T12" fmla="*/ 14 w 18"/>
                <a:gd name="T13" fmla="*/ 17 h 17"/>
                <a:gd name="T14" fmla="*/ 14 w 18"/>
                <a:gd name="T15" fmla="*/ 17 h 17"/>
                <a:gd name="T16" fmla="*/ 14 w 1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7">
                  <a:moveTo>
                    <a:pt x="14" y="17"/>
                  </a:moveTo>
                  <a:lnTo>
                    <a:pt x="14" y="17"/>
                  </a:lnTo>
                  <a:lnTo>
                    <a:pt x="18" y="4"/>
                  </a:lnTo>
                  <a:lnTo>
                    <a:pt x="4" y="0"/>
                  </a:lnTo>
                  <a:lnTo>
                    <a:pt x="0" y="12"/>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 name="Freeform 332"/>
            <p:cNvSpPr>
              <a:spLocks/>
            </p:cNvSpPr>
            <p:nvPr userDrawn="1"/>
          </p:nvSpPr>
          <p:spPr bwMode="auto">
            <a:xfrm>
              <a:off x="5611" y="256"/>
              <a:ext cx="19" cy="18"/>
            </a:xfrm>
            <a:custGeom>
              <a:avLst/>
              <a:gdLst>
                <a:gd name="T0" fmla="*/ 13 w 19"/>
                <a:gd name="T1" fmla="*/ 18 h 18"/>
                <a:gd name="T2" fmla="*/ 13 w 19"/>
                <a:gd name="T3" fmla="*/ 18 h 18"/>
                <a:gd name="T4" fmla="*/ 19 w 19"/>
                <a:gd name="T5" fmla="*/ 5 h 18"/>
                <a:gd name="T6" fmla="*/ 5 w 19"/>
                <a:gd name="T7" fmla="*/ 0 h 18"/>
                <a:gd name="T8" fmla="*/ 0 w 19"/>
                <a:gd name="T9" fmla="*/ 12 h 18"/>
                <a:gd name="T10" fmla="*/ 13 w 19"/>
                <a:gd name="T11" fmla="*/ 18 h 18"/>
                <a:gd name="T12" fmla="*/ 13 w 19"/>
                <a:gd name="T13" fmla="*/ 18 h 18"/>
                <a:gd name="T14" fmla="*/ 13 w 19"/>
                <a:gd name="T15" fmla="*/ 18 h 18"/>
                <a:gd name="T16" fmla="*/ 13 w 19"/>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18">
                  <a:moveTo>
                    <a:pt x="13" y="18"/>
                  </a:moveTo>
                  <a:lnTo>
                    <a:pt x="13" y="18"/>
                  </a:lnTo>
                  <a:lnTo>
                    <a:pt x="19" y="5"/>
                  </a:lnTo>
                  <a:lnTo>
                    <a:pt x="5" y="0"/>
                  </a:lnTo>
                  <a:lnTo>
                    <a:pt x="0" y="12"/>
                  </a:lnTo>
                  <a:lnTo>
                    <a:pt x="1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 name="Freeform 333"/>
            <p:cNvSpPr>
              <a:spLocks/>
            </p:cNvSpPr>
            <p:nvPr userDrawn="1"/>
          </p:nvSpPr>
          <p:spPr bwMode="auto">
            <a:xfrm>
              <a:off x="5604" y="266"/>
              <a:ext cx="20" cy="20"/>
            </a:xfrm>
            <a:custGeom>
              <a:avLst/>
              <a:gdLst>
                <a:gd name="T0" fmla="*/ 12 w 20"/>
                <a:gd name="T1" fmla="*/ 20 h 20"/>
                <a:gd name="T2" fmla="*/ 13 w 20"/>
                <a:gd name="T3" fmla="*/ 20 h 20"/>
                <a:gd name="T4" fmla="*/ 20 w 20"/>
                <a:gd name="T5" fmla="*/ 8 h 20"/>
                <a:gd name="T6" fmla="*/ 7 w 20"/>
                <a:gd name="T7" fmla="*/ 0 h 20"/>
                <a:gd name="T8" fmla="*/ 0 w 20"/>
                <a:gd name="T9" fmla="*/ 11 h 20"/>
                <a:gd name="T10" fmla="*/ 12 w 20"/>
                <a:gd name="T11" fmla="*/ 20 h 20"/>
                <a:gd name="T12" fmla="*/ 12 w 20"/>
                <a:gd name="T13" fmla="*/ 20 h 20"/>
                <a:gd name="T14" fmla="*/ 12 w 20"/>
                <a:gd name="T15" fmla="*/ 20 h 20"/>
                <a:gd name="T16" fmla="*/ 13 w 20"/>
                <a:gd name="T17" fmla="*/ 20 h 20"/>
                <a:gd name="T18" fmla="*/ 12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2" y="20"/>
                  </a:moveTo>
                  <a:lnTo>
                    <a:pt x="13" y="20"/>
                  </a:lnTo>
                  <a:lnTo>
                    <a:pt x="20" y="8"/>
                  </a:lnTo>
                  <a:lnTo>
                    <a:pt x="7" y="0"/>
                  </a:lnTo>
                  <a:lnTo>
                    <a:pt x="0" y="11"/>
                  </a:lnTo>
                  <a:lnTo>
                    <a:pt x="12" y="20"/>
                  </a:lnTo>
                  <a:lnTo>
                    <a:pt x="13" y="20"/>
                  </a:lnTo>
                  <a:lnTo>
                    <a:pt x="1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 name="Freeform 334"/>
            <p:cNvSpPr>
              <a:spLocks/>
            </p:cNvSpPr>
            <p:nvPr userDrawn="1"/>
          </p:nvSpPr>
          <p:spPr bwMode="auto">
            <a:xfrm>
              <a:off x="5596" y="277"/>
              <a:ext cx="20" cy="20"/>
            </a:xfrm>
            <a:custGeom>
              <a:avLst/>
              <a:gdLst>
                <a:gd name="T0" fmla="*/ 11 w 20"/>
                <a:gd name="T1" fmla="*/ 20 h 20"/>
                <a:gd name="T2" fmla="*/ 12 w 20"/>
                <a:gd name="T3" fmla="*/ 20 h 20"/>
                <a:gd name="T4" fmla="*/ 20 w 20"/>
                <a:gd name="T5" fmla="*/ 9 h 20"/>
                <a:gd name="T6" fmla="*/ 8 w 20"/>
                <a:gd name="T7" fmla="*/ 0 h 20"/>
                <a:gd name="T8" fmla="*/ 0 w 20"/>
                <a:gd name="T9" fmla="*/ 9 h 20"/>
                <a:gd name="T10" fmla="*/ 11 w 20"/>
                <a:gd name="T11" fmla="*/ 20 h 20"/>
                <a:gd name="T12" fmla="*/ 11 w 20"/>
                <a:gd name="T13" fmla="*/ 20 h 20"/>
                <a:gd name="T14" fmla="*/ 12 w 20"/>
                <a:gd name="T15" fmla="*/ 20 h 20"/>
                <a:gd name="T16" fmla="*/ 12 w 20"/>
                <a:gd name="T17" fmla="*/ 20 h 20"/>
                <a:gd name="T18" fmla="*/ 11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1" y="20"/>
                  </a:moveTo>
                  <a:lnTo>
                    <a:pt x="12" y="20"/>
                  </a:lnTo>
                  <a:lnTo>
                    <a:pt x="20" y="9"/>
                  </a:lnTo>
                  <a:lnTo>
                    <a:pt x="8" y="0"/>
                  </a:lnTo>
                  <a:lnTo>
                    <a:pt x="0" y="9"/>
                  </a:lnTo>
                  <a:lnTo>
                    <a:pt x="11" y="20"/>
                  </a:lnTo>
                  <a:lnTo>
                    <a:pt x="12" y="20"/>
                  </a:lnTo>
                  <a:lnTo>
                    <a:pt x="1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 name="Freeform 335"/>
            <p:cNvSpPr>
              <a:spLocks/>
            </p:cNvSpPr>
            <p:nvPr userDrawn="1"/>
          </p:nvSpPr>
          <p:spPr bwMode="auto">
            <a:xfrm>
              <a:off x="5588" y="286"/>
              <a:ext cx="19" cy="20"/>
            </a:xfrm>
            <a:custGeom>
              <a:avLst/>
              <a:gdLst>
                <a:gd name="T0" fmla="*/ 10 w 19"/>
                <a:gd name="T1" fmla="*/ 20 h 20"/>
                <a:gd name="T2" fmla="*/ 11 w 19"/>
                <a:gd name="T3" fmla="*/ 20 h 20"/>
                <a:gd name="T4" fmla="*/ 19 w 19"/>
                <a:gd name="T5" fmla="*/ 11 h 20"/>
                <a:gd name="T6" fmla="*/ 8 w 19"/>
                <a:gd name="T7" fmla="*/ 0 h 20"/>
                <a:gd name="T8" fmla="*/ 0 w 19"/>
                <a:gd name="T9" fmla="*/ 8 h 20"/>
                <a:gd name="T10" fmla="*/ 10 w 19"/>
                <a:gd name="T11" fmla="*/ 20 h 20"/>
                <a:gd name="T12" fmla="*/ 10 w 19"/>
                <a:gd name="T13" fmla="*/ 20 h 20"/>
                <a:gd name="T14" fmla="*/ 10 w 19"/>
                <a:gd name="T15" fmla="*/ 20 h 20"/>
                <a:gd name="T16" fmla="*/ 11 w 19"/>
                <a:gd name="T17" fmla="*/ 20 h 20"/>
                <a:gd name="T18" fmla="*/ 10 w 19"/>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20">
                  <a:moveTo>
                    <a:pt x="10" y="20"/>
                  </a:moveTo>
                  <a:lnTo>
                    <a:pt x="11" y="20"/>
                  </a:lnTo>
                  <a:lnTo>
                    <a:pt x="19" y="11"/>
                  </a:lnTo>
                  <a:lnTo>
                    <a:pt x="8" y="0"/>
                  </a:lnTo>
                  <a:lnTo>
                    <a:pt x="0" y="8"/>
                  </a:lnTo>
                  <a:lnTo>
                    <a:pt x="10" y="20"/>
                  </a:lnTo>
                  <a:lnTo>
                    <a:pt x="11" y="20"/>
                  </a:lnTo>
                  <a:lnTo>
                    <a:pt x="1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 name="Freeform 336"/>
            <p:cNvSpPr>
              <a:spLocks/>
            </p:cNvSpPr>
            <p:nvPr userDrawn="1"/>
          </p:nvSpPr>
          <p:spPr bwMode="auto">
            <a:xfrm>
              <a:off x="5578" y="294"/>
              <a:ext cx="20" cy="20"/>
            </a:xfrm>
            <a:custGeom>
              <a:avLst/>
              <a:gdLst>
                <a:gd name="T0" fmla="*/ 8 w 20"/>
                <a:gd name="T1" fmla="*/ 20 h 20"/>
                <a:gd name="T2" fmla="*/ 9 w 20"/>
                <a:gd name="T3" fmla="*/ 20 h 20"/>
                <a:gd name="T4" fmla="*/ 20 w 20"/>
                <a:gd name="T5" fmla="*/ 12 h 20"/>
                <a:gd name="T6" fmla="*/ 10 w 20"/>
                <a:gd name="T7" fmla="*/ 0 h 20"/>
                <a:gd name="T8" fmla="*/ 0 w 20"/>
                <a:gd name="T9" fmla="*/ 7 h 20"/>
                <a:gd name="T10" fmla="*/ 8 w 20"/>
                <a:gd name="T11" fmla="*/ 20 h 20"/>
                <a:gd name="T12" fmla="*/ 8 w 20"/>
                <a:gd name="T13" fmla="*/ 20 h 20"/>
                <a:gd name="T14" fmla="*/ 9 w 20"/>
                <a:gd name="T15" fmla="*/ 20 h 20"/>
                <a:gd name="T16" fmla="*/ 9 w 20"/>
                <a:gd name="T17" fmla="*/ 20 h 20"/>
                <a:gd name="T18" fmla="*/ 8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8" y="20"/>
                  </a:moveTo>
                  <a:lnTo>
                    <a:pt x="9" y="20"/>
                  </a:lnTo>
                  <a:lnTo>
                    <a:pt x="20" y="12"/>
                  </a:lnTo>
                  <a:lnTo>
                    <a:pt x="10" y="0"/>
                  </a:lnTo>
                  <a:lnTo>
                    <a:pt x="0" y="7"/>
                  </a:lnTo>
                  <a:lnTo>
                    <a:pt x="8" y="20"/>
                  </a:lnTo>
                  <a:lnTo>
                    <a:pt x="9"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 name="Freeform 337"/>
            <p:cNvSpPr>
              <a:spLocks/>
            </p:cNvSpPr>
            <p:nvPr userDrawn="1"/>
          </p:nvSpPr>
          <p:spPr bwMode="auto">
            <a:xfrm>
              <a:off x="5569" y="301"/>
              <a:ext cx="17" cy="20"/>
            </a:xfrm>
            <a:custGeom>
              <a:avLst/>
              <a:gdLst>
                <a:gd name="T0" fmla="*/ 5 w 17"/>
                <a:gd name="T1" fmla="*/ 20 h 20"/>
                <a:gd name="T2" fmla="*/ 6 w 17"/>
                <a:gd name="T3" fmla="*/ 20 h 20"/>
                <a:gd name="T4" fmla="*/ 17 w 17"/>
                <a:gd name="T5" fmla="*/ 13 h 20"/>
                <a:gd name="T6" fmla="*/ 10 w 17"/>
                <a:gd name="T7" fmla="*/ 0 h 20"/>
                <a:gd name="T8" fmla="*/ 0 w 17"/>
                <a:gd name="T9" fmla="*/ 5 h 20"/>
                <a:gd name="T10" fmla="*/ 5 w 17"/>
                <a:gd name="T11" fmla="*/ 20 h 20"/>
                <a:gd name="T12" fmla="*/ 5 w 17"/>
                <a:gd name="T13" fmla="*/ 20 h 20"/>
                <a:gd name="T14" fmla="*/ 6 w 17"/>
                <a:gd name="T15" fmla="*/ 20 h 20"/>
                <a:gd name="T16" fmla="*/ 6 w 17"/>
                <a:gd name="T17" fmla="*/ 20 h 20"/>
                <a:gd name="T18" fmla="*/ 5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5" y="20"/>
                  </a:moveTo>
                  <a:lnTo>
                    <a:pt x="6" y="20"/>
                  </a:lnTo>
                  <a:lnTo>
                    <a:pt x="17" y="13"/>
                  </a:lnTo>
                  <a:lnTo>
                    <a:pt x="10" y="0"/>
                  </a:lnTo>
                  <a:lnTo>
                    <a:pt x="0" y="5"/>
                  </a:lnTo>
                  <a:lnTo>
                    <a:pt x="5" y="20"/>
                  </a:lnTo>
                  <a:lnTo>
                    <a:pt x="6" y="20"/>
                  </a:lnTo>
                  <a:lnTo>
                    <a:pt x="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 name="Freeform 338"/>
            <p:cNvSpPr>
              <a:spLocks/>
            </p:cNvSpPr>
            <p:nvPr userDrawn="1"/>
          </p:nvSpPr>
          <p:spPr bwMode="auto">
            <a:xfrm>
              <a:off x="5557" y="306"/>
              <a:ext cx="17" cy="20"/>
            </a:xfrm>
            <a:custGeom>
              <a:avLst/>
              <a:gdLst>
                <a:gd name="T0" fmla="*/ 4 w 17"/>
                <a:gd name="T1" fmla="*/ 20 h 20"/>
                <a:gd name="T2" fmla="*/ 5 w 17"/>
                <a:gd name="T3" fmla="*/ 19 h 20"/>
                <a:gd name="T4" fmla="*/ 17 w 17"/>
                <a:gd name="T5" fmla="*/ 15 h 20"/>
                <a:gd name="T6" fmla="*/ 12 w 17"/>
                <a:gd name="T7" fmla="*/ 0 h 20"/>
                <a:gd name="T8" fmla="*/ 0 w 17"/>
                <a:gd name="T9" fmla="*/ 4 h 20"/>
                <a:gd name="T10" fmla="*/ 4 w 17"/>
                <a:gd name="T11" fmla="*/ 20 h 20"/>
                <a:gd name="T12" fmla="*/ 4 w 17"/>
                <a:gd name="T13" fmla="*/ 20 h 20"/>
                <a:gd name="T14" fmla="*/ 5 w 17"/>
                <a:gd name="T15" fmla="*/ 20 h 20"/>
                <a:gd name="T16" fmla="*/ 5 w 17"/>
                <a:gd name="T17" fmla="*/ 19 h 20"/>
                <a:gd name="T18" fmla="*/ 4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4" y="20"/>
                  </a:moveTo>
                  <a:lnTo>
                    <a:pt x="5" y="19"/>
                  </a:lnTo>
                  <a:lnTo>
                    <a:pt x="17" y="15"/>
                  </a:lnTo>
                  <a:lnTo>
                    <a:pt x="12" y="0"/>
                  </a:lnTo>
                  <a:lnTo>
                    <a:pt x="0" y="4"/>
                  </a:lnTo>
                  <a:lnTo>
                    <a:pt x="4" y="20"/>
                  </a:lnTo>
                  <a:lnTo>
                    <a:pt x="5" y="20"/>
                  </a:lnTo>
                  <a:lnTo>
                    <a:pt x="5" y="19"/>
                  </a:lnTo>
                  <a:lnTo>
                    <a:pt x="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 name="Freeform 339"/>
            <p:cNvSpPr>
              <a:spLocks/>
            </p:cNvSpPr>
            <p:nvPr userDrawn="1"/>
          </p:nvSpPr>
          <p:spPr bwMode="auto">
            <a:xfrm>
              <a:off x="5545" y="310"/>
              <a:ext cx="16" cy="18"/>
            </a:xfrm>
            <a:custGeom>
              <a:avLst/>
              <a:gdLst>
                <a:gd name="T0" fmla="*/ 3 w 16"/>
                <a:gd name="T1" fmla="*/ 18 h 18"/>
                <a:gd name="T2" fmla="*/ 3 w 16"/>
                <a:gd name="T3" fmla="*/ 18 h 18"/>
                <a:gd name="T4" fmla="*/ 16 w 16"/>
                <a:gd name="T5" fmla="*/ 16 h 18"/>
                <a:gd name="T6" fmla="*/ 13 w 16"/>
                <a:gd name="T7" fmla="*/ 0 h 18"/>
                <a:gd name="T8" fmla="*/ 0 w 16"/>
                <a:gd name="T9" fmla="*/ 3 h 18"/>
                <a:gd name="T10" fmla="*/ 3 w 16"/>
                <a:gd name="T11" fmla="*/ 18 h 18"/>
                <a:gd name="T12" fmla="*/ 3 w 16"/>
                <a:gd name="T13" fmla="*/ 18 h 18"/>
                <a:gd name="T14" fmla="*/ 3 w 16"/>
                <a:gd name="T15" fmla="*/ 18 h 18"/>
                <a:gd name="T16" fmla="*/ 3 w 16"/>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8">
                  <a:moveTo>
                    <a:pt x="3" y="18"/>
                  </a:moveTo>
                  <a:lnTo>
                    <a:pt x="3" y="18"/>
                  </a:lnTo>
                  <a:lnTo>
                    <a:pt x="16" y="16"/>
                  </a:lnTo>
                  <a:lnTo>
                    <a:pt x="13" y="0"/>
                  </a:lnTo>
                  <a:lnTo>
                    <a:pt x="0" y="3"/>
                  </a:lnTo>
                  <a:lnTo>
                    <a:pt x="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 name="Freeform 340"/>
            <p:cNvSpPr>
              <a:spLocks/>
            </p:cNvSpPr>
            <p:nvPr userDrawn="1"/>
          </p:nvSpPr>
          <p:spPr bwMode="auto">
            <a:xfrm>
              <a:off x="5533" y="313"/>
              <a:ext cx="15" cy="17"/>
            </a:xfrm>
            <a:custGeom>
              <a:avLst/>
              <a:gdLst>
                <a:gd name="T0" fmla="*/ 1 w 15"/>
                <a:gd name="T1" fmla="*/ 17 h 17"/>
                <a:gd name="T2" fmla="*/ 15 w 15"/>
                <a:gd name="T3" fmla="*/ 15 h 17"/>
                <a:gd name="T4" fmla="*/ 13 w 15"/>
                <a:gd name="T5" fmla="*/ 0 h 17"/>
                <a:gd name="T6" fmla="*/ 0 w 15"/>
                <a:gd name="T7" fmla="*/ 1 h 17"/>
                <a:gd name="T8" fmla="*/ 1 w 15"/>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1" y="17"/>
                  </a:moveTo>
                  <a:lnTo>
                    <a:pt x="15" y="15"/>
                  </a:lnTo>
                  <a:lnTo>
                    <a:pt x="13" y="0"/>
                  </a:lnTo>
                  <a:lnTo>
                    <a:pt x="0" y="1"/>
                  </a:lnTo>
                  <a:lnTo>
                    <a:pt x="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 name="Freeform 341"/>
            <p:cNvSpPr>
              <a:spLocks/>
            </p:cNvSpPr>
            <p:nvPr userDrawn="1"/>
          </p:nvSpPr>
          <p:spPr bwMode="auto">
            <a:xfrm>
              <a:off x="5613" y="210"/>
              <a:ext cx="16" cy="16"/>
            </a:xfrm>
            <a:custGeom>
              <a:avLst/>
              <a:gdLst>
                <a:gd name="T0" fmla="*/ 15 w 16"/>
                <a:gd name="T1" fmla="*/ 16 h 16"/>
                <a:gd name="T2" fmla="*/ 15 w 16"/>
                <a:gd name="T3" fmla="*/ 14 h 16"/>
                <a:gd name="T4" fmla="*/ 16 w 16"/>
                <a:gd name="T5" fmla="*/ 0 h 16"/>
                <a:gd name="T6" fmla="*/ 0 w 16"/>
                <a:gd name="T7" fmla="*/ 0 h 16"/>
                <a:gd name="T8" fmla="*/ 0 w 16"/>
                <a:gd name="T9" fmla="*/ 13 h 16"/>
                <a:gd name="T10" fmla="*/ 15 w 16"/>
                <a:gd name="T11" fmla="*/ 16 h 16"/>
                <a:gd name="T12" fmla="*/ 15 w 16"/>
                <a:gd name="T13" fmla="*/ 16 h 16"/>
                <a:gd name="T14" fmla="*/ 15 w 16"/>
                <a:gd name="T15" fmla="*/ 14 h 16"/>
                <a:gd name="T16" fmla="*/ 15 w 16"/>
                <a:gd name="T17" fmla="*/ 14 h 16"/>
                <a:gd name="T18" fmla="*/ 15 w 16"/>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6">
                  <a:moveTo>
                    <a:pt x="15" y="16"/>
                  </a:moveTo>
                  <a:lnTo>
                    <a:pt x="15" y="14"/>
                  </a:lnTo>
                  <a:lnTo>
                    <a:pt x="16" y="0"/>
                  </a:lnTo>
                  <a:lnTo>
                    <a:pt x="0" y="0"/>
                  </a:lnTo>
                  <a:lnTo>
                    <a:pt x="0" y="13"/>
                  </a:lnTo>
                  <a:lnTo>
                    <a:pt x="15" y="16"/>
                  </a:lnTo>
                  <a:lnTo>
                    <a:pt x="15" y="14"/>
                  </a:lnTo>
                  <a:lnTo>
                    <a:pt x="15"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 name="Freeform 342"/>
            <p:cNvSpPr>
              <a:spLocks/>
            </p:cNvSpPr>
            <p:nvPr userDrawn="1"/>
          </p:nvSpPr>
          <p:spPr bwMode="auto">
            <a:xfrm>
              <a:off x="5611" y="223"/>
              <a:ext cx="17" cy="17"/>
            </a:xfrm>
            <a:custGeom>
              <a:avLst/>
              <a:gdLst>
                <a:gd name="T0" fmla="*/ 14 w 17"/>
                <a:gd name="T1" fmla="*/ 17 h 17"/>
                <a:gd name="T2" fmla="*/ 14 w 17"/>
                <a:gd name="T3" fmla="*/ 16 h 17"/>
                <a:gd name="T4" fmla="*/ 17 w 17"/>
                <a:gd name="T5" fmla="*/ 3 h 17"/>
                <a:gd name="T6" fmla="*/ 2 w 17"/>
                <a:gd name="T7" fmla="*/ 0 h 17"/>
                <a:gd name="T8" fmla="*/ 0 w 17"/>
                <a:gd name="T9" fmla="*/ 13 h 17"/>
                <a:gd name="T10" fmla="*/ 14 w 17"/>
                <a:gd name="T11" fmla="*/ 17 h 17"/>
                <a:gd name="T12" fmla="*/ 14 w 17"/>
                <a:gd name="T13" fmla="*/ 17 h 17"/>
                <a:gd name="T14" fmla="*/ 14 w 17"/>
                <a:gd name="T15" fmla="*/ 16 h 17"/>
                <a:gd name="T16" fmla="*/ 14 w 17"/>
                <a:gd name="T17" fmla="*/ 16 h 17"/>
                <a:gd name="T18" fmla="*/ 14 w 17"/>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7">
                  <a:moveTo>
                    <a:pt x="14" y="17"/>
                  </a:moveTo>
                  <a:lnTo>
                    <a:pt x="14" y="16"/>
                  </a:lnTo>
                  <a:lnTo>
                    <a:pt x="17" y="3"/>
                  </a:lnTo>
                  <a:lnTo>
                    <a:pt x="2" y="0"/>
                  </a:lnTo>
                  <a:lnTo>
                    <a:pt x="0" y="13"/>
                  </a:lnTo>
                  <a:lnTo>
                    <a:pt x="14" y="17"/>
                  </a:lnTo>
                  <a:lnTo>
                    <a:pt x="14" y="16"/>
                  </a:lnTo>
                  <a:lnTo>
                    <a:pt x="14" y="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 name="Freeform 343"/>
            <p:cNvSpPr>
              <a:spLocks/>
            </p:cNvSpPr>
            <p:nvPr userDrawn="1"/>
          </p:nvSpPr>
          <p:spPr bwMode="auto">
            <a:xfrm>
              <a:off x="5607" y="235"/>
              <a:ext cx="18" cy="18"/>
            </a:xfrm>
            <a:custGeom>
              <a:avLst/>
              <a:gdLst>
                <a:gd name="T0" fmla="*/ 14 w 18"/>
                <a:gd name="T1" fmla="*/ 18 h 18"/>
                <a:gd name="T2" fmla="*/ 14 w 18"/>
                <a:gd name="T3" fmla="*/ 17 h 18"/>
                <a:gd name="T4" fmla="*/ 18 w 18"/>
                <a:gd name="T5" fmla="*/ 5 h 18"/>
                <a:gd name="T6" fmla="*/ 4 w 18"/>
                <a:gd name="T7" fmla="*/ 0 h 18"/>
                <a:gd name="T8" fmla="*/ 0 w 18"/>
                <a:gd name="T9" fmla="*/ 12 h 18"/>
                <a:gd name="T10" fmla="*/ 14 w 18"/>
                <a:gd name="T11" fmla="*/ 1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8">
                  <a:moveTo>
                    <a:pt x="14" y="18"/>
                  </a:moveTo>
                  <a:lnTo>
                    <a:pt x="14" y="17"/>
                  </a:lnTo>
                  <a:lnTo>
                    <a:pt x="18" y="5"/>
                  </a:lnTo>
                  <a:lnTo>
                    <a:pt x="4" y="0"/>
                  </a:lnTo>
                  <a:lnTo>
                    <a:pt x="0" y="12"/>
                  </a:lnTo>
                  <a:lnTo>
                    <a:pt x="14"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 name="Freeform 344"/>
            <p:cNvSpPr>
              <a:spLocks/>
            </p:cNvSpPr>
            <p:nvPr userDrawn="1"/>
          </p:nvSpPr>
          <p:spPr bwMode="auto">
            <a:xfrm>
              <a:off x="5602" y="247"/>
              <a:ext cx="19" cy="18"/>
            </a:xfrm>
            <a:custGeom>
              <a:avLst/>
              <a:gdLst>
                <a:gd name="T0" fmla="*/ 13 w 19"/>
                <a:gd name="T1" fmla="*/ 18 h 18"/>
                <a:gd name="T2" fmla="*/ 14 w 19"/>
                <a:gd name="T3" fmla="*/ 17 h 18"/>
                <a:gd name="T4" fmla="*/ 19 w 19"/>
                <a:gd name="T5" fmla="*/ 6 h 18"/>
                <a:gd name="T6" fmla="*/ 5 w 19"/>
                <a:gd name="T7" fmla="*/ 0 h 18"/>
                <a:gd name="T8" fmla="*/ 0 w 19"/>
                <a:gd name="T9" fmla="*/ 12 h 18"/>
                <a:gd name="T10" fmla="*/ 13 w 19"/>
                <a:gd name="T11" fmla="*/ 18 h 18"/>
                <a:gd name="T12" fmla="*/ 13 w 19"/>
                <a:gd name="T13" fmla="*/ 18 h 18"/>
                <a:gd name="T14" fmla="*/ 13 w 19"/>
                <a:gd name="T15" fmla="*/ 18 h 18"/>
                <a:gd name="T16" fmla="*/ 14 w 19"/>
                <a:gd name="T17" fmla="*/ 17 h 18"/>
                <a:gd name="T18" fmla="*/ 13 w 19"/>
                <a:gd name="T19" fmla="*/ 18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18">
                  <a:moveTo>
                    <a:pt x="13" y="18"/>
                  </a:moveTo>
                  <a:lnTo>
                    <a:pt x="14" y="17"/>
                  </a:lnTo>
                  <a:lnTo>
                    <a:pt x="19" y="6"/>
                  </a:lnTo>
                  <a:lnTo>
                    <a:pt x="5" y="0"/>
                  </a:lnTo>
                  <a:lnTo>
                    <a:pt x="0" y="12"/>
                  </a:lnTo>
                  <a:lnTo>
                    <a:pt x="13" y="18"/>
                  </a:lnTo>
                  <a:lnTo>
                    <a:pt x="14" y="17"/>
                  </a:lnTo>
                  <a:lnTo>
                    <a:pt x="13"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 name="Freeform 345"/>
            <p:cNvSpPr>
              <a:spLocks/>
            </p:cNvSpPr>
            <p:nvPr userDrawn="1"/>
          </p:nvSpPr>
          <p:spPr bwMode="auto">
            <a:xfrm>
              <a:off x="5595" y="257"/>
              <a:ext cx="20" cy="21"/>
            </a:xfrm>
            <a:custGeom>
              <a:avLst/>
              <a:gdLst>
                <a:gd name="T0" fmla="*/ 12 w 20"/>
                <a:gd name="T1" fmla="*/ 21 h 21"/>
                <a:gd name="T2" fmla="*/ 13 w 20"/>
                <a:gd name="T3" fmla="*/ 20 h 21"/>
                <a:gd name="T4" fmla="*/ 20 w 20"/>
                <a:gd name="T5" fmla="*/ 8 h 21"/>
                <a:gd name="T6" fmla="*/ 7 w 20"/>
                <a:gd name="T7" fmla="*/ 0 h 21"/>
                <a:gd name="T8" fmla="*/ 0 w 20"/>
                <a:gd name="T9" fmla="*/ 12 h 21"/>
                <a:gd name="T10" fmla="*/ 12 w 20"/>
                <a:gd name="T11" fmla="*/ 21 h 21"/>
                <a:gd name="T12" fmla="*/ 12 w 20"/>
                <a:gd name="T13" fmla="*/ 21 h 21"/>
                <a:gd name="T14" fmla="*/ 13 w 20"/>
                <a:gd name="T15" fmla="*/ 20 h 21"/>
                <a:gd name="T16" fmla="*/ 13 w 20"/>
                <a:gd name="T17" fmla="*/ 20 h 21"/>
                <a:gd name="T18" fmla="*/ 12 w 20"/>
                <a:gd name="T19" fmla="*/ 2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1">
                  <a:moveTo>
                    <a:pt x="12" y="21"/>
                  </a:moveTo>
                  <a:lnTo>
                    <a:pt x="13" y="20"/>
                  </a:lnTo>
                  <a:lnTo>
                    <a:pt x="20" y="8"/>
                  </a:lnTo>
                  <a:lnTo>
                    <a:pt x="7" y="0"/>
                  </a:lnTo>
                  <a:lnTo>
                    <a:pt x="0" y="12"/>
                  </a:lnTo>
                  <a:lnTo>
                    <a:pt x="12" y="21"/>
                  </a:lnTo>
                  <a:lnTo>
                    <a:pt x="13" y="20"/>
                  </a:lnTo>
                  <a:lnTo>
                    <a:pt x="12"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 name="Freeform 346"/>
            <p:cNvSpPr>
              <a:spLocks/>
            </p:cNvSpPr>
            <p:nvPr userDrawn="1"/>
          </p:nvSpPr>
          <p:spPr bwMode="auto">
            <a:xfrm>
              <a:off x="5587" y="268"/>
              <a:ext cx="20" cy="20"/>
            </a:xfrm>
            <a:custGeom>
              <a:avLst/>
              <a:gdLst>
                <a:gd name="T0" fmla="*/ 12 w 20"/>
                <a:gd name="T1" fmla="*/ 20 h 20"/>
                <a:gd name="T2" fmla="*/ 12 w 20"/>
                <a:gd name="T3" fmla="*/ 20 h 20"/>
                <a:gd name="T4" fmla="*/ 20 w 20"/>
                <a:gd name="T5" fmla="*/ 10 h 20"/>
                <a:gd name="T6" fmla="*/ 8 w 20"/>
                <a:gd name="T7" fmla="*/ 0 h 20"/>
                <a:gd name="T8" fmla="*/ 0 w 20"/>
                <a:gd name="T9" fmla="*/ 9 h 20"/>
                <a:gd name="T10" fmla="*/ 12 w 20"/>
                <a:gd name="T11" fmla="*/ 20 h 20"/>
                <a:gd name="T12" fmla="*/ 12 w 20"/>
                <a:gd name="T13" fmla="*/ 20 h 20"/>
                <a:gd name="T14" fmla="*/ 12 w 20"/>
                <a:gd name="T15" fmla="*/ 20 h 20"/>
                <a:gd name="T16" fmla="*/ 12 w 20"/>
                <a:gd name="T17" fmla="*/ 2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20"/>
                  </a:moveTo>
                  <a:lnTo>
                    <a:pt x="12" y="20"/>
                  </a:lnTo>
                  <a:lnTo>
                    <a:pt x="20" y="10"/>
                  </a:lnTo>
                  <a:lnTo>
                    <a:pt x="8" y="0"/>
                  </a:lnTo>
                  <a:lnTo>
                    <a:pt x="0" y="9"/>
                  </a:lnTo>
                  <a:lnTo>
                    <a:pt x="12"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 name="Freeform 347"/>
            <p:cNvSpPr>
              <a:spLocks/>
            </p:cNvSpPr>
            <p:nvPr userDrawn="1"/>
          </p:nvSpPr>
          <p:spPr bwMode="auto">
            <a:xfrm>
              <a:off x="5579" y="277"/>
              <a:ext cx="20" cy="20"/>
            </a:xfrm>
            <a:custGeom>
              <a:avLst/>
              <a:gdLst>
                <a:gd name="T0" fmla="*/ 9 w 20"/>
                <a:gd name="T1" fmla="*/ 20 h 20"/>
                <a:gd name="T2" fmla="*/ 11 w 20"/>
                <a:gd name="T3" fmla="*/ 20 h 20"/>
                <a:gd name="T4" fmla="*/ 20 w 20"/>
                <a:gd name="T5" fmla="*/ 11 h 20"/>
                <a:gd name="T6" fmla="*/ 9 w 20"/>
                <a:gd name="T7" fmla="*/ 0 h 20"/>
                <a:gd name="T8" fmla="*/ 0 w 20"/>
                <a:gd name="T9" fmla="*/ 8 h 20"/>
                <a:gd name="T10" fmla="*/ 9 w 20"/>
                <a:gd name="T11" fmla="*/ 20 h 20"/>
                <a:gd name="T12" fmla="*/ 9 w 20"/>
                <a:gd name="T13" fmla="*/ 20 h 20"/>
                <a:gd name="T14" fmla="*/ 9 w 20"/>
                <a:gd name="T15" fmla="*/ 20 h 20"/>
                <a:gd name="T16" fmla="*/ 11 w 20"/>
                <a:gd name="T17" fmla="*/ 20 h 20"/>
                <a:gd name="T18" fmla="*/ 9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9" y="20"/>
                  </a:moveTo>
                  <a:lnTo>
                    <a:pt x="11" y="20"/>
                  </a:lnTo>
                  <a:lnTo>
                    <a:pt x="20" y="11"/>
                  </a:lnTo>
                  <a:lnTo>
                    <a:pt x="9" y="0"/>
                  </a:lnTo>
                  <a:lnTo>
                    <a:pt x="0" y="8"/>
                  </a:lnTo>
                  <a:lnTo>
                    <a:pt x="9" y="20"/>
                  </a:lnTo>
                  <a:lnTo>
                    <a:pt x="11" y="20"/>
                  </a:lnTo>
                  <a:lnTo>
                    <a:pt x="9"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 name="Freeform 348"/>
            <p:cNvSpPr>
              <a:spLocks/>
            </p:cNvSpPr>
            <p:nvPr userDrawn="1"/>
          </p:nvSpPr>
          <p:spPr bwMode="auto">
            <a:xfrm>
              <a:off x="5569" y="285"/>
              <a:ext cx="19" cy="21"/>
            </a:xfrm>
            <a:custGeom>
              <a:avLst/>
              <a:gdLst>
                <a:gd name="T0" fmla="*/ 8 w 19"/>
                <a:gd name="T1" fmla="*/ 21 h 21"/>
                <a:gd name="T2" fmla="*/ 9 w 19"/>
                <a:gd name="T3" fmla="*/ 20 h 21"/>
                <a:gd name="T4" fmla="*/ 19 w 19"/>
                <a:gd name="T5" fmla="*/ 12 h 21"/>
                <a:gd name="T6" fmla="*/ 10 w 19"/>
                <a:gd name="T7" fmla="*/ 0 h 21"/>
                <a:gd name="T8" fmla="*/ 0 w 19"/>
                <a:gd name="T9" fmla="*/ 8 h 21"/>
                <a:gd name="T10" fmla="*/ 8 w 19"/>
                <a:gd name="T11" fmla="*/ 21 h 21"/>
                <a:gd name="T12" fmla="*/ 8 w 19"/>
                <a:gd name="T13" fmla="*/ 21 h 21"/>
                <a:gd name="T14" fmla="*/ 9 w 19"/>
                <a:gd name="T15" fmla="*/ 20 h 21"/>
                <a:gd name="T16" fmla="*/ 9 w 19"/>
                <a:gd name="T17" fmla="*/ 20 h 21"/>
                <a:gd name="T18" fmla="*/ 8 w 19"/>
                <a:gd name="T19" fmla="*/ 2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21">
                  <a:moveTo>
                    <a:pt x="8" y="21"/>
                  </a:moveTo>
                  <a:lnTo>
                    <a:pt x="9" y="20"/>
                  </a:lnTo>
                  <a:lnTo>
                    <a:pt x="19" y="12"/>
                  </a:lnTo>
                  <a:lnTo>
                    <a:pt x="10" y="0"/>
                  </a:lnTo>
                  <a:lnTo>
                    <a:pt x="0" y="8"/>
                  </a:lnTo>
                  <a:lnTo>
                    <a:pt x="8" y="21"/>
                  </a:lnTo>
                  <a:lnTo>
                    <a:pt x="9" y="20"/>
                  </a:lnTo>
                  <a:lnTo>
                    <a:pt x="8"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 name="Freeform 349"/>
            <p:cNvSpPr>
              <a:spLocks/>
            </p:cNvSpPr>
            <p:nvPr userDrawn="1"/>
          </p:nvSpPr>
          <p:spPr bwMode="auto">
            <a:xfrm>
              <a:off x="5558" y="292"/>
              <a:ext cx="19" cy="19"/>
            </a:xfrm>
            <a:custGeom>
              <a:avLst/>
              <a:gdLst>
                <a:gd name="T0" fmla="*/ 7 w 19"/>
                <a:gd name="T1" fmla="*/ 19 h 19"/>
                <a:gd name="T2" fmla="*/ 8 w 19"/>
                <a:gd name="T3" fmla="*/ 19 h 19"/>
                <a:gd name="T4" fmla="*/ 19 w 19"/>
                <a:gd name="T5" fmla="*/ 14 h 19"/>
                <a:gd name="T6" fmla="*/ 12 w 19"/>
                <a:gd name="T7" fmla="*/ 0 h 19"/>
                <a:gd name="T8" fmla="*/ 0 w 19"/>
                <a:gd name="T9" fmla="*/ 5 h 19"/>
                <a:gd name="T10" fmla="*/ 7 w 19"/>
                <a:gd name="T11" fmla="*/ 19 h 19"/>
                <a:gd name="T12" fmla="*/ 7 w 19"/>
                <a:gd name="T13" fmla="*/ 19 h 19"/>
                <a:gd name="T14" fmla="*/ 7 w 19"/>
                <a:gd name="T15" fmla="*/ 19 h 19"/>
                <a:gd name="T16" fmla="*/ 8 w 19"/>
                <a:gd name="T17" fmla="*/ 19 h 19"/>
                <a:gd name="T18" fmla="*/ 7 w 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19">
                  <a:moveTo>
                    <a:pt x="7" y="19"/>
                  </a:moveTo>
                  <a:lnTo>
                    <a:pt x="8" y="19"/>
                  </a:lnTo>
                  <a:lnTo>
                    <a:pt x="19" y="14"/>
                  </a:lnTo>
                  <a:lnTo>
                    <a:pt x="12" y="0"/>
                  </a:lnTo>
                  <a:lnTo>
                    <a:pt x="0" y="5"/>
                  </a:lnTo>
                  <a:lnTo>
                    <a:pt x="7" y="19"/>
                  </a:lnTo>
                  <a:lnTo>
                    <a:pt x="8" y="19"/>
                  </a:lnTo>
                  <a:lnTo>
                    <a:pt x="7" y="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 name="Freeform 350"/>
            <p:cNvSpPr>
              <a:spLocks/>
            </p:cNvSpPr>
            <p:nvPr userDrawn="1"/>
          </p:nvSpPr>
          <p:spPr bwMode="auto">
            <a:xfrm>
              <a:off x="5548" y="297"/>
              <a:ext cx="17" cy="20"/>
            </a:xfrm>
            <a:custGeom>
              <a:avLst/>
              <a:gdLst>
                <a:gd name="T0" fmla="*/ 4 w 17"/>
                <a:gd name="T1" fmla="*/ 20 h 20"/>
                <a:gd name="T2" fmla="*/ 5 w 17"/>
                <a:gd name="T3" fmla="*/ 20 h 20"/>
                <a:gd name="T4" fmla="*/ 17 w 17"/>
                <a:gd name="T5" fmla="*/ 14 h 20"/>
                <a:gd name="T6" fmla="*/ 11 w 17"/>
                <a:gd name="T7" fmla="*/ 0 h 20"/>
                <a:gd name="T8" fmla="*/ 0 w 17"/>
                <a:gd name="T9" fmla="*/ 5 h 20"/>
                <a:gd name="T10" fmla="*/ 4 w 17"/>
                <a:gd name="T11" fmla="*/ 20 h 20"/>
                <a:gd name="T12" fmla="*/ 4 w 17"/>
                <a:gd name="T13" fmla="*/ 20 h 20"/>
                <a:gd name="T14" fmla="*/ 5 w 17"/>
                <a:gd name="T15" fmla="*/ 20 h 20"/>
                <a:gd name="T16" fmla="*/ 5 w 17"/>
                <a:gd name="T17" fmla="*/ 20 h 20"/>
                <a:gd name="T18" fmla="*/ 4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4" y="20"/>
                  </a:moveTo>
                  <a:lnTo>
                    <a:pt x="5" y="20"/>
                  </a:lnTo>
                  <a:lnTo>
                    <a:pt x="17" y="14"/>
                  </a:lnTo>
                  <a:lnTo>
                    <a:pt x="11" y="0"/>
                  </a:lnTo>
                  <a:lnTo>
                    <a:pt x="0" y="5"/>
                  </a:lnTo>
                  <a:lnTo>
                    <a:pt x="4" y="20"/>
                  </a:lnTo>
                  <a:lnTo>
                    <a:pt x="5" y="20"/>
                  </a:lnTo>
                  <a:lnTo>
                    <a:pt x="4"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 name="Freeform 351"/>
            <p:cNvSpPr>
              <a:spLocks/>
            </p:cNvSpPr>
            <p:nvPr userDrawn="1"/>
          </p:nvSpPr>
          <p:spPr bwMode="auto">
            <a:xfrm>
              <a:off x="5536" y="301"/>
              <a:ext cx="16" cy="18"/>
            </a:xfrm>
            <a:custGeom>
              <a:avLst/>
              <a:gdLst>
                <a:gd name="T0" fmla="*/ 2 w 16"/>
                <a:gd name="T1" fmla="*/ 18 h 18"/>
                <a:gd name="T2" fmla="*/ 2 w 16"/>
                <a:gd name="T3" fmla="*/ 18 h 18"/>
                <a:gd name="T4" fmla="*/ 16 w 16"/>
                <a:gd name="T5" fmla="*/ 16 h 18"/>
                <a:gd name="T6" fmla="*/ 13 w 16"/>
                <a:gd name="T7" fmla="*/ 0 h 18"/>
                <a:gd name="T8" fmla="*/ 0 w 16"/>
                <a:gd name="T9" fmla="*/ 2 h 18"/>
                <a:gd name="T10" fmla="*/ 2 w 16"/>
                <a:gd name="T11" fmla="*/ 18 h 18"/>
                <a:gd name="T12" fmla="*/ 2 w 16"/>
                <a:gd name="T13" fmla="*/ 18 h 18"/>
                <a:gd name="T14" fmla="*/ 2 w 16"/>
                <a:gd name="T15" fmla="*/ 18 h 18"/>
                <a:gd name="T16" fmla="*/ 2 w 16"/>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8">
                  <a:moveTo>
                    <a:pt x="2" y="18"/>
                  </a:moveTo>
                  <a:lnTo>
                    <a:pt x="2" y="18"/>
                  </a:lnTo>
                  <a:lnTo>
                    <a:pt x="16" y="16"/>
                  </a:lnTo>
                  <a:lnTo>
                    <a:pt x="13" y="0"/>
                  </a:lnTo>
                  <a:lnTo>
                    <a:pt x="0" y="2"/>
                  </a:lnTo>
                  <a:lnTo>
                    <a:pt x="2"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 name="Freeform 352"/>
            <p:cNvSpPr>
              <a:spLocks/>
            </p:cNvSpPr>
            <p:nvPr userDrawn="1"/>
          </p:nvSpPr>
          <p:spPr bwMode="auto">
            <a:xfrm>
              <a:off x="5524" y="303"/>
              <a:ext cx="14" cy="16"/>
            </a:xfrm>
            <a:custGeom>
              <a:avLst/>
              <a:gdLst>
                <a:gd name="T0" fmla="*/ 1 w 14"/>
                <a:gd name="T1" fmla="*/ 16 h 16"/>
                <a:gd name="T2" fmla="*/ 14 w 14"/>
                <a:gd name="T3" fmla="*/ 16 h 16"/>
                <a:gd name="T4" fmla="*/ 13 w 14"/>
                <a:gd name="T5" fmla="*/ 0 h 16"/>
                <a:gd name="T6" fmla="*/ 0 w 14"/>
                <a:gd name="T7" fmla="*/ 2 h 16"/>
                <a:gd name="T8" fmla="*/ 1 w 14"/>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1" y="16"/>
                  </a:moveTo>
                  <a:lnTo>
                    <a:pt x="14" y="16"/>
                  </a:lnTo>
                  <a:lnTo>
                    <a:pt x="13" y="0"/>
                  </a:lnTo>
                  <a:lnTo>
                    <a:pt x="0" y="2"/>
                  </a:lnTo>
                  <a:lnTo>
                    <a:pt x="1"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 name="Rectangle 353"/>
            <p:cNvSpPr>
              <a:spLocks noChangeArrowheads="1"/>
            </p:cNvSpPr>
            <p:nvPr userDrawn="1"/>
          </p:nvSpPr>
          <p:spPr bwMode="auto">
            <a:xfrm>
              <a:off x="5634" y="212"/>
              <a:ext cx="62"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148" name="Rectangle 354"/>
            <p:cNvSpPr>
              <a:spLocks noChangeArrowheads="1"/>
            </p:cNvSpPr>
            <p:nvPr userDrawn="1"/>
          </p:nvSpPr>
          <p:spPr bwMode="auto">
            <a:xfrm>
              <a:off x="5625" y="203"/>
              <a:ext cx="63" cy="1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149" name="Freeform 355"/>
            <p:cNvSpPr>
              <a:spLocks/>
            </p:cNvSpPr>
            <p:nvPr userDrawn="1"/>
          </p:nvSpPr>
          <p:spPr bwMode="auto">
            <a:xfrm>
              <a:off x="5644" y="197"/>
              <a:ext cx="31" cy="33"/>
            </a:xfrm>
            <a:custGeom>
              <a:avLst/>
              <a:gdLst>
                <a:gd name="T0" fmla="*/ 31 w 31"/>
                <a:gd name="T1" fmla="*/ 15 h 33"/>
                <a:gd name="T2" fmla="*/ 31 w 31"/>
                <a:gd name="T3" fmla="*/ 14 h 33"/>
                <a:gd name="T4" fmla="*/ 31 w 31"/>
                <a:gd name="T5" fmla="*/ 11 h 33"/>
                <a:gd name="T6" fmla="*/ 30 w 31"/>
                <a:gd name="T7" fmla="*/ 10 h 33"/>
                <a:gd name="T8" fmla="*/ 29 w 31"/>
                <a:gd name="T9" fmla="*/ 7 h 33"/>
                <a:gd name="T10" fmla="*/ 29 w 31"/>
                <a:gd name="T11" fmla="*/ 6 h 33"/>
                <a:gd name="T12" fmla="*/ 26 w 31"/>
                <a:gd name="T13" fmla="*/ 5 h 33"/>
                <a:gd name="T14" fmla="*/ 25 w 31"/>
                <a:gd name="T15" fmla="*/ 4 h 33"/>
                <a:gd name="T16" fmla="*/ 23 w 31"/>
                <a:gd name="T17" fmla="*/ 2 h 33"/>
                <a:gd name="T18" fmla="*/ 22 w 31"/>
                <a:gd name="T19" fmla="*/ 2 h 33"/>
                <a:gd name="T20" fmla="*/ 19 w 31"/>
                <a:gd name="T21" fmla="*/ 1 h 33"/>
                <a:gd name="T22" fmla="*/ 18 w 31"/>
                <a:gd name="T23" fmla="*/ 1 h 33"/>
                <a:gd name="T24" fmla="*/ 15 w 31"/>
                <a:gd name="T25" fmla="*/ 0 h 33"/>
                <a:gd name="T26" fmla="*/ 13 w 31"/>
                <a:gd name="T27" fmla="*/ 1 h 33"/>
                <a:gd name="T28" fmla="*/ 11 w 31"/>
                <a:gd name="T29" fmla="*/ 1 h 33"/>
                <a:gd name="T30" fmla="*/ 9 w 31"/>
                <a:gd name="T31" fmla="*/ 2 h 33"/>
                <a:gd name="T32" fmla="*/ 8 w 31"/>
                <a:gd name="T33" fmla="*/ 2 h 33"/>
                <a:gd name="T34" fmla="*/ 5 w 31"/>
                <a:gd name="T35" fmla="*/ 4 h 33"/>
                <a:gd name="T36" fmla="*/ 4 w 31"/>
                <a:gd name="T37" fmla="*/ 5 h 33"/>
                <a:gd name="T38" fmla="*/ 2 w 31"/>
                <a:gd name="T39" fmla="*/ 6 h 33"/>
                <a:gd name="T40" fmla="*/ 1 w 31"/>
                <a:gd name="T41" fmla="*/ 7 h 33"/>
                <a:gd name="T42" fmla="*/ 1 w 31"/>
                <a:gd name="T43" fmla="*/ 10 h 33"/>
                <a:gd name="T44" fmla="*/ 0 w 31"/>
                <a:gd name="T45" fmla="*/ 11 h 33"/>
                <a:gd name="T46" fmla="*/ 0 w 31"/>
                <a:gd name="T47" fmla="*/ 14 h 33"/>
                <a:gd name="T48" fmla="*/ 0 w 31"/>
                <a:gd name="T49" fmla="*/ 15 h 33"/>
                <a:gd name="T50" fmla="*/ 0 w 31"/>
                <a:gd name="T51" fmla="*/ 18 h 33"/>
                <a:gd name="T52" fmla="*/ 0 w 31"/>
                <a:gd name="T53" fmla="*/ 21 h 33"/>
                <a:gd name="T54" fmla="*/ 1 w 31"/>
                <a:gd name="T55" fmla="*/ 22 h 33"/>
                <a:gd name="T56" fmla="*/ 1 w 31"/>
                <a:gd name="T57" fmla="*/ 25 h 33"/>
                <a:gd name="T58" fmla="*/ 2 w 31"/>
                <a:gd name="T59" fmla="*/ 26 h 33"/>
                <a:gd name="T60" fmla="*/ 4 w 31"/>
                <a:gd name="T61" fmla="*/ 27 h 33"/>
                <a:gd name="T62" fmla="*/ 5 w 31"/>
                <a:gd name="T63" fmla="*/ 29 h 33"/>
                <a:gd name="T64" fmla="*/ 8 w 31"/>
                <a:gd name="T65" fmla="*/ 30 h 33"/>
                <a:gd name="T66" fmla="*/ 9 w 31"/>
                <a:gd name="T67" fmla="*/ 31 h 33"/>
                <a:gd name="T68" fmla="*/ 11 w 31"/>
                <a:gd name="T69" fmla="*/ 31 h 33"/>
                <a:gd name="T70" fmla="*/ 13 w 31"/>
                <a:gd name="T71" fmla="*/ 33 h 33"/>
                <a:gd name="T72" fmla="*/ 15 w 31"/>
                <a:gd name="T73" fmla="*/ 33 h 33"/>
                <a:gd name="T74" fmla="*/ 18 w 31"/>
                <a:gd name="T75" fmla="*/ 33 h 33"/>
                <a:gd name="T76" fmla="*/ 19 w 31"/>
                <a:gd name="T77" fmla="*/ 31 h 33"/>
                <a:gd name="T78" fmla="*/ 22 w 31"/>
                <a:gd name="T79" fmla="*/ 31 h 33"/>
                <a:gd name="T80" fmla="*/ 23 w 31"/>
                <a:gd name="T81" fmla="*/ 30 h 33"/>
                <a:gd name="T82" fmla="*/ 25 w 31"/>
                <a:gd name="T83" fmla="*/ 29 h 33"/>
                <a:gd name="T84" fmla="*/ 26 w 31"/>
                <a:gd name="T85" fmla="*/ 27 h 33"/>
                <a:gd name="T86" fmla="*/ 29 w 31"/>
                <a:gd name="T87" fmla="*/ 26 h 33"/>
                <a:gd name="T88" fmla="*/ 29 w 31"/>
                <a:gd name="T89" fmla="*/ 25 h 33"/>
                <a:gd name="T90" fmla="*/ 30 w 31"/>
                <a:gd name="T91" fmla="*/ 22 h 33"/>
                <a:gd name="T92" fmla="*/ 31 w 31"/>
                <a:gd name="T93" fmla="*/ 21 h 33"/>
                <a:gd name="T94" fmla="*/ 31 w 31"/>
                <a:gd name="T95" fmla="*/ 18 h 33"/>
                <a:gd name="T96" fmla="*/ 31 w 31"/>
                <a:gd name="T97" fmla="*/ 15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3">
                  <a:moveTo>
                    <a:pt x="31" y="15"/>
                  </a:moveTo>
                  <a:lnTo>
                    <a:pt x="31" y="14"/>
                  </a:lnTo>
                  <a:lnTo>
                    <a:pt x="31" y="11"/>
                  </a:lnTo>
                  <a:lnTo>
                    <a:pt x="30" y="10"/>
                  </a:lnTo>
                  <a:lnTo>
                    <a:pt x="29" y="7"/>
                  </a:lnTo>
                  <a:lnTo>
                    <a:pt x="29" y="6"/>
                  </a:lnTo>
                  <a:lnTo>
                    <a:pt x="26" y="5"/>
                  </a:lnTo>
                  <a:lnTo>
                    <a:pt x="25" y="4"/>
                  </a:lnTo>
                  <a:lnTo>
                    <a:pt x="23" y="2"/>
                  </a:lnTo>
                  <a:lnTo>
                    <a:pt x="22" y="2"/>
                  </a:lnTo>
                  <a:lnTo>
                    <a:pt x="19" y="1"/>
                  </a:lnTo>
                  <a:lnTo>
                    <a:pt x="18" y="1"/>
                  </a:lnTo>
                  <a:lnTo>
                    <a:pt x="15" y="0"/>
                  </a:lnTo>
                  <a:lnTo>
                    <a:pt x="13" y="1"/>
                  </a:lnTo>
                  <a:lnTo>
                    <a:pt x="11" y="1"/>
                  </a:lnTo>
                  <a:lnTo>
                    <a:pt x="9" y="2"/>
                  </a:lnTo>
                  <a:lnTo>
                    <a:pt x="8" y="2"/>
                  </a:lnTo>
                  <a:lnTo>
                    <a:pt x="5" y="4"/>
                  </a:lnTo>
                  <a:lnTo>
                    <a:pt x="4" y="5"/>
                  </a:lnTo>
                  <a:lnTo>
                    <a:pt x="2" y="6"/>
                  </a:lnTo>
                  <a:lnTo>
                    <a:pt x="1" y="7"/>
                  </a:lnTo>
                  <a:lnTo>
                    <a:pt x="1" y="10"/>
                  </a:lnTo>
                  <a:lnTo>
                    <a:pt x="0" y="11"/>
                  </a:lnTo>
                  <a:lnTo>
                    <a:pt x="0" y="14"/>
                  </a:lnTo>
                  <a:lnTo>
                    <a:pt x="0" y="15"/>
                  </a:lnTo>
                  <a:lnTo>
                    <a:pt x="0" y="18"/>
                  </a:lnTo>
                  <a:lnTo>
                    <a:pt x="0" y="21"/>
                  </a:lnTo>
                  <a:lnTo>
                    <a:pt x="1" y="22"/>
                  </a:lnTo>
                  <a:lnTo>
                    <a:pt x="1" y="25"/>
                  </a:lnTo>
                  <a:lnTo>
                    <a:pt x="2" y="26"/>
                  </a:lnTo>
                  <a:lnTo>
                    <a:pt x="4" y="27"/>
                  </a:lnTo>
                  <a:lnTo>
                    <a:pt x="5" y="29"/>
                  </a:lnTo>
                  <a:lnTo>
                    <a:pt x="8" y="30"/>
                  </a:lnTo>
                  <a:lnTo>
                    <a:pt x="9" y="31"/>
                  </a:lnTo>
                  <a:lnTo>
                    <a:pt x="11" y="31"/>
                  </a:lnTo>
                  <a:lnTo>
                    <a:pt x="13" y="33"/>
                  </a:lnTo>
                  <a:lnTo>
                    <a:pt x="15" y="33"/>
                  </a:lnTo>
                  <a:lnTo>
                    <a:pt x="18" y="33"/>
                  </a:lnTo>
                  <a:lnTo>
                    <a:pt x="19" y="31"/>
                  </a:lnTo>
                  <a:lnTo>
                    <a:pt x="22" y="31"/>
                  </a:lnTo>
                  <a:lnTo>
                    <a:pt x="23" y="30"/>
                  </a:lnTo>
                  <a:lnTo>
                    <a:pt x="25" y="29"/>
                  </a:lnTo>
                  <a:lnTo>
                    <a:pt x="26" y="27"/>
                  </a:lnTo>
                  <a:lnTo>
                    <a:pt x="29" y="26"/>
                  </a:lnTo>
                  <a:lnTo>
                    <a:pt x="29" y="25"/>
                  </a:lnTo>
                  <a:lnTo>
                    <a:pt x="30" y="22"/>
                  </a:lnTo>
                  <a:lnTo>
                    <a:pt x="31" y="21"/>
                  </a:lnTo>
                  <a:lnTo>
                    <a:pt x="31" y="18"/>
                  </a:lnTo>
                  <a:lnTo>
                    <a:pt x="3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 name="Freeform 356"/>
            <p:cNvSpPr>
              <a:spLocks/>
            </p:cNvSpPr>
            <p:nvPr userDrawn="1"/>
          </p:nvSpPr>
          <p:spPr bwMode="auto">
            <a:xfrm>
              <a:off x="5352" y="42"/>
              <a:ext cx="55" cy="78"/>
            </a:xfrm>
            <a:custGeom>
              <a:avLst/>
              <a:gdLst>
                <a:gd name="T0" fmla="*/ 23 w 55"/>
                <a:gd name="T1" fmla="*/ 78 h 78"/>
                <a:gd name="T2" fmla="*/ 23 w 55"/>
                <a:gd name="T3" fmla="*/ 78 h 78"/>
                <a:gd name="T4" fmla="*/ 30 w 55"/>
                <a:gd name="T5" fmla="*/ 54 h 78"/>
                <a:gd name="T6" fmla="*/ 36 w 55"/>
                <a:gd name="T7" fmla="*/ 38 h 78"/>
                <a:gd name="T8" fmla="*/ 39 w 55"/>
                <a:gd name="T9" fmla="*/ 33 h 78"/>
                <a:gd name="T10" fmla="*/ 43 w 55"/>
                <a:gd name="T11" fmla="*/ 29 h 78"/>
                <a:gd name="T12" fmla="*/ 47 w 55"/>
                <a:gd name="T13" fmla="*/ 25 h 78"/>
                <a:gd name="T14" fmla="*/ 55 w 55"/>
                <a:gd name="T15" fmla="*/ 21 h 78"/>
                <a:gd name="T16" fmla="*/ 43 w 55"/>
                <a:gd name="T17" fmla="*/ 0 h 78"/>
                <a:gd name="T18" fmla="*/ 34 w 55"/>
                <a:gd name="T19" fmla="*/ 5 h 78"/>
                <a:gd name="T20" fmla="*/ 26 w 55"/>
                <a:gd name="T21" fmla="*/ 12 h 78"/>
                <a:gd name="T22" fmla="*/ 19 w 55"/>
                <a:gd name="T23" fmla="*/ 19 h 78"/>
                <a:gd name="T24" fmla="*/ 14 w 55"/>
                <a:gd name="T25" fmla="*/ 28 h 78"/>
                <a:gd name="T26" fmla="*/ 7 w 55"/>
                <a:gd name="T27" fmla="*/ 46 h 78"/>
                <a:gd name="T28" fmla="*/ 0 w 55"/>
                <a:gd name="T29" fmla="*/ 71 h 78"/>
                <a:gd name="T30" fmla="*/ 0 w 55"/>
                <a:gd name="T31" fmla="*/ 71 h 78"/>
                <a:gd name="T32" fmla="*/ 23 w 55"/>
                <a:gd name="T33" fmla="*/ 78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78">
                  <a:moveTo>
                    <a:pt x="23" y="78"/>
                  </a:moveTo>
                  <a:lnTo>
                    <a:pt x="23" y="78"/>
                  </a:lnTo>
                  <a:lnTo>
                    <a:pt x="30" y="54"/>
                  </a:lnTo>
                  <a:lnTo>
                    <a:pt x="36" y="38"/>
                  </a:lnTo>
                  <a:lnTo>
                    <a:pt x="39" y="33"/>
                  </a:lnTo>
                  <a:lnTo>
                    <a:pt x="43" y="29"/>
                  </a:lnTo>
                  <a:lnTo>
                    <a:pt x="47" y="25"/>
                  </a:lnTo>
                  <a:lnTo>
                    <a:pt x="55" y="21"/>
                  </a:lnTo>
                  <a:lnTo>
                    <a:pt x="43" y="0"/>
                  </a:lnTo>
                  <a:lnTo>
                    <a:pt x="34" y="5"/>
                  </a:lnTo>
                  <a:lnTo>
                    <a:pt x="26" y="12"/>
                  </a:lnTo>
                  <a:lnTo>
                    <a:pt x="19" y="19"/>
                  </a:lnTo>
                  <a:lnTo>
                    <a:pt x="14" y="28"/>
                  </a:lnTo>
                  <a:lnTo>
                    <a:pt x="7" y="46"/>
                  </a:lnTo>
                  <a:lnTo>
                    <a:pt x="0" y="71"/>
                  </a:lnTo>
                  <a:lnTo>
                    <a:pt x="23" y="7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 name="Freeform 357"/>
            <p:cNvSpPr>
              <a:spLocks/>
            </p:cNvSpPr>
            <p:nvPr userDrawn="1"/>
          </p:nvSpPr>
          <p:spPr bwMode="auto">
            <a:xfrm>
              <a:off x="5298" y="113"/>
              <a:ext cx="77" cy="198"/>
            </a:xfrm>
            <a:custGeom>
              <a:avLst/>
              <a:gdLst>
                <a:gd name="T0" fmla="*/ 0 w 77"/>
                <a:gd name="T1" fmla="*/ 192 h 198"/>
                <a:gd name="T2" fmla="*/ 22 w 77"/>
                <a:gd name="T3" fmla="*/ 198 h 198"/>
                <a:gd name="T4" fmla="*/ 77 w 77"/>
                <a:gd name="T5" fmla="*/ 7 h 198"/>
                <a:gd name="T6" fmla="*/ 54 w 77"/>
                <a:gd name="T7" fmla="*/ 0 h 198"/>
                <a:gd name="T8" fmla="*/ 0 w 77"/>
                <a:gd name="T9" fmla="*/ 192 h 198"/>
                <a:gd name="T10" fmla="*/ 0 w 77"/>
                <a:gd name="T11" fmla="*/ 192 h 1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198">
                  <a:moveTo>
                    <a:pt x="0" y="192"/>
                  </a:moveTo>
                  <a:lnTo>
                    <a:pt x="22" y="198"/>
                  </a:lnTo>
                  <a:lnTo>
                    <a:pt x="77" y="7"/>
                  </a:lnTo>
                  <a:lnTo>
                    <a:pt x="54" y="0"/>
                  </a:lnTo>
                  <a:lnTo>
                    <a:pt x="0" y="19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 name="Freeform 358"/>
            <p:cNvSpPr>
              <a:spLocks/>
            </p:cNvSpPr>
            <p:nvPr userDrawn="1"/>
          </p:nvSpPr>
          <p:spPr bwMode="auto">
            <a:xfrm>
              <a:off x="5265" y="305"/>
              <a:ext cx="55" cy="76"/>
            </a:xfrm>
            <a:custGeom>
              <a:avLst/>
              <a:gdLst>
                <a:gd name="T0" fmla="*/ 9 w 55"/>
                <a:gd name="T1" fmla="*/ 76 h 76"/>
                <a:gd name="T2" fmla="*/ 18 w 55"/>
                <a:gd name="T3" fmla="*/ 71 h 76"/>
                <a:gd name="T4" fmla="*/ 27 w 55"/>
                <a:gd name="T5" fmla="*/ 66 h 76"/>
                <a:gd name="T6" fmla="*/ 34 w 55"/>
                <a:gd name="T7" fmla="*/ 60 h 76"/>
                <a:gd name="T8" fmla="*/ 41 w 55"/>
                <a:gd name="T9" fmla="*/ 51 h 76"/>
                <a:gd name="T10" fmla="*/ 47 w 55"/>
                <a:gd name="T11" fmla="*/ 34 h 76"/>
                <a:gd name="T12" fmla="*/ 55 w 55"/>
                <a:gd name="T13" fmla="*/ 6 h 76"/>
                <a:gd name="T14" fmla="*/ 33 w 55"/>
                <a:gd name="T15" fmla="*/ 0 h 76"/>
                <a:gd name="T16" fmla="*/ 25 w 55"/>
                <a:gd name="T17" fmla="*/ 26 h 76"/>
                <a:gd name="T18" fmla="*/ 18 w 55"/>
                <a:gd name="T19" fmla="*/ 41 h 76"/>
                <a:gd name="T20" fmla="*/ 17 w 55"/>
                <a:gd name="T21" fmla="*/ 45 h 76"/>
                <a:gd name="T22" fmla="*/ 13 w 55"/>
                <a:gd name="T23" fmla="*/ 47 h 76"/>
                <a:gd name="T24" fmla="*/ 8 w 55"/>
                <a:gd name="T25" fmla="*/ 50 h 76"/>
                <a:gd name="T26" fmla="*/ 0 w 55"/>
                <a:gd name="T27" fmla="*/ 54 h 76"/>
                <a:gd name="T28" fmla="*/ 9 w 55"/>
                <a:gd name="T29" fmla="*/ 76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5" h="76">
                  <a:moveTo>
                    <a:pt x="9" y="76"/>
                  </a:moveTo>
                  <a:lnTo>
                    <a:pt x="18" y="71"/>
                  </a:lnTo>
                  <a:lnTo>
                    <a:pt x="27" y="66"/>
                  </a:lnTo>
                  <a:lnTo>
                    <a:pt x="34" y="60"/>
                  </a:lnTo>
                  <a:lnTo>
                    <a:pt x="41" y="51"/>
                  </a:lnTo>
                  <a:lnTo>
                    <a:pt x="47" y="34"/>
                  </a:lnTo>
                  <a:lnTo>
                    <a:pt x="55" y="6"/>
                  </a:lnTo>
                  <a:lnTo>
                    <a:pt x="33" y="0"/>
                  </a:lnTo>
                  <a:lnTo>
                    <a:pt x="25" y="26"/>
                  </a:lnTo>
                  <a:lnTo>
                    <a:pt x="18" y="41"/>
                  </a:lnTo>
                  <a:lnTo>
                    <a:pt x="17" y="45"/>
                  </a:lnTo>
                  <a:lnTo>
                    <a:pt x="13" y="47"/>
                  </a:lnTo>
                  <a:lnTo>
                    <a:pt x="8" y="50"/>
                  </a:lnTo>
                  <a:lnTo>
                    <a:pt x="0" y="54"/>
                  </a:lnTo>
                  <a:lnTo>
                    <a:pt x="9" y="7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 name="Freeform 359"/>
            <p:cNvSpPr>
              <a:spLocks/>
            </p:cNvSpPr>
            <p:nvPr userDrawn="1"/>
          </p:nvSpPr>
          <p:spPr bwMode="auto">
            <a:xfrm>
              <a:off x="5113" y="98"/>
              <a:ext cx="149" cy="25"/>
            </a:xfrm>
            <a:custGeom>
              <a:avLst/>
              <a:gdLst>
                <a:gd name="T0" fmla="*/ 0 w 149"/>
                <a:gd name="T1" fmla="*/ 11 h 25"/>
                <a:gd name="T2" fmla="*/ 12 w 149"/>
                <a:gd name="T3" fmla="*/ 25 h 25"/>
                <a:gd name="T4" fmla="*/ 149 w 149"/>
                <a:gd name="T5" fmla="*/ 25 h 25"/>
                <a:gd name="T6" fmla="*/ 149 w 149"/>
                <a:gd name="T7" fmla="*/ 0 h 25"/>
                <a:gd name="T8" fmla="*/ 12 w 149"/>
                <a:gd name="T9" fmla="*/ 0 h 25"/>
                <a:gd name="T10" fmla="*/ 0 w 149"/>
                <a:gd name="T11" fmla="*/ 11 h 25"/>
                <a:gd name="T12" fmla="*/ 12 w 149"/>
                <a:gd name="T13" fmla="*/ 0 h 25"/>
                <a:gd name="T14" fmla="*/ 2 w 149"/>
                <a:gd name="T15" fmla="*/ 0 h 25"/>
                <a:gd name="T16" fmla="*/ 0 w 149"/>
                <a:gd name="T17" fmla="*/ 1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9" h="25">
                  <a:moveTo>
                    <a:pt x="0" y="11"/>
                  </a:moveTo>
                  <a:lnTo>
                    <a:pt x="12" y="25"/>
                  </a:lnTo>
                  <a:lnTo>
                    <a:pt x="149" y="25"/>
                  </a:lnTo>
                  <a:lnTo>
                    <a:pt x="149" y="0"/>
                  </a:lnTo>
                  <a:lnTo>
                    <a:pt x="12" y="0"/>
                  </a:lnTo>
                  <a:lnTo>
                    <a:pt x="0" y="11"/>
                  </a:lnTo>
                  <a:lnTo>
                    <a:pt x="12" y="0"/>
                  </a:lnTo>
                  <a:lnTo>
                    <a:pt x="2"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 name="Freeform 360"/>
            <p:cNvSpPr>
              <a:spLocks/>
            </p:cNvSpPr>
            <p:nvPr userDrawn="1"/>
          </p:nvSpPr>
          <p:spPr bwMode="auto">
            <a:xfrm>
              <a:off x="5088" y="109"/>
              <a:ext cx="49" cy="216"/>
            </a:xfrm>
            <a:custGeom>
              <a:avLst/>
              <a:gdLst>
                <a:gd name="T0" fmla="*/ 14 w 49"/>
                <a:gd name="T1" fmla="*/ 216 h 216"/>
                <a:gd name="T2" fmla="*/ 27 w 49"/>
                <a:gd name="T3" fmla="*/ 205 h 216"/>
                <a:gd name="T4" fmla="*/ 49 w 49"/>
                <a:gd name="T5" fmla="*/ 3 h 216"/>
                <a:gd name="T6" fmla="*/ 25 w 49"/>
                <a:gd name="T7" fmla="*/ 0 h 216"/>
                <a:gd name="T8" fmla="*/ 2 w 49"/>
                <a:gd name="T9" fmla="*/ 202 h 216"/>
                <a:gd name="T10" fmla="*/ 14 w 49"/>
                <a:gd name="T11" fmla="*/ 216 h 216"/>
                <a:gd name="T12" fmla="*/ 2 w 49"/>
                <a:gd name="T13" fmla="*/ 202 h 216"/>
                <a:gd name="T14" fmla="*/ 0 w 49"/>
                <a:gd name="T15" fmla="*/ 216 h 216"/>
                <a:gd name="T16" fmla="*/ 14 w 49"/>
                <a:gd name="T17" fmla="*/ 216 h 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16">
                  <a:moveTo>
                    <a:pt x="14" y="216"/>
                  </a:moveTo>
                  <a:lnTo>
                    <a:pt x="27" y="205"/>
                  </a:lnTo>
                  <a:lnTo>
                    <a:pt x="49" y="3"/>
                  </a:lnTo>
                  <a:lnTo>
                    <a:pt x="25" y="0"/>
                  </a:lnTo>
                  <a:lnTo>
                    <a:pt x="2" y="202"/>
                  </a:lnTo>
                  <a:lnTo>
                    <a:pt x="14" y="216"/>
                  </a:lnTo>
                  <a:lnTo>
                    <a:pt x="2" y="202"/>
                  </a:lnTo>
                  <a:lnTo>
                    <a:pt x="0" y="216"/>
                  </a:lnTo>
                  <a:lnTo>
                    <a:pt x="14" y="2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5" name="Rectangle 361"/>
            <p:cNvSpPr>
              <a:spLocks noChangeArrowheads="1"/>
            </p:cNvSpPr>
            <p:nvPr userDrawn="1"/>
          </p:nvSpPr>
          <p:spPr bwMode="auto">
            <a:xfrm>
              <a:off x="5102" y="301"/>
              <a:ext cx="143"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156" name="Rectangle 362"/>
            <p:cNvSpPr>
              <a:spLocks noChangeArrowheads="1"/>
            </p:cNvSpPr>
            <p:nvPr userDrawn="1"/>
          </p:nvSpPr>
          <p:spPr bwMode="auto">
            <a:xfrm>
              <a:off x="5049" y="198"/>
              <a:ext cx="159" cy="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157" name="Freeform 363"/>
            <p:cNvSpPr>
              <a:spLocks/>
            </p:cNvSpPr>
            <p:nvPr userDrawn="1"/>
          </p:nvSpPr>
          <p:spPr bwMode="auto">
            <a:xfrm>
              <a:off x="5362" y="62"/>
              <a:ext cx="32" cy="32"/>
            </a:xfrm>
            <a:custGeom>
              <a:avLst/>
              <a:gdLst>
                <a:gd name="T0" fmla="*/ 32 w 32"/>
                <a:gd name="T1" fmla="*/ 16 h 32"/>
                <a:gd name="T2" fmla="*/ 32 w 32"/>
                <a:gd name="T3" fmla="*/ 15 h 32"/>
                <a:gd name="T4" fmla="*/ 30 w 32"/>
                <a:gd name="T5" fmla="*/ 12 h 32"/>
                <a:gd name="T6" fmla="*/ 30 w 32"/>
                <a:gd name="T7" fmla="*/ 11 h 32"/>
                <a:gd name="T8" fmla="*/ 29 w 32"/>
                <a:gd name="T9" fmla="*/ 8 h 32"/>
                <a:gd name="T10" fmla="*/ 28 w 32"/>
                <a:gd name="T11" fmla="*/ 7 h 32"/>
                <a:gd name="T12" fmla="*/ 26 w 32"/>
                <a:gd name="T13" fmla="*/ 5 h 32"/>
                <a:gd name="T14" fmla="*/ 25 w 32"/>
                <a:gd name="T15" fmla="*/ 4 h 32"/>
                <a:gd name="T16" fmla="*/ 24 w 32"/>
                <a:gd name="T17" fmla="*/ 3 h 32"/>
                <a:gd name="T18" fmla="*/ 21 w 32"/>
                <a:gd name="T19" fmla="*/ 1 h 32"/>
                <a:gd name="T20" fmla="*/ 20 w 32"/>
                <a:gd name="T21" fmla="*/ 0 h 32"/>
                <a:gd name="T22" fmla="*/ 17 w 32"/>
                <a:gd name="T23" fmla="*/ 0 h 32"/>
                <a:gd name="T24" fmla="*/ 16 w 32"/>
                <a:gd name="T25" fmla="*/ 0 h 32"/>
                <a:gd name="T26" fmla="*/ 13 w 32"/>
                <a:gd name="T27" fmla="*/ 0 h 32"/>
                <a:gd name="T28" fmla="*/ 12 w 32"/>
                <a:gd name="T29" fmla="*/ 0 h 32"/>
                <a:gd name="T30" fmla="*/ 9 w 32"/>
                <a:gd name="T31" fmla="*/ 1 h 32"/>
                <a:gd name="T32" fmla="*/ 8 w 32"/>
                <a:gd name="T33" fmla="*/ 3 h 32"/>
                <a:gd name="T34" fmla="*/ 5 w 32"/>
                <a:gd name="T35" fmla="*/ 4 h 32"/>
                <a:gd name="T36" fmla="*/ 4 w 32"/>
                <a:gd name="T37" fmla="*/ 5 h 32"/>
                <a:gd name="T38" fmla="*/ 3 w 32"/>
                <a:gd name="T39" fmla="*/ 7 h 32"/>
                <a:gd name="T40" fmla="*/ 1 w 32"/>
                <a:gd name="T41" fmla="*/ 8 h 32"/>
                <a:gd name="T42" fmla="*/ 1 w 32"/>
                <a:gd name="T43" fmla="*/ 11 h 32"/>
                <a:gd name="T44" fmla="*/ 0 w 32"/>
                <a:gd name="T45" fmla="*/ 12 h 32"/>
                <a:gd name="T46" fmla="*/ 0 w 32"/>
                <a:gd name="T47" fmla="*/ 15 h 32"/>
                <a:gd name="T48" fmla="*/ 0 w 32"/>
                <a:gd name="T49" fmla="*/ 16 h 32"/>
                <a:gd name="T50" fmla="*/ 0 w 32"/>
                <a:gd name="T51" fmla="*/ 18 h 32"/>
                <a:gd name="T52" fmla="*/ 0 w 32"/>
                <a:gd name="T53" fmla="*/ 21 h 32"/>
                <a:gd name="T54" fmla="*/ 1 w 32"/>
                <a:gd name="T55" fmla="*/ 22 h 32"/>
                <a:gd name="T56" fmla="*/ 1 w 32"/>
                <a:gd name="T57" fmla="*/ 25 h 32"/>
                <a:gd name="T58" fmla="*/ 3 w 32"/>
                <a:gd name="T59" fmla="*/ 26 h 32"/>
                <a:gd name="T60" fmla="*/ 4 w 32"/>
                <a:gd name="T61" fmla="*/ 28 h 32"/>
                <a:gd name="T62" fmla="*/ 5 w 32"/>
                <a:gd name="T63" fmla="*/ 29 h 32"/>
                <a:gd name="T64" fmla="*/ 8 w 32"/>
                <a:gd name="T65" fmla="*/ 29 h 32"/>
                <a:gd name="T66" fmla="*/ 9 w 32"/>
                <a:gd name="T67" fmla="*/ 30 h 32"/>
                <a:gd name="T68" fmla="*/ 12 w 32"/>
                <a:gd name="T69" fmla="*/ 32 h 32"/>
                <a:gd name="T70" fmla="*/ 13 w 32"/>
                <a:gd name="T71" fmla="*/ 32 h 32"/>
                <a:gd name="T72" fmla="*/ 16 w 32"/>
                <a:gd name="T73" fmla="*/ 32 h 32"/>
                <a:gd name="T74" fmla="*/ 17 w 32"/>
                <a:gd name="T75" fmla="*/ 32 h 32"/>
                <a:gd name="T76" fmla="*/ 20 w 32"/>
                <a:gd name="T77" fmla="*/ 32 h 32"/>
                <a:gd name="T78" fmla="*/ 21 w 32"/>
                <a:gd name="T79" fmla="*/ 30 h 32"/>
                <a:gd name="T80" fmla="*/ 24 w 32"/>
                <a:gd name="T81" fmla="*/ 29 h 32"/>
                <a:gd name="T82" fmla="*/ 25 w 32"/>
                <a:gd name="T83" fmla="*/ 29 h 32"/>
                <a:gd name="T84" fmla="*/ 26 w 32"/>
                <a:gd name="T85" fmla="*/ 28 h 32"/>
                <a:gd name="T86" fmla="*/ 28 w 32"/>
                <a:gd name="T87" fmla="*/ 26 h 32"/>
                <a:gd name="T88" fmla="*/ 29 w 32"/>
                <a:gd name="T89" fmla="*/ 25 h 32"/>
                <a:gd name="T90" fmla="*/ 30 w 32"/>
                <a:gd name="T91" fmla="*/ 22 h 32"/>
                <a:gd name="T92" fmla="*/ 30 w 32"/>
                <a:gd name="T93" fmla="*/ 21 h 32"/>
                <a:gd name="T94" fmla="*/ 32 w 32"/>
                <a:gd name="T95" fmla="*/ 18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5"/>
                  </a:lnTo>
                  <a:lnTo>
                    <a:pt x="30" y="12"/>
                  </a:lnTo>
                  <a:lnTo>
                    <a:pt x="30" y="11"/>
                  </a:lnTo>
                  <a:lnTo>
                    <a:pt x="29" y="8"/>
                  </a:lnTo>
                  <a:lnTo>
                    <a:pt x="28" y="7"/>
                  </a:lnTo>
                  <a:lnTo>
                    <a:pt x="26" y="5"/>
                  </a:lnTo>
                  <a:lnTo>
                    <a:pt x="25" y="4"/>
                  </a:lnTo>
                  <a:lnTo>
                    <a:pt x="24" y="3"/>
                  </a:lnTo>
                  <a:lnTo>
                    <a:pt x="21" y="1"/>
                  </a:lnTo>
                  <a:lnTo>
                    <a:pt x="20" y="0"/>
                  </a:lnTo>
                  <a:lnTo>
                    <a:pt x="17" y="0"/>
                  </a:lnTo>
                  <a:lnTo>
                    <a:pt x="16" y="0"/>
                  </a:lnTo>
                  <a:lnTo>
                    <a:pt x="13" y="0"/>
                  </a:lnTo>
                  <a:lnTo>
                    <a:pt x="12" y="0"/>
                  </a:lnTo>
                  <a:lnTo>
                    <a:pt x="9" y="1"/>
                  </a:lnTo>
                  <a:lnTo>
                    <a:pt x="8" y="3"/>
                  </a:lnTo>
                  <a:lnTo>
                    <a:pt x="5" y="4"/>
                  </a:lnTo>
                  <a:lnTo>
                    <a:pt x="4" y="5"/>
                  </a:lnTo>
                  <a:lnTo>
                    <a:pt x="3" y="7"/>
                  </a:lnTo>
                  <a:lnTo>
                    <a:pt x="1" y="8"/>
                  </a:lnTo>
                  <a:lnTo>
                    <a:pt x="1" y="11"/>
                  </a:lnTo>
                  <a:lnTo>
                    <a:pt x="0" y="12"/>
                  </a:lnTo>
                  <a:lnTo>
                    <a:pt x="0" y="15"/>
                  </a:lnTo>
                  <a:lnTo>
                    <a:pt x="0" y="16"/>
                  </a:lnTo>
                  <a:lnTo>
                    <a:pt x="0" y="18"/>
                  </a:lnTo>
                  <a:lnTo>
                    <a:pt x="0" y="21"/>
                  </a:lnTo>
                  <a:lnTo>
                    <a:pt x="1" y="22"/>
                  </a:lnTo>
                  <a:lnTo>
                    <a:pt x="1" y="25"/>
                  </a:lnTo>
                  <a:lnTo>
                    <a:pt x="3" y="26"/>
                  </a:lnTo>
                  <a:lnTo>
                    <a:pt x="4" y="28"/>
                  </a:lnTo>
                  <a:lnTo>
                    <a:pt x="5" y="29"/>
                  </a:lnTo>
                  <a:lnTo>
                    <a:pt x="8" y="29"/>
                  </a:lnTo>
                  <a:lnTo>
                    <a:pt x="9" y="30"/>
                  </a:lnTo>
                  <a:lnTo>
                    <a:pt x="12" y="32"/>
                  </a:lnTo>
                  <a:lnTo>
                    <a:pt x="13" y="32"/>
                  </a:lnTo>
                  <a:lnTo>
                    <a:pt x="16" y="32"/>
                  </a:lnTo>
                  <a:lnTo>
                    <a:pt x="17" y="32"/>
                  </a:lnTo>
                  <a:lnTo>
                    <a:pt x="20" y="32"/>
                  </a:lnTo>
                  <a:lnTo>
                    <a:pt x="21" y="30"/>
                  </a:lnTo>
                  <a:lnTo>
                    <a:pt x="24" y="29"/>
                  </a:lnTo>
                  <a:lnTo>
                    <a:pt x="25" y="29"/>
                  </a:lnTo>
                  <a:lnTo>
                    <a:pt x="26" y="28"/>
                  </a:lnTo>
                  <a:lnTo>
                    <a:pt x="28" y="26"/>
                  </a:lnTo>
                  <a:lnTo>
                    <a:pt x="29" y="25"/>
                  </a:lnTo>
                  <a:lnTo>
                    <a:pt x="30" y="22"/>
                  </a:lnTo>
                  <a:lnTo>
                    <a:pt x="30" y="21"/>
                  </a:lnTo>
                  <a:lnTo>
                    <a:pt x="32" y="18"/>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8" name="Freeform 364"/>
            <p:cNvSpPr>
              <a:spLocks/>
            </p:cNvSpPr>
            <p:nvPr userDrawn="1"/>
          </p:nvSpPr>
          <p:spPr bwMode="auto">
            <a:xfrm>
              <a:off x="5279" y="334"/>
              <a:ext cx="32" cy="31"/>
            </a:xfrm>
            <a:custGeom>
              <a:avLst/>
              <a:gdLst>
                <a:gd name="T0" fmla="*/ 32 w 32"/>
                <a:gd name="T1" fmla="*/ 16 h 31"/>
                <a:gd name="T2" fmla="*/ 32 w 32"/>
                <a:gd name="T3" fmla="*/ 14 h 31"/>
                <a:gd name="T4" fmla="*/ 30 w 32"/>
                <a:gd name="T5" fmla="*/ 13 h 31"/>
                <a:gd name="T6" fmla="*/ 30 w 32"/>
                <a:gd name="T7" fmla="*/ 10 h 31"/>
                <a:gd name="T8" fmla="*/ 29 w 32"/>
                <a:gd name="T9" fmla="*/ 9 h 31"/>
                <a:gd name="T10" fmla="*/ 28 w 32"/>
                <a:gd name="T11" fmla="*/ 6 h 31"/>
                <a:gd name="T12" fmla="*/ 27 w 32"/>
                <a:gd name="T13" fmla="*/ 5 h 31"/>
                <a:gd name="T14" fmla="*/ 25 w 32"/>
                <a:gd name="T15" fmla="*/ 4 h 31"/>
                <a:gd name="T16" fmla="*/ 24 w 32"/>
                <a:gd name="T17" fmla="*/ 2 h 31"/>
                <a:gd name="T18" fmla="*/ 21 w 32"/>
                <a:gd name="T19" fmla="*/ 2 h 31"/>
                <a:gd name="T20" fmla="*/ 20 w 32"/>
                <a:gd name="T21" fmla="*/ 1 h 31"/>
                <a:gd name="T22" fmla="*/ 17 w 32"/>
                <a:gd name="T23" fmla="*/ 1 h 31"/>
                <a:gd name="T24" fmla="*/ 15 w 32"/>
                <a:gd name="T25" fmla="*/ 0 h 31"/>
                <a:gd name="T26" fmla="*/ 13 w 32"/>
                <a:gd name="T27" fmla="*/ 1 h 31"/>
                <a:gd name="T28" fmla="*/ 11 w 32"/>
                <a:gd name="T29" fmla="*/ 1 h 31"/>
                <a:gd name="T30" fmla="*/ 8 w 32"/>
                <a:gd name="T31" fmla="*/ 2 h 31"/>
                <a:gd name="T32" fmla="*/ 7 w 32"/>
                <a:gd name="T33" fmla="*/ 2 h 31"/>
                <a:gd name="T34" fmla="*/ 5 w 32"/>
                <a:gd name="T35" fmla="*/ 4 h 31"/>
                <a:gd name="T36" fmla="*/ 4 w 32"/>
                <a:gd name="T37" fmla="*/ 5 h 31"/>
                <a:gd name="T38" fmla="*/ 3 w 32"/>
                <a:gd name="T39" fmla="*/ 6 h 31"/>
                <a:gd name="T40" fmla="*/ 2 w 32"/>
                <a:gd name="T41" fmla="*/ 9 h 31"/>
                <a:gd name="T42" fmla="*/ 2 w 32"/>
                <a:gd name="T43" fmla="*/ 10 h 31"/>
                <a:gd name="T44" fmla="*/ 0 w 32"/>
                <a:gd name="T45" fmla="*/ 13 h 31"/>
                <a:gd name="T46" fmla="*/ 0 w 32"/>
                <a:gd name="T47" fmla="*/ 14 h 31"/>
                <a:gd name="T48" fmla="*/ 0 w 32"/>
                <a:gd name="T49" fmla="*/ 16 h 31"/>
                <a:gd name="T50" fmla="*/ 0 w 32"/>
                <a:gd name="T51" fmla="*/ 18 h 31"/>
                <a:gd name="T52" fmla="*/ 0 w 32"/>
                <a:gd name="T53" fmla="*/ 21 h 31"/>
                <a:gd name="T54" fmla="*/ 2 w 32"/>
                <a:gd name="T55" fmla="*/ 22 h 31"/>
                <a:gd name="T56" fmla="*/ 2 w 32"/>
                <a:gd name="T57" fmla="*/ 25 h 31"/>
                <a:gd name="T58" fmla="*/ 3 w 32"/>
                <a:gd name="T59" fmla="*/ 26 h 31"/>
                <a:gd name="T60" fmla="*/ 4 w 32"/>
                <a:gd name="T61" fmla="*/ 27 h 31"/>
                <a:gd name="T62" fmla="*/ 5 w 32"/>
                <a:gd name="T63" fmla="*/ 29 h 31"/>
                <a:gd name="T64" fmla="*/ 7 w 32"/>
                <a:gd name="T65" fmla="*/ 30 h 31"/>
                <a:gd name="T66" fmla="*/ 8 w 32"/>
                <a:gd name="T67" fmla="*/ 31 h 31"/>
                <a:gd name="T68" fmla="*/ 11 w 32"/>
                <a:gd name="T69" fmla="*/ 31 h 31"/>
                <a:gd name="T70" fmla="*/ 13 w 32"/>
                <a:gd name="T71" fmla="*/ 31 h 31"/>
                <a:gd name="T72" fmla="*/ 15 w 32"/>
                <a:gd name="T73" fmla="*/ 31 h 31"/>
                <a:gd name="T74" fmla="*/ 17 w 32"/>
                <a:gd name="T75" fmla="*/ 31 h 31"/>
                <a:gd name="T76" fmla="*/ 20 w 32"/>
                <a:gd name="T77" fmla="*/ 31 h 31"/>
                <a:gd name="T78" fmla="*/ 21 w 32"/>
                <a:gd name="T79" fmla="*/ 31 h 31"/>
                <a:gd name="T80" fmla="*/ 24 w 32"/>
                <a:gd name="T81" fmla="*/ 30 h 31"/>
                <a:gd name="T82" fmla="*/ 25 w 32"/>
                <a:gd name="T83" fmla="*/ 29 h 31"/>
                <a:gd name="T84" fmla="*/ 27 w 32"/>
                <a:gd name="T85" fmla="*/ 27 h 31"/>
                <a:gd name="T86" fmla="*/ 28 w 32"/>
                <a:gd name="T87" fmla="*/ 26 h 31"/>
                <a:gd name="T88" fmla="*/ 29 w 32"/>
                <a:gd name="T89" fmla="*/ 25 h 31"/>
                <a:gd name="T90" fmla="*/ 30 w 32"/>
                <a:gd name="T91" fmla="*/ 22 h 31"/>
                <a:gd name="T92" fmla="*/ 30 w 32"/>
                <a:gd name="T93" fmla="*/ 21 h 31"/>
                <a:gd name="T94" fmla="*/ 32 w 32"/>
                <a:gd name="T95" fmla="*/ 18 h 31"/>
                <a:gd name="T96" fmla="*/ 32 w 32"/>
                <a:gd name="T97" fmla="*/ 16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32" y="16"/>
                  </a:moveTo>
                  <a:lnTo>
                    <a:pt x="32" y="14"/>
                  </a:lnTo>
                  <a:lnTo>
                    <a:pt x="30" y="13"/>
                  </a:lnTo>
                  <a:lnTo>
                    <a:pt x="30" y="10"/>
                  </a:lnTo>
                  <a:lnTo>
                    <a:pt x="29" y="9"/>
                  </a:lnTo>
                  <a:lnTo>
                    <a:pt x="28" y="6"/>
                  </a:lnTo>
                  <a:lnTo>
                    <a:pt x="27" y="5"/>
                  </a:lnTo>
                  <a:lnTo>
                    <a:pt x="25" y="4"/>
                  </a:lnTo>
                  <a:lnTo>
                    <a:pt x="24" y="2"/>
                  </a:lnTo>
                  <a:lnTo>
                    <a:pt x="21" y="2"/>
                  </a:lnTo>
                  <a:lnTo>
                    <a:pt x="20" y="1"/>
                  </a:lnTo>
                  <a:lnTo>
                    <a:pt x="17" y="1"/>
                  </a:lnTo>
                  <a:lnTo>
                    <a:pt x="15" y="0"/>
                  </a:lnTo>
                  <a:lnTo>
                    <a:pt x="13" y="1"/>
                  </a:lnTo>
                  <a:lnTo>
                    <a:pt x="11" y="1"/>
                  </a:lnTo>
                  <a:lnTo>
                    <a:pt x="8" y="2"/>
                  </a:lnTo>
                  <a:lnTo>
                    <a:pt x="7" y="2"/>
                  </a:lnTo>
                  <a:lnTo>
                    <a:pt x="5" y="4"/>
                  </a:lnTo>
                  <a:lnTo>
                    <a:pt x="4" y="5"/>
                  </a:lnTo>
                  <a:lnTo>
                    <a:pt x="3" y="6"/>
                  </a:lnTo>
                  <a:lnTo>
                    <a:pt x="2" y="9"/>
                  </a:lnTo>
                  <a:lnTo>
                    <a:pt x="2" y="10"/>
                  </a:lnTo>
                  <a:lnTo>
                    <a:pt x="0" y="13"/>
                  </a:lnTo>
                  <a:lnTo>
                    <a:pt x="0" y="14"/>
                  </a:lnTo>
                  <a:lnTo>
                    <a:pt x="0" y="16"/>
                  </a:lnTo>
                  <a:lnTo>
                    <a:pt x="0" y="18"/>
                  </a:lnTo>
                  <a:lnTo>
                    <a:pt x="0" y="21"/>
                  </a:lnTo>
                  <a:lnTo>
                    <a:pt x="2" y="22"/>
                  </a:lnTo>
                  <a:lnTo>
                    <a:pt x="2" y="25"/>
                  </a:lnTo>
                  <a:lnTo>
                    <a:pt x="3" y="26"/>
                  </a:lnTo>
                  <a:lnTo>
                    <a:pt x="4" y="27"/>
                  </a:lnTo>
                  <a:lnTo>
                    <a:pt x="5" y="29"/>
                  </a:lnTo>
                  <a:lnTo>
                    <a:pt x="7" y="30"/>
                  </a:lnTo>
                  <a:lnTo>
                    <a:pt x="8" y="31"/>
                  </a:lnTo>
                  <a:lnTo>
                    <a:pt x="11" y="31"/>
                  </a:lnTo>
                  <a:lnTo>
                    <a:pt x="13" y="31"/>
                  </a:lnTo>
                  <a:lnTo>
                    <a:pt x="15" y="31"/>
                  </a:lnTo>
                  <a:lnTo>
                    <a:pt x="17" y="31"/>
                  </a:lnTo>
                  <a:lnTo>
                    <a:pt x="20" y="31"/>
                  </a:lnTo>
                  <a:lnTo>
                    <a:pt x="21" y="31"/>
                  </a:lnTo>
                  <a:lnTo>
                    <a:pt x="24" y="30"/>
                  </a:lnTo>
                  <a:lnTo>
                    <a:pt x="25" y="29"/>
                  </a:lnTo>
                  <a:lnTo>
                    <a:pt x="27" y="27"/>
                  </a:lnTo>
                  <a:lnTo>
                    <a:pt x="28" y="26"/>
                  </a:lnTo>
                  <a:lnTo>
                    <a:pt x="29" y="25"/>
                  </a:lnTo>
                  <a:lnTo>
                    <a:pt x="30" y="22"/>
                  </a:lnTo>
                  <a:lnTo>
                    <a:pt x="30" y="21"/>
                  </a:lnTo>
                  <a:lnTo>
                    <a:pt x="32" y="18"/>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9" name="Freeform 365"/>
            <p:cNvSpPr>
              <a:spLocks/>
            </p:cNvSpPr>
            <p:nvPr userDrawn="1"/>
          </p:nvSpPr>
          <p:spPr bwMode="auto">
            <a:xfrm>
              <a:off x="5058" y="195"/>
              <a:ext cx="32" cy="32"/>
            </a:xfrm>
            <a:custGeom>
              <a:avLst/>
              <a:gdLst>
                <a:gd name="T0" fmla="*/ 32 w 32"/>
                <a:gd name="T1" fmla="*/ 16 h 32"/>
                <a:gd name="T2" fmla="*/ 32 w 32"/>
                <a:gd name="T3" fmla="*/ 13 h 32"/>
                <a:gd name="T4" fmla="*/ 30 w 32"/>
                <a:gd name="T5" fmla="*/ 12 h 32"/>
                <a:gd name="T6" fmla="*/ 30 w 32"/>
                <a:gd name="T7" fmla="*/ 9 h 32"/>
                <a:gd name="T8" fmla="*/ 29 w 32"/>
                <a:gd name="T9" fmla="*/ 8 h 32"/>
                <a:gd name="T10" fmla="*/ 28 w 32"/>
                <a:gd name="T11" fmla="*/ 7 h 32"/>
                <a:gd name="T12" fmla="*/ 26 w 32"/>
                <a:gd name="T13" fmla="*/ 4 h 32"/>
                <a:gd name="T14" fmla="*/ 25 w 32"/>
                <a:gd name="T15" fmla="*/ 3 h 32"/>
                <a:gd name="T16" fmla="*/ 24 w 32"/>
                <a:gd name="T17" fmla="*/ 2 h 32"/>
                <a:gd name="T18" fmla="*/ 21 w 32"/>
                <a:gd name="T19" fmla="*/ 2 h 32"/>
                <a:gd name="T20" fmla="*/ 20 w 32"/>
                <a:gd name="T21" fmla="*/ 0 h 32"/>
                <a:gd name="T22" fmla="*/ 17 w 32"/>
                <a:gd name="T23" fmla="*/ 0 h 32"/>
                <a:gd name="T24" fmla="*/ 15 w 32"/>
                <a:gd name="T25" fmla="*/ 0 h 32"/>
                <a:gd name="T26" fmla="*/ 13 w 32"/>
                <a:gd name="T27" fmla="*/ 0 h 32"/>
                <a:gd name="T28" fmla="*/ 11 w 32"/>
                <a:gd name="T29" fmla="*/ 0 h 32"/>
                <a:gd name="T30" fmla="*/ 9 w 32"/>
                <a:gd name="T31" fmla="*/ 2 h 32"/>
                <a:gd name="T32" fmla="*/ 8 w 32"/>
                <a:gd name="T33" fmla="*/ 2 h 32"/>
                <a:gd name="T34" fmla="*/ 5 w 32"/>
                <a:gd name="T35" fmla="*/ 3 h 32"/>
                <a:gd name="T36" fmla="*/ 4 w 32"/>
                <a:gd name="T37" fmla="*/ 4 h 32"/>
                <a:gd name="T38" fmla="*/ 3 w 32"/>
                <a:gd name="T39" fmla="*/ 7 h 32"/>
                <a:gd name="T40" fmla="*/ 1 w 32"/>
                <a:gd name="T41" fmla="*/ 8 h 32"/>
                <a:gd name="T42" fmla="*/ 1 w 32"/>
                <a:gd name="T43" fmla="*/ 9 h 32"/>
                <a:gd name="T44" fmla="*/ 0 w 32"/>
                <a:gd name="T45" fmla="*/ 12 h 32"/>
                <a:gd name="T46" fmla="*/ 0 w 32"/>
                <a:gd name="T47" fmla="*/ 13 h 32"/>
                <a:gd name="T48" fmla="*/ 0 w 32"/>
                <a:gd name="T49" fmla="*/ 16 h 32"/>
                <a:gd name="T50" fmla="*/ 0 w 32"/>
                <a:gd name="T51" fmla="*/ 19 h 32"/>
                <a:gd name="T52" fmla="*/ 0 w 32"/>
                <a:gd name="T53" fmla="*/ 20 h 32"/>
                <a:gd name="T54" fmla="*/ 1 w 32"/>
                <a:gd name="T55" fmla="*/ 23 h 32"/>
                <a:gd name="T56" fmla="*/ 1 w 32"/>
                <a:gd name="T57" fmla="*/ 24 h 32"/>
                <a:gd name="T58" fmla="*/ 3 w 32"/>
                <a:gd name="T59" fmla="*/ 25 h 32"/>
                <a:gd name="T60" fmla="*/ 4 w 32"/>
                <a:gd name="T61" fmla="*/ 27 h 32"/>
                <a:gd name="T62" fmla="*/ 5 w 32"/>
                <a:gd name="T63" fmla="*/ 28 h 32"/>
                <a:gd name="T64" fmla="*/ 8 w 32"/>
                <a:gd name="T65" fmla="*/ 29 h 32"/>
                <a:gd name="T66" fmla="*/ 9 w 32"/>
                <a:gd name="T67" fmla="*/ 31 h 32"/>
                <a:gd name="T68" fmla="*/ 11 w 32"/>
                <a:gd name="T69" fmla="*/ 31 h 32"/>
                <a:gd name="T70" fmla="*/ 13 w 32"/>
                <a:gd name="T71" fmla="*/ 32 h 32"/>
                <a:gd name="T72" fmla="*/ 15 w 32"/>
                <a:gd name="T73" fmla="*/ 32 h 32"/>
                <a:gd name="T74" fmla="*/ 17 w 32"/>
                <a:gd name="T75" fmla="*/ 32 h 32"/>
                <a:gd name="T76" fmla="*/ 20 w 32"/>
                <a:gd name="T77" fmla="*/ 31 h 32"/>
                <a:gd name="T78" fmla="*/ 21 w 32"/>
                <a:gd name="T79" fmla="*/ 31 h 32"/>
                <a:gd name="T80" fmla="*/ 24 w 32"/>
                <a:gd name="T81" fmla="*/ 29 h 32"/>
                <a:gd name="T82" fmla="*/ 25 w 32"/>
                <a:gd name="T83" fmla="*/ 28 h 32"/>
                <a:gd name="T84" fmla="*/ 26 w 32"/>
                <a:gd name="T85" fmla="*/ 27 h 32"/>
                <a:gd name="T86" fmla="*/ 28 w 32"/>
                <a:gd name="T87" fmla="*/ 25 h 32"/>
                <a:gd name="T88" fmla="*/ 29 w 32"/>
                <a:gd name="T89" fmla="*/ 24 h 32"/>
                <a:gd name="T90" fmla="*/ 30 w 32"/>
                <a:gd name="T91" fmla="*/ 23 h 32"/>
                <a:gd name="T92" fmla="*/ 30 w 32"/>
                <a:gd name="T93" fmla="*/ 20 h 32"/>
                <a:gd name="T94" fmla="*/ 32 w 32"/>
                <a:gd name="T95" fmla="*/ 19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3"/>
                  </a:lnTo>
                  <a:lnTo>
                    <a:pt x="30" y="12"/>
                  </a:lnTo>
                  <a:lnTo>
                    <a:pt x="30" y="9"/>
                  </a:lnTo>
                  <a:lnTo>
                    <a:pt x="29" y="8"/>
                  </a:lnTo>
                  <a:lnTo>
                    <a:pt x="28" y="7"/>
                  </a:lnTo>
                  <a:lnTo>
                    <a:pt x="26" y="4"/>
                  </a:lnTo>
                  <a:lnTo>
                    <a:pt x="25" y="3"/>
                  </a:lnTo>
                  <a:lnTo>
                    <a:pt x="24" y="2"/>
                  </a:lnTo>
                  <a:lnTo>
                    <a:pt x="21" y="2"/>
                  </a:lnTo>
                  <a:lnTo>
                    <a:pt x="20" y="0"/>
                  </a:lnTo>
                  <a:lnTo>
                    <a:pt x="17" y="0"/>
                  </a:lnTo>
                  <a:lnTo>
                    <a:pt x="15" y="0"/>
                  </a:lnTo>
                  <a:lnTo>
                    <a:pt x="13" y="0"/>
                  </a:lnTo>
                  <a:lnTo>
                    <a:pt x="11" y="0"/>
                  </a:lnTo>
                  <a:lnTo>
                    <a:pt x="9" y="2"/>
                  </a:lnTo>
                  <a:lnTo>
                    <a:pt x="8" y="2"/>
                  </a:lnTo>
                  <a:lnTo>
                    <a:pt x="5" y="3"/>
                  </a:lnTo>
                  <a:lnTo>
                    <a:pt x="4" y="4"/>
                  </a:lnTo>
                  <a:lnTo>
                    <a:pt x="3" y="7"/>
                  </a:lnTo>
                  <a:lnTo>
                    <a:pt x="1" y="8"/>
                  </a:lnTo>
                  <a:lnTo>
                    <a:pt x="1" y="9"/>
                  </a:lnTo>
                  <a:lnTo>
                    <a:pt x="0" y="12"/>
                  </a:lnTo>
                  <a:lnTo>
                    <a:pt x="0" y="13"/>
                  </a:lnTo>
                  <a:lnTo>
                    <a:pt x="0" y="16"/>
                  </a:lnTo>
                  <a:lnTo>
                    <a:pt x="0" y="19"/>
                  </a:lnTo>
                  <a:lnTo>
                    <a:pt x="0" y="20"/>
                  </a:lnTo>
                  <a:lnTo>
                    <a:pt x="1" y="23"/>
                  </a:lnTo>
                  <a:lnTo>
                    <a:pt x="1" y="24"/>
                  </a:lnTo>
                  <a:lnTo>
                    <a:pt x="3" y="25"/>
                  </a:lnTo>
                  <a:lnTo>
                    <a:pt x="4" y="27"/>
                  </a:lnTo>
                  <a:lnTo>
                    <a:pt x="5" y="28"/>
                  </a:lnTo>
                  <a:lnTo>
                    <a:pt x="8" y="29"/>
                  </a:lnTo>
                  <a:lnTo>
                    <a:pt x="9" y="31"/>
                  </a:lnTo>
                  <a:lnTo>
                    <a:pt x="11" y="31"/>
                  </a:lnTo>
                  <a:lnTo>
                    <a:pt x="13" y="32"/>
                  </a:lnTo>
                  <a:lnTo>
                    <a:pt x="15" y="32"/>
                  </a:lnTo>
                  <a:lnTo>
                    <a:pt x="17" y="32"/>
                  </a:lnTo>
                  <a:lnTo>
                    <a:pt x="20" y="31"/>
                  </a:lnTo>
                  <a:lnTo>
                    <a:pt x="21" y="31"/>
                  </a:lnTo>
                  <a:lnTo>
                    <a:pt x="24" y="29"/>
                  </a:lnTo>
                  <a:lnTo>
                    <a:pt x="25" y="28"/>
                  </a:lnTo>
                  <a:lnTo>
                    <a:pt x="26" y="27"/>
                  </a:lnTo>
                  <a:lnTo>
                    <a:pt x="28" y="25"/>
                  </a:lnTo>
                  <a:lnTo>
                    <a:pt x="29" y="24"/>
                  </a:lnTo>
                  <a:lnTo>
                    <a:pt x="30" y="23"/>
                  </a:lnTo>
                  <a:lnTo>
                    <a:pt x="30" y="20"/>
                  </a:lnTo>
                  <a:lnTo>
                    <a:pt x="32" y="19"/>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0" name="Freeform 366"/>
            <p:cNvSpPr>
              <a:spLocks/>
            </p:cNvSpPr>
            <p:nvPr userDrawn="1"/>
          </p:nvSpPr>
          <p:spPr bwMode="auto">
            <a:xfrm>
              <a:off x="5211" y="95"/>
              <a:ext cx="33" cy="32"/>
            </a:xfrm>
            <a:custGeom>
              <a:avLst/>
              <a:gdLst>
                <a:gd name="T0" fmla="*/ 33 w 33"/>
                <a:gd name="T1" fmla="*/ 16 h 32"/>
                <a:gd name="T2" fmla="*/ 33 w 33"/>
                <a:gd name="T3" fmla="*/ 13 h 32"/>
                <a:gd name="T4" fmla="*/ 31 w 33"/>
                <a:gd name="T5" fmla="*/ 12 h 32"/>
                <a:gd name="T6" fmla="*/ 31 w 33"/>
                <a:gd name="T7" fmla="*/ 9 h 32"/>
                <a:gd name="T8" fmla="*/ 30 w 33"/>
                <a:gd name="T9" fmla="*/ 8 h 32"/>
                <a:gd name="T10" fmla="*/ 29 w 33"/>
                <a:gd name="T11" fmla="*/ 7 h 32"/>
                <a:gd name="T12" fmla="*/ 27 w 33"/>
                <a:gd name="T13" fmla="*/ 5 h 32"/>
                <a:gd name="T14" fmla="*/ 26 w 33"/>
                <a:gd name="T15" fmla="*/ 4 h 32"/>
                <a:gd name="T16" fmla="*/ 25 w 33"/>
                <a:gd name="T17" fmla="*/ 3 h 32"/>
                <a:gd name="T18" fmla="*/ 22 w 33"/>
                <a:gd name="T19" fmla="*/ 1 h 32"/>
                <a:gd name="T20" fmla="*/ 21 w 33"/>
                <a:gd name="T21" fmla="*/ 1 h 32"/>
                <a:gd name="T22" fmla="*/ 18 w 33"/>
                <a:gd name="T23" fmla="*/ 0 h 32"/>
                <a:gd name="T24" fmla="*/ 16 w 33"/>
                <a:gd name="T25" fmla="*/ 0 h 32"/>
                <a:gd name="T26" fmla="*/ 14 w 33"/>
                <a:gd name="T27" fmla="*/ 0 h 32"/>
                <a:gd name="T28" fmla="*/ 12 w 33"/>
                <a:gd name="T29" fmla="*/ 1 h 32"/>
                <a:gd name="T30" fmla="*/ 10 w 33"/>
                <a:gd name="T31" fmla="*/ 1 h 32"/>
                <a:gd name="T32" fmla="*/ 8 w 33"/>
                <a:gd name="T33" fmla="*/ 3 h 32"/>
                <a:gd name="T34" fmla="*/ 6 w 33"/>
                <a:gd name="T35" fmla="*/ 4 h 32"/>
                <a:gd name="T36" fmla="*/ 5 w 33"/>
                <a:gd name="T37" fmla="*/ 5 h 32"/>
                <a:gd name="T38" fmla="*/ 4 w 33"/>
                <a:gd name="T39" fmla="*/ 7 h 32"/>
                <a:gd name="T40" fmla="*/ 2 w 33"/>
                <a:gd name="T41" fmla="*/ 8 h 32"/>
                <a:gd name="T42" fmla="*/ 1 w 33"/>
                <a:gd name="T43" fmla="*/ 9 h 32"/>
                <a:gd name="T44" fmla="*/ 0 w 33"/>
                <a:gd name="T45" fmla="*/ 12 h 32"/>
                <a:gd name="T46" fmla="*/ 0 w 33"/>
                <a:gd name="T47" fmla="*/ 13 h 32"/>
                <a:gd name="T48" fmla="*/ 0 w 33"/>
                <a:gd name="T49" fmla="*/ 16 h 32"/>
                <a:gd name="T50" fmla="*/ 0 w 33"/>
                <a:gd name="T51" fmla="*/ 18 h 32"/>
                <a:gd name="T52" fmla="*/ 0 w 33"/>
                <a:gd name="T53" fmla="*/ 20 h 32"/>
                <a:gd name="T54" fmla="*/ 1 w 33"/>
                <a:gd name="T55" fmla="*/ 22 h 32"/>
                <a:gd name="T56" fmla="*/ 2 w 33"/>
                <a:gd name="T57" fmla="*/ 24 h 32"/>
                <a:gd name="T58" fmla="*/ 4 w 33"/>
                <a:gd name="T59" fmla="*/ 25 h 32"/>
                <a:gd name="T60" fmla="*/ 5 w 33"/>
                <a:gd name="T61" fmla="*/ 28 h 32"/>
                <a:gd name="T62" fmla="*/ 6 w 33"/>
                <a:gd name="T63" fmla="*/ 29 h 32"/>
                <a:gd name="T64" fmla="*/ 8 w 33"/>
                <a:gd name="T65" fmla="*/ 29 h 32"/>
                <a:gd name="T66" fmla="*/ 10 w 33"/>
                <a:gd name="T67" fmla="*/ 30 h 32"/>
                <a:gd name="T68" fmla="*/ 12 w 33"/>
                <a:gd name="T69" fmla="*/ 32 h 32"/>
                <a:gd name="T70" fmla="*/ 14 w 33"/>
                <a:gd name="T71" fmla="*/ 32 h 32"/>
                <a:gd name="T72" fmla="*/ 16 w 33"/>
                <a:gd name="T73" fmla="*/ 32 h 32"/>
                <a:gd name="T74" fmla="*/ 18 w 33"/>
                <a:gd name="T75" fmla="*/ 32 h 32"/>
                <a:gd name="T76" fmla="*/ 21 w 33"/>
                <a:gd name="T77" fmla="*/ 32 h 32"/>
                <a:gd name="T78" fmla="*/ 22 w 33"/>
                <a:gd name="T79" fmla="*/ 30 h 32"/>
                <a:gd name="T80" fmla="*/ 25 w 33"/>
                <a:gd name="T81" fmla="*/ 29 h 32"/>
                <a:gd name="T82" fmla="*/ 26 w 33"/>
                <a:gd name="T83" fmla="*/ 29 h 32"/>
                <a:gd name="T84" fmla="*/ 27 w 33"/>
                <a:gd name="T85" fmla="*/ 28 h 32"/>
                <a:gd name="T86" fmla="*/ 29 w 33"/>
                <a:gd name="T87" fmla="*/ 25 h 32"/>
                <a:gd name="T88" fmla="*/ 30 w 33"/>
                <a:gd name="T89" fmla="*/ 24 h 32"/>
                <a:gd name="T90" fmla="*/ 31 w 33"/>
                <a:gd name="T91" fmla="*/ 22 h 32"/>
                <a:gd name="T92" fmla="*/ 31 w 33"/>
                <a:gd name="T93" fmla="*/ 20 h 32"/>
                <a:gd name="T94" fmla="*/ 33 w 33"/>
                <a:gd name="T95" fmla="*/ 18 h 32"/>
                <a:gd name="T96" fmla="*/ 33 w 33"/>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 h="32">
                  <a:moveTo>
                    <a:pt x="33" y="16"/>
                  </a:moveTo>
                  <a:lnTo>
                    <a:pt x="33" y="13"/>
                  </a:lnTo>
                  <a:lnTo>
                    <a:pt x="31" y="12"/>
                  </a:lnTo>
                  <a:lnTo>
                    <a:pt x="31" y="9"/>
                  </a:lnTo>
                  <a:lnTo>
                    <a:pt x="30" y="8"/>
                  </a:lnTo>
                  <a:lnTo>
                    <a:pt x="29" y="7"/>
                  </a:lnTo>
                  <a:lnTo>
                    <a:pt x="27" y="5"/>
                  </a:lnTo>
                  <a:lnTo>
                    <a:pt x="26" y="4"/>
                  </a:lnTo>
                  <a:lnTo>
                    <a:pt x="25" y="3"/>
                  </a:lnTo>
                  <a:lnTo>
                    <a:pt x="22" y="1"/>
                  </a:lnTo>
                  <a:lnTo>
                    <a:pt x="21" y="1"/>
                  </a:lnTo>
                  <a:lnTo>
                    <a:pt x="18" y="0"/>
                  </a:lnTo>
                  <a:lnTo>
                    <a:pt x="16" y="0"/>
                  </a:lnTo>
                  <a:lnTo>
                    <a:pt x="14" y="0"/>
                  </a:lnTo>
                  <a:lnTo>
                    <a:pt x="12" y="1"/>
                  </a:lnTo>
                  <a:lnTo>
                    <a:pt x="10" y="1"/>
                  </a:lnTo>
                  <a:lnTo>
                    <a:pt x="8" y="3"/>
                  </a:lnTo>
                  <a:lnTo>
                    <a:pt x="6" y="4"/>
                  </a:lnTo>
                  <a:lnTo>
                    <a:pt x="5" y="5"/>
                  </a:lnTo>
                  <a:lnTo>
                    <a:pt x="4" y="7"/>
                  </a:lnTo>
                  <a:lnTo>
                    <a:pt x="2" y="8"/>
                  </a:lnTo>
                  <a:lnTo>
                    <a:pt x="1" y="9"/>
                  </a:lnTo>
                  <a:lnTo>
                    <a:pt x="0" y="12"/>
                  </a:lnTo>
                  <a:lnTo>
                    <a:pt x="0" y="13"/>
                  </a:lnTo>
                  <a:lnTo>
                    <a:pt x="0" y="16"/>
                  </a:lnTo>
                  <a:lnTo>
                    <a:pt x="0" y="18"/>
                  </a:lnTo>
                  <a:lnTo>
                    <a:pt x="0" y="20"/>
                  </a:lnTo>
                  <a:lnTo>
                    <a:pt x="1" y="22"/>
                  </a:lnTo>
                  <a:lnTo>
                    <a:pt x="2" y="24"/>
                  </a:lnTo>
                  <a:lnTo>
                    <a:pt x="4" y="25"/>
                  </a:lnTo>
                  <a:lnTo>
                    <a:pt x="5" y="28"/>
                  </a:lnTo>
                  <a:lnTo>
                    <a:pt x="6" y="29"/>
                  </a:lnTo>
                  <a:lnTo>
                    <a:pt x="8" y="29"/>
                  </a:lnTo>
                  <a:lnTo>
                    <a:pt x="10" y="30"/>
                  </a:lnTo>
                  <a:lnTo>
                    <a:pt x="12" y="32"/>
                  </a:lnTo>
                  <a:lnTo>
                    <a:pt x="14" y="32"/>
                  </a:lnTo>
                  <a:lnTo>
                    <a:pt x="16" y="32"/>
                  </a:lnTo>
                  <a:lnTo>
                    <a:pt x="18" y="32"/>
                  </a:lnTo>
                  <a:lnTo>
                    <a:pt x="21" y="32"/>
                  </a:lnTo>
                  <a:lnTo>
                    <a:pt x="22" y="30"/>
                  </a:lnTo>
                  <a:lnTo>
                    <a:pt x="25" y="29"/>
                  </a:lnTo>
                  <a:lnTo>
                    <a:pt x="26" y="29"/>
                  </a:lnTo>
                  <a:lnTo>
                    <a:pt x="27" y="28"/>
                  </a:lnTo>
                  <a:lnTo>
                    <a:pt x="29" y="25"/>
                  </a:lnTo>
                  <a:lnTo>
                    <a:pt x="30" y="24"/>
                  </a:lnTo>
                  <a:lnTo>
                    <a:pt x="31" y="22"/>
                  </a:lnTo>
                  <a:lnTo>
                    <a:pt x="31" y="20"/>
                  </a:lnTo>
                  <a:lnTo>
                    <a:pt x="33" y="18"/>
                  </a:lnTo>
                  <a:lnTo>
                    <a:pt x="3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1" name="Freeform 367"/>
            <p:cNvSpPr>
              <a:spLocks/>
            </p:cNvSpPr>
            <p:nvPr userDrawn="1"/>
          </p:nvSpPr>
          <p:spPr bwMode="auto">
            <a:xfrm>
              <a:off x="5161" y="195"/>
              <a:ext cx="33" cy="32"/>
            </a:xfrm>
            <a:custGeom>
              <a:avLst/>
              <a:gdLst>
                <a:gd name="T0" fmla="*/ 33 w 33"/>
                <a:gd name="T1" fmla="*/ 16 h 32"/>
                <a:gd name="T2" fmla="*/ 33 w 33"/>
                <a:gd name="T3" fmla="*/ 15 h 32"/>
                <a:gd name="T4" fmla="*/ 31 w 33"/>
                <a:gd name="T5" fmla="*/ 12 h 32"/>
                <a:gd name="T6" fmla="*/ 31 w 33"/>
                <a:gd name="T7" fmla="*/ 11 h 32"/>
                <a:gd name="T8" fmla="*/ 30 w 33"/>
                <a:gd name="T9" fmla="*/ 8 h 32"/>
                <a:gd name="T10" fmla="*/ 29 w 33"/>
                <a:gd name="T11" fmla="*/ 7 h 32"/>
                <a:gd name="T12" fmla="*/ 27 w 33"/>
                <a:gd name="T13" fmla="*/ 6 h 32"/>
                <a:gd name="T14" fmla="*/ 26 w 33"/>
                <a:gd name="T15" fmla="*/ 4 h 32"/>
                <a:gd name="T16" fmla="*/ 25 w 33"/>
                <a:gd name="T17" fmla="*/ 3 h 32"/>
                <a:gd name="T18" fmla="*/ 22 w 33"/>
                <a:gd name="T19" fmla="*/ 2 h 32"/>
                <a:gd name="T20" fmla="*/ 21 w 33"/>
                <a:gd name="T21" fmla="*/ 2 h 32"/>
                <a:gd name="T22" fmla="*/ 18 w 33"/>
                <a:gd name="T23" fmla="*/ 0 h 32"/>
                <a:gd name="T24" fmla="*/ 16 w 33"/>
                <a:gd name="T25" fmla="*/ 0 h 32"/>
                <a:gd name="T26" fmla="*/ 14 w 33"/>
                <a:gd name="T27" fmla="*/ 0 h 32"/>
                <a:gd name="T28" fmla="*/ 12 w 33"/>
                <a:gd name="T29" fmla="*/ 2 h 32"/>
                <a:gd name="T30" fmla="*/ 10 w 33"/>
                <a:gd name="T31" fmla="*/ 2 h 32"/>
                <a:gd name="T32" fmla="*/ 8 w 33"/>
                <a:gd name="T33" fmla="*/ 3 h 32"/>
                <a:gd name="T34" fmla="*/ 6 w 33"/>
                <a:gd name="T35" fmla="*/ 4 h 32"/>
                <a:gd name="T36" fmla="*/ 5 w 33"/>
                <a:gd name="T37" fmla="*/ 6 h 32"/>
                <a:gd name="T38" fmla="*/ 4 w 33"/>
                <a:gd name="T39" fmla="*/ 7 h 32"/>
                <a:gd name="T40" fmla="*/ 2 w 33"/>
                <a:gd name="T41" fmla="*/ 8 h 32"/>
                <a:gd name="T42" fmla="*/ 1 w 33"/>
                <a:gd name="T43" fmla="*/ 11 h 32"/>
                <a:gd name="T44" fmla="*/ 0 w 33"/>
                <a:gd name="T45" fmla="*/ 12 h 32"/>
                <a:gd name="T46" fmla="*/ 0 w 33"/>
                <a:gd name="T47" fmla="*/ 15 h 32"/>
                <a:gd name="T48" fmla="*/ 0 w 33"/>
                <a:gd name="T49" fmla="*/ 16 h 32"/>
                <a:gd name="T50" fmla="*/ 0 w 33"/>
                <a:gd name="T51" fmla="*/ 19 h 32"/>
                <a:gd name="T52" fmla="*/ 0 w 33"/>
                <a:gd name="T53" fmla="*/ 20 h 32"/>
                <a:gd name="T54" fmla="*/ 1 w 33"/>
                <a:gd name="T55" fmla="*/ 23 h 32"/>
                <a:gd name="T56" fmla="*/ 2 w 33"/>
                <a:gd name="T57" fmla="*/ 24 h 32"/>
                <a:gd name="T58" fmla="*/ 4 w 33"/>
                <a:gd name="T59" fmla="*/ 25 h 32"/>
                <a:gd name="T60" fmla="*/ 5 w 33"/>
                <a:gd name="T61" fmla="*/ 28 h 32"/>
                <a:gd name="T62" fmla="*/ 6 w 33"/>
                <a:gd name="T63" fmla="*/ 29 h 32"/>
                <a:gd name="T64" fmla="*/ 8 w 33"/>
                <a:gd name="T65" fmla="*/ 29 h 32"/>
                <a:gd name="T66" fmla="*/ 10 w 33"/>
                <a:gd name="T67" fmla="*/ 31 h 32"/>
                <a:gd name="T68" fmla="*/ 12 w 33"/>
                <a:gd name="T69" fmla="*/ 32 h 32"/>
                <a:gd name="T70" fmla="*/ 14 w 33"/>
                <a:gd name="T71" fmla="*/ 32 h 32"/>
                <a:gd name="T72" fmla="*/ 16 w 33"/>
                <a:gd name="T73" fmla="*/ 32 h 32"/>
                <a:gd name="T74" fmla="*/ 18 w 33"/>
                <a:gd name="T75" fmla="*/ 32 h 32"/>
                <a:gd name="T76" fmla="*/ 21 w 33"/>
                <a:gd name="T77" fmla="*/ 32 h 32"/>
                <a:gd name="T78" fmla="*/ 22 w 33"/>
                <a:gd name="T79" fmla="*/ 31 h 32"/>
                <a:gd name="T80" fmla="*/ 25 w 33"/>
                <a:gd name="T81" fmla="*/ 29 h 32"/>
                <a:gd name="T82" fmla="*/ 26 w 33"/>
                <a:gd name="T83" fmla="*/ 29 h 32"/>
                <a:gd name="T84" fmla="*/ 27 w 33"/>
                <a:gd name="T85" fmla="*/ 28 h 32"/>
                <a:gd name="T86" fmla="*/ 29 w 33"/>
                <a:gd name="T87" fmla="*/ 25 h 32"/>
                <a:gd name="T88" fmla="*/ 30 w 33"/>
                <a:gd name="T89" fmla="*/ 24 h 32"/>
                <a:gd name="T90" fmla="*/ 31 w 33"/>
                <a:gd name="T91" fmla="*/ 23 h 32"/>
                <a:gd name="T92" fmla="*/ 31 w 33"/>
                <a:gd name="T93" fmla="*/ 20 h 32"/>
                <a:gd name="T94" fmla="*/ 33 w 33"/>
                <a:gd name="T95" fmla="*/ 19 h 32"/>
                <a:gd name="T96" fmla="*/ 33 w 33"/>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 h="32">
                  <a:moveTo>
                    <a:pt x="33" y="16"/>
                  </a:moveTo>
                  <a:lnTo>
                    <a:pt x="33" y="15"/>
                  </a:lnTo>
                  <a:lnTo>
                    <a:pt x="31" y="12"/>
                  </a:lnTo>
                  <a:lnTo>
                    <a:pt x="31" y="11"/>
                  </a:lnTo>
                  <a:lnTo>
                    <a:pt x="30" y="8"/>
                  </a:lnTo>
                  <a:lnTo>
                    <a:pt x="29" y="7"/>
                  </a:lnTo>
                  <a:lnTo>
                    <a:pt x="27" y="6"/>
                  </a:lnTo>
                  <a:lnTo>
                    <a:pt x="26" y="4"/>
                  </a:lnTo>
                  <a:lnTo>
                    <a:pt x="25" y="3"/>
                  </a:lnTo>
                  <a:lnTo>
                    <a:pt x="22" y="2"/>
                  </a:lnTo>
                  <a:lnTo>
                    <a:pt x="21" y="2"/>
                  </a:lnTo>
                  <a:lnTo>
                    <a:pt x="18" y="0"/>
                  </a:lnTo>
                  <a:lnTo>
                    <a:pt x="16" y="0"/>
                  </a:lnTo>
                  <a:lnTo>
                    <a:pt x="14" y="0"/>
                  </a:lnTo>
                  <a:lnTo>
                    <a:pt x="12" y="2"/>
                  </a:lnTo>
                  <a:lnTo>
                    <a:pt x="10" y="2"/>
                  </a:lnTo>
                  <a:lnTo>
                    <a:pt x="8" y="3"/>
                  </a:lnTo>
                  <a:lnTo>
                    <a:pt x="6" y="4"/>
                  </a:lnTo>
                  <a:lnTo>
                    <a:pt x="5" y="6"/>
                  </a:lnTo>
                  <a:lnTo>
                    <a:pt x="4" y="7"/>
                  </a:lnTo>
                  <a:lnTo>
                    <a:pt x="2" y="8"/>
                  </a:lnTo>
                  <a:lnTo>
                    <a:pt x="1" y="11"/>
                  </a:lnTo>
                  <a:lnTo>
                    <a:pt x="0" y="12"/>
                  </a:lnTo>
                  <a:lnTo>
                    <a:pt x="0" y="15"/>
                  </a:lnTo>
                  <a:lnTo>
                    <a:pt x="0" y="16"/>
                  </a:lnTo>
                  <a:lnTo>
                    <a:pt x="0" y="19"/>
                  </a:lnTo>
                  <a:lnTo>
                    <a:pt x="0" y="20"/>
                  </a:lnTo>
                  <a:lnTo>
                    <a:pt x="1" y="23"/>
                  </a:lnTo>
                  <a:lnTo>
                    <a:pt x="2" y="24"/>
                  </a:lnTo>
                  <a:lnTo>
                    <a:pt x="4" y="25"/>
                  </a:lnTo>
                  <a:lnTo>
                    <a:pt x="5" y="28"/>
                  </a:lnTo>
                  <a:lnTo>
                    <a:pt x="6" y="29"/>
                  </a:lnTo>
                  <a:lnTo>
                    <a:pt x="8" y="29"/>
                  </a:lnTo>
                  <a:lnTo>
                    <a:pt x="10" y="31"/>
                  </a:lnTo>
                  <a:lnTo>
                    <a:pt x="12" y="32"/>
                  </a:lnTo>
                  <a:lnTo>
                    <a:pt x="14" y="32"/>
                  </a:lnTo>
                  <a:lnTo>
                    <a:pt x="16" y="32"/>
                  </a:lnTo>
                  <a:lnTo>
                    <a:pt x="18" y="32"/>
                  </a:lnTo>
                  <a:lnTo>
                    <a:pt x="21" y="32"/>
                  </a:lnTo>
                  <a:lnTo>
                    <a:pt x="22" y="31"/>
                  </a:lnTo>
                  <a:lnTo>
                    <a:pt x="25" y="29"/>
                  </a:lnTo>
                  <a:lnTo>
                    <a:pt x="26" y="29"/>
                  </a:lnTo>
                  <a:lnTo>
                    <a:pt x="27" y="28"/>
                  </a:lnTo>
                  <a:lnTo>
                    <a:pt x="29" y="25"/>
                  </a:lnTo>
                  <a:lnTo>
                    <a:pt x="30" y="24"/>
                  </a:lnTo>
                  <a:lnTo>
                    <a:pt x="31" y="23"/>
                  </a:lnTo>
                  <a:lnTo>
                    <a:pt x="31" y="20"/>
                  </a:lnTo>
                  <a:lnTo>
                    <a:pt x="33" y="19"/>
                  </a:lnTo>
                  <a:lnTo>
                    <a:pt x="3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2" name="Freeform 368"/>
            <p:cNvSpPr>
              <a:spLocks/>
            </p:cNvSpPr>
            <p:nvPr userDrawn="1"/>
          </p:nvSpPr>
          <p:spPr bwMode="auto">
            <a:xfrm>
              <a:off x="5199" y="298"/>
              <a:ext cx="32" cy="32"/>
            </a:xfrm>
            <a:custGeom>
              <a:avLst/>
              <a:gdLst>
                <a:gd name="T0" fmla="*/ 32 w 32"/>
                <a:gd name="T1" fmla="*/ 15 h 32"/>
                <a:gd name="T2" fmla="*/ 32 w 32"/>
                <a:gd name="T3" fmla="*/ 13 h 32"/>
                <a:gd name="T4" fmla="*/ 30 w 32"/>
                <a:gd name="T5" fmla="*/ 12 h 32"/>
                <a:gd name="T6" fmla="*/ 30 w 32"/>
                <a:gd name="T7" fmla="*/ 9 h 32"/>
                <a:gd name="T8" fmla="*/ 29 w 32"/>
                <a:gd name="T9" fmla="*/ 8 h 32"/>
                <a:gd name="T10" fmla="*/ 28 w 32"/>
                <a:gd name="T11" fmla="*/ 7 h 32"/>
                <a:gd name="T12" fmla="*/ 26 w 32"/>
                <a:gd name="T13" fmla="*/ 4 h 32"/>
                <a:gd name="T14" fmla="*/ 25 w 32"/>
                <a:gd name="T15" fmla="*/ 3 h 32"/>
                <a:gd name="T16" fmla="*/ 24 w 32"/>
                <a:gd name="T17" fmla="*/ 1 h 32"/>
                <a:gd name="T18" fmla="*/ 21 w 32"/>
                <a:gd name="T19" fmla="*/ 1 h 32"/>
                <a:gd name="T20" fmla="*/ 20 w 32"/>
                <a:gd name="T21" fmla="*/ 0 h 32"/>
                <a:gd name="T22" fmla="*/ 17 w 32"/>
                <a:gd name="T23" fmla="*/ 0 h 32"/>
                <a:gd name="T24" fmla="*/ 14 w 32"/>
                <a:gd name="T25" fmla="*/ 0 h 32"/>
                <a:gd name="T26" fmla="*/ 13 w 32"/>
                <a:gd name="T27" fmla="*/ 0 h 32"/>
                <a:gd name="T28" fmla="*/ 10 w 32"/>
                <a:gd name="T29" fmla="*/ 0 h 32"/>
                <a:gd name="T30" fmla="*/ 9 w 32"/>
                <a:gd name="T31" fmla="*/ 1 h 32"/>
                <a:gd name="T32" fmla="*/ 7 w 32"/>
                <a:gd name="T33" fmla="*/ 1 h 32"/>
                <a:gd name="T34" fmla="*/ 5 w 32"/>
                <a:gd name="T35" fmla="*/ 3 h 32"/>
                <a:gd name="T36" fmla="*/ 4 w 32"/>
                <a:gd name="T37" fmla="*/ 4 h 32"/>
                <a:gd name="T38" fmla="*/ 3 w 32"/>
                <a:gd name="T39" fmla="*/ 7 h 32"/>
                <a:gd name="T40" fmla="*/ 1 w 32"/>
                <a:gd name="T41" fmla="*/ 8 h 32"/>
                <a:gd name="T42" fmla="*/ 0 w 32"/>
                <a:gd name="T43" fmla="*/ 9 h 32"/>
                <a:gd name="T44" fmla="*/ 0 w 32"/>
                <a:gd name="T45" fmla="*/ 12 h 32"/>
                <a:gd name="T46" fmla="*/ 0 w 32"/>
                <a:gd name="T47" fmla="*/ 13 h 32"/>
                <a:gd name="T48" fmla="*/ 0 w 32"/>
                <a:gd name="T49" fmla="*/ 15 h 32"/>
                <a:gd name="T50" fmla="*/ 0 w 32"/>
                <a:gd name="T51" fmla="*/ 17 h 32"/>
                <a:gd name="T52" fmla="*/ 0 w 32"/>
                <a:gd name="T53" fmla="*/ 20 h 32"/>
                <a:gd name="T54" fmla="*/ 0 w 32"/>
                <a:gd name="T55" fmla="*/ 21 h 32"/>
                <a:gd name="T56" fmla="*/ 1 w 32"/>
                <a:gd name="T57" fmla="*/ 24 h 32"/>
                <a:gd name="T58" fmla="*/ 3 w 32"/>
                <a:gd name="T59" fmla="*/ 25 h 32"/>
                <a:gd name="T60" fmla="*/ 4 w 32"/>
                <a:gd name="T61" fmla="*/ 27 h 32"/>
                <a:gd name="T62" fmla="*/ 5 w 32"/>
                <a:gd name="T63" fmla="*/ 28 h 32"/>
                <a:gd name="T64" fmla="*/ 7 w 32"/>
                <a:gd name="T65" fmla="*/ 29 h 32"/>
                <a:gd name="T66" fmla="*/ 9 w 32"/>
                <a:gd name="T67" fmla="*/ 30 h 32"/>
                <a:gd name="T68" fmla="*/ 10 w 32"/>
                <a:gd name="T69" fmla="*/ 30 h 32"/>
                <a:gd name="T70" fmla="*/ 13 w 32"/>
                <a:gd name="T71" fmla="*/ 32 h 32"/>
                <a:gd name="T72" fmla="*/ 14 w 32"/>
                <a:gd name="T73" fmla="*/ 32 h 32"/>
                <a:gd name="T74" fmla="*/ 17 w 32"/>
                <a:gd name="T75" fmla="*/ 32 h 32"/>
                <a:gd name="T76" fmla="*/ 20 w 32"/>
                <a:gd name="T77" fmla="*/ 30 h 32"/>
                <a:gd name="T78" fmla="*/ 21 w 32"/>
                <a:gd name="T79" fmla="*/ 30 h 32"/>
                <a:gd name="T80" fmla="*/ 24 w 32"/>
                <a:gd name="T81" fmla="*/ 29 h 32"/>
                <a:gd name="T82" fmla="*/ 25 w 32"/>
                <a:gd name="T83" fmla="*/ 28 h 32"/>
                <a:gd name="T84" fmla="*/ 26 w 32"/>
                <a:gd name="T85" fmla="*/ 27 h 32"/>
                <a:gd name="T86" fmla="*/ 28 w 32"/>
                <a:gd name="T87" fmla="*/ 25 h 32"/>
                <a:gd name="T88" fmla="*/ 29 w 32"/>
                <a:gd name="T89" fmla="*/ 24 h 32"/>
                <a:gd name="T90" fmla="*/ 30 w 32"/>
                <a:gd name="T91" fmla="*/ 21 h 32"/>
                <a:gd name="T92" fmla="*/ 30 w 32"/>
                <a:gd name="T93" fmla="*/ 20 h 32"/>
                <a:gd name="T94" fmla="*/ 32 w 32"/>
                <a:gd name="T95" fmla="*/ 17 h 32"/>
                <a:gd name="T96" fmla="*/ 32 w 32"/>
                <a:gd name="T97" fmla="*/ 15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5"/>
                  </a:moveTo>
                  <a:lnTo>
                    <a:pt x="32" y="13"/>
                  </a:lnTo>
                  <a:lnTo>
                    <a:pt x="30" y="12"/>
                  </a:lnTo>
                  <a:lnTo>
                    <a:pt x="30" y="9"/>
                  </a:lnTo>
                  <a:lnTo>
                    <a:pt x="29" y="8"/>
                  </a:lnTo>
                  <a:lnTo>
                    <a:pt x="28" y="7"/>
                  </a:lnTo>
                  <a:lnTo>
                    <a:pt x="26" y="4"/>
                  </a:lnTo>
                  <a:lnTo>
                    <a:pt x="25" y="3"/>
                  </a:lnTo>
                  <a:lnTo>
                    <a:pt x="24" y="1"/>
                  </a:lnTo>
                  <a:lnTo>
                    <a:pt x="21" y="1"/>
                  </a:lnTo>
                  <a:lnTo>
                    <a:pt x="20" y="0"/>
                  </a:lnTo>
                  <a:lnTo>
                    <a:pt x="17" y="0"/>
                  </a:lnTo>
                  <a:lnTo>
                    <a:pt x="14" y="0"/>
                  </a:lnTo>
                  <a:lnTo>
                    <a:pt x="13" y="0"/>
                  </a:lnTo>
                  <a:lnTo>
                    <a:pt x="10" y="0"/>
                  </a:lnTo>
                  <a:lnTo>
                    <a:pt x="9" y="1"/>
                  </a:lnTo>
                  <a:lnTo>
                    <a:pt x="7" y="1"/>
                  </a:lnTo>
                  <a:lnTo>
                    <a:pt x="5" y="3"/>
                  </a:lnTo>
                  <a:lnTo>
                    <a:pt x="4" y="4"/>
                  </a:lnTo>
                  <a:lnTo>
                    <a:pt x="3" y="7"/>
                  </a:lnTo>
                  <a:lnTo>
                    <a:pt x="1" y="8"/>
                  </a:lnTo>
                  <a:lnTo>
                    <a:pt x="0" y="9"/>
                  </a:lnTo>
                  <a:lnTo>
                    <a:pt x="0" y="12"/>
                  </a:lnTo>
                  <a:lnTo>
                    <a:pt x="0" y="13"/>
                  </a:lnTo>
                  <a:lnTo>
                    <a:pt x="0" y="15"/>
                  </a:lnTo>
                  <a:lnTo>
                    <a:pt x="0" y="17"/>
                  </a:lnTo>
                  <a:lnTo>
                    <a:pt x="0" y="20"/>
                  </a:lnTo>
                  <a:lnTo>
                    <a:pt x="0" y="21"/>
                  </a:lnTo>
                  <a:lnTo>
                    <a:pt x="1" y="24"/>
                  </a:lnTo>
                  <a:lnTo>
                    <a:pt x="3" y="25"/>
                  </a:lnTo>
                  <a:lnTo>
                    <a:pt x="4" y="27"/>
                  </a:lnTo>
                  <a:lnTo>
                    <a:pt x="5" y="28"/>
                  </a:lnTo>
                  <a:lnTo>
                    <a:pt x="7" y="29"/>
                  </a:lnTo>
                  <a:lnTo>
                    <a:pt x="9" y="30"/>
                  </a:lnTo>
                  <a:lnTo>
                    <a:pt x="10" y="30"/>
                  </a:lnTo>
                  <a:lnTo>
                    <a:pt x="13" y="32"/>
                  </a:lnTo>
                  <a:lnTo>
                    <a:pt x="14" y="32"/>
                  </a:lnTo>
                  <a:lnTo>
                    <a:pt x="17" y="32"/>
                  </a:lnTo>
                  <a:lnTo>
                    <a:pt x="20" y="30"/>
                  </a:lnTo>
                  <a:lnTo>
                    <a:pt x="21" y="30"/>
                  </a:lnTo>
                  <a:lnTo>
                    <a:pt x="24" y="29"/>
                  </a:lnTo>
                  <a:lnTo>
                    <a:pt x="25" y="28"/>
                  </a:lnTo>
                  <a:lnTo>
                    <a:pt x="26" y="27"/>
                  </a:lnTo>
                  <a:lnTo>
                    <a:pt x="28" y="25"/>
                  </a:lnTo>
                  <a:lnTo>
                    <a:pt x="29" y="24"/>
                  </a:lnTo>
                  <a:lnTo>
                    <a:pt x="30" y="21"/>
                  </a:lnTo>
                  <a:lnTo>
                    <a:pt x="30" y="20"/>
                  </a:lnTo>
                  <a:lnTo>
                    <a:pt x="32" y="17"/>
                  </a:lnTo>
                  <a:lnTo>
                    <a:pt x="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3" name="Freeform 369"/>
            <p:cNvSpPr>
              <a:spLocks/>
            </p:cNvSpPr>
            <p:nvPr userDrawn="1"/>
          </p:nvSpPr>
          <p:spPr bwMode="auto">
            <a:xfrm>
              <a:off x="5011" y="16"/>
              <a:ext cx="4" cy="5"/>
            </a:xfrm>
            <a:custGeom>
              <a:avLst/>
              <a:gdLst>
                <a:gd name="T0" fmla="*/ 4 w 4"/>
                <a:gd name="T1" fmla="*/ 0 h 5"/>
                <a:gd name="T2" fmla="*/ 0 w 4"/>
                <a:gd name="T3" fmla="*/ 5 h 5"/>
                <a:gd name="T4" fmla="*/ 0 w 4"/>
                <a:gd name="T5" fmla="*/ 0 h 5"/>
                <a:gd name="T6" fmla="*/ 4 w 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5">
                  <a:moveTo>
                    <a:pt x="4" y="0"/>
                  </a:moveTo>
                  <a:lnTo>
                    <a:pt x="0" y="5"/>
                  </a:lnTo>
                  <a:lnTo>
                    <a:pt x="0"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4" name="Freeform 370"/>
            <p:cNvSpPr>
              <a:spLocks/>
            </p:cNvSpPr>
            <p:nvPr userDrawn="1"/>
          </p:nvSpPr>
          <p:spPr bwMode="auto">
            <a:xfrm>
              <a:off x="5011" y="16"/>
              <a:ext cx="8" cy="9"/>
            </a:xfrm>
            <a:custGeom>
              <a:avLst/>
              <a:gdLst>
                <a:gd name="T0" fmla="*/ 8 w 8"/>
                <a:gd name="T1" fmla="*/ 0 h 9"/>
                <a:gd name="T2" fmla="*/ 0 w 8"/>
                <a:gd name="T3" fmla="*/ 9 h 9"/>
                <a:gd name="T4" fmla="*/ 0 w 8"/>
                <a:gd name="T5" fmla="*/ 0 h 9"/>
                <a:gd name="T6" fmla="*/ 8 w 8"/>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9">
                  <a:moveTo>
                    <a:pt x="8" y="0"/>
                  </a:moveTo>
                  <a:lnTo>
                    <a:pt x="0" y="9"/>
                  </a:lnTo>
                  <a:lnTo>
                    <a:pt x="0"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 name="Freeform 371"/>
            <p:cNvSpPr>
              <a:spLocks/>
            </p:cNvSpPr>
            <p:nvPr userDrawn="1"/>
          </p:nvSpPr>
          <p:spPr bwMode="auto">
            <a:xfrm>
              <a:off x="5011" y="16"/>
              <a:ext cx="12" cy="14"/>
            </a:xfrm>
            <a:custGeom>
              <a:avLst/>
              <a:gdLst>
                <a:gd name="T0" fmla="*/ 0 w 12"/>
                <a:gd name="T1" fmla="*/ 5 h 14"/>
                <a:gd name="T2" fmla="*/ 4 w 12"/>
                <a:gd name="T3" fmla="*/ 0 h 14"/>
                <a:gd name="T4" fmla="*/ 12 w 12"/>
                <a:gd name="T5" fmla="*/ 0 h 14"/>
                <a:gd name="T6" fmla="*/ 0 w 12"/>
                <a:gd name="T7" fmla="*/ 14 h 14"/>
                <a:gd name="T8" fmla="*/ 0 w 12"/>
                <a:gd name="T9" fmla="*/ 5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4">
                  <a:moveTo>
                    <a:pt x="0" y="5"/>
                  </a:moveTo>
                  <a:lnTo>
                    <a:pt x="4" y="0"/>
                  </a:lnTo>
                  <a:lnTo>
                    <a:pt x="12" y="0"/>
                  </a:lnTo>
                  <a:lnTo>
                    <a:pt x="0" y="14"/>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6" name="Freeform 372"/>
            <p:cNvSpPr>
              <a:spLocks/>
            </p:cNvSpPr>
            <p:nvPr userDrawn="1"/>
          </p:nvSpPr>
          <p:spPr bwMode="auto">
            <a:xfrm>
              <a:off x="5011" y="16"/>
              <a:ext cx="16" cy="20"/>
            </a:xfrm>
            <a:custGeom>
              <a:avLst/>
              <a:gdLst>
                <a:gd name="T0" fmla="*/ 0 w 16"/>
                <a:gd name="T1" fmla="*/ 9 h 20"/>
                <a:gd name="T2" fmla="*/ 8 w 16"/>
                <a:gd name="T3" fmla="*/ 0 h 20"/>
                <a:gd name="T4" fmla="*/ 16 w 16"/>
                <a:gd name="T5" fmla="*/ 0 h 20"/>
                <a:gd name="T6" fmla="*/ 0 w 16"/>
                <a:gd name="T7" fmla="*/ 20 h 20"/>
                <a:gd name="T8" fmla="*/ 0 w 16"/>
                <a:gd name="T9" fmla="*/ 9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0">
                  <a:moveTo>
                    <a:pt x="0" y="9"/>
                  </a:moveTo>
                  <a:lnTo>
                    <a:pt x="8" y="0"/>
                  </a:lnTo>
                  <a:lnTo>
                    <a:pt x="16" y="0"/>
                  </a:lnTo>
                  <a:lnTo>
                    <a:pt x="0" y="20"/>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7" name="Freeform 373"/>
            <p:cNvSpPr>
              <a:spLocks/>
            </p:cNvSpPr>
            <p:nvPr userDrawn="1"/>
          </p:nvSpPr>
          <p:spPr bwMode="auto">
            <a:xfrm>
              <a:off x="5011" y="16"/>
              <a:ext cx="20" cy="24"/>
            </a:xfrm>
            <a:custGeom>
              <a:avLst/>
              <a:gdLst>
                <a:gd name="T0" fmla="*/ 0 w 20"/>
                <a:gd name="T1" fmla="*/ 14 h 24"/>
                <a:gd name="T2" fmla="*/ 12 w 20"/>
                <a:gd name="T3" fmla="*/ 0 h 24"/>
                <a:gd name="T4" fmla="*/ 20 w 20"/>
                <a:gd name="T5" fmla="*/ 0 h 24"/>
                <a:gd name="T6" fmla="*/ 0 w 20"/>
                <a:gd name="T7" fmla="*/ 24 h 24"/>
                <a:gd name="T8" fmla="*/ 0 w 20"/>
                <a:gd name="T9" fmla="*/ 1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4">
                  <a:moveTo>
                    <a:pt x="0" y="14"/>
                  </a:moveTo>
                  <a:lnTo>
                    <a:pt x="12" y="0"/>
                  </a:lnTo>
                  <a:lnTo>
                    <a:pt x="20" y="0"/>
                  </a:lnTo>
                  <a:lnTo>
                    <a:pt x="0" y="24"/>
                  </a:lnTo>
                  <a:lnTo>
                    <a:pt x="0" y="14"/>
                  </a:ln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8" name="Freeform 374"/>
            <p:cNvSpPr>
              <a:spLocks/>
            </p:cNvSpPr>
            <p:nvPr userDrawn="1"/>
          </p:nvSpPr>
          <p:spPr bwMode="auto">
            <a:xfrm>
              <a:off x="5011" y="16"/>
              <a:ext cx="23" cy="29"/>
            </a:xfrm>
            <a:custGeom>
              <a:avLst/>
              <a:gdLst>
                <a:gd name="T0" fmla="*/ 0 w 23"/>
                <a:gd name="T1" fmla="*/ 20 h 29"/>
                <a:gd name="T2" fmla="*/ 16 w 23"/>
                <a:gd name="T3" fmla="*/ 0 h 29"/>
                <a:gd name="T4" fmla="*/ 23 w 23"/>
                <a:gd name="T5" fmla="*/ 0 h 29"/>
                <a:gd name="T6" fmla="*/ 0 w 23"/>
                <a:gd name="T7" fmla="*/ 29 h 29"/>
                <a:gd name="T8" fmla="*/ 0 w 23"/>
                <a:gd name="T9" fmla="*/ 2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9">
                  <a:moveTo>
                    <a:pt x="0" y="20"/>
                  </a:moveTo>
                  <a:lnTo>
                    <a:pt x="16" y="0"/>
                  </a:lnTo>
                  <a:lnTo>
                    <a:pt x="23" y="0"/>
                  </a:lnTo>
                  <a:lnTo>
                    <a:pt x="0" y="29"/>
                  </a:lnTo>
                  <a:lnTo>
                    <a:pt x="0" y="20"/>
                  </a:lnTo>
                  <a:close/>
                </a:path>
              </a:pathLst>
            </a:custGeom>
            <a:solidFill>
              <a:srgbClr val="FDFD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9" name="Freeform 375"/>
            <p:cNvSpPr>
              <a:spLocks/>
            </p:cNvSpPr>
            <p:nvPr userDrawn="1"/>
          </p:nvSpPr>
          <p:spPr bwMode="auto">
            <a:xfrm>
              <a:off x="5011" y="16"/>
              <a:ext cx="27" cy="34"/>
            </a:xfrm>
            <a:custGeom>
              <a:avLst/>
              <a:gdLst>
                <a:gd name="T0" fmla="*/ 0 w 27"/>
                <a:gd name="T1" fmla="*/ 24 h 34"/>
                <a:gd name="T2" fmla="*/ 20 w 27"/>
                <a:gd name="T3" fmla="*/ 0 h 34"/>
                <a:gd name="T4" fmla="*/ 27 w 27"/>
                <a:gd name="T5" fmla="*/ 0 h 34"/>
                <a:gd name="T6" fmla="*/ 0 w 27"/>
                <a:gd name="T7" fmla="*/ 34 h 34"/>
                <a:gd name="T8" fmla="*/ 0 w 27"/>
                <a:gd name="T9" fmla="*/ 24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4">
                  <a:moveTo>
                    <a:pt x="0" y="24"/>
                  </a:moveTo>
                  <a:lnTo>
                    <a:pt x="20" y="0"/>
                  </a:lnTo>
                  <a:lnTo>
                    <a:pt x="27" y="0"/>
                  </a:lnTo>
                  <a:lnTo>
                    <a:pt x="0" y="34"/>
                  </a:lnTo>
                  <a:lnTo>
                    <a:pt x="0" y="24"/>
                  </a:lnTo>
                  <a:close/>
                </a:path>
              </a:pathLst>
            </a:custGeom>
            <a:solidFill>
              <a:srgbClr val="FCFD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0" name="Freeform 376"/>
            <p:cNvSpPr>
              <a:spLocks/>
            </p:cNvSpPr>
            <p:nvPr userDrawn="1"/>
          </p:nvSpPr>
          <p:spPr bwMode="auto">
            <a:xfrm>
              <a:off x="5011" y="16"/>
              <a:ext cx="33" cy="38"/>
            </a:xfrm>
            <a:custGeom>
              <a:avLst/>
              <a:gdLst>
                <a:gd name="T0" fmla="*/ 0 w 33"/>
                <a:gd name="T1" fmla="*/ 29 h 38"/>
                <a:gd name="T2" fmla="*/ 23 w 33"/>
                <a:gd name="T3" fmla="*/ 0 h 38"/>
                <a:gd name="T4" fmla="*/ 33 w 33"/>
                <a:gd name="T5" fmla="*/ 0 h 38"/>
                <a:gd name="T6" fmla="*/ 0 w 33"/>
                <a:gd name="T7" fmla="*/ 38 h 38"/>
                <a:gd name="T8" fmla="*/ 0 w 33"/>
                <a:gd name="T9" fmla="*/ 29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8">
                  <a:moveTo>
                    <a:pt x="0" y="29"/>
                  </a:moveTo>
                  <a:lnTo>
                    <a:pt x="23" y="0"/>
                  </a:lnTo>
                  <a:lnTo>
                    <a:pt x="33" y="0"/>
                  </a:lnTo>
                  <a:lnTo>
                    <a:pt x="0" y="38"/>
                  </a:lnTo>
                  <a:lnTo>
                    <a:pt x="0" y="29"/>
                  </a:lnTo>
                  <a:close/>
                </a:path>
              </a:pathLst>
            </a:custGeom>
            <a:solidFill>
              <a:srgbClr val="FCFD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1" name="Freeform 377"/>
            <p:cNvSpPr>
              <a:spLocks/>
            </p:cNvSpPr>
            <p:nvPr userDrawn="1"/>
          </p:nvSpPr>
          <p:spPr bwMode="auto">
            <a:xfrm>
              <a:off x="5011" y="16"/>
              <a:ext cx="37" cy="43"/>
            </a:xfrm>
            <a:custGeom>
              <a:avLst/>
              <a:gdLst>
                <a:gd name="T0" fmla="*/ 0 w 37"/>
                <a:gd name="T1" fmla="*/ 34 h 43"/>
                <a:gd name="T2" fmla="*/ 27 w 37"/>
                <a:gd name="T3" fmla="*/ 0 h 43"/>
                <a:gd name="T4" fmla="*/ 37 w 37"/>
                <a:gd name="T5" fmla="*/ 0 h 43"/>
                <a:gd name="T6" fmla="*/ 0 w 37"/>
                <a:gd name="T7" fmla="*/ 43 h 43"/>
                <a:gd name="T8" fmla="*/ 0 w 37"/>
                <a:gd name="T9" fmla="*/ 34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3">
                  <a:moveTo>
                    <a:pt x="0" y="34"/>
                  </a:moveTo>
                  <a:lnTo>
                    <a:pt x="27" y="0"/>
                  </a:lnTo>
                  <a:lnTo>
                    <a:pt x="37" y="0"/>
                  </a:lnTo>
                  <a:lnTo>
                    <a:pt x="0" y="43"/>
                  </a:lnTo>
                  <a:lnTo>
                    <a:pt x="0" y="34"/>
                  </a:lnTo>
                  <a:close/>
                </a:path>
              </a:pathLst>
            </a:custGeom>
            <a:solidFill>
              <a:srgbClr val="FAFB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2" name="Freeform 378"/>
            <p:cNvSpPr>
              <a:spLocks/>
            </p:cNvSpPr>
            <p:nvPr userDrawn="1"/>
          </p:nvSpPr>
          <p:spPr bwMode="auto">
            <a:xfrm>
              <a:off x="5011" y="16"/>
              <a:ext cx="41" cy="47"/>
            </a:xfrm>
            <a:custGeom>
              <a:avLst/>
              <a:gdLst>
                <a:gd name="T0" fmla="*/ 0 w 41"/>
                <a:gd name="T1" fmla="*/ 38 h 47"/>
                <a:gd name="T2" fmla="*/ 33 w 41"/>
                <a:gd name="T3" fmla="*/ 0 h 47"/>
                <a:gd name="T4" fmla="*/ 41 w 41"/>
                <a:gd name="T5" fmla="*/ 0 h 47"/>
                <a:gd name="T6" fmla="*/ 0 w 41"/>
                <a:gd name="T7" fmla="*/ 47 h 47"/>
                <a:gd name="T8" fmla="*/ 0 w 41"/>
                <a:gd name="T9" fmla="*/ 38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7">
                  <a:moveTo>
                    <a:pt x="0" y="38"/>
                  </a:moveTo>
                  <a:lnTo>
                    <a:pt x="33" y="0"/>
                  </a:lnTo>
                  <a:lnTo>
                    <a:pt x="41" y="0"/>
                  </a:lnTo>
                  <a:lnTo>
                    <a:pt x="0" y="47"/>
                  </a:lnTo>
                  <a:lnTo>
                    <a:pt x="0" y="38"/>
                  </a:lnTo>
                  <a:close/>
                </a:path>
              </a:pathLst>
            </a:custGeom>
            <a:solidFill>
              <a:srgbClr val="FAFB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3" name="Freeform 379"/>
            <p:cNvSpPr>
              <a:spLocks/>
            </p:cNvSpPr>
            <p:nvPr userDrawn="1"/>
          </p:nvSpPr>
          <p:spPr bwMode="auto">
            <a:xfrm>
              <a:off x="5011" y="16"/>
              <a:ext cx="45" cy="53"/>
            </a:xfrm>
            <a:custGeom>
              <a:avLst/>
              <a:gdLst>
                <a:gd name="T0" fmla="*/ 0 w 45"/>
                <a:gd name="T1" fmla="*/ 43 h 53"/>
                <a:gd name="T2" fmla="*/ 37 w 45"/>
                <a:gd name="T3" fmla="*/ 0 h 53"/>
                <a:gd name="T4" fmla="*/ 45 w 45"/>
                <a:gd name="T5" fmla="*/ 0 h 53"/>
                <a:gd name="T6" fmla="*/ 0 w 45"/>
                <a:gd name="T7" fmla="*/ 53 h 53"/>
                <a:gd name="T8" fmla="*/ 0 w 45"/>
                <a:gd name="T9" fmla="*/ 4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3">
                  <a:moveTo>
                    <a:pt x="0" y="43"/>
                  </a:moveTo>
                  <a:lnTo>
                    <a:pt x="37" y="0"/>
                  </a:lnTo>
                  <a:lnTo>
                    <a:pt x="45" y="0"/>
                  </a:lnTo>
                  <a:lnTo>
                    <a:pt x="0" y="53"/>
                  </a:lnTo>
                  <a:lnTo>
                    <a:pt x="0" y="43"/>
                  </a:lnTo>
                  <a:close/>
                </a:path>
              </a:pathLst>
            </a:custGeom>
            <a:solidFill>
              <a:srgbClr val="F9FB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 name="Freeform 380"/>
            <p:cNvSpPr>
              <a:spLocks/>
            </p:cNvSpPr>
            <p:nvPr userDrawn="1"/>
          </p:nvSpPr>
          <p:spPr bwMode="auto">
            <a:xfrm>
              <a:off x="5011" y="16"/>
              <a:ext cx="48" cy="58"/>
            </a:xfrm>
            <a:custGeom>
              <a:avLst/>
              <a:gdLst>
                <a:gd name="T0" fmla="*/ 0 w 48"/>
                <a:gd name="T1" fmla="*/ 47 h 58"/>
                <a:gd name="T2" fmla="*/ 41 w 48"/>
                <a:gd name="T3" fmla="*/ 0 h 58"/>
                <a:gd name="T4" fmla="*/ 48 w 48"/>
                <a:gd name="T5" fmla="*/ 0 h 58"/>
                <a:gd name="T6" fmla="*/ 0 w 48"/>
                <a:gd name="T7" fmla="*/ 58 h 58"/>
                <a:gd name="T8" fmla="*/ 0 w 48"/>
                <a:gd name="T9" fmla="*/ 47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58">
                  <a:moveTo>
                    <a:pt x="0" y="47"/>
                  </a:moveTo>
                  <a:lnTo>
                    <a:pt x="41" y="0"/>
                  </a:lnTo>
                  <a:lnTo>
                    <a:pt x="48" y="0"/>
                  </a:lnTo>
                  <a:lnTo>
                    <a:pt x="0" y="58"/>
                  </a:lnTo>
                  <a:lnTo>
                    <a:pt x="0" y="47"/>
                  </a:lnTo>
                  <a:close/>
                </a:path>
              </a:pathLst>
            </a:custGeom>
            <a:solidFill>
              <a:srgbClr val="F8F9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 name="Freeform 381"/>
            <p:cNvSpPr>
              <a:spLocks/>
            </p:cNvSpPr>
            <p:nvPr userDrawn="1"/>
          </p:nvSpPr>
          <p:spPr bwMode="auto">
            <a:xfrm>
              <a:off x="5011" y="16"/>
              <a:ext cx="52" cy="62"/>
            </a:xfrm>
            <a:custGeom>
              <a:avLst/>
              <a:gdLst>
                <a:gd name="T0" fmla="*/ 0 w 52"/>
                <a:gd name="T1" fmla="*/ 53 h 62"/>
                <a:gd name="T2" fmla="*/ 45 w 52"/>
                <a:gd name="T3" fmla="*/ 0 h 62"/>
                <a:gd name="T4" fmla="*/ 52 w 52"/>
                <a:gd name="T5" fmla="*/ 0 h 62"/>
                <a:gd name="T6" fmla="*/ 0 w 52"/>
                <a:gd name="T7" fmla="*/ 62 h 62"/>
                <a:gd name="T8" fmla="*/ 0 w 52"/>
                <a:gd name="T9" fmla="*/ 53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62">
                  <a:moveTo>
                    <a:pt x="0" y="53"/>
                  </a:moveTo>
                  <a:lnTo>
                    <a:pt x="45" y="0"/>
                  </a:lnTo>
                  <a:lnTo>
                    <a:pt x="52" y="0"/>
                  </a:lnTo>
                  <a:lnTo>
                    <a:pt x="0" y="62"/>
                  </a:lnTo>
                  <a:lnTo>
                    <a:pt x="0" y="53"/>
                  </a:lnTo>
                  <a:close/>
                </a:path>
              </a:pathLst>
            </a:custGeom>
            <a:solidFill>
              <a:srgbClr val="F7F9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 name="Freeform 382"/>
            <p:cNvSpPr>
              <a:spLocks/>
            </p:cNvSpPr>
            <p:nvPr userDrawn="1"/>
          </p:nvSpPr>
          <p:spPr bwMode="auto">
            <a:xfrm>
              <a:off x="5011" y="16"/>
              <a:ext cx="56" cy="67"/>
            </a:xfrm>
            <a:custGeom>
              <a:avLst/>
              <a:gdLst>
                <a:gd name="T0" fmla="*/ 0 w 56"/>
                <a:gd name="T1" fmla="*/ 58 h 67"/>
                <a:gd name="T2" fmla="*/ 48 w 56"/>
                <a:gd name="T3" fmla="*/ 0 h 67"/>
                <a:gd name="T4" fmla="*/ 56 w 56"/>
                <a:gd name="T5" fmla="*/ 0 h 67"/>
                <a:gd name="T6" fmla="*/ 0 w 56"/>
                <a:gd name="T7" fmla="*/ 67 h 67"/>
                <a:gd name="T8" fmla="*/ 0 w 56"/>
                <a:gd name="T9" fmla="*/ 58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67">
                  <a:moveTo>
                    <a:pt x="0" y="58"/>
                  </a:moveTo>
                  <a:lnTo>
                    <a:pt x="48" y="0"/>
                  </a:lnTo>
                  <a:lnTo>
                    <a:pt x="56" y="0"/>
                  </a:lnTo>
                  <a:lnTo>
                    <a:pt x="0" y="67"/>
                  </a:lnTo>
                  <a:lnTo>
                    <a:pt x="0" y="58"/>
                  </a:lnTo>
                  <a:close/>
                </a:path>
              </a:pathLst>
            </a:custGeom>
            <a:solidFill>
              <a:srgbClr val="F7F9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7" name="Freeform 383"/>
            <p:cNvSpPr>
              <a:spLocks/>
            </p:cNvSpPr>
            <p:nvPr userDrawn="1"/>
          </p:nvSpPr>
          <p:spPr bwMode="auto">
            <a:xfrm>
              <a:off x="5011" y="16"/>
              <a:ext cx="60" cy="72"/>
            </a:xfrm>
            <a:custGeom>
              <a:avLst/>
              <a:gdLst>
                <a:gd name="T0" fmla="*/ 0 w 60"/>
                <a:gd name="T1" fmla="*/ 62 h 72"/>
                <a:gd name="T2" fmla="*/ 52 w 60"/>
                <a:gd name="T3" fmla="*/ 0 h 72"/>
                <a:gd name="T4" fmla="*/ 60 w 60"/>
                <a:gd name="T5" fmla="*/ 0 h 72"/>
                <a:gd name="T6" fmla="*/ 0 w 60"/>
                <a:gd name="T7" fmla="*/ 72 h 72"/>
                <a:gd name="T8" fmla="*/ 0 w 60"/>
                <a:gd name="T9" fmla="*/ 62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72">
                  <a:moveTo>
                    <a:pt x="0" y="62"/>
                  </a:moveTo>
                  <a:lnTo>
                    <a:pt x="52" y="0"/>
                  </a:lnTo>
                  <a:lnTo>
                    <a:pt x="60" y="0"/>
                  </a:lnTo>
                  <a:lnTo>
                    <a:pt x="0" y="72"/>
                  </a:lnTo>
                  <a:lnTo>
                    <a:pt x="0" y="62"/>
                  </a:lnTo>
                  <a:close/>
                </a:path>
              </a:pathLst>
            </a:custGeom>
            <a:solidFill>
              <a:srgbClr val="F5F7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8" name="Freeform 384"/>
            <p:cNvSpPr>
              <a:spLocks/>
            </p:cNvSpPr>
            <p:nvPr userDrawn="1"/>
          </p:nvSpPr>
          <p:spPr bwMode="auto">
            <a:xfrm>
              <a:off x="5011" y="16"/>
              <a:ext cx="64" cy="76"/>
            </a:xfrm>
            <a:custGeom>
              <a:avLst/>
              <a:gdLst>
                <a:gd name="T0" fmla="*/ 0 w 64"/>
                <a:gd name="T1" fmla="*/ 67 h 76"/>
                <a:gd name="T2" fmla="*/ 56 w 64"/>
                <a:gd name="T3" fmla="*/ 0 h 76"/>
                <a:gd name="T4" fmla="*/ 64 w 64"/>
                <a:gd name="T5" fmla="*/ 0 h 76"/>
                <a:gd name="T6" fmla="*/ 0 w 64"/>
                <a:gd name="T7" fmla="*/ 76 h 76"/>
                <a:gd name="T8" fmla="*/ 0 w 64"/>
                <a:gd name="T9" fmla="*/ 67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76">
                  <a:moveTo>
                    <a:pt x="0" y="67"/>
                  </a:moveTo>
                  <a:lnTo>
                    <a:pt x="56" y="0"/>
                  </a:lnTo>
                  <a:lnTo>
                    <a:pt x="64" y="0"/>
                  </a:lnTo>
                  <a:lnTo>
                    <a:pt x="0" y="76"/>
                  </a:lnTo>
                  <a:lnTo>
                    <a:pt x="0" y="67"/>
                  </a:lnTo>
                  <a:close/>
                </a:path>
              </a:pathLst>
            </a:custGeom>
            <a:solidFill>
              <a:srgbClr val="F5F7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9" name="Freeform 385"/>
            <p:cNvSpPr>
              <a:spLocks/>
            </p:cNvSpPr>
            <p:nvPr userDrawn="1"/>
          </p:nvSpPr>
          <p:spPr bwMode="auto">
            <a:xfrm>
              <a:off x="5011" y="16"/>
              <a:ext cx="68" cy="82"/>
            </a:xfrm>
            <a:custGeom>
              <a:avLst/>
              <a:gdLst>
                <a:gd name="T0" fmla="*/ 0 w 68"/>
                <a:gd name="T1" fmla="*/ 72 h 82"/>
                <a:gd name="T2" fmla="*/ 60 w 68"/>
                <a:gd name="T3" fmla="*/ 0 h 82"/>
                <a:gd name="T4" fmla="*/ 68 w 68"/>
                <a:gd name="T5" fmla="*/ 0 h 82"/>
                <a:gd name="T6" fmla="*/ 0 w 68"/>
                <a:gd name="T7" fmla="*/ 82 h 82"/>
                <a:gd name="T8" fmla="*/ 0 w 68"/>
                <a:gd name="T9" fmla="*/ 72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2">
                  <a:moveTo>
                    <a:pt x="0" y="72"/>
                  </a:moveTo>
                  <a:lnTo>
                    <a:pt x="60" y="0"/>
                  </a:lnTo>
                  <a:lnTo>
                    <a:pt x="68" y="0"/>
                  </a:lnTo>
                  <a:lnTo>
                    <a:pt x="0" y="82"/>
                  </a:lnTo>
                  <a:lnTo>
                    <a:pt x="0" y="72"/>
                  </a:lnTo>
                  <a:close/>
                </a:path>
              </a:pathLst>
            </a:custGeom>
            <a:solidFill>
              <a:srgbClr val="F4F7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0" name="Freeform 386"/>
            <p:cNvSpPr>
              <a:spLocks/>
            </p:cNvSpPr>
            <p:nvPr userDrawn="1"/>
          </p:nvSpPr>
          <p:spPr bwMode="auto">
            <a:xfrm>
              <a:off x="5011" y="16"/>
              <a:ext cx="72" cy="87"/>
            </a:xfrm>
            <a:custGeom>
              <a:avLst/>
              <a:gdLst>
                <a:gd name="T0" fmla="*/ 0 w 72"/>
                <a:gd name="T1" fmla="*/ 76 h 87"/>
                <a:gd name="T2" fmla="*/ 64 w 72"/>
                <a:gd name="T3" fmla="*/ 0 h 87"/>
                <a:gd name="T4" fmla="*/ 72 w 72"/>
                <a:gd name="T5" fmla="*/ 0 h 87"/>
                <a:gd name="T6" fmla="*/ 0 w 72"/>
                <a:gd name="T7" fmla="*/ 87 h 87"/>
                <a:gd name="T8" fmla="*/ 0 w 72"/>
                <a:gd name="T9" fmla="*/ 76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87">
                  <a:moveTo>
                    <a:pt x="0" y="76"/>
                  </a:moveTo>
                  <a:lnTo>
                    <a:pt x="64" y="0"/>
                  </a:lnTo>
                  <a:lnTo>
                    <a:pt x="72" y="0"/>
                  </a:lnTo>
                  <a:lnTo>
                    <a:pt x="0" y="87"/>
                  </a:lnTo>
                  <a:lnTo>
                    <a:pt x="0" y="76"/>
                  </a:lnTo>
                  <a:close/>
                </a:path>
              </a:pathLst>
            </a:custGeom>
            <a:solidFill>
              <a:srgbClr val="F3F5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 name="Freeform 387"/>
            <p:cNvSpPr>
              <a:spLocks/>
            </p:cNvSpPr>
            <p:nvPr userDrawn="1"/>
          </p:nvSpPr>
          <p:spPr bwMode="auto">
            <a:xfrm>
              <a:off x="5011" y="16"/>
              <a:ext cx="76" cy="91"/>
            </a:xfrm>
            <a:custGeom>
              <a:avLst/>
              <a:gdLst>
                <a:gd name="T0" fmla="*/ 0 w 76"/>
                <a:gd name="T1" fmla="*/ 82 h 91"/>
                <a:gd name="T2" fmla="*/ 68 w 76"/>
                <a:gd name="T3" fmla="*/ 0 h 91"/>
                <a:gd name="T4" fmla="*/ 76 w 76"/>
                <a:gd name="T5" fmla="*/ 0 h 91"/>
                <a:gd name="T6" fmla="*/ 0 w 76"/>
                <a:gd name="T7" fmla="*/ 91 h 91"/>
                <a:gd name="T8" fmla="*/ 0 w 76"/>
                <a:gd name="T9" fmla="*/ 82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91">
                  <a:moveTo>
                    <a:pt x="0" y="82"/>
                  </a:moveTo>
                  <a:lnTo>
                    <a:pt x="68" y="0"/>
                  </a:lnTo>
                  <a:lnTo>
                    <a:pt x="76" y="0"/>
                  </a:lnTo>
                  <a:lnTo>
                    <a:pt x="0" y="91"/>
                  </a:lnTo>
                  <a:lnTo>
                    <a:pt x="0" y="82"/>
                  </a:lnTo>
                  <a:close/>
                </a:path>
              </a:pathLst>
            </a:custGeom>
            <a:solidFill>
              <a:srgbClr val="F2F5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2" name="Freeform 388"/>
            <p:cNvSpPr>
              <a:spLocks/>
            </p:cNvSpPr>
            <p:nvPr userDrawn="1"/>
          </p:nvSpPr>
          <p:spPr bwMode="auto">
            <a:xfrm>
              <a:off x="5011" y="16"/>
              <a:ext cx="80" cy="96"/>
            </a:xfrm>
            <a:custGeom>
              <a:avLst/>
              <a:gdLst>
                <a:gd name="T0" fmla="*/ 0 w 80"/>
                <a:gd name="T1" fmla="*/ 87 h 96"/>
                <a:gd name="T2" fmla="*/ 72 w 80"/>
                <a:gd name="T3" fmla="*/ 0 h 96"/>
                <a:gd name="T4" fmla="*/ 80 w 80"/>
                <a:gd name="T5" fmla="*/ 0 h 96"/>
                <a:gd name="T6" fmla="*/ 0 w 80"/>
                <a:gd name="T7" fmla="*/ 96 h 96"/>
                <a:gd name="T8" fmla="*/ 0 w 80"/>
                <a:gd name="T9" fmla="*/ 87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96">
                  <a:moveTo>
                    <a:pt x="0" y="87"/>
                  </a:moveTo>
                  <a:lnTo>
                    <a:pt x="72" y="0"/>
                  </a:lnTo>
                  <a:lnTo>
                    <a:pt x="80" y="0"/>
                  </a:lnTo>
                  <a:lnTo>
                    <a:pt x="0" y="96"/>
                  </a:lnTo>
                  <a:lnTo>
                    <a:pt x="0" y="87"/>
                  </a:lnTo>
                  <a:close/>
                </a:path>
              </a:pathLst>
            </a:custGeom>
            <a:solidFill>
              <a:srgbClr val="F2F5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3" name="Freeform 389"/>
            <p:cNvSpPr>
              <a:spLocks/>
            </p:cNvSpPr>
            <p:nvPr userDrawn="1"/>
          </p:nvSpPr>
          <p:spPr bwMode="auto">
            <a:xfrm>
              <a:off x="5011" y="16"/>
              <a:ext cx="84" cy="101"/>
            </a:xfrm>
            <a:custGeom>
              <a:avLst/>
              <a:gdLst>
                <a:gd name="T0" fmla="*/ 0 w 84"/>
                <a:gd name="T1" fmla="*/ 91 h 101"/>
                <a:gd name="T2" fmla="*/ 76 w 84"/>
                <a:gd name="T3" fmla="*/ 0 h 101"/>
                <a:gd name="T4" fmla="*/ 84 w 84"/>
                <a:gd name="T5" fmla="*/ 0 h 101"/>
                <a:gd name="T6" fmla="*/ 0 w 84"/>
                <a:gd name="T7" fmla="*/ 101 h 101"/>
                <a:gd name="T8" fmla="*/ 0 w 84"/>
                <a:gd name="T9" fmla="*/ 91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101">
                  <a:moveTo>
                    <a:pt x="0" y="91"/>
                  </a:moveTo>
                  <a:lnTo>
                    <a:pt x="76" y="0"/>
                  </a:lnTo>
                  <a:lnTo>
                    <a:pt x="84" y="0"/>
                  </a:lnTo>
                  <a:lnTo>
                    <a:pt x="0" y="101"/>
                  </a:lnTo>
                  <a:lnTo>
                    <a:pt x="0" y="91"/>
                  </a:lnTo>
                  <a:close/>
                </a:path>
              </a:pathLst>
            </a:custGeom>
            <a:solidFill>
              <a:srgbClr val="F0F3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 name="Freeform 390"/>
            <p:cNvSpPr>
              <a:spLocks/>
            </p:cNvSpPr>
            <p:nvPr userDrawn="1"/>
          </p:nvSpPr>
          <p:spPr bwMode="auto">
            <a:xfrm>
              <a:off x="5011" y="16"/>
              <a:ext cx="89" cy="105"/>
            </a:xfrm>
            <a:custGeom>
              <a:avLst/>
              <a:gdLst>
                <a:gd name="T0" fmla="*/ 0 w 89"/>
                <a:gd name="T1" fmla="*/ 96 h 105"/>
                <a:gd name="T2" fmla="*/ 80 w 89"/>
                <a:gd name="T3" fmla="*/ 0 h 105"/>
                <a:gd name="T4" fmla="*/ 89 w 89"/>
                <a:gd name="T5" fmla="*/ 0 h 105"/>
                <a:gd name="T6" fmla="*/ 0 w 89"/>
                <a:gd name="T7" fmla="*/ 105 h 105"/>
                <a:gd name="T8" fmla="*/ 0 w 89"/>
                <a:gd name="T9" fmla="*/ 96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105">
                  <a:moveTo>
                    <a:pt x="0" y="96"/>
                  </a:moveTo>
                  <a:lnTo>
                    <a:pt x="80" y="0"/>
                  </a:lnTo>
                  <a:lnTo>
                    <a:pt x="89" y="0"/>
                  </a:lnTo>
                  <a:lnTo>
                    <a:pt x="0" y="105"/>
                  </a:lnTo>
                  <a:lnTo>
                    <a:pt x="0" y="96"/>
                  </a:lnTo>
                  <a:close/>
                </a:path>
              </a:pathLst>
            </a:custGeom>
            <a:solidFill>
              <a:srgbClr val="F0F3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 name="Freeform 391"/>
            <p:cNvSpPr>
              <a:spLocks/>
            </p:cNvSpPr>
            <p:nvPr userDrawn="1"/>
          </p:nvSpPr>
          <p:spPr bwMode="auto">
            <a:xfrm>
              <a:off x="5011" y="16"/>
              <a:ext cx="93" cy="111"/>
            </a:xfrm>
            <a:custGeom>
              <a:avLst/>
              <a:gdLst>
                <a:gd name="T0" fmla="*/ 0 w 93"/>
                <a:gd name="T1" fmla="*/ 101 h 111"/>
                <a:gd name="T2" fmla="*/ 84 w 93"/>
                <a:gd name="T3" fmla="*/ 0 h 111"/>
                <a:gd name="T4" fmla="*/ 93 w 93"/>
                <a:gd name="T5" fmla="*/ 0 h 111"/>
                <a:gd name="T6" fmla="*/ 0 w 93"/>
                <a:gd name="T7" fmla="*/ 111 h 111"/>
                <a:gd name="T8" fmla="*/ 0 w 93"/>
                <a:gd name="T9" fmla="*/ 101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111">
                  <a:moveTo>
                    <a:pt x="0" y="101"/>
                  </a:moveTo>
                  <a:lnTo>
                    <a:pt x="84" y="0"/>
                  </a:lnTo>
                  <a:lnTo>
                    <a:pt x="93" y="0"/>
                  </a:lnTo>
                  <a:lnTo>
                    <a:pt x="0" y="111"/>
                  </a:lnTo>
                  <a:lnTo>
                    <a:pt x="0" y="101"/>
                  </a:lnTo>
                  <a:close/>
                </a:path>
              </a:pathLst>
            </a:custGeom>
            <a:solidFill>
              <a:srgbClr val="EFF3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 name="Freeform 392"/>
            <p:cNvSpPr>
              <a:spLocks/>
            </p:cNvSpPr>
            <p:nvPr userDrawn="1"/>
          </p:nvSpPr>
          <p:spPr bwMode="auto">
            <a:xfrm>
              <a:off x="5011" y="16"/>
              <a:ext cx="97" cy="116"/>
            </a:xfrm>
            <a:custGeom>
              <a:avLst/>
              <a:gdLst>
                <a:gd name="T0" fmla="*/ 0 w 97"/>
                <a:gd name="T1" fmla="*/ 105 h 116"/>
                <a:gd name="T2" fmla="*/ 89 w 97"/>
                <a:gd name="T3" fmla="*/ 0 h 116"/>
                <a:gd name="T4" fmla="*/ 97 w 97"/>
                <a:gd name="T5" fmla="*/ 0 h 116"/>
                <a:gd name="T6" fmla="*/ 0 w 97"/>
                <a:gd name="T7" fmla="*/ 116 h 116"/>
                <a:gd name="T8" fmla="*/ 0 w 97"/>
                <a:gd name="T9" fmla="*/ 105 h 1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16">
                  <a:moveTo>
                    <a:pt x="0" y="105"/>
                  </a:moveTo>
                  <a:lnTo>
                    <a:pt x="89" y="0"/>
                  </a:lnTo>
                  <a:lnTo>
                    <a:pt x="97" y="0"/>
                  </a:lnTo>
                  <a:lnTo>
                    <a:pt x="0" y="116"/>
                  </a:lnTo>
                  <a:lnTo>
                    <a:pt x="0" y="105"/>
                  </a:lnTo>
                  <a:close/>
                </a:path>
              </a:pathLst>
            </a:custGeom>
            <a:solidFill>
              <a:srgbClr val="EEF1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7" name="Freeform 393"/>
            <p:cNvSpPr>
              <a:spLocks/>
            </p:cNvSpPr>
            <p:nvPr userDrawn="1"/>
          </p:nvSpPr>
          <p:spPr bwMode="auto">
            <a:xfrm>
              <a:off x="5011" y="16"/>
              <a:ext cx="101" cy="120"/>
            </a:xfrm>
            <a:custGeom>
              <a:avLst/>
              <a:gdLst>
                <a:gd name="T0" fmla="*/ 0 w 101"/>
                <a:gd name="T1" fmla="*/ 111 h 120"/>
                <a:gd name="T2" fmla="*/ 93 w 101"/>
                <a:gd name="T3" fmla="*/ 0 h 120"/>
                <a:gd name="T4" fmla="*/ 101 w 101"/>
                <a:gd name="T5" fmla="*/ 0 h 120"/>
                <a:gd name="T6" fmla="*/ 0 w 101"/>
                <a:gd name="T7" fmla="*/ 120 h 120"/>
                <a:gd name="T8" fmla="*/ 0 w 101"/>
                <a:gd name="T9" fmla="*/ 111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20">
                  <a:moveTo>
                    <a:pt x="0" y="111"/>
                  </a:moveTo>
                  <a:lnTo>
                    <a:pt x="93" y="0"/>
                  </a:lnTo>
                  <a:lnTo>
                    <a:pt x="101" y="0"/>
                  </a:lnTo>
                  <a:lnTo>
                    <a:pt x="0" y="120"/>
                  </a:lnTo>
                  <a:lnTo>
                    <a:pt x="0" y="111"/>
                  </a:lnTo>
                  <a:close/>
                </a:path>
              </a:pathLst>
            </a:custGeom>
            <a:solidFill>
              <a:srgbClr val="EDF1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8" name="Freeform 394"/>
            <p:cNvSpPr>
              <a:spLocks/>
            </p:cNvSpPr>
            <p:nvPr userDrawn="1"/>
          </p:nvSpPr>
          <p:spPr bwMode="auto">
            <a:xfrm>
              <a:off x="5011" y="16"/>
              <a:ext cx="105" cy="125"/>
            </a:xfrm>
            <a:custGeom>
              <a:avLst/>
              <a:gdLst>
                <a:gd name="T0" fmla="*/ 0 w 105"/>
                <a:gd name="T1" fmla="*/ 116 h 125"/>
                <a:gd name="T2" fmla="*/ 97 w 105"/>
                <a:gd name="T3" fmla="*/ 0 h 125"/>
                <a:gd name="T4" fmla="*/ 105 w 105"/>
                <a:gd name="T5" fmla="*/ 0 h 125"/>
                <a:gd name="T6" fmla="*/ 0 w 105"/>
                <a:gd name="T7" fmla="*/ 125 h 125"/>
                <a:gd name="T8" fmla="*/ 0 w 105"/>
                <a:gd name="T9" fmla="*/ 116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25">
                  <a:moveTo>
                    <a:pt x="0" y="116"/>
                  </a:moveTo>
                  <a:lnTo>
                    <a:pt x="97" y="0"/>
                  </a:lnTo>
                  <a:lnTo>
                    <a:pt x="105" y="0"/>
                  </a:lnTo>
                  <a:lnTo>
                    <a:pt x="0" y="125"/>
                  </a:lnTo>
                  <a:lnTo>
                    <a:pt x="0" y="116"/>
                  </a:lnTo>
                  <a:close/>
                </a:path>
              </a:pathLst>
            </a:custGeom>
            <a:solidFill>
              <a:srgbClr val="EDF1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9" name="Freeform 395"/>
            <p:cNvSpPr>
              <a:spLocks/>
            </p:cNvSpPr>
            <p:nvPr userDrawn="1"/>
          </p:nvSpPr>
          <p:spPr bwMode="auto">
            <a:xfrm>
              <a:off x="5011" y="16"/>
              <a:ext cx="109" cy="129"/>
            </a:xfrm>
            <a:custGeom>
              <a:avLst/>
              <a:gdLst>
                <a:gd name="T0" fmla="*/ 0 w 109"/>
                <a:gd name="T1" fmla="*/ 120 h 129"/>
                <a:gd name="T2" fmla="*/ 101 w 109"/>
                <a:gd name="T3" fmla="*/ 0 h 129"/>
                <a:gd name="T4" fmla="*/ 109 w 109"/>
                <a:gd name="T5" fmla="*/ 0 h 129"/>
                <a:gd name="T6" fmla="*/ 0 w 109"/>
                <a:gd name="T7" fmla="*/ 129 h 129"/>
                <a:gd name="T8" fmla="*/ 0 w 109"/>
                <a:gd name="T9" fmla="*/ 120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29">
                  <a:moveTo>
                    <a:pt x="0" y="120"/>
                  </a:moveTo>
                  <a:lnTo>
                    <a:pt x="101" y="0"/>
                  </a:lnTo>
                  <a:lnTo>
                    <a:pt x="109" y="0"/>
                  </a:lnTo>
                  <a:lnTo>
                    <a:pt x="0" y="129"/>
                  </a:lnTo>
                  <a:lnTo>
                    <a:pt x="0" y="120"/>
                  </a:lnTo>
                  <a:close/>
                </a:path>
              </a:pathLst>
            </a:custGeom>
            <a:solidFill>
              <a:srgbClr val="EBEF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0" name="Freeform 396"/>
            <p:cNvSpPr>
              <a:spLocks/>
            </p:cNvSpPr>
            <p:nvPr userDrawn="1"/>
          </p:nvSpPr>
          <p:spPr bwMode="auto">
            <a:xfrm>
              <a:off x="5011" y="16"/>
              <a:ext cx="113" cy="134"/>
            </a:xfrm>
            <a:custGeom>
              <a:avLst/>
              <a:gdLst>
                <a:gd name="T0" fmla="*/ 0 w 113"/>
                <a:gd name="T1" fmla="*/ 125 h 134"/>
                <a:gd name="T2" fmla="*/ 105 w 113"/>
                <a:gd name="T3" fmla="*/ 0 h 134"/>
                <a:gd name="T4" fmla="*/ 113 w 113"/>
                <a:gd name="T5" fmla="*/ 0 h 134"/>
                <a:gd name="T6" fmla="*/ 0 w 113"/>
                <a:gd name="T7" fmla="*/ 134 h 134"/>
                <a:gd name="T8" fmla="*/ 0 w 113"/>
                <a:gd name="T9" fmla="*/ 125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134">
                  <a:moveTo>
                    <a:pt x="0" y="125"/>
                  </a:moveTo>
                  <a:lnTo>
                    <a:pt x="105" y="0"/>
                  </a:lnTo>
                  <a:lnTo>
                    <a:pt x="113" y="0"/>
                  </a:lnTo>
                  <a:lnTo>
                    <a:pt x="0" y="134"/>
                  </a:lnTo>
                  <a:lnTo>
                    <a:pt x="0" y="125"/>
                  </a:lnTo>
                  <a:close/>
                </a:path>
              </a:pathLst>
            </a:custGeom>
            <a:solidFill>
              <a:srgbClr val="EBEF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1" name="Freeform 397"/>
            <p:cNvSpPr>
              <a:spLocks/>
            </p:cNvSpPr>
            <p:nvPr userDrawn="1"/>
          </p:nvSpPr>
          <p:spPr bwMode="auto">
            <a:xfrm>
              <a:off x="5011" y="16"/>
              <a:ext cx="117" cy="140"/>
            </a:xfrm>
            <a:custGeom>
              <a:avLst/>
              <a:gdLst>
                <a:gd name="T0" fmla="*/ 0 w 117"/>
                <a:gd name="T1" fmla="*/ 129 h 140"/>
                <a:gd name="T2" fmla="*/ 109 w 117"/>
                <a:gd name="T3" fmla="*/ 0 h 140"/>
                <a:gd name="T4" fmla="*/ 117 w 117"/>
                <a:gd name="T5" fmla="*/ 0 h 140"/>
                <a:gd name="T6" fmla="*/ 0 w 117"/>
                <a:gd name="T7" fmla="*/ 140 h 140"/>
                <a:gd name="T8" fmla="*/ 0 w 117"/>
                <a:gd name="T9" fmla="*/ 129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40">
                  <a:moveTo>
                    <a:pt x="0" y="129"/>
                  </a:moveTo>
                  <a:lnTo>
                    <a:pt x="109" y="0"/>
                  </a:lnTo>
                  <a:lnTo>
                    <a:pt x="117" y="0"/>
                  </a:lnTo>
                  <a:lnTo>
                    <a:pt x="0" y="140"/>
                  </a:lnTo>
                  <a:lnTo>
                    <a:pt x="0" y="129"/>
                  </a:lnTo>
                  <a:close/>
                </a:path>
              </a:pathLst>
            </a:custGeom>
            <a:solidFill>
              <a:srgbClr val="EAEF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2" name="Freeform 398"/>
            <p:cNvSpPr>
              <a:spLocks/>
            </p:cNvSpPr>
            <p:nvPr userDrawn="1"/>
          </p:nvSpPr>
          <p:spPr bwMode="auto">
            <a:xfrm>
              <a:off x="5011" y="16"/>
              <a:ext cx="121" cy="144"/>
            </a:xfrm>
            <a:custGeom>
              <a:avLst/>
              <a:gdLst>
                <a:gd name="T0" fmla="*/ 0 w 121"/>
                <a:gd name="T1" fmla="*/ 134 h 144"/>
                <a:gd name="T2" fmla="*/ 113 w 121"/>
                <a:gd name="T3" fmla="*/ 0 h 144"/>
                <a:gd name="T4" fmla="*/ 121 w 121"/>
                <a:gd name="T5" fmla="*/ 0 h 144"/>
                <a:gd name="T6" fmla="*/ 0 w 121"/>
                <a:gd name="T7" fmla="*/ 144 h 144"/>
                <a:gd name="T8" fmla="*/ 0 w 121"/>
                <a:gd name="T9" fmla="*/ 134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44">
                  <a:moveTo>
                    <a:pt x="0" y="134"/>
                  </a:moveTo>
                  <a:lnTo>
                    <a:pt x="113" y="0"/>
                  </a:lnTo>
                  <a:lnTo>
                    <a:pt x="121" y="0"/>
                  </a:lnTo>
                  <a:lnTo>
                    <a:pt x="0" y="144"/>
                  </a:lnTo>
                  <a:lnTo>
                    <a:pt x="0" y="134"/>
                  </a:lnTo>
                  <a:close/>
                </a:path>
              </a:pathLst>
            </a:custGeom>
            <a:solidFill>
              <a:srgbClr val="E9ED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3" name="Freeform 399"/>
            <p:cNvSpPr>
              <a:spLocks/>
            </p:cNvSpPr>
            <p:nvPr userDrawn="1"/>
          </p:nvSpPr>
          <p:spPr bwMode="auto">
            <a:xfrm>
              <a:off x="5011" y="16"/>
              <a:ext cx="125" cy="149"/>
            </a:xfrm>
            <a:custGeom>
              <a:avLst/>
              <a:gdLst>
                <a:gd name="T0" fmla="*/ 0 w 125"/>
                <a:gd name="T1" fmla="*/ 140 h 149"/>
                <a:gd name="T2" fmla="*/ 117 w 125"/>
                <a:gd name="T3" fmla="*/ 0 h 149"/>
                <a:gd name="T4" fmla="*/ 125 w 125"/>
                <a:gd name="T5" fmla="*/ 0 h 149"/>
                <a:gd name="T6" fmla="*/ 0 w 125"/>
                <a:gd name="T7" fmla="*/ 149 h 149"/>
                <a:gd name="T8" fmla="*/ 0 w 125"/>
                <a:gd name="T9" fmla="*/ 140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 h="149">
                  <a:moveTo>
                    <a:pt x="0" y="140"/>
                  </a:moveTo>
                  <a:lnTo>
                    <a:pt x="117" y="0"/>
                  </a:lnTo>
                  <a:lnTo>
                    <a:pt x="125" y="0"/>
                  </a:lnTo>
                  <a:lnTo>
                    <a:pt x="0" y="149"/>
                  </a:lnTo>
                  <a:lnTo>
                    <a:pt x="0" y="140"/>
                  </a:lnTo>
                  <a:close/>
                </a:path>
              </a:pathLst>
            </a:custGeom>
            <a:solidFill>
              <a:srgbClr val="E8ED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 name="Freeform 400"/>
            <p:cNvSpPr>
              <a:spLocks/>
            </p:cNvSpPr>
            <p:nvPr userDrawn="1"/>
          </p:nvSpPr>
          <p:spPr bwMode="auto">
            <a:xfrm>
              <a:off x="5011" y="16"/>
              <a:ext cx="129" cy="154"/>
            </a:xfrm>
            <a:custGeom>
              <a:avLst/>
              <a:gdLst>
                <a:gd name="T0" fmla="*/ 0 w 129"/>
                <a:gd name="T1" fmla="*/ 144 h 154"/>
                <a:gd name="T2" fmla="*/ 121 w 129"/>
                <a:gd name="T3" fmla="*/ 0 h 154"/>
                <a:gd name="T4" fmla="*/ 129 w 129"/>
                <a:gd name="T5" fmla="*/ 0 h 154"/>
                <a:gd name="T6" fmla="*/ 0 w 129"/>
                <a:gd name="T7" fmla="*/ 154 h 154"/>
                <a:gd name="T8" fmla="*/ 0 w 129"/>
                <a:gd name="T9" fmla="*/ 144 h 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 h="154">
                  <a:moveTo>
                    <a:pt x="0" y="144"/>
                  </a:moveTo>
                  <a:lnTo>
                    <a:pt x="121" y="0"/>
                  </a:lnTo>
                  <a:lnTo>
                    <a:pt x="129" y="0"/>
                  </a:lnTo>
                  <a:lnTo>
                    <a:pt x="0" y="154"/>
                  </a:lnTo>
                  <a:lnTo>
                    <a:pt x="0" y="144"/>
                  </a:lnTo>
                  <a:close/>
                </a:path>
              </a:pathLst>
            </a:custGeom>
            <a:solidFill>
              <a:srgbClr val="E8ED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 name="Freeform 401"/>
            <p:cNvSpPr>
              <a:spLocks/>
            </p:cNvSpPr>
            <p:nvPr userDrawn="1"/>
          </p:nvSpPr>
          <p:spPr bwMode="auto">
            <a:xfrm>
              <a:off x="5011" y="16"/>
              <a:ext cx="133" cy="158"/>
            </a:xfrm>
            <a:custGeom>
              <a:avLst/>
              <a:gdLst>
                <a:gd name="T0" fmla="*/ 0 w 133"/>
                <a:gd name="T1" fmla="*/ 149 h 158"/>
                <a:gd name="T2" fmla="*/ 125 w 133"/>
                <a:gd name="T3" fmla="*/ 0 h 158"/>
                <a:gd name="T4" fmla="*/ 133 w 133"/>
                <a:gd name="T5" fmla="*/ 0 h 158"/>
                <a:gd name="T6" fmla="*/ 0 w 133"/>
                <a:gd name="T7" fmla="*/ 158 h 158"/>
                <a:gd name="T8" fmla="*/ 0 w 133"/>
                <a:gd name="T9" fmla="*/ 149 h 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 h="158">
                  <a:moveTo>
                    <a:pt x="0" y="149"/>
                  </a:moveTo>
                  <a:lnTo>
                    <a:pt x="125" y="0"/>
                  </a:lnTo>
                  <a:lnTo>
                    <a:pt x="133" y="0"/>
                  </a:lnTo>
                  <a:lnTo>
                    <a:pt x="0" y="158"/>
                  </a:lnTo>
                  <a:lnTo>
                    <a:pt x="0" y="149"/>
                  </a:lnTo>
                  <a:close/>
                </a:path>
              </a:pathLst>
            </a:custGeom>
            <a:solidFill>
              <a:srgbClr val="E6EB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 name="Freeform 402"/>
            <p:cNvSpPr>
              <a:spLocks/>
            </p:cNvSpPr>
            <p:nvPr userDrawn="1"/>
          </p:nvSpPr>
          <p:spPr bwMode="auto">
            <a:xfrm>
              <a:off x="5011" y="16"/>
              <a:ext cx="137" cy="163"/>
            </a:xfrm>
            <a:custGeom>
              <a:avLst/>
              <a:gdLst>
                <a:gd name="T0" fmla="*/ 0 w 137"/>
                <a:gd name="T1" fmla="*/ 154 h 163"/>
                <a:gd name="T2" fmla="*/ 129 w 137"/>
                <a:gd name="T3" fmla="*/ 0 h 163"/>
                <a:gd name="T4" fmla="*/ 137 w 137"/>
                <a:gd name="T5" fmla="*/ 0 h 163"/>
                <a:gd name="T6" fmla="*/ 0 w 137"/>
                <a:gd name="T7" fmla="*/ 163 h 163"/>
                <a:gd name="T8" fmla="*/ 0 w 137"/>
                <a:gd name="T9" fmla="*/ 154 h 1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163">
                  <a:moveTo>
                    <a:pt x="0" y="154"/>
                  </a:moveTo>
                  <a:lnTo>
                    <a:pt x="129" y="0"/>
                  </a:lnTo>
                  <a:lnTo>
                    <a:pt x="137" y="0"/>
                  </a:lnTo>
                  <a:lnTo>
                    <a:pt x="0" y="163"/>
                  </a:lnTo>
                  <a:lnTo>
                    <a:pt x="0" y="154"/>
                  </a:lnTo>
                  <a:close/>
                </a:path>
              </a:pathLst>
            </a:custGeom>
            <a:solidFill>
              <a:srgbClr val="E6EB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7" name="Freeform 403"/>
            <p:cNvSpPr>
              <a:spLocks/>
            </p:cNvSpPr>
            <p:nvPr userDrawn="1"/>
          </p:nvSpPr>
          <p:spPr bwMode="auto">
            <a:xfrm>
              <a:off x="5011" y="16"/>
              <a:ext cx="141" cy="169"/>
            </a:xfrm>
            <a:custGeom>
              <a:avLst/>
              <a:gdLst>
                <a:gd name="T0" fmla="*/ 0 w 141"/>
                <a:gd name="T1" fmla="*/ 158 h 169"/>
                <a:gd name="T2" fmla="*/ 133 w 141"/>
                <a:gd name="T3" fmla="*/ 0 h 169"/>
                <a:gd name="T4" fmla="*/ 141 w 141"/>
                <a:gd name="T5" fmla="*/ 0 h 169"/>
                <a:gd name="T6" fmla="*/ 0 w 141"/>
                <a:gd name="T7" fmla="*/ 169 h 169"/>
                <a:gd name="T8" fmla="*/ 0 w 141"/>
                <a:gd name="T9" fmla="*/ 158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169">
                  <a:moveTo>
                    <a:pt x="0" y="158"/>
                  </a:moveTo>
                  <a:lnTo>
                    <a:pt x="133" y="0"/>
                  </a:lnTo>
                  <a:lnTo>
                    <a:pt x="141" y="0"/>
                  </a:lnTo>
                  <a:lnTo>
                    <a:pt x="0" y="169"/>
                  </a:lnTo>
                  <a:lnTo>
                    <a:pt x="0" y="158"/>
                  </a:lnTo>
                  <a:close/>
                </a:path>
              </a:pathLst>
            </a:custGeom>
            <a:solidFill>
              <a:srgbClr val="E5EB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8" name="Freeform 404"/>
            <p:cNvSpPr>
              <a:spLocks/>
            </p:cNvSpPr>
            <p:nvPr userDrawn="1"/>
          </p:nvSpPr>
          <p:spPr bwMode="auto">
            <a:xfrm>
              <a:off x="5011" y="16"/>
              <a:ext cx="145" cy="173"/>
            </a:xfrm>
            <a:custGeom>
              <a:avLst/>
              <a:gdLst>
                <a:gd name="T0" fmla="*/ 0 w 145"/>
                <a:gd name="T1" fmla="*/ 163 h 173"/>
                <a:gd name="T2" fmla="*/ 137 w 145"/>
                <a:gd name="T3" fmla="*/ 0 h 173"/>
                <a:gd name="T4" fmla="*/ 145 w 145"/>
                <a:gd name="T5" fmla="*/ 0 h 173"/>
                <a:gd name="T6" fmla="*/ 0 w 145"/>
                <a:gd name="T7" fmla="*/ 173 h 173"/>
                <a:gd name="T8" fmla="*/ 0 w 145"/>
                <a:gd name="T9" fmla="*/ 163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73">
                  <a:moveTo>
                    <a:pt x="0" y="163"/>
                  </a:moveTo>
                  <a:lnTo>
                    <a:pt x="137" y="0"/>
                  </a:lnTo>
                  <a:lnTo>
                    <a:pt x="145" y="0"/>
                  </a:lnTo>
                  <a:lnTo>
                    <a:pt x="0" y="173"/>
                  </a:lnTo>
                  <a:lnTo>
                    <a:pt x="0" y="163"/>
                  </a:lnTo>
                  <a:close/>
                </a:path>
              </a:pathLst>
            </a:custGeom>
            <a:solidFill>
              <a:srgbClr val="E4E9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9" name="Freeform 405"/>
            <p:cNvSpPr>
              <a:spLocks/>
            </p:cNvSpPr>
            <p:nvPr userDrawn="1"/>
          </p:nvSpPr>
          <p:spPr bwMode="auto">
            <a:xfrm>
              <a:off x="5011" y="16"/>
              <a:ext cx="150" cy="178"/>
            </a:xfrm>
            <a:custGeom>
              <a:avLst/>
              <a:gdLst>
                <a:gd name="T0" fmla="*/ 0 w 150"/>
                <a:gd name="T1" fmla="*/ 169 h 178"/>
                <a:gd name="T2" fmla="*/ 141 w 150"/>
                <a:gd name="T3" fmla="*/ 0 h 178"/>
                <a:gd name="T4" fmla="*/ 150 w 150"/>
                <a:gd name="T5" fmla="*/ 0 h 178"/>
                <a:gd name="T6" fmla="*/ 0 w 150"/>
                <a:gd name="T7" fmla="*/ 178 h 178"/>
                <a:gd name="T8" fmla="*/ 0 w 150"/>
                <a:gd name="T9" fmla="*/ 169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178">
                  <a:moveTo>
                    <a:pt x="0" y="169"/>
                  </a:moveTo>
                  <a:lnTo>
                    <a:pt x="141" y="0"/>
                  </a:lnTo>
                  <a:lnTo>
                    <a:pt x="150" y="0"/>
                  </a:lnTo>
                  <a:lnTo>
                    <a:pt x="0" y="178"/>
                  </a:lnTo>
                  <a:lnTo>
                    <a:pt x="0" y="169"/>
                  </a:lnTo>
                  <a:close/>
                </a:path>
              </a:pathLst>
            </a:custGeom>
            <a:solidFill>
              <a:srgbClr val="E3E9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0" name="Freeform 406"/>
            <p:cNvSpPr>
              <a:spLocks/>
            </p:cNvSpPr>
            <p:nvPr userDrawn="1"/>
          </p:nvSpPr>
          <p:spPr bwMode="auto">
            <a:xfrm>
              <a:off x="5011" y="16"/>
              <a:ext cx="154" cy="183"/>
            </a:xfrm>
            <a:custGeom>
              <a:avLst/>
              <a:gdLst>
                <a:gd name="T0" fmla="*/ 0 w 154"/>
                <a:gd name="T1" fmla="*/ 173 h 183"/>
                <a:gd name="T2" fmla="*/ 145 w 154"/>
                <a:gd name="T3" fmla="*/ 0 h 183"/>
                <a:gd name="T4" fmla="*/ 154 w 154"/>
                <a:gd name="T5" fmla="*/ 0 h 183"/>
                <a:gd name="T6" fmla="*/ 0 w 154"/>
                <a:gd name="T7" fmla="*/ 183 h 183"/>
                <a:gd name="T8" fmla="*/ 0 w 154"/>
                <a:gd name="T9" fmla="*/ 173 h 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183">
                  <a:moveTo>
                    <a:pt x="0" y="173"/>
                  </a:moveTo>
                  <a:lnTo>
                    <a:pt x="145" y="0"/>
                  </a:lnTo>
                  <a:lnTo>
                    <a:pt x="154" y="0"/>
                  </a:lnTo>
                  <a:lnTo>
                    <a:pt x="0" y="183"/>
                  </a:lnTo>
                  <a:lnTo>
                    <a:pt x="0" y="173"/>
                  </a:lnTo>
                  <a:close/>
                </a:path>
              </a:pathLst>
            </a:custGeom>
            <a:solidFill>
              <a:srgbClr val="E3E9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1" name="Freeform 407"/>
            <p:cNvSpPr>
              <a:spLocks/>
            </p:cNvSpPr>
            <p:nvPr userDrawn="1"/>
          </p:nvSpPr>
          <p:spPr bwMode="auto">
            <a:xfrm>
              <a:off x="5011" y="16"/>
              <a:ext cx="158" cy="187"/>
            </a:xfrm>
            <a:custGeom>
              <a:avLst/>
              <a:gdLst>
                <a:gd name="T0" fmla="*/ 0 w 158"/>
                <a:gd name="T1" fmla="*/ 178 h 187"/>
                <a:gd name="T2" fmla="*/ 150 w 158"/>
                <a:gd name="T3" fmla="*/ 0 h 187"/>
                <a:gd name="T4" fmla="*/ 158 w 158"/>
                <a:gd name="T5" fmla="*/ 0 h 187"/>
                <a:gd name="T6" fmla="*/ 0 w 158"/>
                <a:gd name="T7" fmla="*/ 187 h 187"/>
                <a:gd name="T8" fmla="*/ 0 w 158"/>
                <a:gd name="T9" fmla="*/ 178 h 1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187">
                  <a:moveTo>
                    <a:pt x="0" y="178"/>
                  </a:moveTo>
                  <a:lnTo>
                    <a:pt x="150" y="0"/>
                  </a:lnTo>
                  <a:lnTo>
                    <a:pt x="158" y="0"/>
                  </a:lnTo>
                  <a:lnTo>
                    <a:pt x="0" y="187"/>
                  </a:lnTo>
                  <a:lnTo>
                    <a:pt x="0" y="178"/>
                  </a:lnTo>
                  <a:close/>
                </a:path>
              </a:pathLst>
            </a:custGeom>
            <a:solidFill>
              <a:srgbClr val="E1E7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2" name="Freeform 408"/>
            <p:cNvSpPr>
              <a:spLocks/>
            </p:cNvSpPr>
            <p:nvPr userDrawn="1"/>
          </p:nvSpPr>
          <p:spPr bwMode="auto">
            <a:xfrm>
              <a:off x="5011" y="16"/>
              <a:ext cx="162" cy="192"/>
            </a:xfrm>
            <a:custGeom>
              <a:avLst/>
              <a:gdLst>
                <a:gd name="T0" fmla="*/ 0 w 162"/>
                <a:gd name="T1" fmla="*/ 183 h 192"/>
                <a:gd name="T2" fmla="*/ 154 w 162"/>
                <a:gd name="T3" fmla="*/ 0 h 192"/>
                <a:gd name="T4" fmla="*/ 162 w 162"/>
                <a:gd name="T5" fmla="*/ 0 h 192"/>
                <a:gd name="T6" fmla="*/ 0 w 162"/>
                <a:gd name="T7" fmla="*/ 192 h 192"/>
                <a:gd name="T8" fmla="*/ 0 w 162"/>
                <a:gd name="T9" fmla="*/ 183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192">
                  <a:moveTo>
                    <a:pt x="0" y="183"/>
                  </a:moveTo>
                  <a:lnTo>
                    <a:pt x="154" y="0"/>
                  </a:lnTo>
                  <a:lnTo>
                    <a:pt x="162" y="0"/>
                  </a:lnTo>
                  <a:lnTo>
                    <a:pt x="0" y="192"/>
                  </a:lnTo>
                  <a:lnTo>
                    <a:pt x="0" y="183"/>
                  </a:lnTo>
                  <a:close/>
                </a:path>
              </a:pathLst>
            </a:custGeom>
            <a:solidFill>
              <a:srgbClr val="E1E7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3" name="Freeform 409"/>
            <p:cNvSpPr>
              <a:spLocks/>
            </p:cNvSpPr>
            <p:nvPr userDrawn="1"/>
          </p:nvSpPr>
          <p:spPr bwMode="auto">
            <a:xfrm>
              <a:off x="5011" y="16"/>
              <a:ext cx="166" cy="198"/>
            </a:xfrm>
            <a:custGeom>
              <a:avLst/>
              <a:gdLst>
                <a:gd name="T0" fmla="*/ 0 w 166"/>
                <a:gd name="T1" fmla="*/ 187 h 198"/>
                <a:gd name="T2" fmla="*/ 158 w 166"/>
                <a:gd name="T3" fmla="*/ 0 h 198"/>
                <a:gd name="T4" fmla="*/ 166 w 166"/>
                <a:gd name="T5" fmla="*/ 0 h 198"/>
                <a:gd name="T6" fmla="*/ 0 w 166"/>
                <a:gd name="T7" fmla="*/ 198 h 198"/>
                <a:gd name="T8" fmla="*/ 0 w 166"/>
                <a:gd name="T9" fmla="*/ 187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98">
                  <a:moveTo>
                    <a:pt x="0" y="187"/>
                  </a:moveTo>
                  <a:lnTo>
                    <a:pt x="158" y="0"/>
                  </a:lnTo>
                  <a:lnTo>
                    <a:pt x="166" y="0"/>
                  </a:lnTo>
                  <a:lnTo>
                    <a:pt x="0" y="198"/>
                  </a:lnTo>
                  <a:lnTo>
                    <a:pt x="0" y="187"/>
                  </a:lnTo>
                  <a:close/>
                </a:path>
              </a:pathLst>
            </a:custGeom>
            <a:solidFill>
              <a:srgbClr val="E0E7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4" name="Freeform 410"/>
            <p:cNvSpPr>
              <a:spLocks/>
            </p:cNvSpPr>
            <p:nvPr userDrawn="1"/>
          </p:nvSpPr>
          <p:spPr bwMode="auto">
            <a:xfrm>
              <a:off x="5011" y="16"/>
              <a:ext cx="170" cy="202"/>
            </a:xfrm>
            <a:custGeom>
              <a:avLst/>
              <a:gdLst>
                <a:gd name="T0" fmla="*/ 0 w 170"/>
                <a:gd name="T1" fmla="*/ 192 h 202"/>
                <a:gd name="T2" fmla="*/ 162 w 170"/>
                <a:gd name="T3" fmla="*/ 0 h 202"/>
                <a:gd name="T4" fmla="*/ 170 w 170"/>
                <a:gd name="T5" fmla="*/ 0 h 202"/>
                <a:gd name="T6" fmla="*/ 0 w 170"/>
                <a:gd name="T7" fmla="*/ 202 h 202"/>
                <a:gd name="T8" fmla="*/ 0 w 170"/>
                <a:gd name="T9" fmla="*/ 192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202">
                  <a:moveTo>
                    <a:pt x="0" y="192"/>
                  </a:moveTo>
                  <a:lnTo>
                    <a:pt x="162" y="0"/>
                  </a:lnTo>
                  <a:lnTo>
                    <a:pt x="170" y="0"/>
                  </a:lnTo>
                  <a:lnTo>
                    <a:pt x="0" y="202"/>
                  </a:lnTo>
                  <a:lnTo>
                    <a:pt x="0" y="192"/>
                  </a:lnTo>
                  <a:close/>
                </a:path>
              </a:pathLst>
            </a:custGeom>
            <a:solidFill>
              <a:srgbClr val="DFE5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 name="Freeform 411"/>
            <p:cNvSpPr>
              <a:spLocks/>
            </p:cNvSpPr>
            <p:nvPr userDrawn="1"/>
          </p:nvSpPr>
          <p:spPr bwMode="auto">
            <a:xfrm>
              <a:off x="5011" y="16"/>
              <a:ext cx="173" cy="207"/>
            </a:xfrm>
            <a:custGeom>
              <a:avLst/>
              <a:gdLst>
                <a:gd name="T0" fmla="*/ 0 w 173"/>
                <a:gd name="T1" fmla="*/ 198 h 207"/>
                <a:gd name="T2" fmla="*/ 166 w 173"/>
                <a:gd name="T3" fmla="*/ 0 h 207"/>
                <a:gd name="T4" fmla="*/ 173 w 173"/>
                <a:gd name="T5" fmla="*/ 0 h 207"/>
                <a:gd name="T6" fmla="*/ 0 w 173"/>
                <a:gd name="T7" fmla="*/ 207 h 207"/>
                <a:gd name="T8" fmla="*/ 0 w 173"/>
                <a:gd name="T9" fmla="*/ 198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 h="207">
                  <a:moveTo>
                    <a:pt x="0" y="198"/>
                  </a:moveTo>
                  <a:lnTo>
                    <a:pt x="166" y="0"/>
                  </a:lnTo>
                  <a:lnTo>
                    <a:pt x="173" y="0"/>
                  </a:lnTo>
                  <a:lnTo>
                    <a:pt x="0" y="207"/>
                  </a:lnTo>
                  <a:lnTo>
                    <a:pt x="0" y="198"/>
                  </a:lnTo>
                  <a:close/>
                </a:path>
              </a:pathLst>
            </a:custGeom>
            <a:solidFill>
              <a:srgbClr val="DEE5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 name="Freeform 412"/>
            <p:cNvSpPr>
              <a:spLocks/>
            </p:cNvSpPr>
            <p:nvPr userDrawn="1"/>
          </p:nvSpPr>
          <p:spPr bwMode="auto">
            <a:xfrm>
              <a:off x="5011" y="16"/>
              <a:ext cx="177" cy="211"/>
            </a:xfrm>
            <a:custGeom>
              <a:avLst/>
              <a:gdLst>
                <a:gd name="T0" fmla="*/ 0 w 177"/>
                <a:gd name="T1" fmla="*/ 202 h 211"/>
                <a:gd name="T2" fmla="*/ 170 w 177"/>
                <a:gd name="T3" fmla="*/ 0 h 211"/>
                <a:gd name="T4" fmla="*/ 177 w 177"/>
                <a:gd name="T5" fmla="*/ 0 h 211"/>
                <a:gd name="T6" fmla="*/ 0 w 177"/>
                <a:gd name="T7" fmla="*/ 211 h 211"/>
                <a:gd name="T8" fmla="*/ 0 w 177"/>
                <a:gd name="T9" fmla="*/ 202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 h="211">
                  <a:moveTo>
                    <a:pt x="0" y="202"/>
                  </a:moveTo>
                  <a:lnTo>
                    <a:pt x="170" y="0"/>
                  </a:lnTo>
                  <a:lnTo>
                    <a:pt x="177" y="0"/>
                  </a:lnTo>
                  <a:lnTo>
                    <a:pt x="0" y="211"/>
                  </a:lnTo>
                  <a:lnTo>
                    <a:pt x="0" y="202"/>
                  </a:lnTo>
                  <a:close/>
                </a:path>
              </a:pathLst>
            </a:custGeom>
            <a:solidFill>
              <a:srgbClr val="DEE5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7" name="Freeform 413"/>
            <p:cNvSpPr>
              <a:spLocks/>
            </p:cNvSpPr>
            <p:nvPr userDrawn="1"/>
          </p:nvSpPr>
          <p:spPr bwMode="auto">
            <a:xfrm>
              <a:off x="5011" y="16"/>
              <a:ext cx="181" cy="216"/>
            </a:xfrm>
            <a:custGeom>
              <a:avLst/>
              <a:gdLst>
                <a:gd name="T0" fmla="*/ 0 w 181"/>
                <a:gd name="T1" fmla="*/ 207 h 216"/>
                <a:gd name="T2" fmla="*/ 173 w 181"/>
                <a:gd name="T3" fmla="*/ 0 h 216"/>
                <a:gd name="T4" fmla="*/ 181 w 181"/>
                <a:gd name="T5" fmla="*/ 0 h 216"/>
                <a:gd name="T6" fmla="*/ 0 w 181"/>
                <a:gd name="T7" fmla="*/ 216 h 216"/>
                <a:gd name="T8" fmla="*/ 0 w 181"/>
                <a:gd name="T9" fmla="*/ 207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 h="216">
                  <a:moveTo>
                    <a:pt x="0" y="207"/>
                  </a:moveTo>
                  <a:lnTo>
                    <a:pt x="173" y="0"/>
                  </a:lnTo>
                  <a:lnTo>
                    <a:pt x="181" y="0"/>
                  </a:lnTo>
                  <a:lnTo>
                    <a:pt x="0" y="216"/>
                  </a:lnTo>
                  <a:lnTo>
                    <a:pt x="0" y="207"/>
                  </a:lnTo>
                  <a:close/>
                </a:path>
              </a:pathLst>
            </a:custGeom>
            <a:solidFill>
              <a:srgbClr val="DCE3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8" name="Freeform 414"/>
            <p:cNvSpPr>
              <a:spLocks/>
            </p:cNvSpPr>
            <p:nvPr userDrawn="1"/>
          </p:nvSpPr>
          <p:spPr bwMode="auto">
            <a:xfrm>
              <a:off x="5011" y="16"/>
              <a:ext cx="185" cy="221"/>
            </a:xfrm>
            <a:custGeom>
              <a:avLst/>
              <a:gdLst>
                <a:gd name="T0" fmla="*/ 0 w 185"/>
                <a:gd name="T1" fmla="*/ 211 h 221"/>
                <a:gd name="T2" fmla="*/ 177 w 185"/>
                <a:gd name="T3" fmla="*/ 0 h 221"/>
                <a:gd name="T4" fmla="*/ 185 w 185"/>
                <a:gd name="T5" fmla="*/ 0 h 221"/>
                <a:gd name="T6" fmla="*/ 0 w 185"/>
                <a:gd name="T7" fmla="*/ 221 h 221"/>
                <a:gd name="T8" fmla="*/ 0 w 185"/>
                <a:gd name="T9" fmla="*/ 211 h 2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221">
                  <a:moveTo>
                    <a:pt x="0" y="211"/>
                  </a:moveTo>
                  <a:lnTo>
                    <a:pt x="177" y="0"/>
                  </a:lnTo>
                  <a:lnTo>
                    <a:pt x="185" y="0"/>
                  </a:lnTo>
                  <a:lnTo>
                    <a:pt x="0" y="221"/>
                  </a:lnTo>
                  <a:lnTo>
                    <a:pt x="0" y="211"/>
                  </a:lnTo>
                  <a:close/>
                </a:path>
              </a:pathLst>
            </a:custGeom>
            <a:solidFill>
              <a:srgbClr val="DCE3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9" name="Freeform 415"/>
            <p:cNvSpPr>
              <a:spLocks/>
            </p:cNvSpPr>
            <p:nvPr userDrawn="1"/>
          </p:nvSpPr>
          <p:spPr bwMode="auto">
            <a:xfrm>
              <a:off x="5011" y="16"/>
              <a:ext cx="189" cy="225"/>
            </a:xfrm>
            <a:custGeom>
              <a:avLst/>
              <a:gdLst>
                <a:gd name="T0" fmla="*/ 0 w 189"/>
                <a:gd name="T1" fmla="*/ 216 h 225"/>
                <a:gd name="T2" fmla="*/ 181 w 189"/>
                <a:gd name="T3" fmla="*/ 0 h 225"/>
                <a:gd name="T4" fmla="*/ 189 w 189"/>
                <a:gd name="T5" fmla="*/ 0 h 225"/>
                <a:gd name="T6" fmla="*/ 0 w 189"/>
                <a:gd name="T7" fmla="*/ 225 h 225"/>
                <a:gd name="T8" fmla="*/ 0 w 189"/>
                <a:gd name="T9" fmla="*/ 216 h 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 h="225">
                  <a:moveTo>
                    <a:pt x="0" y="216"/>
                  </a:moveTo>
                  <a:lnTo>
                    <a:pt x="181" y="0"/>
                  </a:lnTo>
                  <a:lnTo>
                    <a:pt x="189" y="0"/>
                  </a:lnTo>
                  <a:lnTo>
                    <a:pt x="0" y="225"/>
                  </a:lnTo>
                  <a:lnTo>
                    <a:pt x="0" y="216"/>
                  </a:lnTo>
                  <a:close/>
                </a:path>
              </a:pathLst>
            </a:custGeom>
            <a:solidFill>
              <a:srgbClr val="DBE3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210" name="Group 617"/>
            <p:cNvGrpSpPr>
              <a:grpSpLocks/>
            </p:cNvGrpSpPr>
            <p:nvPr userDrawn="1"/>
          </p:nvGrpSpPr>
          <p:grpSpPr bwMode="auto">
            <a:xfrm>
              <a:off x="5011" y="16"/>
              <a:ext cx="705" cy="392"/>
              <a:chOff x="5011" y="16"/>
              <a:chExt cx="705" cy="392"/>
            </a:xfrm>
          </p:grpSpPr>
          <p:sp>
            <p:nvSpPr>
              <p:cNvPr id="319" name="Freeform 417"/>
              <p:cNvSpPr>
                <a:spLocks/>
              </p:cNvSpPr>
              <p:nvPr userDrawn="1"/>
            </p:nvSpPr>
            <p:spPr bwMode="auto">
              <a:xfrm>
                <a:off x="5011" y="16"/>
                <a:ext cx="193" cy="231"/>
              </a:xfrm>
              <a:custGeom>
                <a:avLst/>
                <a:gdLst>
                  <a:gd name="T0" fmla="*/ 0 w 193"/>
                  <a:gd name="T1" fmla="*/ 221 h 231"/>
                  <a:gd name="T2" fmla="*/ 185 w 193"/>
                  <a:gd name="T3" fmla="*/ 0 h 231"/>
                  <a:gd name="T4" fmla="*/ 193 w 193"/>
                  <a:gd name="T5" fmla="*/ 0 h 231"/>
                  <a:gd name="T6" fmla="*/ 0 w 193"/>
                  <a:gd name="T7" fmla="*/ 231 h 231"/>
                  <a:gd name="T8" fmla="*/ 0 w 193"/>
                  <a:gd name="T9" fmla="*/ 221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 h="231">
                    <a:moveTo>
                      <a:pt x="0" y="221"/>
                    </a:moveTo>
                    <a:lnTo>
                      <a:pt x="185" y="0"/>
                    </a:lnTo>
                    <a:lnTo>
                      <a:pt x="193" y="0"/>
                    </a:lnTo>
                    <a:lnTo>
                      <a:pt x="0" y="231"/>
                    </a:lnTo>
                    <a:lnTo>
                      <a:pt x="0" y="221"/>
                    </a:lnTo>
                    <a:close/>
                  </a:path>
                </a:pathLst>
              </a:custGeom>
              <a:solidFill>
                <a:srgbClr val="DAE1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 name="Freeform 418"/>
              <p:cNvSpPr>
                <a:spLocks/>
              </p:cNvSpPr>
              <p:nvPr userDrawn="1"/>
            </p:nvSpPr>
            <p:spPr bwMode="auto">
              <a:xfrm>
                <a:off x="5011" y="16"/>
                <a:ext cx="197" cy="236"/>
              </a:xfrm>
              <a:custGeom>
                <a:avLst/>
                <a:gdLst>
                  <a:gd name="T0" fmla="*/ 0 w 197"/>
                  <a:gd name="T1" fmla="*/ 225 h 236"/>
                  <a:gd name="T2" fmla="*/ 189 w 197"/>
                  <a:gd name="T3" fmla="*/ 0 h 236"/>
                  <a:gd name="T4" fmla="*/ 197 w 197"/>
                  <a:gd name="T5" fmla="*/ 0 h 236"/>
                  <a:gd name="T6" fmla="*/ 0 w 197"/>
                  <a:gd name="T7" fmla="*/ 236 h 236"/>
                  <a:gd name="T8" fmla="*/ 0 w 197"/>
                  <a:gd name="T9" fmla="*/ 225 h 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7" h="236">
                    <a:moveTo>
                      <a:pt x="0" y="225"/>
                    </a:moveTo>
                    <a:lnTo>
                      <a:pt x="189" y="0"/>
                    </a:lnTo>
                    <a:lnTo>
                      <a:pt x="197" y="0"/>
                    </a:lnTo>
                    <a:lnTo>
                      <a:pt x="0" y="236"/>
                    </a:lnTo>
                    <a:lnTo>
                      <a:pt x="0" y="225"/>
                    </a:lnTo>
                    <a:close/>
                  </a:path>
                </a:pathLst>
              </a:custGeom>
              <a:solidFill>
                <a:srgbClr val="D9E1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 name="Freeform 419"/>
              <p:cNvSpPr>
                <a:spLocks/>
              </p:cNvSpPr>
              <p:nvPr userDrawn="1"/>
            </p:nvSpPr>
            <p:spPr bwMode="auto">
              <a:xfrm>
                <a:off x="5011" y="16"/>
                <a:ext cx="201" cy="240"/>
              </a:xfrm>
              <a:custGeom>
                <a:avLst/>
                <a:gdLst>
                  <a:gd name="T0" fmla="*/ 0 w 201"/>
                  <a:gd name="T1" fmla="*/ 231 h 240"/>
                  <a:gd name="T2" fmla="*/ 193 w 201"/>
                  <a:gd name="T3" fmla="*/ 0 h 240"/>
                  <a:gd name="T4" fmla="*/ 201 w 201"/>
                  <a:gd name="T5" fmla="*/ 0 h 240"/>
                  <a:gd name="T6" fmla="*/ 0 w 201"/>
                  <a:gd name="T7" fmla="*/ 240 h 240"/>
                  <a:gd name="T8" fmla="*/ 0 w 201"/>
                  <a:gd name="T9" fmla="*/ 23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240">
                    <a:moveTo>
                      <a:pt x="0" y="231"/>
                    </a:moveTo>
                    <a:lnTo>
                      <a:pt x="193" y="0"/>
                    </a:lnTo>
                    <a:lnTo>
                      <a:pt x="201" y="0"/>
                    </a:lnTo>
                    <a:lnTo>
                      <a:pt x="0" y="240"/>
                    </a:lnTo>
                    <a:lnTo>
                      <a:pt x="0" y="231"/>
                    </a:lnTo>
                    <a:close/>
                  </a:path>
                </a:pathLst>
              </a:custGeom>
              <a:solidFill>
                <a:srgbClr val="D9E1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2" name="Freeform 420"/>
              <p:cNvSpPr>
                <a:spLocks/>
              </p:cNvSpPr>
              <p:nvPr userDrawn="1"/>
            </p:nvSpPr>
            <p:spPr bwMode="auto">
              <a:xfrm>
                <a:off x="5011" y="16"/>
                <a:ext cx="205" cy="245"/>
              </a:xfrm>
              <a:custGeom>
                <a:avLst/>
                <a:gdLst>
                  <a:gd name="T0" fmla="*/ 0 w 205"/>
                  <a:gd name="T1" fmla="*/ 236 h 245"/>
                  <a:gd name="T2" fmla="*/ 197 w 205"/>
                  <a:gd name="T3" fmla="*/ 0 h 245"/>
                  <a:gd name="T4" fmla="*/ 205 w 205"/>
                  <a:gd name="T5" fmla="*/ 0 h 245"/>
                  <a:gd name="T6" fmla="*/ 0 w 205"/>
                  <a:gd name="T7" fmla="*/ 245 h 245"/>
                  <a:gd name="T8" fmla="*/ 0 w 205"/>
                  <a:gd name="T9" fmla="*/ 236 h 2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5" h="245">
                    <a:moveTo>
                      <a:pt x="0" y="236"/>
                    </a:moveTo>
                    <a:lnTo>
                      <a:pt x="197" y="0"/>
                    </a:lnTo>
                    <a:lnTo>
                      <a:pt x="205" y="0"/>
                    </a:lnTo>
                    <a:lnTo>
                      <a:pt x="0" y="245"/>
                    </a:lnTo>
                    <a:lnTo>
                      <a:pt x="0" y="236"/>
                    </a:lnTo>
                    <a:close/>
                  </a:path>
                </a:pathLst>
              </a:custGeom>
              <a:solidFill>
                <a:srgbClr val="D7D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3" name="Freeform 421"/>
              <p:cNvSpPr>
                <a:spLocks/>
              </p:cNvSpPr>
              <p:nvPr userDrawn="1"/>
            </p:nvSpPr>
            <p:spPr bwMode="auto">
              <a:xfrm>
                <a:off x="5011" y="16"/>
                <a:ext cx="210" cy="250"/>
              </a:xfrm>
              <a:custGeom>
                <a:avLst/>
                <a:gdLst>
                  <a:gd name="T0" fmla="*/ 0 w 210"/>
                  <a:gd name="T1" fmla="*/ 240 h 250"/>
                  <a:gd name="T2" fmla="*/ 201 w 210"/>
                  <a:gd name="T3" fmla="*/ 0 h 250"/>
                  <a:gd name="T4" fmla="*/ 210 w 210"/>
                  <a:gd name="T5" fmla="*/ 0 h 250"/>
                  <a:gd name="T6" fmla="*/ 0 w 210"/>
                  <a:gd name="T7" fmla="*/ 250 h 250"/>
                  <a:gd name="T8" fmla="*/ 0 w 210"/>
                  <a:gd name="T9" fmla="*/ 240 h 2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0" h="250">
                    <a:moveTo>
                      <a:pt x="0" y="240"/>
                    </a:moveTo>
                    <a:lnTo>
                      <a:pt x="201" y="0"/>
                    </a:lnTo>
                    <a:lnTo>
                      <a:pt x="210" y="0"/>
                    </a:lnTo>
                    <a:lnTo>
                      <a:pt x="0" y="250"/>
                    </a:lnTo>
                    <a:lnTo>
                      <a:pt x="0" y="240"/>
                    </a:lnTo>
                    <a:close/>
                  </a:path>
                </a:pathLst>
              </a:custGeom>
              <a:solidFill>
                <a:srgbClr val="D7D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4" name="Freeform 422"/>
              <p:cNvSpPr>
                <a:spLocks/>
              </p:cNvSpPr>
              <p:nvPr userDrawn="1"/>
            </p:nvSpPr>
            <p:spPr bwMode="auto">
              <a:xfrm>
                <a:off x="5011" y="16"/>
                <a:ext cx="214" cy="254"/>
              </a:xfrm>
              <a:custGeom>
                <a:avLst/>
                <a:gdLst>
                  <a:gd name="T0" fmla="*/ 0 w 214"/>
                  <a:gd name="T1" fmla="*/ 245 h 254"/>
                  <a:gd name="T2" fmla="*/ 205 w 214"/>
                  <a:gd name="T3" fmla="*/ 0 h 254"/>
                  <a:gd name="T4" fmla="*/ 214 w 214"/>
                  <a:gd name="T5" fmla="*/ 0 h 254"/>
                  <a:gd name="T6" fmla="*/ 0 w 214"/>
                  <a:gd name="T7" fmla="*/ 254 h 254"/>
                  <a:gd name="T8" fmla="*/ 0 w 214"/>
                  <a:gd name="T9" fmla="*/ 245 h 2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 h="254">
                    <a:moveTo>
                      <a:pt x="0" y="245"/>
                    </a:moveTo>
                    <a:lnTo>
                      <a:pt x="205" y="0"/>
                    </a:lnTo>
                    <a:lnTo>
                      <a:pt x="214" y="0"/>
                    </a:lnTo>
                    <a:lnTo>
                      <a:pt x="0" y="254"/>
                    </a:lnTo>
                    <a:lnTo>
                      <a:pt x="0" y="245"/>
                    </a:lnTo>
                    <a:close/>
                  </a:path>
                </a:pathLst>
              </a:custGeom>
              <a:solidFill>
                <a:srgbClr val="D6D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5" name="Freeform 423"/>
              <p:cNvSpPr>
                <a:spLocks/>
              </p:cNvSpPr>
              <p:nvPr userDrawn="1"/>
            </p:nvSpPr>
            <p:spPr bwMode="auto">
              <a:xfrm>
                <a:off x="5011" y="16"/>
                <a:ext cx="218" cy="260"/>
              </a:xfrm>
              <a:custGeom>
                <a:avLst/>
                <a:gdLst>
                  <a:gd name="T0" fmla="*/ 0 w 218"/>
                  <a:gd name="T1" fmla="*/ 250 h 260"/>
                  <a:gd name="T2" fmla="*/ 210 w 218"/>
                  <a:gd name="T3" fmla="*/ 0 h 260"/>
                  <a:gd name="T4" fmla="*/ 218 w 218"/>
                  <a:gd name="T5" fmla="*/ 0 h 260"/>
                  <a:gd name="T6" fmla="*/ 0 w 218"/>
                  <a:gd name="T7" fmla="*/ 260 h 260"/>
                  <a:gd name="T8" fmla="*/ 0 w 218"/>
                  <a:gd name="T9" fmla="*/ 250 h 2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260">
                    <a:moveTo>
                      <a:pt x="0" y="250"/>
                    </a:moveTo>
                    <a:lnTo>
                      <a:pt x="210" y="0"/>
                    </a:lnTo>
                    <a:lnTo>
                      <a:pt x="218" y="0"/>
                    </a:lnTo>
                    <a:lnTo>
                      <a:pt x="0" y="260"/>
                    </a:lnTo>
                    <a:lnTo>
                      <a:pt x="0" y="250"/>
                    </a:lnTo>
                    <a:close/>
                  </a:path>
                </a:pathLst>
              </a:custGeom>
              <a:solidFill>
                <a:srgbClr val="D5DD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6" name="Freeform 424"/>
              <p:cNvSpPr>
                <a:spLocks/>
              </p:cNvSpPr>
              <p:nvPr userDrawn="1"/>
            </p:nvSpPr>
            <p:spPr bwMode="auto">
              <a:xfrm>
                <a:off x="5011" y="16"/>
                <a:ext cx="222" cy="265"/>
              </a:xfrm>
              <a:custGeom>
                <a:avLst/>
                <a:gdLst>
                  <a:gd name="T0" fmla="*/ 0 w 222"/>
                  <a:gd name="T1" fmla="*/ 254 h 265"/>
                  <a:gd name="T2" fmla="*/ 214 w 222"/>
                  <a:gd name="T3" fmla="*/ 0 h 265"/>
                  <a:gd name="T4" fmla="*/ 222 w 222"/>
                  <a:gd name="T5" fmla="*/ 0 h 265"/>
                  <a:gd name="T6" fmla="*/ 0 w 222"/>
                  <a:gd name="T7" fmla="*/ 265 h 265"/>
                  <a:gd name="T8" fmla="*/ 0 w 222"/>
                  <a:gd name="T9" fmla="*/ 254 h 2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65">
                    <a:moveTo>
                      <a:pt x="0" y="254"/>
                    </a:moveTo>
                    <a:lnTo>
                      <a:pt x="214" y="0"/>
                    </a:lnTo>
                    <a:lnTo>
                      <a:pt x="222" y="0"/>
                    </a:lnTo>
                    <a:lnTo>
                      <a:pt x="0" y="265"/>
                    </a:lnTo>
                    <a:lnTo>
                      <a:pt x="0" y="254"/>
                    </a:lnTo>
                    <a:close/>
                  </a:path>
                </a:pathLst>
              </a:custGeom>
              <a:solidFill>
                <a:srgbClr val="D4DD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7" name="Freeform 425"/>
              <p:cNvSpPr>
                <a:spLocks/>
              </p:cNvSpPr>
              <p:nvPr userDrawn="1"/>
            </p:nvSpPr>
            <p:spPr bwMode="auto">
              <a:xfrm>
                <a:off x="5011" y="16"/>
                <a:ext cx="226" cy="269"/>
              </a:xfrm>
              <a:custGeom>
                <a:avLst/>
                <a:gdLst>
                  <a:gd name="T0" fmla="*/ 0 w 226"/>
                  <a:gd name="T1" fmla="*/ 260 h 269"/>
                  <a:gd name="T2" fmla="*/ 218 w 226"/>
                  <a:gd name="T3" fmla="*/ 0 h 269"/>
                  <a:gd name="T4" fmla="*/ 226 w 226"/>
                  <a:gd name="T5" fmla="*/ 0 h 269"/>
                  <a:gd name="T6" fmla="*/ 0 w 226"/>
                  <a:gd name="T7" fmla="*/ 269 h 269"/>
                  <a:gd name="T8" fmla="*/ 0 w 226"/>
                  <a:gd name="T9" fmla="*/ 260 h 2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 h="269">
                    <a:moveTo>
                      <a:pt x="0" y="260"/>
                    </a:moveTo>
                    <a:lnTo>
                      <a:pt x="218" y="0"/>
                    </a:lnTo>
                    <a:lnTo>
                      <a:pt x="226" y="0"/>
                    </a:lnTo>
                    <a:lnTo>
                      <a:pt x="0" y="269"/>
                    </a:lnTo>
                    <a:lnTo>
                      <a:pt x="0" y="260"/>
                    </a:lnTo>
                    <a:close/>
                  </a:path>
                </a:pathLst>
              </a:custGeom>
              <a:solidFill>
                <a:srgbClr val="D4DD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8" name="Freeform 426"/>
              <p:cNvSpPr>
                <a:spLocks/>
              </p:cNvSpPr>
              <p:nvPr userDrawn="1"/>
            </p:nvSpPr>
            <p:spPr bwMode="auto">
              <a:xfrm>
                <a:off x="5011" y="16"/>
                <a:ext cx="230" cy="274"/>
              </a:xfrm>
              <a:custGeom>
                <a:avLst/>
                <a:gdLst>
                  <a:gd name="T0" fmla="*/ 0 w 230"/>
                  <a:gd name="T1" fmla="*/ 265 h 274"/>
                  <a:gd name="T2" fmla="*/ 222 w 230"/>
                  <a:gd name="T3" fmla="*/ 0 h 274"/>
                  <a:gd name="T4" fmla="*/ 230 w 230"/>
                  <a:gd name="T5" fmla="*/ 0 h 274"/>
                  <a:gd name="T6" fmla="*/ 0 w 230"/>
                  <a:gd name="T7" fmla="*/ 274 h 274"/>
                  <a:gd name="T8" fmla="*/ 0 w 230"/>
                  <a:gd name="T9" fmla="*/ 265 h 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274">
                    <a:moveTo>
                      <a:pt x="0" y="265"/>
                    </a:moveTo>
                    <a:lnTo>
                      <a:pt x="222" y="0"/>
                    </a:lnTo>
                    <a:lnTo>
                      <a:pt x="230" y="0"/>
                    </a:lnTo>
                    <a:lnTo>
                      <a:pt x="0" y="274"/>
                    </a:lnTo>
                    <a:lnTo>
                      <a:pt x="0" y="265"/>
                    </a:lnTo>
                    <a:close/>
                  </a:path>
                </a:pathLst>
              </a:custGeom>
              <a:solidFill>
                <a:srgbClr val="D2DB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9" name="Freeform 427"/>
              <p:cNvSpPr>
                <a:spLocks/>
              </p:cNvSpPr>
              <p:nvPr userDrawn="1"/>
            </p:nvSpPr>
            <p:spPr bwMode="auto">
              <a:xfrm>
                <a:off x="5011" y="16"/>
                <a:ext cx="234" cy="279"/>
              </a:xfrm>
              <a:custGeom>
                <a:avLst/>
                <a:gdLst>
                  <a:gd name="T0" fmla="*/ 0 w 234"/>
                  <a:gd name="T1" fmla="*/ 269 h 279"/>
                  <a:gd name="T2" fmla="*/ 226 w 234"/>
                  <a:gd name="T3" fmla="*/ 0 h 279"/>
                  <a:gd name="T4" fmla="*/ 234 w 234"/>
                  <a:gd name="T5" fmla="*/ 0 h 279"/>
                  <a:gd name="T6" fmla="*/ 0 w 234"/>
                  <a:gd name="T7" fmla="*/ 279 h 279"/>
                  <a:gd name="T8" fmla="*/ 0 w 234"/>
                  <a:gd name="T9" fmla="*/ 269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279">
                    <a:moveTo>
                      <a:pt x="0" y="269"/>
                    </a:moveTo>
                    <a:lnTo>
                      <a:pt x="226" y="0"/>
                    </a:lnTo>
                    <a:lnTo>
                      <a:pt x="234" y="0"/>
                    </a:lnTo>
                    <a:lnTo>
                      <a:pt x="0" y="279"/>
                    </a:lnTo>
                    <a:lnTo>
                      <a:pt x="0" y="269"/>
                    </a:lnTo>
                    <a:close/>
                  </a:path>
                </a:pathLst>
              </a:custGeom>
              <a:solidFill>
                <a:srgbClr val="D2DB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0" name="Freeform 428"/>
              <p:cNvSpPr>
                <a:spLocks/>
              </p:cNvSpPr>
              <p:nvPr userDrawn="1"/>
            </p:nvSpPr>
            <p:spPr bwMode="auto">
              <a:xfrm>
                <a:off x="5011" y="16"/>
                <a:ext cx="238" cy="283"/>
              </a:xfrm>
              <a:custGeom>
                <a:avLst/>
                <a:gdLst>
                  <a:gd name="T0" fmla="*/ 0 w 238"/>
                  <a:gd name="T1" fmla="*/ 274 h 283"/>
                  <a:gd name="T2" fmla="*/ 230 w 238"/>
                  <a:gd name="T3" fmla="*/ 0 h 283"/>
                  <a:gd name="T4" fmla="*/ 238 w 238"/>
                  <a:gd name="T5" fmla="*/ 0 h 283"/>
                  <a:gd name="T6" fmla="*/ 0 w 238"/>
                  <a:gd name="T7" fmla="*/ 283 h 283"/>
                  <a:gd name="T8" fmla="*/ 0 w 238"/>
                  <a:gd name="T9" fmla="*/ 274 h 2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 h="283">
                    <a:moveTo>
                      <a:pt x="0" y="274"/>
                    </a:moveTo>
                    <a:lnTo>
                      <a:pt x="230" y="0"/>
                    </a:lnTo>
                    <a:lnTo>
                      <a:pt x="238" y="0"/>
                    </a:lnTo>
                    <a:lnTo>
                      <a:pt x="0" y="283"/>
                    </a:lnTo>
                    <a:lnTo>
                      <a:pt x="0" y="274"/>
                    </a:lnTo>
                    <a:close/>
                  </a:path>
                </a:pathLst>
              </a:custGeom>
              <a:solidFill>
                <a:srgbClr val="D1DB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1" name="Freeform 429"/>
              <p:cNvSpPr>
                <a:spLocks/>
              </p:cNvSpPr>
              <p:nvPr userDrawn="1"/>
            </p:nvSpPr>
            <p:spPr bwMode="auto">
              <a:xfrm>
                <a:off x="5011" y="16"/>
                <a:ext cx="242" cy="289"/>
              </a:xfrm>
              <a:custGeom>
                <a:avLst/>
                <a:gdLst>
                  <a:gd name="T0" fmla="*/ 0 w 242"/>
                  <a:gd name="T1" fmla="*/ 279 h 289"/>
                  <a:gd name="T2" fmla="*/ 234 w 242"/>
                  <a:gd name="T3" fmla="*/ 0 h 289"/>
                  <a:gd name="T4" fmla="*/ 242 w 242"/>
                  <a:gd name="T5" fmla="*/ 0 h 289"/>
                  <a:gd name="T6" fmla="*/ 0 w 242"/>
                  <a:gd name="T7" fmla="*/ 289 h 289"/>
                  <a:gd name="T8" fmla="*/ 0 w 242"/>
                  <a:gd name="T9" fmla="*/ 279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2" h="289">
                    <a:moveTo>
                      <a:pt x="0" y="279"/>
                    </a:moveTo>
                    <a:lnTo>
                      <a:pt x="234" y="0"/>
                    </a:lnTo>
                    <a:lnTo>
                      <a:pt x="242" y="0"/>
                    </a:lnTo>
                    <a:lnTo>
                      <a:pt x="0" y="289"/>
                    </a:lnTo>
                    <a:lnTo>
                      <a:pt x="0" y="279"/>
                    </a:lnTo>
                    <a:close/>
                  </a:path>
                </a:pathLst>
              </a:custGeom>
              <a:solidFill>
                <a:srgbClr val="D0D9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2" name="Freeform 430"/>
              <p:cNvSpPr>
                <a:spLocks/>
              </p:cNvSpPr>
              <p:nvPr userDrawn="1"/>
            </p:nvSpPr>
            <p:spPr bwMode="auto">
              <a:xfrm>
                <a:off x="5011" y="16"/>
                <a:ext cx="246" cy="293"/>
              </a:xfrm>
              <a:custGeom>
                <a:avLst/>
                <a:gdLst>
                  <a:gd name="T0" fmla="*/ 0 w 246"/>
                  <a:gd name="T1" fmla="*/ 283 h 293"/>
                  <a:gd name="T2" fmla="*/ 238 w 246"/>
                  <a:gd name="T3" fmla="*/ 0 h 293"/>
                  <a:gd name="T4" fmla="*/ 246 w 246"/>
                  <a:gd name="T5" fmla="*/ 0 h 293"/>
                  <a:gd name="T6" fmla="*/ 0 w 246"/>
                  <a:gd name="T7" fmla="*/ 293 h 293"/>
                  <a:gd name="T8" fmla="*/ 0 w 246"/>
                  <a:gd name="T9" fmla="*/ 283 h 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293">
                    <a:moveTo>
                      <a:pt x="0" y="283"/>
                    </a:moveTo>
                    <a:lnTo>
                      <a:pt x="238" y="0"/>
                    </a:lnTo>
                    <a:lnTo>
                      <a:pt x="246" y="0"/>
                    </a:lnTo>
                    <a:lnTo>
                      <a:pt x="0" y="293"/>
                    </a:lnTo>
                    <a:lnTo>
                      <a:pt x="0" y="283"/>
                    </a:lnTo>
                    <a:close/>
                  </a:path>
                </a:pathLst>
              </a:custGeom>
              <a:solidFill>
                <a:srgbClr val="CFD9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3" name="Freeform 431"/>
              <p:cNvSpPr>
                <a:spLocks/>
              </p:cNvSpPr>
              <p:nvPr userDrawn="1"/>
            </p:nvSpPr>
            <p:spPr bwMode="auto">
              <a:xfrm>
                <a:off x="5011" y="16"/>
                <a:ext cx="250" cy="298"/>
              </a:xfrm>
              <a:custGeom>
                <a:avLst/>
                <a:gdLst>
                  <a:gd name="T0" fmla="*/ 0 w 250"/>
                  <a:gd name="T1" fmla="*/ 289 h 298"/>
                  <a:gd name="T2" fmla="*/ 242 w 250"/>
                  <a:gd name="T3" fmla="*/ 0 h 298"/>
                  <a:gd name="T4" fmla="*/ 250 w 250"/>
                  <a:gd name="T5" fmla="*/ 0 h 298"/>
                  <a:gd name="T6" fmla="*/ 0 w 250"/>
                  <a:gd name="T7" fmla="*/ 298 h 298"/>
                  <a:gd name="T8" fmla="*/ 0 w 250"/>
                  <a:gd name="T9" fmla="*/ 289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298">
                    <a:moveTo>
                      <a:pt x="0" y="289"/>
                    </a:moveTo>
                    <a:lnTo>
                      <a:pt x="242" y="0"/>
                    </a:lnTo>
                    <a:lnTo>
                      <a:pt x="250" y="0"/>
                    </a:lnTo>
                    <a:lnTo>
                      <a:pt x="0" y="298"/>
                    </a:lnTo>
                    <a:lnTo>
                      <a:pt x="0" y="289"/>
                    </a:lnTo>
                    <a:close/>
                  </a:path>
                </a:pathLst>
              </a:custGeom>
              <a:solidFill>
                <a:srgbClr val="CFD9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4" name="Freeform 432"/>
              <p:cNvSpPr>
                <a:spLocks/>
              </p:cNvSpPr>
              <p:nvPr userDrawn="1"/>
            </p:nvSpPr>
            <p:spPr bwMode="auto">
              <a:xfrm>
                <a:off x="5011" y="16"/>
                <a:ext cx="254" cy="303"/>
              </a:xfrm>
              <a:custGeom>
                <a:avLst/>
                <a:gdLst>
                  <a:gd name="T0" fmla="*/ 0 w 254"/>
                  <a:gd name="T1" fmla="*/ 293 h 303"/>
                  <a:gd name="T2" fmla="*/ 246 w 254"/>
                  <a:gd name="T3" fmla="*/ 0 h 303"/>
                  <a:gd name="T4" fmla="*/ 254 w 254"/>
                  <a:gd name="T5" fmla="*/ 0 h 303"/>
                  <a:gd name="T6" fmla="*/ 0 w 254"/>
                  <a:gd name="T7" fmla="*/ 303 h 303"/>
                  <a:gd name="T8" fmla="*/ 0 w 254"/>
                  <a:gd name="T9" fmla="*/ 293 h 3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4" h="303">
                    <a:moveTo>
                      <a:pt x="0" y="293"/>
                    </a:moveTo>
                    <a:lnTo>
                      <a:pt x="246" y="0"/>
                    </a:lnTo>
                    <a:lnTo>
                      <a:pt x="254" y="0"/>
                    </a:lnTo>
                    <a:lnTo>
                      <a:pt x="0" y="303"/>
                    </a:lnTo>
                    <a:lnTo>
                      <a:pt x="0" y="293"/>
                    </a:lnTo>
                    <a:close/>
                  </a:path>
                </a:pathLst>
              </a:custGeom>
              <a:solidFill>
                <a:srgbClr val="CDD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5" name="Freeform 433"/>
              <p:cNvSpPr>
                <a:spLocks/>
              </p:cNvSpPr>
              <p:nvPr userDrawn="1"/>
            </p:nvSpPr>
            <p:spPr bwMode="auto">
              <a:xfrm>
                <a:off x="5011" y="16"/>
                <a:ext cx="258" cy="307"/>
              </a:xfrm>
              <a:custGeom>
                <a:avLst/>
                <a:gdLst>
                  <a:gd name="T0" fmla="*/ 0 w 258"/>
                  <a:gd name="T1" fmla="*/ 298 h 307"/>
                  <a:gd name="T2" fmla="*/ 250 w 258"/>
                  <a:gd name="T3" fmla="*/ 0 h 307"/>
                  <a:gd name="T4" fmla="*/ 258 w 258"/>
                  <a:gd name="T5" fmla="*/ 0 h 307"/>
                  <a:gd name="T6" fmla="*/ 0 w 258"/>
                  <a:gd name="T7" fmla="*/ 307 h 307"/>
                  <a:gd name="T8" fmla="*/ 0 w 258"/>
                  <a:gd name="T9" fmla="*/ 298 h 3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307">
                    <a:moveTo>
                      <a:pt x="0" y="298"/>
                    </a:moveTo>
                    <a:lnTo>
                      <a:pt x="250" y="0"/>
                    </a:lnTo>
                    <a:lnTo>
                      <a:pt x="258" y="0"/>
                    </a:lnTo>
                    <a:lnTo>
                      <a:pt x="0" y="307"/>
                    </a:lnTo>
                    <a:lnTo>
                      <a:pt x="0" y="298"/>
                    </a:lnTo>
                    <a:close/>
                  </a:path>
                </a:pathLst>
              </a:custGeom>
              <a:solidFill>
                <a:srgbClr val="CDD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6" name="Freeform 434"/>
              <p:cNvSpPr>
                <a:spLocks/>
              </p:cNvSpPr>
              <p:nvPr userDrawn="1"/>
            </p:nvSpPr>
            <p:spPr bwMode="auto">
              <a:xfrm>
                <a:off x="5011" y="16"/>
                <a:ext cx="262" cy="312"/>
              </a:xfrm>
              <a:custGeom>
                <a:avLst/>
                <a:gdLst>
                  <a:gd name="T0" fmla="*/ 0 w 262"/>
                  <a:gd name="T1" fmla="*/ 303 h 312"/>
                  <a:gd name="T2" fmla="*/ 254 w 262"/>
                  <a:gd name="T3" fmla="*/ 0 h 312"/>
                  <a:gd name="T4" fmla="*/ 262 w 262"/>
                  <a:gd name="T5" fmla="*/ 0 h 312"/>
                  <a:gd name="T6" fmla="*/ 0 w 262"/>
                  <a:gd name="T7" fmla="*/ 312 h 312"/>
                  <a:gd name="T8" fmla="*/ 0 w 262"/>
                  <a:gd name="T9" fmla="*/ 303 h 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312">
                    <a:moveTo>
                      <a:pt x="0" y="303"/>
                    </a:moveTo>
                    <a:lnTo>
                      <a:pt x="254" y="0"/>
                    </a:lnTo>
                    <a:lnTo>
                      <a:pt x="262" y="0"/>
                    </a:lnTo>
                    <a:lnTo>
                      <a:pt x="0" y="312"/>
                    </a:lnTo>
                    <a:lnTo>
                      <a:pt x="0" y="303"/>
                    </a:lnTo>
                    <a:close/>
                  </a:path>
                </a:pathLst>
              </a:custGeom>
              <a:solidFill>
                <a:srgbClr val="CCD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7" name="Freeform 435"/>
              <p:cNvSpPr>
                <a:spLocks/>
              </p:cNvSpPr>
              <p:nvPr userDrawn="1"/>
            </p:nvSpPr>
            <p:spPr bwMode="auto">
              <a:xfrm>
                <a:off x="5011" y="16"/>
                <a:ext cx="266" cy="318"/>
              </a:xfrm>
              <a:custGeom>
                <a:avLst/>
                <a:gdLst>
                  <a:gd name="T0" fmla="*/ 0 w 266"/>
                  <a:gd name="T1" fmla="*/ 307 h 318"/>
                  <a:gd name="T2" fmla="*/ 258 w 266"/>
                  <a:gd name="T3" fmla="*/ 0 h 318"/>
                  <a:gd name="T4" fmla="*/ 266 w 266"/>
                  <a:gd name="T5" fmla="*/ 0 h 318"/>
                  <a:gd name="T6" fmla="*/ 0 w 266"/>
                  <a:gd name="T7" fmla="*/ 318 h 318"/>
                  <a:gd name="T8" fmla="*/ 0 w 266"/>
                  <a:gd name="T9" fmla="*/ 307 h 3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318">
                    <a:moveTo>
                      <a:pt x="0" y="307"/>
                    </a:moveTo>
                    <a:lnTo>
                      <a:pt x="258" y="0"/>
                    </a:lnTo>
                    <a:lnTo>
                      <a:pt x="266" y="0"/>
                    </a:lnTo>
                    <a:lnTo>
                      <a:pt x="0" y="318"/>
                    </a:lnTo>
                    <a:lnTo>
                      <a:pt x="0" y="307"/>
                    </a:lnTo>
                    <a:close/>
                  </a:path>
                </a:pathLst>
              </a:custGeom>
              <a:solidFill>
                <a:srgbClr val="CBD5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8" name="Freeform 436"/>
              <p:cNvSpPr>
                <a:spLocks/>
              </p:cNvSpPr>
              <p:nvPr userDrawn="1"/>
            </p:nvSpPr>
            <p:spPr bwMode="auto">
              <a:xfrm>
                <a:off x="5011" y="16"/>
                <a:ext cx="271" cy="322"/>
              </a:xfrm>
              <a:custGeom>
                <a:avLst/>
                <a:gdLst>
                  <a:gd name="T0" fmla="*/ 0 w 271"/>
                  <a:gd name="T1" fmla="*/ 312 h 322"/>
                  <a:gd name="T2" fmla="*/ 262 w 271"/>
                  <a:gd name="T3" fmla="*/ 0 h 322"/>
                  <a:gd name="T4" fmla="*/ 271 w 271"/>
                  <a:gd name="T5" fmla="*/ 0 h 322"/>
                  <a:gd name="T6" fmla="*/ 0 w 271"/>
                  <a:gd name="T7" fmla="*/ 322 h 322"/>
                  <a:gd name="T8" fmla="*/ 0 w 271"/>
                  <a:gd name="T9" fmla="*/ 312 h 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322">
                    <a:moveTo>
                      <a:pt x="0" y="312"/>
                    </a:moveTo>
                    <a:lnTo>
                      <a:pt x="262" y="0"/>
                    </a:lnTo>
                    <a:lnTo>
                      <a:pt x="271" y="0"/>
                    </a:lnTo>
                    <a:lnTo>
                      <a:pt x="0" y="322"/>
                    </a:lnTo>
                    <a:lnTo>
                      <a:pt x="0" y="312"/>
                    </a:lnTo>
                    <a:close/>
                  </a:path>
                </a:pathLst>
              </a:custGeom>
              <a:solidFill>
                <a:srgbClr val="CAD5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9" name="Freeform 437"/>
              <p:cNvSpPr>
                <a:spLocks/>
              </p:cNvSpPr>
              <p:nvPr userDrawn="1"/>
            </p:nvSpPr>
            <p:spPr bwMode="auto">
              <a:xfrm>
                <a:off x="5011" y="16"/>
                <a:ext cx="275" cy="327"/>
              </a:xfrm>
              <a:custGeom>
                <a:avLst/>
                <a:gdLst>
                  <a:gd name="T0" fmla="*/ 0 w 275"/>
                  <a:gd name="T1" fmla="*/ 318 h 327"/>
                  <a:gd name="T2" fmla="*/ 266 w 275"/>
                  <a:gd name="T3" fmla="*/ 0 h 327"/>
                  <a:gd name="T4" fmla="*/ 275 w 275"/>
                  <a:gd name="T5" fmla="*/ 0 h 327"/>
                  <a:gd name="T6" fmla="*/ 0 w 275"/>
                  <a:gd name="T7" fmla="*/ 327 h 327"/>
                  <a:gd name="T8" fmla="*/ 0 w 275"/>
                  <a:gd name="T9" fmla="*/ 318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327">
                    <a:moveTo>
                      <a:pt x="0" y="318"/>
                    </a:moveTo>
                    <a:lnTo>
                      <a:pt x="266" y="0"/>
                    </a:lnTo>
                    <a:lnTo>
                      <a:pt x="275" y="0"/>
                    </a:lnTo>
                    <a:lnTo>
                      <a:pt x="0" y="327"/>
                    </a:lnTo>
                    <a:lnTo>
                      <a:pt x="0" y="318"/>
                    </a:lnTo>
                    <a:close/>
                  </a:path>
                </a:pathLst>
              </a:custGeom>
              <a:solidFill>
                <a:srgbClr val="CAD5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40" name="Freeform 438"/>
              <p:cNvSpPr>
                <a:spLocks/>
              </p:cNvSpPr>
              <p:nvPr userDrawn="1"/>
            </p:nvSpPr>
            <p:spPr bwMode="auto">
              <a:xfrm>
                <a:off x="5011" y="16"/>
                <a:ext cx="279" cy="332"/>
              </a:xfrm>
              <a:custGeom>
                <a:avLst/>
                <a:gdLst>
                  <a:gd name="T0" fmla="*/ 0 w 279"/>
                  <a:gd name="T1" fmla="*/ 322 h 332"/>
                  <a:gd name="T2" fmla="*/ 271 w 279"/>
                  <a:gd name="T3" fmla="*/ 0 h 332"/>
                  <a:gd name="T4" fmla="*/ 279 w 279"/>
                  <a:gd name="T5" fmla="*/ 0 h 332"/>
                  <a:gd name="T6" fmla="*/ 0 w 279"/>
                  <a:gd name="T7" fmla="*/ 332 h 332"/>
                  <a:gd name="T8" fmla="*/ 0 w 279"/>
                  <a:gd name="T9" fmla="*/ 32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332">
                    <a:moveTo>
                      <a:pt x="0" y="322"/>
                    </a:moveTo>
                    <a:lnTo>
                      <a:pt x="271" y="0"/>
                    </a:lnTo>
                    <a:lnTo>
                      <a:pt x="279" y="0"/>
                    </a:lnTo>
                    <a:lnTo>
                      <a:pt x="0" y="332"/>
                    </a:lnTo>
                    <a:lnTo>
                      <a:pt x="0" y="322"/>
                    </a:lnTo>
                    <a:close/>
                  </a:path>
                </a:pathLst>
              </a:custGeom>
              <a:solidFill>
                <a:srgbClr val="C8D3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41" name="Freeform 439"/>
              <p:cNvSpPr>
                <a:spLocks/>
              </p:cNvSpPr>
              <p:nvPr userDrawn="1"/>
            </p:nvSpPr>
            <p:spPr bwMode="auto">
              <a:xfrm>
                <a:off x="5011" y="16"/>
                <a:ext cx="283" cy="336"/>
              </a:xfrm>
              <a:custGeom>
                <a:avLst/>
                <a:gdLst>
                  <a:gd name="T0" fmla="*/ 0 w 283"/>
                  <a:gd name="T1" fmla="*/ 327 h 336"/>
                  <a:gd name="T2" fmla="*/ 275 w 283"/>
                  <a:gd name="T3" fmla="*/ 0 h 336"/>
                  <a:gd name="T4" fmla="*/ 283 w 283"/>
                  <a:gd name="T5" fmla="*/ 0 h 336"/>
                  <a:gd name="T6" fmla="*/ 0 w 283"/>
                  <a:gd name="T7" fmla="*/ 336 h 336"/>
                  <a:gd name="T8" fmla="*/ 0 w 283"/>
                  <a:gd name="T9" fmla="*/ 327 h 3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3" h="336">
                    <a:moveTo>
                      <a:pt x="0" y="327"/>
                    </a:moveTo>
                    <a:lnTo>
                      <a:pt x="275" y="0"/>
                    </a:lnTo>
                    <a:lnTo>
                      <a:pt x="283" y="0"/>
                    </a:lnTo>
                    <a:lnTo>
                      <a:pt x="0" y="336"/>
                    </a:lnTo>
                    <a:lnTo>
                      <a:pt x="0" y="327"/>
                    </a:lnTo>
                    <a:close/>
                  </a:path>
                </a:pathLst>
              </a:custGeom>
              <a:solidFill>
                <a:srgbClr val="C8D3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42" name="Freeform 440"/>
              <p:cNvSpPr>
                <a:spLocks/>
              </p:cNvSpPr>
              <p:nvPr userDrawn="1"/>
            </p:nvSpPr>
            <p:spPr bwMode="auto">
              <a:xfrm>
                <a:off x="5011" y="16"/>
                <a:ext cx="287" cy="341"/>
              </a:xfrm>
              <a:custGeom>
                <a:avLst/>
                <a:gdLst>
                  <a:gd name="T0" fmla="*/ 0 w 287"/>
                  <a:gd name="T1" fmla="*/ 332 h 341"/>
                  <a:gd name="T2" fmla="*/ 279 w 287"/>
                  <a:gd name="T3" fmla="*/ 0 h 341"/>
                  <a:gd name="T4" fmla="*/ 287 w 287"/>
                  <a:gd name="T5" fmla="*/ 0 h 341"/>
                  <a:gd name="T6" fmla="*/ 0 w 287"/>
                  <a:gd name="T7" fmla="*/ 341 h 341"/>
                  <a:gd name="T8" fmla="*/ 0 w 287"/>
                  <a:gd name="T9" fmla="*/ 332 h 3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341">
                    <a:moveTo>
                      <a:pt x="0" y="332"/>
                    </a:moveTo>
                    <a:lnTo>
                      <a:pt x="279" y="0"/>
                    </a:lnTo>
                    <a:lnTo>
                      <a:pt x="287" y="0"/>
                    </a:lnTo>
                    <a:lnTo>
                      <a:pt x="0" y="341"/>
                    </a:lnTo>
                    <a:lnTo>
                      <a:pt x="0" y="332"/>
                    </a:lnTo>
                    <a:close/>
                  </a:path>
                </a:pathLst>
              </a:custGeom>
              <a:solidFill>
                <a:srgbClr val="C7D3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43" name="Freeform 441"/>
              <p:cNvSpPr>
                <a:spLocks/>
              </p:cNvSpPr>
              <p:nvPr userDrawn="1"/>
            </p:nvSpPr>
            <p:spPr bwMode="auto">
              <a:xfrm>
                <a:off x="5011" y="16"/>
                <a:ext cx="291" cy="347"/>
              </a:xfrm>
              <a:custGeom>
                <a:avLst/>
                <a:gdLst>
                  <a:gd name="T0" fmla="*/ 0 w 291"/>
                  <a:gd name="T1" fmla="*/ 336 h 347"/>
                  <a:gd name="T2" fmla="*/ 283 w 291"/>
                  <a:gd name="T3" fmla="*/ 0 h 347"/>
                  <a:gd name="T4" fmla="*/ 291 w 291"/>
                  <a:gd name="T5" fmla="*/ 0 h 347"/>
                  <a:gd name="T6" fmla="*/ 0 w 291"/>
                  <a:gd name="T7" fmla="*/ 347 h 347"/>
                  <a:gd name="T8" fmla="*/ 0 w 291"/>
                  <a:gd name="T9" fmla="*/ 336 h 3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347">
                    <a:moveTo>
                      <a:pt x="0" y="336"/>
                    </a:moveTo>
                    <a:lnTo>
                      <a:pt x="283" y="0"/>
                    </a:lnTo>
                    <a:lnTo>
                      <a:pt x="291" y="0"/>
                    </a:lnTo>
                    <a:lnTo>
                      <a:pt x="0" y="347"/>
                    </a:lnTo>
                    <a:lnTo>
                      <a:pt x="0" y="336"/>
                    </a:lnTo>
                    <a:close/>
                  </a:path>
                </a:pathLst>
              </a:custGeom>
              <a:solidFill>
                <a:srgbClr val="C6D1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44" name="Freeform 442"/>
              <p:cNvSpPr>
                <a:spLocks/>
              </p:cNvSpPr>
              <p:nvPr userDrawn="1"/>
            </p:nvSpPr>
            <p:spPr bwMode="auto">
              <a:xfrm>
                <a:off x="5011" y="16"/>
                <a:ext cx="295" cy="351"/>
              </a:xfrm>
              <a:custGeom>
                <a:avLst/>
                <a:gdLst>
                  <a:gd name="T0" fmla="*/ 0 w 295"/>
                  <a:gd name="T1" fmla="*/ 341 h 351"/>
                  <a:gd name="T2" fmla="*/ 287 w 295"/>
                  <a:gd name="T3" fmla="*/ 0 h 351"/>
                  <a:gd name="T4" fmla="*/ 295 w 295"/>
                  <a:gd name="T5" fmla="*/ 0 h 351"/>
                  <a:gd name="T6" fmla="*/ 0 w 295"/>
                  <a:gd name="T7" fmla="*/ 351 h 351"/>
                  <a:gd name="T8" fmla="*/ 0 w 295"/>
                  <a:gd name="T9" fmla="*/ 341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351">
                    <a:moveTo>
                      <a:pt x="0" y="341"/>
                    </a:moveTo>
                    <a:lnTo>
                      <a:pt x="287" y="0"/>
                    </a:lnTo>
                    <a:lnTo>
                      <a:pt x="295" y="0"/>
                    </a:lnTo>
                    <a:lnTo>
                      <a:pt x="0" y="351"/>
                    </a:lnTo>
                    <a:lnTo>
                      <a:pt x="0" y="341"/>
                    </a:lnTo>
                    <a:close/>
                  </a:path>
                </a:pathLst>
              </a:custGeom>
              <a:solidFill>
                <a:srgbClr val="C5D1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45" name="Freeform 443"/>
              <p:cNvSpPr>
                <a:spLocks/>
              </p:cNvSpPr>
              <p:nvPr userDrawn="1"/>
            </p:nvSpPr>
            <p:spPr bwMode="auto">
              <a:xfrm>
                <a:off x="5011" y="16"/>
                <a:ext cx="298" cy="356"/>
              </a:xfrm>
              <a:custGeom>
                <a:avLst/>
                <a:gdLst>
                  <a:gd name="T0" fmla="*/ 0 w 298"/>
                  <a:gd name="T1" fmla="*/ 347 h 356"/>
                  <a:gd name="T2" fmla="*/ 291 w 298"/>
                  <a:gd name="T3" fmla="*/ 0 h 356"/>
                  <a:gd name="T4" fmla="*/ 298 w 298"/>
                  <a:gd name="T5" fmla="*/ 0 h 356"/>
                  <a:gd name="T6" fmla="*/ 0 w 298"/>
                  <a:gd name="T7" fmla="*/ 356 h 356"/>
                  <a:gd name="T8" fmla="*/ 0 w 298"/>
                  <a:gd name="T9" fmla="*/ 347 h 3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 h="356">
                    <a:moveTo>
                      <a:pt x="0" y="347"/>
                    </a:moveTo>
                    <a:lnTo>
                      <a:pt x="291" y="0"/>
                    </a:lnTo>
                    <a:lnTo>
                      <a:pt x="298" y="0"/>
                    </a:lnTo>
                    <a:lnTo>
                      <a:pt x="0" y="356"/>
                    </a:lnTo>
                    <a:lnTo>
                      <a:pt x="0" y="347"/>
                    </a:lnTo>
                    <a:close/>
                  </a:path>
                </a:pathLst>
              </a:custGeom>
              <a:solidFill>
                <a:srgbClr val="C5D1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46" name="Freeform 444"/>
              <p:cNvSpPr>
                <a:spLocks/>
              </p:cNvSpPr>
              <p:nvPr userDrawn="1"/>
            </p:nvSpPr>
            <p:spPr bwMode="auto">
              <a:xfrm>
                <a:off x="5011" y="16"/>
                <a:ext cx="302" cy="361"/>
              </a:xfrm>
              <a:custGeom>
                <a:avLst/>
                <a:gdLst>
                  <a:gd name="T0" fmla="*/ 0 w 302"/>
                  <a:gd name="T1" fmla="*/ 351 h 361"/>
                  <a:gd name="T2" fmla="*/ 295 w 302"/>
                  <a:gd name="T3" fmla="*/ 0 h 361"/>
                  <a:gd name="T4" fmla="*/ 302 w 302"/>
                  <a:gd name="T5" fmla="*/ 0 h 361"/>
                  <a:gd name="T6" fmla="*/ 0 w 302"/>
                  <a:gd name="T7" fmla="*/ 361 h 361"/>
                  <a:gd name="T8" fmla="*/ 0 w 302"/>
                  <a:gd name="T9" fmla="*/ 351 h 3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361">
                    <a:moveTo>
                      <a:pt x="0" y="351"/>
                    </a:moveTo>
                    <a:lnTo>
                      <a:pt x="295" y="0"/>
                    </a:lnTo>
                    <a:lnTo>
                      <a:pt x="302" y="0"/>
                    </a:lnTo>
                    <a:lnTo>
                      <a:pt x="0" y="361"/>
                    </a:lnTo>
                    <a:lnTo>
                      <a:pt x="0" y="351"/>
                    </a:lnTo>
                    <a:close/>
                  </a:path>
                </a:pathLst>
              </a:custGeom>
              <a:solidFill>
                <a:srgbClr val="C3CF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47" name="Freeform 445"/>
              <p:cNvSpPr>
                <a:spLocks/>
              </p:cNvSpPr>
              <p:nvPr userDrawn="1"/>
            </p:nvSpPr>
            <p:spPr bwMode="auto">
              <a:xfrm>
                <a:off x="5011" y="16"/>
                <a:ext cx="306" cy="365"/>
              </a:xfrm>
              <a:custGeom>
                <a:avLst/>
                <a:gdLst>
                  <a:gd name="T0" fmla="*/ 0 w 306"/>
                  <a:gd name="T1" fmla="*/ 356 h 365"/>
                  <a:gd name="T2" fmla="*/ 298 w 306"/>
                  <a:gd name="T3" fmla="*/ 0 h 365"/>
                  <a:gd name="T4" fmla="*/ 306 w 306"/>
                  <a:gd name="T5" fmla="*/ 0 h 365"/>
                  <a:gd name="T6" fmla="*/ 0 w 306"/>
                  <a:gd name="T7" fmla="*/ 365 h 365"/>
                  <a:gd name="T8" fmla="*/ 0 w 306"/>
                  <a:gd name="T9" fmla="*/ 356 h 3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65">
                    <a:moveTo>
                      <a:pt x="0" y="356"/>
                    </a:moveTo>
                    <a:lnTo>
                      <a:pt x="298" y="0"/>
                    </a:lnTo>
                    <a:lnTo>
                      <a:pt x="306" y="0"/>
                    </a:lnTo>
                    <a:lnTo>
                      <a:pt x="0" y="365"/>
                    </a:lnTo>
                    <a:lnTo>
                      <a:pt x="0" y="356"/>
                    </a:lnTo>
                    <a:close/>
                  </a:path>
                </a:pathLst>
              </a:custGeom>
              <a:solidFill>
                <a:srgbClr val="C3CF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48" name="Freeform 446"/>
              <p:cNvSpPr>
                <a:spLocks/>
              </p:cNvSpPr>
              <p:nvPr userDrawn="1"/>
            </p:nvSpPr>
            <p:spPr bwMode="auto">
              <a:xfrm>
                <a:off x="5011" y="16"/>
                <a:ext cx="310" cy="371"/>
              </a:xfrm>
              <a:custGeom>
                <a:avLst/>
                <a:gdLst>
                  <a:gd name="T0" fmla="*/ 0 w 310"/>
                  <a:gd name="T1" fmla="*/ 361 h 371"/>
                  <a:gd name="T2" fmla="*/ 302 w 310"/>
                  <a:gd name="T3" fmla="*/ 0 h 371"/>
                  <a:gd name="T4" fmla="*/ 310 w 310"/>
                  <a:gd name="T5" fmla="*/ 0 h 371"/>
                  <a:gd name="T6" fmla="*/ 0 w 310"/>
                  <a:gd name="T7" fmla="*/ 371 h 371"/>
                  <a:gd name="T8" fmla="*/ 0 w 310"/>
                  <a:gd name="T9" fmla="*/ 361 h 3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0" h="371">
                    <a:moveTo>
                      <a:pt x="0" y="361"/>
                    </a:moveTo>
                    <a:lnTo>
                      <a:pt x="302" y="0"/>
                    </a:lnTo>
                    <a:lnTo>
                      <a:pt x="310" y="0"/>
                    </a:lnTo>
                    <a:lnTo>
                      <a:pt x="0" y="371"/>
                    </a:lnTo>
                    <a:lnTo>
                      <a:pt x="0" y="361"/>
                    </a:lnTo>
                    <a:close/>
                  </a:path>
                </a:pathLst>
              </a:custGeom>
              <a:solidFill>
                <a:srgbClr val="C2CF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49" name="Freeform 447"/>
              <p:cNvSpPr>
                <a:spLocks/>
              </p:cNvSpPr>
              <p:nvPr userDrawn="1"/>
            </p:nvSpPr>
            <p:spPr bwMode="auto">
              <a:xfrm>
                <a:off x="5011" y="16"/>
                <a:ext cx="314" cy="376"/>
              </a:xfrm>
              <a:custGeom>
                <a:avLst/>
                <a:gdLst>
                  <a:gd name="T0" fmla="*/ 0 w 314"/>
                  <a:gd name="T1" fmla="*/ 365 h 376"/>
                  <a:gd name="T2" fmla="*/ 306 w 314"/>
                  <a:gd name="T3" fmla="*/ 0 h 376"/>
                  <a:gd name="T4" fmla="*/ 314 w 314"/>
                  <a:gd name="T5" fmla="*/ 0 h 376"/>
                  <a:gd name="T6" fmla="*/ 0 w 314"/>
                  <a:gd name="T7" fmla="*/ 376 h 376"/>
                  <a:gd name="T8" fmla="*/ 0 w 314"/>
                  <a:gd name="T9" fmla="*/ 365 h 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4" h="376">
                    <a:moveTo>
                      <a:pt x="0" y="365"/>
                    </a:moveTo>
                    <a:lnTo>
                      <a:pt x="306" y="0"/>
                    </a:lnTo>
                    <a:lnTo>
                      <a:pt x="314" y="0"/>
                    </a:lnTo>
                    <a:lnTo>
                      <a:pt x="0" y="376"/>
                    </a:lnTo>
                    <a:lnTo>
                      <a:pt x="0" y="365"/>
                    </a:lnTo>
                    <a:close/>
                  </a:path>
                </a:pathLst>
              </a:custGeom>
              <a:solidFill>
                <a:srgbClr val="C1CD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0" name="Freeform 448"/>
              <p:cNvSpPr>
                <a:spLocks/>
              </p:cNvSpPr>
              <p:nvPr userDrawn="1"/>
            </p:nvSpPr>
            <p:spPr bwMode="auto">
              <a:xfrm>
                <a:off x="5011" y="16"/>
                <a:ext cx="318" cy="380"/>
              </a:xfrm>
              <a:custGeom>
                <a:avLst/>
                <a:gdLst>
                  <a:gd name="T0" fmla="*/ 0 w 318"/>
                  <a:gd name="T1" fmla="*/ 371 h 380"/>
                  <a:gd name="T2" fmla="*/ 310 w 318"/>
                  <a:gd name="T3" fmla="*/ 0 h 380"/>
                  <a:gd name="T4" fmla="*/ 318 w 318"/>
                  <a:gd name="T5" fmla="*/ 0 h 380"/>
                  <a:gd name="T6" fmla="*/ 0 w 318"/>
                  <a:gd name="T7" fmla="*/ 380 h 380"/>
                  <a:gd name="T8" fmla="*/ 0 w 318"/>
                  <a:gd name="T9" fmla="*/ 371 h 3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380">
                    <a:moveTo>
                      <a:pt x="0" y="371"/>
                    </a:moveTo>
                    <a:lnTo>
                      <a:pt x="310" y="0"/>
                    </a:lnTo>
                    <a:lnTo>
                      <a:pt x="318" y="0"/>
                    </a:lnTo>
                    <a:lnTo>
                      <a:pt x="0" y="380"/>
                    </a:lnTo>
                    <a:lnTo>
                      <a:pt x="0" y="371"/>
                    </a:lnTo>
                    <a:close/>
                  </a:path>
                </a:pathLst>
              </a:custGeom>
              <a:solidFill>
                <a:srgbClr val="C0CD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1" name="Freeform 449"/>
              <p:cNvSpPr>
                <a:spLocks/>
              </p:cNvSpPr>
              <p:nvPr userDrawn="1"/>
            </p:nvSpPr>
            <p:spPr bwMode="auto">
              <a:xfrm>
                <a:off x="5011" y="16"/>
                <a:ext cx="322" cy="385"/>
              </a:xfrm>
              <a:custGeom>
                <a:avLst/>
                <a:gdLst>
                  <a:gd name="T0" fmla="*/ 0 w 322"/>
                  <a:gd name="T1" fmla="*/ 376 h 385"/>
                  <a:gd name="T2" fmla="*/ 314 w 322"/>
                  <a:gd name="T3" fmla="*/ 0 h 385"/>
                  <a:gd name="T4" fmla="*/ 322 w 322"/>
                  <a:gd name="T5" fmla="*/ 0 h 385"/>
                  <a:gd name="T6" fmla="*/ 0 w 322"/>
                  <a:gd name="T7" fmla="*/ 385 h 385"/>
                  <a:gd name="T8" fmla="*/ 0 w 322"/>
                  <a:gd name="T9" fmla="*/ 376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2" h="385">
                    <a:moveTo>
                      <a:pt x="0" y="376"/>
                    </a:moveTo>
                    <a:lnTo>
                      <a:pt x="314" y="0"/>
                    </a:lnTo>
                    <a:lnTo>
                      <a:pt x="322" y="0"/>
                    </a:lnTo>
                    <a:lnTo>
                      <a:pt x="0" y="385"/>
                    </a:lnTo>
                    <a:lnTo>
                      <a:pt x="0" y="376"/>
                    </a:lnTo>
                    <a:close/>
                  </a:path>
                </a:pathLst>
              </a:custGeom>
              <a:solidFill>
                <a:srgbClr val="C0CD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2" name="Freeform 450"/>
              <p:cNvSpPr>
                <a:spLocks/>
              </p:cNvSpPr>
              <p:nvPr userDrawn="1"/>
            </p:nvSpPr>
            <p:spPr bwMode="auto">
              <a:xfrm>
                <a:off x="5011" y="16"/>
                <a:ext cx="327" cy="389"/>
              </a:xfrm>
              <a:custGeom>
                <a:avLst/>
                <a:gdLst>
                  <a:gd name="T0" fmla="*/ 0 w 327"/>
                  <a:gd name="T1" fmla="*/ 380 h 389"/>
                  <a:gd name="T2" fmla="*/ 318 w 327"/>
                  <a:gd name="T3" fmla="*/ 0 h 389"/>
                  <a:gd name="T4" fmla="*/ 327 w 327"/>
                  <a:gd name="T5" fmla="*/ 0 h 389"/>
                  <a:gd name="T6" fmla="*/ 0 w 327"/>
                  <a:gd name="T7" fmla="*/ 389 h 389"/>
                  <a:gd name="T8" fmla="*/ 0 w 327"/>
                  <a:gd name="T9" fmla="*/ 380 h 3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 h="389">
                    <a:moveTo>
                      <a:pt x="0" y="380"/>
                    </a:moveTo>
                    <a:lnTo>
                      <a:pt x="318" y="0"/>
                    </a:lnTo>
                    <a:lnTo>
                      <a:pt x="327" y="0"/>
                    </a:lnTo>
                    <a:lnTo>
                      <a:pt x="0" y="389"/>
                    </a:lnTo>
                    <a:lnTo>
                      <a:pt x="0" y="380"/>
                    </a:lnTo>
                    <a:close/>
                  </a:path>
                </a:pathLst>
              </a:custGeom>
              <a:solidFill>
                <a:srgbClr val="BECB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3" name="Freeform 451"/>
              <p:cNvSpPr>
                <a:spLocks/>
              </p:cNvSpPr>
              <p:nvPr userDrawn="1"/>
            </p:nvSpPr>
            <p:spPr bwMode="auto">
              <a:xfrm>
                <a:off x="5011" y="16"/>
                <a:ext cx="331" cy="392"/>
              </a:xfrm>
              <a:custGeom>
                <a:avLst/>
                <a:gdLst>
                  <a:gd name="T0" fmla="*/ 0 w 331"/>
                  <a:gd name="T1" fmla="*/ 385 h 392"/>
                  <a:gd name="T2" fmla="*/ 322 w 331"/>
                  <a:gd name="T3" fmla="*/ 0 h 392"/>
                  <a:gd name="T4" fmla="*/ 331 w 331"/>
                  <a:gd name="T5" fmla="*/ 0 h 392"/>
                  <a:gd name="T6" fmla="*/ 2 w 331"/>
                  <a:gd name="T7" fmla="*/ 392 h 392"/>
                  <a:gd name="T8" fmla="*/ 0 w 331"/>
                  <a:gd name="T9" fmla="*/ 392 h 392"/>
                  <a:gd name="T10" fmla="*/ 0 w 331"/>
                  <a:gd name="T11" fmla="*/ 385 h 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1" h="392">
                    <a:moveTo>
                      <a:pt x="0" y="385"/>
                    </a:moveTo>
                    <a:lnTo>
                      <a:pt x="322" y="0"/>
                    </a:lnTo>
                    <a:lnTo>
                      <a:pt x="331" y="0"/>
                    </a:lnTo>
                    <a:lnTo>
                      <a:pt x="2" y="392"/>
                    </a:lnTo>
                    <a:lnTo>
                      <a:pt x="0" y="392"/>
                    </a:lnTo>
                    <a:lnTo>
                      <a:pt x="0" y="385"/>
                    </a:lnTo>
                    <a:close/>
                  </a:path>
                </a:pathLst>
              </a:custGeom>
              <a:solidFill>
                <a:srgbClr val="BECB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4" name="Freeform 452"/>
              <p:cNvSpPr>
                <a:spLocks/>
              </p:cNvSpPr>
              <p:nvPr userDrawn="1"/>
            </p:nvSpPr>
            <p:spPr bwMode="auto">
              <a:xfrm>
                <a:off x="5011" y="16"/>
                <a:ext cx="335" cy="392"/>
              </a:xfrm>
              <a:custGeom>
                <a:avLst/>
                <a:gdLst>
                  <a:gd name="T0" fmla="*/ 0 w 335"/>
                  <a:gd name="T1" fmla="*/ 389 h 392"/>
                  <a:gd name="T2" fmla="*/ 327 w 335"/>
                  <a:gd name="T3" fmla="*/ 0 h 392"/>
                  <a:gd name="T4" fmla="*/ 335 w 335"/>
                  <a:gd name="T5" fmla="*/ 0 h 392"/>
                  <a:gd name="T6" fmla="*/ 6 w 335"/>
                  <a:gd name="T7" fmla="*/ 392 h 392"/>
                  <a:gd name="T8" fmla="*/ 0 w 335"/>
                  <a:gd name="T9" fmla="*/ 392 h 392"/>
                  <a:gd name="T10" fmla="*/ 0 w 335"/>
                  <a:gd name="T11" fmla="*/ 392 h 392"/>
                  <a:gd name="T12" fmla="*/ 0 w 335"/>
                  <a:gd name="T13" fmla="*/ 389 h 3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5" h="392">
                    <a:moveTo>
                      <a:pt x="0" y="389"/>
                    </a:moveTo>
                    <a:lnTo>
                      <a:pt x="327" y="0"/>
                    </a:lnTo>
                    <a:lnTo>
                      <a:pt x="335" y="0"/>
                    </a:lnTo>
                    <a:lnTo>
                      <a:pt x="6" y="392"/>
                    </a:lnTo>
                    <a:lnTo>
                      <a:pt x="0" y="392"/>
                    </a:lnTo>
                    <a:lnTo>
                      <a:pt x="0" y="389"/>
                    </a:lnTo>
                    <a:close/>
                  </a:path>
                </a:pathLst>
              </a:custGeom>
              <a:solidFill>
                <a:srgbClr val="BDCB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5" name="Freeform 453"/>
              <p:cNvSpPr>
                <a:spLocks/>
              </p:cNvSpPr>
              <p:nvPr userDrawn="1"/>
            </p:nvSpPr>
            <p:spPr bwMode="auto">
              <a:xfrm>
                <a:off x="5013"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CC9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6" name="Freeform 454"/>
              <p:cNvSpPr>
                <a:spLocks/>
              </p:cNvSpPr>
              <p:nvPr userDrawn="1"/>
            </p:nvSpPr>
            <p:spPr bwMode="auto">
              <a:xfrm>
                <a:off x="501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BC9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7" name="Freeform 455"/>
              <p:cNvSpPr>
                <a:spLocks/>
              </p:cNvSpPr>
              <p:nvPr userDrawn="1"/>
            </p:nvSpPr>
            <p:spPr bwMode="auto">
              <a:xfrm>
                <a:off x="5021"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BC9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8" name="Freeform 456"/>
              <p:cNvSpPr>
                <a:spLocks/>
              </p:cNvSpPr>
              <p:nvPr userDrawn="1"/>
            </p:nvSpPr>
            <p:spPr bwMode="auto">
              <a:xfrm>
                <a:off x="502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9C7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9" name="Freeform 457"/>
              <p:cNvSpPr>
                <a:spLocks/>
              </p:cNvSpPr>
              <p:nvPr userDrawn="1"/>
            </p:nvSpPr>
            <p:spPr bwMode="auto">
              <a:xfrm>
                <a:off x="502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9C7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0" name="Freeform 458"/>
              <p:cNvSpPr>
                <a:spLocks/>
              </p:cNvSpPr>
              <p:nvPr userDrawn="1"/>
            </p:nvSpPr>
            <p:spPr bwMode="auto">
              <a:xfrm>
                <a:off x="5033"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8C7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1" name="Freeform 459"/>
              <p:cNvSpPr>
                <a:spLocks/>
              </p:cNvSpPr>
              <p:nvPr userDrawn="1"/>
            </p:nvSpPr>
            <p:spPr bwMode="auto">
              <a:xfrm>
                <a:off x="503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7C5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2" name="Freeform 460"/>
              <p:cNvSpPr>
                <a:spLocks/>
              </p:cNvSpPr>
              <p:nvPr userDrawn="1"/>
            </p:nvSpPr>
            <p:spPr bwMode="auto">
              <a:xfrm>
                <a:off x="5041"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6C5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3" name="Freeform 461"/>
              <p:cNvSpPr>
                <a:spLocks/>
              </p:cNvSpPr>
              <p:nvPr userDrawn="1"/>
            </p:nvSpPr>
            <p:spPr bwMode="auto">
              <a:xfrm>
                <a:off x="504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6C5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4" name="Freeform 462"/>
              <p:cNvSpPr>
                <a:spLocks/>
              </p:cNvSpPr>
              <p:nvPr userDrawn="1"/>
            </p:nvSpPr>
            <p:spPr bwMode="auto">
              <a:xfrm>
                <a:off x="504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4C3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5" name="Freeform 463"/>
              <p:cNvSpPr>
                <a:spLocks/>
              </p:cNvSpPr>
              <p:nvPr userDrawn="1"/>
            </p:nvSpPr>
            <p:spPr bwMode="auto">
              <a:xfrm>
                <a:off x="5053" y="16"/>
                <a:ext cx="337" cy="392"/>
              </a:xfrm>
              <a:custGeom>
                <a:avLst/>
                <a:gdLst>
                  <a:gd name="T0" fmla="*/ 0 w 337"/>
                  <a:gd name="T1" fmla="*/ 392 h 392"/>
                  <a:gd name="T2" fmla="*/ 329 w 337"/>
                  <a:gd name="T3" fmla="*/ 0 h 392"/>
                  <a:gd name="T4" fmla="*/ 337 w 337"/>
                  <a:gd name="T5" fmla="*/ 0 h 392"/>
                  <a:gd name="T6" fmla="*/ 9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9" y="392"/>
                    </a:lnTo>
                    <a:lnTo>
                      <a:pt x="0" y="392"/>
                    </a:lnTo>
                    <a:close/>
                  </a:path>
                </a:pathLst>
              </a:custGeom>
              <a:solidFill>
                <a:srgbClr val="B4C3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6" name="Freeform 464"/>
              <p:cNvSpPr>
                <a:spLocks/>
              </p:cNvSpPr>
              <p:nvPr userDrawn="1"/>
            </p:nvSpPr>
            <p:spPr bwMode="auto">
              <a:xfrm>
                <a:off x="5057" y="16"/>
                <a:ext cx="337" cy="392"/>
              </a:xfrm>
              <a:custGeom>
                <a:avLst/>
                <a:gdLst>
                  <a:gd name="T0" fmla="*/ 0 w 337"/>
                  <a:gd name="T1" fmla="*/ 392 h 392"/>
                  <a:gd name="T2" fmla="*/ 329 w 337"/>
                  <a:gd name="T3" fmla="*/ 0 h 392"/>
                  <a:gd name="T4" fmla="*/ 337 w 337"/>
                  <a:gd name="T5" fmla="*/ 0 h 392"/>
                  <a:gd name="T6" fmla="*/ 9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9" y="392"/>
                    </a:lnTo>
                    <a:lnTo>
                      <a:pt x="0" y="392"/>
                    </a:lnTo>
                    <a:close/>
                  </a:path>
                </a:pathLst>
              </a:custGeom>
              <a:solidFill>
                <a:srgbClr val="B3C3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7" name="Freeform 465"/>
              <p:cNvSpPr>
                <a:spLocks/>
              </p:cNvSpPr>
              <p:nvPr userDrawn="1"/>
            </p:nvSpPr>
            <p:spPr bwMode="auto">
              <a:xfrm>
                <a:off x="5062" y="16"/>
                <a:ext cx="337" cy="392"/>
              </a:xfrm>
              <a:custGeom>
                <a:avLst/>
                <a:gdLst>
                  <a:gd name="T0" fmla="*/ 0 w 337"/>
                  <a:gd name="T1" fmla="*/ 392 h 392"/>
                  <a:gd name="T2" fmla="*/ 328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8" y="0"/>
                    </a:lnTo>
                    <a:lnTo>
                      <a:pt x="337" y="0"/>
                    </a:lnTo>
                    <a:lnTo>
                      <a:pt x="8" y="392"/>
                    </a:lnTo>
                    <a:lnTo>
                      <a:pt x="0" y="392"/>
                    </a:lnTo>
                    <a:close/>
                  </a:path>
                </a:pathLst>
              </a:custGeom>
              <a:solidFill>
                <a:srgbClr val="B2C1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8" name="Freeform 466"/>
              <p:cNvSpPr>
                <a:spLocks/>
              </p:cNvSpPr>
              <p:nvPr userDrawn="1"/>
            </p:nvSpPr>
            <p:spPr bwMode="auto">
              <a:xfrm>
                <a:off x="5066" y="16"/>
                <a:ext cx="337" cy="392"/>
              </a:xfrm>
              <a:custGeom>
                <a:avLst/>
                <a:gdLst>
                  <a:gd name="T0" fmla="*/ 0 w 337"/>
                  <a:gd name="T1" fmla="*/ 392 h 392"/>
                  <a:gd name="T2" fmla="*/ 328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8" y="0"/>
                    </a:lnTo>
                    <a:lnTo>
                      <a:pt x="337" y="0"/>
                    </a:lnTo>
                    <a:lnTo>
                      <a:pt x="8" y="392"/>
                    </a:lnTo>
                    <a:lnTo>
                      <a:pt x="0" y="392"/>
                    </a:lnTo>
                    <a:close/>
                  </a:path>
                </a:pathLst>
              </a:custGeom>
              <a:solidFill>
                <a:srgbClr val="B1C1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 name="Freeform 467"/>
              <p:cNvSpPr>
                <a:spLocks/>
              </p:cNvSpPr>
              <p:nvPr userDrawn="1"/>
            </p:nvSpPr>
            <p:spPr bwMode="auto">
              <a:xfrm>
                <a:off x="507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1C1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0" name="Freeform 468"/>
              <p:cNvSpPr>
                <a:spLocks/>
              </p:cNvSpPr>
              <p:nvPr userDrawn="1"/>
            </p:nvSpPr>
            <p:spPr bwMode="auto">
              <a:xfrm>
                <a:off x="5074"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1" name="Freeform 469"/>
              <p:cNvSpPr>
                <a:spLocks/>
              </p:cNvSpPr>
              <p:nvPr userDrawn="1"/>
            </p:nvSpPr>
            <p:spPr bwMode="auto">
              <a:xfrm>
                <a:off x="5078"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2" name="Freeform 470"/>
              <p:cNvSpPr>
                <a:spLocks/>
              </p:cNvSpPr>
              <p:nvPr userDrawn="1"/>
            </p:nvSpPr>
            <p:spPr bwMode="auto">
              <a:xfrm>
                <a:off x="5082"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E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3" name="Freeform 471"/>
              <p:cNvSpPr>
                <a:spLocks/>
              </p:cNvSpPr>
              <p:nvPr userDrawn="1"/>
            </p:nvSpPr>
            <p:spPr bwMode="auto">
              <a:xfrm>
                <a:off x="5086"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DB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4" name="Freeform 472"/>
              <p:cNvSpPr>
                <a:spLocks/>
              </p:cNvSpPr>
              <p:nvPr userDrawn="1"/>
            </p:nvSpPr>
            <p:spPr bwMode="auto">
              <a:xfrm>
                <a:off x="509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CB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5" name="Freeform 473"/>
              <p:cNvSpPr>
                <a:spLocks/>
              </p:cNvSpPr>
              <p:nvPr userDrawn="1"/>
            </p:nvSpPr>
            <p:spPr bwMode="auto">
              <a:xfrm>
                <a:off x="5094"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ACB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6" name="Freeform 474"/>
              <p:cNvSpPr>
                <a:spLocks/>
              </p:cNvSpPr>
              <p:nvPr userDrawn="1"/>
            </p:nvSpPr>
            <p:spPr bwMode="auto">
              <a:xfrm>
                <a:off x="5098"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AABB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7" name="Freeform 475"/>
              <p:cNvSpPr>
                <a:spLocks/>
              </p:cNvSpPr>
              <p:nvPr userDrawn="1"/>
            </p:nvSpPr>
            <p:spPr bwMode="auto">
              <a:xfrm>
                <a:off x="5102"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AABB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8" name="Freeform 476"/>
              <p:cNvSpPr>
                <a:spLocks/>
              </p:cNvSpPr>
              <p:nvPr userDrawn="1"/>
            </p:nvSpPr>
            <p:spPr bwMode="auto">
              <a:xfrm>
                <a:off x="5106"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A9BB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9" name="Freeform 477"/>
              <p:cNvSpPr>
                <a:spLocks/>
              </p:cNvSpPr>
              <p:nvPr userDrawn="1"/>
            </p:nvSpPr>
            <p:spPr bwMode="auto">
              <a:xfrm>
                <a:off x="510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8B9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 name="Freeform 478"/>
              <p:cNvSpPr>
                <a:spLocks/>
              </p:cNvSpPr>
              <p:nvPr userDrawn="1"/>
            </p:nvSpPr>
            <p:spPr bwMode="auto">
              <a:xfrm>
                <a:off x="5113" y="16"/>
                <a:ext cx="337" cy="392"/>
              </a:xfrm>
              <a:custGeom>
                <a:avLst/>
                <a:gdLst>
                  <a:gd name="T0" fmla="*/ 0 w 337"/>
                  <a:gd name="T1" fmla="*/ 392 h 392"/>
                  <a:gd name="T2" fmla="*/ 329 w 337"/>
                  <a:gd name="T3" fmla="*/ 0 h 392"/>
                  <a:gd name="T4" fmla="*/ 337 w 337"/>
                  <a:gd name="T5" fmla="*/ 0 h 392"/>
                  <a:gd name="T6" fmla="*/ 10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10" y="392"/>
                    </a:lnTo>
                    <a:lnTo>
                      <a:pt x="0" y="392"/>
                    </a:lnTo>
                    <a:close/>
                  </a:path>
                </a:pathLst>
              </a:custGeom>
              <a:solidFill>
                <a:srgbClr val="A7B9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1" name="Freeform 479"/>
              <p:cNvSpPr>
                <a:spLocks/>
              </p:cNvSpPr>
              <p:nvPr userDrawn="1"/>
            </p:nvSpPr>
            <p:spPr bwMode="auto">
              <a:xfrm>
                <a:off x="5117" y="16"/>
                <a:ext cx="337" cy="392"/>
              </a:xfrm>
              <a:custGeom>
                <a:avLst/>
                <a:gdLst>
                  <a:gd name="T0" fmla="*/ 0 w 337"/>
                  <a:gd name="T1" fmla="*/ 392 h 392"/>
                  <a:gd name="T2" fmla="*/ 329 w 337"/>
                  <a:gd name="T3" fmla="*/ 0 h 392"/>
                  <a:gd name="T4" fmla="*/ 337 w 337"/>
                  <a:gd name="T5" fmla="*/ 0 h 392"/>
                  <a:gd name="T6" fmla="*/ 10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10" y="392"/>
                    </a:lnTo>
                    <a:lnTo>
                      <a:pt x="0" y="392"/>
                    </a:lnTo>
                    <a:close/>
                  </a:path>
                </a:pathLst>
              </a:custGeom>
              <a:solidFill>
                <a:srgbClr val="A7B9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2" name="Freeform 480"/>
              <p:cNvSpPr>
                <a:spLocks/>
              </p:cNvSpPr>
              <p:nvPr userDrawn="1"/>
            </p:nvSpPr>
            <p:spPr bwMode="auto">
              <a:xfrm>
                <a:off x="5123" y="16"/>
                <a:ext cx="336" cy="392"/>
              </a:xfrm>
              <a:custGeom>
                <a:avLst/>
                <a:gdLst>
                  <a:gd name="T0" fmla="*/ 0 w 336"/>
                  <a:gd name="T1" fmla="*/ 392 h 392"/>
                  <a:gd name="T2" fmla="*/ 327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7" y="0"/>
                    </a:lnTo>
                    <a:lnTo>
                      <a:pt x="336" y="0"/>
                    </a:lnTo>
                    <a:lnTo>
                      <a:pt x="8" y="392"/>
                    </a:lnTo>
                    <a:lnTo>
                      <a:pt x="0" y="392"/>
                    </a:lnTo>
                    <a:close/>
                  </a:path>
                </a:pathLst>
              </a:custGeom>
              <a:solidFill>
                <a:srgbClr val="A5B7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3" name="Freeform 481"/>
              <p:cNvSpPr>
                <a:spLocks/>
              </p:cNvSpPr>
              <p:nvPr userDrawn="1"/>
            </p:nvSpPr>
            <p:spPr bwMode="auto">
              <a:xfrm>
                <a:off x="5127" y="16"/>
                <a:ext cx="336" cy="392"/>
              </a:xfrm>
              <a:custGeom>
                <a:avLst/>
                <a:gdLst>
                  <a:gd name="T0" fmla="*/ 0 w 336"/>
                  <a:gd name="T1" fmla="*/ 392 h 392"/>
                  <a:gd name="T2" fmla="*/ 327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7" y="0"/>
                    </a:lnTo>
                    <a:lnTo>
                      <a:pt x="336" y="0"/>
                    </a:lnTo>
                    <a:lnTo>
                      <a:pt x="7" y="392"/>
                    </a:lnTo>
                    <a:lnTo>
                      <a:pt x="0" y="392"/>
                    </a:lnTo>
                    <a:close/>
                  </a:path>
                </a:pathLst>
              </a:custGeom>
              <a:solidFill>
                <a:srgbClr val="A5B7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4" name="Freeform 482"/>
              <p:cNvSpPr>
                <a:spLocks/>
              </p:cNvSpPr>
              <p:nvPr userDrawn="1"/>
            </p:nvSpPr>
            <p:spPr bwMode="auto">
              <a:xfrm>
                <a:off x="5131"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A4B7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5" name="Freeform 483"/>
              <p:cNvSpPr>
                <a:spLocks/>
              </p:cNvSpPr>
              <p:nvPr userDrawn="1"/>
            </p:nvSpPr>
            <p:spPr bwMode="auto">
              <a:xfrm>
                <a:off x="5134"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3B5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6" name="Freeform 484"/>
              <p:cNvSpPr>
                <a:spLocks/>
              </p:cNvSpPr>
              <p:nvPr userDrawn="1"/>
            </p:nvSpPr>
            <p:spPr bwMode="auto">
              <a:xfrm>
                <a:off x="5138"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2B5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7" name="Freeform 485"/>
              <p:cNvSpPr>
                <a:spLocks/>
              </p:cNvSpPr>
              <p:nvPr userDrawn="1"/>
            </p:nvSpPr>
            <p:spPr bwMode="auto">
              <a:xfrm>
                <a:off x="5142"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2B5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8" name="Freeform 486"/>
              <p:cNvSpPr>
                <a:spLocks/>
              </p:cNvSpPr>
              <p:nvPr userDrawn="1"/>
            </p:nvSpPr>
            <p:spPr bwMode="auto">
              <a:xfrm>
                <a:off x="5146"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0B3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9" name="Freeform 487"/>
              <p:cNvSpPr>
                <a:spLocks/>
              </p:cNvSpPr>
              <p:nvPr userDrawn="1"/>
            </p:nvSpPr>
            <p:spPr bwMode="auto">
              <a:xfrm>
                <a:off x="515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0B3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0" name="Freeform 488"/>
              <p:cNvSpPr>
                <a:spLocks/>
              </p:cNvSpPr>
              <p:nvPr userDrawn="1"/>
            </p:nvSpPr>
            <p:spPr bwMode="auto">
              <a:xfrm>
                <a:off x="5154"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FB3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1" name="Freeform 489"/>
              <p:cNvSpPr>
                <a:spLocks/>
              </p:cNvSpPr>
              <p:nvPr userDrawn="1"/>
            </p:nvSpPr>
            <p:spPr bwMode="auto">
              <a:xfrm>
                <a:off x="5158"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EB1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2" name="Freeform 490"/>
              <p:cNvSpPr>
                <a:spLocks/>
              </p:cNvSpPr>
              <p:nvPr userDrawn="1"/>
            </p:nvSpPr>
            <p:spPr bwMode="auto">
              <a:xfrm>
                <a:off x="5162"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DB1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3" name="Freeform 491"/>
              <p:cNvSpPr>
                <a:spLocks/>
              </p:cNvSpPr>
              <p:nvPr userDrawn="1"/>
            </p:nvSpPr>
            <p:spPr bwMode="auto">
              <a:xfrm>
                <a:off x="5166"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DB1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4" name="Freeform 492"/>
              <p:cNvSpPr>
                <a:spLocks/>
              </p:cNvSpPr>
              <p:nvPr userDrawn="1"/>
            </p:nvSpPr>
            <p:spPr bwMode="auto">
              <a:xfrm>
                <a:off x="517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BAF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5" name="Freeform 493"/>
              <p:cNvSpPr>
                <a:spLocks/>
              </p:cNvSpPr>
              <p:nvPr userDrawn="1"/>
            </p:nvSpPr>
            <p:spPr bwMode="auto">
              <a:xfrm>
                <a:off x="5174" y="16"/>
                <a:ext cx="337" cy="392"/>
              </a:xfrm>
              <a:custGeom>
                <a:avLst/>
                <a:gdLst>
                  <a:gd name="T0" fmla="*/ 0 w 337"/>
                  <a:gd name="T1" fmla="*/ 392 h 392"/>
                  <a:gd name="T2" fmla="*/ 329 w 337"/>
                  <a:gd name="T3" fmla="*/ 0 h 392"/>
                  <a:gd name="T4" fmla="*/ 337 w 337"/>
                  <a:gd name="T5" fmla="*/ 0 h 392"/>
                  <a:gd name="T6" fmla="*/ 9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9" y="392"/>
                    </a:lnTo>
                    <a:lnTo>
                      <a:pt x="0" y="392"/>
                    </a:lnTo>
                    <a:close/>
                  </a:path>
                </a:pathLst>
              </a:custGeom>
              <a:solidFill>
                <a:srgbClr val="9BAF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6" name="Freeform 494"/>
              <p:cNvSpPr>
                <a:spLocks/>
              </p:cNvSpPr>
              <p:nvPr userDrawn="1"/>
            </p:nvSpPr>
            <p:spPr bwMode="auto">
              <a:xfrm>
                <a:off x="5178" y="16"/>
                <a:ext cx="338" cy="392"/>
              </a:xfrm>
              <a:custGeom>
                <a:avLst/>
                <a:gdLst>
                  <a:gd name="T0" fmla="*/ 0 w 338"/>
                  <a:gd name="T1" fmla="*/ 392 h 392"/>
                  <a:gd name="T2" fmla="*/ 329 w 338"/>
                  <a:gd name="T3" fmla="*/ 0 h 392"/>
                  <a:gd name="T4" fmla="*/ 338 w 338"/>
                  <a:gd name="T5" fmla="*/ 0 h 392"/>
                  <a:gd name="T6" fmla="*/ 9 w 338"/>
                  <a:gd name="T7" fmla="*/ 392 h 392"/>
                  <a:gd name="T8" fmla="*/ 0 w 338"/>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 h="392">
                    <a:moveTo>
                      <a:pt x="0" y="392"/>
                    </a:moveTo>
                    <a:lnTo>
                      <a:pt x="329" y="0"/>
                    </a:lnTo>
                    <a:lnTo>
                      <a:pt x="338" y="0"/>
                    </a:lnTo>
                    <a:lnTo>
                      <a:pt x="9" y="392"/>
                    </a:lnTo>
                    <a:lnTo>
                      <a:pt x="0" y="392"/>
                    </a:lnTo>
                    <a:close/>
                  </a:path>
                </a:pathLst>
              </a:custGeom>
              <a:solidFill>
                <a:srgbClr val="9AAF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7" name="Freeform 495"/>
              <p:cNvSpPr>
                <a:spLocks/>
              </p:cNvSpPr>
              <p:nvPr userDrawn="1"/>
            </p:nvSpPr>
            <p:spPr bwMode="auto">
              <a:xfrm>
                <a:off x="5183" y="16"/>
                <a:ext cx="337" cy="392"/>
              </a:xfrm>
              <a:custGeom>
                <a:avLst/>
                <a:gdLst>
                  <a:gd name="T0" fmla="*/ 0 w 337"/>
                  <a:gd name="T1" fmla="*/ 392 h 392"/>
                  <a:gd name="T2" fmla="*/ 328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8" y="0"/>
                    </a:lnTo>
                    <a:lnTo>
                      <a:pt x="337" y="0"/>
                    </a:lnTo>
                    <a:lnTo>
                      <a:pt x="8" y="392"/>
                    </a:lnTo>
                    <a:lnTo>
                      <a:pt x="0" y="392"/>
                    </a:lnTo>
                    <a:close/>
                  </a:path>
                </a:pathLst>
              </a:custGeom>
              <a:solidFill>
                <a:srgbClr val="99AD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8" name="Freeform 496"/>
              <p:cNvSpPr>
                <a:spLocks/>
              </p:cNvSpPr>
              <p:nvPr userDrawn="1"/>
            </p:nvSpPr>
            <p:spPr bwMode="auto">
              <a:xfrm>
                <a:off x="518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8AD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9" name="Freeform 497"/>
              <p:cNvSpPr>
                <a:spLocks/>
              </p:cNvSpPr>
              <p:nvPr userDrawn="1"/>
            </p:nvSpPr>
            <p:spPr bwMode="auto">
              <a:xfrm>
                <a:off x="5191"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8AD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0" name="Freeform 498"/>
              <p:cNvSpPr>
                <a:spLocks/>
              </p:cNvSpPr>
              <p:nvPr userDrawn="1"/>
            </p:nvSpPr>
            <p:spPr bwMode="auto">
              <a:xfrm>
                <a:off x="519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6AB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1" name="Freeform 499"/>
              <p:cNvSpPr>
                <a:spLocks/>
              </p:cNvSpPr>
              <p:nvPr userDrawn="1"/>
            </p:nvSpPr>
            <p:spPr bwMode="auto">
              <a:xfrm>
                <a:off x="519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6AB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2" name="Freeform 500"/>
              <p:cNvSpPr>
                <a:spLocks/>
              </p:cNvSpPr>
              <p:nvPr userDrawn="1"/>
            </p:nvSpPr>
            <p:spPr bwMode="auto">
              <a:xfrm>
                <a:off x="5203"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5AB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3" name="Freeform 501"/>
              <p:cNvSpPr>
                <a:spLocks/>
              </p:cNvSpPr>
              <p:nvPr userDrawn="1"/>
            </p:nvSpPr>
            <p:spPr bwMode="auto">
              <a:xfrm>
                <a:off x="520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4A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4" name="Freeform 502"/>
              <p:cNvSpPr>
                <a:spLocks/>
              </p:cNvSpPr>
              <p:nvPr userDrawn="1"/>
            </p:nvSpPr>
            <p:spPr bwMode="auto">
              <a:xfrm>
                <a:off x="5211"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3A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5" name="Freeform 503"/>
              <p:cNvSpPr>
                <a:spLocks/>
              </p:cNvSpPr>
              <p:nvPr userDrawn="1"/>
            </p:nvSpPr>
            <p:spPr bwMode="auto">
              <a:xfrm>
                <a:off x="521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3A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6" name="Freeform 504"/>
              <p:cNvSpPr>
                <a:spLocks/>
              </p:cNvSpPr>
              <p:nvPr userDrawn="1"/>
            </p:nvSpPr>
            <p:spPr bwMode="auto">
              <a:xfrm>
                <a:off x="5219"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91A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7" name="Freeform 505"/>
              <p:cNvSpPr>
                <a:spLocks/>
              </p:cNvSpPr>
              <p:nvPr userDrawn="1"/>
            </p:nvSpPr>
            <p:spPr bwMode="auto">
              <a:xfrm>
                <a:off x="5223"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91A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8" name="Freeform 506"/>
              <p:cNvSpPr>
                <a:spLocks/>
              </p:cNvSpPr>
              <p:nvPr userDrawn="1"/>
            </p:nvSpPr>
            <p:spPr bwMode="auto">
              <a:xfrm>
                <a:off x="5227"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90A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9" name="Freeform 507"/>
              <p:cNvSpPr>
                <a:spLocks/>
              </p:cNvSpPr>
              <p:nvPr userDrawn="1"/>
            </p:nvSpPr>
            <p:spPr bwMode="auto">
              <a:xfrm>
                <a:off x="5231" y="16"/>
                <a:ext cx="336" cy="392"/>
              </a:xfrm>
              <a:custGeom>
                <a:avLst/>
                <a:gdLst>
                  <a:gd name="T0" fmla="*/ 0 w 336"/>
                  <a:gd name="T1" fmla="*/ 392 h 392"/>
                  <a:gd name="T2" fmla="*/ 328 w 336"/>
                  <a:gd name="T3" fmla="*/ 0 h 392"/>
                  <a:gd name="T4" fmla="*/ 336 w 336"/>
                  <a:gd name="T5" fmla="*/ 0 h 392"/>
                  <a:gd name="T6" fmla="*/ 9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9" y="392"/>
                    </a:lnTo>
                    <a:lnTo>
                      <a:pt x="0" y="392"/>
                    </a:lnTo>
                    <a:close/>
                  </a:path>
                </a:pathLst>
              </a:custGeom>
              <a:solidFill>
                <a:srgbClr val="8FA5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 name="Freeform 508"/>
              <p:cNvSpPr>
                <a:spLocks/>
              </p:cNvSpPr>
              <p:nvPr userDrawn="1"/>
            </p:nvSpPr>
            <p:spPr bwMode="auto">
              <a:xfrm>
                <a:off x="5234" y="16"/>
                <a:ext cx="337" cy="392"/>
              </a:xfrm>
              <a:custGeom>
                <a:avLst/>
                <a:gdLst>
                  <a:gd name="T0" fmla="*/ 0 w 337"/>
                  <a:gd name="T1" fmla="*/ 392 h 392"/>
                  <a:gd name="T2" fmla="*/ 329 w 337"/>
                  <a:gd name="T3" fmla="*/ 0 h 392"/>
                  <a:gd name="T4" fmla="*/ 337 w 337"/>
                  <a:gd name="T5" fmla="*/ 0 h 392"/>
                  <a:gd name="T6" fmla="*/ 10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10" y="392"/>
                    </a:lnTo>
                    <a:lnTo>
                      <a:pt x="0" y="392"/>
                    </a:lnTo>
                    <a:close/>
                  </a:path>
                </a:pathLst>
              </a:custGeom>
              <a:solidFill>
                <a:srgbClr val="8EA5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 name="Freeform 509"/>
              <p:cNvSpPr>
                <a:spLocks/>
              </p:cNvSpPr>
              <p:nvPr userDrawn="1"/>
            </p:nvSpPr>
            <p:spPr bwMode="auto">
              <a:xfrm>
                <a:off x="5240" y="16"/>
                <a:ext cx="337" cy="392"/>
              </a:xfrm>
              <a:custGeom>
                <a:avLst/>
                <a:gdLst>
                  <a:gd name="T0" fmla="*/ 0 w 337"/>
                  <a:gd name="T1" fmla="*/ 392 h 392"/>
                  <a:gd name="T2" fmla="*/ 327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7" y="0"/>
                    </a:lnTo>
                    <a:lnTo>
                      <a:pt x="337" y="0"/>
                    </a:lnTo>
                    <a:lnTo>
                      <a:pt x="8" y="392"/>
                    </a:lnTo>
                    <a:lnTo>
                      <a:pt x="0" y="392"/>
                    </a:lnTo>
                    <a:close/>
                  </a:path>
                </a:pathLst>
              </a:custGeom>
              <a:solidFill>
                <a:srgbClr val="8EA5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 name="Freeform 510"/>
              <p:cNvSpPr>
                <a:spLocks/>
              </p:cNvSpPr>
              <p:nvPr userDrawn="1"/>
            </p:nvSpPr>
            <p:spPr bwMode="auto">
              <a:xfrm>
                <a:off x="5244" y="16"/>
                <a:ext cx="336" cy="392"/>
              </a:xfrm>
              <a:custGeom>
                <a:avLst/>
                <a:gdLst>
                  <a:gd name="T0" fmla="*/ 0 w 336"/>
                  <a:gd name="T1" fmla="*/ 392 h 392"/>
                  <a:gd name="T2" fmla="*/ 327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7" y="0"/>
                    </a:lnTo>
                    <a:lnTo>
                      <a:pt x="336" y="0"/>
                    </a:lnTo>
                    <a:lnTo>
                      <a:pt x="8" y="392"/>
                    </a:lnTo>
                    <a:lnTo>
                      <a:pt x="0" y="392"/>
                    </a:lnTo>
                    <a:close/>
                  </a:path>
                </a:pathLst>
              </a:custGeom>
              <a:solidFill>
                <a:srgbClr val="8CA3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 name="Freeform 511"/>
              <p:cNvSpPr>
                <a:spLocks/>
              </p:cNvSpPr>
              <p:nvPr userDrawn="1"/>
            </p:nvSpPr>
            <p:spPr bwMode="auto">
              <a:xfrm>
                <a:off x="5248"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8CA3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 name="Freeform 512"/>
              <p:cNvSpPr>
                <a:spLocks/>
              </p:cNvSpPr>
              <p:nvPr userDrawn="1"/>
            </p:nvSpPr>
            <p:spPr bwMode="auto">
              <a:xfrm>
                <a:off x="5252"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8BA3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5" name="Freeform 513"/>
              <p:cNvSpPr>
                <a:spLocks/>
              </p:cNvSpPr>
              <p:nvPr userDrawn="1"/>
            </p:nvSpPr>
            <p:spPr bwMode="auto">
              <a:xfrm>
                <a:off x="5256"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8AA1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6" name="Freeform 514"/>
              <p:cNvSpPr>
                <a:spLocks/>
              </p:cNvSpPr>
              <p:nvPr userDrawn="1"/>
            </p:nvSpPr>
            <p:spPr bwMode="auto">
              <a:xfrm>
                <a:off x="525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9A1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 name="Freeform 515"/>
              <p:cNvSpPr>
                <a:spLocks/>
              </p:cNvSpPr>
              <p:nvPr userDrawn="1"/>
            </p:nvSpPr>
            <p:spPr bwMode="auto">
              <a:xfrm>
                <a:off x="5263"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9A1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 name="Freeform 516"/>
              <p:cNvSpPr>
                <a:spLocks/>
              </p:cNvSpPr>
              <p:nvPr userDrawn="1"/>
            </p:nvSpPr>
            <p:spPr bwMode="auto">
              <a:xfrm>
                <a:off x="526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79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 name="Freeform 517"/>
              <p:cNvSpPr>
                <a:spLocks/>
              </p:cNvSpPr>
              <p:nvPr userDrawn="1"/>
            </p:nvSpPr>
            <p:spPr bwMode="auto">
              <a:xfrm>
                <a:off x="5271"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79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 name="Freeform 518"/>
              <p:cNvSpPr>
                <a:spLocks/>
              </p:cNvSpPr>
              <p:nvPr userDrawn="1"/>
            </p:nvSpPr>
            <p:spPr bwMode="auto">
              <a:xfrm>
                <a:off x="527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69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 name="Freeform 519"/>
              <p:cNvSpPr>
                <a:spLocks/>
              </p:cNvSpPr>
              <p:nvPr userDrawn="1"/>
            </p:nvSpPr>
            <p:spPr bwMode="auto">
              <a:xfrm>
                <a:off x="527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59D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 name="Freeform 520"/>
              <p:cNvSpPr>
                <a:spLocks/>
              </p:cNvSpPr>
              <p:nvPr userDrawn="1"/>
            </p:nvSpPr>
            <p:spPr bwMode="auto">
              <a:xfrm>
                <a:off x="5283"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49D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 name="Freeform 521"/>
              <p:cNvSpPr>
                <a:spLocks/>
              </p:cNvSpPr>
              <p:nvPr userDrawn="1"/>
            </p:nvSpPr>
            <p:spPr bwMode="auto">
              <a:xfrm>
                <a:off x="528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49D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4" name="Freeform 522"/>
              <p:cNvSpPr>
                <a:spLocks/>
              </p:cNvSpPr>
              <p:nvPr userDrawn="1"/>
            </p:nvSpPr>
            <p:spPr bwMode="auto">
              <a:xfrm>
                <a:off x="5291" y="16"/>
                <a:ext cx="337" cy="392"/>
              </a:xfrm>
              <a:custGeom>
                <a:avLst/>
                <a:gdLst>
                  <a:gd name="T0" fmla="*/ 0 w 337"/>
                  <a:gd name="T1" fmla="*/ 392 h 392"/>
                  <a:gd name="T2" fmla="*/ 329 w 337"/>
                  <a:gd name="T3" fmla="*/ 0 h 392"/>
                  <a:gd name="T4" fmla="*/ 337 w 337"/>
                  <a:gd name="T5" fmla="*/ 0 h 392"/>
                  <a:gd name="T6" fmla="*/ 9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9" y="392"/>
                    </a:lnTo>
                    <a:lnTo>
                      <a:pt x="0" y="392"/>
                    </a:lnTo>
                    <a:close/>
                  </a:path>
                </a:pathLst>
              </a:custGeom>
              <a:solidFill>
                <a:srgbClr val="829B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5" name="Freeform 523"/>
              <p:cNvSpPr>
                <a:spLocks/>
              </p:cNvSpPr>
              <p:nvPr userDrawn="1"/>
            </p:nvSpPr>
            <p:spPr bwMode="auto">
              <a:xfrm>
                <a:off x="5295" y="16"/>
                <a:ext cx="337" cy="392"/>
              </a:xfrm>
              <a:custGeom>
                <a:avLst/>
                <a:gdLst>
                  <a:gd name="T0" fmla="*/ 0 w 337"/>
                  <a:gd name="T1" fmla="*/ 392 h 392"/>
                  <a:gd name="T2" fmla="*/ 329 w 337"/>
                  <a:gd name="T3" fmla="*/ 0 h 392"/>
                  <a:gd name="T4" fmla="*/ 337 w 337"/>
                  <a:gd name="T5" fmla="*/ 0 h 392"/>
                  <a:gd name="T6" fmla="*/ 9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9" y="392"/>
                    </a:lnTo>
                    <a:lnTo>
                      <a:pt x="0" y="392"/>
                    </a:lnTo>
                    <a:close/>
                  </a:path>
                </a:pathLst>
              </a:custGeom>
              <a:solidFill>
                <a:srgbClr val="829B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6" name="Freeform 524"/>
              <p:cNvSpPr>
                <a:spLocks/>
              </p:cNvSpPr>
              <p:nvPr userDrawn="1"/>
            </p:nvSpPr>
            <p:spPr bwMode="auto">
              <a:xfrm>
                <a:off x="5300" y="16"/>
                <a:ext cx="337" cy="392"/>
              </a:xfrm>
              <a:custGeom>
                <a:avLst/>
                <a:gdLst>
                  <a:gd name="T0" fmla="*/ 0 w 337"/>
                  <a:gd name="T1" fmla="*/ 392 h 392"/>
                  <a:gd name="T2" fmla="*/ 328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8" y="0"/>
                    </a:lnTo>
                    <a:lnTo>
                      <a:pt x="337" y="0"/>
                    </a:lnTo>
                    <a:lnTo>
                      <a:pt x="8" y="392"/>
                    </a:lnTo>
                    <a:lnTo>
                      <a:pt x="0" y="392"/>
                    </a:lnTo>
                    <a:close/>
                  </a:path>
                </a:pathLst>
              </a:custGeom>
              <a:solidFill>
                <a:srgbClr val="819B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7" name="Freeform 525"/>
              <p:cNvSpPr>
                <a:spLocks/>
              </p:cNvSpPr>
              <p:nvPr userDrawn="1"/>
            </p:nvSpPr>
            <p:spPr bwMode="auto">
              <a:xfrm>
                <a:off x="5304" y="16"/>
                <a:ext cx="337" cy="392"/>
              </a:xfrm>
              <a:custGeom>
                <a:avLst/>
                <a:gdLst>
                  <a:gd name="T0" fmla="*/ 0 w 337"/>
                  <a:gd name="T1" fmla="*/ 392 h 392"/>
                  <a:gd name="T2" fmla="*/ 328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8" y="0"/>
                    </a:lnTo>
                    <a:lnTo>
                      <a:pt x="337" y="0"/>
                    </a:lnTo>
                    <a:lnTo>
                      <a:pt x="8" y="392"/>
                    </a:lnTo>
                    <a:lnTo>
                      <a:pt x="0" y="392"/>
                    </a:lnTo>
                    <a:close/>
                  </a:path>
                </a:pathLst>
              </a:custGeom>
              <a:solidFill>
                <a:srgbClr val="80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 name="Freeform 526"/>
              <p:cNvSpPr>
                <a:spLocks/>
              </p:cNvSpPr>
              <p:nvPr userDrawn="1"/>
            </p:nvSpPr>
            <p:spPr bwMode="auto">
              <a:xfrm>
                <a:off x="5308"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 name="Freeform 527"/>
              <p:cNvSpPr>
                <a:spLocks/>
              </p:cNvSpPr>
              <p:nvPr userDrawn="1"/>
            </p:nvSpPr>
            <p:spPr bwMode="auto">
              <a:xfrm>
                <a:off x="5312"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D97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0" name="Freeform 528"/>
              <p:cNvSpPr>
                <a:spLocks/>
              </p:cNvSpPr>
              <p:nvPr userDrawn="1"/>
            </p:nvSpPr>
            <p:spPr bwMode="auto">
              <a:xfrm>
                <a:off x="5316"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D97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1" name="Freeform 529"/>
              <p:cNvSpPr>
                <a:spLocks/>
              </p:cNvSpPr>
              <p:nvPr userDrawn="1"/>
            </p:nvSpPr>
            <p:spPr bwMode="auto">
              <a:xfrm>
                <a:off x="532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B95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2" name="Freeform 530"/>
              <p:cNvSpPr>
                <a:spLocks/>
              </p:cNvSpPr>
              <p:nvPr userDrawn="1"/>
            </p:nvSpPr>
            <p:spPr bwMode="auto">
              <a:xfrm>
                <a:off x="5324"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A95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3" name="Freeform 531"/>
              <p:cNvSpPr>
                <a:spLocks/>
              </p:cNvSpPr>
              <p:nvPr userDrawn="1"/>
            </p:nvSpPr>
            <p:spPr bwMode="auto">
              <a:xfrm>
                <a:off x="5328"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89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4" name="Freeform 532"/>
              <p:cNvSpPr>
                <a:spLocks/>
              </p:cNvSpPr>
              <p:nvPr userDrawn="1"/>
            </p:nvSpPr>
            <p:spPr bwMode="auto">
              <a:xfrm>
                <a:off x="5332"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89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5" name="Freeform 533"/>
              <p:cNvSpPr>
                <a:spLocks/>
              </p:cNvSpPr>
              <p:nvPr userDrawn="1"/>
            </p:nvSpPr>
            <p:spPr bwMode="auto">
              <a:xfrm>
                <a:off x="5336"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6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6" name="Freeform 534"/>
              <p:cNvSpPr>
                <a:spLocks/>
              </p:cNvSpPr>
              <p:nvPr userDrawn="1"/>
            </p:nvSpPr>
            <p:spPr bwMode="auto">
              <a:xfrm>
                <a:off x="534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5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7" name="Freeform 535"/>
              <p:cNvSpPr>
                <a:spLocks/>
              </p:cNvSpPr>
              <p:nvPr userDrawn="1"/>
            </p:nvSpPr>
            <p:spPr bwMode="auto">
              <a:xfrm>
                <a:off x="5344"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738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8" name="Freeform 536"/>
              <p:cNvSpPr>
                <a:spLocks/>
              </p:cNvSpPr>
              <p:nvPr userDrawn="1"/>
            </p:nvSpPr>
            <p:spPr bwMode="auto">
              <a:xfrm>
                <a:off x="5348"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738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9" name="Freeform 537"/>
              <p:cNvSpPr>
                <a:spLocks/>
              </p:cNvSpPr>
              <p:nvPr userDrawn="1"/>
            </p:nvSpPr>
            <p:spPr bwMode="auto">
              <a:xfrm>
                <a:off x="5352" y="16"/>
                <a:ext cx="336" cy="392"/>
              </a:xfrm>
              <a:custGeom>
                <a:avLst/>
                <a:gdLst>
                  <a:gd name="T0" fmla="*/ 0 w 336"/>
                  <a:gd name="T1" fmla="*/ 392 h 392"/>
                  <a:gd name="T2" fmla="*/ 328 w 336"/>
                  <a:gd name="T3" fmla="*/ 0 h 392"/>
                  <a:gd name="T4" fmla="*/ 336 w 336"/>
                  <a:gd name="T5" fmla="*/ 0 h 392"/>
                  <a:gd name="T6" fmla="*/ 9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9" y="392"/>
                    </a:lnTo>
                    <a:lnTo>
                      <a:pt x="0" y="392"/>
                    </a:lnTo>
                    <a:close/>
                  </a:path>
                </a:pathLst>
              </a:custGeom>
              <a:solidFill>
                <a:srgbClr val="718D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0" name="Freeform 538"/>
              <p:cNvSpPr>
                <a:spLocks/>
              </p:cNvSpPr>
              <p:nvPr userDrawn="1"/>
            </p:nvSpPr>
            <p:spPr bwMode="auto">
              <a:xfrm>
                <a:off x="5356" y="16"/>
                <a:ext cx="338" cy="392"/>
              </a:xfrm>
              <a:custGeom>
                <a:avLst/>
                <a:gdLst>
                  <a:gd name="T0" fmla="*/ 0 w 338"/>
                  <a:gd name="T1" fmla="*/ 392 h 392"/>
                  <a:gd name="T2" fmla="*/ 328 w 338"/>
                  <a:gd name="T3" fmla="*/ 0 h 392"/>
                  <a:gd name="T4" fmla="*/ 338 w 338"/>
                  <a:gd name="T5" fmla="*/ 0 h 392"/>
                  <a:gd name="T6" fmla="*/ 9 w 338"/>
                  <a:gd name="T7" fmla="*/ 392 h 392"/>
                  <a:gd name="T8" fmla="*/ 0 w 338"/>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 h="392">
                    <a:moveTo>
                      <a:pt x="0" y="392"/>
                    </a:moveTo>
                    <a:lnTo>
                      <a:pt x="328" y="0"/>
                    </a:lnTo>
                    <a:lnTo>
                      <a:pt x="338" y="0"/>
                    </a:lnTo>
                    <a:lnTo>
                      <a:pt x="9" y="392"/>
                    </a:lnTo>
                    <a:lnTo>
                      <a:pt x="0" y="392"/>
                    </a:lnTo>
                    <a:close/>
                  </a:path>
                </a:pathLst>
              </a:custGeom>
              <a:solidFill>
                <a:srgbClr val="708D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1" name="Freeform 539"/>
              <p:cNvSpPr>
                <a:spLocks/>
              </p:cNvSpPr>
              <p:nvPr userDrawn="1"/>
            </p:nvSpPr>
            <p:spPr bwMode="auto">
              <a:xfrm>
                <a:off x="5361" y="16"/>
                <a:ext cx="337" cy="392"/>
              </a:xfrm>
              <a:custGeom>
                <a:avLst/>
                <a:gdLst>
                  <a:gd name="T0" fmla="*/ 0 w 337"/>
                  <a:gd name="T1" fmla="*/ 392 h 392"/>
                  <a:gd name="T2" fmla="*/ 327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7" y="0"/>
                    </a:lnTo>
                    <a:lnTo>
                      <a:pt x="337" y="0"/>
                    </a:lnTo>
                    <a:lnTo>
                      <a:pt x="8" y="392"/>
                    </a:lnTo>
                    <a:lnTo>
                      <a:pt x="0" y="392"/>
                    </a:lnTo>
                    <a:close/>
                  </a:path>
                </a:pathLst>
              </a:custGeom>
              <a:solidFill>
                <a:srgbClr val="6E8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2" name="Freeform 540"/>
              <p:cNvSpPr>
                <a:spLocks/>
              </p:cNvSpPr>
              <p:nvPr userDrawn="1"/>
            </p:nvSpPr>
            <p:spPr bwMode="auto">
              <a:xfrm>
                <a:off x="536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6E8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3" name="Freeform 541"/>
              <p:cNvSpPr>
                <a:spLocks/>
              </p:cNvSpPr>
              <p:nvPr userDrawn="1"/>
            </p:nvSpPr>
            <p:spPr bwMode="auto">
              <a:xfrm>
                <a:off x="5369"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6C89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4" name="Freeform 542"/>
              <p:cNvSpPr>
                <a:spLocks/>
              </p:cNvSpPr>
              <p:nvPr userDrawn="1"/>
            </p:nvSpPr>
            <p:spPr bwMode="auto">
              <a:xfrm>
                <a:off x="5373" y="16"/>
                <a:ext cx="336" cy="392"/>
              </a:xfrm>
              <a:custGeom>
                <a:avLst/>
                <a:gdLst>
                  <a:gd name="T0" fmla="*/ 0 w 336"/>
                  <a:gd name="T1" fmla="*/ 392 h 392"/>
                  <a:gd name="T2" fmla="*/ 329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7" y="392"/>
                    </a:lnTo>
                    <a:lnTo>
                      <a:pt x="0" y="392"/>
                    </a:lnTo>
                    <a:close/>
                  </a:path>
                </a:pathLst>
              </a:custGeom>
              <a:solidFill>
                <a:srgbClr val="6B89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5" name="Freeform 543"/>
              <p:cNvSpPr>
                <a:spLocks/>
              </p:cNvSpPr>
              <p:nvPr userDrawn="1"/>
            </p:nvSpPr>
            <p:spPr bwMode="auto">
              <a:xfrm>
                <a:off x="5377"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6987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6" name="Freeform 544"/>
              <p:cNvSpPr>
                <a:spLocks/>
              </p:cNvSpPr>
              <p:nvPr userDrawn="1"/>
            </p:nvSpPr>
            <p:spPr bwMode="auto">
              <a:xfrm>
                <a:off x="5380" y="16"/>
                <a:ext cx="336" cy="392"/>
              </a:xfrm>
              <a:custGeom>
                <a:avLst/>
                <a:gdLst>
                  <a:gd name="T0" fmla="*/ 0 w 336"/>
                  <a:gd name="T1" fmla="*/ 392 h 392"/>
                  <a:gd name="T2" fmla="*/ 329 w 336"/>
                  <a:gd name="T3" fmla="*/ 0 h 392"/>
                  <a:gd name="T4" fmla="*/ 336 w 336"/>
                  <a:gd name="T5" fmla="*/ 0 h 392"/>
                  <a:gd name="T6" fmla="*/ 336 w 336"/>
                  <a:gd name="T7" fmla="*/ 0 h 392"/>
                  <a:gd name="T8" fmla="*/ 336 w 336"/>
                  <a:gd name="T9" fmla="*/ 2 h 392"/>
                  <a:gd name="T10" fmla="*/ 8 w 336"/>
                  <a:gd name="T11" fmla="*/ 392 h 392"/>
                  <a:gd name="T12" fmla="*/ 0 w 336"/>
                  <a:gd name="T13" fmla="*/ 392 h 3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92">
                    <a:moveTo>
                      <a:pt x="0" y="392"/>
                    </a:moveTo>
                    <a:lnTo>
                      <a:pt x="329" y="0"/>
                    </a:lnTo>
                    <a:lnTo>
                      <a:pt x="336" y="0"/>
                    </a:lnTo>
                    <a:lnTo>
                      <a:pt x="336" y="2"/>
                    </a:lnTo>
                    <a:lnTo>
                      <a:pt x="8" y="392"/>
                    </a:lnTo>
                    <a:lnTo>
                      <a:pt x="0" y="392"/>
                    </a:lnTo>
                    <a:close/>
                  </a:path>
                </a:pathLst>
              </a:custGeom>
              <a:solidFill>
                <a:srgbClr val="6987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7" name="Freeform 545"/>
              <p:cNvSpPr>
                <a:spLocks/>
              </p:cNvSpPr>
              <p:nvPr userDrawn="1"/>
            </p:nvSpPr>
            <p:spPr bwMode="auto">
              <a:xfrm>
                <a:off x="5384" y="16"/>
                <a:ext cx="332" cy="392"/>
              </a:xfrm>
              <a:custGeom>
                <a:avLst/>
                <a:gdLst>
                  <a:gd name="T0" fmla="*/ 0 w 332"/>
                  <a:gd name="T1" fmla="*/ 392 h 392"/>
                  <a:gd name="T2" fmla="*/ 329 w 332"/>
                  <a:gd name="T3" fmla="*/ 0 h 392"/>
                  <a:gd name="T4" fmla="*/ 332 w 332"/>
                  <a:gd name="T5" fmla="*/ 0 h 392"/>
                  <a:gd name="T6" fmla="*/ 332 w 332"/>
                  <a:gd name="T7" fmla="*/ 6 h 392"/>
                  <a:gd name="T8" fmla="*/ 8 w 332"/>
                  <a:gd name="T9" fmla="*/ 392 h 392"/>
                  <a:gd name="T10" fmla="*/ 0 w 332"/>
                  <a:gd name="T11" fmla="*/ 392 h 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2" h="392">
                    <a:moveTo>
                      <a:pt x="0" y="392"/>
                    </a:moveTo>
                    <a:lnTo>
                      <a:pt x="329" y="0"/>
                    </a:lnTo>
                    <a:lnTo>
                      <a:pt x="332" y="0"/>
                    </a:lnTo>
                    <a:lnTo>
                      <a:pt x="332" y="6"/>
                    </a:lnTo>
                    <a:lnTo>
                      <a:pt x="8" y="392"/>
                    </a:lnTo>
                    <a:lnTo>
                      <a:pt x="0" y="392"/>
                    </a:lnTo>
                    <a:close/>
                  </a:path>
                </a:pathLst>
              </a:custGeom>
              <a:solidFill>
                <a:srgbClr val="678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8" name="Freeform 546"/>
              <p:cNvSpPr>
                <a:spLocks/>
              </p:cNvSpPr>
              <p:nvPr userDrawn="1"/>
            </p:nvSpPr>
            <p:spPr bwMode="auto">
              <a:xfrm>
                <a:off x="5388" y="18"/>
                <a:ext cx="328" cy="390"/>
              </a:xfrm>
              <a:custGeom>
                <a:avLst/>
                <a:gdLst>
                  <a:gd name="T0" fmla="*/ 0 w 328"/>
                  <a:gd name="T1" fmla="*/ 390 h 390"/>
                  <a:gd name="T2" fmla="*/ 328 w 328"/>
                  <a:gd name="T3" fmla="*/ 0 h 390"/>
                  <a:gd name="T4" fmla="*/ 328 w 328"/>
                  <a:gd name="T5" fmla="*/ 10 h 390"/>
                  <a:gd name="T6" fmla="*/ 8 w 328"/>
                  <a:gd name="T7" fmla="*/ 390 h 390"/>
                  <a:gd name="T8" fmla="*/ 0 w 328"/>
                  <a:gd name="T9" fmla="*/ 390 h 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390">
                    <a:moveTo>
                      <a:pt x="0" y="390"/>
                    </a:moveTo>
                    <a:lnTo>
                      <a:pt x="328" y="0"/>
                    </a:lnTo>
                    <a:lnTo>
                      <a:pt x="328" y="10"/>
                    </a:lnTo>
                    <a:lnTo>
                      <a:pt x="8" y="390"/>
                    </a:lnTo>
                    <a:lnTo>
                      <a:pt x="0" y="390"/>
                    </a:lnTo>
                    <a:close/>
                  </a:path>
                </a:pathLst>
              </a:custGeom>
              <a:solidFill>
                <a:srgbClr val="668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9" name="Freeform 547"/>
              <p:cNvSpPr>
                <a:spLocks/>
              </p:cNvSpPr>
              <p:nvPr userDrawn="1"/>
            </p:nvSpPr>
            <p:spPr bwMode="auto">
              <a:xfrm>
                <a:off x="5392" y="22"/>
                <a:ext cx="324" cy="386"/>
              </a:xfrm>
              <a:custGeom>
                <a:avLst/>
                <a:gdLst>
                  <a:gd name="T0" fmla="*/ 0 w 324"/>
                  <a:gd name="T1" fmla="*/ 386 h 386"/>
                  <a:gd name="T2" fmla="*/ 324 w 324"/>
                  <a:gd name="T3" fmla="*/ 0 h 386"/>
                  <a:gd name="T4" fmla="*/ 324 w 324"/>
                  <a:gd name="T5" fmla="*/ 11 h 386"/>
                  <a:gd name="T6" fmla="*/ 8 w 324"/>
                  <a:gd name="T7" fmla="*/ 386 h 386"/>
                  <a:gd name="T8" fmla="*/ 0 w 324"/>
                  <a:gd name="T9" fmla="*/ 386 h 3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4" h="386">
                    <a:moveTo>
                      <a:pt x="0" y="386"/>
                    </a:moveTo>
                    <a:lnTo>
                      <a:pt x="324" y="0"/>
                    </a:lnTo>
                    <a:lnTo>
                      <a:pt x="324" y="11"/>
                    </a:lnTo>
                    <a:lnTo>
                      <a:pt x="8" y="386"/>
                    </a:lnTo>
                    <a:lnTo>
                      <a:pt x="0" y="386"/>
                    </a:lnTo>
                    <a:close/>
                  </a:path>
                </a:pathLst>
              </a:custGeom>
              <a:solidFill>
                <a:srgbClr val="648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0" name="Freeform 548"/>
              <p:cNvSpPr>
                <a:spLocks/>
              </p:cNvSpPr>
              <p:nvPr userDrawn="1"/>
            </p:nvSpPr>
            <p:spPr bwMode="auto">
              <a:xfrm>
                <a:off x="5396" y="28"/>
                <a:ext cx="320" cy="380"/>
              </a:xfrm>
              <a:custGeom>
                <a:avLst/>
                <a:gdLst>
                  <a:gd name="T0" fmla="*/ 0 w 320"/>
                  <a:gd name="T1" fmla="*/ 380 h 380"/>
                  <a:gd name="T2" fmla="*/ 320 w 320"/>
                  <a:gd name="T3" fmla="*/ 0 h 380"/>
                  <a:gd name="T4" fmla="*/ 320 w 320"/>
                  <a:gd name="T5" fmla="*/ 9 h 380"/>
                  <a:gd name="T6" fmla="*/ 8 w 320"/>
                  <a:gd name="T7" fmla="*/ 380 h 380"/>
                  <a:gd name="T8" fmla="*/ 0 w 320"/>
                  <a:gd name="T9" fmla="*/ 380 h 3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 h="380">
                    <a:moveTo>
                      <a:pt x="0" y="380"/>
                    </a:moveTo>
                    <a:lnTo>
                      <a:pt x="320" y="0"/>
                    </a:lnTo>
                    <a:lnTo>
                      <a:pt x="320" y="9"/>
                    </a:lnTo>
                    <a:lnTo>
                      <a:pt x="8" y="380"/>
                    </a:lnTo>
                    <a:lnTo>
                      <a:pt x="0" y="380"/>
                    </a:lnTo>
                    <a:close/>
                  </a:path>
                </a:pathLst>
              </a:custGeom>
              <a:solidFill>
                <a:srgbClr val="648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1" name="Freeform 549"/>
              <p:cNvSpPr>
                <a:spLocks/>
              </p:cNvSpPr>
              <p:nvPr userDrawn="1"/>
            </p:nvSpPr>
            <p:spPr bwMode="auto">
              <a:xfrm>
                <a:off x="5400" y="33"/>
                <a:ext cx="316" cy="375"/>
              </a:xfrm>
              <a:custGeom>
                <a:avLst/>
                <a:gdLst>
                  <a:gd name="T0" fmla="*/ 0 w 316"/>
                  <a:gd name="T1" fmla="*/ 375 h 375"/>
                  <a:gd name="T2" fmla="*/ 316 w 316"/>
                  <a:gd name="T3" fmla="*/ 0 h 375"/>
                  <a:gd name="T4" fmla="*/ 316 w 316"/>
                  <a:gd name="T5" fmla="*/ 9 h 375"/>
                  <a:gd name="T6" fmla="*/ 8 w 316"/>
                  <a:gd name="T7" fmla="*/ 375 h 375"/>
                  <a:gd name="T8" fmla="*/ 0 w 316"/>
                  <a:gd name="T9" fmla="*/ 375 h 3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6" h="375">
                    <a:moveTo>
                      <a:pt x="0" y="375"/>
                    </a:moveTo>
                    <a:lnTo>
                      <a:pt x="316" y="0"/>
                    </a:lnTo>
                    <a:lnTo>
                      <a:pt x="316" y="9"/>
                    </a:lnTo>
                    <a:lnTo>
                      <a:pt x="8" y="375"/>
                    </a:lnTo>
                    <a:lnTo>
                      <a:pt x="0" y="375"/>
                    </a:lnTo>
                    <a:close/>
                  </a:path>
                </a:pathLst>
              </a:custGeom>
              <a:solidFill>
                <a:srgbClr val="6281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2" name="Freeform 550"/>
              <p:cNvSpPr>
                <a:spLocks/>
              </p:cNvSpPr>
              <p:nvPr userDrawn="1"/>
            </p:nvSpPr>
            <p:spPr bwMode="auto">
              <a:xfrm>
                <a:off x="5404" y="37"/>
                <a:ext cx="312" cy="371"/>
              </a:xfrm>
              <a:custGeom>
                <a:avLst/>
                <a:gdLst>
                  <a:gd name="T0" fmla="*/ 0 w 312"/>
                  <a:gd name="T1" fmla="*/ 371 h 371"/>
                  <a:gd name="T2" fmla="*/ 312 w 312"/>
                  <a:gd name="T3" fmla="*/ 0 h 371"/>
                  <a:gd name="T4" fmla="*/ 312 w 312"/>
                  <a:gd name="T5" fmla="*/ 9 h 371"/>
                  <a:gd name="T6" fmla="*/ 8 w 312"/>
                  <a:gd name="T7" fmla="*/ 371 h 371"/>
                  <a:gd name="T8" fmla="*/ 0 w 312"/>
                  <a:gd name="T9" fmla="*/ 371 h 3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371">
                    <a:moveTo>
                      <a:pt x="0" y="371"/>
                    </a:moveTo>
                    <a:lnTo>
                      <a:pt x="312" y="0"/>
                    </a:lnTo>
                    <a:lnTo>
                      <a:pt x="312" y="9"/>
                    </a:lnTo>
                    <a:lnTo>
                      <a:pt x="8" y="371"/>
                    </a:lnTo>
                    <a:lnTo>
                      <a:pt x="0" y="371"/>
                    </a:lnTo>
                    <a:close/>
                  </a:path>
                </a:pathLst>
              </a:custGeom>
              <a:solidFill>
                <a:srgbClr val="6181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3" name="Freeform 551"/>
              <p:cNvSpPr>
                <a:spLocks/>
              </p:cNvSpPr>
              <p:nvPr userDrawn="1"/>
            </p:nvSpPr>
            <p:spPr bwMode="auto">
              <a:xfrm>
                <a:off x="5408" y="42"/>
                <a:ext cx="308" cy="366"/>
              </a:xfrm>
              <a:custGeom>
                <a:avLst/>
                <a:gdLst>
                  <a:gd name="T0" fmla="*/ 0 w 308"/>
                  <a:gd name="T1" fmla="*/ 366 h 366"/>
                  <a:gd name="T2" fmla="*/ 308 w 308"/>
                  <a:gd name="T3" fmla="*/ 0 h 366"/>
                  <a:gd name="T4" fmla="*/ 308 w 308"/>
                  <a:gd name="T5" fmla="*/ 9 h 366"/>
                  <a:gd name="T6" fmla="*/ 9 w 308"/>
                  <a:gd name="T7" fmla="*/ 366 h 366"/>
                  <a:gd name="T8" fmla="*/ 0 w 308"/>
                  <a:gd name="T9" fmla="*/ 366 h 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8" h="366">
                    <a:moveTo>
                      <a:pt x="0" y="366"/>
                    </a:moveTo>
                    <a:lnTo>
                      <a:pt x="308" y="0"/>
                    </a:lnTo>
                    <a:lnTo>
                      <a:pt x="308" y="9"/>
                    </a:lnTo>
                    <a:lnTo>
                      <a:pt x="9" y="366"/>
                    </a:lnTo>
                    <a:lnTo>
                      <a:pt x="0" y="366"/>
                    </a:lnTo>
                    <a:close/>
                  </a:path>
                </a:pathLst>
              </a:custGeom>
              <a:solidFill>
                <a:srgbClr val="5F7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4" name="Freeform 552"/>
              <p:cNvSpPr>
                <a:spLocks/>
              </p:cNvSpPr>
              <p:nvPr userDrawn="1"/>
            </p:nvSpPr>
            <p:spPr bwMode="auto">
              <a:xfrm>
                <a:off x="5412" y="46"/>
                <a:ext cx="304" cy="362"/>
              </a:xfrm>
              <a:custGeom>
                <a:avLst/>
                <a:gdLst>
                  <a:gd name="T0" fmla="*/ 0 w 304"/>
                  <a:gd name="T1" fmla="*/ 362 h 362"/>
                  <a:gd name="T2" fmla="*/ 304 w 304"/>
                  <a:gd name="T3" fmla="*/ 0 h 362"/>
                  <a:gd name="T4" fmla="*/ 304 w 304"/>
                  <a:gd name="T5" fmla="*/ 11 h 362"/>
                  <a:gd name="T6" fmla="*/ 9 w 304"/>
                  <a:gd name="T7" fmla="*/ 362 h 362"/>
                  <a:gd name="T8" fmla="*/ 0 w 304"/>
                  <a:gd name="T9" fmla="*/ 362 h 3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362">
                    <a:moveTo>
                      <a:pt x="0" y="362"/>
                    </a:moveTo>
                    <a:lnTo>
                      <a:pt x="304" y="0"/>
                    </a:lnTo>
                    <a:lnTo>
                      <a:pt x="304" y="11"/>
                    </a:lnTo>
                    <a:lnTo>
                      <a:pt x="9" y="362"/>
                    </a:lnTo>
                    <a:lnTo>
                      <a:pt x="0" y="362"/>
                    </a:lnTo>
                    <a:close/>
                  </a:path>
                </a:pathLst>
              </a:custGeom>
              <a:solidFill>
                <a:srgbClr val="5F7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5" name="Freeform 553"/>
              <p:cNvSpPr>
                <a:spLocks/>
              </p:cNvSpPr>
              <p:nvPr userDrawn="1"/>
            </p:nvSpPr>
            <p:spPr bwMode="auto">
              <a:xfrm>
                <a:off x="5417" y="51"/>
                <a:ext cx="299" cy="357"/>
              </a:xfrm>
              <a:custGeom>
                <a:avLst/>
                <a:gdLst>
                  <a:gd name="T0" fmla="*/ 0 w 299"/>
                  <a:gd name="T1" fmla="*/ 357 h 357"/>
                  <a:gd name="T2" fmla="*/ 299 w 299"/>
                  <a:gd name="T3" fmla="*/ 0 h 357"/>
                  <a:gd name="T4" fmla="*/ 299 w 299"/>
                  <a:gd name="T5" fmla="*/ 10 h 357"/>
                  <a:gd name="T6" fmla="*/ 8 w 299"/>
                  <a:gd name="T7" fmla="*/ 357 h 357"/>
                  <a:gd name="T8" fmla="*/ 0 w 299"/>
                  <a:gd name="T9" fmla="*/ 357 h 3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9" h="357">
                    <a:moveTo>
                      <a:pt x="0" y="357"/>
                    </a:moveTo>
                    <a:lnTo>
                      <a:pt x="299" y="0"/>
                    </a:lnTo>
                    <a:lnTo>
                      <a:pt x="299" y="10"/>
                    </a:lnTo>
                    <a:lnTo>
                      <a:pt x="8" y="357"/>
                    </a:lnTo>
                    <a:lnTo>
                      <a:pt x="0" y="357"/>
                    </a:lnTo>
                    <a:close/>
                  </a:path>
                </a:pathLst>
              </a:custGeom>
              <a:solidFill>
                <a:srgbClr val="5D7D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6" name="Freeform 554"/>
              <p:cNvSpPr>
                <a:spLocks/>
              </p:cNvSpPr>
              <p:nvPr userDrawn="1"/>
            </p:nvSpPr>
            <p:spPr bwMode="auto">
              <a:xfrm>
                <a:off x="5421" y="57"/>
                <a:ext cx="295" cy="351"/>
              </a:xfrm>
              <a:custGeom>
                <a:avLst/>
                <a:gdLst>
                  <a:gd name="T0" fmla="*/ 0 w 295"/>
                  <a:gd name="T1" fmla="*/ 351 h 351"/>
                  <a:gd name="T2" fmla="*/ 295 w 295"/>
                  <a:gd name="T3" fmla="*/ 0 h 351"/>
                  <a:gd name="T4" fmla="*/ 295 w 295"/>
                  <a:gd name="T5" fmla="*/ 9 h 351"/>
                  <a:gd name="T6" fmla="*/ 8 w 295"/>
                  <a:gd name="T7" fmla="*/ 351 h 351"/>
                  <a:gd name="T8" fmla="*/ 0 w 295"/>
                  <a:gd name="T9" fmla="*/ 351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351">
                    <a:moveTo>
                      <a:pt x="0" y="351"/>
                    </a:moveTo>
                    <a:lnTo>
                      <a:pt x="295" y="0"/>
                    </a:lnTo>
                    <a:lnTo>
                      <a:pt x="295" y="9"/>
                    </a:lnTo>
                    <a:lnTo>
                      <a:pt x="8" y="351"/>
                    </a:lnTo>
                    <a:lnTo>
                      <a:pt x="0" y="351"/>
                    </a:lnTo>
                    <a:close/>
                  </a:path>
                </a:pathLst>
              </a:custGeom>
              <a:solidFill>
                <a:srgbClr val="5C7D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7" name="Freeform 555"/>
              <p:cNvSpPr>
                <a:spLocks/>
              </p:cNvSpPr>
              <p:nvPr userDrawn="1"/>
            </p:nvSpPr>
            <p:spPr bwMode="auto">
              <a:xfrm>
                <a:off x="5425" y="61"/>
                <a:ext cx="291" cy="347"/>
              </a:xfrm>
              <a:custGeom>
                <a:avLst/>
                <a:gdLst>
                  <a:gd name="T0" fmla="*/ 0 w 291"/>
                  <a:gd name="T1" fmla="*/ 347 h 347"/>
                  <a:gd name="T2" fmla="*/ 291 w 291"/>
                  <a:gd name="T3" fmla="*/ 0 h 347"/>
                  <a:gd name="T4" fmla="*/ 291 w 291"/>
                  <a:gd name="T5" fmla="*/ 10 h 347"/>
                  <a:gd name="T6" fmla="*/ 8 w 291"/>
                  <a:gd name="T7" fmla="*/ 347 h 347"/>
                  <a:gd name="T8" fmla="*/ 0 w 291"/>
                  <a:gd name="T9" fmla="*/ 347 h 3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347">
                    <a:moveTo>
                      <a:pt x="0" y="347"/>
                    </a:moveTo>
                    <a:lnTo>
                      <a:pt x="291" y="0"/>
                    </a:lnTo>
                    <a:lnTo>
                      <a:pt x="291" y="10"/>
                    </a:lnTo>
                    <a:lnTo>
                      <a:pt x="8" y="347"/>
                    </a:lnTo>
                    <a:lnTo>
                      <a:pt x="0" y="347"/>
                    </a:lnTo>
                    <a:close/>
                  </a:path>
                </a:pathLst>
              </a:custGeom>
              <a:solidFill>
                <a:srgbClr val="5A7B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8" name="Freeform 556"/>
              <p:cNvSpPr>
                <a:spLocks/>
              </p:cNvSpPr>
              <p:nvPr userDrawn="1"/>
            </p:nvSpPr>
            <p:spPr bwMode="auto">
              <a:xfrm>
                <a:off x="5429" y="66"/>
                <a:ext cx="287" cy="342"/>
              </a:xfrm>
              <a:custGeom>
                <a:avLst/>
                <a:gdLst>
                  <a:gd name="T0" fmla="*/ 0 w 287"/>
                  <a:gd name="T1" fmla="*/ 342 h 342"/>
                  <a:gd name="T2" fmla="*/ 287 w 287"/>
                  <a:gd name="T3" fmla="*/ 0 h 342"/>
                  <a:gd name="T4" fmla="*/ 287 w 287"/>
                  <a:gd name="T5" fmla="*/ 9 h 342"/>
                  <a:gd name="T6" fmla="*/ 8 w 287"/>
                  <a:gd name="T7" fmla="*/ 342 h 342"/>
                  <a:gd name="T8" fmla="*/ 0 w 287"/>
                  <a:gd name="T9" fmla="*/ 342 h 3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342">
                    <a:moveTo>
                      <a:pt x="0" y="342"/>
                    </a:moveTo>
                    <a:lnTo>
                      <a:pt x="287" y="0"/>
                    </a:lnTo>
                    <a:lnTo>
                      <a:pt x="287" y="9"/>
                    </a:lnTo>
                    <a:lnTo>
                      <a:pt x="8" y="342"/>
                    </a:lnTo>
                    <a:lnTo>
                      <a:pt x="0" y="342"/>
                    </a:lnTo>
                    <a:close/>
                  </a:path>
                </a:pathLst>
              </a:custGeom>
              <a:solidFill>
                <a:srgbClr val="5A7B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9" name="Freeform 557"/>
              <p:cNvSpPr>
                <a:spLocks/>
              </p:cNvSpPr>
              <p:nvPr userDrawn="1"/>
            </p:nvSpPr>
            <p:spPr bwMode="auto">
              <a:xfrm>
                <a:off x="5433" y="71"/>
                <a:ext cx="283" cy="337"/>
              </a:xfrm>
              <a:custGeom>
                <a:avLst/>
                <a:gdLst>
                  <a:gd name="T0" fmla="*/ 0 w 283"/>
                  <a:gd name="T1" fmla="*/ 337 h 337"/>
                  <a:gd name="T2" fmla="*/ 283 w 283"/>
                  <a:gd name="T3" fmla="*/ 0 h 337"/>
                  <a:gd name="T4" fmla="*/ 283 w 283"/>
                  <a:gd name="T5" fmla="*/ 9 h 337"/>
                  <a:gd name="T6" fmla="*/ 8 w 283"/>
                  <a:gd name="T7" fmla="*/ 337 h 337"/>
                  <a:gd name="T8" fmla="*/ 0 w 283"/>
                  <a:gd name="T9" fmla="*/ 337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3" h="337">
                    <a:moveTo>
                      <a:pt x="0" y="337"/>
                    </a:moveTo>
                    <a:lnTo>
                      <a:pt x="283" y="0"/>
                    </a:lnTo>
                    <a:lnTo>
                      <a:pt x="283" y="9"/>
                    </a:lnTo>
                    <a:lnTo>
                      <a:pt x="8" y="337"/>
                    </a:lnTo>
                    <a:lnTo>
                      <a:pt x="0" y="337"/>
                    </a:lnTo>
                    <a:close/>
                  </a:path>
                </a:pathLst>
              </a:custGeom>
              <a:solidFill>
                <a:srgbClr val="5879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0" name="Freeform 558"/>
              <p:cNvSpPr>
                <a:spLocks/>
              </p:cNvSpPr>
              <p:nvPr userDrawn="1"/>
            </p:nvSpPr>
            <p:spPr bwMode="auto">
              <a:xfrm>
                <a:off x="5437" y="75"/>
                <a:ext cx="279" cy="333"/>
              </a:xfrm>
              <a:custGeom>
                <a:avLst/>
                <a:gdLst>
                  <a:gd name="T0" fmla="*/ 0 w 279"/>
                  <a:gd name="T1" fmla="*/ 333 h 333"/>
                  <a:gd name="T2" fmla="*/ 279 w 279"/>
                  <a:gd name="T3" fmla="*/ 0 h 333"/>
                  <a:gd name="T4" fmla="*/ 279 w 279"/>
                  <a:gd name="T5" fmla="*/ 11 h 333"/>
                  <a:gd name="T6" fmla="*/ 8 w 279"/>
                  <a:gd name="T7" fmla="*/ 333 h 333"/>
                  <a:gd name="T8" fmla="*/ 0 w 279"/>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333">
                    <a:moveTo>
                      <a:pt x="0" y="333"/>
                    </a:moveTo>
                    <a:lnTo>
                      <a:pt x="279" y="0"/>
                    </a:lnTo>
                    <a:lnTo>
                      <a:pt x="279" y="11"/>
                    </a:lnTo>
                    <a:lnTo>
                      <a:pt x="8" y="333"/>
                    </a:lnTo>
                    <a:lnTo>
                      <a:pt x="0" y="333"/>
                    </a:lnTo>
                    <a:close/>
                  </a:path>
                </a:pathLst>
              </a:custGeom>
              <a:solidFill>
                <a:srgbClr val="5779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1" name="Freeform 559"/>
              <p:cNvSpPr>
                <a:spLocks/>
              </p:cNvSpPr>
              <p:nvPr userDrawn="1"/>
            </p:nvSpPr>
            <p:spPr bwMode="auto">
              <a:xfrm>
                <a:off x="5441" y="80"/>
                <a:ext cx="275" cy="328"/>
              </a:xfrm>
              <a:custGeom>
                <a:avLst/>
                <a:gdLst>
                  <a:gd name="T0" fmla="*/ 0 w 275"/>
                  <a:gd name="T1" fmla="*/ 328 h 328"/>
                  <a:gd name="T2" fmla="*/ 275 w 275"/>
                  <a:gd name="T3" fmla="*/ 0 h 328"/>
                  <a:gd name="T4" fmla="*/ 275 w 275"/>
                  <a:gd name="T5" fmla="*/ 10 h 328"/>
                  <a:gd name="T6" fmla="*/ 8 w 275"/>
                  <a:gd name="T7" fmla="*/ 328 h 328"/>
                  <a:gd name="T8" fmla="*/ 0 w 275"/>
                  <a:gd name="T9" fmla="*/ 328 h 3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328">
                    <a:moveTo>
                      <a:pt x="0" y="328"/>
                    </a:moveTo>
                    <a:lnTo>
                      <a:pt x="275" y="0"/>
                    </a:lnTo>
                    <a:lnTo>
                      <a:pt x="275" y="10"/>
                    </a:lnTo>
                    <a:lnTo>
                      <a:pt x="8" y="328"/>
                    </a:lnTo>
                    <a:lnTo>
                      <a:pt x="0" y="328"/>
                    </a:lnTo>
                    <a:close/>
                  </a:path>
                </a:pathLst>
              </a:custGeom>
              <a:solidFill>
                <a:srgbClr val="5577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2" name="Freeform 560"/>
              <p:cNvSpPr>
                <a:spLocks/>
              </p:cNvSpPr>
              <p:nvPr userDrawn="1"/>
            </p:nvSpPr>
            <p:spPr bwMode="auto">
              <a:xfrm>
                <a:off x="5445" y="86"/>
                <a:ext cx="271" cy="322"/>
              </a:xfrm>
              <a:custGeom>
                <a:avLst/>
                <a:gdLst>
                  <a:gd name="T0" fmla="*/ 0 w 271"/>
                  <a:gd name="T1" fmla="*/ 322 h 322"/>
                  <a:gd name="T2" fmla="*/ 271 w 271"/>
                  <a:gd name="T3" fmla="*/ 0 h 322"/>
                  <a:gd name="T4" fmla="*/ 271 w 271"/>
                  <a:gd name="T5" fmla="*/ 9 h 322"/>
                  <a:gd name="T6" fmla="*/ 8 w 271"/>
                  <a:gd name="T7" fmla="*/ 322 h 322"/>
                  <a:gd name="T8" fmla="*/ 0 w 271"/>
                  <a:gd name="T9" fmla="*/ 322 h 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322">
                    <a:moveTo>
                      <a:pt x="0" y="322"/>
                    </a:moveTo>
                    <a:lnTo>
                      <a:pt x="271" y="0"/>
                    </a:lnTo>
                    <a:lnTo>
                      <a:pt x="271" y="9"/>
                    </a:lnTo>
                    <a:lnTo>
                      <a:pt x="8" y="322"/>
                    </a:lnTo>
                    <a:lnTo>
                      <a:pt x="0" y="322"/>
                    </a:lnTo>
                    <a:close/>
                  </a:path>
                </a:pathLst>
              </a:custGeom>
              <a:solidFill>
                <a:srgbClr val="5477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3" name="Freeform 561"/>
              <p:cNvSpPr>
                <a:spLocks/>
              </p:cNvSpPr>
              <p:nvPr userDrawn="1"/>
            </p:nvSpPr>
            <p:spPr bwMode="auto">
              <a:xfrm>
                <a:off x="5449" y="90"/>
                <a:ext cx="267" cy="318"/>
              </a:xfrm>
              <a:custGeom>
                <a:avLst/>
                <a:gdLst>
                  <a:gd name="T0" fmla="*/ 0 w 267"/>
                  <a:gd name="T1" fmla="*/ 318 h 318"/>
                  <a:gd name="T2" fmla="*/ 267 w 267"/>
                  <a:gd name="T3" fmla="*/ 0 h 318"/>
                  <a:gd name="T4" fmla="*/ 267 w 267"/>
                  <a:gd name="T5" fmla="*/ 10 h 318"/>
                  <a:gd name="T6" fmla="*/ 8 w 267"/>
                  <a:gd name="T7" fmla="*/ 318 h 318"/>
                  <a:gd name="T8" fmla="*/ 0 w 267"/>
                  <a:gd name="T9" fmla="*/ 318 h 3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7" h="318">
                    <a:moveTo>
                      <a:pt x="0" y="318"/>
                    </a:moveTo>
                    <a:lnTo>
                      <a:pt x="267" y="0"/>
                    </a:lnTo>
                    <a:lnTo>
                      <a:pt x="267" y="10"/>
                    </a:lnTo>
                    <a:lnTo>
                      <a:pt x="8" y="318"/>
                    </a:lnTo>
                    <a:lnTo>
                      <a:pt x="0" y="318"/>
                    </a:lnTo>
                    <a:close/>
                  </a:path>
                </a:pathLst>
              </a:custGeom>
              <a:solidFill>
                <a:srgbClr val="5375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4" name="Freeform 562"/>
              <p:cNvSpPr>
                <a:spLocks/>
              </p:cNvSpPr>
              <p:nvPr userDrawn="1"/>
            </p:nvSpPr>
            <p:spPr bwMode="auto">
              <a:xfrm>
                <a:off x="5453" y="95"/>
                <a:ext cx="263" cy="313"/>
              </a:xfrm>
              <a:custGeom>
                <a:avLst/>
                <a:gdLst>
                  <a:gd name="T0" fmla="*/ 0 w 263"/>
                  <a:gd name="T1" fmla="*/ 313 h 313"/>
                  <a:gd name="T2" fmla="*/ 263 w 263"/>
                  <a:gd name="T3" fmla="*/ 0 h 313"/>
                  <a:gd name="T4" fmla="*/ 263 w 263"/>
                  <a:gd name="T5" fmla="*/ 9 h 313"/>
                  <a:gd name="T6" fmla="*/ 8 w 263"/>
                  <a:gd name="T7" fmla="*/ 313 h 313"/>
                  <a:gd name="T8" fmla="*/ 0 w 263"/>
                  <a:gd name="T9" fmla="*/ 313 h 3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 h="313">
                    <a:moveTo>
                      <a:pt x="0" y="313"/>
                    </a:moveTo>
                    <a:lnTo>
                      <a:pt x="263" y="0"/>
                    </a:lnTo>
                    <a:lnTo>
                      <a:pt x="263" y="9"/>
                    </a:lnTo>
                    <a:lnTo>
                      <a:pt x="8" y="313"/>
                    </a:lnTo>
                    <a:lnTo>
                      <a:pt x="0" y="313"/>
                    </a:lnTo>
                    <a:close/>
                  </a:path>
                </a:pathLst>
              </a:custGeom>
              <a:solidFill>
                <a:srgbClr val="5275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5" name="Freeform 563"/>
              <p:cNvSpPr>
                <a:spLocks/>
              </p:cNvSpPr>
              <p:nvPr userDrawn="1"/>
            </p:nvSpPr>
            <p:spPr bwMode="auto">
              <a:xfrm>
                <a:off x="5457" y="100"/>
                <a:ext cx="259" cy="308"/>
              </a:xfrm>
              <a:custGeom>
                <a:avLst/>
                <a:gdLst>
                  <a:gd name="T0" fmla="*/ 0 w 259"/>
                  <a:gd name="T1" fmla="*/ 308 h 308"/>
                  <a:gd name="T2" fmla="*/ 259 w 259"/>
                  <a:gd name="T3" fmla="*/ 0 h 308"/>
                  <a:gd name="T4" fmla="*/ 259 w 259"/>
                  <a:gd name="T5" fmla="*/ 9 h 308"/>
                  <a:gd name="T6" fmla="*/ 8 w 259"/>
                  <a:gd name="T7" fmla="*/ 308 h 308"/>
                  <a:gd name="T8" fmla="*/ 0 w 259"/>
                  <a:gd name="T9" fmla="*/ 308 h 3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9" h="308">
                    <a:moveTo>
                      <a:pt x="0" y="308"/>
                    </a:moveTo>
                    <a:lnTo>
                      <a:pt x="259" y="0"/>
                    </a:lnTo>
                    <a:lnTo>
                      <a:pt x="259" y="9"/>
                    </a:lnTo>
                    <a:lnTo>
                      <a:pt x="8" y="308"/>
                    </a:lnTo>
                    <a:lnTo>
                      <a:pt x="0" y="308"/>
                    </a:lnTo>
                    <a:close/>
                  </a:path>
                </a:pathLst>
              </a:custGeom>
              <a:solidFill>
                <a:srgbClr val="5073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6" name="Freeform 564"/>
              <p:cNvSpPr>
                <a:spLocks/>
              </p:cNvSpPr>
              <p:nvPr userDrawn="1"/>
            </p:nvSpPr>
            <p:spPr bwMode="auto">
              <a:xfrm>
                <a:off x="5461" y="104"/>
                <a:ext cx="255" cy="304"/>
              </a:xfrm>
              <a:custGeom>
                <a:avLst/>
                <a:gdLst>
                  <a:gd name="T0" fmla="*/ 0 w 255"/>
                  <a:gd name="T1" fmla="*/ 304 h 304"/>
                  <a:gd name="T2" fmla="*/ 255 w 255"/>
                  <a:gd name="T3" fmla="*/ 0 h 304"/>
                  <a:gd name="T4" fmla="*/ 255 w 255"/>
                  <a:gd name="T5" fmla="*/ 11 h 304"/>
                  <a:gd name="T6" fmla="*/ 8 w 255"/>
                  <a:gd name="T7" fmla="*/ 304 h 304"/>
                  <a:gd name="T8" fmla="*/ 0 w 255"/>
                  <a:gd name="T9" fmla="*/ 304 h 3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 h="304">
                    <a:moveTo>
                      <a:pt x="0" y="304"/>
                    </a:moveTo>
                    <a:lnTo>
                      <a:pt x="255" y="0"/>
                    </a:lnTo>
                    <a:lnTo>
                      <a:pt x="255" y="11"/>
                    </a:lnTo>
                    <a:lnTo>
                      <a:pt x="8" y="304"/>
                    </a:lnTo>
                    <a:lnTo>
                      <a:pt x="0" y="304"/>
                    </a:lnTo>
                    <a:close/>
                  </a:path>
                </a:pathLst>
              </a:custGeom>
              <a:solidFill>
                <a:srgbClr val="4F73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7" name="Freeform 565"/>
              <p:cNvSpPr>
                <a:spLocks/>
              </p:cNvSpPr>
              <p:nvPr userDrawn="1"/>
            </p:nvSpPr>
            <p:spPr bwMode="auto">
              <a:xfrm>
                <a:off x="5465" y="109"/>
                <a:ext cx="251" cy="299"/>
              </a:xfrm>
              <a:custGeom>
                <a:avLst/>
                <a:gdLst>
                  <a:gd name="T0" fmla="*/ 0 w 251"/>
                  <a:gd name="T1" fmla="*/ 299 h 299"/>
                  <a:gd name="T2" fmla="*/ 251 w 251"/>
                  <a:gd name="T3" fmla="*/ 0 h 299"/>
                  <a:gd name="T4" fmla="*/ 251 w 251"/>
                  <a:gd name="T5" fmla="*/ 10 h 299"/>
                  <a:gd name="T6" fmla="*/ 8 w 251"/>
                  <a:gd name="T7" fmla="*/ 299 h 299"/>
                  <a:gd name="T8" fmla="*/ 0 w 251"/>
                  <a:gd name="T9" fmla="*/ 299 h 2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299">
                    <a:moveTo>
                      <a:pt x="0" y="299"/>
                    </a:moveTo>
                    <a:lnTo>
                      <a:pt x="251" y="0"/>
                    </a:lnTo>
                    <a:lnTo>
                      <a:pt x="251" y="10"/>
                    </a:lnTo>
                    <a:lnTo>
                      <a:pt x="8" y="299"/>
                    </a:lnTo>
                    <a:lnTo>
                      <a:pt x="0" y="299"/>
                    </a:lnTo>
                    <a:close/>
                  </a:path>
                </a:pathLst>
              </a:custGeom>
              <a:solidFill>
                <a:srgbClr val="4E71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8" name="Freeform 566"/>
              <p:cNvSpPr>
                <a:spLocks/>
              </p:cNvSpPr>
              <p:nvPr userDrawn="1"/>
            </p:nvSpPr>
            <p:spPr bwMode="auto">
              <a:xfrm>
                <a:off x="5469" y="115"/>
                <a:ext cx="247" cy="293"/>
              </a:xfrm>
              <a:custGeom>
                <a:avLst/>
                <a:gdLst>
                  <a:gd name="T0" fmla="*/ 0 w 247"/>
                  <a:gd name="T1" fmla="*/ 293 h 293"/>
                  <a:gd name="T2" fmla="*/ 247 w 247"/>
                  <a:gd name="T3" fmla="*/ 0 h 293"/>
                  <a:gd name="T4" fmla="*/ 247 w 247"/>
                  <a:gd name="T5" fmla="*/ 9 h 293"/>
                  <a:gd name="T6" fmla="*/ 9 w 247"/>
                  <a:gd name="T7" fmla="*/ 293 h 293"/>
                  <a:gd name="T8" fmla="*/ 0 w 247"/>
                  <a:gd name="T9" fmla="*/ 293 h 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 h="293">
                    <a:moveTo>
                      <a:pt x="0" y="293"/>
                    </a:moveTo>
                    <a:lnTo>
                      <a:pt x="247" y="0"/>
                    </a:lnTo>
                    <a:lnTo>
                      <a:pt x="247" y="9"/>
                    </a:lnTo>
                    <a:lnTo>
                      <a:pt x="9" y="293"/>
                    </a:lnTo>
                    <a:lnTo>
                      <a:pt x="0" y="293"/>
                    </a:lnTo>
                    <a:close/>
                  </a:path>
                </a:pathLst>
              </a:custGeom>
              <a:solidFill>
                <a:srgbClr val="4D71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9" name="Freeform 567"/>
              <p:cNvSpPr>
                <a:spLocks/>
              </p:cNvSpPr>
              <p:nvPr userDrawn="1"/>
            </p:nvSpPr>
            <p:spPr bwMode="auto">
              <a:xfrm>
                <a:off x="5473" y="119"/>
                <a:ext cx="243" cy="289"/>
              </a:xfrm>
              <a:custGeom>
                <a:avLst/>
                <a:gdLst>
                  <a:gd name="T0" fmla="*/ 0 w 243"/>
                  <a:gd name="T1" fmla="*/ 289 h 289"/>
                  <a:gd name="T2" fmla="*/ 243 w 243"/>
                  <a:gd name="T3" fmla="*/ 0 h 289"/>
                  <a:gd name="T4" fmla="*/ 243 w 243"/>
                  <a:gd name="T5" fmla="*/ 10 h 289"/>
                  <a:gd name="T6" fmla="*/ 9 w 243"/>
                  <a:gd name="T7" fmla="*/ 289 h 289"/>
                  <a:gd name="T8" fmla="*/ 0 w 243"/>
                  <a:gd name="T9" fmla="*/ 289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289">
                    <a:moveTo>
                      <a:pt x="0" y="289"/>
                    </a:moveTo>
                    <a:lnTo>
                      <a:pt x="243" y="0"/>
                    </a:lnTo>
                    <a:lnTo>
                      <a:pt x="243" y="10"/>
                    </a:lnTo>
                    <a:lnTo>
                      <a:pt x="9" y="289"/>
                    </a:lnTo>
                    <a:lnTo>
                      <a:pt x="0" y="289"/>
                    </a:lnTo>
                    <a:close/>
                  </a:path>
                </a:pathLst>
              </a:custGeom>
              <a:solidFill>
                <a:srgbClr val="4B6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0" name="Freeform 568"/>
              <p:cNvSpPr>
                <a:spLocks/>
              </p:cNvSpPr>
              <p:nvPr userDrawn="1"/>
            </p:nvSpPr>
            <p:spPr bwMode="auto">
              <a:xfrm>
                <a:off x="5478" y="124"/>
                <a:ext cx="238" cy="284"/>
              </a:xfrm>
              <a:custGeom>
                <a:avLst/>
                <a:gdLst>
                  <a:gd name="T0" fmla="*/ 0 w 238"/>
                  <a:gd name="T1" fmla="*/ 284 h 284"/>
                  <a:gd name="T2" fmla="*/ 238 w 238"/>
                  <a:gd name="T3" fmla="*/ 0 h 284"/>
                  <a:gd name="T4" fmla="*/ 238 w 238"/>
                  <a:gd name="T5" fmla="*/ 9 h 284"/>
                  <a:gd name="T6" fmla="*/ 8 w 238"/>
                  <a:gd name="T7" fmla="*/ 284 h 284"/>
                  <a:gd name="T8" fmla="*/ 0 w 238"/>
                  <a:gd name="T9" fmla="*/ 284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 h="284">
                    <a:moveTo>
                      <a:pt x="0" y="284"/>
                    </a:moveTo>
                    <a:lnTo>
                      <a:pt x="238" y="0"/>
                    </a:lnTo>
                    <a:lnTo>
                      <a:pt x="238" y="9"/>
                    </a:lnTo>
                    <a:lnTo>
                      <a:pt x="8" y="284"/>
                    </a:lnTo>
                    <a:lnTo>
                      <a:pt x="0" y="284"/>
                    </a:lnTo>
                    <a:close/>
                  </a:path>
                </a:pathLst>
              </a:custGeom>
              <a:solidFill>
                <a:srgbClr val="4A6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 name="Freeform 569"/>
              <p:cNvSpPr>
                <a:spLocks/>
              </p:cNvSpPr>
              <p:nvPr userDrawn="1"/>
            </p:nvSpPr>
            <p:spPr bwMode="auto">
              <a:xfrm>
                <a:off x="5482" y="129"/>
                <a:ext cx="234" cy="279"/>
              </a:xfrm>
              <a:custGeom>
                <a:avLst/>
                <a:gdLst>
                  <a:gd name="T0" fmla="*/ 0 w 234"/>
                  <a:gd name="T1" fmla="*/ 279 h 279"/>
                  <a:gd name="T2" fmla="*/ 234 w 234"/>
                  <a:gd name="T3" fmla="*/ 0 h 279"/>
                  <a:gd name="T4" fmla="*/ 234 w 234"/>
                  <a:gd name="T5" fmla="*/ 10 h 279"/>
                  <a:gd name="T6" fmla="*/ 8 w 234"/>
                  <a:gd name="T7" fmla="*/ 279 h 279"/>
                  <a:gd name="T8" fmla="*/ 0 w 234"/>
                  <a:gd name="T9" fmla="*/ 279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279">
                    <a:moveTo>
                      <a:pt x="0" y="279"/>
                    </a:moveTo>
                    <a:lnTo>
                      <a:pt x="234" y="0"/>
                    </a:lnTo>
                    <a:lnTo>
                      <a:pt x="234" y="10"/>
                    </a:lnTo>
                    <a:lnTo>
                      <a:pt x="8" y="279"/>
                    </a:lnTo>
                    <a:lnTo>
                      <a:pt x="0" y="279"/>
                    </a:lnTo>
                    <a:close/>
                  </a:path>
                </a:pathLst>
              </a:custGeom>
              <a:solidFill>
                <a:srgbClr val="496D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2" name="Freeform 570"/>
              <p:cNvSpPr>
                <a:spLocks/>
              </p:cNvSpPr>
              <p:nvPr userDrawn="1"/>
            </p:nvSpPr>
            <p:spPr bwMode="auto">
              <a:xfrm>
                <a:off x="5486" y="133"/>
                <a:ext cx="230" cy="275"/>
              </a:xfrm>
              <a:custGeom>
                <a:avLst/>
                <a:gdLst>
                  <a:gd name="T0" fmla="*/ 0 w 230"/>
                  <a:gd name="T1" fmla="*/ 275 h 275"/>
                  <a:gd name="T2" fmla="*/ 230 w 230"/>
                  <a:gd name="T3" fmla="*/ 0 h 275"/>
                  <a:gd name="T4" fmla="*/ 230 w 230"/>
                  <a:gd name="T5" fmla="*/ 9 h 275"/>
                  <a:gd name="T6" fmla="*/ 8 w 230"/>
                  <a:gd name="T7" fmla="*/ 275 h 275"/>
                  <a:gd name="T8" fmla="*/ 0 w 230"/>
                  <a:gd name="T9" fmla="*/ 275 h 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275">
                    <a:moveTo>
                      <a:pt x="0" y="275"/>
                    </a:moveTo>
                    <a:lnTo>
                      <a:pt x="230" y="0"/>
                    </a:lnTo>
                    <a:lnTo>
                      <a:pt x="230" y="9"/>
                    </a:lnTo>
                    <a:lnTo>
                      <a:pt x="8" y="275"/>
                    </a:lnTo>
                    <a:lnTo>
                      <a:pt x="0" y="275"/>
                    </a:lnTo>
                    <a:close/>
                  </a:path>
                </a:pathLst>
              </a:custGeom>
              <a:solidFill>
                <a:srgbClr val="486D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3" name="Freeform 571"/>
              <p:cNvSpPr>
                <a:spLocks/>
              </p:cNvSpPr>
              <p:nvPr userDrawn="1"/>
            </p:nvSpPr>
            <p:spPr bwMode="auto">
              <a:xfrm>
                <a:off x="5490" y="139"/>
                <a:ext cx="226" cy="269"/>
              </a:xfrm>
              <a:custGeom>
                <a:avLst/>
                <a:gdLst>
                  <a:gd name="T0" fmla="*/ 0 w 226"/>
                  <a:gd name="T1" fmla="*/ 269 h 269"/>
                  <a:gd name="T2" fmla="*/ 226 w 226"/>
                  <a:gd name="T3" fmla="*/ 0 h 269"/>
                  <a:gd name="T4" fmla="*/ 226 w 226"/>
                  <a:gd name="T5" fmla="*/ 9 h 269"/>
                  <a:gd name="T6" fmla="*/ 8 w 226"/>
                  <a:gd name="T7" fmla="*/ 269 h 269"/>
                  <a:gd name="T8" fmla="*/ 0 w 226"/>
                  <a:gd name="T9" fmla="*/ 269 h 2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 h="269">
                    <a:moveTo>
                      <a:pt x="0" y="269"/>
                    </a:moveTo>
                    <a:lnTo>
                      <a:pt x="226" y="0"/>
                    </a:lnTo>
                    <a:lnTo>
                      <a:pt x="226" y="9"/>
                    </a:lnTo>
                    <a:lnTo>
                      <a:pt x="8" y="269"/>
                    </a:lnTo>
                    <a:lnTo>
                      <a:pt x="0" y="269"/>
                    </a:lnTo>
                    <a:close/>
                  </a:path>
                </a:pathLst>
              </a:custGeom>
              <a:solidFill>
                <a:srgbClr val="466B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4" name="Freeform 572"/>
              <p:cNvSpPr>
                <a:spLocks/>
              </p:cNvSpPr>
              <p:nvPr userDrawn="1"/>
            </p:nvSpPr>
            <p:spPr bwMode="auto">
              <a:xfrm>
                <a:off x="5494" y="142"/>
                <a:ext cx="222" cy="266"/>
              </a:xfrm>
              <a:custGeom>
                <a:avLst/>
                <a:gdLst>
                  <a:gd name="T0" fmla="*/ 0 w 222"/>
                  <a:gd name="T1" fmla="*/ 266 h 266"/>
                  <a:gd name="T2" fmla="*/ 222 w 222"/>
                  <a:gd name="T3" fmla="*/ 0 h 266"/>
                  <a:gd name="T4" fmla="*/ 222 w 222"/>
                  <a:gd name="T5" fmla="*/ 11 h 266"/>
                  <a:gd name="T6" fmla="*/ 8 w 222"/>
                  <a:gd name="T7" fmla="*/ 266 h 266"/>
                  <a:gd name="T8" fmla="*/ 0 w 222"/>
                  <a:gd name="T9" fmla="*/ 266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66">
                    <a:moveTo>
                      <a:pt x="0" y="266"/>
                    </a:moveTo>
                    <a:lnTo>
                      <a:pt x="222" y="0"/>
                    </a:lnTo>
                    <a:lnTo>
                      <a:pt x="222" y="11"/>
                    </a:lnTo>
                    <a:lnTo>
                      <a:pt x="8" y="266"/>
                    </a:lnTo>
                    <a:lnTo>
                      <a:pt x="0" y="266"/>
                    </a:lnTo>
                    <a:close/>
                  </a:path>
                </a:pathLst>
              </a:custGeom>
              <a:solidFill>
                <a:srgbClr val="456B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5" name="Freeform 573"/>
              <p:cNvSpPr>
                <a:spLocks/>
              </p:cNvSpPr>
              <p:nvPr userDrawn="1"/>
            </p:nvSpPr>
            <p:spPr bwMode="auto">
              <a:xfrm>
                <a:off x="5498" y="148"/>
                <a:ext cx="218" cy="260"/>
              </a:xfrm>
              <a:custGeom>
                <a:avLst/>
                <a:gdLst>
                  <a:gd name="T0" fmla="*/ 0 w 218"/>
                  <a:gd name="T1" fmla="*/ 260 h 260"/>
                  <a:gd name="T2" fmla="*/ 218 w 218"/>
                  <a:gd name="T3" fmla="*/ 0 h 260"/>
                  <a:gd name="T4" fmla="*/ 218 w 218"/>
                  <a:gd name="T5" fmla="*/ 9 h 260"/>
                  <a:gd name="T6" fmla="*/ 7 w 218"/>
                  <a:gd name="T7" fmla="*/ 260 h 260"/>
                  <a:gd name="T8" fmla="*/ 0 w 218"/>
                  <a:gd name="T9" fmla="*/ 260 h 2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260">
                    <a:moveTo>
                      <a:pt x="0" y="260"/>
                    </a:moveTo>
                    <a:lnTo>
                      <a:pt x="218" y="0"/>
                    </a:lnTo>
                    <a:lnTo>
                      <a:pt x="218" y="9"/>
                    </a:lnTo>
                    <a:lnTo>
                      <a:pt x="7" y="260"/>
                    </a:lnTo>
                    <a:lnTo>
                      <a:pt x="0" y="260"/>
                    </a:lnTo>
                    <a:close/>
                  </a:path>
                </a:pathLst>
              </a:custGeom>
              <a:solidFill>
                <a:srgbClr val="4469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6" name="Freeform 574"/>
              <p:cNvSpPr>
                <a:spLocks/>
              </p:cNvSpPr>
              <p:nvPr userDrawn="1"/>
            </p:nvSpPr>
            <p:spPr bwMode="auto">
              <a:xfrm>
                <a:off x="5502" y="153"/>
                <a:ext cx="214" cy="255"/>
              </a:xfrm>
              <a:custGeom>
                <a:avLst/>
                <a:gdLst>
                  <a:gd name="T0" fmla="*/ 0 w 214"/>
                  <a:gd name="T1" fmla="*/ 255 h 255"/>
                  <a:gd name="T2" fmla="*/ 214 w 214"/>
                  <a:gd name="T3" fmla="*/ 0 h 255"/>
                  <a:gd name="T4" fmla="*/ 214 w 214"/>
                  <a:gd name="T5" fmla="*/ 9 h 255"/>
                  <a:gd name="T6" fmla="*/ 7 w 214"/>
                  <a:gd name="T7" fmla="*/ 255 h 255"/>
                  <a:gd name="T8" fmla="*/ 0 w 214"/>
                  <a:gd name="T9" fmla="*/ 255 h 2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 h="255">
                    <a:moveTo>
                      <a:pt x="0" y="255"/>
                    </a:moveTo>
                    <a:lnTo>
                      <a:pt x="214" y="0"/>
                    </a:lnTo>
                    <a:lnTo>
                      <a:pt x="214" y="9"/>
                    </a:lnTo>
                    <a:lnTo>
                      <a:pt x="7" y="255"/>
                    </a:lnTo>
                    <a:lnTo>
                      <a:pt x="0" y="255"/>
                    </a:lnTo>
                    <a:close/>
                  </a:path>
                </a:pathLst>
              </a:custGeom>
              <a:solidFill>
                <a:srgbClr val="4369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7" name="Freeform 575"/>
              <p:cNvSpPr>
                <a:spLocks/>
              </p:cNvSpPr>
              <p:nvPr userDrawn="1"/>
            </p:nvSpPr>
            <p:spPr bwMode="auto">
              <a:xfrm>
                <a:off x="5505" y="157"/>
                <a:ext cx="211" cy="251"/>
              </a:xfrm>
              <a:custGeom>
                <a:avLst/>
                <a:gdLst>
                  <a:gd name="T0" fmla="*/ 0 w 211"/>
                  <a:gd name="T1" fmla="*/ 251 h 251"/>
                  <a:gd name="T2" fmla="*/ 211 w 211"/>
                  <a:gd name="T3" fmla="*/ 0 h 251"/>
                  <a:gd name="T4" fmla="*/ 211 w 211"/>
                  <a:gd name="T5" fmla="*/ 11 h 251"/>
                  <a:gd name="T6" fmla="*/ 8 w 211"/>
                  <a:gd name="T7" fmla="*/ 251 h 251"/>
                  <a:gd name="T8" fmla="*/ 0 w 211"/>
                  <a:gd name="T9" fmla="*/ 251 h 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251">
                    <a:moveTo>
                      <a:pt x="0" y="251"/>
                    </a:moveTo>
                    <a:lnTo>
                      <a:pt x="211" y="0"/>
                    </a:lnTo>
                    <a:lnTo>
                      <a:pt x="211" y="11"/>
                    </a:lnTo>
                    <a:lnTo>
                      <a:pt x="8" y="251"/>
                    </a:lnTo>
                    <a:lnTo>
                      <a:pt x="0" y="251"/>
                    </a:lnTo>
                    <a:close/>
                  </a:path>
                </a:pathLst>
              </a:custGeom>
              <a:solidFill>
                <a:srgbClr val="4167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8" name="Freeform 576"/>
              <p:cNvSpPr>
                <a:spLocks/>
              </p:cNvSpPr>
              <p:nvPr userDrawn="1"/>
            </p:nvSpPr>
            <p:spPr bwMode="auto">
              <a:xfrm>
                <a:off x="5509" y="162"/>
                <a:ext cx="207" cy="246"/>
              </a:xfrm>
              <a:custGeom>
                <a:avLst/>
                <a:gdLst>
                  <a:gd name="T0" fmla="*/ 0 w 207"/>
                  <a:gd name="T1" fmla="*/ 246 h 246"/>
                  <a:gd name="T2" fmla="*/ 207 w 207"/>
                  <a:gd name="T3" fmla="*/ 0 h 246"/>
                  <a:gd name="T4" fmla="*/ 207 w 207"/>
                  <a:gd name="T5" fmla="*/ 9 h 246"/>
                  <a:gd name="T6" fmla="*/ 8 w 207"/>
                  <a:gd name="T7" fmla="*/ 246 h 246"/>
                  <a:gd name="T8" fmla="*/ 0 w 207"/>
                  <a:gd name="T9" fmla="*/ 246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46">
                    <a:moveTo>
                      <a:pt x="0" y="246"/>
                    </a:moveTo>
                    <a:lnTo>
                      <a:pt x="207" y="0"/>
                    </a:lnTo>
                    <a:lnTo>
                      <a:pt x="207" y="9"/>
                    </a:lnTo>
                    <a:lnTo>
                      <a:pt x="8" y="246"/>
                    </a:lnTo>
                    <a:lnTo>
                      <a:pt x="0" y="246"/>
                    </a:lnTo>
                    <a:close/>
                  </a:path>
                </a:pathLst>
              </a:custGeom>
              <a:solidFill>
                <a:srgbClr val="4067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9" name="Freeform 577"/>
              <p:cNvSpPr>
                <a:spLocks/>
              </p:cNvSpPr>
              <p:nvPr userDrawn="1"/>
            </p:nvSpPr>
            <p:spPr bwMode="auto">
              <a:xfrm>
                <a:off x="5513" y="168"/>
                <a:ext cx="203" cy="240"/>
              </a:xfrm>
              <a:custGeom>
                <a:avLst/>
                <a:gdLst>
                  <a:gd name="T0" fmla="*/ 0 w 203"/>
                  <a:gd name="T1" fmla="*/ 240 h 240"/>
                  <a:gd name="T2" fmla="*/ 203 w 203"/>
                  <a:gd name="T3" fmla="*/ 0 h 240"/>
                  <a:gd name="T4" fmla="*/ 203 w 203"/>
                  <a:gd name="T5" fmla="*/ 9 h 240"/>
                  <a:gd name="T6" fmla="*/ 8 w 203"/>
                  <a:gd name="T7" fmla="*/ 240 h 240"/>
                  <a:gd name="T8" fmla="*/ 0 w 203"/>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 h="240">
                    <a:moveTo>
                      <a:pt x="0" y="240"/>
                    </a:moveTo>
                    <a:lnTo>
                      <a:pt x="203" y="0"/>
                    </a:lnTo>
                    <a:lnTo>
                      <a:pt x="203" y="9"/>
                    </a:lnTo>
                    <a:lnTo>
                      <a:pt x="8" y="240"/>
                    </a:lnTo>
                    <a:lnTo>
                      <a:pt x="0" y="240"/>
                    </a:lnTo>
                    <a:close/>
                  </a:path>
                </a:pathLst>
              </a:custGeom>
              <a:solidFill>
                <a:srgbClr val="3F65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0" name="Freeform 578"/>
              <p:cNvSpPr>
                <a:spLocks/>
              </p:cNvSpPr>
              <p:nvPr userDrawn="1"/>
            </p:nvSpPr>
            <p:spPr bwMode="auto">
              <a:xfrm>
                <a:off x="5517" y="171"/>
                <a:ext cx="199" cy="237"/>
              </a:xfrm>
              <a:custGeom>
                <a:avLst/>
                <a:gdLst>
                  <a:gd name="T0" fmla="*/ 0 w 199"/>
                  <a:gd name="T1" fmla="*/ 237 h 237"/>
                  <a:gd name="T2" fmla="*/ 199 w 199"/>
                  <a:gd name="T3" fmla="*/ 0 h 237"/>
                  <a:gd name="T4" fmla="*/ 199 w 199"/>
                  <a:gd name="T5" fmla="*/ 11 h 237"/>
                  <a:gd name="T6" fmla="*/ 8 w 199"/>
                  <a:gd name="T7" fmla="*/ 237 h 237"/>
                  <a:gd name="T8" fmla="*/ 0 w 199"/>
                  <a:gd name="T9" fmla="*/ 237 h 2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9" h="237">
                    <a:moveTo>
                      <a:pt x="0" y="237"/>
                    </a:moveTo>
                    <a:lnTo>
                      <a:pt x="199" y="0"/>
                    </a:lnTo>
                    <a:lnTo>
                      <a:pt x="199" y="11"/>
                    </a:lnTo>
                    <a:lnTo>
                      <a:pt x="8" y="237"/>
                    </a:lnTo>
                    <a:lnTo>
                      <a:pt x="0" y="237"/>
                    </a:lnTo>
                    <a:close/>
                  </a:path>
                </a:pathLst>
              </a:custGeom>
              <a:solidFill>
                <a:srgbClr val="3E65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1" name="Freeform 579"/>
              <p:cNvSpPr>
                <a:spLocks/>
              </p:cNvSpPr>
              <p:nvPr userDrawn="1"/>
            </p:nvSpPr>
            <p:spPr bwMode="auto">
              <a:xfrm>
                <a:off x="5521" y="177"/>
                <a:ext cx="195" cy="231"/>
              </a:xfrm>
              <a:custGeom>
                <a:avLst/>
                <a:gdLst>
                  <a:gd name="T0" fmla="*/ 0 w 195"/>
                  <a:gd name="T1" fmla="*/ 231 h 231"/>
                  <a:gd name="T2" fmla="*/ 195 w 195"/>
                  <a:gd name="T3" fmla="*/ 0 h 231"/>
                  <a:gd name="T4" fmla="*/ 195 w 195"/>
                  <a:gd name="T5" fmla="*/ 9 h 231"/>
                  <a:gd name="T6" fmla="*/ 8 w 195"/>
                  <a:gd name="T7" fmla="*/ 231 h 231"/>
                  <a:gd name="T8" fmla="*/ 0 w 195"/>
                  <a:gd name="T9" fmla="*/ 231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 h="231">
                    <a:moveTo>
                      <a:pt x="0" y="231"/>
                    </a:moveTo>
                    <a:lnTo>
                      <a:pt x="195" y="0"/>
                    </a:lnTo>
                    <a:lnTo>
                      <a:pt x="195" y="9"/>
                    </a:lnTo>
                    <a:lnTo>
                      <a:pt x="8" y="231"/>
                    </a:lnTo>
                    <a:lnTo>
                      <a:pt x="0" y="231"/>
                    </a:lnTo>
                    <a:close/>
                  </a:path>
                </a:pathLst>
              </a:custGeom>
              <a:solidFill>
                <a:srgbClr val="3C63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2" name="Freeform 580"/>
              <p:cNvSpPr>
                <a:spLocks/>
              </p:cNvSpPr>
              <p:nvPr userDrawn="1"/>
            </p:nvSpPr>
            <p:spPr bwMode="auto">
              <a:xfrm>
                <a:off x="5525" y="182"/>
                <a:ext cx="191" cy="226"/>
              </a:xfrm>
              <a:custGeom>
                <a:avLst/>
                <a:gdLst>
                  <a:gd name="T0" fmla="*/ 0 w 191"/>
                  <a:gd name="T1" fmla="*/ 226 h 226"/>
                  <a:gd name="T2" fmla="*/ 191 w 191"/>
                  <a:gd name="T3" fmla="*/ 0 h 226"/>
                  <a:gd name="T4" fmla="*/ 191 w 191"/>
                  <a:gd name="T5" fmla="*/ 9 h 226"/>
                  <a:gd name="T6" fmla="*/ 8 w 191"/>
                  <a:gd name="T7" fmla="*/ 226 h 226"/>
                  <a:gd name="T8" fmla="*/ 0 w 191"/>
                  <a:gd name="T9" fmla="*/ 226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226">
                    <a:moveTo>
                      <a:pt x="0" y="226"/>
                    </a:moveTo>
                    <a:lnTo>
                      <a:pt x="191" y="0"/>
                    </a:lnTo>
                    <a:lnTo>
                      <a:pt x="191" y="9"/>
                    </a:lnTo>
                    <a:lnTo>
                      <a:pt x="8" y="226"/>
                    </a:lnTo>
                    <a:lnTo>
                      <a:pt x="0" y="226"/>
                    </a:lnTo>
                    <a:close/>
                  </a:path>
                </a:pathLst>
              </a:custGeom>
              <a:solidFill>
                <a:srgbClr val="3B63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3" name="Freeform 581"/>
              <p:cNvSpPr>
                <a:spLocks/>
              </p:cNvSpPr>
              <p:nvPr userDrawn="1"/>
            </p:nvSpPr>
            <p:spPr bwMode="auto">
              <a:xfrm>
                <a:off x="5529" y="186"/>
                <a:ext cx="187" cy="222"/>
              </a:xfrm>
              <a:custGeom>
                <a:avLst/>
                <a:gdLst>
                  <a:gd name="T0" fmla="*/ 0 w 187"/>
                  <a:gd name="T1" fmla="*/ 222 h 222"/>
                  <a:gd name="T2" fmla="*/ 187 w 187"/>
                  <a:gd name="T3" fmla="*/ 0 h 222"/>
                  <a:gd name="T4" fmla="*/ 187 w 187"/>
                  <a:gd name="T5" fmla="*/ 11 h 222"/>
                  <a:gd name="T6" fmla="*/ 9 w 187"/>
                  <a:gd name="T7" fmla="*/ 222 h 222"/>
                  <a:gd name="T8" fmla="*/ 0 w 187"/>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7" h="222">
                    <a:moveTo>
                      <a:pt x="0" y="222"/>
                    </a:moveTo>
                    <a:lnTo>
                      <a:pt x="187" y="0"/>
                    </a:lnTo>
                    <a:lnTo>
                      <a:pt x="187" y="11"/>
                    </a:lnTo>
                    <a:lnTo>
                      <a:pt x="9" y="222"/>
                    </a:lnTo>
                    <a:lnTo>
                      <a:pt x="0" y="222"/>
                    </a:lnTo>
                    <a:close/>
                  </a:path>
                </a:pathLst>
              </a:custGeom>
              <a:solidFill>
                <a:srgbClr val="3A61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4" name="Freeform 582"/>
              <p:cNvSpPr>
                <a:spLocks/>
              </p:cNvSpPr>
              <p:nvPr userDrawn="1"/>
            </p:nvSpPr>
            <p:spPr bwMode="auto">
              <a:xfrm>
                <a:off x="5533" y="191"/>
                <a:ext cx="183" cy="217"/>
              </a:xfrm>
              <a:custGeom>
                <a:avLst/>
                <a:gdLst>
                  <a:gd name="T0" fmla="*/ 0 w 183"/>
                  <a:gd name="T1" fmla="*/ 217 h 217"/>
                  <a:gd name="T2" fmla="*/ 183 w 183"/>
                  <a:gd name="T3" fmla="*/ 0 h 217"/>
                  <a:gd name="T4" fmla="*/ 183 w 183"/>
                  <a:gd name="T5" fmla="*/ 10 h 217"/>
                  <a:gd name="T6" fmla="*/ 9 w 183"/>
                  <a:gd name="T7" fmla="*/ 217 h 217"/>
                  <a:gd name="T8" fmla="*/ 0 w 183"/>
                  <a:gd name="T9" fmla="*/ 217 h 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217">
                    <a:moveTo>
                      <a:pt x="0" y="217"/>
                    </a:moveTo>
                    <a:lnTo>
                      <a:pt x="183" y="0"/>
                    </a:lnTo>
                    <a:lnTo>
                      <a:pt x="183" y="10"/>
                    </a:lnTo>
                    <a:lnTo>
                      <a:pt x="9" y="217"/>
                    </a:lnTo>
                    <a:lnTo>
                      <a:pt x="0" y="217"/>
                    </a:lnTo>
                    <a:close/>
                  </a:path>
                </a:pathLst>
              </a:custGeom>
              <a:solidFill>
                <a:srgbClr val="3961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5" name="Freeform 583"/>
              <p:cNvSpPr>
                <a:spLocks/>
              </p:cNvSpPr>
              <p:nvPr userDrawn="1"/>
            </p:nvSpPr>
            <p:spPr bwMode="auto">
              <a:xfrm>
                <a:off x="5538" y="197"/>
                <a:ext cx="178" cy="211"/>
              </a:xfrm>
              <a:custGeom>
                <a:avLst/>
                <a:gdLst>
                  <a:gd name="T0" fmla="*/ 0 w 178"/>
                  <a:gd name="T1" fmla="*/ 211 h 211"/>
                  <a:gd name="T2" fmla="*/ 178 w 178"/>
                  <a:gd name="T3" fmla="*/ 0 h 211"/>
                  <a:gd name="T4" fmla="*/ 178 w 178"/>
                  <a:gd name="T5" fmla="*/ 9 h 211"/>
                  <a:gd name="T6" fmla="*/ 8 w 178"/>
                  <a:gd name="T7" fmla="*/ 211 h 211"/>
                  <a:gd name="T8" fmla="*/ 0 w 178"/>
                  <a:gd name="T9" fmla="*/ 211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 h="211">
                    <a:moveTo>
                      <a:pt x="0" y="211"/>
                    </a:moveTo>
                    <a:lnTo>
                      <a:pt x="178" y="0"/>
                    </a:lnTo>
                    <a:lnTo>
                      <a:pt x="178" y="9"/>
                    </a:lnTo>
                    <a:lnTo>
                      <a:pt x="8" y="211"/>
                    </a:lnTo>
                    <a:lnTo>
                      <a:pt x="0" y="211"/>
                    </a:lnTo>
                    <a:close/>
                  </a:path>
                </a:pathLst>
              </a:custGeom>
              <a:solidFill>
                <a:srgbClr val="375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6" name="Freeform 584"/>
              <p:cNvSpPr>
                <a:spLocks/>
              </p:cNvSpPr>
              <p:nvPr userDrawn="1"/>
            </p:nvSpPr>
            <p:spPr bwMode="auto">
              <a:xfrm>
                <a:off x="5542" y="201"/>
                <a:ext cx="174" cy="207"/>
              </a:xfrm>
              <a:custGeom>
                <a:avLst/>
                <a:gdLst>
                  <a:gd name="T0" fmla="*/ 0 w 174"/>
                  <a:gd name="T1" fmla="*/ 207 h 207"/>
                  <a:gd name="T2" fmla="*/ 174 w 174"/>
                  <a:gd name="T3" fmla="*/ 0 h 207"/>
                  <a:gd name="T4" fmla="*/ 174 w 174"/>
                  <a:gd name="T5" fmla="*/ 10 h 207"/>
                  <a:gd name="T6" fmla="*/ 8 w 174"/>
                  <a:gd name="T7" fmla="*/ 207 h 207"/>
                  <a:gd name="T8" fmla="*/ 0 w 174"/>
                  <a:gd name="T9" fmla="*/ 20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207">
                    <a:moveTo>
                      <a:pt x="0" y="207"/>
                    </a:moveTo>
                    <a:lnTo>
                      <a:pt x="174" y="0"/>
                    </a:lnTo>
                    <a:lnTo>
                      <a:pt x="174" y="10"/>
                    </a:lnTo>
                    <a:lnTo>
                      <a:pt x="8" y="207"/>
                    </a:lnTo>
                    <a:lnTo>
                      <a:pt x="0" y="207"/>
                    </a:lnTo>
                    <a:close/>
                  </a:path>
                </a:pathLst>
              </a:custGeom>
              <a:solidFill>
                <a:srgbClr val="365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7" name="Freeform 585"/>
              <p:cNvSpPr>
                <a:spLocks/>
              </p:cNvSpPr>
              <p:nvPr userDrawn="1"/>
            </p:nvSpPr>
            <p:spPr bwMode="auto">
              <a:xfrm>
                <a:off x="5546" y="206"/>
                <a:ext cx="170" cy="202"/>
              </a:xfrm>
              <a:custGeom>
                <a:avLst/>
                <a:gdLst>
                  <a:gd name="T0" fmla="*/ 0 w 170"/>
                  <a:gd name="T1" fmla="*/ 202 h 202"/>
                  <a:gd name="T2" fmla="*/ 170 w 170"/>
                  <a:gd name="T3" fmla="*/ 0 h 202"/>
                  <a:gd name="T4" fmla="*/ 170 w 170"/>
                  <a:gd name="T5" fmla="*/ 9 h 202"/>
                  <a:gd name="T6" fmla="*/ 8 w 170"/>
                  <a:gd name="T7" fmla="*/ 202 h 202"/>
                  <a:gd name="T8" fmla="*/ 0 w 170"/>
                  <a:gd name="T9" fmla="*/ 202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202">
                    <a:moveTo>
                      <a:pt x="0" y="202"/>
                    </a:moveTo>
                    <a:lnTo>
                      <a:pt x="170" y="0"/>
                    </a:lnTo>
                    <a:lnTo>
                      <a:pt x="170" y="9"/>
                    </a:lnTo>
                    <a:lnTo>
                      <a:pt x="8" y="202"/>
                    </a:lnTo>
                    <a:lnTo>
                      <a:pt x="0" y="202"/>
                    </a:lnTo>
                    <a:close/>
                  </a:path>
                </a:pathLst>
              </a:custGeom>
              <a:solidFill>
                <a:srgbClr val="355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8" name="Freeform 586"/>
              <p:cNvSpPr>
                <a:spLocks/>
              </p:cNvSpPr>
              <p:nvPr userDrawn="1"/>
            </p:nvSpPr>
            <p:spPr bwMode="auto">
              <a:xfrm>
                <a:off x="5550" y="211"/>
                <a:ext cx="166" cy="197"/>
              </a:xfrm>
              <a:custGeom>
                <a:avLst/>
                <a:gdLst>
                  <a:gd name="T0" fmla="*/ 0 w 166"/>
                  <a:gd name="T1" fmla="*/ 197 h 197"/>
                  <a:gd name="T2" fmla="*/ 166 w 166"/>
                  <a:gd name="T3" fmla="*/ 0 h 197"/>
                  <a:gd name="T4" fmla="*/ 166 w 166"/>
                  <a:gd name="T5" fmla="*/ 9 h 197"/>
                  <a:gd name="T6" fmla="*/ 8 w 166"/>
                  <a:gd name="T7" fmla="*/ 197 h 197"/>
                  <a:gd name="T8" fmla="*/ 0 w 166"/>
                  <a:gd name="T9" fmla="*/ 197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97">
                    <a:moveTo>
                      <a:pt x="0" y="197"/>
                    </a:moveTo>
                    <a:lnTo>
                      <a:pt x="166" y="0"/>
                    </a:lnTo>
                    <a:lnTo>
                      <a:pt x="166" y="9"/>
                    </a:lnTo>
                    <a:lnTo>
                      <a:pt x="8" y="197"/>
                    </a:lnTo>
                    <a:lnTo>
                      <a:pt x="0" y="197"/>
                    </a:lnTo>
                    <a:close/>
                  </a:path>
                </a:pathLst>
              </a:custGeom>
              <a:solidFill>
                <a:srgbClr val="345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9" name="Freeform 587"/>
              <p:cNvSpPr>
                <a:spLocks/>
              </p:cNvSpPr>
              <p:nvPr userDrawn="1"/>
            </p:nvSpPr>
            <p:spPr bwMode="auto">
              <a:xfrm>
                <a:off x="5554" y="215"/>
                <a:ext cx="162" cy="193"/>
              </a:xfrm>
              <a:custGeom>
                <a:avLst/>
                <a:gdLst>
                  <a:gd name="T0" fmla="*/ 0 w 162"/>
                  <a:gd name="T1" fmla="*/ 193 h 193"/>
                  <a:gd name="T2" fmla="*/ 162 w 162"/>
                  <a:gd name="T3" fmla="*/ 0 h 193"/>
                  <a:gd name="T4" fmla="*/ 162 w 162"/>
                  <a:gd name="T5" fmla="*/ 9 h 193"/>
                  <a:gd name="T6" fmla="*/ 8 w 162"/>
                  <a:gd name="T7" fmla="*/ 193 h 193"/>
                  <a:gd name="T8" fmla="*/ 0 w 162"/>
                  <a:gd name="T9" fmla="*/ 193 h 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193">
                    <a:moveTo>
                      <a:pt x="0" y="193"/>
                    </a:moveTo>
                    <a:lnTo>
                      <a:pt x="162" y="0"/>
                    </a:lnTo>
                    <a:lnTo>
                      <a:pt x="162" y="9"/>
                    </a:lnTo>
                    <a:lnTo>
                      <a:pt x="8" y="193"/>
                    </a:lnTo>
                    <a:lnTo>
                      <a:pt x="0" y="193"/>
                    </a:lnTo>
                    <a:close/>
                  </a:path>
                </a:pathLst>
              </a:custGeom>
              <a:solidFill>
                <a:srgbClr val="325B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90" name="Freeform 588"/>
              <p:cNvSpPr>
                <a:spLocks/>
              </p:cNvSpPr>
              <p:nvPr userDrawn="1"/>
            </p:nvSpPr>
            <p:spPr bwMode="auto">
              <a:xfrm>
                <a:off x="5558" y="220"/>
                <a:ext cx="158" cy="188"/>
              </a:xfrm>
              <a:custGeom>
                <a:avLst/>
                <a:gdLst>
                  <a:gd name="T0" fmla="*/ 0 w 158"/>
                  <a:gd name="T1" fmla="*/ 188 h 188"/>
                  <a:gd name="T2" fmla="*/ 158 w 158"/>
                  <a:gd name="T3" fmla="*/ 0 h 188"/>
                  <a:gd name="T4" fmla="*/ 158 w 158"/>
                  <a:gd name="T5" fmla="*/ 10 h 188"/>
                  <a:gd name="T6" fmla="*/ 8 w 158"/>
                  <a:gd name="T7" fmla="*/ 188 h 188"/>
                  <a:gd name="T8" fmla="*/ 0 w 158"/>
                  <a:gd name="T9" fmla="*/ 188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188">
                    <a:moveTo>
                      <a:pt x="0" y="188"/>
                    </a:moveTo>
                    <a:lnTo>
                      <a:pt x="158" y="0"/>
                    </a:lnTo>
                    <a:lnTo>
                      <a:pt x="158" y="10"/>
                    </a:lnTo>
                    <a:lnTo>
                      <a:pt x="8" y="188"/>
                    </a:lnTo>
                    <a:lnTo>
                      <a:pt x="0" y="188"/>
                    </a:lnTo>
                    <a:close/>
                  </a:path>
                </a:pathLst>
              </a:custGeom>
              <a:solidFill>
                <a:srgbClr val="315B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91" name="Freeform 589"/>
              <p:cNvSpPr>
                <a:spLocks/>
              </p:cNvSpPr>
              <p:nvPr userDrawn="1"/>
            </p:nvSpPr>
            <p:spPr bwMode="auto">
              <a:xfrm>
                <a:off x="5562" y="224"/>
                <a:ext cx="154" cy="184"/>
              </a:xfrm>
              <a:custGeom>
                <a:avLst/>
                <a:gdLst>
                  <a:gd name="T0" fmla="*/ 0 w 154"/>
                  <a:gd name="T1" fmla="*/ 184 h 184"/>
                  <a:gd name="T2" fmla="*/ 154 w 154"/>
                  <a:gd name="T3" fmla="*/ 0 h 184"/>
                  <a:gd name="T4" fmla="*/ 154 w 154"/>
                  <a:gd name="T5" fmla="*/ 11 h 184"/>
                  <a:gd name="T6" fmla="*/ 8 w 154"/>
                  <a:gd name="T7" fmla="*/ 184 h 184"/>
                  <a:gd name="T8" fmla="*/ 0 w 154"/>
                  <a:gd name="T9" fmla="*/ 184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184">
                    <a:moveTo>
                      <a:pt x="0" y="184"/>
                    </a:moveTo>
                    <a:lnTo>
                      <a:pt x="154" y="0"/>
                    </a:lnTo>
                    <a:lnTo>
                      <a:pt x="154" y="11"/>
                    </a:lnTo>
                    <a:lnTo>
                      <a:pt x="8" y="184"/>
                    </a:lnTo>
                    <a:lnTo>
                      <a:pt x="0" y="184"/>
                    </a:lnTo>
                    <a:close/>
                  </a:path>
                </a:pathLst>
              </a:custGeom>
              <a:solidFill>
                <a:srgbClr val="305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92" name="Freeform 590"/>
              <p:cNvSpPr>
                <a:spLocks/>
              </p:cNvSpPr>
              <p:nvPr userDrawn="1"/>
            </p:nvSpPr>
            <p:spPr bwMode="auto">
              <a:xfrm>
                <a:off x="5566" y="230"/>
                <a:ext cx="150" cy="178"/>
              </a:xfrm>
              <a:custGeom>
                <a:avLst/>
                <a:gdLst>
                  <a:gd name="T0" fmla="*/ 0 w 150"/>
                  <a:gd name="T1" fmla="*/ 178 h 178"/>
                  <a:gd name="T2" fmla="*/ 150 w 150"/>
                  <a:gd name="T3" fmla="*/ 0 h 178"/>
                  <a:gd name="T4" fmla="*/ 150 w 150"/>
                  <a:gd name="T5" fmla="*/ 9 h 178"/>
                  <a:gd name="T6" fmla="*/ 8 w 150"/>
                  <a:gd name="T7" fmla="*/ 178 h 178"/>
                  <a:gd name="T8" fmla="*/ 0 w 150"/>
                  <a:gd name="T9" fmla="*/ 178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178">
                    <a:moveTo>
                      <a:pt x="0" y="178"/>
                    </a:moveTo>
                    <a:lnTo>
                      <a:pt x="150" y="0"/>
                    </a:lnTo>
                    <a:lnTo>
                      <a:pt x="150" y="9"/>
                    </a:lnTo>
                    <a:lnTo>
                      <a:pt x="8" y="178"/>
                    </a:lnTo>
                    <a:lnTo>
                      <a:pt x="0" y="178"/>
                    </a:lnTo>
                    <a:close/>
                  </a:path>
                </a:pathLst>
              </a:custGeom>
              <a:solidFill>
                <a:srgbClr val="2F5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93" name="Freeform 591"/>
              <p:cNvSpPr>
                <a:spLocks/>
              </p:cNvSpPr>
              <p:nvPr userDrawn="1"/>
            </p:nvSpPr>
            <p:spPr bwMode="auto">
              <a:xfrm>
                <a:off x="5570" y="235"/>
                <a:ext cx="146" cy="173"/>
              </a:xfrm>
              <a:custGeom>
                <a:avLst/>
                <a:gdLst>
                  <a:gd name="T0" fmla="*/ 0 w 146"/>
                  <a:gd name="T1" fmla="*/ 173 h 173"/>
                  <a:gd name="T2" fmla="*/ 146 w 146"/>
                  <a:gd name="T3" fmla="*/ 0 h 173"/>
                  <a:gd name="T4" fmla="*/ 146 w 146"/>
                  <a:gd name="T5" fmla="*/ 9 h 173"/>
                  <a:gd name="T6" fmla="*/ 8 w 146"/>
                  <a:gd name="T7" fmla="*/ 173 h 173"/>
                  <a:gd name="T8" fmla="*/ 0 w 146"/>
                  <a:gd name="T9" fmla="*/ 173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73">
                    <a:moveTo>
                      <a:pt x="0" y="173"/>
                    </a:moveTo>
                    <a:lnTo>
                      <a:pt x="146" y="0"/>
                    </a:lnTo>
                    <a:lnTo>
                      <a:pt x="146" y="9"/>
                    </a:lnTo>
                    <a:lnTo>
                      <a:pt x="8" y="173"/>
                    </a:lnTo>
                    <a:lnTo>
                      <a:pt x="0" y="173"/>
                    </a:lnTo>
                    <a:close/>
                  </a:path>
                </a:pathLst>
              </a:custGeom>
              <a:solidFill>
                <a:srgbClr val="2D57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94" name="Freeform 592"/>
              <p:cNvSpPr>
                <a:spLocks/>
              </p:cNvSpPr>
              <p:nvPr userDrawn="1"/>
            </p:nvSpPr>
            <p:spPr bwMode="auto">
              <a:xfrm>
                <a:off x="5574" y="239"/>
                <a:ext cx="142" cy="169"/>
              </a:xfrm>
              <a:custGeom>
                <a:avLst/>
                <a:gdLst>
                  <a:gd name="T0" fmla="*/ 0 w 142"/>
                  <a:gd name="T1" fmla="*/ 169 h 169"/>
                  <a:gd name="T2" fmla="*/ 142 w 142"/>
                  <a:gd name="T3" fmla="*/ 0 h 169"/>
                  <a:gd name="T4" fmla="*/ 142 w 142"/>
                  <a:gd name="T5" fmla="*/ 10 h 169"/>
                  <a:gd name="T6" fmla="*/ 8 w 142"/>
                  <a:gd name="T7" fmla="*/ 169 h 169"/>
                  <a:gd name="T8" fmla="*/ 0 w 142"/>
                  <a:gd name="T9" fmla="*/ 169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169">
                    <a:moveTo>
                      <a:pt x="0" y="169"/>
                    </a:moveTo>
                    <a:lnTo>
                      <a:pt x="142" y="0"/>
                    </a:lnTo>
                    <a:lnTo>
                      <a:pt x="142" y="10"/>
                    </a:lnTo>
                    <a:lnTo>
                      <a:pt x="8" y="169"/>
                    </a:lnTo>
                    <a:lnTo>
                      <a:pt x="0" y="169"/>
                    </a:lnTo>
                    <a:close/>
                  </a:path>
                </a:pathLst>
              </a:custGeom>
              <a:solidFill>
                <a:srgbClr val="2C57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95" name="Freeform 593"/>
              <p:cNvSpPr>
                <a:spLocks/>
              </p:cNvSpPr>
              <p:nvPr userDrawn="1"/>
            </p:nvSpPr>
            <p:spPr bwMode="auto">
              <a:xfrm>
                <a:off x="5578" y="244"/>
                <a:ext cx="138" cy="164"/>
              </a:xfrm>
              <a:custGeom>
                <a:avLst/>
                <a:gdLst>
                  <a:gd name="T0" fmla="*/ 0 w 138"/>
                  <a:gd name="T1" fmla="*/ 164 h 164"/>
                  <a:gd name="T2" fmla="*/ 138 w 138"/>
                  <a:gd name="T3" fmla="*/ 0 h 164"/>
                  <a:gd name="T4" fmla="*/ 138 w 138"/>
                  <a:gd name="T5" fmla="*/ 9 h 164"/>
                  <a:gd name="T6" fmla="*/ 8 w 138"/>
                  <a:gd name="T7" fmla="*/ 164 h 164"/>
                  <a:gd name="T8" fmla="*/ 0 w 138"/>
                  <a:gd name="T9" fmla="*/ 164 h 1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64">
                    <a:moveTo>
                      <a:pt x="0" y="164"/>
                    </a:moveTo>
                    <a:lnTo>
                      <a:pt x="138" y="0"/>
                    </a:lnTo>
                    <a:lnTo>
                      <a:pt x="138" y="9"/>
                    </a:lnTo>
                    <a:lnTo>
                      <a:pt x="8" y="164"/>
                    </a:lnTo>
                    <a:lnTo>
                      <a:pt x="0" y="164"/>
                    </a:lnTo>
                    <a:close/>
                  </a:path>
                </a:pathLst>
              </a:custGeom>
              <a:solidFill>
                <a:srgbClr val="2A55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96" name="Freeform 594"/>
              <p:cNvSpPr>
                <a:spLocks/>
              </p:cNvSpPr>
              <p:nvPr userDrawn="1"/>
            </p:nvSpPr>
            <p:spPr bwMode="auto">
              <a:xfrm>
                <a:off x="5582" y="249"/>
                <a:ext cx="134" cy="159"/>
              </a:xfrm>
              <a:custGeom>
                <a:avLst/>
                <a:gdLst>
                  <a:gd name="T0" fmla="*/ 0 w 134"/>
                  <a:gd name="T1" fmla="*/ 159 h 159"/>
                  <a:gd name="T2" fmla="*/ 134 w 134"/>
                  <a:gd name="T3" fmla="*/ 0 h 159"/>
                  <a:gd name="T4" fmla="*/ 134 w 134"/>
                  <a:gd name="T5" fmla="*/ 10 h 159"/>
                  <a:gd name="T6" fmla="*/ 8 w 134"/>
                  <a:gd name="T7" fmla="*/ 159 h 159"/>
                  <a:gd name="T8" fmla="*/ 0 w 134"/>
                  <a:gd name="T9" fmla="*/ 159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159">
                    <a:moveTo>
                      <a:pt x="0" y="159"/>
                    </a:moveTo>
                    <a:lnTo>
                      <a:pt x="134" y="0"/>
                    </a:lnTo>
                    <a:lnTo>
                      <a:pt x="134" y="10"/>
                    </a:lnTo>
                    <a:lnTo>
                      <a:pt x="8" y="159"/>
                    </a:lnTo>
                    <a:lnTo>
                      <a:pt x="0" y="159"/>
                    </a:lnTo>
                    <a:close/>
                  </a:path>
                </a:pathLst>
              </a:custGeom>
              <a:solidFill>
                <a:srgbClr val="2A55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97" name="Freeform 595"/>
              <p:cNvSpPr>
                <a:spLocks/>
              </p:cNvSpPr>
              <p:nvPr userDrawn="1"/>
            </p:nvSpPr>
            <p:spPr bwMode="auto">
              <a:xfrm>
                <a:off x="5586" y="253"/>
                <a:ext cx="130" cy="155"/>
              </a:xfrm>
              <a:custGeom>
                <a:avLst/>
                <a:gdLst>
                  <a:gd name="T0" fmla="*/ 0 w 130"/>
                  <a:gd name="T1" fmla="*/ 155 h 155"/>
                  <a:gd name="T2" fmla="*/ 130 w 130"/>
                  <a:gd name="T3" fmla="*/ 0 h 155"/>
                  <a:gd name="T4" fmla="*/ 130 w 130"/>
                  <a:gd name="T5" fmla="*/ 11 h 155"/>
                  <a:gd name="T6" fmla="*/ 8 w 130"/>
                  <a:gd name="T7" fmla="*/ 155 h 155"/>
                  <a:gd name="T8" fmla="*/ 0 w 130"/>
                  <a:gd name="T9" fmla="*/ 155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155">
                    <a:moveTo>
                      <a:pt x="0" y="155"/>
                    </a:moveTo>
                    <a:lnTo>
                      <a:pt x="130" y="0"/>
                    </a:lnTo>
                    <a:lnTo>
                      <a:pt x="130" y="11"/>
                    </a:lnTo>
                    <a:lnTo>
                      <a:pt x="8" y="155"/>
                    </a:lnTo>
                    <a:lnTo>
                      <a:pt x="0" y="155"/>
                    </a:lnTo>
                    <a:close/>
                  </a:path>
                </a:pathLst>
              </a:custGeom>
              <a:solidFill>
                <a:srgbClr val="2853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98" name="Freeform 596"/>
              <p:cNvSpPr>
                <a:spLocks/>
              </p:cNvSpPr>
              <p:nvPr userDrawn="1"/>
            </p:nvSpPr>
            <p:spPr bwMode="auto">
              <a:xfrm>
                <a:off x="5590" y="259"/>
                <a:ext cx="126" cy="149"/>
              </a:xfrm>
              <a:custGeom>
                <a:avLst/>
                <a:gdLst>
                  <a:gd name="T0" fmla="*/ 0 w 126"/>
                  <a:gd name="T1" fmla="*/ 149 h 149"/>
                  <a:gd name="T2" fmla="*/ 126 w 126"/>
                  <a:gd name="T3" fmla="*/ 0 h 149"/>
                  <a:gd name="T4" fmla="*/ 126 w 126"/>
                  <a:gd name="T5" fmla="*/ 9 h 149"/>
                  <a:gd name="T6" fmla="*/ 9 w 126"/>
                  <a:gd name="T7" fmla="*/ 149 h 149"/>
                  <a:gd name="T8" fmla="*/ 0 w 126"/>
                  <a:gd name="T9" fmla="*/ 149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149">
                    <a:moveTo>
                      <a:pt x="0" y="149"/>
                    </a:moveTo>
                    <a:lnTo>
                      <a:pt x="126" y="0"/>
                    </a:lnTo>
                    <a:lnTo>
                      <a:pt x="126" y="9"/>
                    </a:lnTo>
                    <a:lnTo>
                      <a:pt x="9" y="149"/>
                    </a:lnTo>
                    <a:lnTo>
                      <a:pt x="0" y="149"/>
                    </a:lnTo>
                    <a:close/>
                  </a:path>
                </a:pathLst>
              </a:custGeom>
              <a:solidFill>
                <a:srgbClr val="2753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99" name="Freeform 597"/>
              <p:cNvSpPr>
                <a:spLocks/>
              </p:cNvSpPr>
              <p:nvPr userDrawn="1"/>
            </p:nvSpPr>
            <p:spPr bwMode="auto">
              <a:xfrm>
                <a:off x="5594" y="264"/>
                <a:ext cx="122" cy="144"/>
              </a:xfrm>
              <a:custGeom>
                <a:avLst/>
                <a:gdLst>
                  <a:gd name="T0" fmla="*/ 0 w 122"/>
                  <a:gd name="T1" fmla="*/ 144 h 144"/>
                  <a:gd name="T2" fmla="*/ 122 w 122"/>
                  <a:gd name="T3" fmla="*/ 0 h 144"/>
                  <a:gd name="T4" fmla="*/ 122 w 122"/>
                  <a:gd name="T5" fmla="*/ 9 h 144"/>
                  <a:gd name="T6" fmla="*/ 9 w 122"/>
                  <a:gd name="T7" fmla="*/ 144 h 144"/>
                  <a:gd name="T8" fmla="*/ 0 w 122"/>
                  <a:gd name="T9" fmla="*/ 144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44">
                    <a:moveTo>
                      <a:pt x="0" y="144"/>
                    </a:moveTo>
                    <a:lnTo>
                      <a:pt x="122" y="0"/>
                    </a:lnTo>
                    <a:lnTo>
                      <a:pt x="122" y="9"/>
                    </a:lnTo>
                    <a:lnTo>
                      <a:pt x="9" y="144"/>
                    </a:lnTo>
                    <a:lnTo>
                      <a:pt x="0" y="144"/>
                    </a:lnTo>
                    <a:close/>
                  </a:path>
                </a:pathLst>
              </a:custGeom>
              <a:solidFill>
                <a:srgbClr val="2551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00" name="Freeform 598"/>
              <p:cNvSpPr>
                <a:spLocks/>
              </p:cNvSpPr>
              <p:nvPr userDrawn="1"/>
            </p:nvSpPr>
            <p:spPr bwMode="auto">
              <a:xfrm>
                <a:off x="5599" y="268"/>
                <a:ext cx="117" cy="140"/>
              </a:xfrm>
              <a:custGeom>
                <a:avLst/>
                <a:gdLst>
                  <a:gd name="T0" fmla="*/ 0 w 117"/>
                  <a:gd name="T1" fmla="*/ 140 h 140"/>
                  <a:gd name="T2" fmla="*/ 117 w 117"/>
                  <a:gd name="T3" fmla="*/ 0 h 140"/>
                  <a:gd name="T4" fmla="*/ 117 w 117"/>
                  <a:gd name="T5" fmla="*/ 10 h 140"/>
                  <a:gd name="T6" fmla="*/ 8 w 117"/>
                  <a:gd name="T7" fmla="*/ 140 h 140"/>
                  <a:gd name="T8" fmla="*/ 0 w 117"/>
                  <a:gd name="T9" fmla="*/ 140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40">
                    <a:moveTo>
                      <a:pt x="0" y="140"/>
                    </a:moveTo>
                    <a:lnTo>
                      <a:pt x="117" y="0"/>
                    </a:lnTo>
                    <a:lnTo>
                      <a:pt x="117" y="10"/>
                    </a:lnTo>
                    <a:lnTo>
                      <a:pt x="8" y="140"/>
                    </a:lnTo>
                    <a:lnTo>
                      <a:pt x="0" y="140"/>
                    </a:lnTo>
                    <a:close/>
                  </a:path>
                </a:pathLst>
              </a:custGeom>
              <a:solidFill>
                <a:srgbClr val="2551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01" name="Freeform 599"/>
              <p:cNvSpPr>
                <a:spLocks/>
              </p:cNvSpPr>
              <p:nvPr userDrawn="1"/>
            </p:nvSpPr>
            <p:spPr bwMode="auto">
              <a:xfrm>
                <a:off x="5603" y="273"/>
                <a:ext cx="113" cy="135"/>
              </a:xfrm>
              <a:custGeom>
                <a:avLst/>
                <a:gdLst>
                  <a:gd name="T0" fmla="*/ 0 w 113"/>
                  <a:gd name="T1" fmla="*/ 135 h 135"/>
                  <a:gd name="T2" fmla="*/ 113 w 113"/>
                  <a:gd name="T3" fmla="*/ 0 h 135"/>
                  <a:gd name="T4" fmla="*/ 113 w 113"/>
                  <a:gd name="T5" fmla="*/ 9 h 135"/>
                  <a:gd name="T6" fmla="*/ 8 w 113"/>
                  <a:gd name="T7" fmla="*/ 135 h 135"/>
                  <a:gd name="T8" fmla="*/ 0 w 113"/>
                  <a:gd name="T9" fmla="*/ 135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135">
                    <a:moveTo>
                      <a:pt x="0" y="135"/>
                    </a:moveTo>
                    <a:lnTo>
                      <a:pt x="113" y="0"/>
                    </a:lnTo>
                    <a:lnTo>
                      <a:pt x="113" y="9"/>
                    </a:lnTo>
                    <a:lnTo>
                      <a:pt x="8" y="135"/>
                    </a:lnTo>
                    <a:lnTo>
                      <a:pt x="0" y="135"/>
                    </a:lnTo>
                    <a:close/>
                  </a:path>
                </a:pathLst>
              </a:custGeom>
              <a:solidFill>
                <a:srgbClr val="234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02" name="Freeform 600"/>
              <p:cNvSpPr>
                <a:spLocks/>
              </p:cNvSpPr>
              <p:nvPr userDrawn="1"/>
            </p:nvSpPr>
            <p:spPr bwMode="auto">
              <a:xfrm>
                <a:off x="5607" y="278"/>
                <a:ext cx="109" cy="130"/>
              </a:xfrm>
              <a:custGeom>
                <a:avLst/>
                <a:gdLst>
                  <a:gd name="T0" fmla="*/ 0 w 109"/>
                  <a:gd name="T1" fmla="*/ 130 h 130"/>
                  <a:gd name="T2" fmla="*/ 109 w 109"/>
                  <a:gd name="T3" fmla="*/ 0 h 130"/>
                  <a:gd name="T4" fmla="*/ 109 w 109"/>
                  <a:gd name="T5" fmla="*/ 10 h 130"/>
                  <a:gd name="T6" fmla="*/ 8 w 109"/>
                  <a:gd name="T7" fmla="*/ 130 h 130"/>
                  <a:gd name="T8" fmla="*/ 0 w 109"/>
                  <a:gd name="T9" fmla="*/ 13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30">
                    <a:moveTo>
                      <a:pt x="0" y="130"/>
                    </a:moveTo>
                    <a:lnTo>
                      <a:pt x="109" y="0"/>
                    </a:lnTo>
                    <a:lnTo>
                      <a:pt x="109" y="10"/>
                    </a:lnTo>
                    <a:lnTo>
                      <a:pt x="8" y="130"/>
                    </a:lnTo>
                    <a:lnTo>
                      <a:pt x="0" y="130"/>
                    </a:lnTo>
                    <a:close/>
                  </a:path>
                </a:pathLst>
              </a:custGeom>
              <a:solidFill>
                <a:srgbClr val="224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03" name="Freeform 601"/>
              <p:cNvSpPr>
                <a:spLocks/>
              </p:cNvSpPr>
              <p:nvPr userDrawn="1"/>
            </p:nvSpPr>
            <p:spPr bwMode="auto">
              <a:xfrm>
                <a:off x="5611" y="282"/>
                <a:ext cx="105" cy="126"/>
              </a:xfrm>
              <a:custGeom>
                <a:avLst/>
                <a:gdLst>
                  <a:gd name="T0" fmla="*/ 0 w 105"/>
                  <a:gd name="T1" fmla="*/ 126 h 126"/>
                  <a:gd name="T2" fmla="*/ 105 w 105"/>
                  <a:gd name="T3" fmla="*/ 0 h 126"/>
                  <a:gd name="T4" fmla="*/ 105 w 105"/>
                  <a:gd name="T5" fmla="*/ 11 h 126"/>
                  <a:gd name="T6" fmla="*/ 8 w 105"/>
                  <a:gd name="T7" fmla="*/ 126 h 126"/>
                  <a:gd name="T8" fmla="*/ 0 w 105"/>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26">
                    <a:moveTo>
                      <a:pt x="0" y="126"/>
                    </a:moveTo>
                    <a:lnTo>
                      <a:pt x="105" y="0"/>
                    </a:lnTo>
                    <a:lnTo>
                      <a:pt x="105" y="11"/>
                    </a:lnTo>
                    <a:lnTo>
                      <a:pt x="8" y="126"/>
                    </a:lnTo>
                    <a:lnTo>
                      <a:pt x="0" y="126"/>
                    </a:lnTo>
                    <a:close/>
                  </a:path>
                </a:pathLst>
              </a:custGeom>
              <a:solidFill>
                <a:srgbClr val="204D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04" name="Freeform 602"/>
              <p:cNvSpPr>
                <a:spLocks/>
              </p:cNvSpPr>
              <p:nvPr userDrawn="1"/>
            </p:nvSpPr>
            <p:spPr bwMode="auto">
              <a:xfrm>
                <a:off x="5615" y="288"/>
                <a:ext cx="101" cy="120"/>
              </a:xfrm>
              <a:custGeom>
                <a:avLst/>
                <a:gdLst>
                  <a:gd name="T0" fmla="*/ 0 w 101"/>
                  <a:gd name="T1" fmla="*/ 120 h 120"/>
                  <a:gd name="T2" fmla="*/ 101 w 101"/>
                  <a:gd name="T3" fmla="*/ 0 h 120"/>
                  <a:gd name="T4" fmla="*/ 101 w 101"/>
                  <a:gd name="T5" fmla="*/ 9 h 120"/>
                  <a:gd name="T6" fmla="*/ 8 w 101"/>
                  <a:gd name="T7" fmla="*/ 120 h 120"/>
                  <a:gd name="T8" fmla="*/ 0 w 101"/>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20">
                    <a:moveTo>
                      <a:pt x="0" y="120"/>
                    </a:moveTo>
                    <a:lnTo>
                      <a:pt x="101" y="0"/>
                    </a:lnTo>
                    <a:lnTo>
                      <a:pt x="101" y="9"/>
                    </a:lnTo>
                    <a:lnTo>
                      <a:pt x="8" y="120"/>
                    </a:lnTo>
                    <a:lnTo>
                      <a:pt x="0" y="120"/>
                    </a:lnTo>
                    <a:close/>
                  </a:path>
                </a:pathLst>
              </a:custGeom>
              <a:solidFill>
                <a:srgbClr val="204D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05" name="Freeform 603"/>
              <p:cNvSpPr>
                <a:spLocks/>
              </p:cNvSpPr>
              <p:nvPr userDrawn="1"/>
            </p:nvSpPr>
            <p:spPr bwMode="auto">
              <a:xfrm>
                <a:off x="5619" y="293"/>
                <a:ext cx="97" cy="115"/>
              </a:xfrm>
              <a:custGeom>
                <a:avLst/>
                <a:gdLst>
                  <a:gd name="T0" fmla="*/ 0 w 97"/>
                  <a:gd name="T1" fmla="*/ 115 h 115"/>
                  <a:gd name="T2" fmla="*/ 97 w 97"/>
                  <a:gd name="T3" fmla="*/ 0 h 115"/>
                  <a:gd name="T4" fmla="*/ 97 w 97"/>
                  <a:gd name="T5" fmla="*/ 9 h 115"/>
                  <a:gd name="T6" fmla="*/ 8 w 97"/>
                  <a:gd name="T7" fmla="*/ 115 h 115"/>
                  <a:gd name="T8" fmla="*/ 0 w 97"/>
                  <a:gd name="T9" fmla="*/ 115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15">
                    <a:moveTo>
                      <a:pt x="0" y="115"/>
                    </a:moveTo>
                    <a:lnTo>
                      <a:pt x="97" y="0"/>
                    </a:lnTo>
                    <a:lnTo>
                      <a:pt x="97" y="9"/>
                    </a:lnTo>
                    <a:lnTo>
                      <a:pt x="8" y="115"/>
                    </a:lnTo>
                    <a:lnTo>
                      <a:pt x="0" y="115"/>
                    </a:lnTo>
                    <a:close/>
                  </a:path>
                </a:pathLst>
              </a:custGeom>
              <a:solidFill>
                <a:srgbClr val="1E4B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06" name="Freeform 604"/>
              <p:cNvSpPr>
                <a:spLocks/>
              </p:cNvSpPr>
              <p:nvPr userDrawn="1"/>
            </p:nvSpPr>
            <p:spPr bwMode="auto">
              <a:xfrm>
                <a:off x="5623" y="297"/>
                <a:ext cx="93" cy="111"/>
              </a:xfrm>
              <a:custGeom>
                <a:avLst/>
                <a:gdLst>
                  <a:gd name="T0" fmla="*/ 0 w 93"/>
                  <a:gd name="T1" fmla="*/ 111 h 111"/>
                  <a:gd name="T2" fmla="*/ 93 w 93"/>
                  <a:gd name="T3" fmla="*/ 0 h 111"/>
                  <a:gd name="T4" fmla="*/ 93 w 93"/>
                  <a:gd name="T5" fmla="*/ 9 h 111"/>
                  <a:gd name="T6" fmla="*/ 7 w 93"/>
                  <a:gd name="T7" fmla="*/ 111 h 111"/>
                  <a:gd name="T8" fmla="*/ 0 w 93"/>
                  <a:gd name="T9" fmla="*/ 111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111">
                    <a:moveTo>
                      <a:pt x="0" y="111"/>
                    </a:moveTo>
                    <a:lnTo>
                      <a:pt x="93" y="0"/>
                    </a:lnTo>
                    <a:lnTo>
                      <a:pt x="93" y="9"/>
                    </a:lnTo>
                    <a:lnTo>
                      <a:pt x="7" y="111"/>
                    </a:lnTo>
                    <a:lnTo>
                      <a:pt x="0" y="111"/>
                    </a:lnTo>
                    <a:close/>
                  </a:path>
                </a:pathLst>
              </a:custGeom>
              <a:solidFill>
                <a:srgbClr val="1D4B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07" name="Freeform 605"/>
              <p:cNvSpPr>
                <a:spLocks/>
              </p:cNvSpPr>
              <p:nvPr userDrawn="1"/>
            </p:nvSpPr>
            <p:spPr bwMode="auto">
              <a:xfrm>
                <a:off x="5627" y="302"/>
                <a:ext cx="89" cy="106"/>
              </a:xfrm>
              <a:custGeom>
                <a:avLst/>
                <a:gdLst>
                  <a:gd name="T0" fmla="*/ 0 w 89"/>
                  <a:gd name="T1" fmla="*/ 106 h 106"/>
                  <a:gd name="T2" fmla="*/ 89 w 89"/>
                  <a:gd name="T3" fmla="*/ 0 h 106"/>
                  <a:gd name="T4" fmla="*/ 89 w 89"/>
                  <a:gd name="T5" fmla="*/ 9 h 106"/>
                  <a:gd name="T6" fmla="*/ 7 w 89"/>
                  <a:gd name="T7" fmla="*/ 106 h 106"/>
                  <a:gd name="T8" fmla="*/ 0 w 89"/>
                  <a:gd name="T9" fmla="*/ 106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106">
                    <a:moveTo>
                      <a:pt x="0" y="106"/>
                    </a:moveTo>
                    <a:lnTo>
                      <a:pt x="89" y="0"/>
                    </a:lnTo>
                    <a:lnTo>
                      <a:pt x="89" y="9"/>
                    </a:lnTo>
                    <a:lnTo>
                      <a:pt x="7" y="106"/>
                    </a:lnTo>
                    <a:lnTo>
                      <a:pt x="0" y="106"/>
                    </a:lnTo>
                    <a:close/>
                  </a:path>
                </a:pathLst>
              </a:custGeom>
              <a:solidFill>
                <a:srgbClr val="1B49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08" name="Freeform 606"/>
              <p:cNvSpPr>
                <a:spLocks/>
              </p:cNvSpPr>
              <p:nvPr userDrawn="1"/>
            </p:nvSpPr>
            <p:spPr bwMode="auto">
              <a:xfrm>
                <a:off x="5630" y="306"/>
                <a:ext cx="86" cy="102"/>
              </a:xfrm>
              <a:custGeom>
                <a:avLst/>
                <a:gdLst>
                  <a:gd name="T0" fmla="*/ 0 w 86"/>
                  <a:gd name="T1" fmla="*/ 102 h 102"/>
                  <a:gd name="T2" fmla="*/ 86 w 86"/>
                  <a:gd name="T3" fmla="*/ 0 h 102"/>
                  <a:gd name="T4" fmla="*/ 86 w 86"/>
                  <a:gd name="T5" fmla="*/ 11 h 102"/>
                  <a:gd name="T6" fmla="*/ 8 w 86"/>
                  <a:gd name="T7" fmla="*/ 102 h 102"/>
                  <a:gd name="T8" fmla="*/ 0 w 86"/>
                  <a:gd name="T9" fmla="*/ 102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102">
                    <a:moveTo>
                      <a:pt x="0" y="102"/>
                    </a:moveTo>
                    <a:lnTo>
                      <a:pt x="86" y="0"/>
                    </a:lnTo>
                    <a:lnTo>
                      <a:pt x="86" y="11"/>
                    </a:lnTo>
                    <a:lnTo>
                      <a:pt x="8" y="102"/>
                    </a:lnTo>
                    <a:lnTo>
                      <a:pt x="0" y="102"/>
                    </a:lnTo>
                    <a:close/>
                  </a:path>
                </a:pathLst>
              </a:custGeom>
              <a:solidFill>
                <a:srgbClr val="1B49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09" name="Freeform 607"/>
              <p:cNvSpPr>
                <a:spLocks/>
              </p:cNvSpPr>
              <p:nvPr userDrawn="1"/>
            </p:nvSpPr>
            <p:spPr bwMode="auto">
              <a:xfrm>
                <a:off x="5634" y="311"/>
                <a:ext cx="82" cy="97"/>
              </a:xfrm>
              <a:custGeom>
                <a:avLst/>
                <a:gdLst>
                  <a:gd name="T0" fmla="*/ 0 w 82"/>
                  <a:gd name="T1" fmla="*/ 97 h 97"/>
                  <a:gd name="T2" fmla="*/ 82 w 82"/>
                  <a:gd name="T3" fmla="*/ 0 h 97"/>
                  <a:gd name="T4" fmla="*/ 82 w 82"/>
                  <a:gd name="T5" fmla="*/ 10 h 97"/>
                  <a:gd name="T6" fmla="*/ 8 w 82"/>
                  <a:gd name="T7" fmla="*/ 97 h 97"/>
                  <a:gd name="T8" fmla="*/ 0 w 82"/>
                  <a:gd name="T9" fmla="*/ 97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97">
                    <a:moveTo>
                      <a:pt x="0" y="97"/>
                    </a:moveTo>
                    <a:lnTo>
                      <a:pt x="82" y="0"/>
                    </a:lnTo>
                    <a:lnTo>
                      <a:pt x="82" y="10"/>
                    </a:lnTo>
                    <a:lnTo>
                      <a:pt x="8" y="97"/>
                    </a:lnTo>
                    <a:lnTo>
                      <a:pt x="0" y="97"/>
                    </a:lnTo>
                    <a:close/>
                  </a:path>
                </a:pathLst>
              </a:custGeom>
              <a:solidFill>
                <a:srgbClr val="194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0" name="Freeform 608"/>
              <p:cNvSpPr>
                <a:spLocks/>
              </p:cNvSpPr>
              <p:nvPr userDrawn="1"/>
            </p:nvSpPr>
            <p:spPr bwMode="auto">
              <a:xfrm>
                <a:off x="5638" y="317"/>
                <a:ext cx="78" cy="91"/>
              </a:xfrm>
              <a:custGeom>
                <a:avLst/>
                <a:gdLst>
                  <a:gd name="T0" fmla="*/ 0 w 78"/>
                  <a:gd name="T1" fmla="*/ 91 h 91"/>
                  <a:gd name="T2" fmla="*/ 78 w 78"/>
                  <a:gd name="T3" fmla="*/ 0 h 91"/>
                  <a:gd name="T4" fmla="*/ 78 w 78"/>
                  <a:gd name="T5" fmla="*/ 9 h 91"/>
                  <a:gd name="T6" fmla="*/ 8 w 78"/>
                  <a:gd name="T7" fmla="*/ 91 h 91"/>
                  <a:gd name="T8" fmla="*/ 0 w 78"/>
                  <a:gd name="T9" fmla="*/ 91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91">
                    <a:moveTo>
                      <a:pt x="0" y="91"/>
                    </a:moveTo>
                    <a:lnTo>
                      <a:pt x="78" y="0"/>
                    </a:lnTo>
                    <a:lnTo>
                      <a:pt x="78" y="9"/>
                    </a:lnTo>
                    <a:lnTo>
                      <a:pt x="8" y="91"/>
                    </a:lnTo>
                    <a:lnTo>
                      <a:pt x="0" y="91"/>
                    </a:lnTo>
                    <a:close/>
                  </a:path>
                </a:pathLst>
              </a:custGeom>
              <a:solidFill>
                <a:srgbClr val="184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1" name="Freeform 609"/>
              <p:cNvSpPr>
                <a:spLocks/>
              </p:cNvSpPr>
              <p:nvPr userDrawn="1"/>
            </p:nvSpPr>
            <p:spPr bwMode="auto">
              <a:xfrm>
                <a:off x="5642" y="321"/>
                <a:ext cx="74" cy="87"/>
              </a:xfrm>
              <a:custGeom>
                <a:avLst/>
                <a:gdLst>
                  <a:gd name="T0" fmla="*/ 0 w 74"/>
                  <a:gd name="T1" fmla="*/ 87 h 87"/>
                  <a:gd name="T2" fmla="*/ 74 w 74"/>
                  <a:gd name="T3" fmla="*/ 0 h 87"/>
                  <a:gd name="T4" fmla="*/ 74 w 74"/>
                  <a:gd name="T5" fmla="*/ 10 h 87"/>
                  <a:gd name="T6" fmla="*/ 8 w 74"/>
                  <a:gd name="T7" fmla="*/ 87 h 87"/>
                  <a:gd name="T8" fmla="*/ 0 w 74"/>
                  <a:gd name="T9" fmla="*/ 87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87">
                    <a:moveTo>
                      <a:pt x="0" y="87"/>
                    </a:moveTo>
                    <a:lnTo>
                      <a:pt x="74" y="0"/>
                    </a:lnTo>
                    <a:lnTo>
                      <a:pt x="74" y="10"/>
                    </a:lnTo>
                    <a:lnTo>
                      <a:pt x="8" y="87"/>
                    </a:lnTo>
                    <a:lnTo>
                      <a:pt x="0" y="87"/>
                    </a:lnTo>
                    <a:close/>
                  </a:path>
                </a:pathLst>
              </a:custGeom>
              <a:solidFill>
                <a:srgbClr val="1645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 name="Freeform 610"/>
              <p:cNvSpPr>
                <a:spLocks/>
              </p:cNvSpPr>
              <p:nvPr userDrawn="1"/>
            </p:nvSpPr>
            <p:spPr bwMode="auto">
              <a:xfrm>
                <a:off x="5646" y="326"/>
                <a:ext cx="70" cy="82"/>
              </a:xfrm>
              <a:custGeom>
                <a:avLst/>
                <a:gdLst>
                  <a:gd name="T0" fmla="*/ 0 w 70"/>
                  <a:gd name="T1" fmla="*/ 82 h 82"/>
                  <a:gd name="T2" fmla="*/ 70 w 70"/>
                  <a:gd name="T3" fmla="*/ 0 h 82"/>
                  <a:gd name="T4" fmla="*/ 70 w 70"/>
                  <a:gd name="T5" fmla="*/ 9 h 82"/>
                  <a:gd name="T6" fmla="*/ 9 w 70"/>
                  <a:gd name="T7" fmla="*/ 82 h 82"/>
                  <a:gd name="T8" fmla="*/ 0 w 70"/>
                  <a:gd name="T9" fmla="*/ 82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82">
                    <a:moveTo>
                      <a:pt x="0" y="82"/>
                    </a:moveTo>
                    <a:lnTo>
                      <a:pt x="70" y="0"/>
                    </a:lnTo>
                    <a:lnTo>
                      <a:pt x="70" y="9"/>
                    </a:lnTo>
                    <a:lnTo>
                      <a:pt x="9" y="82"/>
                    </a:lnTo>
                    <a:lnTo>
                      <a:pt x="0" y="82"/>
                    </a:lnTo>
                    <a:close/>
                  </a:path>
                </a:pathLst>
              </a:custGeom>
              <a:solidFill>
                <a:srgbClr val="1645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 name="Freeform 611"/>
              <p:cNvSpPr>
                <a:spLocks/>
              </p:cNvSpPr>
              <p:nvPr userDrawn="1"/>
            </p:nvSpPr>
            <p:spPr bwMode="auto">
              <a:xfrm>
                <a:off x="5650" y="331"/>
                <a:ext cx="66" cy="77"/>
              </a:xfrm>
              <a:custGeom>
                <a:avLst/>
                <a:gdLst>
                  <a:gd name="T0" fmla="*/ 0 w 66"/>
                  <a:gd name="T1" fmla="*/ 77 h 77"/>
                  <a:gd name="T2" fmla="*/ 66 w 66"/>
                  <a:gd name="T3" fmla="*/ 0 h 77"/>
                  <a:gd name="T4" fmla="*/ 66 w 66"/>
                  <a:gd name="T5" fmla="*/ 9 h 77"/>
                  <a:gd name="T6" fmla="*/ 9 w 66"/>
                  <a:gd name="T7" fmla="*/ 77 h 77"/>
                  <a:gd name="T8" fmla="*/ 0 w 66"/>
                  <a:gd name="T9" fmla="*/ 77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77">
                    <a:moveTo>
                      <a:pt x="0" y="77"/>
                    </a:moveTo>
                    <a:lnTo>
                      <a:pt x="66" y="0"/>
                    </a:lnTo>
                    <a:lnTo>
                      <a:pt x="66" y="9"/>
                    </a:lnTo>
                    <a:lnTo>
                      <a:pt x="9" y="77"/>
                    </a:lnTo>
                    <a:lnTo>
                      <a:pt x="0" y="77"/>
                    </a:lnTo>
                    <a:close/>
                  </a:path>
                </a:pathLst>
              </a:custGeom>
              <a:solidFill>
                <a:srgbClr val="144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 name="Freeform 612"/>
              <p:cNvSpPr>
                <a:spLocks/>
              </p:cNvSpPr>
              <p:nvPr userDrawn="1"/>
            </p:nvSpPr>
            <p:spPr bwMode="auto">
              <a:xfrm>
                <a:off x="5655" y="335"/>
                <a:ext cx="61" cy="73"/>
              </a:xfrm>
              <a:custGeom>
                <a:avLst/>
                <a:gdLst>
                  <a:gd name="T0" fmla="*/ 0 w 61"/>
                  <a:gd name="T1" fmla="*/ 73 h 73"/>
                  <a:gd name="T2" fmla="*/ 61 w 61"/>
                  <a:gd name="T3" fmla="*/ 0 h 73"/>
                  <a:gd name="T4" fmla="*/ 61 w 61"/>
                  <a:gd name="T5" fmla="*/ 11 h 73"/>
                  <a:gd name="T6" fmla="*/ 8 w 61"/>
                  <a:gd name="T7" fmla="*/ 73 h 73"/>
                  <a:gd name="T8" fmla="*/ 0 w 61"/>
                  <a:gd name="T9" fmla="*/ 73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73">
                    <a:moveTo>
                      <a:pt x="0" y="73"/>
                    </a:moveTo>
                    <a:lnTo>
                      <a:pt x="61" y="0"/>
                    </a:lnTo>
                    <a:lnTo>
                      <a:pt x="61" y="11"/>
                    </a:lnTo>
                    <a:lnTo>
                      <a:pt x="8" y="73"/>
                    </a:lnTo>
                    <a:lnTo>
                      <a:pt x="0" y="73"/>
                    </a:lnTo>
                    <a:close/>
                  </a:path>
                </a:pathLst>
              </a:custGeom>
              <a:solidFill>
                <a:srgbClr val="134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 name="Freeform 613"/>
              <p:cNvSpPr>
                <a:spLocks/>
              </p:cNvSpPr>
              <p:nvPr userDrawn="1"/>
            </p:nvSpPr>
            <p:spPr bwMode="auto">
              <a:xfrm>
                <a:off x="5659" y="340"/>
                <a:ext cx="57" cy="68"/>
              </a:xfrm>
              <a:custGeom>
                <a:avLst/>
                <a:gdLst>
                  <a:gd name="T0" fmla="*/ 0 w 57"/>
                  <a:gd name="T1" fmla="*/ 68 h 68"/>
                  <a:gd name="T2" fmla="*/ 57 w 57"/>
                  <a:gd name="T3" fmla="*/ 0 h 68"/>
                  <a:gd name="T4" fmla="*/ 57 w 57"/>
                  <a:gd name="T5" fmla="*/ 10 h 68"/>
                  <a:gd name="T6" fmla="*/ 8 w 57"/>
                  <a:gd name="T7" fmla="*/ 68 h 68"/>
                  <a:gd name="T8" fmla="*/ 0 w 57"/>
                  <a:gd name="T9" fmla="*/ 68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68">
                    <a:moveTo>
                      <a:pt x="0" y="68"/>
                    </a:moveTo>
                    <a:lnTo>
                      <a:pt x="57" y="0"/>
                    </a:lnTo>
                    <a:lnTo>
                      <a:pt x="57" y="10"/>
                    </a:lnTo>
                    <a:lnTo>
                      <a:pt x="8" y="68"/>
                    </a:lnTo>
                    <a:lnTo>
                      <a:pt x="0" y="68"/>
                    </a:lnTo>
                    <a:close/>
                  </a:path>
                </a:pathLst>
              </a:custGeom>
              <a:solidFill>
                <a:srgbClr val="1141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 name="Freeform 614"/>
              <p:cNvSpPr>
                <a:spLocks/>
              </p:cNvSpPr>
              <p:nvPr userDrawn="1"/>
            </p:nvSpPr>
            <p:spPr bwMode="auto">
              <a:xfrm>
                <a:off x="5663" y="346"/>
                <a:ext cx="53" cy="62"/>
              </a:xfrm>
              <a:custGeom>
                <a:avLst/>
                <a:gdLst>
                  <a:gd name="T0" fmla="*/ 0 w 53"/>
                  <a:gd name="T1" fmla="*/ 62 h 62"/>
                  <a:gd name="T2" fmla="*/ 53 w 53"/>
                  <a:gd name="T3" fmla="*/ 0 h 62"/>
                  <a:gd name="T4" fmla="*/ 53 w 53"/>
                  <a:gd name="T5" fmla="*/ 9 h 62"/>
                  <a:gd name="T6" fmla="*/ 8 w 53"/>
                  <a:gd name="T7" fmla="*/ 62 h 62"/>
                  <a:gd name="T8" fmla="*/ 0 w 53"/>
                  <a:gd name="T9" fmla="*/ 62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62">
                    <a:moveTo>
                      <a:pt x="0" y="62"/>
                    </a:moveTo>
                    <a:lnTo>
                      <a:pt x="53" y="0"/>
                    </a:lnTo>
                    <a:lnTo>
                      <a:pt x="53" y="9"/>
                    </a:lnTo>
                    <a:lnTo>
                      <a:pt x="8" y="62"/>
                    </a:lnTo>
                    <a:lnTo>
                      <a:pt x="0" y="62"/>
                    </a:lnTo>
                    <a:close/>
                  </a:path>
                </a:pathLst>
              </a:custGeom>
              <a:solidFill>
                <a:srgbClr val="1141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7" name="Freeform 615"/>
              <p:cNvSpPr>
                <a:spLocks/>
              </p:cNvSpPr>
              <p:nvPr userDrawn="1"/>
            </p:nvSpPr>
            <p:spPr bwMode="auto">
              <a:xfrm>
                <a:off x="5667" y="350"/>
                <a:ext cx="49" cy="58"/>
              </a:xfrm>
              <a:custGeom>
                <a:avLst/>
                <a:gdLst>
                  <a:gd name="T0" fmla="*/ 0 w 49"/>
                  <a:gd name="T1" fmla="*/ 58 h 58"/>
                  <a:gd name="T2" fmla="*/ 49 w 49"/>
                  <a:gd name="T3" fmla="*/ 0 h 58"/>
                  <a:gd name="T4" fmla="*/ 49 w 49"/>
                  <a:gd name="T5" fmla="*/ 10 h 58"/>
                  <a:gd name="T6" fmla="*/ 8 w 49"/>
                  <a:gd name="T7" fmla="*/ 58 h 58"/>
                  <a:gd name="T8" fmla="*/ 0 w 49"/>
                  <a:gd name="T9" fmla="*/ 58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58">
                    <a:moveTo>
                      <a:pt x="0" y="58"/>
                    </a:moveTo>
                    <a:lnTo>
                      <a:pt x="49" y="0"/>
                    </a:lnTo>
                    <a:lnTo>
                      <a:pt x="49" y="10"/>
                    </a:lnTo>
                    <a:lnTo>
                      <a:pt x="8" y="58"/>
                    </a:lnTo>
                    <a:lnTo>
                      <a:pt x="0" y="58"/>
                    </a:lnTo>
                    <a:close/>
                  </a:path>
                </a:pathLst>
              </a:custGeom>
              <a:solidFill>
                <a:srgbClr val="0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8" name="Freeform 616"/>
              <p:cNvSpPr>
                <a:spLocks/>
              </p:cNvSpPr>
              <p:nvPr userDrawn="1"/>
            </p:nvSpPr>
            <p:spPr bwMode="auto">
              <a:xfrm>
                <a:off x="5671" y="355"/>
                <a:ext cx="45" cy="53"/>
              </a:xfrm>
              <a:custGeom>
                <a:avLst/>
                <a:gdLst>
                  <a:gd name="T0" fmla="*/ 0 w 45"/>
                  <a:gd name="T1" fmla="*/ 53 h 53"/>
                  <a:gd name="T2" fmla="*/ 45 w 45"/>
                  <a:gd name="T3" fmla="*/ 0 h 53"/>
                  <a:gd name="T4" fmla="*/ 45 w 45"/>
                  <a:gd name="T5" fmla="*/ 9 h 53"/>
                  <a:gd name="T6" fmla="*/ 8 w 45"/>
                  <a:gd name="T7" fmla="*/ 53 h 53"/>
                  <a:gd name="T8" fmla="*/ 0 w 45"/>
                  <a:gd name="T9" fmla="*/ 5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3">
                    <a:moveTo>
                      <a:pt x="0" y="53"/>
                    </a:moveTo>
                    <a:lnTo>
                      <a:pt x="45" y="0"/>
                    </a:lnTo>
                    <a:lnTo>
                      <a:pt x="45" y="9"/>
                    </a:lnTo>
                    <a:lnTo>
                      <a:pt x="8" y="53"/>
                    </a:lnTo>
                    <a:lnTo>
                      <a:pt x="0" y="53"/>
                    </a:lnTo>
                    <a:close/>
                  </a:path>
                </a:pathLst>
              </a:custGeom>
              <a:solidFill>
                <a:srgbClr val="0E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11" name="Freeform 618"/>
            <p:cNvSpPr>
              <a:spLocks/>
            </p:cNvSpPr>
            <p:nvPr userDrawn="1"/>
          </p:nvSpPr>
          <p:spPr bwMode="auto">
            <a:xfrm>
              <a:off x="5675" y="360"/>
              <a:ext cx="41" cy="48"/>
            </a:xfrm>
            <a:custGeom>
              <a:avLst/>
              <a:gdLst>
                <a:gd name="T0" fmla="*/ 0 w 41"/>
                <a:gd name="T1" fmla="*/ 48 h 48"/>
                <a:gd name="T2" fmla="*/ 41 w 41"/>
                <a:gd name="T3" fmla="*/ 0 h 48"/>
                <a:gd name="T4" fmla="*/ 41 w 41"/>
                <a:gd name="T5" fmla="*/ 9 h 48"/>
                <a:gd name="T6" fmla="*/ 8 w 41"/>
                <a:gd name="T7" fmla="*/ 48 h 48"/>
                <a:gd name="T8" fmla="*/ 0 w 41"/>
                <a:gd name="T9" fmla="*/ 48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8">
                  <a:moveTo>
                    <a:pt x="0" y="48"/>
                  </a:moveTo>
                  <a:lnTo>
                    <a:pt x="41" y="0"/>
                  </a:lnTo>
                  <a:lnTo>
                    <a:pt x="41" y="9"/>
                  </a:lnTo>
                  <a:lnTo>
                    <a:pt x="8" y="48"/>
                  </a:lnTo>
                  <a:lnTo>
                    <a:pt x="0" y="48"/>
                  </a:lnTo>
                  <a:close/>
                </a:path>
              </a:pathLst>
            </a:custGeom>
            <a:solidFill>
              <a:srgbClr val="0C3D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2" name="Freeform 619"/>
            <p:cNvSpPr>
              <a:spLocks/>
            </p:cNvSpPr>
            <p:nvPr userDrawn="1"/>
          </p:nvSpPr>
          <p:spPr bwMode="auto">
            <a:xfrm>
              <a:off x="5679" y="364"/>
              <a:ext cx="37" cy="44"/>
            </a:xfrm>
            <a:custGeom>
              <a:avLst/>
              <a:gdLst>
                <a:gd name="T0" fmla="*/ 0 w 37"/>
                <a:gd name="T1" fmla="*/ 44 h 44"/>
                <a:gd name="T2" fmla="*/ 37 w 37"/>
                <a:gd name="T3" fmla="*/ 0 h 44"/>
                <a:gd name="T4" fmla="*/ 37 w 37"/>
                <a:gd name="T5" fmla="*/ 11 h 44"/>
                <a:gd name="T6" fmla="*/ 8 w 37"/>
                <a:gd name="T7" fmla="*/ 44 h 44"/>
                <a:gd name="T8" fmla="*/ 0 w 37"/>
                <a:gd name="T9" fmla="*/ 44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4">
                  <a:moveTo>
                    <a:pt x="0" y="44"/>
                  </a:moveTo>
                  <a:lnTo>
                    <a:pt x="37" y="0"/>
                  </a:lnTo>
                  <a:lnTo>
                    <a:pt x="37" y="11"/>
                  </a:lnTo>
                  <a:lnTo>
                    <a:pt x="8" y="44"/>
                  </a:lnTo>
                  <a:lnTo>
                    <a:pt x="0" y="44"/>
                  </a:lnTo>
                  <a:close/>
                </a:path>
              </a:pathLst>
            </a:custGeom>
            <a:solidFill>
              <a:srgbClr val="0C3D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3" name="Freeform 620"/>
            <p:cNvSpPr>
              <a:spLocks/>
            </p:cNvSpPr>
            <p:nvPr userDrawn="1"/>
          </p:nvSpPr>
          <p:spPr bwMode="auto">
            <a:xfrm>
              <a:off x="5683" y="369"/>
              <a:ext cx="33" cy="39"/>
            </a:xfrm>
            <a:custGeom>
              <a:avLst/>
              <a:gdLst>
                <a:gd name="T0" fmla="*/ 0 w 33"/>
                <a:gd name="T1" fmla="*/ 39 h 39"/>
                <a:gd name="T2" fmla="*/ 33 w 33"/>
                <a:gd name="T3" fmla="*/ 0 h 39"/>
                <a:gd name="T4" fmla="*/ 33 w 33"/>
                <a:gd name="T5" fmla="*/ 10 h 39"/>
                <a:gd name="T6" fmla="*/ 8 w 33"/>
                <a:gd name="T7" fmla="*/ 39 h 39"/>
                <a:gd name="T8" fmla="*/ 0 w 33"/>
                <a:gd name="T9" fmla="*/ 39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9">
                  <a:moveTo>
                    <a:pt x="0" y="39"/>
                  </a:moveTo>
                  <a:lnTo>
                    <a:pt x="33" y="0"/>
                  </a:lnTo>
                  <a:lnTo>
                    <a:pt x="33" y="10"/>
                  </a:lnTo>
                  <a:lnTo>
                    <a:pt x="8" y="39"/>
                  </a:lnTo>
                  <a:lnTo>
                    <a:pt x="0" y="39"/>
                  </a:lnTo>
                  <a:close/>
                </a:path>
              </a:pathLst>
            </a:custGeom>
            <a:solidFill>
              <a:srgbClr val="0A3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4" name="Freeform 621"/>
            <p:cNvSpPr>
              <a:spLocks/>
            </p:cNvSpPr>
            <p:nvPr userDrawn="1"/>
          </p:nvSpPr>
          <p:spPr bwMode="auto">
            <a:xfrm>
              <a:off x="5687" y="375"/>
              <a:ext cx="29" cy="33"/>
            </a:xfrm>
            <a:custGeom>
              <a:avLst/>
              <a:gdLst>
                <a:gd name="T0" fmla="*/ 0 w 29"/>
                <a:gd name="T1" fmla="*/ 33 h 33"/>
                <a:gd name="T2" fmla="*/ 29 w 29"/>
                <a:gd name="T3" fmla="*/ 0 h 33"/>
                <a:gd name="T4" fmla="*/ 29 w 29"/>
                <a:gd name="T5" fmla="*/ 9 h 33"/>
                <a:gd name="T6" fmla="*/ 8 w 29"/>
                <a:gd name="T7" fmla="*/ 33 h 33"/>
                <a:gd name="T8" fmla="*/ 0 w 29"/>
                <a:gd name="T9" fmla="*/ 33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3">
                  <a:moveTo>
                    <a:pt x="0" y="33"/>
                  </a:moveTo>
                  <a:lnTo>
                    <a:pt x="29" y="0"/>
                  </a:lnTo>
                  <a:lnTo>
                    <a:pt x="29" y="9"/>
                  </a:lnTo>
                  <a:lnTo>
                    <a:pt x="8" y="33"/>
                  </a:lnTo>
                  <a:lnTo>
                    <a:pt x="0" y="33"/>
                  </a:lnTo>
                  <a:close/>
                </a:path>
              </a:pathLst>
            </a:custGeom>
            <a:solidFill>
              <a:srgbClr val="093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 name="Freeform 622"/>
            <p:cNvSpPr>
              <a:spLocks/>
            </p:cNvSpPr>
            <p:nvPr userDrawn="1"/>
          </p:nvSpPr>
          <p:spPr bwMode="auto">
            <a:xfrm>
              <a:off x="5691" y="379"/>
              <a:ext cx="25" cy="29"/>
            </a:xfrm>
            <a:custGeom>
              <a:avLst/>
              <a:gdLst>
                <a:gd name="T0" fmla="*/ 0 w 25"/>
                <a:gd name="T1" fmla="*/ 29 h 29"/>
                <a:gd name="T2" fmla="*/ 25 w 25"/>
                <a:gd name="T3" fmla="*/ 0 h 29"/>
                <a:gd name="T4" fmla="*/ 25 w 25"/>
                <a:gd name="T5" fmla="*/ 9 h 29"/>
                <a:gd name="T6" fmla="*/ 8 w 25"/>
                <a:gd name="T7" fmla="*/ 29 h 29"/>
                <a:gd name="T8" fmla="*/ 0 w 2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0" y="29"/>
                  </a:moveTo>
                  <a:lnTo>
                    <a:pt x="25" y="0"/>
                  </a:lnTo>
                  <a:lnTo>
                    <a:pt x="25" y="9"/>
                  </a:lnTo>
                  <a:lnTo>
                    <a:pt x="8" y="29"/>
                  </a:lnTo>
                  <a:lnTo>
                    <a:pt x="0" y="29"/>
                  </a:lnTo>
                  <a:close/>
                </a:path>
              </a:pathLst>
            </a:custGeom>
            <a:solidFill>
              <a:srgbClr val="073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 name="Freeform 623"/>
            <p:cNvSpPr>
              <a:spLocks/>
            </p:cNvSpPr>
            <p:nvPr userDrawn="1"/>
          </p:nvSpPr>
          <p:spPr bwMode="auto">
            <a:xfrm>
              <a:off x="5695" y="384"/>
              <a:ext cx="21" cy="24"/>
            </a:xfrm>
            <a:custGeom>
              <a:avLst/>
              <a:gdLst>
                <a:gd name="T0" fmla="*/ 0 w 21"/>
                <a:gd name="T1" fmla="*/ 24 h 24"/>
                <a:gd name="T2" fmla="*/ 21 w 21"/>
                <a:gd name="T3" fmla="*/ 0 h 24"/>
                <a:gd name="T4" fmla="*/ 21 w 21"/>
                <a:gd name="T5" fmla="*/ 9 h 24"/>
                <a:gd name="T6" fmla="*/ 8 w 21"/>
                <a:gd name="T7" fmla="*/ 24 h 24"/>
                <a:gd name="T8" fmla="*/ 0 w 21"/>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4">
                  <a:moveTo>
                    <a:pt x="0" y="24"/>
                  </a:moveTo>
                  <a:lnTo>
                    <a:pt x="21" y="0"/>
                  </a:lnTo>
                  <a:lnTo>
                    <a:pt x="21" y="9"/>
                  </a:lnTo>
                  <a:lnTo>
                    <a:pt x="8" y="24"/>
                  </a:lnTo>
                  <a:lnTo>
                    <a:pt x="0" y="24"/>
                  </a:lnTo>
                  <a:close/>
                </a:path>
              </a:pathLst>
            </a:custGeom>
            <a:solidFill>
              <a:srgbClr val="073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 name="Freeform 624"/>
            <p:cNvSpPr>
              <a:spLocks/>
            </p:cNvSpPr>
            <p:nvPr userDrawn="1"/>
          </p:nvSpPr>
          <p:spPr bwMode="auto">
            <a:xfrm>
              <a:off x="5699" y="388"/>
              <a:ext cx="17" cy="20"/>
            </a:xfrm>
            <a:custGeom>
              <a:avLst/>
              <a:gdLst>
                <a:gd name="T0" fmla="*/ 0 w 17"/>
                <a:gd name="T1" fmla="*/ 20 h 20"/>
                <a:gd name="T2" fmla="*/ 17 w 17"/>
                <a:gd name="T3" fmla="*/ 0 h 20"/>
                <a:gd name="T4" fmla="*/ 17 w 17"/>
                <a:gd name="T5" fmla="*/ 10 h 20"/>
                <a:gd name="T6" fmla="*/ 8 w 17"/>
                <a:gd name="T7" fmla="*/ 20 h 20"/>
                <a:gd name="T8" fmla="*/ 0 w 17"/>
                <a:gd name="T9" fmla="*/ 2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0">
                  <a:moveTo>
                    <a:pt x="0" y="20"/>
                  </a:moveTo>
                  <a:lnTo>
                    <a:pt x="17" y="0"/>
                  </a:lnTo>
                  <a:lnTo>
                    <a:pt x="17" y="10"/>
                  </a:lnTo>
                  <a:lnTo>
                    <a:pt x="8" y="20"/>
                  </a:lnTo>
                  <a:lnTo>
                    <a:pt x="0" y="20"/>
                  </a:lnTo>
                  <a:close/>
                </a:path>
              </a:pathLst>
            </a:custGeom>
            <a:solidFill>
              <a:srgbClr val="0537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8" name="Freeform 625"/>
            <p:cNvSpPr>
              <a:spLocks/>
            </p:cNvSpPr>
            <p:nvPr userDrawn="1"/>
          </p:nvSpPr>
          <p:spPr bwMode="auto">
            <a:xfrm>
              <a:off x="5703" y="393"/>
              <a:ext cx="13" cy="15"/>
            </a:xfrm>
            <a:custGeom>
              <a:avLst/>
              <a:gdLst>
                <a:gd name="T0" fmla="*/ 0 w 13"/>
                <a:gd name="T1" fmla="*/ 15 h 15"/>
                <a:gd name="T2" fmla="*/ 13 w 13"/>
                <a:gd name="T3" fmla="*/ 0 h 15"/>
                <a:gd name="T4" fmla="*/ 13 w 13"/>
                <a:gd name="T5" fmla="*/ 9 h 15"/>
                <a:gd name="T6" fmla="*/ 8 w 13"/>
                <a:gd name="T7" fmla="*/ 15 h 15"/>
                <a:gd name="T8" fmla="*/ 0 w 13"/>
                <a:gd name="T9" fmla="*/ 1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5">
                  <a:moveTo>
                    <a:pt x="0" y="15"/>
                  </a:moveTo>
                  <a:lnTo>
                    <a:pt x="13" y="0"/>
                  </a:lnTo>
                  <a:lnTo>
                    <a:pt x="13" y="9"/>
                  </a:lnTo>
                  <a:lnTo>
                    <a:pt x="8" y="15"/>
                  </a:lnTo>
                  <a:lnTo>
                    <a:pt x="0" y="15"/>
                  </a:lnTo>
                  <a:close/>
                </a:path>
              </a:pathLst>
            </a:custGeom>
            <a:solidFill>
              <a:srgbClr val="0437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9" name="Freeform 626"/>
            <p:cNvSpPr>
              <a:spLocks/>
            </p:cNvSpPr>
            <p:nvPr userDrawn="1"/>
          </p:nvSpPr>
          <p:spPr bwMode="auto">
            <a:xfrm>
              <a:off x="5707" y="398"/>
              <a:ext cx="9" cy="10"/>
            </a:xfrm>
            <a:custGeom>
              <a:avLst/>
              <a:gdLst>
                <a:gd name="T0" fmla="*/ 0 w 9"/>
                <a:gd name="T1" fmla="*/ 10 h 10"/>
                <a:gd name="T2" fmla="*/ 9 w 9"/>
                <a:gd name="T3" fmla="*/ 0 h 10"/>
                <a:gd name="T4" fmla="*/ 9 w 9"/>
                <a:gd name="T5" fmla="*/ 10 h 10"/>
                <a:gd name="T6" fmla="*/ 0 w 9"/>
                <a:gd name="T7" fmla="*/ 1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0">
                  <a:moveTo>
                    <a:pt x="0" y="10"/>
                  </a:moveTo>
                  <a:lnTo>
                    <a:pt x="9" y="0"/>
                  </a:lnTo>
                  <a:lnTo>
                    <a:pt x="9" y="10"/>
                  </a:lnTo>
                  <a:lnTo>
                    <a:pt x="0" y="10"/>
                  </a:lnTo>
                  <a:close/>
                </a:path>
              </a:pathLst>
            </a:custGeom>
            <a:solidFill>
              <a:srgbClr val="0235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0" name="Freeform 627"/>
            <p:cNvSpPr>
              <a:spLocks/>
            </p:cNvSpPr>
            <p:nvPr userDrawn="1"/>
          </p:nvSpPr>
          <p:spPr bwMode="auto">
            <a:xfrm>
              <a:off x="5711" y="402"/>
              <a:ext cx="5" cy="6"/>
            </a:xfrm>
            <a:custGeom>
              <a:avLst/>
              <a:gdLst>
                <a:gd name="T0" fmla="*/ 0 w 5"/>
                <a:gd name="T1" fmla="*/ 6 h 6"/>
                <a:gd name="T2" fmla="*/ 5 w 5"/>
                <a:gd name="T3" fmla="*/ 0 h 6"/>
                <a:gd name="T4" fmla="*/ 5 w 5"/>
                <a:gd name="T5" fmla="*/ 6 h 6"/>
                <a:gd name="T6" fmla="*/ 0 w 5"/>
                <a:gd name="T7" fmla="*/ 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0" y="6"/>
                  </a:moveTo>
                  <a:lnTo>
                    <a:pt x="5" y="0"/>
                  </a:lnTo>
                  <a:lnTo>
                    <a:pt x="5" y="6"/>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1" name="Freeform 632"/>
            <p:cNvSpPr>
              <a:spLocks/>
            </p:cNvSpPr>
            <p:nvPr userDrawn="1"/>
          </p:nvSpPr>
          <p:spPr bwMode="auto">
            <a:xfrm>
              <a:off x="5646" y="201"/>
              <a:ext cx="32" cy="31"/>
            </a:xfrm>
            <a:custGeom>
              <a:avLst/>
              <a:gdLst>
                <a:gd name="T0" fmla="*/ 32 w 32"/>
                <a:gd name="T1" fmla="*/ 15 h 31"/>
                <a:gd name="T2" fmla="*/ 32 w 32"/>
                <a:gd name="T3" fmla="*/ 13 h 31"/>
                <a:gd name="T4" fmla="*/ 32 w 32"/>
                <a:gd name="T5" fmla="*/ 11 h 31"/>
                <a:gd name="T6" fmla="*/ 31 w 32"/>
                <a:gd name="T7" fmla="*/ 9 h 31"/>
                <a:gd name="T8" fmla="*/ 29 w 32"/>
                <a:gd name="T9" fmla="*/ 7 h 31"/>
                <a:gd name="T10" fmla="*/ 29 w 32"/>
                <a:gd name="T11" fmla="*/ 5 h 31"/>
                <a:gd name="T12" fmla="*/ 28 w 32"/>
                <a:gd name="T13" fmla="*/ 3 h 31"/>
                <a:gd name="T14" fmla="*/ 25 w 32"/>
                <a:gd name="T15" fmla="*/ 2 h 31"/>
                <a:gd name="T16" fmla="*/ 24 w 32"/>
                <a:gd name="T17" fmla="*/ 1 h 31"/>
                <a:gd name="T18" fmla="*/ 23 w 32"/>
                <a:gd name="T19" fmla="*/ 1 h 31"/>
                <a:gd name="T20" fmla="*/ 20 w 32"/>
                <a:gd name="T21" fmla="*/ 0 h 31"/>
                <a:gd name="T22" fmla="*/ 19 w 32"/>
                <a:gd name="T23" fmla="*/ 0 h 31"/>
                <a:gd name="T24" fmla="*/ 16 w 32"/>
                <a:gd name="T25" fmla="*/ 0 h 31"/>
                <a:gd name="T26" fmla="*/ 15 w 32"/>
                <a:gd name="T27" fmla="*/ 0 h 31"/>
                <a:gd name="T28" fmla="*/ 12 w 32"/>
                <a:gd name="T29" fmla="*/ 0 h 31"/>
                <a:gd name="T30" fmla="*/ 11 w 32"/>
                <a:gd name="T31" fmla="*/ 1 h 31"/>
                <a:gd name="T32" fmla="*/ 8 w 32"/>
                <a:gd name="T33" fmla="*/ 1 h 31"/>
                <a:gd name="T34" fmla="*/ 7 w 32"/>
                <a:gd name="T35" fmla="*/ 2 h 31"/>
                <a:gd name="T36" fmla="*/ 6 w 32"/>
                <a:gd name="T37" fmla="*/ 3 h 31"/>
                <a:gd name="T38" fmla="*/ 4 w 32"/>
                <a:gd name="T39" fmla="*/ 5 h 31"/>
                <a:gd name="T40" fmla="*/ 3 w 32"/>
                <a:gd name="T41" fmla="*/ 7 h 31"/>
                <a:gd name="T42" fmla="*/ 2 w 32"/>
                <a:gd name="T43" fmla="*/ 9 h 31"/>
                <a:gd name="T44" fmla="*/ 2 w 32"/>
                <a:gd name="T45" fmla="*/ 11 h 31"/>
                <a:gd name="T46" fmla="*/ 0 w 32"/>
                <a:gd name="T47" fmla="*/ 13 h 31"/>
                <a:gd name="T48" fmla="*/ 0 w 32"/>
                <a:gd name="T49" fmla="*/ 15 h 31"/>
                <a:gd name="T50" fmla="*/ 0 w 32"/>
                <a:gd name="T51" fmla="*/ 17 h 31"/>
                <a:gd name="T52" fmla="*/ 2 w 32"/>
                <a:gd name="T53" fmla="*/ 19 h 31"/>
                <a:gd name="T54" fmla="*/ 2 w 32"/>
                <a:gd name="T55" fmla="*/ 21 h 31"/>
                <a:gd name="T56" fmla="*/ 3 w 32"/>
                <a:gd name="T57" fmla="*/ 23 h 31"/>
                <a:gd name="T58" fmla="*/ 4 w 32"/>
                <a:gd name="T59" fmla="*/ 25 h 31"/>
                <a:gd name="T60" fmla="*/ 6 w 32"/>
                <a:gd name="T61" fmla="*/ 26 h 31"/>
                <a:gd name="T62" fmla="*/ 7 w 32"/>
                <a:gd name="T63" fmla="*/ 27 h 31"/>
                <a:gd name="T64" fmla="*/ 8 w 32"/>
                <a:gd name="T65" fmla="*/ 29 h 31"/>
                <a:gd name="T66" fmla="*/ 11 w 32"/>
                <a:gd name="T67" fmla="*/ 30 h 31"/>
                <a:gd name="T68" fmla="*/ 12 w 32"/>
                <a:gd name="T69" fmla="*/ 30 h 31"/>
                <a:gd name="T70" fmla="*/ 15 w 32"/>
                <a:gd name="T71" fmla="*/ 31 h 31"/>
                <a:gd name="T72" fmla="*/ 16 w 32"/>
                <a:gd name="T73" fmla="*/ 31 h 31"/>
                <a:gd name="T74" fmla="*/ 19 w 32"/>
                <a:gd name="T75" fmla="*/ 31 h 31"/>
                <a:gd name="T76" fmla="*/ 20 w 32"/>
                <a:gd name="T77" fmla="*/ 30 h 31"/>
                <a:gd name="T78" fmla="*/ 23 w 32"/>
                <a:gd name="T79" fmla="*/ 30 h 31"/>
                <a:gd name="T80" fmla="*/ 24 w 32"/>
                <a:gd name="T81" fmla="*/ 29 h 31"/>
                <a:gd name="T82" fmla="*/ 25 w 32"/>
                <a:gd name="T83" fmla="*/ 27 h 31"/>
                <a:gd name="T84" fmla="*/ 28 w 32"/>
                <a:gd name="T85" fmla="*/ 26 h 31"/>
                <a:gd name="T86" fmla="*/ 29 w 32"/>
                <a:gd name="T87" fmla="*/ 25 h 31"/>
                <a:gd name="T88" fmla="*/ 29 w 32"/>
                <a:gd name="T89" fmla="*/ 23 h 31"/>
                <a:gd name="T90" fmla="*/ 31 w 32"/>
                <a:gd name="T91" fmla="*/ 21 h 31"/>
                <a:gd name="T92" fmla="*/ 32 w 32"/>
                <a:gd name="T93" fmla="*/ 19 h 31"/>
                <a:gd name="T94" fmla="*/ 32 w 32"/>
                <a:gd name="T95" fmla="*/ 17 h 31"/>
                <a:gd name="T96" fmla="*/ 32 w 32"/>
                <a:gd name="T97" fmla="*/ 15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32" y="15"/>
                  </a:moveTo>
                  <a:lnTo>
                    <a:pt x="32" y="13"/>
                  </a:lnTo>
                  <a:lnTo>
                    <a:pt x="32" y="11"/>
                  </a:lnTo>
                  <a:lnTo>
                    <a:pt x="31" y="9"/>
                  </a:lnTo>
                  <a:lnTo>
                    <a:pt x="29" y="7"/>
                  </a:lnTo>
                  <a:lnTo>
                    <a:pt x="29" y="5"/>
                  </a:lnTo>
                  <a:lnTo>
                    <a:pt x="28" y="3"/>
                  </a:lnTo>
                  <a:lnTo>
                    <a:pt x="25" y="2"/>
                  </a:lnTo>
                  <a:lnTo>
                    <a:pt x="24" y="1"/>
                  </a:lnTo>
                  <a:lnTo>
                    <a:pt x="23" y="1"/>
                  </a:lnTo>
                  <a:lnTo>
                    <a:pt x="20" y="0"/>
                  </a:lnTo>
                  <a:lnTo>
                    <a:pt x="19" y="0"/>
                  </a:lnTo>
                  <a:lnTo>
                    <a:pt x="16" y="0"/>
                  </a:lnTo>
                  <a:lnTo>
                    <a:pt x="15" y="0"/>
                  </a:lnTo>
                  <a:lnTo>
                    <a:pt x="12" y="0"/>
                  </a:lnTo>
                  <a:lnTo>
                    <a:pt x="11" y="1"/>
                  </a:lnTo>
                  <a:lnTo>
                    <a:pt x="8" y="1"/>
                  </a:lnTo>
                  <a:lnTo>
                    <a:pt x="7" y="2"/>
                  </a:lnTo>
                  <a:lnTo>
                    <a:pt x="6" y="3"/>
                  </a:lnTo>
                  <a:lnTo>
                    <a:pt x="4" y="5"/>
                  </a:lnTo>
                  <a:lnTo>
                    <a:pt x="3" y="7"/>
                  </a:lnTo>
                  <a:lnTo>
                    <a:pt x="2" y="9"/>
                  </a:lnTo>
                  <a:lnTo>
                    <a:pt x="2" y="11"/>
                  </a:lnTo>
                  <a:lnTo>
                    <a:pt x="0" y="13"/>
                  </a:lnTo>
                  <a:lnTo>
                    <a:pt x="0" y="15"/>
                  </a:lnTo>
                  <a:lnTo>
                    <a:pt x="0" y="17"/>
                  </a:lnTo>
                  <a:lnTo>
                    <a:pt x="2" y="19"/>
                  </a:lnTo>
                  <a:lnTo>
                    <a:pt x="2" y="21"/>
                  </a:lnTo>
                  <a:lnTo>
                    <a:pt x="3" y="23"/>
                  </a:lnTo>
                  <a:lnTo>
                    <a:pt x="4" y="25"/>
                  </a:lnTo>
                  <a:lnTo>
                    <a:pt x="6" y="26"/>
                  </a:lnTo>
                  <a:lnTo>
                    <a:pt x="7" y="27"/>
                  </a:lnTo>
                  <a:lnTo>
                    <a:pt x="8" y="29"/>
                  </a:lnTo>
                  <a:lnTo>
                    <a:pt x="11" y="30"/>
                  </a:lnTo>
                  <a:lnTo>
                    <a:pt x="12" y="30"/>
                  </a:lnTo>
                  <a:lnTo>
                    <a:pt x="15" y="31"/>
                  </a:lnTo>
                  <a:lnTo>
                    <a:pt x="16" y="31"/>
                  </a:lnTo>
                  <a:lnTo>
                    <a:pt x="19" y="31"/>
                  </a:lnTo>
                  <a:lnTo>
                    <a:pt x="20" y="30"/>
                  </a:lnTo>
                  <a:lnTo>
                    <a:pt x="23" y="30"/>
                  </a:lnTo>
                  <a:lnTo>
                    <a:pt x="24" y="29"/>
                  </a:lnTo>
                  <a:lnTo>
                    <a:pt x="25" y="27"/>
                  </a:lnTo>
                  <a:lnTo>
                    <a:pt x="28" y="26"/>
                  </a:lnTo>
                  <a:lnTo>
                    <a:pt x="29" y="25"/>
                  </a:lnTo>
                  <a:lnTo>
                    <a:pt x="29" y="23"/>
                  </a:lnTo>
                  <a:lnTo>
                    <a:pt x="31" y="21"/>
                  </a:lnTo>
                  <a:lnTo>
                    <a:pt x="32" y="19"/>
                  </a:lnTo>
                  <a:lnTo>
                    <a:pt x="32" y="17"/>
                  </a:lnTo>
                  <a:lnTo>
                    <a:pt x="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2" name="Freeform 633"/>
            <p:cNvSpPr>
              <a:spLocks/>
            </p:cNvSpPr>
            <p:nvPr userDrawn="1"/>
          </p:nvSpPr>
          <p:spPr bwMode="auto">
            <a:xfrm>
              <a:off x="5463" y="115"/>
              <a:ext cx="39" cy="212"/>
            </a:xfrm>
            <a:custGeom>
              <a:avLst/>
              <a:gdLst>
                <a:gd name="T0" fmla="*/ 16 w 39"/>
                <a:gd name="T1" fmla="*/ 212 h 212"/>
                <a:gd name="T2" fmla="*/ 39 w 39"/>
                <a:gd name="T3" fmla="*/ 2 h 212"/>
                <a:gd name="T4" fmla="*/ 24 w 39"/>
                <a:gd name="T5" fmla="*/ 0 h 212"/>
                <a:gd name="T6" fmla="*/ 0 w 39"/>
                <a:gd name="T7" fmla="*/ 211 h 212"/>
                <a:gd name="T8" fmla="*/ 16 w 39"/>
                <a:gd name="T9" fmla="*/ 212 h 2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12">
                  <a:moveTo>
                    <a:pt x="16" y="212"/>
                  </a:moveTo>
                  <a:lnTo>
                    <a:pt x="39" y="2"/>
                  </a:lnTo>
                  <a:lnTo>
                    <a:pt x="24" y="0"/>
                  </a:lnTo>
                  <a:lnTo>
                    <a:pt x="0" y="211"/>
                  </a:lnTo>
                  <a:lnTo>
                    <a:pt x="16"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3" name="Rectangle 634"/>
            <p:cNvSpPr>
              <a:spLocks noChangeArrowheads="1"/>
            </p:cNvSpPr>
            <p:nvPr userDrawn="1"/>
          </p:nvSpPr>
          <p:spPr bwMode="auto">
            <a:xfrm>
              <a:off x="5469" y="314"/>
              <a:ext cx="6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224" name="Freeform 635"/>
            <p:cNvSpPr>
              <a:spLocks/>
            </p:cNvSpPr>
            <p:nvPr userDrawn="1"/>
          </p:nvSpPr>
          <p:spPr bwMode="auto">
            <a:xfrm>
              <a:off x="5425" y="150"/>
              <a:ext cx="33" cy="32"/>
            </a:xfrm>
            <a:custGeom>
              <a:avLst/>
              <a:gdLst>
                <a:gd name="T0" fmla="*/ 33 w 33"/>
                <a:gd name="T1" fmla="*/ 16 h 32"/>
                <a:gd name="T2" fmla="*/ 32 w 33"/>
                <a:gd name="T3" fmla="*/ 15 h 32"/>
                <a:gd name="T4" fmla="*/ 32 w 33"/>
                <a:gd name="T5" fmla="*/ 12 h 32"/>
                <a:gd name="T6" fmla="*/ 32 w 33"/>
                <a:gd name="T7" fmla="*/ 11 h 32"/>
                <a:gd name="T8" fmla="*/ 30 w 33"/>
                <a:gd name="T9" fmla="*/ 8 h 32"/>
                <a:gd name="T10" fmla="*/ 29 w 33"/>
                <a:gd name="T11" fmla="*/ 7 h 32"/>
                <a:gd name="T12" fmla="*/ 28 w 33"/>
                <a:gd name="T13" fmla="*/ 6 h 32"/>
                <a:gd name="T14" fmla="*/ 27 w 33"/>
                <a:gd name="T15" fmla="*/ 4 h 32"/>
                <a:gd name="T16" fmla="*/ 24 w 33"/>
                <a:gd name="T17" fmla="*/ 3 h 32"/>
                <a:gd name="T18" fmla="*/ 23 w 33"/>
                <a:gd name="T19" fmla="*/ 2 h 32"/>
                <a:gd name="T20" fmla="*/ 21 w 33"/>
                <a:gd name="T21" fmla="*/ 2 h 32"/>
                <a:gd name="T22" fmla="*/ 19 w 33"/>
                <a:gd name="T23" fmla="*/ 0 h 32"/>
                <a:gd name="T24" fmla="*/ 16 w 33"/>
                <a:gd name="T25" fmla="*/ 0 h 32"/>
                <a:gd name="T26" fmla="*/ 13 w 33"/>
                <a:gd name="T27" fmla="*/ 0 h 32"/>
                <a:gd name="T28" fmla="*/ 12 w 33"/>
                <a:gd name="T29" fmla="*/ 2 h 32"/>
                <a:gd name="T30" fmla="*/ 9 w 33"/>
                <a:gd name="T31" fmla="*/ 2 h 32"/>
                <a:gd name="T32" fmla="*/ 8 w 33"/>
                <a:gd name="T33" fmla="*/ 3 h 32"/>
                <a:gd name="T34" fmla="*/ 7 w 33"/>
                <a:gd name="T35" fmla="*/ 4 h 32"/>
                <a:gd name="T36" fmla="*/ 5 w 33"/>
                <a:gd name="T37" fmla="*/ 6 h 32"/>
                <a:gd name="T38" fmla="*/ 4 w 33"/>
                <a:gd name="T39" fmla="*/ 7 h 32"/>
                <a:gd name="T40" fmla="*/ 3 w 33"/>
                <a:gd name="T41" fmla="*/ 8 h 32"/>
                <a:gd name="T42" fmla="*/ 2 w 33"/>
                <a:gd name="T43" fmla="*/ 11 h 32"/>
                <a:gd name="T44" fmla="*/ 2 w 33"/>
                <a:gd name="T45" fmla="*/ 12 h 32"/>
                <a:gd name="T46" fmla="*/ 0 w 33"/>
                <a:gd name="T47" fmla="*/ 15 h 32"/>
                <a:gd name="T48" fmla="*/ 0 w 33"/>
                <a:gd name="T49" fmla="*/ 16 h 32"/>
                <a:gd name="T50" fmla="*/ 0 w 33"/>
                <a:gd name="T51" fmla="*/ 19 h 32"/>
                <a:gd name="T52" fmla="*/ 2 w 33"/>
                <a:gd name="T53" fmla="*/ 20 h 32"/>
                <a:gd name="T54" fmla="*/ 2 w 33"/>
                <a:gd name="T55" fmla="*/ 23 h 32"/>
                <a:gd name="T56" fmla="*/ 3 w 33"/>
                <a:gd name="T57" fmla="*/ 24 h 32"/>
                <a:gd name="T58" fmla="*/ 4 w 33"/>
                <a:gd name="T59" fmla="*/ 27 h 32"/>
                <a:gd name="T60" fmla="*/ 5 w 33"/>
                <a:gd name="T61" fmla="*/ 28 h 32"/>
                <a:gd name="T62" fmla="*/ 7 w 33"/>
                <a:gd name="T63" fmla="*/ 29 h 32"/>
                <a:gd name="T64" fmla="*/ 8 w 33"/>
                <a:gd name="T65" fmla="*/ 29 h 32"/>
                <a:gd name="T66" fmla="*/ 9 w 33"/>
                <a:gd name="T67" fmla="*/ 31 h 32"/>
                <a:gd name="T68" fmla="*/ 12 w 33"/>
                <a:gd name="T69" fmla="*/ 32 h 32"/>
                <a:gd name="T70" fmla="*/ 13 w 33"/>
                <a:gd name="T71" fmla="*/ 32 h 32"/>
                <a:gd name="T72" fmla="*/ 16 w 33"/>
                <a:gd name="T73" fmla="*/ 32 h 32"/>
                <a:gd name="T74" fmla="*/ 19 w 33"/>
                <a:gd name="T75" fmla="*/ 32 h 32"/>
                <a:gd name="T76" fmla="*/ 21 w 33"/>
                <a:gd name="T77" fmla="*/ 32 h 32"/>
                <a:gd name="T78" fmla="*/ 23 w 33"/>
                <a:gd name="T79" fmla="*/ 31 h 32"/>
                <a:gd name="T80" fmla="*/ 24 w 33"/>
                <a:gd name="T81" fmla="*/ 29 h 32"/>
                <a:gd name="T82" fmla="*/ 27 w 33"/>
                <a:gd name="T83" fmla="*/ 29 h 32"/>
                <a:gd name="T84" fmla="*/ 28 w 33"/>
                <a:gd name="T85" fmla="*/ 28 h 32"/>
                <a:gd name="T86" fmla="*/ 29 w 33"/>
                <a:gd name="T87" fmla="*/ 27 h 32"/>
                <a:gd name="T88" fmla="*/ 30 w 33"/>
                <a:gd name="T89" fmla="*/ 24 h 32"/>
                <a:gd name="T90" fmla="*/ 32 w 33"/>
                <a:gd name="T91" fmla="*/ 23 h 32"/>
                <a:gd name="T92" fmla="*/ 32 w 33"/>
                <a:gd name="T93" fmla="*/ 20 h 32"/>
                <a:gd name="T94" fmla="*/ 32 w 33"/>
                <a:gd name="T95" fmla="*/ 19 h 32"/>
                <a:gd name="T96" fmla="*/ 33 w 33"/>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 h="32">
                  <a:moveTo>
                    <a:pt x="33" y="16"/>
                  </a:moveTo>
                  <a:lnTo>
                    <a:pt x="32" y="15"/>
                  </a:lnTo>
                  <a:lnTo>
                    <a:pt x="32" y="12"/>
                  </a:lnTo>
                  <a:lnTo>
                    <a:pt x="32" y="11"/>
                  </a:lnTo>
                  <a:lnTo>
                    <a:pt x="30" y="8"/>
                  </a:lnTo>
                  <a:lnTo>
                    <a:pt x="29" y="7"/>
                  </a:lnTo>
                  <a:lnTo>
                    <a:pt x="28" y="6"/>
                  </a:lnTo>
                  <a:lnTo>
                    <a:pt x="27" y="4"/>
                  </a:lnTo>
                  <a:lnTo>
                    <a:pt x="24" y="3"/>
                  </a:lnTo>
                  <a:lnTo>
                    <a:pt x="23" y="2"/>
                  </a:lnTo>
                  <a:lnTo>
                    <a:pt x="21" y="2"/>
                  </a:lnTo>
                  <a:lnTo>
                    <a:pt x="19" y="0"/>
                  </a:lnTo>
                  <a:lnTo>
                    <a:pt x="16" y="0"/>
                  </a:lnTo>
                  <a:lnTo>
                    <a:pt x="13" y="0"/>
                  </a:lnTo>
                  <a:lnTo>
                    <a:pt x="12" y="2"/>
                  </a:lnTo>
                  <a:lnTo>
                    <a:pt x="9" y="2"/>
                  </a:lnTo>
                  <a:lnTo>
                    <a:pt x="8" y="3"/>
                  </a:lnTo>
                  <a:lnTo>
                    <a:pt x="7" y="4"/>
                  </a:lnTo>
                  <a:lnTo>
                    <a:pt x="5" y="6"/>
                  </a:lnTo>
                  <a:lnTo>
                    <a:pt x="4" y="7"/>
                  </a:lnTo>
                  <a:lnTo>
                    <a:pt x="3" y="8"/>
                  </a:lnTo>
                  <a:lnTo>
                    <a:pt x="2" y="11"/>
                  </a:lnTo>
                  <a:lnTo>
                    <a:pt x="2" y="12"/>
                  </a:lnTo>
                  <a:lnTo>
                    <a:pt x="0" y="15"/>
                  </a:lnTo>
                  <a:lnTo>
                    <a:pt x="0" y="16"/>
                  </a:lnTo>
                  <a:lnTo>
                    <a:pt x="0" y="19"/>
                  </a:lnTo>
                  <a:lnTo>
                    <a:pt x="2" y="20"/>
                  </a:lnTo>
                  <a:lnTo>
                    <a:pt x="2" y="23"/>
                  </a:lnTo>
                  <a:lnTo>
                    <a:pt x="3" y="24"/>
                  </a:lnTo>
                  <a:lnTo>
                    <a:pt x="4" y="27"/>
                  </a:lnTo>
                  <a:lnTo>
                    <a:pt x="5" y="28"/>
                  </a:lnTo>
                  <a:lnTo>
                    <a:pt x="7" y="29"/>
                  </a:lnTo>
                  <a:lnTo>
                    <a:pt x="8" y="29"/>
                  </a:lnTo>
                  <a:lnTo>
                    <a:pt x="9" y="31"/>
                  </a:lnTo>
                  <a:lnTo>
                    <a:pt x="12" y="32"/>
                  </a:lnTo>
                  <a:lnTo>
                    <a:pt x="13" y="32"/>
                  </a:lnTo>
                  <a:lnTo>
                    <a:pt x="16" y="32"/>
                  </a:lnTo>
                  <a:lnTo>
                    <a:pt x="19" y="32"/>
                  </a:lnTo>
                  <a:lnTo>
                    <a:pt x="21" y="32"/>
                  </a:lnTo>
                  <a:lnTo>
                    <a:pt x="23" y="31"/>
                  </a:lnTo>
                  <a:lnTo>
                    <a:pt x="24" y="29"/>
                  </a:lnTo>
                  <a:lnTo>
                    <a:pt x="27" y="29"/>
                  </a:lnTo>
                  <a:lnTo>
                    <a:pt x="28" y="28"/>
                  </a:lnTo>
                  <a:lnTo>
                    <a:pt x="29" y="27"/>
                  </a:lnTo>
                  <a:lnTo>
                    <a:pt x="30" y="24"/>
                  </a:lnTo>
                  <a:lnTo>
                    <a:pt x="32" y="23"/>
                  </a:lnTo>
                  <a:lnTo>
                    <a:pt x="32" y="20"/>
                  </a:lnTo>
                  <a:lnTo>
                    <a:pt x="32" y="19"/>
                  </a:lnTo>
                  <a:lnTo>
                    <a:pt x="3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5" name="Freeform 636"/>
            <p:cNvSpPr>
              <a:spLocks/>
            </p:cNvSpPr>
            <p:nvPr userDrawn="1"/>
          </p:nvSpPr>
          <p:spPr bwMode="auto">
            <a:xfrm>
              <a:off x="5415" y="253"/>
              <a:ext cx="31" cy="32"/>
            </a:xfrm>
            <a:custGeom>
              <a:avLst/>
              <a:gdLst>
                <a:gd name="T0" fmla="*/ 31 w 31"/>
                <a:gd name="T1" fmla="*/ 15 h 32"/>
                <a:gd name="T2" fmla="*/ 31 w 31"/>
                <a:gd name="T3" fmla="*/ 13 h 32"/>
                <a:gd name="T4" fmla="*/ 31 w 31"/>
                <a:gd name="T5" fmla="*/ 11 h 32"/>
                <a:gd name="T6" fmla="*/ 30 w 31"/>
                <a:gd name="T7" fmla="*/ 10 h 32"/>
                <a:gd name="T8" fmla="*/ 30 w 31"/>
                <a:gd name="T9" fmla="*/ 7 h 32"/>
                <a:gd name="T10" fmla="*/ 29 w 31"/>
                <a:gd name="T11" fmla="*/ 6 h 32"/>
                <a:gd name="T12" fmla="*/ 27 w 31"/>
                <a:gd name="T13" fmla="*/ 4 h 32"/>
                <a:gd name="T14" fmla="*/ 26 w 31"/>
                <a:gd name="T15" fmla="*/ 3 h 32"/>
                <a:gd name="T16" fmla="*/ 23 w 31"/>
                <a:gd name="T17" fmla="*/ 2 h 32"/>
                <a:gd name="T18" fmla="*/ 22 w 31"/>
                <a:gd name="T19" fmla="*/ 2 h 32"/>
                <a:gd name="T20" fmla="*/ 19 w 31"/>
                <a:gd name="T21" fmla="*/ 0 h 32"/>
                <a:gd name="T22" fmla="*/ 18 w 31"/>
                <a:gd name="T23" fmla="*/ 0 h 32"/>
                <a:gd name="T24" fmla="*/ 15 w 31"/>
                <a:gd name="T25" fmla="*/ 0 h 32"/>
                <a:gd name="T26" fmla="*/ 14 w 31"/>
                <a:gd name="T27" fmla="*/ 0 h 32"/>
                <a:gd name="T28" fmla="*/ 12 w 31"/>
                <a:gd name="T29" fmla="*/ 0 h 32"/>
                <a:gd name="T30" fmla="*/ 10 w 31"/>
                <a:gd name="T31" fmla="*/ 2 h 32"/>
                <a:gd name="T32" fmla="*/ 8 w 31"/>
                <a:gd name="T33" fmla="*/ 2 h 32"/>
                <a:gd name="T34" fmla="*/ 6 w 31"/>
                <a:gd name="T35" fmla="*/ 3 h 32"/>
                <a:gd name="T36" fmla="*/ 5 w 31"/>
                <a:gd name="T37" fmla="*/ 4 h 32"/>
                <a:gd name="T38" fmla="*/ 4 w 31"/>
                <a:gd name="T39" fmla="*/ 6 h 32"/>
                <a:gd name="T40" fmla="*/ 2 w 31"/>
                <a:gd name="T41" fmla="*/ 7 h 32"/>
                <a:gd name="T42" fmla="*/ 1 w 31"/>
                <a:gd name="T43" fmla="*/ 10 h 32"/>
                <a:gd name="T44" fmla="*/ 1 w 31"/>
                <a:gd name="T45" fmla="*/ 11 h 32"/>
                <a:gd name="T46" fmla="*/ 0 w 31"/>
                <a:gd name="T47" fmla="*/ 13 h 32"/>
                <a:gd name="T48" fmla="*/ 0 w 31"/>
                <a:gd name="T49" fmla="*/ 15 h 32"/>
                <a:gd name="T50" fmla="*/ 0 w 31"/>
                <a:gd name="T51" fmla="*/ 17 h 32"/>
                <a:gd name="T52" fmla="*/ 1 w 31"/>
                <a:gd name="T53" fmla="*/ 20 h 32"/>
                <a:gd name="T54" fmla="*/ 1 w 31"/>
                <a:gd name="T55" fmla="*/ 21 h 32"/>
                <a:gd name="T56" fmla="*/ 2 w 31"/>
                <a:gd name="T57" fmla="*/ 24 h 32"/>
                <a:gd name="T58" fmla="*/ 4 w 31"/>
                <a:gd name="T59" fmla="*/ 25 h 32"/>
                <a:gd name="T60" fmla="*/ 5 w 31"/>
                <a:gd name="T61" fmla="*/ 27 h 32"/>
                <a:gd name="T62" fmla="*/ 6 w 31"/>
                <a:gd name="T63" fmla="*/ 28 h 32"/>
                <a:gd name="T64" fmla="*/ 8 w 31"/>
                <a:gd name="T65" fmla="*/ 29 h 32"/>
                <a:gd name="T66" fmla="*/ 10 w 31"/>
                <a:gd name="T67" fmla="*/ 31 h 32"/>
                <a:gd name="T68" fmla="*/ 12 w 31"/>
                <a:gd name="T69" fmla="*/ 31 h 32"/>
                <a:gd name="T70" fmla="*/ 14 w 31"/>
                <a:gd name="T71" fmla="*/ 32 h 32"/>
                <a:gd name="T72" fmla="*/ 15 w 31"/>
                <a:gd name="T73" fmla="*/ 32 h 32"/>
                <a:gd name="T74" fmla="*/ 18 w 31"/>
                <a:gd name="T75" fmla="*/ 32 h 32"/>
                <a:gd name="T76" fmla="*/ 19 w 31"/>
                <a:gd name="T77" fmla="*/ 31 h 32"/>
                <a:gd name="T78" fmla="*/ 22 w 31"/>
                <a:gd name="T79" fmla="*/ 31 h 32"/>
                <a:gd name="T80" fmla="*/ 23 w 31"/>
                <a:gd name="T81" fmla="*/ 29 h 32"/>
                <a:gd name="T82" fmla="*/ 26 w 31"/>
                <a:gd name="T83" fmla="*/ 28 h 32"/>
                <a:gd name="T84" fmla="*/ 27 w 31"/>
                <a:gd name="T85" fmla="*/ 27 h 32"/>
                <a:gd name="T86" fmla="*/ 29 w 31"/>
                <a:gd name="T87" fmla="*/ 25 h 32"/>
                <a:gd name="T88" fmla="*/ 30 w 31"/>
                <a:gd name="T89" fmla="*/ 24 h 32"/>
                <a:gd name="T90" fmla="*/ 30 w 31"/>
                <a:gd name="T91" fmla="*/ 21 h 32"/>
                <a:gd name="T92" fmla="*/ 31 w 31"/>
                <a:gd name="T93" fmla="*/ 20 h 32"/>
                <a:gd name="T94" fmla="*/ 31 w 31"/>
                <a:gd name="T95" fmla="*/ 17 h 32"/>
                <a:gd name="T96" fmla="*/ 31 w 31"/>
                <a:gd name="T97" fmla="*/ 15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5"/>
                  </a:moveTo>
                  <a:lnTo>
                    <a:pt x="31" y="13"/>
                  </a:lnTo>
                  <a:lnTo>
                    <a:pt x="31" y="11"/>
                  </a:lnTo>
                  <a:lnTo>
                    <a:pt x="30" y="10"/>
                  </a:lnTo>
                  <a:lnTo>
                    <a:pt x="30" y="7"/>
                  </a:lnTo>
                  <a:lnTo>
                    <a:pt x="29" y="6"/>
                  </a:lnTo>
                  <a:lnTo>
                    <a:pt x="27" y="4"/>
                  </a:lnTo>
                  <a:lnTo>
                    <a:pt x="26" y="3"/>
                  </a:lnTo>
                  <a:lnTo>
                    <a:pt x="23" y="2"/>
                  </a:lnTo>
                  <a:lnTo>
                    <a:pt x="22" y="2"/>
                  </a:lnTo>
                  <a:lnTo>
                    <a:pt x="19" y="0"/>
                  </a:lnTo>
                  <a:lnTo>
                    <a:pt x="18" y="0"/>
                  </a:lnTo>
                  <a:lnTo>
                    <a:pt x="15" y="0"/>
                  </a:lnTo>
                  <a:lnTo>
                    <a:pt x="14" y="0"/>
                  </a:lnTo>
                  <a:lnTo>
                    <a:pt x="12" y="0"/>
                  </a:lnTo>
                  <a:lnTo>
                    <a:pt x="10" y="2"/>
                  </a:lnTo>
                  <a:lnTo>
                    <a:pt x="8" y="2"/>
                  </a:lnTo>
                  <a:lnTo>
                    <a:pt x="6" y="3"/>
                  </a:lnTo>
                  <a:lnTo>
                    <a:pt x="5" y="4"/>
                  </a:lnTo>
                  <a:lnTo>
                    <a:pt x="4" y="6"/>
                  </a:lnTo>
                  <a:lnTo>
                    <a:pt x="2" y="7"/>
                  </a:lnTo>
                  <a:lnTo>
                    <a:pt x="1" y="10"/>
                  </a:lnTo>
                  <a:lnTo>
                    <a:pt x="1" y="11"/>
                  </a:lnTo>
                  <a:lnTo>
                    <a:pt x="0" y="13"/>
                  </a:lnTo>
                  <a:lnTo>
                    <a:pt x="0" y="15"/>
                  </a:lnTo>
                  <a:lnTo>
                    <a:pt x="0" y="17"/>
                  </a:lnTo>
                  <a:lnTo>
                    <a:pt x="1" y="20"/>
                  </a:lnTo>
                  <a:lnTo>
                    <a:pt x="1" y="21"/>
                  </a:lnTo>
                  <a:lnTo>
                    <a:pt x="2" y="24"/>
                  </a:lnTo>
                  <a:lnTo>
                    <a:pt x="4" y="25"/>
                  </a:lnTo>
                  <a:lnTo>
                    <a:pt x="5" y="27"/>
                  </a:lnTo>
                  <a:lnTo>
                    <a:pt x="6" y="28"/>
                  </a:lnTo>
                  <a:lnTo>
                    <a:pt x="8" y="29"/>
                  </a:lnTo>
                  <a:lnTo>
                    <a:pt x="10" y="31"/>
                  </a:lnTo>
                  <a:lnTo>
                    <a:pt x="12" y="31"/>
                  </a:lnTo>
                  <a:lnTo>
                    <a:pt x="14" y="32"/>
                  </a:lnTo>
                  <a:lnTo>
                    <a:pt x="15" y="32"/>
                  </a:lnTo>
                  <a:lnTo>
                    <a:pt x="18" y="32"/>
                  </a:lnTo>
                  <a:lnTo>
                    <a:pt x="19" y="31"/>
                  </a:lnTo>
                  <a:lnTo>
                    <a:pt x="22" y="31"/>
                  </a:lnTo>
                  <a:lnTo>
                    <a:pt x="23" y="29"/>
                  </a:lnTo>
                  <a:lnTo>
                    <a:pt x="26" y="28"/>
                  </a:lnTo>
                  <a:lnTo>
                    <a:pt x="27" y="27"/>
                  </a:lnTo>
                  <a:lnTo>
                    <a:pt x="29" y="25"/>
                  </a:lnTo>
                  <a:lnTo>
                    <a:pt x="30" y="24"/>
                  </a:lnTo>
                  <a:lnTo>
                    <a:pt x="30" y="21"/>
                  </a:lnTo>
                  <a:lnTo>
                    <a:pt x="31" y="20"/>
                  </a:lnTo>
                  <a:lnTo>
                    <a:pt x="31" y="17"/>
                  </a:lnTo>
                  <a:lnTo>
                    <a:pt x="3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 name="Rectangle 637"/>
            <p:cNvSpPr>
              <a:spLocks noChangeArrowheads="1"/>
            </p:cNvSpPr>
            <p:nvPr userDrawn="1"/>
          </p:nvSpPr>
          <p:spPr bwMode="auto">
            <a:xfrm>
              <a:off x="5417" y="164"/>
              <a:ext cx="69"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227" name="Rectangle 638"/>
            <p:cNvSpPr>
              <a:spLocks noChangeArrowheads="1"/>
            </p:cNvSpPr>
            <p:nvPr userDrawn="1"/>
          </p:nvSpPr>
          <p:spPr bwMode="auto">
            <a:xfrm>
              <a:off x="5408" y="154"/>
              <a:ext cx="67" cy="1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228" name="Rectangle 639"/>
            <p:cNvSpPr>
              <a:spLocks noChangeArrowheads="1"/>
            </p:cNvSpPr>
            <p:nvPr userDrawn="1"/>
          </p:nvSpPr>
          <p:spPr bwMode="auto">
            <a:xfrm>
              <a:off x="5407" y="264"/>
              <a:ext cx="70"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229" name="Rectangle 640"/>
            <p:cNvSpPr>
              <a:spLocks noChangeArrowheads="1"/>
            </p:cNvSpPr>
            <p:nvPr userDrawn="1"/>
          </p:nvSpPr>
          <p:spPr bwMode="auto">
            <a:xfrm>
              <a:off x="5398" y="255"/>
              <a:ext cx="69" cy="1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230" name="Freeform 641"/>
            <p:cNvSpPr>
              <a:spLocks/>
            </p:cNvSpPr>
            <p:nvPr userDrawn="1"/>
          </p:nvSpPr>
          <p:spPr bwMode="auto">
            <a:xfrm>
              <a:off x="5421" y="145"/>
              <a:ext cx="32" cy="33"/>
            </a:xfrm>
            <a:custGeom>
              <a:avLst/>
              <a:gdLst>
                <a:gd name="T0" fmla="*/ 32 w 32"/>
                <a:gd name="T1" fmla="*/ 17 h 33"/>
                <a:gd name="T2" fmla="*/ 32 w 32"/>
                <a:gd name="T3" fmla="*/ 15 h 33"/>
                <a:gd name="T4" fmla="*/ 32 w 32"/>
                <a:gd name="T5" fmla="*/ 13 h 33"/>
                <a:gd name="T6" fmla="*/ 31 w 32"/>
                <a:gd name="T7" fmla="*/ 11 h 33"/>
                <a:gd name="T8" fmla="*/ 29 w 32"/>
                <a:gd name="T9" fmla="*/ 9 h 33"/>
                <a:gd name="T10" fmla="*/ 28 w 32"/>
                <a:gd name="T11" fmla="*/ 7 h 33"/>
                <a:gd name="T12" fmla="*/ 27 w 32"/>
                <a:gd name="T13" fmla="*/ 5 h 33"/>
                <a:gd name="T14" fmla="*/ 25 w 32"/>
                <a:gd name="T15" fmla="*/ 4 h 33"/>
                <a:gd name="T16" fmla="*/ 24 w 32"/>
                <a:gd name="T17" fmla="*/ 3 h 33"/>
                <a:gd name="T18" fmla="*/ 23 w 32"/>
                <a:gd name="T19" fmla="*/ 3 h 33"/>
                <a:gd name="T20" fmla="*/ 20 w 32"/>
                <a:gd name="T21" fmla="*/ 1 h 33"/>
                <a:gd name="T22" fmla="*/ 17 w 32"/>
                <a:gd name="T23" fmla="*/ 1 h 33"/>
                <a:gd name="T24" fmla="*/ 16 w 32"/>
                <a:gd name="T25" fmla="*/ 0 h 33"/>
                <a:gd name="T26" fmla="*/ 13 w 32"/>
                <a:gd name="T27" fmla="*/ 1 h 33"/>
                <a:gd name="T28" fmla="*/ 11 w 32"/>
                <a:gd name="T29" fmla="*/ 1 h 33"/>
                <a:gd name="T30" fmla="*/ 9 w 32"/>
                <a:gd name="T31" fmla="*/ 3 h 33"/>
                <a:gd name="T32" fmla="*/ 8 w 32"/>
                <a:gd name="T33" fmla="*/ 3 h 33"/>
                <a:gd name="T34" fmla="*/ 7 w 32"/>
                <a:gd name="T35" fmla="*/ 4 h 33"/>
                <a:gd name="T36" fmla="*/ 6 w 32"/>
                <a:gd name="T37" fmla="*/ 5 h 33"/>
                <a:gd name="T38" fmla="*/ 3 w 32"/>
                <a:gd name="T39" fmla="*/ 7 h 33"/>
                <a:gd name="T40" fmla="*/ 3 w 32"/>
                <a:gd name="T41" fmla="*/ 9 h 33"/>
                <a:gd name="T42" fmla="*/ 2 w 32"/>
                <a:gd name="T43" fmla="*/ 11 h 33"/>
                <a:gd name="T44" fmla="*/ 0 w 32"/>
                <a:gd name="T45" fmla="*/ 13 h 33"/>
                <a:gd name="T46" fmla="*/ 0 w 32"/>
                <a:gd name="T47" fmla="*/ 15 h 33"/>
                <a:gd name="T48" fmla="*/ 0 w 32"/>
                <a:gd name="T49" fmla="*/ 17 h 33"/>
                <a:gd name="T50" fmla="*/ 0 w 32"/>
                <a:gd name="T51" fmla="*/ 20 h 33"/>
                <a:gd name="T52" fmla="*/ 0 w 32"/>
                <a:gd name="T53" fmla="*/ 21 h 33"/>
                <a:gd name="T54" fmla="*/ 2 w 32"/>
                <a:gd name="T55" fmla="*/ 24 h 33"/>
                <a:gd name="T56" fmla="*/ 3 w 32"/>
                <a:gd name="T57" fmla="*/ 25 h 33"/>
                <a:gd name="T58" fmla="*/ 3 w 32"/>
                <a:gd name="T59" fmla="*/ 26 h 33"/>
                <a:gd name="T60" fmla="*/ 6 w 32"/>
                <a:gd name="T61" fmla="*/ 28 h 33"/>
                <a:gd name="T62" fmla="*/ 7 w 32"/>
                <a:gd name="T63" fmla="*/ 29 h 33"/>
                <a:gd name="T64" fmla="*/ 8 w 32"/>
                <a:gd name="T65" fmla="*/ 30 h 33"/>
                <a:gd name="T66" fmla="*/ 9 w 32"/>
                <a:gd name="T67" fmla="*/ 32 h 33"/>
                <a:gd name="T68" fmla="*/ 11 w 32"/>
                <a:gd name="T69" fmla="*/ 32 h 33"/>
                <a:gd name="T70" fmla="*/ 13 w 32"/>
                <a:gd name="T71" fmla="*/ 33 h 33"/>
                <a:gd name="T72" fmla="*/ 16 w 32"/>
                <a:gd name="T73" fmla="*/ 33 h 33"/>
                <a:gd name="T74" fmla="*/ 17 w 32"/>
                <a:gd name="T75" fmla="*/ 33 h 33"/>
                <a:gd name="T76" fmla="*/ 20 w 32"/>
                <a:gd name="T77" fmla="*/ 32 h 33"/>
                <a:gd name="T78" fmla="*/ 23 w 32"/>
                <a:gd name="T79" fmla="*/ 32 h 33"/>
                <a:gd name="T80" fmla="*/ 24 w 32"/>
                <a:gd name="T81" fmla="*/ 30 h 33"/>
                <a:gd name="T82" fmla="*/ 25 w 32"/>
                <a:gd name="T83" fmla="*/ 29 h 33"/>
                <a:gd name="T84" fmla="*/ 27 w 32"/>
                <a:gd name="T85" fmla="*/ 28 h 33"/>
                <a:gd name="T86" fmla="*/ 28 w 32"/>
                <a:gd name="T87" fmla="*/ 26 h 33"/>
                <a:gd name="T88" fmla="*/ 29 w 32"/>
                <a:gd name="T89" fmla="*/ 25 h 33"/>
                <a:gd name="T90" fmla="*/ 31 w 32"/>
                <a:gd name="T91" fmla="*/ 24 h 33"/>
                <a:gd name="T92" fmla="*/ 32 w 32"/>
                <a:gd name="T93" fmla="*/ 21 h 33"/>
                <a:gd name="T94" fmla="*/ 32 w 32"/>
                <a:gd name="T95" fmla="*/ 20 h 33"/>
                <a:gd name="T96" fmla="*/ 32 w 32"/>
                <a:gd name="T97" fmla="*/ 17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3">
                  <a:moveTo>
                    <a:pt x="32" y="17"/>
                  </a:moveTo>
                  <a:lnTo>
                    <a:pt x="32" y="15"/>
                  </a:lnTo>
                  <a:lnTo>
                    <a:pt x="32" y="13"/>
                  </a:lnTo>
                  <a:lnTo>
                    <a:pt x="31" y="11"/>
                  </a:lnTo>
                  <a:lnTo>
                    <a:pt x="29" y="9"/>
                  </a:lnTo>
                  <a:lnTo>
                    <a:pt x="28" y="7"/>
                  </a:lnTo>
                  <a:lnTo>
                    <a:pt x="27" y="5"/>
                  </a:lnTo>
                  <a:lnTo>
                    <a:pt x="25" y="4"/>
                  </a:lnTo>
                  <a:lnTo>
                    <a:pt x="24" y="3"/>
                  </a:lnTo>
                  <a:lnTo>
                    <a:pt x="23" y="3"/>
                  </a:lnTo>
                  <a:lnTo>
                    <a:pt x="20" y="1"/>
                  </a:lnTo>
                  <a:lnTo>
                    <a:pt x="17" y="1"/>
                  </a:lnTo>
                  <a:lnTo>
                    <a:pt x="16" y="0"/>
                  </a:lnTo>
                  <a:lnTo>
                    <a:pt x="13" y="1"/>
                  </a:lnTo>
                  <a:lnTo>
                    <a:pt x="11" y="1"/>
                  </a:lnTo>
                  <a:lnTo>
                    <a:pt x="9" y="3"/>
                  </a:lnTo>
                  <a:lnTo>
                    <a:pt x="8" y="3"/>
                  </a:lnTo>
                  <a:lnTo>
                    <a:pt x="7" y="4"/>
                  </a:lnTo>
                  <a:lnTo>
                    <a:pt x="6" y="5"/>
                  </a:lnTo>
                  <a:lnTo>
                    <a:pt x="3" y="7"/>
                  </a:lnTo>
                  <a:lnTo>
                    <a:pt x="3" y="9"/>
                  </a:lnTo>
                  <a:lnTo>
                    <a:pt x="2" y="11"/>
                  </a:lnTo>
                  <a:lnTo>
                    <a:pt x="0" y="13"/>
                  </a:lnTo>
                  <a:lnTo>
                    <a:pt x="0" y="15"/>
                  </a:lnTo>
                  <a:lnTo>
                    <a:pt x="0" y="17"/>
                  </a:lnTo>
                  <a:lnTo>
                    <a:pt x="0" y="20"/>
                  </a:lnTo>
                  <a:lnTo>
                    <a:pt x="0" y="21"/>
                  </a:lnTo>
                  <a:lnTo>
                    <a:pt x="2" y="24"/>
                  </a:lnTo>
                  <a:lnTo>
                    <a:pt x="3" y="25"/>
                  </a:lnTo>
                  <a:lnTo>
                    <a:pt x="3" y="26"/>
                  </a:lnTo>
                  <a:lnTo>
                    <a:pt x="6" y="28"/>
                  </a:lnTo>
                  <a:lnTo>
                    <a:pt x="7" y="29"/>
                  </a:lnTo>
                  <a:lnTo>
                    <a:pt x="8" y="30"/>
                  </a:lnTo>
                  <a:lnTo>
                    <a:pt x="9" y="32"/>
                  </a:lnTo>
                  <a:lnTo>
                    <a:pt x="11" y="32"/>
                  </a:lnTo>
                  <a:lnTo>
                    <a:pt x="13" y="33"/>
                  </a:lnTo>
                  <a:lnTo>
                    <a:pt x="16" y="33"/>
                  </a:lnTo>
                  <a:lnTo>
                    <a:pt x="17" y="33"/>
                  </a:lnTo>
                  <a:lnTo>
                    <a:pt x="20" y="32"/>
                  </a:lnTo>
                  <a:lnTo>
                    <a:pt x="23" y="32"/>
                  </a:lnTo>
                  <a:lnTo>
                    <a:pt x="24" y="30"/>
                  </a:lnTo>
                  <a:lnTo>
                    <a:pt x="25" y="29"/>
                  </a:lnTo>
                  <a:lnTo>
                    <a:pt x="27" y="28"/>
                  </a:lnTo>
                  <a:lnTo>
                    <a:pt x="28" y="26"/>
                  </a:lnTo>
                  <a:lnTo>
                    <a:pt x="29" y="25"/>
                  </a:lnTo>
                  <a:lnTo>
                    <a:pt x="31" y="24"/>
                  </a:lnTo>
                  <a:lnTo>
                    <a:pt x="32" y="21"/>
                  </a:lnTo>
                  <a:lnTo>
                    <a:pt x="32" y="20"/>
                  </a:lnTo>
                  <a:lnTo>
                    <a:pt x="3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1" name="Freeform 642"/>
            <p:cNvSpPr>
              <a:spLocks/>
            </p:cNvSpPr>
            <p:nvPr userDrawn="1"/>
          </p:nvSpPr>
          <p:spPr bwMode="auto">
            <a:xfrm>
              <a:off x="5411" y="248"/>
              <a:ext cx="31" cy="32"/>
            </a:xfrm>
            <a:custGeom>
              <a:avLst/>
              <a:gdLst>
                <a:gd name="T0" fmla="*/ 31 w 31"/>
                <a:gd name="T1" fmla="*/ 16 h 32"/>
                <a:gd name="T2" fmla="*/ 31 w 31"/>
                <a:gd name="T3" fmla="*/ 13 h 32"/>
                <a:gd name="T4" fmla="*/ 30 w 31"/>
                <a:gd name="T5" fmla="*/ 12 h 32"/>
                <a:gd name="T6" fmla="*/ 30 w 31"/>
                <a:gd name="T7" fmla="*/ 11 h 32"/>
                <a:gd name="T8" fmla="*/ 29 w 31"/>
                <a:gd name="T9" fmla="*/ 8 h 32"/>
                <a:gd name="T10" fmla="*/ 27 w 31"/>
                <a:gd name="T11" fmla="*/ 7 h 32"/>
                <a:gd name="T12" fmla="*/ 26 w 31"/>
                <a:gd name="T13" fmla="*/ 5 h 32"/>
                <a:gd name="T14" fmla="*/ 25 w 31"/>
                <a:gd name="T15" fmla="*/ 4 h 32"/>
                <a:gd name="T16" fmla="*/ 23 w 31"/>
                <a:gd name="T17" fmla="*/ 3 h 32"/>
                <a:gd name="T18" fmla="*/ 21 w 31"/>
                <a:gd name="T19" fmla="*/ 1 h 32"/>
                <a:gd name="T20" fmla="*/ 19 w 31"/>
                <a:gd name="T21" fmla="*/ 0 h 32"/>
                <a:gd name="T22" fmla="*/ 18 w 31"/>
                <a:gd name="T23" fmla="*/ 0 h 32"/>
                <a:gd name="T24" fmla="*/ 16 w 31"/>
                <a:gd name="T25" fmla="*/ 0 h 32"/>
                <a:gd name="T26" fmla="*/ 13 w 31"/>
                <a:gd name="T27" fmla="*/ 0 h 32"/>
                <a:gd name="T28" fmla="*/ 12 w 31"/>
                <a:gd name="T29" fmla="*/ 0 h 32"/>
                <a:gd name="T30" fmla="*/ 9 w 31"/>
                <a:gd name="T31" fmla="*/ 1 h 32"/>
                <a:gd name="T32" fmla="*/ 8 w 31"/>
                <a:gd name="T33" fmla="*/ 3 h 32"/>
                <a:gd name="T34" fmla="*/ 5 w 31"/>
                <a:gd name="T35" fmla="*/ 4 h 32"/>
                <a:gd name="T36" fmla="*/ 4 w 31"/>
                <a:gd name="T37" fmla="*/ 5 h 32"/>
                <a:gd name="T38" fmla="*/ 2 w 31"/>
                <a:gd name="T39" fmla="*/ 7 h 32"/>
                <a:gd name="T40" fmla="*/ 1 w 31"/>
                <a:gd name="T41" fmla="*/ 8 h 32"/>
                <a:gd name="T42" fmla="*/ 0 w 31"/>
                <a:gd name="T43" fmla="*/ 11 h 32"/>
                <a:gd name="T44" fmla="*/ 0 w 31"/>
                <a:gd name="T45" fmla="*/ 12 h 32"/>
                <a:gd name="T46" fmla="*/ 0 w 31"/>
                <a:gd name="T47" fmla="*/ 13 h 32"/>
                <a:gd name="T48" fmla="*/ 0 w 31"/>
                <a:gd name="T49" fmla="*/ 16 h 32"/>
                <a:gd name="T50" fmla="*/ 0 w 31"/>
                <a:gd name="T51" fmla="*/ 18 h 32"/>
                <a:gd name="T52" fmla="*/ 0 w 31"/>
                <a:gd name="T53" fmla="*/ 20 h 32"/>
                <a:gd name="T54" fmla="*/ 0 w 31"/>
                <a:gd name="T55" fmla="*/ 22 h 32"/>
                <a:gd name="T56" fmla="*/ 1 w 31"/>
                <a:gd name="T57" fmla="*/ 24 h 32"/>
                <a:gd name="T58" fmla="*/ 2 w 31"/>
                <a:gd name="T59" fmla="*/ 25 h 32"/>
                <a:gd name="T60" fmla="*/ 4 w 31"/>
                <a:gd name="T61" fmla="*/ 28 h 32"/>
                <a:gd name="T62" fmla="*/ 5 w 31"/>
                <a:gd name="T63" fmla="*/ 29 h 32"/>
                <a:gd name="T64" fmla="*/ 8 w 31"/>
                <a:gd name="T65" fmla="*/ 29 h 32"/>
                <a:gd name="T66" fmla="*/ 9 w 31"/>
                <a:gd name="T67" fmla="*/ 30 h 32"/>
                <a:gd name="T68" fmla="*/ 12 w 31"/>
                <a:gd name="T69" fmla="*/ 32 h 32"/>
                <a:gd name="T70" fmla="*/ 13 w 31"/>
                <a:gd name="T71" fmla="*/ 32 h 32"/>
                <a:gd name="T72" fmla="*/ 16 w 31"/>
                <a:gd name="T73" fmla="*/ 32 h 32"/>
                <a:gd name="T74" fmla="*/ 18 w 31"/>
                <a:gd name="T75" fmla="*/ 32 h 32"/>
                <a:gd name="T76" fmla="*/ 19 w 31"/>
                <a:gd name="T77" fmla="*/ 32 h 32"/>
                <a:gd name="T78" fmla="*/ 21 w 31"/>
                <a:gd name="T79" fmla="*/ 30 h 32"/>
                <a:gd name="T80" fmla="*/ 23 w 31"/>
                <a:gd name="T81" fmla="*/ 29 h 32"/>
                <a:gd name="T82" fmla="*/ 25 w 31"/>
                <a:gd name="T83" fmla="*/ 29 h 32"/>
                <a:gd name="T84" fmla="*/ 26 w 31"/>
                <a:gd name="T85" fmla="*/ 28 h 32"/>
                <a:gd name="T86" fmla="*/ 27 w 31"/>
                <a:gd name="T87" fmla="*/ 25 h 32"/>
                <a:gd name="T88" fmla="*/ 29 w 31"/>
                <a:gd name="T89" fmla="*/ 24 h 32"/>
                <a:gd name="T90" fmla="*/ 30 w 31"/>
                <a:gd name="T91" fmla="*/ 22 h 32"/>
                <a:gd name="T92" fmla="*/ 30 w 31"/>
                <a:gd name="T93" fmla="*/ 20 h 32"/>
                <a:gd name="T94" fmla="*/ 31 w 31"/>
                <a:gd name="T95" fmla="*/ 18 h 32"/>
                <a:gd name="T96" fmla="*/ 31 w 31"/>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6"/>
                  </a:moveTo>
                  <a:lnTo>
                    <a:pt x="31" y="13"/>
                  </a:lnTo>
                  <a:lnTo>
                    <a:pt x="30" y="12"/>
                  </a:lnTo>
                  <a:lnTo>
                    <a:pt x="30" y="11"/>
                  </a:lnTo>
                  <a:lnTo>
                    <a:pt x="29" y="8"/>
                  </a:lnTo>
                  <a:lnTo>
                    <a:pt x="27" y="7"/>
                  </a:lnTo>
                  <a:lnTo>
                    <a:pt x="26" y="5"/>
                  </a:lnTo>
                  <a:lnTo>
                    <a:pt x="25" y="4"/>
                  </a:lnTo>
                  <a:lnTo>
                    <a:pt x="23" y="3"/>
                  </a:lnTo>
                  <a:lnTo>
                    <a:pt x="21" y="1"/>
                  </a:lnTo>
                  <a:lnTo>
                    <a:pt x="19" y="0"/>
                  </a:lnTo>
                  <a:lnTo>
                    <a:pt x="18" y="0"/>
                  </a:lnTo>
                  <a:lnTo>
                    <a:pt x="16" y="0"/>
                  </a:lnTo>
                  <a:lnTo>
                    <a:pt x="13" y="0"/>
                  </a:lnTo>
                  <a:lnTo>
                    <a:pt x="12" y="0"/>
                  </a:lnTo>
                  <a:lnTo>
                    <a:pt x="9" y="1"/>
                  </a:lnTo>
                  <a:lnTo>
                    <a:pt x="8" y="3"/>
                  </a:lnTo>
                  <a:lnTo>
                    <a:pt x="5" y="4"/>
                  </a:lnTo>
                  <a:lnTo>
                    <a:pt x="4" y="5"/>
                  </a:lnTo>
                  <a:lnTo>
                    <a:pt x="2" y="7"/>
                  </a:lnTo>
                  <a:lnTo>
                    <a:pt x="1" y="8"/>
                  </a:lnTo>
                  <a:lnTo>
                    <a:pt x="0" y="11"/>
                  </a:lnTo>
                  <a:lnTo>
                    <a:pt x="0" y="12"/>
                  </a:lnTo>
                  <a:lnTo>
                    <a:pt x="0" y="13"/>
                  </a:lnTo>
                  <a:lnTo>
                    <a:pt x="0" y="16"/>
                  </a:lnTo>
                  <a:lnTo>
                    <a:pt x="0" y="18"/>
                  </a:lnTo>
                  <a:lnTo>
                    <a:pt x="0" y="20"/>
                  </a:lnTo>
                  <a:lnTo>
                    <a:pt x="0" y="22"/>
                  </a:lnTo>
                  <a:lnTo>
                    <a:pt x="1" y="24"/>
                  </a:lnTo>
                  <a:lnTo>
                    <a:pt x="2" y="25"/>
                  </a:lnTo>
                  <a:lnTo>
                    <a:pt x="4" y="28"/>
                  </a:lnTo>
                  <a:lnTo>
                    <a:pt x="5" y="29"/>
                  </a:lnTo>
                  <a:lnTo>
                    <a:pt x="8" y="29"/>
                  </a:lnTo>
                  <a:lnTo>
                    <a:pt x="9" y="30"/>
                  </a:lnTo>
                  <a:lnTo>
                    <a:pt x="12" y="32"/>
                  </a:lnTo>
                  <a:lnTo>
                    <a:pt x="13" y="32"/>
                  </a:lnTo>
                  <a:lnTo>
                    <a:pt x="16" y="32"/>
                  </a:lnTo>
                  <a:lnTo>
                    <a:pt x="18" y="32"/>
                  </a:lnTo>
                  <a:lnTo>
                    <a:pt x="19" y="32"/>
                  </a:lnTo>
                  <a:lnTo>
                    <a:pt x="21" y="30"/>
                  </a:lnTo>
                  <a:lnTo>
                    <a:pt x="23" y="29"/>
                  </a:lnTo>
                  <a:lnTo>
                    <a:pt x="25" y="29"/>
                  </a:lnTo>
                  <a:lnTo>
                    <a:pt x="26" y="28"/>
                  </a:lnTo>
                  <a:lnTo>
                    <a:pt x="27" y="25"/>
                  </a:lnTo>
                  <a:lnTo>
                    <a:pt x="29" y="24"/>
                  </a:lnTo>
                  <a:lnTo>
                    <a:pt x="30" y="22"/>
                  </a:lnTo>
                  <a:lnTo>
                    <a:pt x="30" y="20"/>
                  </a:lnTo>
                  <a:lnTo>
                    <a:pt x="31" y="18"/>
                  </a:lnTo>
                  <a:lnTo>
                    <a:pt x="3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2" name="Freeform 643"/>
            <p:cNvSpPr>
              <a:spLocks/>
            </p:cNvSpPr>
            <p:nvPr userDrawn="1"/>
          </p:nvSpPr>
          <p:spPr bwMode="auto">
            <a:xfrm>
              <a:off x="5623" y="206"/>
              <a:ext cx="15" cy="14"/>
            </a:xfrm>
            <a:custGeom>
              <a:avLst/>
              <a:gdLst>
                <a:gd name="T0" fmla="*/ 14 w 15"/>
                <a:gd name="T1" fmla="*/ 0 h 14"/>
                <a:gd name="T2" fmla="*/ 0 w 15"/>
                <a:gd name="T3" fmla="*/ 1 h 14"/>
                <a:gd name="T4" fmla="*/ 0 w 15"/>
                <a:gd name="T5" fmla="*/ 14 h 14"/>
                <a:gd name="T6" fmla="*/ 15 w 15"/>
                <a:gd name="T7" fmla="*/ 14 h 14"/>
                <a:gd name="T8" fmla="*/ 14 w 15"/>
                <a:gd name="T9" fmla="*/ 1 h 14"/>
                <a:gd name="T10" fmla="*/ 14 w 15"/>
                <a:gd name="T11" fmla="*/ 0 h 14"/>
                <a:gd name="T12" fmla="*/ 14 w 15"/>
                <a:gd name="T13" fmla="*/ 1 h 14"/>
                <a:gd name="T14" fmla="*/ 14 w 15"/>
                <a:gd name="T15" fmla="*/ 0 h 14"/>
                <a:gd name="T16" fmla="*/ 14 w 15"/>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4">
                  <a:moveTo>
                    <a:pt x="14" y="0"/>
                  </a:moveTo>
                  <a:lnTo>
                    <a:pt x="0" y="1"/>
                  </a:lnTo>
                  <a:lnTo>
                    <a:pt x="0" y="14"/>
                  </a:lnTo>
                  <a:lnTo>
                    <a:pt x="15" y="14"/>
                  </a:lnTo>
                  <a:lnTo>
                    <a:pt x="14" y="1"/>
                  </a:lnTo>
                  <a:lnTo>
                    <a:pt x="14" y="0"/>
                  </a:lnTo>
                  <a:lnTo>
                    <a:pt x="14" y="1"/>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3" name="Freeform 644"/>
            <p:cNvSpPr>
              <a:spLocks/>
            </p:cNvSpPr>
            <p:nvPr userDrawn="1"/>
          </p:nvSpPr>
          <p:spPr bwMode="auto">
            <a:xfrm>
              <a:off x="5620" y="191"/>
              <a:ext cx="17" cy="17"/>
            </a:xfrm>
            <a:custGeom>
              <a:avLst/>
              <a:gdLst>
                <a:gd name="T0" fmla="*/ 14 w 17"/>
                <a:gd name="T1" fmla="*/ 0 h 17"/>
                <a:gd name="T2" fmla="*/ 0 w 17"/>
                <a:gd name="T3" fmla="*/ 4 h 17"/>
                <a:gd name="T4" fmla="*/ 3 w 17"/>
                <a:gd name="T5" fmla="*/ 17 h 17"/>
                <a:gd name="T6" fmla="*/ 17 w 17"/>
                <a:gd name="T7" fmla="*/ 15 h 17"/>
                <a:gd name="T8" fmla="*/ 14 w 17"/>
                <a:gd name="T9" fmla="*/ 2 h 17"/>
                <a:gd name="T10" fmla="*/ 14 w 17"/>
                <a:gd name="T11" fmla="*/ 0 h 17"/>
                <a:gd name="T12" fmla="*/ 14 w 17"/>
                <a:gd name="T13" fmla="*/ 2 h 17"/>
                <a:gd name="T14" fmla="*/ 14 w 17"/>
                <a:gd name="T15" fmla="*/ 2 h 17"/>
                <a:gd name="T16" fmla="*/ 14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0"/>
                  </a:moveTo>
                  <a:lnTo>
                    <a:pt x="0" y="4"/>
                  </a:lnTo>
                  <a:lnTo>
                    <a:pt x="3" y="17"/>
                  </a:lnTo>
                  <a:lnTo>
                    <a:pt x="17" y="15"/>
                  </a:lnTo>
                  <a:lnTo>
                    <a:pt x="14" y="2"/>
                  </a:lnTo>
                  <a:lnTo>
                    <a:pt x="14" y="0"/>
                  </a:lnTo>
                  <a:lnTo>
                    <a:pt x="14" y="2"/>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4" name="Freeform 645"/>
            <p:cNvSpPr>
              <a:spLocks/>
            </p:cNvSpPr>
            <p:nvPr userDrawn="1"/>
          </p:nvSpPr>
          <p:spPr bwMode="auto">
            <a:xfrm>
              <a:off x="5616" y="178"/>
              <a:ext cx="18" cy="19"/>
            </a:xfrm>
            <a:custGeom>
              <a:avLst/>
              <a:gdLst>
                <a:gd name="T0" fmla="*/ 13 w 18"/>
                <a:gd name="T1" fmla="*/ 0 h 19"/>
                <a:gd name="T2" fmla="*/ 0 w 18"/>
                <a:gd name="T3" fmla="*/ 7 h 19"/>
                <a:gd name="T4" fmla="*/ 4 w 18"/>
                <a:gd name="T5" fmla="*/ 19 h 19"/>
                <a:gd name="T6" fmla="*/ 18 w 18"/>
                <a:gd name="T7" fmla="*/ 13 h 19"/>
                <a:gd name="T8" fmla="*/ 14 w 18"/>
                <a:gd name="T9" fmla="*/ 1 h 19"/>
                <a:gd name="T10" fmla="*/ 13 w 18"/>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9">
                  <a:moveTo>
                    <a:pt x="13" y="0"/>
                  </a:moveTo>
                  <a:lnTo>
                    <a:pt x="0" y="7"/>
                  </a:lnTo>
                  <a:lnTo>
                    <a:pt x="4" y="19"/>
                  </a:lnTo>
                  <a:lnTo>
                    <a:pt x="18" y="13"/>
                  </a:lnTo>
                  <a:lnTo>
                    <a:pt x="14"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5" name="Freeform 646"/>
            <p:cNvSpPr>
              <a:spLocks/>
            </p:cNvSpPr>
            <p:nvPr userDrawn="1"/>
          </p:nvSpPr>
          <p:spPr bwMode="auto">
            <a:xfrm>
              <a:off x="5611" y="166"/>
              <a:ext cx="18" cy="19"/>
            </a:xfrm>
            <a:custGeom>
              <a:avLst/>
              <a:gdLst>
                <a:gd name="T0" fmla="*/ 13 w 18"/>
                <a:gd name="T1" fmla="*/ 0 h 19"/>
                <a:gd name="T2" fmla="*/ 0 w 18"/>
                <a:gd name="T3" fmla="*/ 7 h 19"/>
                <a:gd name="T4" fmla="*/ 5 w 18"/>
                <a:gd name="T5" fmla="*/ 19 h 19"/>
                <a:gd name="T6" fmla="*/ 18 w 18"/>
                <a:gd name="T7" fmla="*/ 12 h 19"/>
                <a:gd name="T8" fmla="*/ 13 w 18"/>
                <a:gd name="T9" fmla="*/ 2 h 19"/>
                <a:gd name="T10" fmla="*/ 13 w 18"/>
                <a:gd name="T11" fmla="*/ 0 h 19"/>
                <a:gd name="T12" fmla="*/ 13 w 18"/>
                <a:gd name="T13" fmla="*/ 2 h 19"/>
                <a:gd name="T14" fmla="*/ 13 w 18"/>
                <a:gd name="T15" fmla="*/ 0 h 19"/>
                <a:gd name="T16" fmla="*/ 13 w 18"/>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9">
                  <a:moveTo>
                    <a:pt x="13" y="0"/>
                  </a:moveTo>
                  <a:lnTo>
                    <a:pt x="0" y="7"/>
                  </a:lnTo>
                  <a:lnTo>
                    <a:pt x="5" y="19"/>
                  </a:lnTo>
                  <a:lnTo>
                    <a:pt x="18" y="12"/>
                  </a:lnTo>
                  <a:lnTo>
                    <a:pt x="13" y="2"/>
                  </a:lnTo>
                  <a:lnTo>
                    <a:pt x="13" y="0"/>
                  </a:lnTo>
                  <a:lnTo>
                    <a:pt x="13" y="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 name="Freeform 647"/>
            <p:cNvSpPr>
              <a:spLocks/>
            </p:cNvSpPr>
            <p:nvPr userDrawn="1"/>
          </p:nvSpPr>
          <p:spPr bwMode="auto">
            <a:xfrm>
              <a:off x="5604" y="154"/>
              <a:ext cx="20" cy="20"/>
            </a:xfrm>
            <a:custGeom>
              <a:avLst/>
              <a:gdLst>
                <a:gd name="T0" fmla="*/ 12 w 20"/>
                <a:gd name="T1" fmla="*/ 0 h 20"/>
                <a:gd name="T2" fmla="*/ 0 w 20"/>
                <a:gd name="T3" fmla="*/ 10 h 20"/>
                <a:gd name="T4" fmla="*/ 7 w 20"/>
                <a:gd name="T5" fmla="*/ 20 h 20"/>
                <a:gd name="T6" fmla="*/ 20 w 20"/>
                <a:gd name="T7" fmla="*/ 12 h 20"/>
                <a:gd name="T8" fmla="*/ 13 w 20"/>
                <a:gd name="T9" fmla="*/ 2 h 20"/>
                <a:gd name="T10" fmla="*/ 12 w 20"/>
                <a:gd name="T11" fmla="*/ 0 h 20"/>
                <a:gd name="T12" fmla="*/ 13 w 20"/>
                <a:gd name="T13" fmla="*/ 2 h 20"/>
                <a:gd name="T14" fmla="*/ 12 w 20"/>
                <a:gd name="T15" fmla="*/ 0 h 20"/>
                <a:gd name="T16" fmla="*/ 12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0"/>
                  </a:moveTo>
                  <a:lnTo>
                    <a:pt x="0" y="10"/>
                  </a:lnTo>
                  <a:lnTo>
                    <a:pt x="7" y="20"/>
                  </a:lnTo>
                  <a:lnTo>
                    <a:pt x="20" y="12"/>
                  </a:lnTo>
                  <a:lnTo>
                    <a:pt x="13" y="2"/>
                  </a:lnTo>
                  <a:lnTo>
                    <a:pt x="12" y="0"/>
                  </a:lnTo>
                  <a:lnTo>
                    <a:pt x="13" y="2"/>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 name="Freeform 648"/>
            <p:cNvSpPr>
              <a:spLocks/>
            </p:cNvSpPr>
            <p:nvPr userDrawn="1"/>
          </p:nvSpPr>
          <p:spPr bwMode="auto">
            <a:xfrm>
              <a:off x="5596" y="144"/>
              <a:ext cx="20" cy="21"/>
            </a:xfrm>
            <a:custGeom>
              <a:avLst/>
              <a:gdLst>
                <a:gd name="T0" fmla="*/ 11 w 20"/>
                <a:gd name="T1" fmla="*/ 0 h 21"/>
                <a:gd name="T2" fmla="*/ 0 w 20"/>
                <a:gd name="T3" fmla="*/ 10 h 21"/>
                <a:gd name="T4" fmla="*/ 8 w 20"/>
                <a:gd name="T5" fmla="*/ 21 h 21"/>
                <a:gd name="T6" fmla="*/ 20 w 20"/>
                <a:gd name="T7" fmla="*/ 10 h 21"/>
                <a:gd name="T8" fmla="*/ 12 w 20"/>
                <a:gd name="T9" fmla="*/ 1 h 21"/>
                <a:gd name="T10" fmla="*/ 11 w 20"/>
                <a:gd name="T11" fmla="*/ 0 h 21"/>
                <a:gd name="T12" fmla="*/ 12 w 20"/>
                <a:gd name="T13" fmla="*/ 1 h 21"/>
                <a:gd name="T14" fmla="*/ 12 w 20"/>
                <a:gd name="T15" fmla="*/ 0 h 21"/>
                <a:gd name="T16" fmla="*/ 11 w 20"/>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1">
                  <a:moveTo>
                    <a:pt x="11" y="0"/>
                  </a:moveTo>
                  <a:lnTo>
                    <a:pt x="0" y="10"/>
                  </a:lnTo>
                  <a:lnTo>
                    <a:pt x="8" y="21"/>
                  </a:lnTo>
                  <a:lnTo>
                    <a:pt x="20" y="10"/>
                  </a:lnTo>
                  <a:lnTo>
                    <a:pt x="12" y="1"/>
                  </a:lnTo>
                  <a:lnTo>
                    <a:pt x="11" y="0"/>
                  </a:lnTo>
                  <a:lnTo>
                    <a:pt x="12" y="1"/>
                  </a:lnTo>
                  <a:lnTo>
                    <a:pt x="12"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8" name="Freeform 649"/>
            <p:cNvSpPr>
              <a:spLocks/>
            </p:cNvSpPr>
            <p:nvPr userDrawn="1"/>
          </p:nvSpPr>
          <p:spPr bwMode="auto">
            <a:xfrm>
              <a:off x="5587" y="135"/>
              <a:ext cx="20" cy="21"/>
            </a:xfrm>
            <a:custGeom>
              <a:avLst/>
              <a:gdLst>
                <a:gd name="T0" fmla="*/ 9 w 20"/>
                <a:gd name="T1" fmla="*/ 0 h 21"/>
                <a:gd name="T2" fmla="*/ 0 w 20"/>
                <a:gd name="T3" fmla="*/ 11 h 21"/>
                <a:gd name="T4" fmla="*/ 11 w 20"/>
                <a:gd name="T5" fmla="*/ 21 h 21"/>
                <a:gd name="T6" fmla="*/ 20 w 20"/>
                <a:gd name="T7" fmla="*/ 9 h 21"/>
                <a:gd name="T8" fmla="*/ 11 w 20"/>
                <a:gd name="T9" fmla="*/ 1 h 21"/>
                <a:gd name="T10" fmla="*/ 9 w 20"/>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1">
                  <a:moveTo>
                    <a:pt x="9" y="0"/>
                  </a:moveTo>
                  <a:lnTo>
                    <a:pt x="0" y="11"/>
                  </a:lnTo>
                  <a:lnTo>
                    <a:pt x="11" y="21"/>
                  </a:lnTo>
                  <a:lnTo>
                    <a:pt x="20" y="9"/>
                  </a:lnTo>
                  <a:lnTo>
                    <a:pt x="11" y="1"/>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9" name="Freeform 650"/>
            <p:cNvSpPr>
              <a:spLocks/>
            </p:cNvSpPr>
            <p:nvPr userDrawn="1"/>
          </p:nvSpPr>
          <p:spPr bwMode="auto">
            <a:xfrm>
              <a:off x="5578" y="127"/>
              <a:ext cx="18" cy="21"/>
            </a:xfrm>
            <a:custGeom>
              <a:avLst/>
              <a:gdLst>
                <a:gd name="T0" fmla="*/ 8 w 18"/>
                <a:gd name="T1" fmla="*/ 0 h 21"/>
                <a:gd name="T2" fmla="*/ 0 w 18"/>
                <a:gd name="T3" fmla="*/ 13 h 21"/>
                <a:gd name="T4" fmla="*/ 10 w 18"/>
                <a:gd name="T5" fmla="*/ 21 h 21"/>
                <a:gd name="T6" fmla="*/ 18 w 18"/>
                <a:gd name="T7" fmla="*/ 8 h 21"/>
                <a:gd name="T8" fmla="*/ 9 w 18"/>
                <a:gd name="T9" fmla="*/ 1 h 21"/>
                <a:gd name="T10" fmla="*/ 8 w 18"/>
                <a:gd name="T11" fmla="*/ 0 h 21"/>
                <a:gd name="T12" fmla="*/ 9 w 18"/>
                <a:gd name="T13" fmla="*/ 1 h 21"/>
                <a:gd name="T14" fmla="*/ 9 w 18"/>
                <a:gd name="T15" fmla="*/ 1 h 21"/>
                <a:gd name="T16" fmla="*/ 8 w 1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21">
                  <a:moveTo>
                    <a:pt x="8" y="0"/>
                  </a:moveTo>
                  <a:lnTo>
                    <a:pt x="0" y="13"/>
                  </a:lnTo>
                  <a:lnTo>
                    <a:pt x="10" y="21"/>
                  </a:lnTo>
                  <a:lnTo>
                    <a:pt x="18" y="8"/>
                  </a:lnTo>
                  <a:lnTo>
                    <a:pt x="9" y="1"/>
                  </a:lnTo>
                  <a:lnTo>
                    <a:pt x="8" y="0"/>
                  </a:lnTo>
                  <a:lnTo>
                    <a:pt x="9" y="1"/>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0" name="Freeform 651"/>
            <p:cNvSpPr>
              <a:spLocks/>
            </p:cNvSpPr>
            <p:nvPr userDrawn="1"/>
          </p:nvSpPr>
          <p:spPr bwMode="auto">
            <a:xfrm>
              <a:off x="5567" y="121"/>
              <a:ext cx="19" cy="20"/>
            </a:xfrm>
            <a:custGeom>
              <a:avLst/>
              <a:gdLst>
                <a:gd name="T0" fmla="*/ 7 w 19"/>
                <a:gd name="T1" fmla="*/ 0 h 20"/>
                <a:gd name="T2" fmla="*/ 0 w 19"/>
                <a:gd name="T3" fmla="*/ 14 h 20"/>
                <a:gd name="T4" fmla="*/ 12 w 19"/>
                <a:gd name="T5" fmla="*/ 20 h 20"/>
                <a:gd name="T6" fmla="*/ 19 w 19"/>
                <a:gd name="T7" fmla="*/ 6 h 20"/>
                <a:gd name="T8" fmla="*/ 7 w 19"/>
                <a:gd name="T9" fmla="*/ 0 h 20"/>
                <a:gd name="T10" fmla="*/ 7 w 19"/>
                <a:gd name="T11" fmla="*/ 0 h 20"/>
                <a:gd name="T12" fmla="*/ 7 w 19"/>
                <a:gd name="T13" fmla="*/ 0 h 20"/>
                <a:gd name="T14" fmla="*/ 7 w 19"/>
                <a:gd name="T15" fmla="*/ 0 h 20"/>
                <a:gd name="T16" fmla="*/ 7 w 19"/>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0">
                  <a:moveTo>
                    <a:pt x="7" y="0"/>
                  </a:moveTo>
                  <a:lnTo>
                    <a:pt x="0" y="14"/>
                  </a:lnTo>
                  <a:lnTo>
                    <a:pt x="12" y="20"/>
                  </a:lnTo>
                  <a:lnTo>
                    <a:pt x="19" y="6"/>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1" name="Freeform 652"/>
            <p:cNvSpPr>
              <a:spLocks/>
            </p:cNvSpPr>
            <p:nvPr userDrawn="1"/>
          </p:nvSpPr>
          <p:spPr bwMode="auto">
            <a:xfrm>
              <a:off x="5557" y="116"/>
              <a:ext cx="17" cy="20"/>
            </a:xfrm>
            <a:custGeom>
              <a:avLst/>
              <a:gdLst>
                <a:gd name="T0" fmla="*/ 4 w 17"/>
                <a:gd name="T1" fmla="*/ 0 h 20"/>
                <a:gd name="T2" fmla="*/ 0 w 17"/>
                <a:gd name="T3" fmla="*/ 15 h 20"/>
                <a:gd name="T4" fmla="*/ 12 w 17"/>
                <a:gd name="T5" fmla="*/ 20 h 20"/>
                <a:gd name="T6" fmla="*/ 17 w 17"/>
                <a:gd name="T7" fmla="*/ 5 h 20"/>
                <a:gd name="T8" fmla="*/ 5 w 17"/>
                <a:gd name="T9" fmla="*/ 0 h 20"/>
                <a:gd name="T10" fmla="*/ 4 w 17"/>
                <a:gd name="T11" fmla="*/ 0 h 20"/>
                <a:gd name="T12" fmla="*/ 5 w 17"/>
                <a:gd name="T13" fmla="*/ 0 h 20"/>
                <a:gd name="T14" fmla="*/ 5 w 17"/>
                <a:gd name="T15" fmla="*/ 0 h 20"/>
                <a:gd name="T16" fmla="*/ 4 w 17"/>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20">
                  <a:moveTo>
                    <a:pt x="4" y="0"/>
                  </a:moveTo>
                  <a:lnTo>
                    <a:pt x="0" y="15"/>
                  </a:lnTo>
                  <a:lnTo>
                    <a:pt x="12" y="20"/>
                  </a:lnTo>
                  <a:lnTo>
                    <a:pt x="17" y="5"/>
                  </a:lnTo>
                  <a:lnTo>
                    <a:pt x="5" y="0"/>
                  </a:lnTo>
                  <a:lnTo>
                    <a:pt x="4" y="0"/>
                  </a:lnTo>
                  <a:lnTo>
                    <a:pt x="5"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2" name="Freeform 653"/>
            <p:cNvSpPr>
              <a:spLocks/>
            </p:cNvSpPr>
            <p:nvPr userDrawn="1"/>
          </p:nvSpPr>
          <p:spPr bwMode="auto">
            <a:xfrm>
              <a:off x="5545" y="113"/>
              <a:ext cx="16" cy="19"/>
            </a:xfrm>
            <a:custGeom>
              <a:avLst/>
              <a:gdLst>
                <a:gd name="T0" fmla="*/ 3 w 16"/>
                <a:gd name="T1" fmla="*/ 0 h 19"/>
                <a:gd name="T2" fmla="*/ 0 w 16"/>
                <a:gd name="T3" fmla="*/ 16 h 19"/>
                <a:gd name="T4" fmla="*/ 13 w 16"/>
                <a:gd name="T5" fmla="*/ 19 h 19"/>
                <a:gd name="T6" fmla="*/ 16 w 16"/>
                <a:gd name="T7" fmla="*/ 3 h 19"/>
                <a:gd name="T8" fmla="*/ 3 w 16"/>
                <a:gd name="T9" fmla="*/ 0 h 19"/>
                <a:gd name="T10" fmla="*/ 3 w 16"/>
                <a:gd name="T11" fmla="*/ 0 h 19"/>
                <a:gd name="T12" fmla="*/ 3 w 16"/>
                <a:gd name="T13" fmla="*/ 0 h 19"/>
                <a:gd name="T14" fmla="*/ 3 w 16"/>
                <a:gd name="T15" fmla="*/ 0 h 19"/>
                <a:gd name="T16" fmla="*/ 3 w 16"/>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9">
                  <a:moveTo>
                    <a:pt x="3" y="0"/>
                  </a:moveTo>
                  <a:lnTo>
                    <a:pt x="0" y="16"/>
                  </a:lnTo>
                  <a:lnTo>
                    <a:pt x="13" y="19"/>
                  </a:lnTo>
                  <a:lnTo>
                    <a:pt x="16" y="3"/>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3" name="Freeform 654"/>
            <p:cNvSpPr>
              <a:spLocks/>
            </p:cNvSpPr>
            <p:nvPr userDrawn="1"/>
          </p:nvSpPr>
          <p:spPr bwMode="auto">
            <a:xfrm>
              <a:off x="5533" y="112"/>
              <a:ext cx="15" cy="17"/>
            </a:xfrm>
            <a:custGeom>
              <a:avLst/>
              <a:gdLst>
                <a:gd name="T0" fmla="*/ 0 w 15"/>
                <a:gd name="T1" fmla="*/ 16 h 17"/>
                <a:gd name="T2" fmla="*/ 13 w 15"/>
                <a:gd name="T3" fmla="*/ 17 h 17"/>
                <a:gd name="T4" fmla="*/ 15 w 15"/>
                <a:gd name="T5" fmla="*/ 1 h 17"/>
                <a:gd name="T6" fmla="*/ 1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3" y="17"/>
                  </a:lnTo>
                  <a:lnTo>
                    <a:pt x="15" y="1"/>
                  </a:lnTo>
                  <a:lnTo>
                    <a:pt x="1"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4" name="Freeform 655"/>
            <p:cNvSpPr>
              <a:spLocks/>
            </p:cNvSpPr>
            <p:nvPr userDrawn="1"/>
          </p:nvSpPr>
          <p:spPr bwMode="auto">
            <a:xfrm>
              <a:off x="5613" y="197"/>
              <a:ext cx="16" cy="15"/>
            </a:xfrm>
            <a:custGeom>
              <a:avLst/>
              <a:gdLst>
                <a:gd name="T0" fmla="*/ 15 w 16"/>
                <a:gd name="T1" fmla="*/ 0 h 15"/>
                <a:gd name="T2" fmla="*/ 0 w 16"/>
                <a:gd name="T3" fmla="*/ 1 h 15"/>
                <a:gd name="T4" fmla="*/ 0 w 16"/>
                <a:gd name="T5" fmla="*/ 15 h 15"/>
                <a:gd name="T6" fmla="*/ 16 w 16"/>
                <a:gd name="T7" fmla="*/ 14 h 15"/>
                <a:gd name="T8" fmla="*/ 15 w 16"/>
                <a:gd name="T9" fmla="*/ 1 h 15"/>
                <a:gd name="T10" fmla="*/ 15 w 16"/>
                <a:gd name="T11" fmla="*/ 0 h 15"/>
                <a:gd name="T12" fmla="*/ 15 w 16"/>
                <a:gd name="T13" fmla="*/ 1 h 15"/>
                <a:gd name="T14" fmla="*/ 15 w 16"/>
                <a:gd name="T15" fmla="*/ 0 h 15"/>
                <a:gd name="T16" fmla="*/ 15 w 16"/>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5">
                  <a:moveTo>
                    <a:pt x="15" y="0"/>
                  </a:moveTo>
                  <a:lnTo>
                    <a:pt x="0" y="1"/>
                  </a:lnTo>
                  <a:lnTo>
                    <a:pt x="0" y="15"/>
                  </a:lnTo>
                  <a:lnTo>
                    <a:pt x="16" y="14"/>
                  </a:lnTo>
                  <a:lnTo>
                    <a:pt x="15" y="1"/>
                  </a:lnTo>
                  <a:lnTo>
                    <a:pt x="15" y="0"/>
                  </a:lnTo>
                  <a:lnTo>
                    <a:pt x="15" y="1"/>
                  </a:lnTo>
                  <a:lnTo>
                    <a:pt x="1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5" name="Freeform 656"/>
            <p:cNvSpPr>
              <a:spLocks/>
            </p:cNvSpPr>
            <p:nvPr userDrawn="1"/>
          </p:nvSpPr>
          <p:spPr bwMode="auto">
            <a:xfrm>
              <a:off x="5611" y="182"/>
              <a:ext cx="17" cy="17"/>
            </a:xfrm>
            <a:custGeom>
              <a:avLst/>
              <a:gdLst>
                <a:gd name="T0" fmla="*/ 14 w 17"/>
                <a:gd name="T1" fmla="*/ 0 h 17"/>
                <a:gd name="T2" fmla="*/ 0 w 17"/>
                <a:gd name="T3" fmla="*/ 4 h 17"/>
                <a:gd name="T4" fmla="*/ 2 w 17"/>
                <a:gd name="T5" fmla="*/ 17 h 17"/>
                <a:gd name="T6" fmla="*/ 17 w 17"/>
                <a:gd name="T7" fmla="*/ 15 h 17"/>
                <a:gd name="T8" fmla="*/ 14 w 17"/>
                <a:gd name="T9" fmla="*/ 1 h 17"/>
                <a:gd name="T10" fmla="*/ 14 w 17"/>
                <a:gd name="T11" fmla="*/ 0 h 17"/>
                <a:gd name="T12" fmla="*/ 14 w 17"/>
                <a:gd name="T13" fmla="*/ 1 h 17"/>
                <a:gd name="T14" fmla="*/ 14 w 17"/>
                <a:gd name="T15" fmla="*/ 1 h 17"/>
                <a:gd name="T16" fmla="*/ 14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0"/>
                  </a:moveTo>
                  <a:lnTo>
                    <a:pt x="0" y="4"/>
                  </a:lnTo>
                  <a:lnTo>
                    <a:pt x="2" y="17"/>
                  </a:lnTo>
                  <a:lnTo>
                    <a:pt x="17" y="15"/>
                  </a:lnTo>
                  <a:lnTo>
                    <a:pt x="14" y="1"/>
                  </a:lnTo>
                  <a:lnTo>
                    <a:pt x="14" y="0"/>
                  </a:lnTo>
                  <a:lnTo>
                    <a:pt x="14" y="1"/>
                  </a:lnTo>
                  <a:lnTo>
                    <a:pt x="1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 name="Freeform 657"/>
            <p:cNvSpPr>
              <a:spLocks/>
            </p:cNvSpPr>
            <p:nvPr userDrawn="1"/>
          </p:nvSpPr>
          <p:spPr bwMode="auto">
            <a:xfrm>
              <a:off x="5607" y="169"/>
              <a:ext cx="18" cy="18"/>
            </a:xfrm>
            <a:custGeom>
              <a:avLst/>
              <a:gdLst>
                <a:gd name="T0" fmla="*/ 13 w 18"/>
                <a:gd name="T1" fmla="*/ 0 h 18"/>
                <a:gd name="T2" fmla="*/ 0 w 18"/>
                <a:gd name="T3" fmla="*/ 6 h 18"/>
                <a:gd name="T4" fmla="*/ 4 w 18"/>
                <a:gd name="T5" fmla="*/ 18 h 18"/>
                <a:gd name="T6" fmla="*/ 18 w 18"/>
                <a:gd name="T7" fmla="*/ 13 h 18"/>
                <a:gd name="T8" fmla="*/ 14 w 18"/>
                <a:gd name="T9" fmla="*/ 1 h 18"/>
                <a:gd name="T10" fmla="*/ 13 w 18"/>
                <a:gd name="T11" fmla="*/ 0 h 18"/>
                <a:gd name="T12" fmla="*/ 14 w 18"/>
                <a:gd name="T13" fmla="*/ 1 h 18"/>
                <a:gd name="T14" fmla="*/ 14 w 18"/>
                <a:gd name="T15" fmla="*/ 1 h 18"/>
                <a:gd name="T16" fmla="*/ 13 w 18"/>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8">
                  <a:moveTo>
                    <a:pt x="13" y="0"/>
                  </a:moveTo>
                  <a:lnTo>
                    <a:pt x="0" y="6"/>
                  </a:lnTo>
                  <a:lnTo>
                    <a:pt x="4" y="18"/>
                  </a:lnTo>
                  <a:lnTo>
                    <a:pt x="18" y="13"/>
                  </a:lnTo>
                  <a:lnTo>
                    <a:pt x="14" y="1"/>
                  </a:lnTo>
                  <a:lnTo>
                    <a:pt x="13" y="0"/>
                  </a:lnTo>
                  <a:lnTo>
                    <a:pt x="14" y="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7" name="Freeform 658"/>
            <p:cNvSpPr>
              <a:spLocks/>
            </p:cNvSpPr>
            <p:nvPr userDrawn="1"/>
          </p:nvSpPr>
          <p:spPr bwMode="auto">
            <a:xfrm>
              <a:off x="5602" y="157"/>
              <a:ext cx="18" cy="20"/>
            </a:xfrm>
            <a:custGeom>
              <a:avLst/>
              <a:gdLst>
                <a:gd name="T0" fmla="*/ 13 w 18"/>
                <a:gd name="T1" fmla="*/ 0 h 20"/>
                <a:gd name="T2" fmla="*/ 0 w 18"/>
                <a:gd name="T3" fmla="*/ 8 h 20"/>
                <a:gd name="T4" fmla="*/ 5 w 18"/>
                <a:gd name="T5" fmla="*/ 20 h 20"/>
                <a:gd name="T6" fmla="*/ 18 w 18"/>
                <a:gd name="T7" fmla="*/ 12 h 20"/>
                <a:gd name="T8" fmla="*/ 13 w 18"/>
                <a:gd name="T9" fmla="*/ 1 h 20"/>
                <a:gd name="T10" fmla="*/ 13 w 1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0">
                  <a:moveTo>
                    <a:pt x="13" y="0"/>
                  </a:moveTo>
                  <a:lnTo>
                    <a:pt x="0" y="8"/>
                  </a:lnTo>
                  <a:lnTo>
                    <a:pt x="5" y="20"/>
                  </a:lnTo>
                  <a:lnTo>
                    <a:pt x="18" y="12"/>
                  </a:lnTo>
                  <a:lnTo>
                    <a:pt x="13" y="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8" name="Freeform 659"/>
            <p:cNvSpPr>
              <a:spLocks/>
            </p:cNvSpPr>
            <p:nvPr userDrawn="1"/>
          </p:nvSpPr>
          <p:spPr bwMode="auto">
            <a:xfrm>
              <a:off x="5595" y="145"/>
              <a:ext cx="20" cy="20"/>
            </a:xfrm>
            <a:custGeom>
              <a:avLst/>
              <a:gdLst>
                <a:gd name="T0" fmla="*/ 12 w 20"/>
                <a:gd name="T1" fmla="*/ 0 h 20"/>
                <a:gd name="T2" fmla="*/ 0 w 20"/>
                <a:gd name="T3" fmla="*/ 9 h 20"/>
                <a:gd name="T4" fmla="*/ 7 w 20"/>
                <a:gd name="T5" fmla="*/ 20 h 20"/>
                <a:gd name="T6" fmla="*/ 20 w 20"/>
                <a:gd name="T7" fmla="*/ 12 h 20"/>
                <a:gd name="T8" fmla="*/ 13 w 20"/>
                <a:gd name="T9" fmla="*/ 1 h 20"/>
                <a:gd name="T10" fmla="*/ 12 w 20"/>
                <a:gd name="T11" fmla="*/ 0 h 20"/>
                <a:gd name="T12" fmla="*/ 13 w 20"/>
                <a:gd name="T13" fmla="*/ 1 h 20"/>
                <a:gd name="T14" fmla="*/ 13 w 20"/>
                <a:gd name="T15" fmla="*/ 0 h 20"/>
                <a:gd name="T16" fmla="*/ 12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0"/>
                  </a:moveTo>
                  <a:lnTo>
                    <a:pt x="0" y="9"/>
                  </a:lnTo>
                  <a:lnTo>
                    <a:pt x="7" y="20"/>
                  </a:lnTo>
                  <a:lnTo>
                    <a:pt x="20" y="12"/>
                  </a:lnTo>
                  <a:lnTo>
                    <a:pt x="13" y="1"/>
                  </a:lnTo>
                  <a:lnTo>
                    <a:pt x="12" y="0"/>
                  </a:lnTo>
                  <a:lnTo>
                    <a:pt x="13" y="1"/>
                  </a:lnTo>
                  <a:lnTo>
                    <a:pt x="13" y="0"/>
                  </a:lnTo>
                  <a:lnTo>
                    <a:pt x="1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9" name="Freeform 660"/>
            <p:cNvSpPr>
              <a:spLocks/>
            </p:cNvSpPr>
            <p:nvPr userDrawn="1"/>
          </p:nvSpPr>
          <p:spPr bwMode="auto">
            <a:xfrm>
              <a:off x="5587" y="135"/>
              <a:ext cx="20" cy="21"/>
            </a:xfrm>
            <a:custGeom>
              <a:avLst/>
              <a:gdLst>
                <a:gd name="T0" fmla="*/ 11 w 20"/>
                <a:gd name="T1" fmla="*/ 0 h 21"/>
                <a:gd name="T2" fmla="*/ 0 w 20"/>
                <a:gd name="T3" fmla="*/ 10 h 21"/>
                <a:gd name="T4" fmla="*/ 8 w 20"/>
                <a:gd name="T5" fmla="*/ 21 h 21"/>
                <a:gd name="T6" fmla="*/ 20 w 20"/>
                <a:gd name="T7" fmla="*/ 10 h 21"/>
                <a:gd name="T8" fmla="*/ 12 w 20"/>
                <a:gd name="T9" fmla="*/ 1 h 21"/>
                <a:gd name="T10" fmla="*/ 11 w 20"/>
                <a:gd name="T11" fmla="*/ 0 h 21"/>
                <a:gd name="T12" fmla="*/ 12 w 20"/>
                <a:gd name="T13" fmla="*/ 1 h 21"/>
                <a:gd name="T14" fmla="*/ 12 w 20"/>
                <a:gd name="T15" fmla="*/ 0 h 21"/>
                <a:gd name="T16" fmla="*/ 11 w 20"/>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1">
                  <a:moveTo>
                    <a:pt x="11" y="0"/>
                  </a:moveTo>
                  <a:lnTo>
                    <a:pt x="0" y="10"/>
                  </a:lnTo>
                  <a:lnTo>
                    <a:pt x="8" y="21"/>
                  </a:lnTo>
                  <a:lnTo>
                    <a:pt x="20" y="10"/>
                  </a:lnTo>
                  <a:lnTo>
                    <a:pt x="12" y="1"/>
                  </a:lnTo>
                  <a:lnTo>
                    <a:pt x="11" y="0"/>
                  </a:lnTo>
                  <a:lnTo>
                    <a:pt x="12" y="1"/>
                  </a:lnTo>
                  <a:lnTo>
                    <a:pt x="12" y="0"/>
                  </a:lnTo>
                  <a:lnTo>
                    <a:pt x="1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0" name="Freeform 661"/>
            <p:cNvSpPr>
              <a:spLocks/>
            </p:cNvSpPr>
            <p:nvPr userDrawn="1"/>
          </p:nvSpPr>
          <p:spPr bwMode="auto">
            <a:xfrm>
              <a:off x="5578" y="125"/>
              <a:ext cx="20" cy="21"/>
            </a:xfrm>
            <a:custGeom>
              <a:avLst/>
              <a:gdLst>
                <a:gd name="T0" fmla="*/ 10 w 20"/>
                <a:gd name="T1" fmla="*/ 0 h 21"/>
                <a:gd name="T2" fmla="*/ 0 w 20"/>
                <a:gd name="T3" fmla="*/ 14 h 21"/>
                <a:gd name="T4" fmla="*/ 10 w 20"/>
                <a:gd name="T5" fmla="*/ 21 h 21"/>
                <a:gd name="T6" fmla="*/ 20 w 20"/>
                <a:gd name="T7" fmla="*/ 10 h 21"/>
                <a:gd name="T8" fmla="*/ 10 w 20"/>
                <a:gd name="T9" fmla="*/ 2 h 21"/>
                <a:gd name="T10" fmla="*/ 10 w 20"/>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1">
                  <a:moveTo>
                    <a:pt x="10" y="0"/>
                  </a:moveTo>
                  <a:lnTo>
                    <a:pt x="0" y="14"/>
                  </a:lnTo>
                  <a:lnTo>
                    <a:pt x="10" y="21"/>
                  </a:lnTo>
                  <a:lnTo>
                    <a:pt x="20" y="10"/>
                  </a:lnTo>
                  <a:lnTo>
                    <a:pt x="10" y="2"/>
                  </a:lnTo>
                  <a:lnTo>
                    <a:pt x="1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1" name="Freeform 662"/>
            <p:cNvSpPr>
              <a:spLocks/>
            </p:cNvSpPr>
            <p:nvPr userDrawn="1"/>
          </p:nvSpPr>
          <p:spPr bwMode="auto">
            <a:xfrm>
              <a:off x="5569" y="117"/>
              <a:ext cx="19" cy="22"/>
            </a:xfrm>
            <a:custGeom>
              <a:avLst/>
              <a:gdLst>
                <a:gd name="T0" fmla="*/ 8 w 19"/>
                <a:gd name="T1" fmla="*/ 0 h 22"/>
                <a:gd name="T2" fmla="*/ 0 w 19"/>
                <a:gd name="T3" fmla="*/ 14 h 22"/>
                <a:gd name="T4" fmla="*/ 10 w 19"/>
                <a:gd name="T5" fmla="*/ 22 h 22"/>
                <a:gd name="T6" fmla="*/ 19 w 19"/>
                <a:gd name="T7" fmla="*/ 8 h 22"/>
                <a:gd name="T8" fmla="*/ 9 w 19"/>
                <a:gd name="T9" fmla="*/ 2 h 22"/>
                <a:gd name="T10" fmla="*/ 8 w 19"/>
                <a:gd name="T11" fmla="*/ 0 h 22"/>
                <a:gd name="T12" fmla="*/ 9 w 19"/>
                <a:gd name="T13" fmla="*/ 2 h 22"/>
                <a:gd name="T14" fmla="*/ 8 w 19"/>
                <a:gd name="T15" fmla="*/ 0 h 22"/>
                <a:gd name="T16" fmla="*/ 8 w 19"/>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2">
                  <a:moveTo>
                    <a:pt x="8" y="0"/>
                  </a:moveTo>
                  <a:lnTo>
                    <a:pt x="0" y="14"/>
                  </a:lnTo>
                  <a:lnTo>
                    <a:pt x="10" y="22"/>
                  </a:lnTo>
                  <a:lnTo>
                    <a:pt x="19" y="8"/>
                  </a:lnTo>
                  <a:lnTo>
                    <a:pt x="9" y="2"/>
                  </a:lnTo>
                  <a:lnTo>
                    <a:pt x="8" y="0"/>
                  </a:lnTo>
                  <a:lnTo>
                    <a:pt x="9" y="2"/>
                  </a:lnTo>
                  <a:lnTo>
                    <a:pt x="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2" name="Freeform 663"/>
            <p:cNvSpPr>
              <a:spLocks/>
            </p:cNvSpPr>
            <p:nvPr userDrawn="1"/>
          </p:nvSpPr>
          <p:spPr bwMode="auto">
            <a:xfrm>
              <a:off x="5558" y="112"/>
              <a:ext cx="19" cy="20"/>
            </a:xfrm>
            <a:custGeom>
              <a:avLst/>
              <a:gdLst>
                <a:gd name="T0" fmla="*/ 7 w 19"/>
                <a:gd name="T1" fmla="*/ 0 h 20"/>
                <a:gd name="T2" fmla="*/ 0 w 19"/>
                <a:gd name="T3" fmla="*/ 15 h 20"/>
                <a:gd name="T4" fmla="*/ 12 w 19"/>
                <a:gd name="T5" fmla="*/ 20 h 20"/>
                <a:gd name="T6" fmla="*/ 19 w 19"/>
                <a:gd name="T7" fmla="*/ 5 h 20"/>
                <a:gd name="T8" fmla="*/ 7 w 19"/>
                <a:gd name="T9" fmla="*/ 0 h 20"/>
                <a:gd name="T10" fmla="*/ 7 w 1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20">
                  <a:moveTo>
                    <a:pt x="7" y="0"/>
                  </a:moveTo>
                  <a:lnTo>
                    <a:pt x="0" y="15"/>
                  </a:lnTo>
                  <a:lnTo>
                    <a:pt x="12" y="20"/>
                  </a:lnTo>
                  <a:lnTo>
                    <a:pt x="19" y="5"/>
                  </a:lnTo>
                  <a:lnTo>
                    <a:pt x="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3" name="Freeform 664"/>
            <p:cNvSpPr>
              <a:spLocks/>
            </p:cNvSpPr>
            <p:nvPr userDrawn="1"/>
          </p:nvSpPr>
          <p:spPr bwMode="auto">
            <a:xfrm>
              <a:off x="5548" y="107"/>
              <a:ext cx="17" cy="20"/>
            </a:xfrm>
            <a:custGeom>
              <a:avLst/>
              <a:gdLst>
                <a:gd name="T0" fmla="*/ 5 w 17"/>
                <a:gd name="T1" fmla="*/ 0 h 20"/>
                <a:gd name="T2" fmla="*/ 0 w 17"/>
                <a:gd name="T3" fmla="*/ 14 h 20"/>
                <a:gd name="T4" fmla="*/ 11 w 17"/>
                <a:gd name="T5" fmla="*/ 20 h 20"/>
                <a:gd name="T6" fmla="*/ 17 w 17"/>
                <a:gd name="T7" fmla="*/ 5 h 20"/>
                <a:gd name="T8" fmla="*/ 5 w 17"/>
                <a:gd name="T9" fmla="*/ 0 h 20"/>
                <a:gd name="T10" fmla="*/ 5 w 17"/>
                <a:gd name="T11" fmla="*/ 0 h 20"/>
                <a:gd name="T12" fmla="*/ 5 w 17"/>
                <a:gd name="T13" fmla="*/ 0 h 20"/>
                <a:gd name="T14" fmla="*/ 5 w 17"/>
                <a:gd name="T15" fmla="*/ 0 h 20"/>
                <a:gd name="T16" fmla="*/ 5 w 17"/>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20">
                  <a:moveTo>
                    <a:pt x="5" y="0"/>
                  </a:moveTo>
                  <a:lnTo>
                    <a:pt x="0" y="14"/>
                  </a:lnTo>
                  <a:lnTo>
                    <a:pt x="11" y="20"/>
                  </a:lnTo>
                  <a:lnTo>
                    <a:pt x="17" y="5"/>
                  </a:lnTo>
                  <a:lnTo>
                    <a:pt x="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4" name="Freeform 665"/>
            <p:cNvSpPr>
              <a:spLocks/>
            </p:cNvSpPr>
            <p:nvPr userDrawn="1"/>
          </p:nvSpPr>
          <p:spPr bwMode="auto">
            <a:xfrm>
              <a:off x="5536" y="104"/>
              <a:ext cx="17" cy="19"/>
            </a:xfrm>
            <a:custGeom>
              <a:avLst/>
              <a:gdLst>
                <a:gd name="T0" fmla="*/ 2 w 17"/>
                <a:gd name="T1" fmla="*/ 0 h 19"/>
                <a:gd name="T2" fmla="*/ 0 w 17"/>
                <a:gd name="T3" fmla="*/ 15 h 19"/>
                <a:gd name="T4" fmla="*/ 13 w 17"/>
                <a:gd name="T5" fmla="*/ 19 h 19"/>
                <a:gd name="T6" fmla="*/ 17 w 17"/>
                <a:gd name="T7" fmla="*/ 3 h 19"/>
                <a:gd name="T8" fmla="*/ 4 w 17"/>
                <a:gd name="T9" fmla="*/ 0 h 19"/>
                <a:gd name="T10" fmla="*/ 2 w 17"/>
                <a:gd name="T11" fmla="*/ 0 h 19"/>
                <a:gd name="T12" fmla="*/ 4 w 17"/>
                <a:gd name="T13" fmla="*/ 0 h 19"/>
                <a:gd name="T14" fmla="*/ 2 w 17"/>
                <a:gd name="T15" fmla="*/ 0 h 19"/>
                <a:gd name="T16" fmla="*/ 2 w 17"/>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9">
                  <a:moveTo>
                    <a:pt x="2" y="0"/>
                  </a:moveTo>
                  <a:lnTo>
                    <a:pt x="0" y="15"/>
                  </a:lnTo>
                  <a:lnTo>
                    <a:pt x="13" y="19"/>
                  </a:lnTo>
                  <a:lnTo>
                    <a:pt x="17" y="3"/>
                  </a:lnTo>
                  <a:lnTo>
                    <a:pt x="4" y="0"/>
                  </a:lnTo>
                  <a:lnTo>
                    <a:pt x="2" y="0"/>
                  </a:lnTo>
                  <a:lnTo>
                    <a:pt x="4" y="0"/>
                  </a:lnTo>
                  <a:lnTo>
                    <a:pt x="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5" name="Freeform 666"/>
            <p:cNvSpPr>
              <a:spLocks/>
            </p:cNvSpPr>
            <p:nvPr userDrawn="1"/>
          </p:nvSpPr>
          <p:spPr bwMode="auto">
            <a:xfrm>
              <a:off x="5524" y="103"/>
              <a:ext cx="14" cy="16"/>
            </a:xfrm>
            <a:custGeom>
              <a:avLst/>
              <a:gdLst>
                <a:gd name="T0" fmla="*/ 0 w 14"/>
                <a:gd name="T1" fmla="*/ 16 h 16"/>
                <a:gd name="T2" fmla="*/ 13 w 14"/>
                <a:gd name="T3" fmla="*/ 16 h 16"/>
                <a:gd name="T4" fmla="*/ 14 w 14"/>
                <a:gd name="T5" fmla="*/ 1 h 16"/>
                <a:gd name="T6" fmla="*/ 1 w 14"/>
                <a:gd name="T7" fmla="*/ 0 h 16"/>
                <a:gd name="T8" fmla="*/ 0 w 14"/>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6"/>
                  </a:moveTo>
                  <a:lnTo>
                    <a:pt x="13" y="16"/>
                  </a:lnTo>
                  <a:lnTo>
                    <a:pt x="14" y="1"/>
                  </a:lnTo>
                  <a:lnTo>
                    <a:pt x="1" y="0"/>
                  </a:lnTo>
                  <a:lnTo>
                    <a:pt x="0"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 name="Freeform 667"/>
            <p:cNvSpPr>
              <a:spLocks/>
            </p:cNvSpPr>
            <p:nvPr userDrawn="1"/>
          </p:nvSpPr>
          <p:spPr bwMode="auto">
            <a:xfrm>
              <a:off x="5454" y="106"/>
              <a:ext cx="38" cy="213"/>
            </a:xfrm>
            <a:custGeom>
              <a:avLst/>
              <a:gdLst>
                <a:gd name="T0" fmla="*/ 16 w 38"/>
                <a:gd name="T1" fmla="*/ 213 h 213"/>
                <a:gd name="T2" fmla="*/ 38 w 38"/>
                <a:gd name="T3" fmla="*/ 2 h 213"/>
                <a:gd name="T4" fmla="*/ 24 w 38"/>
                <a:gd name="T5" fmla="*/ 0 h 213"/>
                <a:gd name="T6" fmla="*/ 0 w 38"/>
                <a:gd name="T7" fmla="*/ 211 h 213"/>
                <a:gd name="T8" fmla="*/ 16 w 38"/>
                <a:gd name="T9" fmla="*/ 213 h 2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213">
                  <a:moveTo>
                    <a:pt x="16" y="213"/>
                  </a:moveTo>
                  <a:lnTo>
                    <a:pt x="38" y="2"/>
                  </a:lnTo>
                  <a:lnTo>
                    <a:pt x="24" y="0"/>
                  </a:lnTo>
                  <a:lnTo>
                    <a:pt x="0" y="211"/>
                  </a:lnTo>
                  <a:lnTo>
                    <a:pt x="16" y="21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 name="Rectangle 668"/>
            <p:cNvSpPr>
              <a:spLocks noChangeArrowheads="1"/>
            </p:cNvSpPr>
            <p:nvPr userDrawn="1"/>
          </p:nvSpPr>
          <p:spPr bwMode="auto">
            <a:xfrm>
              <a:off x="5461" y="305"/>
              <a:ext cx="64" cy="1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258" name="Freeform 669"/>
            <p:cNvSpPr>
              <a:spLocks/>
            </p:cNvSpPr>
            <p:nvPr userDrawn="1"/>
          </p:nvSpPr>
          <p:spPr bwMode="auto">
            <a:xfrm>
              <a:off x="5623" y="218"/>
              <a:ext cx="15" cy="17"/>
            </a:xfrm>
            <a:custGeom>
              <a:avLst/>
              <a:gdLst>
                <a:gd name="T0" fmla="*/ 14 w 15"/>
                <a:gd name="T1" fmla="*/ 17 h 17"/>
                <a:gd name="T2" fmla="*/ 14 w 15"/>
                <a:gd name="T3" fmla="*/ 15 h 17"/>
                <a:gd name="T4" fmla="*/ 15 w 15"/>
                <a:gd name="T5" fmla="*/ 1 h 17"/>
                <a:gd name="T6" fmla="*/ 0 w 15"/>
                <a:gd name="T7" fmla="*/ 0 h 17"/>
                <a:gd name="T8" fmla="*/ 0 w 15"/>
                <a:gd name="T9" fmla="*/ 14 h 17"/>
                <a:gd name="T10" fmla="*/ 14 w 15"/>
                <a:gd name="T11" fmla="*/ 17 h 17"/>
                <a:gd name="T12" fmla="*/ 14 w 15"/>
                <a:gd name="T13" fmla="*/ 17 h 17"/>
                <a:gd name="T14" fmla="*/ 14 w 15"/>
                <a:gd name="T15" fmla="*/ 15 h 17"/>
                <a:gd name="T16" fmla="*/ 14 w 15"/>
                <a:gd name="T17" fmla="*/ 15 h 17"/>
                <a:gd name="T18" fmla="*/ 14 w 15"/>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7">
                  <a:moveTo>
                    <a:pt x="14" y="17"/>
                  </a:moveTo>
                  <a:lnTo>
                    <a:pt x="14" y="15"/>
                  </a:lnTo>
                  <a:lnTo>
                    <a:pt x="15" y="1"/>
                  </a:lnTo>
                  <a:lnTo>
                    <a:pt x="0" y="0"/>
                  </a:lnTo>
                  <a:lnTo>
                    <a:pt x="0" y="14"/>
                  </a:lnTo>
                  <a:lnTo>
                    <a:pt x="14" y="17"/>
                  </a:lnTo>
                  <a:lnTo>
                    <a:pt x="14" y="15"/>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9" name="Freeform 670"/>
            <p:cNvSpPr>
              <a:spLocks/>
            </p:cNvSpPr>
            <p:nvPr userDrawn="1"/>
          </p:nvSpPr>
          <p:spPr bwMode="auto">
            <a:xfrm>
              <a:off x="5620" y="231"/>
              <a:ext cx="17" cy="17"/>
            </a:xfrm>
            <a:custGeom>
              <a:avLst/>
              <a:gdLst>
                <a:gd name="T0" fmla="*/ 14 w 17"/>
                <a:gd name="T1" fmla="*/ 17 h 17"/>
                <a:gd name="T2" fmla="*/ 14 w 17"/>
                <a:gd name="T3" fmla="*/ 17 h 17"/>
                <a:gd name="T4" fmla="*/ 17 w 17"/>
                <a:gd name="T5" fmla="*/ 4 h 17"/>
                <a:gd name="T6" fmla="*/ 3 w 17"/>
                <a:gd name="T7" fmla="*/ 0 h 17"/>
                <a:gd name="T8" fmla="*/ 0 w 17"/>
                <a:gd name="T9" fmla="*/ 14 h 17"/>
                <a:gd name="T10" fmla="*/ 14 w 17"/>
                <a:gd name="T11" fmla="*/ 17 h 17"/>
                <a:gd name="T12" fmla="*/ 14 w 17"/>
                <a:gd name="T13" fmla="*/ 17 h 17"/>
                <a:gd name="T14" fmla="*/ 14 w 17"/>
                <a:gd name="T15" fmla="*/ 17 h 17"/>
                <a:gd name="T16" fmla="*/ 14 w 17"/>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17"/>
                  </a:moveTo>
                  <a:lnTo>
                    <a:pt x="14" y="17"/>
                  </a:lnTo>
                  <a:lnTo>
                    <a:pt x="17" y="4"/>
                  </a:lnTo>
                  <a:lnTo>
                    <a:pt x="3" y="0"/>
                  </a:lnTo>
                  <a:lnTo>
                    <a:pt x="0" y="14"/>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0" name="Freeform 671"/>
            <p:cNvSpPr>
              <a:spLocks/>
            </p:cNvSpPr>
            <p:nvPr userDrawn="1"/>
          </p:nvSpPr>
          <p:spPr bwMode="auto">
            <a:xfrm>
              <a:off x="5616" y="244"/>
              <a:ext cx="18" cy="17"/>
            </a:xfrm>
            <a:custGeom>
              <a:avLst/>
              <a:gdLst>
                <a:gd name="T0" fmla="*/ 14 w 18"/>
                <a:gd name="T1" fmla="*/ 17 h 17"/>
                <a:gd name="T2" fmla="*/ 14 w 18"/>
                <a:gd name="T3" fmla="*/ 17 h 17"/>
                <a:gd name="T4" fmla="*/ 18 w 18"/>
                <a:gd name="T5" fmla="*/ 4 h 17"/>
                <a:gd name="T6" fmla="*/ 4 w 18"/>
                <a:gd name="T7" fmla="*/ 0 h 17"/>
                <a:gd name="T8" fmla="*/ 0 w 18"/>
                <a:gd name="T9" fmla="*/ 12 h 17"/>
                <a:gd name="T10" fmla="*/ 14 w 18"/>
                <a:gd name="T11" fmla="*/ 17 h 17"/>
                <a:gd name="T12" fmla="*/ 14 w 18"/>
                <a:gd name="T13" fmla="*/ 17 h 17"/>
                <a:gd name="T14" fmla="*/ 14 w 18"/>
                <a:gd name="T15" fmla="*/ 17 h 17"/>
                <a:gd name="T16" fmla="*/ 14 w 1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7">
                  <a:moveTo>
                    <a:pt x="14" y="17"/>
                  </a:moveTo>
                  <a:lnTo>
                    <a:pt x="14" y="17"/>
                  </a:lnTo>
                  <a:lnTo>
                    <a:pt x="18" y="4"/>
                  </a:lnTo>
                  <a:lnTo>
                    <a:pt x="4" y="0"/>
                  </a:lnTo>
                  <a:lnTo>
                    <a:pt x="0" y="12"/>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1" name="Freeform 672"/>
            <p:cNvSpPr>
              <a:spLocks/>
            </p:cNvSpPr>
            <p:nvPr userDrawn="1"/>
          </p:nvSpPr>
          <p:spPr bwMode="auto">
            <a:xfrm>
              <a:off x="5611" y="256"/>
              <a:ext cx="19" cy="18"/>
            </a:xfrm>
            <a:custGeom>
              <a:avLst/>
              <a:gdLst>
                <a:gd name="T0" fmla="*/ 13 w 19"/>
                <a:gd name="T1" fmla="*/ 18 h 18"/>
                <a:gd name="T2" fmla="*/ 13 w 19"/>
                <a:gd name="T3" fmla="*/ 18 h 18"/>
                <a:gd name="T4" fmla="*/ 19 w 19"/>
                <a:gd name="T5" fmla="*/ 5 h 18"/>
                <a:gd name="T6" fmla="*/ 5 w 19"/>
                <a:gd name="T7" fmla="*/ 0 h 18"/>
                <a:gd name="T8" fmla="*/ 0 w 19"/>
                <a:gd name="T9" fmla="*/ 12 h 18"/>
                <a:gd name="T10" fmla="*/ 13 w 19"/>
                <a:gd name="T11" fmla="*/ 18 h 18"/>
                <a:gd name="T12" fmla="*/ 13 w 19"/>
                <a:gd name="T13" fmla="*/ 18 h 18"/>
                <a:gd name="T14" fmla="*/ 13 w 19"/>
                <a:gd name="T15" fmla="*/ 18 h 18"/>
                <a:gd name="T16" fmla="*/ 13 w 19"/>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18">
                  <a:moveTo>
                    <a:pt x="13" y="18"/>
                  </a:moveTo>
                  <a:lnTo>
                    <a:pt x="13" y="18"/>
                  </a:lnTo>
                  <a:lnTo>
                    <a:pt x="19" y="5"/>
                  </a:lnTo>
                  <a:lnTo>
                    <a:pt x="5" y="0"/>
                  </a:lnTo>
                  <a:lnTo>
                    <a:pt x="0" y="12"/>
                  </a:lnTo>
                  <a:lnTo>
                    <a:pt x="1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2" name="Freeform 673"/>
            <p:cNvSpPr>
              <a:spLocks/>
            </p:cNvSpPr>
            <p:nvPr userDrawn="1"/>
          </p:nvSpPr>
          <p:spPr bwMode="auto">
            <a:xfrm>
              <a:off x="5604" y="266"/>
              <a:ext cx="20" cy="20"/>
            </a:xfrm>
            <a:custGeom>
              <a:avLst/>
              <a:gdLst>
                <a:gd name="T0" fmla="*/ 12 w 20"/>
                <a:gd name="T1" fmla="*/ 20 h 20"/>
                <a:gd name="T2" fmla="*/ 13 w 20"/>
                <a:gd name="T3" fmla="*/ 20 h 20"/>
                <a:gd name="T4" fmla="*/ 20 w 20"/>
                <a:gd name="T5" fmla="*/ 8 h 20"/>
                <a:gd name="T6" fmla="*/ 7 w 20"/>
                <a:gd name="T7" fmla="*/ 0 h 20"/>
                <a:gd name="T8" fmla="*/ 0 w 20"/>
                <a:gd name="T9" fmla="*/ 11 h 20"/>
                <a:gd name="T10" fmla="*/ 12 w 20"/>
                <a:gd name="T11" fmla="*/ 20 h 20"/>
                <a:gd name="T12" fmla="*/ 12 w 20"/>
                <a:gd name="T13" fmla="*/ 20 h 20"/>
                <a:gd name="T14" fmla="*/ 12 w 20"/>
                <a:gd name="T15" fmla="*/ 20 h 20"/>
                <a:gd name="T16" fmla="*/ 13 w 20"/>
                <a:gd name="T17" fmla="*/ 20 h 20"/>
                <a:gd name="T18" fmla="*/ 12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2" y="20"/>
                  </a:moveTo>
                  <a:lnTo>
                    <a:pt x="13" y="20"/>
                  </a:lnTo>
                  <a:lnTo>
                    <a:pt x="20" y="8"/>
                  </a:lnTo>
                  <a:lnTo>
                    <a:pt x="7" y="0"/>
                  </a:lnTo>
                  <a:lnTo>
                    <a:pt x="0" y="11"/>
                  </a:lnTo>
                  <a:lnTo>
                    <a:pt x="12" y="20"/>
                  </a:lnTo>
                  <a:lnTo>
                    <a:pt x="13" y="20"/>
                  </a:lnTo>
                  <a:lnTo>
                    <a:pt x="1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3" name="Freeform 674"/>
            <p:cNvSpPr>
              <a:spLocks/>
            </p:cNvSpPr>
            <p:nvPr userDrawn="1"/>
          </p:nvSpPr>
          <p:spPr bwMode="auto">
            <a:xfrm>
              <a:off x="5596" y="277"/>
              <a:ext cx="20" cy="20"/>
            </a:xfrm>
            <a:custGeom>
              <a:avLst/>
              <a:gdLst>
                <a:gd name="T0" fmla="*/ 11 w 20"/>
                <a:gd name="T1" fmla="*/ 20 h 20"/>
                <a:gd name="T2" fmla="*/ 12 w 20"/>
                <a:gd name="T3" fmla="*/ 20 h 20"/>
                <a:gd name="T4" fmla="*/ 20 w 20"/>
                <a:gd name="T5" fmla="*/ 9 h 20"/>
                <a:gd name="T6" fmla="*/ 8 w 20"/>
                <a:gd name="T7" fmla="*/ 0 h 20"/>
                <a:gd name="T8" fmla="*/ 0 w 20"/>
                <a:gd name="T9" fmla="*/ 9 h 20"/>
                <a:gd name="T10" fmla="*/ 11 w 20"/>
                <a:gd name="T11" fmla="*/ 20 h 20"/>
                <a:gd name="T12" fmla="*/ 11 w 20"/>
                <a:gd name="T13" fmla="*/ 20 h 20"/>
                <a:gd name="T14" fmla="*/ 12 w 20"/>
                <a:gd name="T15" fmla="*/ 20 h 20"/>
                <a:gd name="T16" fmla="*/ 12 w 20"/>
                <a:gd name="T17" fmla="*/ 20 h 20"/>
                <a:gd name="T18" fmla="*/ 11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1" y="20"/>
                  </a:moveTo>
                  <a:lnTo>
                    <a:pt x="12" y="20"/>
                  </a:lnTo>
                  <a:lnTo>
                    <a:pt x="20" y="9"/>
                  </a:lnTo>
                  <a:lnTo>
                    <a:pt x="8" y="0"/>
                  </a:lnTo>
                  <a:lnTo>
                    <a:pt x="0" y="9"/>
                  </a:lnTo>
                  <a:lnTo>
                    <a:pt x="11" y="20"/>
                  </a:lnTo>
                  <a:lnTo>
                    <a:pt x="12" y="20"/>
                  </a:lnTo>
                  <a:lnTo>
                    <a:pt x="1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4" name="Freeform 675"/>
            <p:cNvSpPr>
              <a:spLocks/>
            </p:cNvSpPr>
            <p:nvPr userDrawn="1"/>
          </p:nvSpPr>
          <p:spPr bwMode="auto">
            <a:xfrm>
              <a:off x="5588" y="286"/>
              <a:ext cx="19" cy="20"/>
            </a:xfrm>
            <a:custGeom>
              <a:avLst/>
              <a:gdLst>
                <a:gd name="T0" fmla="*/ 10 w 19"/>
                <a:gd name="T1" fmla="*/ 20 h 20"/>
                <a:gd name="T2" fmla="*/ 11 w 19"/>
                <a:gd name="T3" fmla="*/ 20 h 20"/>
                <a:gd name="T4" fmla="*/ 19 w 19"/>
                <a:gd name="T5" fmla="*/ 11 h 20"/>
                <a:gd name="T6" fmla="*/ 8 w 19"/>
                <a:gd name="T7" fmla="*/ 0 h 20"/>
                <a:gd name="T8" fmla="*/ 0 w 19"/>
                <a:gd name="T9" fmla="*/ 8 h 20"/>
                <a:gd name="T10" fmla="*/ 10 w 19"/>
                <a:gd name="T11" fmla="*/ 20 h 20"/>
                <a:gd name="T12" fmla="*/ 10 w 19"/>
                <a:gd name="T13" fmla="*/ 20 h 20"/>
                <a:gd name="T14" fmla="*/ 10 w 19"/>
                <a:gd name="T15" fmla="*/ 20 h 20"/>
                <a:gd name="T16" fmla="*/ 11 w 19"/>
                <a:gd name="T17" fmla="*/ 20 h 20"/>
                <a:gd name="T18" fmla="*/ 10 w 19"/>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20">
                  <a:moveTo>
                    <a:pt x="10" y="20"/>
                  </a:moveTo>
                  <a:lnTo>
                    <a:pt x="11" y="20"/>
                  </a:lnTo>
                  <a:lnTo>
                    <a:pt x="19" y="11"/>
                  </a:lnTo>
                  <a:lnTo>
                    <a:pt x="8" y="0"/>
                  </a:lnTo>
                  <a:lnTo>
                    <a:pt x="0" y="8"/>
                  </a:lnTo>
                  <a:lnTo>
                    <a:pt x="10" y="20"/>
                  </a:lnTo>
                  <a:lnTo>
                    <a:pt x="11" y="20"/>
                  </a:lnTo>
                  <a:lnTo>
                    <a:pt x="1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5" name="Freeform 676"/>
            <p:cNvSpPr>
              <a:spLocks/>
            </p:cNvSpPr>
            <p:nvPr userDrawn="1"/>
          </p:nvSpPr>
          <p:spPr bwMode="auto">
            <a:xfrm>
              <a:off x="5578" y="294"/>
              <a:ext cx="20" cy="20"/>
            </a:xfrm>
            <a:custGeom>
              <a:avLst/>
              <a:gdLst>
                <a:gd name="T0" fmla="*/ 8 w 20"/>
                <a:gd name="T1" fmla="*/ 20 h 20"/>
                <a:gd name="T2" fmla="*/ 9 w 20"/>
                <a:gd name="T3" fmla="*/ 20 h 20"/>
                <a:gd name="T4" fmla="*/ 20 w 20"/>
                <a:gd name="T5" fmla="*/ 12 h 20"/>
                <a:gd name="T6" fmla="*/ 10 w 20"/>
                <a:gd name="T7" fmla="*/ 0 h 20"/>
                <a:gd name="T8" fmla="*/ 0 w 20"/>
                <a:gd name="T9" fmla="*/ 7 h 20"/>
                <a:gd name="T10" fmla="*/ 8 w 20"/>
                <a:gd name="T11" fmla="*/ 20 h 20"/>
                <a:gd name="T12" fmla="*/ 8 w 20"/>
                <a:gd name="T13" fmla="*/ 20 h 20"/>
                <a:gd name="T14" fmla="*/ 9 w 20"/>
                <a:gd name="T15" fmla="*/ 20 h 20"/>
                <a:gd name="T16" fmla="*/ 9 w 20"/>
                <a:gd name="T17" fmla="*/ 20 h 20"/>
                <a:gd name="T18" fmla="*/ 8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8" y="20"/>
                  </a:moveTo>
                  <a:lnTo>
                    <a:pt x="9" y="20"/>
                  </a:lnTo>
                  <a:lnTo>
                    <a:pt x="20" y="12"/>
                  </a:lnTo>
                  <a:lnTo>
                    <a:pt x="10" y="0"/>
                  </a:lnTo>
                  <a:lnTo>
                    <a:pt x="0" y="7"/>
                  </a:lnTo>
                  <a:lnTo>
                    <a:pt x="8" y="20"/>
                  </a:lnTo>
                  <a:lnTo>
                    <a:pt x="9"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 name="Freeform 677"/>
            <p:cNvSpPr>
              <a:spLocks/>
            </p:cNvSpPr>
            <p:nvPr userDrawn="1"/>
          </p:nvSpPr>
          <p:spPr bwMode="auto">
            <a:xfrm>
              <a:off x="5569" y="301"/>
              <a:ext cx="17" cy="20"/>
            </a:xfrm>
            <a:custGeom>
              <a:avLst/>
              <a:gdLst>
                <a:gd name="T0" fmla="*/ 5 w 17"/>
                <a:gd name="T1" fmla="*/ 20 h 20"/>
                <a:gd name="T2" fmla="*/ 6 w 17"/>
                <a:gd name="T3" fmla="*/ 20 h 20"/>
                <a:gd name="T4" fmla="*/ 17 w 17"/>
                <a:gd name="T5" fmla="*/ 13 h 20"/>
                <a:gd name="T6" fmla="*/ 10 w 17"/>
                <a:gd name="T7" fmla="*/ 0 h 20"/>
                <a:gd name="T8" fmla="*/ 0 w 17"/>
                <a:gd name="T9" fmla="*/ 5 h 20"/>
                <a:gd name="T10" fmla="*/ 5 w 17"/>
                <a:gd name="T11" fmla="*/ 20 h 20"/>
                <a:gd name="T12" fmla="*/ 5 w 17"/>
                <a:gd name="T13" fmla="*/ 20 h 20"/>
                <a:gd name="T14" fmla="*/ 6 w 17"/>
                <a:gd name="T15" fmla="*/ 20 h 20"/>
                <a:gd name="T16" fmla="*/ 6 w 17"/>
                <a:gd name="T17" fmla="*/ 20 h 20"/>
                <a:gd name="T18" fmla="*/ 5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5" y="20"/>
                  </a:moveTo>
                  <a:lnTo>
                    <a:pt x="6" y="20"/>
                  </a:lnTo>
                  <a:lnTo>
                    <a:pt x="17" y="13"/>
                  </a:lnTo>
                  <a:lnTo>
                    <a:pt x="10" y="0"/>
                  </a:lnTo>
                  <a:lnTo>
                    <a:pt x="0" y="5"/>
                  </a:lnTo>
                  <a:lnTo>
                    <a:pt x="5" y="20"/>
                  </a:lnTo>
                  <a:lnTo>
                    <a:pt x="6" y="20"/>
                  </a:lnTo>
                  <a:lnTo>
                    <a:pt x="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7" name="Freeform 678"/>
            <p:cNvSpPr>
              <a:spLocks/>
            </p:cNvSpPr>
            <p:nvPr userDrawn="1"/>
          </p:nvSpPr>
          <p:spPr bwMode="auto">
            <a:xfrm>
              <a:off x="5557" y="306"/>
              <a:ext cx="17" cy="20"/>
            </a:xfrm>
            <a:custGeom>
              <a:avLst/>
              <a:gdLst>
                <a:gd name="T0" fmla="*/ 4 w 17"/>
                <a:gd name="T1" fmla="*/ 20 h 20"/>
                <a:gd name="T2" fmla="*/ 5 w 17"/>
                <a:gd name="T3" fmla="*/ 19 h 20"/>
                <a:gd name="T4" fmla="*/ 17 w 17"/>
                <a:gd name="T5" fmla="*/ 15 h 20"/>
                <a:gd name="T6" fmla="*/ 12 w 17"/>
                <a:gd name="T7" fmla="*/ 0 h 20"/>
                <a:gd name="T8" fmla="*/ 0 w 17"/>
                <a:gd name="T9" fmla="*/ 4 h 20"/>
                <a:gd name="T10" fmla="*/ 4 w 17"/>
                <a:gd name="T11" fmla="*/ 20 h 20"/>
                <a:gd name="T12" fmla="*/ 4 w 17"/>
                <a:gd name="T13" fmla="*/ 20 h 20"/>
                <a:gd name="T14" fmla="*/ 5 w 17"/>
                <a:gd name="T15" fmla="*/ 20 h 20"/>
                <a:gd name="T16" fmla="*/ 5 w 17"/>
                <a:gd name="T17" fmla="*/ 19 h 20"/>
                <a:gd name="T18" fmla="*/ 4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4" y="20"/>
                  </a:moveTo>
                  <a:lnTo>
                    <a:pt x="5" y="19"/>
                  </a:lnTo>
                  <a:lnTo>
                    <a:pt x="17" y="15"/>
                  </a:lnTo>
                  <a:lnTo>
                    <a:pt x="12" y="0"/>
                  </a:lnTo>
                  <a:lnTo>
                    <a:pt x="0" y="4"/>
                  </a:lnTo>
                  <a:lnTo>
                    <a:pt x="4" y="20"/>
                  </a:lnTo>
                  <a:lnTo>
                    <a:pt x="5" y="20"/>
                  </a:lnTo>
                  <a:lnTo>
                    <a:pt x="5" y="19"/>
                  </a:lnTo>
                  <a:lnTo>
                    <a:pt x="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8" name="Freeform 679"/>
            <p:cNvSpPr>
              <a:spLocks/>
            </p:cNvSpPr>
            <p:nvPr userDrawn="1"/>
          </p:nvSpPr>
          <p:spPr bwMode="auto">
            <a:xfrm>
              <a:off x="5545" y="310"/>
              <a:ext cx="16" cy="18"/>
            </a:xfrm>
            <a:custGeom>
              <a:avLst/>
              <a:gdLst>
                <a:gd name="T0" fmla="*/ 3 w 16"/>
                <a:gd name="T1" fmla="*/ 18 h 18"/>
                <a:gd name="T2" fmla="*/ 3 w 16"/>
                <a:gd name="T3" fmla="*/ 18 h 18"/>
                <a:gd name="T4" fmla="*/ 16 w 16"/>
                <a:gd name="T5" fmla="*/ 16 h 18"/>
                <a:gd name="T6" fmla="*/ 13 w 16"/>
                <a:gd name="T7" fmla="*/ 0 h 18"/>
                <a:gd name="T8" fmla="*/ 0 w 16"/>
                <a:gd name="T9" fmla="*/ 3 h 18"/>
                <a:gd name="T10" fmla="*/ 3 w 16"/>
                <a:gd name="T11" fmla="*/ 18 h 18"/>
                <a:gd name="T12" fmla="*/ 3 w 16"/>
                <a:gd name="T13" fmla="*/ 18 h 18"/>
                <a:gd name="T14" fmla="*/ 3 w 16"/>
                <a:gd name="T15" fmla="*/ 18 h 18"/>
                <a:gd name="T16" fmla="*/ 3 w 16"/>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8">
                  <a:moveTo>
                    <a:pt x="3" y="18"/>
                  </a:moveTo>
                  <a:lnTo>
                    <a:pt x="3" y="18"/>
                  </a:lnTo>
                  <a:lnTo>
                    <a:pt x="16" y="16"/>
                  </a:lnTo>
                  <a:lnTo>
                    <a:pt x="13" y="0"/>
                  </a:lnTo>
                  <a:lnTo>
                    <a:pt x="0" y="3"/>
                  </a:lnTo>
                  <a:lnTo>
                    <a:pt x="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9" name="Freeform 680"/>
            <p:cNvSpPr>
              <a:spLocks/>
            </p:cNvSpPr>
            <p:nvPr userDrawn="1"/>
          </p:nvSpPr>
          <p:spPr bwMode="auto">
            <a:xfrm>
              <a:off x="5533" y="313"/>
              <a:ext cx="15" cy="17"/>
            </a:xfrm>
            <a:custGeom>
              <a:avLst/>
              <a:gdLst>
                <a:gd name="T0" fmla="*/ 1 w 15"/>
                <a:gd name="T1" fmla="*/ 17 h 17"/>
                <a:gd name="T2" fmla="*/ 15 w 15"/>
                <a:gd name="T3" fmla="*/ 15 h 17"/>
                <a:gd name="T4" fmla="*/ 13 w 15"/>
                <a:gd name="T5" fmla="*/ 0 h 17"/>
                <a:gd name="T6" fmla="*/ 0 w 15"/>
                <a:gd name="T7" fmla="*/ 1 h 17"/>
                <a:gd name="T8" fmla="*/ 1 w 15"/>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1" y="17"/>
                  </a:moveTo>
                  <a:lnTo>
                    <a:pt x="15" y="15"/>
                  </a:lnTo>
                  <a:lnTo>
                    <a:pt x="13" y="0"/>
                  </a:lnTo>
                  <a:lnTo>
                    <a:pt x="0" y="1"/>
                  </a:lnTo>
                  <a:lnTo>
                    <a:pt x="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0" name="Freeform 681"/>
            <p:cNvSpPr>
              <a:spLocks/>
            </p:cNvSpPr>
            <p:nvPr userDrawn="1"/>
          </p:nvSpPr>
          <p:spPr bwMode="auto">
            <a:xfrm>
              <a:off x="5613" y="210"/>
              <a:ext cx="16" cy="16"/>
            </a:xfrm>
            <a:custGeom>
              <a:avLst/>
              <a:gdLst>
                <a:gd name="T0" fmla="*/ 15 w 16"/>
                <a:gd name="T1" fmla="*/ 16 h 16"/>
                <a:gd name="T2" fmla="*/ 15 w 16"/>
                <a:gd name="T3" fmla="*/ 14 h 16"/>
                <a:gd name="T4" fmla="*/ 16 w 16"/>
                <a:gd name="T5" fmla="*/ 0 h 16"/>
                <a:gd name="T6" fmla="*/ 0 w 16"/>
                <a:gd name="T7" fmla="*/ 0 h 16"/>
                <a:gd name="T8" fmla="*/ 0 w 16"/>
                <a:gd name="T9" fmla="*/ 13 h 16"/>
                <a:gd name="T10" fmla="*/ 15 w 16"/>
                <a:gd name="T11" fmla="*/ 16 h 16"/>
                <a:gd name="T12" fmla="*/ 15 w 16"/>
                <a:gd name="T13" fmla="*/ 16 h 16"/>
                <a:gd name="T14" fmla="*/ 15 w 16"/>
                <a:gd name="T15" fmla="*/ 14 h 16"/>
                <a:gd name="T16" fmla="*/ 15 w 16"/>
                <a:gd name="T17" fmla="*/ 14 h 16"/>
                <a:gd name="T18" fmla="*/ 15 w 16"/>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6">
                  <a:moveTo>
                    <a:pt x="15" y="16"/>
                  </a:moveTo>
                  <a:lnTo>
                    <a:pt x="15" y="14"/>
                  </a:lnTo>
                  <a:lnTo>
                    <a:pt x="16" y="0"/>
                  </a:lnTo>
                  <a:lnTo>
                    <a:pt x="0" y="0"/>
                  </a:lnTo>
                  <a:lnTo>
                    <a:pt x="0" y="13"/>
                  </a:lnTo>
                  <a:lnTo>
                    <a:pt x="15" y="16"/>
                  </a:lnTo>
                  <a:lnTo>
                    <a:pt x="15" y="14"/>
                  </a:lnTo>
                  <a:lnTo>
                    <a:pt x="15"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1" name="Freeform 682"/>
            <p:cNvSpPr>
              <a:spLocks/>
            </p:cNvSpPr>
            <p:nvPr userDrawn="1"/>
          </p:nvSpPr>
          <p:spPr bwMode="auto">
            <a:xfrm>
              <a:off x="5611" y="223"/>
              <a:ext cx="17" cy="17"/>
            </a:xfrm>
            <a:custGeom>
              <a:avLst/>
              <a:gdLst>
                <a:gd name="T0" fmla="*/ 14 w 17"/>
                <a:gd name="T1" fmla="*/ 17 h 17"/>
                <a:gd name="T2" fmla="*/ 14 w 17"/>
                <a:gd name="T3" fmla="*/ 16 h 17"/>
                <a:gd name="T4" fmla="*/ 17 w 17"/>
                <a:gd name="T5" fmla="*/ 3 h 17"/>
                <a:gd name="T6" fmla="*/ 2 w 17"/>
                <a:gd name="T7" fmla="*/ 0 h 17"/>
                <a:gd name="T8" fmla="*/ 0 w 17"/>
                <a:gd name="T9" fmla="*/ 13 h 17"/>
                <a:gd name="T10" fmla="*/ 14 w 17"/>
                <a:gd name="T11" fmla="*/ 17 h 17"/>
                <a:gd name="T12" fmla="*/ 14 w 17"/>
                <a:gd name="T13" fmla="*/ 17 h 17"/>
                <a:gd name="T14" fmla="*/ 14 w 17"/>
                <a:gd name="T15" fmla="*/ 16 h 17"/>
                <a:gd name="T16" fmla="*/ 14 w 17"/>
                <a:gd name="T17" fmla="*/ 16 h 17"/>
                <a:gd name="T18" fmla="*/ 14 w 17"/>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7">
                  <a:moveTo>
                    <a:pt x="14" y="17"/>
                  </a:moveTo>
                  <a:lnTo>
                    <a:pt x="14" y="16"/>
                  </a:lnTo>
                  <a:lnTo>
                    <a:pt x="17" y="3"/>
                  </a:lnTo>
                  <a:lnTo>
                    <a:pt x="2" y="0"/>
                  </a:lnTo>
                  <a:lnTo>
                    <a:pt x="0" y="13"/>
                  </a:lnTo>
                  <a:lnTo>
                    <a:pt x="14" y="17"/>
                  </a:lnTo>
                  <a:lnTo>
                    <a:pt x="14" y="16"/>
                  </a:lnTo>
                  <a:lnTo>
                    <a:pt x="14" y="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2" name="Freeform 683"/>
            <p:cNvSpPr>
              <a:spLocks/>
            </p:cNvSpPr>
            <p:nvPr userDrawn="1"/>
          </p:nvSpPr>
          <p:spPr bwMode="auto">
            <a:xfrm>
              <a:off x="5607" y="235"/>
              <a:ext cx="18" cy="18"/>
            </a:xfrm>
            <a:custGeom>
              <a:avLst/>
              <a:gdLst>
                <a:gd name="T0" fmla="*/ 14 w 18"/>
                <a:gd name="T1" fmla="*/ 18 h 18"/>
                <a:gd name="T2" fmla="*/ 14 w 18"/>
                <a:gd name="T3" fmla="*/ 17 h 18"/>
                <a:gd name="T4" fmla="*/ 18 w 18"/>
                <a:gd name="T5" fmla="*/ 5 h 18"/>
                <a:gd name="T6" fmla="*/ 4 w 18"/>
                <a:gd name="T7" fmla="*/ 0 h 18"/>
                <a:gd name="T8" fmla="*/ 0 w 18"/>
                <a:gd name="T9" fmla="*/ 12 h 18"/>
                <a:gd name="T10" fmla="*/ 14 w 18"/>
                <a:gd name="T11" fmla="*/ 1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8">
                  <a:moveTo>
                    <a:pt x="14" y="18"/>
                  </a:moveTo>
                  <a:lnTo>
                    <a:pt x="14" y="17"/>
                  </a:lnTo>
                  <a:lnTo>
                    <a:pt x="18" y="5"/>
                  </a:lnTo>
                  <a:lnTo>
                    <a:pt x="4" y="0"/>
                  </a:lnTo>
                  <a:lnTo>
                    <a:pt x="0" y="12"/>
                  </a:lnTo>
                  <a:lnTo>
                    <a:pt x="14"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3" name="Freeform 684"/>
            <p:cNvSpPr>
              <a:spLocks/>
            </p:cNvSpPr>
            <p:nvPr userDrawn="1"/>
          </p:nvSpPr>
          <p:spPr bwMode="auto">
            <a:xfrm>
              <a:off x="5602" y="247"/>
              <a:ext cx="19" cy="18"/>
            </a:xfrm>
            <a:custGeom>
              <a:avLst/>
              <a:gdLst>
                <a:gd name="T0" fmla="*/ 13 w 19"/>
                <a:gd name="T1" fmla="*/ 18 h 18"/>
                <a:gd name="T2" fmla="*/ 14 w 19"/>
                <a:gd name="T3" fmla="*/ 17 h 18"/>
                <a:gd name="T4" fmla="*/ 19 w 19"/>
                <a:gd name="T5" fmla="*/ 6 h 18"/>
                <a:gd name="T6" fmla="*/ 5 w 19"/>
                <a:gd name="T7" fmla="*/ 0 h 18"/>
                <a:gd name="T8" fmla="*/ 0 w 19"/>
                <a:gd name="T9" fmla="*/ 12 h 18"/>
                <a:gd name="T10" fmla="*/ 13 w 19"/>
                <a:gd name="T11" fmla="*/ 18 h 18"/>
                <a:gd name="T12" fmla="*/ 13 w 19"/>
                <a:gd name="T13" fmla="*/ 18 h 18"/>
                <a:gd name="T14" fmla="*/ 13 w 19"/>
                <a:gd name="T15" fmla="*/ 18 h 18"/>
                <a:gd name="T16" fmla="*/ 14 w 19"/>
                <a:gd name="T17" fmla="*/ 17 h 18"/>
                <a:gd name="T18" fmla="*/ 13 w 19"/>
                <a:gd name="T19" fmla="*/ 18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18">
                  <a:moveTo>
                    <a:pt x="13" y="18"/>
                  </a:moveTo>
                  <a:lnTo>
                    <a:pt x="14" y="17"/>
                  </a:lnTo>
                  <a:lnTo>
                    <a:pt x="19" y="6"/>
                  </a:lnTo>
                  <a:lnTo>
                    <a:pt x="5" y="0"/>
                  </a:lnTo>
                  <a:lnTo>
                    <a:pt x="0" y="12"/>
                  </a:lnTo>
                  <a:lnTo>
                    <a:pt x="13" y="18"/>
                  </a:lnTo>
                  <a:lnTo>
                    <a:pt x="14" y="17"/>
                  </a:lnTo>
                  <a:lnTo>
                    <a:pt x="13"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4" name="Freeform 685"/>
            <p:cNvSpPr>
              <a:spLocks/>
            </p:cNvSpPr>
            <p:nvPr userDrawn="1"/>
          </p:nvSpPr>
          <p:spPr bwMode="auto">
            <a:xfrm>
              <a:off x="5595" y="257"/>
              <a:ext cx="20" cy="21"/>
            </a:xfrm>
            <a:custGeom>
              <a:avLst/>
              <a:gdLst>
                <a:gd name="T0" fmla="*/ 12 w 20"/>
                <a:gd name="T1" fmla="*/ 21 h 21"/>
                <a:gd name="T2" fmla="*/ 13 w 20"/>
                <a:gd name="T3" fmla="*/ 20 h 21"/>
                <a:gd name="T4" fmla="*/ 20 w 20"/>
                <a:gd name="T5" fmla="*/ 8 h 21"/>
                <a:gd name="T6" fmla="*/ 7 w 20"/>
                <a:gd name="T7" fmla="*/ 0 h 21"/>
                <a:gd name="T8" fmla="*/ 0 w 20"/>
                <a:gd name="T9" fmla="*/ 12 h 21"/>
                <a:gd name="T10" fmla="*/ 12 w 20"/>
                <a:gd name="T11" fmla="*/ 21 h 21"/>
                <a:gd name="T12" fmla="*/ 12 w 20"/>
                <a:gd name="T13" fmla="*/ 21 h 21"/>
                <a:gd name="T14" fmla="*/ 13 w 20"/>
                <a:gd name="T15" fmla="*/ 20 h 21"/>
                <a:gd name="T16" fmla="*/ 13 w 20"/>
                <a:gd name="T17" fmla="*/ 20 h 21"/>
                <a:gd name="T18" fmla="*/ 12 w 20"/>
                <a:gd name="T19" fmla="*/ 2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1">
                  <a:moveTo>
                    <a:pt x="12" y="21"/>
                  </a:moveTo>
                  <a:lnTo>
                    <a:pt x="13" y="20"/>
                  </a:lnTo>
                  <a:lnTo>
                    <a:pt x="20" y="8"/>
                  </a:lnTo>
                  <a:lnTo>
                    <a:pt x="7" y="0"/>
                  </a:lnTo>
                  <a:lnTo>
                    <a:pt x="0" y="12"/>
                  </a:lnTo>
                  <a:lnTo>
                    <a:pt x="12" y="21"/>
                  </a:lnTo>
                  <a:lnTo>
                    <a:pt x="13" y="20"/>
                  </a:lnTo>
                  <a:lnTo>
                    <a:pt x="12"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5" name="Freeform 686"/>
            <p:cNvSpPr>
              <a:spLocks/>
            </p:cNvSpPr>
            <p:nvPr userDrawn="1"/>
          </p:nvSpPr>
          <p:spPr bwMode="auto">
            <a:xfrm>
              <a:off x="5587" y="268"/>
              <a:ext cx="20" cy="20"/>
            </a:xfrm>
            <a:custGeom>
              <a:avLst/>
              <a:gdLst>
                <a:gd name="T0" fmla="*/ 12 w 20"/>
                <a:gd name="T1" fmla="*/ 20 h 20"/>
                <a:gd name="T2" fmla="*/ 12 w 20"/>
                <a:gd name="T3" fmla="*/ 20 h 20"/>
                <a:gd name="T4" fmla="*/ 20 w 20"/>
                <a:gd name="T5" fmla="*/ 10 h 20"/>
                <a:gd name="T6" fmla="*/ 8 w 20"/>
                <a:gd name="T7" fmla="*/ 0 h 20"/>
                <a:gd name="T8" fmla="*/ 0 w 20"/>
                <a:gd name="T9" fmla="*/ 9 h 20"/>
                <a:gd name="T10" fmla="*/ 12 w 20"/>
                <a:gd name="T11" fmla="*/ 20 h 20"/>
                <a:gd name="T12" fmla="*/ 12 w 20"/>
                <a:gd name="T13" fmla="*/ 20 h 20"/>
                <a:gd name="T14" fmla="*/ 12 w 20"/>
                <a:gd name="T15" fmla="*/ 20 h 20"/>
                <a:gd name="T16" fmla="*/ 12 w 20"/>
                <a:gd name="T17" fmla="*/ 2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20"/>
                  </a:moveTo>
                  <a:lnTo>
                    <a:pt x="12" y="20"/>
                  </a:lnTo>
                  <a:lnTo>
                    <a:pt x="20" y="10"/>
                  </a:lnTo>
                  <a:lnTo>
                    <a:pt x="8" y="0"/>
                  </a:lnTo>
                  <a:lnTo>
                    <a:pt x="0" y="9"/>
                  </a:lnTo>
                  <a:lnTo>
                    <a:pt x="12"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 name="Freeform 687"/>
            <p:cNvSpPr>
              <a:spLocks/>
            </p:cNvSpPr>
            <p:nvPr userDrawn="1"/>
          </p:nvSpPr>
          <p:spPr bwMode="auto">
            <a:xfrm>
              <a:off x="5579" y="277"/>
              <a:ext cx="20" cy="20"/>
            </a:xfrm>
            <a:custGeom>
              <a:avLst/>
              <a:gdLst>
                <a:gd name="T0" fmla="*/ 9 w 20"/>
                <a:gd name="T1" fmla="*/ 20 h 20"/>
                <a:gd name="T2" fmla="*/ 11 w 20"/>
                <a:gd name="T3" fmla="*/ 20 h 20"/>
                <a:gd name="T4" fmla="*/ 20 w 20"/>
                <a:gd name="T5" fmla="*/ 11 h 20"/>
                <a:gd name="T6" fmla="*/ 9 w 20"/>
                <a:gd name="T7" fmla="*/ 0 h 20"/>
                <a:gd name="T8" fmla="*/ 0 w 20"/>
                <a:gd name="T9" fmla="*/ 8 h 20"/>
                <a:gd name="T10" fmla="*/ 9 w 20"/>
                <a:gd name="T11" fmla="*/ 20 h 20"/>
                <a:gd name="T12" fmla="*/ 9 w 20"/>
                <a:gd name="T13" fmla="*/ 20 h 20"/>
                <a:gd name="T14" fmla="*/ 9 w 20"/>
                <a:gd name="T15" fmla="*/ 20 h 20"/>
                <a:gd name="T16" fmla="*/ 11 w 20"/>
                <a:gd name="T17" fmla="*/ 20 h 20"/>
                <a:gd name="T18" fmla="*/ 9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9" y="20"/>
                  </a:moveTo>
                  <a:lnTo>
                    <a:pt x="11" y="20"/>
                  </a:lnTo>
                  <a:lnTo>
                    <a:pt x="20" y="11"/>
                  </a:lnTo>
                  <a:lnTo>
                    <a:pt x="9" y="0"/>
                  </a:lnTo>
                  <a:lnTo>
                    <a:pt x="0" y="8"/>
                  </a:lnTo>
                  <a:lnTo>
                    <a:pt x="9" y="20"/>
                  </a:lnTo>
                  <a:lnTo>
                    <a:pt x="11" y="20"/>
                  </a:lnTo>
                  <a:lnTo>
                    <a:pt x="9"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7" name="Freeform 688"/>
            <p:cNvSpPr>
              <a:spLocks/>
            </p:cNvSpPr>
            <p:nvPr userDrawn="1"/>
          </p:nvSpPr>
          <p:spPr bwMode="auto">
            <a:xfrm>
              <a:off x="5569" y="285"/>
              <a:ext cx="19" cy="21"/>
            </a:xfrm>
            <a:custGeom>
              <a:avLst/>
              <a:gdLst>
                <a:gd name="T0" fmla="*/ 8 w 19"/>
                <a:gd name="T1" fmla="*/ 21 h 21"/>
                <a:gd name="T2" fmla="*/ 9 w 19"/>
                <a:gd name="T3" fmla="*/ 20 h 21"/>
                <a:gd name="T4" fmla="*/ 19 w 19"/>
                <a:gd name="T5" fmla="*/ 12 h 21"/>
                <a:gd name="T6" fmla="*/ 10 w 19"/>
                <a:gd name="T7" fmla="*/ 0 h 21"/>
                <a:gd name="T8" fmla="*/ 0 w 19"/>
                <a:gd name="T9" fmla="*/ 8 h 21"/>
                <a:gd name="T10" fmla="*/ 8 w 19"/>
                <a:gd name="T11" fmla="*/ 21 h 21"/>
                <a:gd name="T12" fmla="*/ 8 w 19"/>
                <a:gd name="T13" fmla="*/ 21 h 21"/>
                <a:gd name="T14" fmla="*/ 9 w 19"/>
                <a:gd name="T15" fmla="*/ 20 h 21"/>
                <a:gd name="T16" fmla="*/ 9 w 19"/>
                <a:gd name="T17" fmla="*/ 20 h 21"/>
                <a:gd name="T18" fmla="*/ 8 w 19"/>
                <a:gd name="T19" fmla="*/ 2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21">
                  <a:moveTo>
                    <a:pt x="8" y="21"/>
                  </a:moveTo>
                  <a:lnTo>
                    <a:pt x="9" y="20"/>
                  </a:lnTo>
                  <a:lnTo>
                    <a:pt x="19" y="12"/>
                  </a:lnTo>
                  <a:lnTo>
                    <a:pt x="10" y="0"/>
                  </a:lnTo>
                  <a:lnTo>
                    <a:pt x="0" y="8"/>
                  </a:lnTo>
                  <a:lnTo>
                    <a:pt x="8" y="21"/>
                  </a:lnTo>
                  <a:lnTo>
                    <a:pt x="9" y="20"/>
                  </a:lnTo>
                  <a:lnTo>
                    <a:pt x="8"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8" name="Freeform 689"/>
            <p:cNvSpPr>
              <a:spLocks/>
            </p:cNvSpPr>
            <p:nvPr userDrawn="1"/>
          </p:nvSpPr>
          <p:spPr bwMode="auto">
            <a:xfrm>
              <a:off x="5558" y="292"/>
              <a:ext cx="19" cy="19"/>
            </a:xfrm>
            <a:custGeom>
              <a:avLst/>
              <a:gdLst>
                <a:gd name="T0" fmla="*/ 7 w 19"/>
                <a:gd name="T1" fmla="*/ 19 h 19"/>
                <a:gd name="T2" fmla="*/ 8 w 19"/>
                <a:gd name="T3" fmla="*/ 19 h 19"/>
                <a:gd name="T4" fmla="*/ 19 w 19"/>
                <a:gd name="T5" fmla="*/ 14 h 19"/>
                <a:gd name="T6" fmla="*/ 12 w 19"/>
                <a:gd name="T7" fmla="*/ 0 h 19"/>
                <a:gd name="T8" fmla="*/ 0 w 19"/>
                <a:gd name="T9" fmla="*/ 5 h 19"/>
                <a:gd name="T10" fmla="*/ 7 w 19"/>
                <a:gd name="T11" fmla="*/ 19 h 19"/>
                <a:gd name="T12" fmla="*/ 7 w 19"/>
                <a:gd name="T13" fmla="*/ 19 h 19"/>
                <a:gd name="T14" fmla="*/ 7 w 19"/>
                <a:gd name="T15" fmla="*/ 19 h 19"/>
                <a:gd name="T16" fmla="*/ 8 w 19"/>
                <a:gd name="T17" fmla="*/ 19 h 19"/>
                <a:gd name="T18" fmla="*/ 7 w 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19">
                  <a:moveTo>
                    <a:pt x="7" y="19"/>
                  </a:moveTo>
                  <a:lnTo>
                    <a:pt x="8" y="19"/>
                  </a:lnTo>
                  <a:lnTo>
                    <a:pt x="19" y="14"/>
                  </a:lnTo>
                  <a:lnTo>
                    <a:pt x="12" y="0"/>
                  </a:lnTo>
                  <a:lnTo>
                    <a:pt x="0" y="5"/>
                  </a:lnTo>
                  <a:lnTo>
                    <a:pt x="7" y="19"/>
                  </a:lnTo>
                  <a:lnTo>
                    <a:pt x="8" y="19"/>
                  </a:lnTo>
                  <a:lnTo>
                    <a:pt x="7" y="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9" name="Freeform 690"/>
            <p:cNvSpPr>
              <a:spLocks/>
            </p:cNvSpPr>
            <p:nvPr userDrawn="1"/>
          </p:nvSpPr>
          <p:spPr bwMode="auto">
            <a:xfrm>
              <a:off x="5548" y="297"/>
              <a:ext cx="17" cy="20"/>
            </a:xfrm>
            <a:custGeom>
              <a:avLst/>
              <a:gdLst>
                <a:gd name="T0" fmla="*/ 4 w 17"/>
                <a:gd name="T1" fmla="*/ 20 h 20"/>
                <a:gd name="T2" fmla="*/ 5 w 17"/>
                <a:gd name="T3" fmla="*/ 20 h 20"/>
                <a:gd name="T4" fmla="*/ 17 w 17"/>
                <a:gd name="T5" fmla="*/ 14 h 20"/>
                <a:gd name="T6" fmla="*/ 11 w 17"/>
                <a:gd name="T7" fmla="*/ 0 h 20"/>
                <a:gd name="T8" fmla="*/ 0 w 17"/>
                <a:gd name="T9" fmla="*/ 5 h 20"/>
                <a:gd name="T10" fmla="*/ 4 w 17"/>
                <a:gd name="T11" fmla="*/ 20 h 20"/>
                <a:gd name="T12" fmla="*/ 4 w 17"/>
                <a:gd name="T13" fmla="*/ 20 h 20"/>
                <a:gd name="T14" fmla="*/ 5 w 17"/>
                <a:gd name="T15" fmla="*/ 20 h 20"/>
                <a:gd name="T16" fmla="*/ 5 w 17"/>
                <a:gd name="T17" fmla="*/ 20 h 20"/>
                <a:gd name="T18" fmla="*/ 4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4" y="20"/>
                  </a:moveTo>
                  <a:lnTo>
                    <a:pt x="5" y="20"/>
                  </a:lnTo>
                  <a:lnTo>
                    <a:pt x="17" y="14"/>
                  </a:lnTo>
                  <a:lnTo>
                    <a:pt x="11" y="0"/>
                  </a:lnTo>
                  <a:lnTo>
                    <a:pt x="0" y="5"/>
                  </a:lnTo>
                  <a:lnTo>
                    <a:pt x="4" y="20"/>
                  </a:lnTo>
                  <a:lnTo>
                    <a:pt x="5" y="20"/>
                  </a:lnTo>
                  <a:lnTo>
                    <a:pt x="4"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0" name="Freeform 691"/>
            <p:cNvSpPr>
              <a:spLocks/>
            </p:cNvSpPr>
            <p:nvPr userDrawn="1"/>
          </p:nvSpPr>
          <p:spPr bwMode="auto">
            <a:xfrm>
              <a:off x="5536" y="301"/>
              <a:ext cx="16" cy="18"/>
            </a:xfrm>
            <a:custGeom>
              <a:avLst/>
              <a:gdLst>
                <a:gd name="T0" fmla="*/ 2 w 16"/>
                <a:gd name="T1" fmla="*/ 18 h 18"/>
                <a:gd name="T2" fmla="*/ 2 w 16"/>
                <a:gd name="T3" fmla="*/ 18 h 18"/>
                <a:gd name="T4" fmla="*/ 16 w 16"/>
                <a:gd name="T5" fmla="*/ 16 h 18"/>
                <a:gd name="T6" fmla="*/ 13 w 16"/>
                <a:gd name="T7" fmla="*/ 0 h 18"/>
                <a:gd name="T8" fmla="*/ 0 w 16"/>
                <a:gd name="T9" fmla="*/ 2 h 18"/>
                <a:gd name="T10" fmla="*/ 2 w 16"/>
                <a:gd name="T11" fmla="*/ 18 h 18"/>
                <a:gd name="T12" fmla="*/ 2 w 16"/>
                <a:gd name="T13" fmla="*/ 18 h 18"/>
                <a:gd name="T14" fmla="*/ 2 w 16"/>
                <a:gd name="T15" fmla="*/ 18 h 18"/>
                <a:gd name="T16" fmla="*/ 2 w 16"/>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8">
                  <a:moveTo>
                    <a:pt x="2" y="18"/>
                  </a:moveTo>
                  <a:lnTo>
                    <a:pt x="2" y="18"/>
                  </a:lnTo>
                  <a:lnTo>
                    <a:pt x="16" y="16"/>
                  </a:lnTo>
                  <a:lnTo>
                    <a:pt x="13" y="0"/>
                  </a:lnTo>
                  <a:lnTo>
                    <a:pt x="0" y="2"/>
                  </a:lnTo>
                  <a:lnTo>
                    <a:pt x="2"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1" name="Freeform 692"/>
            <p:cNvSpPr>
              <a:spLocks/>
            </p:cNvSpPr>
            <p:nvPr userDrawn="1"/>
          </p:nvSpPr>
          <p:spPr bwMode="auto">
            <a:xfrm>
              <a:off x="5524" y="303"/>
              <a:ext cx="14" cy="16"/>
            </a:xfrm>
            <a:custGeom>
              <a:avLst/>
              <a:gdLst>
                <a:gd name="T0" fmla="*/ 1 w 14"/>
                <a:gd name="T1" fmla="*/ 16 h 16"/>
                <a:gd name="T2" fmla="*/ 14 w 14"/>
                <a:gd name="T3" fmla="*/ 16 h 16"/>
                <a:gd name="T4" fmla="*/ 13 w 14"/>
                <a:gd name="T5" fmla="*/ 0 h 16"/>
                <a:gd name="T6" fmla="*/ 0 w 14"/>
                <a:gd name="T7" fmla="*/ 2 h 16"/>
                <a:gd name="T8" fmla="*/ 1 w 14"/>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1" y="16"/>
                  </a:moveTo>
                  <a:lnTo>
                    <a:pt x="14" y="16"/>
                  </a:lnTo>
                  <a:lnTo>
                    <a:pt x="13" y="0"/>
                  </a:lnTo>
                  <a:lnTo>
                    <a:pt x="0" y="2"/>
                  </a:lnTo>
                  <a:lnTo>
                    <a:pt x="1"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2" name="Rectangle 693"/>
            <p:cNvSpPr>
              <a:spLocks noChangeArrowheads="1"/>
            </p:cNvSpPr>
            <p:nvPr userDrawn="1"/>
          </p:nvSpPr>
          <p:spPr bwMode="auto">
            <a:xfrm>
              <a:off x="5634" y="212"/>
              <a:ext cx="62"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283" name="Rectangle 694"/>
            <p:cNvSpPr>
              <a:spLocks noChangeArrowheads="1"/>
            </p:cNvSpPr>
            <p:nvPr userDrawn="1"/>
          </p:nvSpPr>
          <p:spPr bwMode="auto">
            <a:xfrm>
              <a:off x="5625" y="203"/>
              <a:ext cx="63" cy="1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284" name="Freeform 695"/>
            <p:cNvSpPr>
              <a:spLocks/>
            </p:cNvSpPr>
            <p:nvPr userDrawn="1"/>
          </p:nvSpPr>
          <p:spPr bwMode="auto">
            <a:xfrm>
              <a:off x="5644" y="197"/>
              <a:ext cx="31" cy="33"/>
            </a:xfrm>
            <a:custGeom>
              <a:avLst/>
              <a:gdLst>
                <a:gd name="T0" fmla="*/ 31 w 31"/>
                <a:gd name="T1" fmla="*/ 15 h 33"/>
                <a:gd name="T2" fmla="*/ 31 w 31"/>
                <a:gd name="T3" fmla="*/ 14 h 33"/>
                <a:gd name="T4" fmla="*/ 31 w 31"/>
                <a:gd name="T5" fmla="*/ 11 h 33"/>
                <a:gd name="T6" fmla="*/ 30 w 31"/>
                <a:gd name="T7" fmla="*/ 10 h 33"/>
                <a:gd name="T8" fmla="*/ 29 w 31"/>
                <a:gd name="T9" fmla="*/ 7 h 33"/>
                <a:gd name="T10" fmla="*/ 29 w 31"/>
                <a:gd name="T11" fmla="*/ 6 h 33"/>
                <a:gd name="T12" fmla="*/ 26 w 31"/>
                <a:gd name="T13" fmla="*/ 5 h 33"/>
                <a:gd name="T14" fmla="*/ 25 w 31"/>
                <a:gd name="T15" fmla="*/ 4 h 33"/>
                <a:gd name="T16" fmla="*/ 23 w 31"/>
                <a:gd name="T17" fmla="*/ 2 h 33"/>
                <a:gd name="T18" fmla="*/ 22 w 31"/>
                <a:gd name="T19" fmla="*/ 2 h 33"/>
                <a:gd name="T20" fmla="*/ 19 w 31"/>
                <a:gd name="T21" fmla="*/ 1 h 33"/>
                <a:gd name="T22" fmla="*/ 18 w 31"/>
                <a:gd name="T23" fmla="*/ 1 h 33"/>
                <a:gd name="T24" fmla="*/ 15 w 31"/>
                <a:gd name="T25" fmla="*/ 0 h 33"/>
                <a:gd name="T26" fmla="*/ 13 w 31"/>
                <a:gd name="T27" fmla="*/ 1 h 33"/>
                <a:gd name="T28" fmla="*/ 11 w 31"/>
                <a:gd name="T29" fmla="*/ 1 h 33"/>
                <a:gd name="T30" fmla="*/ 9 w 31"/>
                <a:gd name="T31" fmla="*/ 2 h 33"/>
                <a:gd name="T32" fmla="*/ 8 w 31"/>
                <a:gd name="T33" fmla="*/ 2 h 33"/>
                <a:gd name="T34" fmla="*/ 5 w 31"/>
                <a:gd name="T35" fmla="*/ 4 h 33"/>
                <a:gd name="T36" fmla="*/ 4 w 31"/>
                <a:gd name="T37" fmla="*/ 5 h 33"/>
                <a:gd name="T38" fmla="*/ 2 w 31"/>
                <a:gd name="T39" fmla="*/ 6 h 33"/>
                <a:gd name="T40" fmla="*/ 1 w 31"/>
                <a:gd name="T41" fmla="*/ 7 h 33"/>
                <a:gd name="T42" fmla="*/ 1 w 31"/>
                <a:gd name="T43" fmla="*/ 10 h 33"/>
                <a:gd name="T44" fmla="*/ 0 w 31"/>
                <a:gd name="T45" fmla="*/ 11 h 33"/>
                <a:gd name="T46" fmla="*/ 0 w 31"/>
                <a:gd name="T47" fmla="*/ 14 h 33"/>
                <a:gd name="T48" fmla="*/ 0 w 31"/>
                <a:gd name="T49" fmla="*/ 15 h 33"/>
                <a:gd name="T50" fmla="*/ 0 w 31"/>
                <a:gd name="T51" fmla="*/ 18 h 33"/>
                <a:gd name="T52" fmla="*/ 0 w 31"/>
                <a:gd name="T53" fmla="*/ 21 h 33"/>
                <a:gd name="T54" fmla="*/ 1 w 31"/>
                <a:gd name="T55" fmla="*/ 22 h 33"/>
                <a:gd name="T56" fmla="*/ 1 w 31"/>
                <a:gd name="T57" fmla="*/ 25 h 33"/>
                <a:gd name="T58" fmla="*/ 2 w 31"/>
                <a:gd name="T59" fmla="*/ 26 h 33"/>
                <a:gd name="T60" fmla="*/ 4 w 31"/>
                <a:gd name="T61" fmla="*/ 27 h 33"/>
                <a:gd name="T62" fmla="*/ 5 w 31"/>
                <a:gd name="T63" fmla="*/ 29 h 33"/>
                <a:gd name="T64" fmla="*/ 8 w 31"/>
                <a:gd name="T65" fmla="*/ 30 h 33"/>
                <a:gd name="T66" fmla="*/ 9 w 31"/>
                <a:gd name="T67" fmla="*/ 31 h 33"/>
                <a:gd name="T68" fmla="*/ 11 w 31"/>
                <a:gd name="T69" fmla="*/ 31 h 33"/>
                <a:gd name="T70" fmla="*/ 13 w 31"/>
                <a:gd name="T71" fmla="*/ 33 h 33"/>
                <a:gd name="T72" fmla="*/ 15 w 31"/>
                <a:gd name="T73" fmla="*/ 33 h 33"/>
                <a:gd name="T74" fmla="*/ 18 w 31"/>
                <a:gd name="T75" fmla="*/ 33 h 33"/>
                <a:gd name="T76" fmla="*/ 19 w 31"/>
                <a:gd name="T77" fmla="*/ 31 h 33"/>
                <a:gd name="T78" fmla="*/ 22 w 31"/>
                <a:gd name="T79" fmla="*/ 31 h 33"/>
                <a:gd name="T80" fmla="*/ 23 w 31"/>
                <a:gd name="T81" fmla="*/ 30 h 33"/>
                <a:gd name="T82" fmla="*/ 25 w 31"/>
                <a:gd name="T83" fmla="*/ 29 h 33"/>
                <a:gd name="T84" fmla="*/ 26 w 31"/>
                <a:gd name="T85" fmla="*/ 27 h 33"/>
                <a:gd name="T86" fmla="*/ 29 w 31"/>
                <a:gd name="T87" fmla="*/ 26 h 33"/>
                <a:gd name="T88" fmla="*/ 29 w 31"/>
                <a:gd name="T89" fmla="*/ 25 h 33"/>
                <a:gd name="T90" fmla="*/ 30 w 31"/>
                <a:gd name="T91" fmla="*/ 22 h 33"/>
                <a:gd name="T92" fmla="*/ 31 w 31"/>
                <a:gd name="T93" fmla="*/ 21 h 33"/>
                <a:gd name="T94" fmla="*/ 31 w 31"/>
                <a:gd name="T95" fmla="*/ 18 h 33"/>
                <a:gd name="T96" fmla="*/ 31 w 31"/>
                <a:gd name="T97" fmla="*/ 15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3">
                  <a:moveTo>
                    <a:pt x="31" y="15"/>
                  </a:moveTo>
                  <a:lnTo>
                    <a:pt x="31" y="14"/>
                  </a:lnTo>
                  <a:lnTo>
                    <a:pt x="31" y="11"/>
                  </a:lnTo>
                  <a:lnTo>
                    <a:pt x="30" y="10"/>
                  </a:lnTo>
                  <a:lnTo>
                    <a:pt x="29" y="7"/>
                  </a:lnTo>
                  <a:lnTo>
                    <a:pt x="29" y="6"/>
                  </a:lnTo>
                  <a:lnTo>
                    <a:pt x="26" y="5"/>
                  </a:lnTo>
                  <a:lnTo>
                    <a:pt x="25" y="4"/>
                  </a:lnTo>
                  <a:lnTo>
                    <a:pt x="23" y="2"/>
                  </a:lnTo>
                  <a:lnTo>
                    <a:pt x="22" y="2"/>
                  </a:lnTo>
                  <a:lnTo>
                    <a:pt x="19" y="1"/>
                  </a:lnTo>
                  <a:lnTo>
                    <a:pt x="18" y="1"/>
                  </a:lnTo>
                  <a:lnTo>
                    <a:pt x="15" y="0"/>
                  </a:lnTo>
                  <a:lnTo>
                    <a:pt x="13" y="1"/>
                  </a:lnTo>
                  <a:lnTo>
                    <a:pt x="11" y="1"/>
                  </a:lnTo>
                  <a:lnTo>
                    <a:pt x="9" y="2"/>
                  </a:lnTo>
                  <a:lnTo>
                    <a:pt x="8" y="2"/>
                  </a:lnTo>
                  <a:lnTo>
                    <a:pt x="5" y="4"/>
                  </a:lnTo>
                  <a:lnTo>
                    <a:pt x="4" y="5"/>
                  </a:lnTo>
                  <a:lnTo>
                    <a:pt x="2" y="6"/>
                  </a:lnTo>
                  <a:lnTo>
                    <a:pt x="1" y="7"/>
                  </a:lnTo>
                  <a:lnTo>
                    <a:pt x="1" y="10"/>
                  </a:lnTo>
                  <a:lnTo>
                    <a:pt x="0" y="11"/>
                  </a:lnTo>
                  <a:lnTo>
                    <a:pt x="0" y="14"/>
                  </a:lnTo>
                  <a:lnTo>
                    <a:pt x="0" y="15"/>
                  </a:lnTo>
                  <a:lnTo>
                    <a:pt x="0" y="18"/>
                  </a:lnTo>
                  <a:lnTo>
                    <a:pt x="0" y="21"/>
                  </a:lnTo>
                  <a:lnTo>
                    <a:pt x="1" y="22"/>
                  </a:lnTo>
                  <a:lnTo>
                    <a:pt x="1" y="25"/>
                  </a:lnTo>
                  <a:lnTo>
                    <a:pt x="2" y="26"/>
                  </a:lnTo>
                  <a:lnTo>
                    <a:pt x="4" y="27"/>
                  </a:lnTo>
                  <a:lnTo>
                    <a:pt x="5" y="29"/>
                  </a:lnTo>
                  <a:lnTo>
                    <a:pt x="8" y="30"/>
                  </a:lnTo>
                  <a:lnTo>
                    <a:pt x="9" y="31"/>
                  </a:lnTo>
                  <a:lnTo>
                    <a:pt x="11" y="31"/>
                  </a:lnTo>
                  <a:lnTo>
                    <a:pt x="13" y="33"/>
                  </a:lnTo>
                  <a:lnTo>
                    <a:pt x="15" y="33"/>
                  </a:lnTo>
                  <a:lnTo>
                    <a:pt x="18" y="33"/>
                  </a:lnTo>
                  <a:lnTo>
                    <a:pt x="19" y="31"/>
                  </a:lnTo>
                  <a:lnTo>
                    <a:pt x="22" y="31"/>
                  </a:lnTo>
                  <a:lnTo>
                    <a:pt x="23" y="30"/>
                  </a:lnTo>
                  <a:lnTo>
                    <a:pt x="25" y="29"/>
                  </a:lnTo>
                  <a:lnTo>
                    <a:pt x="26" y="27"/>
                  </a:lnTo>
                  <a:lnTo>
                    <a:pt x="29" y="26"/>
                  </a:lnTo>
                  <a:lnTo>
                    <a:pt x="29" y="25"/>
                  </a:lnTo>
                  <a:lnTo>
                    <a:pt x="30" y="22"/>
                  </a:lnTo>
                  <a:lnTo>
                    <a:pt x="31" y="21"/>
                  </a:lnTo>
                  <a:lnTo>
                    <a:pt x="31" y="18"/>
                  </a:lnTo>
                  <a:lnTo>
                    <a:pt x="3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5" name="Freeform 696"/>
            <p:cNvSpPr>
              <a:spLocks/>
            </p:cNvSpPr>
            <p:nvPr userDrawn="1"/>
          </p:nvSpPr>
          <p:spPr bwMode="auto">
            <a:xfrm>
              <a:off x="5115" y="197"/>
              <a:ext cx="31" cy="31"/>
            </a:xfrm>
            <a:custGeom>
              <a:avLst/>
              <a:gdLst>
                <a:gd name="T0" fmla="*/ 0 w 31"/>
                <a:gd name="T1" fmla="*/ 15 h 31"/>
                <a:gd name="T2" fmla="*/ 0 w 31"/>
                <a:gd name="T3" fmla="*/ 14 h 31"/>
                <a:gd name="T4" fmla="*/ 0 w 31"/>
                <a:gd name="T5" fmla="*/ 11 h 31"/>
                <a:gd name="T6" fmla="*/ 1 w 31"/>
                <a:gd name="T7" fmla="*/ 10 h 31"/>
                <a:gd name="T8" fmla="*/ 2 w 31"/>
                <a:gd name="T9" fmla="*/ 7 h 31"/>
                <a:gd name="T10" fmla="*/ 2 w 31"/>
                <a:gd name="T11" fmla="*/ 6 h 31"/>
                <a:gd name="T12" fmla="*/ 5 w 31"/>
                <a:gd name="T13" fmla="*/ 5 h 31"/>
                <a:gd name="T14" fmla="*/ 6 w 31"/>
                <a:gd name="T15" fmla="*/ 4 h 31"/>
                <a:gd name="T16" fmla="*/ 8 w 31"/>
                <a:gd name="T17" fmla="*/ 2 h 31"/>
                <a:gd name="T18" fmla="*/ 9 w 31"/>
                <a:gd name="T19" fmla="*/ 1 h 31"/>
                <a:gd name="T20" fmla="*/ 12 w 31"/>
                <a:gd name="T21" fmla="*/ 1 h 31"/>
                <a:gd name="T22" fmla="*/ 13 w 31"/>
                <a:gd name="T23" fmla="*/ 0 h 31"/>
                <a:gd name="T24" fmla="*/ 16 w 31"/>
                <a:gd name="T25" fmla="*/ 0 h 31"/>
                <a:gd name="T26" fmla="*/ 18 w 31"/>
                <a:gd name="T27" fmla="*/ 0 h 31"/>
                <a:gd name="T28" fmla="*/ 19 w 31"/>
                <a:gd name="T29" fmla="*/ 1 h 31"/>
                <a:gd name="T30" fmla="*/ 21 w 31"/>
                <a:gd name="T31" fmla="*/ 1 h 31"/>
                <a:gd name="T32" fmla="*/ 23 w 31"/>
                <a:gd name="T33" fmla="*/ 2 h 31"/>
                <a:gd name="T34" fmla="*/ 25 w 31"/>
                <a:gd name="T35" fmla="*/ 4 h 31"/>
                <a:gd name="T36" fmla="*/ 26 w 31"/>
                <a:gd name="T37" fmla="*/ 5 h 31"/>
                <a:gd name="T38" fmla="*/ 27 w 31"/>
                <a:gd name="T39" fmla="*/ 6 h 31"/>
                <a:gd name="T40" fmla="*/ 29 w 31"/>
                <a:gd name="T41" fmla="*/ 7 h 31"/>
                <a:gd name="T42" fmla="*/ 30 w 31"/>
                <a:gd name="T43" fmla="*/ 10 h 31"/>
                <a:gd name="T44" fmla="*/ 31 w 31"/>
                <a:gd name="T45" fmla="*/ 11 h 31"/>
                <a:gd name="T46" fmla="*/ 31 w 31"/>
                <a:gd name="T47" fmla="*/ 14 h 31"/>
                <a:gd name="T48" fmla="*/ 31 w 31"/>
                <a:gd name="T49" fmla="*/ 15 h 31"/>
                <a:gd name="T50" fmla="*/ 31 w 31"/>
                <a:gd name="T51" fmla="*/ 18 h 31"/>
                <a:gd name="T52" fmla="*/ 31 w 31"/>
                <a:gd name="T53" fmla="*/ 21 h 31"/>
                <a:gd name="T54" fmla="*/ 30 w 31"/>
                <a:gd name="T55" fmla="*/ 22 h 31"/>
                <a:gd name="T56" fmla="*/ 29 w 31"/>
                <a:gd name="T57" fmla="*/ 23 h 31"/>
                <a:gd name="T58" fmla="*/ 27 w 31"/>
                <a:gd name="T59" fmla="*/ 25 h 31"/>
                <a:gd name="T60" fmla="*/ 26 w 31"/>
                <a:gd name="T61" fmla="*/ 27 h 31"/>
                <a:gd name="T62" fmla="*/ 25 w 31"/>
                <a:gd name="T63" fmla="*/ 29 h 31"/>
                <a:gd name="T64" fmla="*/ 23 w 31"/>
                <a:gd name="T65" fmla="*/ 29 h 31"/>
                <a:gd name="T66" fmla="*/ 21 w 31"/>
                <a:gd name="T67" fmla="*/ 30 h 31"/>
                <a:gd name="T68" fmla="*/ 19 w 31"/>
                <a:gd name="T69" fmla="*/ 31 h 31"/>
                <a:gd name="T70" fmla="*/ 18 w 31"/>
                <a:gd name="T71" fmla="*/ 31 h 31"/>
                <a:gd name="T72" fmla="*/ 16 w 31"/>
                <a:gd name="T73" fmla="*/ 31 h 31"/>
                <a:gd name="T74" fmla="*/ 13 w 31"/>
                <a:gd name="T75" fmla="*/ 31 h 31"/>
                <a:gd name="T76" fmla="*/ 12 w 31"/>
                <a:gd name="T77" fmla="*/ 31 h 31"/>
                <a:gd name="T78" fmla="*/ 9 w 31"/>
                <a:gd name="T79" fmla="*/ 30 h 31"/>
                <a:gd name="T80" fmla="*/ 8 w 31"/>
                <a:gd name="T81" fmla="*/ 29 h 31"/>
                <a:gd name="T82" fmla="*/ 6 w 31"/>
                <a:gd name="T83" fmla="*/ 29 h 31"/>
                <a:gd name="T84" fmla="*/ 5 w 31"/>
                <a:gd name="T85" fmla="*/ 27 h 31"/>
                <a:gd name="T86" fmla="*/ 2 w 31"/>
                <a:gd name="T87" fmla="*/ 25 h 31"/>
                <a:gd name="T88" fmla="*/ 2 w 31"/>
                <a:gd name="T89" fmla="*/ 23 h 31"/>
                <a:gd name="T90" fmla="*/ 1 w 31"/>
                <a:gd name="T91" fmla="*/ 22 h 31"/>
                <a:gd name="T92" fmla="*/ 0 w 31"/>
                <a:gd name="T93" fmla="*/ 21 h 31"/>
                <a:gd name="T94" fmla="*/ 0 w 31"/>
                <a:gd name="T95" fmla="*/ 18 h 31"/>
                <a:gd name="T96" fmla="*/ 0 w 31"/>
                <a:gd name="T97" fmla="*/ 15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1">
                  <a:moveTo>
                    <a:pt x="0" y="15"/>
                  </a:moveTo>
                  <a:lnTo>
                    <a:pt x="0" y="14"/>
                  </a:lnTo>
                  <a:lnTo>
                    <a:pt x="0" y="11"/>
                  </a:lnTo>
                  <a:lnTo>
                    <a:pt x="1" y="10"/>
                  </a:lnTo>
                  <a:lnTo>
                    <a:pt x="2" y="7"/>
                  </a:lnTo>
                  <a:lnTo>
                    <a:pt x="2" y="6"/>
                  </a:lnTo>
                  <a:lnTo>
                    <a:pt x="5" y="5"/>
                  </a:lnTo>
                  <a:lnTo>
                    <a:pt x="6" y="4"/>
                  </a:lnTo>
                  <a:lnTo>
                    <a:pt x="8" y="2"/>
                  </a:lnTo>
                  <a:lnTo>
                    <a:pt x="9" y="1"/>
                  </a:lnTo>
                  <a:lnTo>
                    <a:pt x="12" y="1"/>
                  </a:lnTo>
                  <a:lnTo>
                    <a:pt x="13" y="0"/>
                  </a:lnTo>
                  <a:lnTo>
                    <a:pt x="16" y="0"/>
                  </a:lnTo>
                  <a:lnTo>
                    <a:pt x="18" y="0"/>
                  </a:lnTo>
                  <a:lnTo>
                    <a:pt x="19" y="1"/>
                  </a:lnTo>
                  <a:lnTo>
                    <a:pt x="21" y="1"/>
                  </a:lnTo>
                  <a:lnTo>
                    <a:pt x="23" y="2"/>
                  </a:lnTo>
                  <a:lnTo>
                    <a:pt x="25" y="4"/>
                  </a:lnTo>
                  <a:lnTo>
                    <a:pt x="26" y="5"/>
                  </a:lnTo>
                  <a:lnTo>
                    <a:pt x="27" y="6"/>
                  </a:lnTo>
                  <a:lnTo>
                    <a:pt x="29" y="7"/>
                  </a:lnTo>
                  <a:lnTo>
                    <a:pt x="30" y="10"/>
                  </a:lnTo>
                  <a:lnTo>
                    <a:pt x="31" y="11"/>
                  </a:lnTo>
                  <a:lnTo>
                    <a:pt x="31" y="14"/>
                  </a:lnTo>
                  <a:lnTo>
                    <a:pt x="31" y="15"/>
                  </a:lnTo>
                  <a:lnTo>
                    <a:pt x="31" y="18"/>
                  </a:lnTo>
                  <a:lnTo>
                    <a:pt x="31" y="21"/>
                  </a:lnTo>
                  <a:lnTo>
                    <a:pt x="30" y="22"/>
                  </a:lnTo>
                  <a:lnTo>
                    <a:pt x="29" y="23"/>
                  </a:lnTo>
                  <a:lnTo>
                    <a:pt x="27" y="25"/>
                  </a:lnTo>
                  <a:lnTo>
                    <a:pt x="26" y="27"/>
                  </a:lnTo>
                  <a:lnTo>
                    <a:pt x="25" y="29"/>
                  </a:lnTo>
                  <a:lnTo>
                    <a:pt x="23" y="29"/>
                  </a:lnTo>
                  <a:lnTo>
                    <a:pt x="21" y="30"/>
                  </a:lnTo>
                  <a:lnTo>
                    <a:pt x="19" y="31"/>
                  </a:lnTo>
                  <a:lnTo>
                    <a:pt x="18" y="31"/>
                  </a:lnTo>
                  <a:lnTo>
                    <a:pt x="16" y="31"/>
                  </a:lnTo>
                  <a:lnTo>
                    <a:pt x="13" y="31"/>
                  </a:lnTo>
                  <a:lnTo>
                    <a:pt x="12" y="31"/>
                  </a:lnTo>
                  <a:lnTo>
                    <a:pt x="9" y="30"/>
                  </a:lnTo>
                  <a:lnTo>
                    <a:pt x="8" y="29"/>
                  </a:lnTo>
                  <a:lnTo>
                    <a:pt x="6" y="29"/>
                  </a:lnTo>
                  <a:lnTo>
                    <a:pt x="5" y="27"/>
                  </a:lnTo>
                  <a:lnTo>
                    <a:pt x="2" y="25"/>
                  </a:lnTo>
                  <a:lnTo>
                    <a:pt x="2" y="23"/>
                  </a:lnTo>
                  <a:lnTo>
                    <a:pt x="1" y="22"/>
                  </a:lnTo>
                  <a:lnTo>
                    <a:pt x="0" y="21"/>
                  </a:lnTo>
                  <a:lnTo>
                    <a:pt x="0" y="18"/>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6" name="Freeform 697"/>
            <p:cNvSpPr>
              <a:spLocks/>
            </p:cNvSpPr>
            <p:nvPr userDrawn="1"/>
          </p:nvSpPr>
          <p:spPr bwMode="auto">
            <a:xfrm>
              <a:off x="5090" y="98"/>
              <a:ext cx="31" cy="31"/>
            </a:xfrm>
            <a:custGeom>
              <a:avLst/>
              <a:gdLst>
                <a:gd name="T0" fmla="*/ 0 w 31"/>
                <a:gd name="T1" fmla="*/ 14 h 31"/>
                <a:gd name="T2" fmla="*/ 0 w 31"/>
                <a:gd name="T3" fmla="*/ 13 h 31"/>
                <a:gd name="T4" fmla="*/ 1 w 31"/>
                <a:gd name="T5" fmla="*/ 10 h 31"/>
                <a:gd name="T6" fmla="*/ 1 w 31"/>
                <a:gd name="T7" fmla="*/ 9 h 31"/>
                <a:gd name="T8" fmla="*/ 2 w 31"/>
                <a:gd name="T9" fmla="*/ 6 h 31"/>
                <a:gd name="T10" fmla="*/ 4 w 31"/>
                <a:gd name="T11" fmla="*/ 5 h 31"/>
                <a:gd name="T12" fmla="*/ 5 w 31"/>
                <a:gd name="T13" fmla="*/ 4 h 31"/>
                <a:gd name="T14" fmla="*/ 6 w 31"/>
                <a:gd name="T15" fmla="*/ 2 h 31"/>
                <a:gd name="T16" fmla="*/ 8 w 31"/>
                <a:gd name="T17" fmla="*/ 1 h 31"/>
                <a:gd name="T18" fmla="*/ 10 w 31"/>
                <a:gd name="T19" fmla="*/ 1 h 31"/>
                <a:gd name="T20" fmla="*/ 12 w 31"/>
                <a:gd name="T21" fmla="*/ 0 h 31"/>
                <a:gd name="T22" fmla="*/ 14 w 31"/>
                <a:gd name="T23" fmla="*/ 0 h 31"/>
                <a:gd name="T24" fmla="*/ 17 w 31"/>
                <a:gd name="T25" fmla="*/ 0 h 31"/>
                <a:gd name="T26" fmla="*/ 18 w 31"/>
                <a:gd name="T27" fmla="*/ 0 h 31"/>
                <a:gd name="T28" fmla="*/ 21 w 31"/>
                <a:gd name="T29" fmla="*/ 0 h 31"/>
                <a:gd name="T30" fmla="*/ 22 w 31"/>
                <a:gd name="T31" fmla="*/ 1 h 31"/>
                <a:gd name="T32" fmla="*/ 23 w 31"/>
                <a:gd name="T33" fmla="*/ 1 h 31"/>
                <a:gd name="T34" fmla="*/ 26 w 31"/>
                <a:gd name="T35" fmla="*/ 2 h 31"/>
                <a:gd name="T36" fmla="*/ 27 w 31"/>
                <a:gd name="T37" fmla="*/ 4 h 31"/>
                <a:gd name="T38" fmla="*/ 29 w 31"/>
                <a:gd name="T39" fmla="*/ 5 h 31"/>
                <a:gd name="T40" fmla="*/ 30 w 31"/>
                <a:gd name="T41" fmla="*/ 6 h 31"/>
                <a:gd name="T42" fmla="*/ 30 w 31"/>
                <a:gd name="T43" fmla="*/ 9 h 31"/>
                <a:gd name="T44" fmla="*/ 31 w 31"/>
                <a:gd name="T45" fmla="*/ 10 h 31"/>
                <a:gd name="T46" fmla="*/ 31 w 31"/>
                <a:gd name="T47" fmla="*/ 13 h 31"/>
                <a:gd name="T48" fmla="*/ 31 w 31"/>
                <a:gd name="T49" fmla="*/ 14 h 31"/>
                <a:gd name="T50" fmla="*/ 31 w 31"/>
                <a:gd name="T51" fmla="*/ 17 h 31"/>
                <a:gd name="T52" fmla="*/ 31 w 31"/>
                <a:gd name="T53" fmla="*/ 19 h 31"/>
                <a:gd name="T54" fmla="*/ 30 w 31"/>
                <a:gd name="T55" fmla="*/ 21 h 31"/>
                <a:gd name="T56" fmla="*/ 30 w 31"/>
                <a:gd name="T57" fmla="*/ 23 h 31"/>
                <a:gd name="T58" fmla="*/ 29 w 31"/>
                <a:gd name="T59" fmla="*/ 25 h 31"/>
                <a:gd name="T60" fmla="*/ 27 w 31"/>
                <a:gd name="T61" fmla="*/ 26 h 31"/>
                <a:gd name="T62" fmla="*/ 26 w 31"/>
                <a:gd name="T63" fmla="*/ 27 h 31"/>
                <a:gd name="T64" fmla="*/ 23 w 31"/>
                <a:gd name="T65" fmla="*/ 29 h 31"/>
                <a:gd name="T66" fmla="*/ 22 w 31"/>
                <a:gd name="T67" fmla="*/ 30 h 31"/>
                <a:gd name="T68" fmla="*/ 21 w 31"/>
                <a:gd name="T69" fmla="*/ 30 h 31"/>
                <a:gd name="T70" fmla="*/ 18 w 31"/>
                <a:gd name="T71" fmla="*/ 31 h 31"/>
                <a:gd name="T72" fmla="*/ 17 w 31"/>
                <a:gd name="T73" fmla="*/ 31 h 31"/>
                <a:gd name="T74" fmla="*/ 14 w 31"/>
                <a:gd name="T75" fmla="*/ 31 h 31"/>
                <a:gd name="T76" fmla="*/ 12 w 31"/>
                <a:gd name="T77" fmla="*/ 30 h 31"/>
                <a:gd name="T78" fmla="*/ 10 w 31"/>
                <a:gd name="T79" fmla="*/ 30 h 31"/>
                <a:gd name="T80" fmla="*/ 8 w 31"/>
                <a:gd name="T81" fmla="*/ 29 h 31"/>
                <a:gd name="T82" fmla="*/ 6 w 31"/>
                <a:gd name="T83" fmla="*/ 27 h 31"/>
                <a:gd name="T84" fmla="*/ 5 w 31"/>
                <a:gd name="T85" fmla="*/ 26 h 31"/>
                <a:gd name="T86" fmla="*/ 4 w 31"/>
                <a:gd name="T87" fmla="*/ 25 h 31"/>
                <a:gd name="T88" fmla="*/ 2 w 31"/>
                <a:gd name="T89" fmla="*/ 23 h 31"/>
                <a:gd name="T90" fmla="*/ 1 w 31"/>
                <a:gd name="T91" fmla="*/ 21 h 31"/>
                <a:gd name="T92" fmla="*/ 1 w 31"/>
                <a:gd name="T93" fmla="*/ 19 h 31"/>
                <a:gd name="T94" fmla="*/ 0 w 31"/>
                <a:gd name="T95" fmla="*/ 17 h 31"/>
                <a:gd name="T96" fmla="*/ 0 w 31"/>
                <a:gd name="T97" fmla="*/ 14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1">
                  <a:moveTo>
                    <a:pt x="0" y="14"/>
                  </a:moveTo>
                  <a:lnTo>
                    <a:pt x="0" y="13"/>
                  </a:lnTo>
                  <a:lnTo>
                    <a:pt x="1" y="10"/>
                  </a:lnTo>
                  <a:lnTo>
                    <a:pt x="1" y="9"/>
                  </a:lnTo>
                  <a:lnTo>
                    <a:pt x="2" y="6"/>
                  </a:lnTo>
                  <a:lnTo>
                    <a:pt x="4" y="5"/>
                  </a:lnTo>
                  <a:lnTo>
                    <a:pt x="5" y="4"/>
                  </a:lnTo>
                  <a:lnTo>
                    <a:pt x="6" y="2"/>
                  </a:lnTo>
                  <a:lnTo>
                    <a:pt x="8" y="1"/>
                  </a:lnTo>
                  <a:lnTo>
                    <a:pt x="10" y="1"/>
                  </a:lnTo>
                  <a:lnTo>
                    <a:pt x="12" y="0"/>
                  </a:lnTo>
                  <a:lnTo>
                    <a:pt x="14" y="0"/>
                  </a:lnTo>
                  <a:lnTo>
                    <a:pt x="17" y="0"/>
                  </a:lnTo>
                  <a:lnTo>
                    <a:pt x="18" y="0"/>
                  </a:lnTo>
                  <a:lnTo>
                    <a:pt x="21" y="0"/>
                  </a:lnTo>
                  <a:lnTo>
                    <a:pt x="22" y="1"/>
                  </a:lnTo>
                  <a:lnTo>
                    <a:pt x="23" y="1"/>
                  </a:lnTo>
                  <a:lnTo>
                    <a:pt x="26" y="2"/>
                  </a:lnTo>
                  <a:lnTo>
                    <a:pt x="27" y="4"/>
                  </a:lnTo>
                  <a:lnTo>
                    <a:pt x="29" y="5"/>
                  </a:lnTo>
                  <a:lnTo>
                    <a:pt x="30" y="6"/>
                  </a:lnTo>
                  <a:lnTo>
                    <a:pt x="30" y="9"/>
                  </a:lnTo>
                  <a:lnTo>
                    <a:pt x="31" y="10"/>
                  </a:lnTo>
                  <a:lnTo>
                    <a:pt x="31" y="13"/>
                  </a:lnTo>
                  <a:lnTo>
                    <a:pt x="31" y="14"/>
                  </a:lnTo>
                  <a:lnTo>
                    <a:pt x="31" y="17"/>
                  </a:lnTo>
                  <a:lnTo>
                    <a:pt x="31" y="19"/>
                  </a:lnTo>
                  <a:lnTo>
                    <a:pt x="30" y="21"/>
                  </a:lnTo>
                  <a:lnTo>
                    <a:pt x="30" y="23"/>
                  </a:lnTo>
                  <a:lnTo>
                    <a:pt x="29" y="25"/>
                  </a:lnTo>
                  <a:lnTo>
                    <a:pt x="27" y="26"/>
                  </a:lnTo>
                  <a:lnTo>
                    <a:pt x="26" y="27"/>
                  </a:lnTo>
                  <a:lnTo>
                    <a:pt x="23" y="29"/>
                  </a:lnTo>
                  <a:lnTo>
                    <a:pt x="22" y="30"/>
                  </a:lnTo>
                  <a:lnTo>
                    <a:pt x="21" y="30"/>
                  </a:lnTo>
                  <a:lnTo>
                    <a:pt x="18" y="31"/>
                  </a:lnTo>
                  <a:lnTo>
                    <a:pt x="17" y="31"/>
                  </a:lnTo>
                  <a:lnTo>
                    <a:pt x="14" y="31"/>
                  </a:lnTo>
                  <a:lnTo>
                    <a:pt x="12" y="30"/>
                  </a:lnTo>
                  <a:lnTo>
                    <a:pt x="10" y="30"/>
                  </a:lnTo>
                  <a:lnTo>
                    <a:pt x="8" y="29"/>
                  </a:lnTo>
                  <a:lnTo>
                    <a:pt x="6" y="27"/>
                  </a:lnTo>
                  <a:lnTo>
                    <a:pt x="5" y="26"/>
                  </a:lnTo>
                  <a:lnTo>
                    <a:pt x="4" y="25"/>
                  </a:lnTo>
                  <a:lnTo>
                    <a:pt x="2" y="23"/>
                  </a:lnTo>
                  <a:lnTo>
                    <a:pt x="1" y="21"/>
                  </a:lnTo>
                  <a:lnTo>
                    <a:pt x="1" y="19"/>
                  </a:lnTo>
                  <a:lnTo>
                    <a:pt x="0" y="17"/>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 name="Freeform 698"/>
            <p:cNvSpPr>
              <a:spLocks/>
            </p:cNvSpPr>
            <p:nvPr userDrawn="1"/>
          </p:nvSpPr>
          <p:spPr bwMode="auto">
            <a:xfrm>
              <a:off x="5216" y="197"/>
              <a:ext cx="32" cy="31"/>
            </a:xfrm>
            <a:custGeom>
              <a:avLst/>
              <a:gdLst>
                <a:gd name="T0" fmla="*/ 0 w 32"/>
                <a:gd name="T1" fmla="*/ 14 h 31"/>
                <a:gd name="T2" fmla="*/ 0 w 32"/>
                <a:gd name="T3" fmla="*/ 13 h 31"/>
                <a:gd name="T4" fmla="*/ 1 w 32"/>
                <a:gd name="T5" fmla="*/ 10 h 31"/>
                <a:gd name="T6" fmla="*/ 1 w 32"/>
                <a:gd name="T7" fmla="*/ 9 h 31"/>
                <a:gd name="T8" fmla="*/ 3 w 32"/>
                <a:gd name="T9" fmla="*/ 6 h 31"/>
                <a:gd name="T10" fmla="*/ 4 w 32"/>
                <a:gd name="T11" fmla="*/ 5 h 31"/>
                <a:gd name="T12" fmla="*/ 5 w 32"/>
                <a:gd name="T13" fmla="*/ 4 h 31"/>
                <a:gd name="T14" fmla="*/ 7 w 32"/>
                <a:gd name="T15" fmla="*/ 2 h 31"/>
                <a:gd name="T16" fmla="*/ 8 w 32"/>
                <a:gd name="T17" fmla="*/ 1 h 31"/>
                <a:gd name="T18" fmla="*/ 11 w 32"/>
                <a:gd name="T19" fmla="*/ 1 h 31"/>
                <a:gd name="T20" fmla="*/ 12 w 32"/>
                <a:gd name="T21" fmla="*/ 0 h 31"/>
                <a:gd name="T22" fmla="*/ 15 w 32"/>
                <a:gd name="T23" fmla="*/ 0 h 31"/>
                <a:gd name="T24" fmla="*/ 16 w 32"/>
                <a:gd name="T25" fmla="*/ 0 h 31"/>
                <a:gd name="T26" fmla="*/ 18 w 32"/>
                <a:gd name="T27" fmla="*/ 0 h 31"/>
                <a:gd name="T28" fmla="*/ 20 w 32"/>
                <a:gd name="T29" fmla="*/ 0 h 31"/>
                <a:gd name="T30" fmla="*/ 22 w 32"/>
                <a:gd name="T31" fmla="*/ 1 h 31"/>
                <a:gd name="T32" fmla="*/ 24 w 32"/>
                <a:gd name="T33" fmla="*/ 1 h 31"/>
                <a:gd name="T34" fmla="*/ 26 w 32"/>
                <a:gd name="T35" fmla="*/ 2 h 31"/>
                <a:gd name="T36" fmla="*/ 28 w 32"/>
                <a:gd name="T37" fmla="*/ 4 h 31"/>
                <a:gd name="T38" fmla="*/ 29 w 32"/>
                <a:gd name="T39" fmla="*/ 5 h 31"/>
                <a:gd name="T40" fmla="*/ 30 w 32"/>
                <a:gd name="T41" fmla="*/ 6 h 31"/>
                <a:gd name="T42" fmla="*/ 30 w 32"/>
                <a:gd name="T43" fmla="*/ 9 h 31"/>
                <a:gd name="T44" fmla="*/ 32 w 32"/>
                <a:gd name="T45" fmla="*/ 10 h 31"/>
                <a:gd name="T46" fmla="*/ 32 w 32"/>
                <a:gd name="T47" fmla="*/ 13 h 31"/>
                <a:gd name="T48" fmla="*/ 32 w 32"/>
                <a:gd name="T49" fmla="*/ 14 h 31"/>
                <a:gd name="T50" fmla="*/ 32 w 32"/>
                <a:gd name="T51" fmla="*/ 17 h 31"/>
                <a:gd name="T52" fmla="*/ 32 w 32"/>
                <a:gd name="T53" fmla="*/ 19 h 31"/>
                <a:gd name="T54" fmla="*/ 30 w 32"/>
                <a:gd name="T55" fmla="*/ 21 h 31"/>
                <a:gd name="T56" fmla="*/ 30 w 32"/>
                <a:gd name="T57" fmla="*/ 23 h 31"/>
                <a:gd name="T58" fmla="*/ 29 w 32"/>
                <a:gd name="T59" fmla="*/ 25 h 31"/>
                <a:gd name="T60" fmla="*/ 28 w 32"/>
                <a:gd name="T61" fmla="*/ 26 h 31"/>
                <a:gd name="T62" fmla="*/ 26 w 32"/>
                <a:gd name="T63" fmla="*/ 27 h 31"/>
                <a:gd name="T64" fmla="*/ 24 w 32"/>
                <a:gd name="T65" fmla="*/ 29 h 31"/>
                <a:gd name="T66" fmla="*/ 22 w 32"/>
                <a:gd name="T67" fmla="*/ 30 h 31"/>
                <a:gd name="T68" fmla="*/ 20 w 32"/>
                <a:gd name="T69" fmla="*/ 30 h 31"/>
                <a:gd name="T70" fmla="*/ 18 w 32"/>
                <a:gd name="T71" fmla="*/ 31 h 31"/>
                <a:gd name="T72" fmla="*/ 16 w 32"/>
                <a:gd name="T73" fmla="*/ 31 h 31"/>
                <a:gd name="T74" fmla="*/ 15 w 32"/>
                <a:gd name="T75" fmla="*/ 31 h 31"/>
                <a:gd name="T76" fmla="*/ 12 w 32"/>
                <a:gd name="T77" fmla="*/ 30 h 31"/>
                <a:gd name="T78" fmla="*/ 11 w 32"/>
                <a:gd name="T79" fmla="*/ 30 h 31"/>
                <a:gd name="T80" fmla="*/ 8 w 32"/>
                <a:gd name="T81" fmla="*/ 29 h 31"/>
                <a:gd name="T82" fmla="*/ 7 w 32"/>
                <a:gd name="T83" fmla="*/ 27 h 31"/>
                <a:gd name="T84" fmla="*/ 5 w 32"/>
                <a:gd name="T85" fmla="*/ 26 h 31"/>
                <a:gd name="T86" fmla="*/ 4 w 32"/>
                <a:gd name="T87" fmla="*/ 25 h 31"/>
                <a:gd name="T88" fmla="*/ 3 w 32"/>
                <a:gd name="T89" fmla="*/ 23 h 31"/>
                <a:gd name="T90" fmla="*/ 1 w 32"/>
                <a:gd name="T91" fmla="*/ 21 h 31"/>
                <a:gd name="T92" fmla="*/ 1 w 32"/>
                <a:gd name="T93" fmla="*/ 19 h 31"/>
                <a:gd name="T94" fmla="*/ 0 w 32"/>
                <a:gd name="T95" fmla="*/ 17 h 31"/>
                <a:gd name="T96" fmla="*/ 0 w 32"/>
                <a:gd name="T97" fmla="*/ 14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0" y="14"/>
                  </a:moveTo>
                  <a:lnTo>
                    <a:pt x="0" y="13"/>
                  </a:lnTo>
                  <a:lnTo>
                    <a:pt x="1" y="10"/>
                  </a:lnTo>
                  <a:lnTo>
                    <a:pt x="1" y="9"/>
                  </a:lnTo>
                  <a:lnTo>
                    <a:pt x="3" y="6"/>
                  </a:lnTo>
                  <a:lnTo>
                    <a:pt x="4" y="5"/>
                  </a:lnTo>
                  <a:lnTo>
                    <a:pt x="5" y="4"/>
                  </a:lnTo>
                  <a:lnTo>
                    <a:pt x="7" y="2"/>
                  </a:lnTo>
                  <a:lnTo>
                    <a:pt x="8" y="1"/>
                  </a:lnTo>
                  <a:lnTo>
                    <a:pt x="11" y="1"/>
                  </a:lnTo>
                  <a:lnTo>
                    <a:pt x="12" y="0"/>
                  </a:lnTo>
                  <a:lnTo>
                    <a:pt x="15" y="0"/>
                  </a:lnTo>
                  <a:lnTo>
                    <a:pt x="16" y="0"/>
                  </a:lnTo>
                  <a:lnTo>
                    <a:pt x="18" y="0"/>
                  </a:lnTo>
                  <a:lnTo>
                    <a:pt x="20" y="0"/>
                  </a:lnTo>
                  <a:lnTo>
                    <a:pt x="22" y="1"/>
                  </a:lnTo>
                  <a:lnTo>
                    <a:pt x="24" y="1"/>
                  </a:lnTo>
                  <a:lnTo>
                    <a:pt x="26" y="2"/>
                  </a:lnTo>
                  <a:lnTo>
                    <a:pt x="28" y="4"/>
                  </a:lnTo>
                  <a:lnTo>
                    <a:pt x="29" y="5"/>
                  </a:lnTo>
                  <a:lnTo>
                    <a:pt x="30" y="6"/>
                  </a:lnTo>
                  <a:lnTo>
                    <a:pt x="30" y="9"/>
                  </a:lnTo>
                  <a:lnTo>
                    <a:pt x="32" y="10"/>
                  </a:lnTo>
                  <a:lnTo>
                    <a:pt x="32" y="13"/>
                  </a:lnTo>
                  <a:lnTo>
                    <a:pt x="32" y="14"/>
                  </a:lnTo>
                  <a:lnTo>
                    <a:pt x="32" y="17"/>
                  </a:lnTo>
                  <a:lnTo>
                    <a:pt x="32" y="19"/>
                  </a:lnTo>
                  <a:lnTo>
                    <a:pt x="30" y="21"/>
                  </a:lnTo>
                  <a:lnTo>
                    <a:pt x="30" y="23"/>
                  </a:lnTo>
                  <a:lnTo>
                    <a:pt x="29" y="25"/>
                  </a:lnTo>
                  <a:lnTo>
                    <a:pt x="28" y="26"/>
                  </a:lnTo>
                  <a:lnTo>
                    <a:pt x="26" y="27"/>
                  </a:lnTo>
                  <a:lnTo>
                    <a:pt x="24" y="29"/>
                  </a:lnTo>
                  <a:lnTo>
                    <a:pt x="22" y="30"/>
                  </a:lnTo>
                  <a:lnTo>
                    <a:pt x="20" y="30"/>
                  </a:lnTo>
                  <a:lnTo>
                    <a:pt x="18" y="31"/>
                  </a:lnTo>
                  <a:lnTo>
                    <a:pt x="16" y="31"/>
                  </a:lnTo>
                  <a:lnTo>
                    <a:pt x="15" y="31"/>
                  </a:lnTo>
                  <a:lnTo>
                    <a:pt x="12" y="30"/>
                  </a:lnTo>
                  <a:lnTo>
                    <a:pt x="11" y="30"/>
                  </a:lnTo>
                  <a:lnTo>
                    <a:pt x="8" y="29"/>
                  </a:lnTo>
                  <a:lnTo>
                    <a:pt x="7" y="27"/>
                  </a:lnTo>
                  <a:lnTo>
                    <a:pt x="5" y="26"/>
                  </a:lnTo>
                  <a:lnTo>
                    <a:pt x="4" y="25"/>
                  </a:lnTo>
                  <a:lnTo>
                    <a:pt x="3" y="23"/>
                  </a:lnTo>
                  <a:lnTo>
                    <a:pt x="1" y="21"/>
                  </a:lnTo>
                  <a:lnTo>
                    <a:pt x="1" y="19"/>
                  </a:lnTo>
                  <a:lnTo>
                    <a:pt x="0" y="17"/>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 name="Freeform 699"/>
            <p:cNvSpPr>
              <a:spLocks/>
            </p:cNvSpPr>
            <p:nvPr userDrawn="1"/>
          </p:nvSpPr>
          <p:spPr bwMode="auto">
            <a:xfrm>
              <a:off x="5050" y="298"/>
              <a:ext cx="32" cy="32"/>
            </a:xfrm>
            <a:custGeom>
              <a:avLst/>
              <a:gdLst>
                <a:gd name="T0" fmla="*/ 0 w 32"/>
                <a:gd name="T1" fmla="*/ 16 h 32"/>
                <a:gd name="T2" fmla="*/ 0 w 32"/>
                <a:gd name="T3" fmla="*/ 15 h 32"/>
                <a:gd name="T4" fmla="*/ 0 w 32"/>
                <a:gd name="T5" fmla="*/ 12 h 32"/>
                <a:gd name="T6" fmla="*/ 2 w 32"/>
                <a:gd name="T7" fmla="*/ 11 h 32"/>
                <a:gd name="T8" fmla="*/ 3 w 32"/>
                <a:gd name="T9" fmla="*/ 8 h 32"/>
                <a:gd name="T10" fmla="*/ 3 w 32"/>
                <a:gd name="T11" fmla="*/ 7 h 32"/>
                <a:gd name="T12" fmla="*/ 6 w 32"/>
                <a:gd name="T13" fmla="*/ 5 h 32"/>
                <a:gd name="T14" fmla="*/ 7 w 32"/>
                <a:gd name="T15" fmla="*/ 4 h 32"/>
                <a:gd name="T16" fmla="*/ 8 w 32"/>
                <a:gd name="T17" fmla="*/ 3 h 32"/>
                <a:gd name="T18" fmla="*/ 9 w 32"/>
                <a:gd name="T19" fmla="*/ 1 h 32"/>
                <a:gd name="T20" fmla="*/ 12 w 32"/>
                <a:gd name="T21" fmla="*/ 1 h 32"/>
                <a:gd name="T22" fmla="*/ 13 w 32"/>
                <a:gd name="T23" fmla="*/ 0 h 32"/>
                <a:gd name="T24" fmla="*/ 16 w 32"/>
                <a:gd name="T25" fmla="*/ 0 h 32"/>
                <a:gd name="T26" fmla="*/ 19 w 32"/>
                <a:gd name="T27" fmla="*/ 0 h 32"/>
                <a:gd name="T28" fmla="*/ 20 w 32"/>
                <a:gd name="T29" fmla="*/ 1 h 32"/>
                <a:gd name="T30" fmla="*/ 23 w 32"/>
                <a:gd name="T31" fmla="*/ 1 h 32"/>
                <a:gd name="T32" fmla="*/ 24 w 32"/>
                <a:gd name="T33" fmla="*/ 3 h 32"/>
                <a:gd name="T34" fmla="*/ 25 w 32"/>
                <a:gd name="T35" fmla="*/ 4 h 32"/>
                <a:gd name="T36" fmla="*/ 27 w 32"/>
                <a:gd name="T37" fmla="*/ 5 h 32"/>
                <a:gd name="T38" fmla="*/ 28 w 32"/>
                <a:gd name="T39" fmla="*/ 7 h 32"/>
                <a:gd name="T40" fmla="*/ 29 w 32"/>
                <a:gd name="T41" fmla="*/ 8 h 32"/>
                <a:gd name="T42" fmla="*/ 31 w 32"/>
                <a:gd name="T43" fmla="*/ 11 h 32"/>
                <a:gd name="T44" fmla="*/ 32 w 32"/>
                <a:gd name="T45" fmla="*/ 12 h 32"/>
                <a:gd name="T46" fmla="*/ 32 w 32"/>
                <a:gd name="T47" fmla="*/ 15 h 32"/>
                <a:gd name="T48" fmla="*/ 32 w 32"/>
                <a:gd name="T49" fmla="*/ 16 h 32"/>
                <a:gd name="T50" fmla="*/ 32 w 32"/>
                <a:gd name="T51" fmla="*/ 19 h 32"/>
                <a:gd name="T52" fmla="*/ 32 w 32"/>
                <a:gd name="T53" fmla="*/ 21 h 32"/>
                <a:gd name="T54" fmla="*/ 31 w 32"/>
                <a:gd name="T55" fmla="*/ 23 h 32"/>
                <a:gd name="T56" fmla="*/ 29 w 32"/>
                <a:gd name="T57" fmla="*/ 25 h 32"/>
                <a:gd name="T58" fmla="*/ 28 w 32"/>
                <a:gd name="T59" fmla="*/ 27 h 32"/>
                <a:gd name="T60" fmla="*/ 27 w 32"/>
                <a:gd name="T61" fmla="*/ 28 h 32"/>
                <a:gd name="T62" fmla="*/ 25 w 32"/>
                <a:gd name="T63" fmla="*/ 29 h 32"/>
                <a:gd name="T64" fmla="*/ 24 w 32"/>
                <a:gd name="T65" fmla="*/ 29 h 32"/>
                <a:gd name="T66" fmla="*/ 23 w 32"/>
                <a:gd name="T67" fmla="*/ 30 h 32"/>
                <a:gd name="T68" fmla="*/ 20 w 32"/>
                <a:gd name="T69" fmla="*/ 32 h 32"/>
                <a:gd name="T70" fmla="*/ 19 w 32"/>
                <a:gd name="T71" fmla="*/ 32 h 32"/>
                <a:gd name="T72" fmla="*/ 16 w 32"/>
                <a:gd name="T73" fmla="*/ 32 h 32"/>
                <a:gd name="T74" fmla="*/ 13 w 32"/>
                <a:gd name="T75" fmla="*/ 32 h 32"/>
                <a:gd name="T76" fmla="*/ 12 w 32"/>
                <a:gd name="T77" fmla="*/ 32 h 32"/>
                <a:gd name="T78" fmla="*/ 9 w 32"/>
                <a:gd name="T79" fmla="*/ 30 h 32"/>
                <a:gd name="T80" fmla="*/ 8 w 32"/>
                <a:gd name="T81" fmla="*/ 29 h 32"/>
                <a:gd name="T82" fmla="*/ 7 w 32"/>
                <a:gd name="T83" fmla="*/ 29 h 32"/>
                <a:gd name="T84" fmla="*/ 6 w 32"/>
                <a:gd name="T85" fmla="*/ 28 h 32"/>
                <a:gd name="T86" fmla="*/ 3 w 32"/>
                <a:gd name="T87" fmla="*/ 27 h 32"/>
                <a:gd name="T88" fmla="*/ 3 w 32"/>
                <a:gd name="T89" fmla="*/ 25 h 32"/>
                <a:gd name="T90" fmla="*/ 2 w 32"/>
                <a:gd name="T91" fmla="*/ 23 h 32"/>
                <a:gd name="T92" fmla="*/ 0 w 32"/>
                <a:gd name="T93" fmla="*/ 21 h 32"/>
                <a:gd name="T94" fmla="*/ 0 w 32"/>
                <a:gd name="T95" fmla="*/ 19 h 32"/>
                <a:gd name="T96" fmla="*/ 0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0" y="16"/>
                  </a:moveTo>
                  <a:lnTo>
                    <a:pt x="0" y="15"/>
                  </a:lnTo>
                  <a:lnTo>
                    <a:pt x="0" y="12"/>
                  </a:lnTo>
                  <a:lnTo>
                    <a:pt x="2" y="11"/>
                  </a:lnTo>
                  <a:lnTo>
                    <a:pt x="3" y="8"/>
                  </a:lnTo>
                  <a:lnTo>
                    <a:pt x="3" y="7"/>
                  </a:lnTo>
                  <a:lnTo>
                    <a:pt x="6" y="5"/>
                  </a:lnTo>
                  <a:lnTo>
                    <a:pt x="7" y="4"/>
                  </a:lnTo>
                  <a:lnTo>
                    <a:pt x="8" y="3"/>
                  </a:lnTo>
                  <a:lnTo>
                    <a:pt x="9" y="1"/>
                  </a:lnTo>
                  <a:lnTo>
                    <a:pt x="12" y="1"/>
                  </a:lnTo>
                  <a:lnTo>
                    <a:pt x="13" y="0"/>
                  </a:lnTo>
                  <a:lnTo>
                    <a:pt x="16" y="0"/>
                  </a:lnTo>
                  <a:lnTo>
                    <a:pt x="19" y="0"/>
                  </a:lnTo>
                  <a:lnTo>
                    <a:pt x="20" y="1"/>
                  </a:lnTo>
                  <a:lnTo>
                    <a:pt x="23" y="1"/>
                  </a:lnTo>
                  <a:lnTo>
                    <a:pt x="24" y="3"/>
                  </a:lnTo>
                  <a:lnTo>
                    <a:pt x="25" y="4"/>
                  </a:lnTo>
                  <a:lnTo>
                    <a:pt x="27" y="5"/>
                  </a:lnTo>
                  <a:lnTo>
                    <a:pt x="28" y="7"/>
                  </a:lnTo>
                  <a:lnTo>
                    <a:pt x="29" y="8"/>
                  </a:lnTo>
                  <a:lnTo>
                    <a:pt x="31" y="11"/>
                  </a:lnTo>
                  <a:lnTo>
                    <a:pt x="32" y="12"/>
                  </a:lnTo>
                  <a:lnTo>
                    <a:pt x="32" y="15"/>
                  </a:lnTo>
                  <a:lnTo>
                    <a:pt x="32" y="16"/>
                  </a:lnTo>
                  <a:lnTo>
                    <a:pt x="32" y="19"/>
                  </a:lnTo>
                  <a:lnTo>
                    <a:pt x="32" y="21"/>
                  </a:lnTo>
                  <a:lnTo>
                    <a:pt x="31" y="23"/>
                  </a:lnTo>
                  <a:lnTo>
                    <a:pt x="29" y="25"/>
                  </a:lnTo>
                  <a:lnTo>
                    <a:pt x="28" y="27"/>
                  </a:lnTo>
                  <a:lnTo>
                    <a:pt x="27" y="28"/>
                  </a:lnTo>
                  <a:lnTo>
                    <a:pt x="25" y="29"/>
                  </a:lnTo>
                  <a:lnTo>
                    <a:pt x="24" y="29"/>
                  </a:lnTo>
                  <a:lnTo>
                    <a:pt x="23" y="30"/>
                  </a:lnTo>
                  <a:lnTo>
                    <a:pt x="20" y="32"/>
                  </a:lnTo>
                  <a:lnTo>
                    <a:pt x="19" y="32"/>
                  </a:lnTo>
                  <a:lnTo>
                    <a:pt x="16" y="32"/>
                  </a:lnTo>
                  <a:lnTo>
                    <a:pt x="13" y="32"/>
                  </a:lnTo>
                  <a:lnTo>
                    <a:pt x="12" y="32"/>
                  </a:lnTo>
                  <a:lnTo>
                    <a:pt x="9" y="30"/>
                  </a:lnTo>
                  <a:lnTo>
                    <a:pt x="8" y="29"/>
                  </a:lnTo>
                  <a:lnTo>
                    <a:pt x="7" y="29"/>
                  </a:lnTo>
                  <a:lnTo>
                    <a:pt x="6" y="28"/>
                  </a:lnTo>
                  <a:lnTo>
                    <a:pt x="3" y="27"/>
                  </a:lnTo>
                  <a:lnTo>
                    <a:pt x="3" y="25"/>
                  </a:lnTo>
                  <a:lnTo>
                    <a:pt x="2" y="23"/>
                  </a:lnTo>
                  <a:lnTo>
                    <a:pt x="0" y="21"/>
                  </a:lnTo>
                  <a:lnTo>
                    <a:pt x="0" y="19"/>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9" name="Freeform 700"/>
            <p:cNvSpPr>
              <a:spLocks/>
            </p:cNvSpPr>
            <p:nvPr userDrawn="1"/>
          </p:nvSpPr>
          <p:spPr bwMode="auto">
            <a:xfrm>
              <a:off x="5073" y="107"/>
              <a:ext cx="146" cy="14"/>
            </a:xfrm>
            <a:custGeom>
              <a:avLst/>
              <a:gdLst>
                <a:gd name="T0" fmla="*/ 144 w 146"/>
                <a:gd name="T1" fmla="*/ 9 h 14"/>
                <a:gd name="T2" fmla="*/ 136 w 146"/>
                <a:gd name="T3" fmla="*/ 0 h 14"/>
                <a:gd name="T4" fmla="*/ 0 w 146"/>
                <a:gd name="T5" fmla="*/ 0 h 14"/>
                <a:gd name="T6" fmla="*/ 0 w 146"/>
                <a:gd name="T7" fmla="*/ 14 h 14"/>
                <a:gd name="T8" fmla="*/ 136 w 146"/>
                <a:gd name="T9" fmla="*/ 14 h 14"/>
                <a:gd name="T10" fmla="*/ 144 w 146"/>
                <a:gd name="T11" fmla="*/ 9 h 14"/>
                <a:gd name="T12" fmla="*/ 144 w 146"/>
                <a:gd name="T13" fmla="*/ 9 h 14"/>
                <a:gd name="T14" fmla="*/ 146 w 146"/>
                <a:gd name="T15" fmla="*/ 0 h 14"/>
                <a:gd name="T16" fmla="*/ 136 w 146"/>
                <a:gd name="T17" fmla="*/ 0 h 14"/>
                <a:gd name="T18" fmla="*/ 144 w 146"/>
                <a:gd name="T19" fmla="*/ 9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6" h="14">
                  <a:moveTo>
                    <a:pt x="144" y="9"/>
                  </a:moveTo>
                  <a:lnTo>
                    <a:pt x="136" y="0"/>
                  </a:lnTo>
                  <a:lnTo>
                    <a:pt x="0" y="0"/>
                  </a:lnTo>
                  <a:lnTo>
                    <a:pt x="0" y="14"/>
                  </a:lnTo>
                  <a:lnTo>
                    <a:pt x="136" y="14"/>
                  </a:lnTo>
                  <a:lnTo>
                    <a:pt x="144" y="9"/>
                  </a:lnTo>
                  <a:lnTo>
                    <a:pt x="146" y="0"/>
                  </a:lnTo>
                  <a:lnTo>
                    <a:pt x="136" y="0"/>
                  </a:lnTo>
                  <a:lnTo>
                    <a:pt x="14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0" name="Freeform 701"/>
            <p:cNvSpPr>
              <a:spLocks/>
            </p:cNvSpPr>
            <p:nvPr userDrawn="1"/>
          </p:nvSpPr>
          <p:spPr bwMode="auto">
            <a:xfrm>
              <a:off x="5171" y="113"/>
              <a:ext cx="46" cy="212"/>
            </a:xfrm>
            <a:custGeom>
              <a:avLst/>
              <a:gdLst>
                <a:gd name="T0" fmla="*/ 8 w 46"/>
                <a:gd name="T1" fmla="*/ 212 h 212"/>
                <a:gd name="T2" fmla="*/ 15 w 46"/>
                <a:gd name="T3" fmla="*/ 205 h 212"/>
                <a:gd name="T4" fmla="*/ 46 w 46"/>
                <a:gd name="T5" fmla="*/ 3 h 212"/>
                <a:gd name="T6" fmla="*/ 32 w 46"/>
                <a:gd name="T7" fmla="*/ 0 h 212"/>
                <a:gd name="T8" fmla="*/ 0 w 46"/>
                <a:gd name="T9" fmla="*/ 202 h 212"/>
                <a:gd name="T10" fmla="*/ 8 w 46"/>
                <a:gd name="T11" fmla="*/ 212 h 212"/>
                <a:gd name="T12" fmla="*/ 8 w 46"/>
                <a:gd name="T13" fmla="*/ 212 h 212"/>
                <a:gd name="T14" fmla="*/ 15 w 46"/>
                <a:gd name="T15" fmla="*/ 212 h 212"/>
                <a:gd name="T16" fmla="*/ 15 w 46"/>
                <a:gd name="T17" fmla="*/ 205 h 212"/>
                <a:gd name="T18" fmla="*/ 8 w 46"/>
                <a:gd name="T19" fmla="*/ 212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212">
                  <a:moveTo>
                    <a:pt x="8" y="212"/>
                  </a:moveTo>
                  <a:lnTo>
                    <a:pt x="15" y="205"/>
                  </a:lnTo>
                  <a:lnTo>
                    <a:pt x="46" y="3"/>
                  </a:lnTo>
                  <a:lnTo>
                    <a:pt x="32" y="0"/>
                  </a:lnTo>
                  <a:lnTo>
                    <a:pt x="0" y="202"/>
                  </a:lnTo>
                  <a:lnTo>
                    <a:pt x="8" y="212"/>
                  </a:lnTo>
                  <a:lnTo>
                    <a:pt x="15" y="212"/>
                  </a:lnTo>
                  <a:lnTo>
                    <a:pt x="15" y="205"/>
                  </a:lnTo>
                  <a:lnTo>
                    <a:pt x="8"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1" name="Rectangle 702"/>
            <p:cNvSpPr>
              <a:spLocks noChangeArrowheads="1"/>
            </p:cNvSpPr>
            <p:nvPr userDrawn="1"/>
          </p:nvSpPr>
          <p:spPr bwMode="auto">
            <a:xfrm>
              <a:off x="5036" y="309"/>
              <a:ext cx="143"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292" name="Rectangle 703"/>
            <p:cNvSpPr>
              <a:spLocks noChangeArrowheads="1"/>
            </p:cNvSpPr>
            <p:nvPr userDrawn="1"/>
          </p:nvSpPr>
          <p:spPr bwMode="auto">
            <a:xfrm>
              <a:off x="5100" y="207"/>
              <a:ext cx="159"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293" name="Freeform 704"/>
            <p:cNvSpPr>
              <a:spLocks/>
            </p:cNvSpPr>
            <p:nvPr userDrawn="1"/>
          </p:nvSpPr>
          <p:spPr bwMode="auto">
            <a:xfrm>
              <a:off x="5065" y="96"/>
              <a:ext cx="146" cy="16"/>
            </a:xfrm>
            <a:custGeom>
              <a:avLst/>
              <a:gdLst>
                <a:gd name="T0" fmla="*/ 144 w 146"/>
                <a:gd name="T1" fmla="*/ 10 h 16"/>
                <a:gd name="T2" fmla="*/ 137 w 146"/>
                <a:gd name="T3" fmla="*/ 0 h 16"/>
                <a:gd name="T4" fmla="*/ 0 w 146"/>
                <a:gd name="T5" fmla="*/ 0 h 16"/>
                <a:gd name="T6" fmla="*/ 0 w 146"/>
                <a:gd name="T7" fmla="*/ 16 h 16"/>
                <a:gd name="T8" fmla="*/ 137 w 146"/>
                <a:gd name="T9" fmla="*/ 16 h 16"/>
                <a:gd name="T10" fmla="*/ 144 w 146"/>
                <a:gd name="T11" fmla="*/ 10 h 16"/>
                <a:gd name="T12" fmla="*/ 144 w 146"/>
                <a:gd name="T13" fmla="*/ 10 h 16"/>
                <a:gd name="T14" fmla="*/ 146 w 146"/>
                <a:gd name="T15" fmla="*/ 0 h 16"/>
                <a:gd name="T16" fmla="*/ 137 w 146"/>
                <a:gd name="T17" fmla="*/ 0 h 16"/>
                <a:gd name="T18" fmla="*/ 144 w 146"/>
                <a:gd name="T19" fmla="*/ 1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6" h="16">
                  <a:moveTo>
                    <a:pt x="144" y="10"/>
                  </a:moveTo>
                  <a:lnTo>
                    <a:pt x="137" y="0"/>
                  </a:lnTo>
                  <a:lnTo>
                    <a:pt x="0" y="0"/>
                  </a:lnTo>
                  <a:lnTo>
                    <a:pt x="0" y="16"/>
                  </a:lnTo>
                  <a:lnTo>
                    <a:pt x="137" y="16"/>
                  </a:lnTo>
                  <a:lnTo>
                    <a:pt x="144" y="10"/>
                  </a:lnTo>
                  <a:lnTo>
                    <a:pt x="146" y="0"/>
                  </a:lnTo>
                  <a:lnTo>
                    <a:pt x="137" y="0"/>
                  </a:lnTo>
                  <a:lnTo>
                    <a:pt x="144" y="1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4" name="Freeform 705"/>
            <p:cNvSpPr>
              <a:spLocks/>
            </p:cNvSpPr>
            <p:nvPr userDrawn="1"/>
          </p:nvSpPr>
          <p:spPr bwMode="auto">
            <a:xfrm>
              <a:off x="5163" y="103"/>
              <a:ext cx="46" cy="211"/>
            </a:xfrm>
            <a:custGeom>
              <a:avLst/>
              <a:gdLst>
                <a:gd name="T0" fmla="*/ 8 w 46"/>
                <a:gd name="T1" fmla="*/ 211 h 211"/>
                <a:gd name="T2" fmla="*/ 15 w 46"/>
                <a:gd name="T3" fmla="*/ 204 h 211"/>
                <a:gd name="T4" fmla="*/ 46 w 46"/>
                <a:gd name="T5" fmla="*/ 3 h 211"/>
                <a:gd name="T6" fmla="*/ 31 w 46"/>
                <a:gd name="T7" fmla="*/ 0 h 211"/>
                <a:gd name="T8" fmla="*/ 0 w 46"/>
                <a:gd name="T9" fmla="*/ 202 h 211"/>
                <a:gd name="T10" fmla="*/ 8 w 46"/>
                <a:gd name="T11" fmla="*/ 211 h 211"/>
                <a:gd name="T12" fmla="*/ 8 w 46"/>
                <a:gd name="T13" fmla="*/ 211 h 211"/>
                <a:gd name="T14" fmla="*/ 15 w 46"/>
                <a:gd name="T15" fmla="*/ 211 h 211"/>
                <a:gd name="T16" fmla="*/ 15 w 46"/>
                <a:gd name="T17" fmla="*/ 204 h 211"/>
                <a:gd name="T18" fmla="*/ 8 w 46"/>
                <a:gd name="T19" fmla="*/ 211 h 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211">
                  <a:moveTo>
                    <a:pt x="8" y="211"/>
                  </a:moveTo>
                  <a:lnTo>
                    <a:pt x="15" y="204"/>
                  </a:lnTo>
                  <a:lnTo>
                    <a:pt x="46" y="3"/>
                  </a:lnTo>
                  <a:lnTo>
                    <a:pt x="31" y="0"/>
                  </a:lnTo>
                  <a:lnTo>
                    <a:pt x="0" y="202"/>
                  </a:lnTo>
                  <a:lnTo>
                    <a:pt x="8" y="211"/>
                  </a:lnTo>
                  <a:lnTo>
                    <a:pt x="15" y="211"/>
                  </a:lnTo>
                  <a:lnTo>
                    <a:pt x="15" y="204"/>
                  </a:lnTo>
                  <a:lnTo>
                    <a:pt x="8" y="2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5" name="Rectangle 706"/>
            <p:cNvSpPr>
              <a:spLocks noChangeArrowheads="1"/>
            </p:cNvSpPr>
            <p:nvPr userDrawn="1"/>
          </p:nvSpPr>
          <p:spPr bwMode="auto">
            <a:xfrm>
              <a:off x="5028" y="299"/>
              <a:ext cx="143" cy="1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296" name="Rectangle 707"/>
            <p:cNvSpPr>
              <a:spLocks noChangeArrowheads="1"/>
            </p:cNvSpPr>
            <p:nvPr userDrawn="1"/>
          </p:nvSpPr>
          <p:spPr bwMode="auto">
            <a:xfrm>
              <a:off x="5092" y="197"/>
              <a:ext cx="160" cy="1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297" name="Freeform 708"/>
            <p:cNvSpPr>
              <a:spLocks/>
            </p:cNvSpPr>
            <p:nvPr userDrawn="1"/>
          </p:nvSpPr>
          <p:spPr bwMode="auto">
            <a:xfrm>
              <a:off x="5211" y="190"/>
              <a:ext cx="31" cy="32"/>
            </a:xfrm>
            <a:custGeom>
              <a:avLst/>
              <a:gdLst>
                <a:gd name="T0" fmla="*/ 0 w 31"/>
                <a:gd name="T1" fmla="*/ 14 h 32"/>
                <a:gd name="T2" fmla="*/ 0 w 31"/>
                <a:gd name="T3" fmla="*/ 13 h 32"/>
                <a:gd name="T4" fmla="*/ 0 w 31"/>
                <a:gd name="T5" fmla="*/ 11 h 32"/>
                <a:gd name="T6" fmla="*/ 1 w 31"/>
                <a:gd name="T7" fmla="*/ 9 h 32"/>
                <a:gd name="T8" fmla="*/ 2 w 31"/>
                <a:gd name="T9" fmla="*/ 7 h 32"/>
                <a:gd name="T10" fmla="*/ 2 w 31"/>
                <a:gd name="T11" fmla="*/ 5 h 32"/>
                <a:gd name="T12" fmla="*/ 5 w 31"/>
                <a:gd name="T13" fmla="*/ 4 h 32"/>
                <a:gd name="T14" fmla="*/ 6 w 31"/>
                <a:gd name="T15" fmla="*/ 3 h 32"/>
                <a:gd name="T16" fmla="*/ 8 w 31"/>
                <a:gd name="T17" fmla="*/ 1 h 32"/>
                <a:gd name="T18" fmla="*/ 9 w 31"/>
                <a:gd name="T19" fmla="*/ 1 h 32"/>
                <a:gd name="T20" fmla="*/ 12 w 31"/>
                <a:gd name="T21" fmla="*/ 0 h 32"/>
                <a:gd name="T22" fmla="*/ 13 w 31"/>
                <a:gd name="T23" fmla="*/ 0 h 32"/>
                <a:gd name="T24" fmla="*/ 16 w 31"/>
                <a:gd name="T25" fmla="*/ 0 h 32"/>
                <a:gd name="T26" fmla="*/ 18 w 31"/>
                <a:gd name="T27" fmla="*/ 0 h 32"/>
                <a:gd name="T28" fmla="*/ 20 w 31"/>
                <a:gd name="T29" fmla="*/ 0 h 32"/>
                <a:gd name="T30" fmla="*/ 22 w 31"/>
                <a:gd name="T31" fmla="*/ 1 h 32"/>
                <a:gd name="T32" fmla="*/ 23 w 31"/>
                <a:gd name="T33" fmla="*/ 1 h 32"/>
                <a:gd name="T34" fmla="*/ 26 w 31"/>
                <a:gd name="T35" fmla="*/ 3 h 32"/>
                <a:gd name="T36" fmla="*/ 27 w 31"/>
                <a:gd name="T37" fmla="*/ 4 h 32"/>
                <a:gd name="T38" fmla="*/ 29 w 31"/>
                <a:gd name="T39" fmla="*/ 5 h 32"/>
                <a:gd name="T40" fmla="*/ 30 w 31"/>
                <a:gd name="T41" fmla="*/ 7 h 32"/>
                <a:gd name="T42" fmla="*/ 30 w 31"/>
                <a:gd name="T43" fmla="*/ 9 h 32"/>
                <a:gd name="T44" fmla="*/ 31 w 31"/>
                <a:gd name="T45" fmla="*/ 11 h 32"/>
                <a:gd name="T46" fmla="*/ 31 w 31"/>
                <a:gd name="T47" fmla="*/ 13 h 32"/>
                <a:gd name="T48" fmla="*/ 31 w 31"/>
                <a:gd name="T49" fmla="*/ 14 h 32"/>
                <a:gd name="T50" fmla="*/ 31 w 31"/>
                <a:gd name="T51" fmla="*/ 17 h 32"/>
                <a:gd name="T52" fmla="*/ 31 w 31"/>
                <a:gd name="T53" fmla="*/ 20 h 32"/>
                <a:gd name="T54" fmla="*/ 30 w 31"/>
                <a:gd name="T55" fmla="*/ 21 h 32"/>
                <a:gd name="T56" fmla="*/ 30 w 31"/>
                <a:gd name="T57" fmla="*/ 24 h 32"/>
                <a:gd name="T58" fmla="*/ 29 w 31"/>
                <a:gd name="T59" fmla="*/ 25 h 32"/>
                <a:gd name="T60" fmla="*/ 27 w 31"/>
                <a:gd name="T61" fmla="*/ 26 h 32"/>
                <a:gd name="T62" fmla="*/ 26 w 31"/>
                <a:gd name="T63" fmla="*/ 28 h 32"/>
                <a:gd name="T64" fmla="*/ 23 w 31"/>
                <a:gd name="T65" fmla="*/ 29 h 32"/>
                <a:gd name="T66" fmla="*/ 22 w 31"/>
                <a:gd name="T67" fmla="*/ 30 h 32"/>
                <a:gd name="T68" fmla="*/ 20 w 31"/>
                <a:gd name="T69" fmla="*/ 30 h 32"/>
                <a:gd name="T70" fmla="*/ 18 w 31"/>
                <a:gd name="T71" fmla="*/ 32 h 32"/>
                <a:gd name="T72" fmla="*/ 16 w 31"/>
                <a:gd name="T73" fmla="*/ 32 h 32"/>
                <a:gd name="T74" fmla="*/ 13 w 31"/>
                <a:gd name="T75" fmla="*/ 32 h 32"/>
                <a:gd name="T76" fmla="*/ 12 w 31"/>
                <a:gd name="T77" fmla="*/ 30 h 32"/>
                <a:gd name="T78" fmla="*/ 9 w 31"/>
                <a:gd name="T79" fmla="*/ 30 h 32"/>
                <a:gd name="T80" fmla="*/ 8 w 31"/>
                <a:gd name="T81" fmla="*/ 29 h 32"/>
                <a:gd name="T82" fmla="*/ 6 w 31"/>
                <a:gd name="T83" fmla="*/ 28 h 32"/>
                <a:gd name="T84" fmla="*/ 5 w 31"/>
                <a:gd name="T85" fmla="*/ 26 h 32"/>
                <a:gd name="T86" fmla="*/ 2 w 31"/>
                <a:gd name="T87" fmla="*/ 25 h 32"/>
                <a:gd name="T88" fmla="*/ 2 w 31"/>
                <a:gd name="T89" fmla="*/ 24 h 32"/>
                <a:gd name="T90" fmla="*/ 1 w 31"/>
                <a:gd name="T91" fmla="*/ 21 h 32"/>
                <a:gd name="T92" fmla="*/ 0 w 31"/>
                <a:gd name="T93" fmla="*/ 20 h 32"/>
                <a:gd name="T94" fmla="*/ 0 w 31"/>
                <a:gd name="T95" fmla="*/ 17 h 32"/>
                <a:gd name="T96" fmla="*/ 0 w 31"/>
                <a:gd name="T97" fmla="*/ 14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0" y="14"/>
                  </a:moveTo>
                  <a:lnTo>
                    <a:pt x="0" y="13"/>
                  </a:lnTo>
                  <a:lnTo>
                    <a:pt x="0" y="11"/>
                  </a:lnTo>
                  <a:lnTo>
                    <a:pt x="1" y="9"/>
                  </a:lnTo>
                  <a:lnTo>
                    <a:pt x="2" y="7"/>
                  </a:lnTo>
                  <a:lnTo>
                    <a:pt x="2" y="5"/>
                  </a:lnTo>
                  <a:lnTo>
                    <a:pt x="5" y="4"/>
                  </a:lnTo>
                  <a:lnTo>
                    <a:pt x="6" y="3"/>
                  </a:lnTo>
                  <a:lnTo>
                    <a:pt x="8" y="1"/>
                  </a:lnTo>
                  <a:lnTo>
                    <a:pt x="9" y="1"/>
                  </a:lnTo>
                  <a:lnTo>
                    <a:pt x="12" y="0"/>
                  </a:lnTo>
                  <a:lnTo>
                    <a:pt x="13" y="0"/>
                  </a:lnTo>
                  <a:lnTo>
                    <a:pt x="16" y="0"/>
                  </a:lnTo>
                  <a:lnTo>
                    <a:pt x="18" y="0"/>
                  </a:lnTo>
                  <a:lnTo>
                    <a:pt x="20" y="0"/>
                  </a:lnTo>
                  <a:lnTo>
                    <a:pt x="22" y="1"/>
                  </a:lnTo>
                  <a:lnTo>
                    <a:pt x="23" y="1"/>
                  </a:lnTo>
                  <a:lnTo>
                    <a:pt x="26" y="3"/>
                  </a:lnTo>
                  <a:lnTo>
                    <a:pt x="27" y="4"/>
                  </a:lnTo>
                  <a:lnTo>
                    <a:pt x="29" y="5"/>
                  </a:lnTo>
                  <a:lnTo>
                    <a:pt x="30" y="7"/>
                  </a:lnTo>
                  <a:lnTo>
                    <a:pt x="30" y="9"/>
                  </a:lnTo>
                  <a:lnTo>
                    <a:pt x="31" y="11"/>
                  </a:lnTo>
                  <a:lnTo>
                    <a:pt x="31" y="13"/>
                  </a:lnTo>
                  <a:lnTo>
                    <a:pt x="31" y="14"/>
                  </a:lnTo>
                  <a:lnTo>
                    <a:pt x="31" y="17"/>
                  </a:lnTo>
                  <a:lnTo>
                    <a:pt x="31" y="20"/>
                  </a:lnTo>
                  <a:lnTo>
                    <a:pt x="30" y="21"/>
                  </a:lnTo>
                  <a:lnTo>
                    <a:pt x="30" y="24"/>
                  </a:lnTo>
                  <a:lnTo>
                    <a:pt x="29" y="25"/>
                  </a:lnTo>
                  <a:lnTo>
                    <a:pt x="27" y="26"/>
                  </a:lnTo>
                  <a:lnTo>
                    <a:pt x="26" y="28"/>
                  </a:lnTo>
                  <a:lnTo>
                    <a:pt x="23" y="29"/>
                  </a:lnTo>
                  <a:lnTo>
                    <a:pt x="22" y="30"/>
                  </a:lnTo>
                  <a:lnTo>
                    <a:pt x="20" y="30"/>
                  </a:lnTo>
                  <a:lnTo>
                    <a:pt x="18" y="32"/>
                  </a:lnTo>
                  <a:lnTo>
                    <a:pt x="16" y="32"/>
                  </a:lnTo>
                  <a:lnTo>
                    <a:pt x="13" y="32"/>
                  </a:lnTo>
                  <a:lnTo>
                    <a:pt x="12" y="30"/>
                  </a:lnTo>
                  <a:lnTo>
                    <a:pt x="9" y="30"/>
                  </a:lnTo>
                  <a:lnTo>
                    <a:pt x="8" y="29"/>
                  </a:lnTo>
                  <a:lnTo>
                    <a:pt x="6" y="28"/>
                  </a:lnTo>
                  <a:lnTo>
                    <a:pt x="5" y="26"/>
                  </a:lnTo>
                  <a:lnTo>
                    <a:pt x="2" y="25"/>
                  </a:lnTo>
                  <a:lnTo>
                    <a:pt x="2" y="24"/>
                  </a:lnTo>
                  <a:lnTo>
                    <a:pt x="1" y="21"/>
                  </a:lnTo>
                  <a:lnTo>
                    <a:pt x="0" y="20"/>
                  </a:lnTo>
                  <a:lnTo>
                    <a:pt x="0" y="17"/>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8" name="Freeform 709"/>
            <p:cNvSpPr>
              <a:spLocks/>
            </p:cNvSpPr>
            <p:nvPr userDrawn="1"/>
          </p:nvSpPr>
          <p:spPr bwMode="auto">
            <a:xfrm>
              <a:off x="5084" y="90"/>
              <a:ext cx="32" cy="31"/>
            </a:xfrm>
            <a:custGeom>
              <a:avLst/>
              <a:gdLst>
                <a:gd name="T0" fmla="*/ 0 w 32"/>
                <a:gd name="T1" fmla="*/ 14 h 31"/>
                <a:gd name="T2" fmla="*/ 0 w 32"/>
                <a:gd name="T3" fmla="*/ 13 h 31"/>
                <a:gd name="T4" fmla="*/ 0 w 32"/>
                <a:gd name="T5" fmla="*/ 12 h 31"/>
                <a:gd name="T6" fmla="*/ 0 w 32"/>
                <a:gd name="T7" fmla="*/ 9 h 31"/>
                <a:gd name="T8" fmla="*/ 2 w 32"/>
                <a:gd name="T9" fmla="*/ 8 h 31"/>
                <a:gd name="T10" fmla="*/ 3 w 32"/>
                <a:gd name="T11" fmla="*/ 6 h 31"/>
                <a:gd name="T12" fmla="*/ 4 w 32"/>
                <a:gd name="T13" fmla="*/ 4 h 31"/>
                <a:gd name="T14" fmla="*/ 6 w 32"/>
                <a:gd name="T15" fmla="*/ 2 h 31"/>
                <a:gd name="T16" fmla="*/ 7 w 32"/>
                <a:gd name="T17" fmla="*/ 1 h 31"/>
                <a:gd name="T18" fmla="*/ 10 w 32"/>
                <a:gd name="T19" fmla="*/ 1 h 31"/>
                <a:gd name="T20" fmla="*/ 11 w 32"/>
                <a:gd name="T21" fmla="*/ 0 h 31"/>
                <a:gd name="T22" fmla="*/ 14 w 32"/>
                <a:gd name="T23" fmla="*/ 0 h 31"/>
                <a:gd name="T24" fmla="*/ 16 w 32"/>
                <a:gd name="T25" fmla="*/ 0 h 31"/>
                <a:gd name="T26" fmla="*/ 18 w 32"/>
                <a:gd name="T27" fmla="*/ 0 h 31"/>
                <a:gd name="T28" fmla="*/ 20 w 32"/>
                <a:gd name="T29" fmla="*/ 0 h 31"/>
                <a:gd name="T30" fmla="*/ 22 w 32"/>
                <a:gd name="T31" fmla="*/ 1 h 31"/>
                <a:gd name="T32" fmla="*/ 24 w 32"/>
                <a:gd name="T33" fmla="*/ 1 h 31"/>
                <a:gd name="T34" fmla="*/ 25 w 32"/>
                <a:gd name="T35" fmla="*/ 2 h 31"/>
                <a:gd name="T36" fmla="*/ 27 w 32"/>
                <a:gd name="T37" fmla="*/ 4 h 31"/>
                <a:gd name="T38" fmla="*/ 28 w 32"/>
                <a:gd name="T39" fmla="*/ 6 h 31"/>
                <a:gd name="T40" fmla="*/ 29 w 32"/>
                <a:gd name="T41" fmla="*/ 8 h 31"/>
                <a:gd name="T42" fmla="*/ 31 w 32"/>
                <a:gd name="T43" fmla="*/ 9 h 31"/>
                <a:gd name="T44" fmla="*/ 32 w 32"/>
                <a:gd name="T45" fmla="*/ 12 h 31"/>
                <a:gd name="T46" fmla="*/ 32 w 32"/>
                <a:gd name="T47" fmla="*/ 13 h 31"/>
                <a:gd name="T48" fmla="*/ 32 w 32"/>
                <a:gd name="T49" fmla="*/ 14 h 31"/>
                <a:gd name="T50" fmla="*/ 32 w 32"/>
                <a:gd name="T51" fmla="*/ 17 h 31"/>
                <a:gd name="T52" fmla="*/ 32 w 32"/>
                <a:gd name="T53" fmla="*/ 19 h 31"/>
                <a:gd name="T54" fmla="*/ 31 w 32"/>
                <a:gd name="T55" fmla="*/ 21 h 31"/>
                <a:gd name="T56" fmla="*/ 29 w 32"/>
                <a:gd name="T57" fmla="*/ 23 h 31"/>
                <a:gd name="T58" fmla="*/ 28 w 32"/>
                <a:gd name="T59" fmla="*/ 25 h 31"/>
                <a:gd name="T60" fmla="*/ 27 w 32"/>
                <a:gd name="T61" fmla="*/ 26 h 31"/>
                <a:gd name="T62" fmla="*/ 25 w 32"/>
                <a:gd name="T63" fmla="*/ 27 h 31"/>
                <a:gd name="T64" fmla="*/ 24 w 32"/>
                <a:gd name="T65" fmla="*/ 29 h 31"/>
                <a:gd name="T66" fmla="*/ 22 w 32"/>
                <a:gd name="T67" fmla="*/ 30 h 31"/>
                <a:gd name="T68" fmla="*/ 20 w 32"/>
                <a:gd name="T69" fmla="*/ 30 h 31"/>
                <a:gd name="T70" fmla="*/ 18 w 32"/>
                <a:gd name="T71" fmla="*/ 31 h 31"/>
                <a:gd name="T72" fmla="*/ 16 w 32"/>
                <a:gd name="T73" fmla="*/ 31 h 31"/>
                <a:gd name="T74" fmla="*/ 14 w 32"/>
                <a:gd name="T75" fmla="*/ 31 h 31"/>
                <a:gd name="T76" fmla="*/ 11 w 32"/>
                <a:gd name="T77" fmla="*/ 30 h 31"/>
                <a:gd name="T78" fmla="*/ 10 w 32"/>
                <a:gd name="T79" fmla="*/ 30 h 31"/>
                <a:gd name="T80" fmla="*/ 7 w 32"/>
                <a:gd name="T81" fmla="*/ 29 h 31"/>
                <a:gd name="T82" fmla="*/ 6 w 32"/>
                <a:gd name="T83" fmla="*/ 27 h 31"/>
                <a:gd name="T84" fmla="*/ 4 w 32"/>
                <a:gd name="T85" fmla="*/ 26 h 31"/>
                <a:gd name="T86" fmla="*/ 3 w 32"/>
                <a:gd name="T87" fmla="*/ 25 h 31"/>
                <a:gd name="T88" fmla="*/ 2 w 32"/>
                <a:gd name="T89" fmla="*/ 23 h 31"/>
                <a:gd name="T90" fmla="*/ 0 w 32"/>
                <a:gd name="T91" fmla="*/ 21 h 31"/>
                <a:gd name="T92" fmla="*/ 0 w 32"/>
                <a:gd name="T93" fmla="*/ 19 h 31"/>
                <a:gd name="T94" fmla="*/ 0 w 32"/>
                <a:gd name="T95" fmla="*/ 17 h 31"/>
                <a:gd name="T96" fmla="*/ 0 w 32"/>
                <a:gd name="T97" fmla="*/ 14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0" y="14"/>
                  </a:moveTo>
                  <a:lnTo>
                    <a:pt x="0" y="13"/>
                  </a:lnTo>
                  <a:lnTo>
                    <a:pt x="0" y="12"/>
                  </a:lnTo>
                  <a:lnTo>
                    <a:pt x="0" y="9"/>
                  </a:lnTo>
                  <a:lnTo>
                    <a:pt x="2" y="8"/>
                  </a:lnTo>
                  <a:lnTo>
                    <a:pt x="3" y="6"/>
                  </a:lnTo>
                  <a:lnTo>
                    <a:pt x="4" y="4"/>
                  </a:lnTo>
                  <a:lnTo>
                    <a:pt x="6" y="2"/>
                  </a:lnTo>
                  <a:lnTo>
                    <a:pt x="7" y="1"/>
                  </a:lnTo>
                  <a:lnTo>
                    <a:pt x="10" y="1"/>
                  </a:lnTo>
                  <a:lnTo>
                    <a:pt x="11" y="0"/>
                  </a:lnTo>
                  <a:lnTo>
                    <a:pt x="14" y="0"/>
                  </a:lnTo>
                  <a:lnTo>
                    <a:pt x="16" y="0"/>
                  </a:lnTo>
                  <a:lnTo>
                    <a:pt x="18" y="0"/>
                  </a:lnTo>
                  <a:lnTo>
                    <a:pt x="20" y="0"/>
                  </a:lnTo>
                  <a:lnTo>
                    <a:pt x="22" y="1"/>
                  </a:lnTo>
                  <a:lnTo>
                    <a:pt x="24" y="1"/>
                  </a:lnTo>
                  <a:lnTo>
                    <a:pt x="25" y="2"/>
                  </a:lnTo>
                  <a:lnTo>
                    <a:pt x="27" y="4"/>
                  </a:lnTo>
                  <a:lnTo>
                    <a:pt x="28" y="6"/>
                  </a:lnTo>
                  <a:lnTo>
                    <a:pt x="29" y="8"/>
                  </a:lnTo>
                  <a:lnTo>
                    <a:pt x="31" y="9"/>
                  </a:lnTo>
                  <a:lnTo>
                    <a:pt x="32" y="12"/>
                  </a:lnTo>
                  <a:lnTo>
                    <a:pt x="32" y="13"/>
                  </a:lnTo>
                  <a:lnTo>
                    <a:pt x="32" y="14"/>
                  </a:lnTo>
                  <a:lnTo>
                    <a:pt x="32" y="17"/>
                  </a:lnTo>
                  <a:lnTo>
                    <a:pt x="32" y="19"/>
                  </a:lnTo>
                  <a:lnTo>
                    <a:pt x="31" y="21"/>
                  </a:lnTo>
                  <a:lnTo>
                    <a:pt x="29" y="23"/>
                  </a:lnTo>
                  <a:lnTo>
                    <a:pt x="28" y="25"/>
                  </a:lnTo>
                  <a:lnTo>
                    <a:pt x="27" y="26"/>
                  </a:lnTo>
                  <a:lnTo>
                    <a:pt x="25" y="27"/>
                  </a:lnTo>
                  <a:lnTo>
                    <a:pt x="24" y="29"/>
                  </a:lnTo>
                  <a:lnTo>
                    <a:pt x="22" y="30"/>
                  </a:lnTo>
                  <a:lnTo>
                    <a:pt x="20" y="30"/>
                  </a:lnTo>
                  <a:lnTo>
                    <a:pt x="18" y="31"/>
                  </a:lnTo>
                  <a:lnTo>
                    <a:pt x="16" y="31"/>
                  </a:lnTo>
                  <a:lnTo>
                    <a:pt x="14" y="31"/>
                  </a:lnTo>
                  <a:lnTo>
                    <a:pt x="11" y="30"/>
                  </a:lnTo>
                  <a:lnTo>
                    <a:pt x="10" y="30"/>
                  </a:lnTo>
                  <a:lnTo>
                    <a:pt x="7" y="29"/>
                  </a:lnTo>
                  <a:lnTo>
                    <a:pt x="6" y="27"/>
                  </a:lnTo>
                  <a:lnTo>
                    <a:pt x="4" y="26"/>
                  </a:lnTo>
                  <a:lnTo>
                    <a:pt x="3" y="25"/>
                  </a:lnTo>
                  <a:lnTo>
                    <a:pt x="2" y="23"/>
                  </a:lnTo>
                  <a:lnTo>
                    <a:pt x="0" y="21"/>
                  </a:lnTo>
                  <a:lnTo>
                    <a:pt x="0" y="19"/>
                  </a:lnTo>
                  <a:lnTo>
                    <a:pt x="0" y="17"/>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9" name="Freeform 710"/>
            <p:cNvSpPr>
              <a:spLocks/>
            </p:cNvSpPr>
            <p:nvPr userDrawn="1"/>
          </p:nvSpPr>
          <p:spPr bwMode="auto">
            <a:xfrm>
              <a:off x="5107" y="190"/>
              <a:ext cx="31" cy="32"/>
            </a:xfrm>
            <a:custGeom>
              <a:avLst/>
              <a:gdLst>
                <a:gd name="T0" fmla="*/ 0 w 31"/>
                <a:gd name="T1" fmla="*/ 16 h 32"/>
                <a:gd name="T2" fmla="*/ 0 w 31"/>
                <a:gd name="T3" fmla="*/ 13 h 32"/>
                <a:gd name="T4" fmla="*/ 1 w 31"/>
                <a:gd name="T5" fmla="*/ 12 h 32"/>
                <a:gd name="T6" fmla="*/ 1 w 31"/>
                <a:gd name="T7" fmla="*/ 9 h 32"/>
                <a:gd name="T8" fmla="*/ 2 w 31"/>
                <a:gd name="T9" fmla="*/ 8 h 32"/>
                <a:gd name="T10" fmla="*/ 2 w 31"/>
                <a:gd name="T11" fmla="*/ 7 h 32"/>
                <a:gd name="T12" fmla="*/ 5 w 31"/>
                <a:gd name="T13" fmla="*/ 4 h 32"/>
                <a:gd name="T14" fmla="*/ 6 w 31"/>
                <a:gd name="T15" fmla="*/ 3 h 32"/>
                <a:gd name="T16" fmla="*/ 8 w 31"/>
                <a:gd name="T17" fmla="*/ 1 h 32"/>
                <a:gd name="T18" fmla="*/ 9 w 31"/>
                <a:gd name="T19" fmla="*/ 1 h 32"/>
                <a:gd name="T20" fmla="*/ 12 w 31"/>
                <a:gd name="T21" fmla="*/ 0 h 32"/>
                <a:gd name="T22" fmla="*/ 13 w 31"/>
                <a:gd name="T23" fmla="*/ 0 h 32"/>
                <a:gd name="T24" fmla="*/ 16 w 31"/>
                <a:gd name="T25" fmla="*/ 0 h 32"/>
                <a:gd name="T26" fmla="*/ 18 w 31"/>
                <a:gd name="T27" fmla="*/ 0 h 32"/>
                <a:gd name="T28" fmla="*/ 20 w 31"/>
                <a:gd name="T29" fmla="*/ 0 h 32"/>
                <a:gd name="T30" fmla="*/ 22 w 31"/>
                <a:gd name="T31" fmla="*/ 1 h 32"/>
                <a:gd name="T32" fmla="*/ 24 w 31"/>
                <a:gd name="T33" fmla="*/ 1 h 32"/>
                <a:gd name="T34" fmla="*/ 26 w 31"/>
                <a:gd name="T35" fmla="*/ 3 h 32"/>
                <a:gd name="T36" fmla="*/ 27 w 31"/>
                <a:gd name="T37" fmla="*/ 4 h 32"/>
                <a:gd name="T38" fmla="*/ 29 w 31"/>
                <a:gd name="T39" fmla="*/ 7 h 32"/>
                <a:gd name="T40" fmla="*/ 30 w 31"/>
                <a:gd name="T41" fmla="*/ 8 h 32"/>
                <a:gd name="T42" fmla="*/ 30 w 31"/>
                <a:gd name="T43" fmla="*/ 9 h 32"/>
                <a:gd name="T44" fmla="*/ 31 w 31"/>
                <a:gd name="T45" fmla="*/ 12 h 32"/>
                <a:gd name="T46" fmla="*/ 31 w 31"/>
                <a:gd name="T47" fmla="*/ 13 h 32"/>
                <a:gd name="T48" fmla="*/ 31 w 31"/>
                <a:gd name="T49" fmla="*/ 16 h 32"/>
                <a:gd name="T50" fmla="*/ 31 w 31"/>
                <a:gd name="T51" fmla="*/ 18 h 32"/>
                <a:gd name="T52" fmla="*/ 31 w 31"/>
                <a:gd name="T53" fmla="*/ 20 h 32"/>
                <a:gd name="T54" fmla="*/ 30 w 31"/>
                <a:gd name="T55" fmla="*/ 22 h 32"/>
                <a:gd name="T56" fmla="*/ 30 w 31"/>
                <a:gd name="T57" fmla="*/ 24 h 32"/>
                <a:gd name="T58" fmla="*/ 29 w 31"/>
                <a:gd name="T59" fmla="*/ 25 h 32"/>
                <a:gd name="T60" fmla="*/ 27 w 31"/>
                <a:gd name="T61" fmla="*/ 28 h 32"/>
                <a:gd name="T62" fmla="*/ 26 w 31"/>
                <a:gd name="T63" fmla="*/ 28 h 32"/>
                <a:gd name="T64" fmla="*/ 24 w 31"/>
                <a:gd name="T65" fmla="*/ 29 h 32"/>
                <a:gd name="T66" fmla="*/ 22 w 31"/>
                <a:gd name="T67" fmla="*/ 30 h 32"/>
                <a:gd name="T68" fmla="*/ 20 w 31"/>
                <a:gd name="T69" fmla="*/ 30 h 32"/>
                <a:gd name="T70" fmla="*/ 18 w 31"/>
                <a:gd name="T71" fmla="*/ 32 h 32"/>
                <a:gd name="T72" fmla="*/ 16 w 31"/>
                <a:gd name="T73" fmla="*/ 32 h 32"/>
                <a:gd name="T74" fmla="*/ 13 w 31"/>
                <a:gd name="T75" fmla="*/ 32 h 32"/>
                <a:gd name="T76" fmla="*/ 12 w 31"/>
                <a:gd name="T77" fmla="*/ 30 h 32"/>
                <a:gd name="T78" fmla="*/ 9 w 31"/>
                <a:gd name="T79" fmla="*/ 30 h 32"/>
                <a:gd name="T80" fmla="*/ 8 w 31"/>
                <a:gd name="T81" fmla="*/ 29 h 32"/>
                <a:gd name="T82" fmla="*/ 6 w 31"/>
                <a:gd name="T83" fmla="*/ 28 h 32"/>
                <a:gd name="T84" fmla="*/ 5 w 31"/>
                <a:gd name="T85" fmla="*/ 28 h 32"/>
                <a:gd name="T86" fmla="*/ 2 w 31"/>
                <a:gd name="T87" fmla="*/ 25 h 32"/>
                <a:gd name="T88" fmla="*/ 2 w 31"/>
                <a:gd name="T89" fmla="*/ 24 h 32"/>
                <a:gd name="T90" fmla="*/ 1 w 31"/>
                <a:gd name="T91" fmla="*/ 22 h 32"/>
                <a:gd name="T92" fmla="*/ 1 w 31"/>
                <a:gd name="T93" fmla="*/ 20 h 32"/>
                <a:gd name="T94" fmla="*/ 0 w 31"/>
                <a:gd name="T95" fmla="*/ 18 h 32"/>
                <a:gd name="T96" fmla="*/ 0 w 31"/>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0" y="16"/>
                  </a:moveTo>
                  <a:lnTo>
                    <a:pt x="0" y="13"/>
                  </a:lnTo>
                  <a:lnTo>
                    <a:pt x="1" y="12"/>
                  </a:lnTo>
                  <a:lnTo>
                    <a:pt x="1" y="9"/>
                  </a:lnTo>
                  <a:lnTo>
                    <a:pt x="2" y="8"/>
                  </a:lnTo>
                  <a:lnTo>
                    <a:pt x="2" y="7"/>
                  </a:lnTo>
                  <a:lnTo>
                    <a:pt x="5" y="4"/>
                  </a:lnTo>
                  <a:lnTo>
                    <a:pt x="6" y="3"/>
                  </a:lnTo>
                  <a:lnTo>
                    <a:pt x="8" y="1"/>
                  </a:lnTo>
                  <a:lnTo>
                    <a:pt x="9" y="1"/>
                  </a:lnTo>
                  <a:lnTo>
                    <a:pt x="12" y="0"/>
                  </a:lnTo>
                  <a:lnTo>
                    <a:pt x="13" y="0"/>
                  </a:lnTo>
                  <a:lnTo>
                    <a:pt x="16" y="0"/>
                  </a:lnTo>
                  <a:lnTo>
                    <a:pt x="18" y="0"/>
                  </a:lnTo>
                  <a:lnTo>
                    <a:pt x="20" y="0"/>
                  </a:lnTo>
                  <a:lnTo>
                    <a:pt x="22" y="1"/>
                  </a:lnTo>
                  <a:lnTo>
                    <a:pt x="24" y="1"/>
                  </a:lnTo>
                  <a:lnTo>
                    <a:pt x="26" y="3"/>
                  </a:lnTo>
                  <a:lnTo>
                    <a:pt x="27" y="4"/>
                  </a:lnTo>
                  <a:lnTo>
                    <a:pt x="29" y="7"/>
                  </a:lnTo>
                  <a:lnTo>
                    <a:pt x="30" y="8"/>
                  </a:lnTo>
                  <a:lnTo>
                    <a:pt x="30" y="9"/>
                  </a:lnTo>
                  <a:lnTo>
                    <a:pt x="31" y="12"/>
                  </a:lnTo>
                  <a:lnTo>
                    <a:pt x="31" y="13"/>
                  </a:lnTo>
                  <a:lnTo>
                    <a:pt x="31" y="16"/>
                  </a:lnTo>
                  <a:lnTo>
                    <a:pt x="31" y="18"/>
                  </a:lnTo>
                  <a:lnTo>
                    <a:pt x="31" y="20"/>
                  </a:lnTo>
                  <a:lnTo>
                    <a:pt x="30" y="22"/>
                  </a:lnTo>
                  <a:lnTo>
                    <a:pt x="30" y="24"/>
                  </a:lnTo>
                  <a:lnTo>
                    <a:pt x="29" y="25"/>
                  </a:lnTo>
                  <a:lnTo>
                    <a:pt x="27" y="28"/>
                  </a:lnTo>
                  <a:lnTo>
                    <a:pt x="26" y="28"/>
                  </a:lnTo>
                  <a:lnTo>
                    <a:pt x="24" y="29"/>
                  </a:lnTo>
                  <a:lnTo>
                    <a:pt x="22" y="30"/>
                  </a:lnTo>
                  <a:lnTo>
                    <a:pt x="20" y="30"/>
                  </a:lnTo>
                  <a:lnTo>
                    <a:pt x="18" y="32"/>
                  </a:lnTo>
                  <a:lnTo>
                    <a:pt x="16" y="32"/>
                  </a:lnTo>
                  <a:lnTo>
                    <a:pt x="13" y="32"/>
                  </a:lnTo>
                  <a:lnTo>
                    <a:pt x="12" y="30"/>
                  </a:lnTo>
                  <a:lnTo>
                    <a:pt x="9" y="30"/>
                  </a:lnTo>
                  <a:lnTo>
                    <a:pt x="8" y="29"/>
                  </a:lnTo>
                  <a:lnTo>
                    <a:pt x="6" y="28"/>
                  </a:lnTo>
                  <a:lnTo>
                    <a:pt x="5" y="28"/>
                  </a:lnTo>
                  <a:lnTo>
                    <a:pt x="2" y="25"/>
                  </a:lnTo>
                  <a:lnTo>
                    <a:pt x="2" y="24"/>
                  </a:lnTo>
                  <a:lnTo>
                    <a:pt x="1" y="22"/>
                  </a:lnTo>
                  <a:lnTo>
                    <a:pt x="1" y="20"/>
                  </a:lnTo>
                  <a:lnTo>
                    <a:pt x="0" y="18"/>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0" name="Freeform 711"/>
            <p:cNvSpPr>
              <a:spLocks/>
            </p:cNvSpPr>
            <p:nvPr userDrawn="1"/>
          </p:nvSpPr>
          <p:spPr bwMode="auto">
            <a:xfrm>
              <a:off x="5042" y="292"/>
              <a:ext cx="32" cy="31"/>
            </a:xfrm>
            <a:custGeom>
              <a:avLst/>
              <a:gdLst>
                <a:gd name="T0" fmla="*/ 0 w 32"/>
                <a:gd name="T1" fmla="*/ 15 h 31"/>
                <a:gd name="T2" fmla="*/ 0 w 32"/>
                <a:gd name="T3" fmla="*/ 14 h 31"/>
                <a:gd name="T4" fmla="*/ 2 w 32"/>
                <a:gd name="T5" fmla="*/ 11 h 31"/>
                <a:gd name="T6" fmla="*/ 2 w 32"/>
                <a:gd name="T7" fmla="*/ 10 h 31"/>
                <a:gd name="T8" fmla="*/ 3 w 32"/>
                <a:gd name="T9" fmla="*/ 7 h 31"/>
                <a:gd name="T10" fmla="*/ 4 w 32"/>
                <a:gd name="T11" fmla="*/ 6 h 31"/>
                <a:gd name="T12" fmla="*/ 6 w 32"/>
                <a:gd name="T13" fmla="*/ 5 h 31"/>
                <a:gd name="T14" fmla="*/ 7 w 32"/>
                <a:gd name="T15" fmla="*/ 3 h 31"/>
                <a:gd name="T16" fmla="*/ 8 w 32"/>
                <a:gd name="T17" fmla="*/ 2 h 31"/>
                <a:gd name="T18" fmla="*/ 11 w 32"/>
                <a:gd name="T19" fmla="*/ 1 h 31"/>
                <a:gd name="T20" fmla="*/ 12 w 32"/>
                <a:gd name="T21" fmla="*/ 1 h 31"/>
                <a:gd name="T22" fmla="*/ 15 w 32"/>
                <a:gd name="T23" fmla="*/ 0 h 31"/>
                <a:gd name="T24" fmla="*/ 16 w 32"/>
                <a:gd name="T25" fmla="*/ 0 h 31"/>
                <a:gd name="T26" fmla="*/ 19 w 32"/>
                <a:gd name="T27" fmla="*/ 0 h 31"/>
                <a:gd name="T28" fmla="*/ 20 w 32"/>
                <a:gd name="T29" fmla="*/ 1 h 31"/>
                <a:gd name="T30" fmla="*/ 23 w 32"/>
                <a:gd name="T31" fmla="*/ 1 h 31"/>
                <a:gd name="T32" fmla="*/ 24 w 32"/>
                <a:gd name="T33" fmla="*/ 2 h 31"/>
                <a:gd name="T34" fmla="*/ 27 w 32"/>
                <a:gd name="T35" fmla="*/ 3 h 31"/>
                <a:gd name="T36" fmla="*/ 28 w 32"/>
                <a:gd name="T37" fmla="*/ 5 h 31"/>
                <a:gd name="T38" fmla="*/ 29 w 32"/>
                <a:gd name="T39" fmla="*/ 6 h 31"/>
                <a:gd name="T40" fmla="*/ 31 w 32"/>
                <a:gd name="T41" fmla="*/ 7 h 31"/>
                <a:gd name="T42" fmla="*/ 31 w 32"/>
                <a:gd name="T43" fmla="*/ 10 h 31"/>
                <a:gd name="T44" fmla="*/ 32 w 32"/>
                <a:gd name="T45" fmla="*/ 11 h 31"/>
                <a:gd name="T46" fmla="*/ 32 w 32"/>
                <a:gd name="T47" fmla="*/ 14 h 31"/>
                <a:gd name="T48" fmla="*/ 32 w 32"/>
                <a:gd name="T49" fmla="*/ 15 h 31"/>
                <a:gd name="T50" fmla="*/ 32 w 32"/>
                <a:gd name="T51" fmla="*/ 18 h 31"/>
                <a:gd name="T52" fmla="*/ 32 w 32"/>
                <a:gd name="T53" fmla="*/ 21 h 31"/>
                <a:gd name="T54" fmla="*/ 31 w 32"/>
                <a:gd name="T55" fmla="*/ 22 h 31"/>
                <a:gd name="T56" fmla="*/ 31 w 32"/>
                <a:gd name="T57" fmla="*/ 23 h 31"/>
                <a:gd name="T58" fmla="*/ 29 w 32"/>
                <a:gd name="T59" fmla="*/ 25 h 31"/>
                <a:gd name="T60" fmla="*/ 28 w 32"/>
                <a:gd name="T61" fmla="*/ 27 h 31"/>
                <a:gd name="T62" fmla="*/ 27 w 32"/>
                <a:gd name="T63" fmla="*/ 29 h 31"/>
                <a:gd name="T64" fmla="*/ 24 w 32"/>
                <a:gd name="T65" fmla="*/ 29 h 31"/>
                <a:gd name="T66" fmla="*/ 23 w 32"/>
                <a:gd name="T67" fmla="*/ 30 h 31"/>
                <a:gd name="T68" fmla="*/ 20 w 32"/>
                <a:gd name="T69" fmla="*/ 31 h 31"/>
                <a:gd name="T70" fmla="*/ 19 w 32"/>
                <a:gd name="T71" fmla="*/ 31 h 31"/>
                <a:gd name="T72" fmla="*/ 16 w 32"/>
                <a:gd name="T73" fmla="*/ 31 h 31"/>
                <a:gd name="T74" fmla="*/ 15 w 32"/>
                <a:gd name="T75" fmla="*/ 31 h 31"/>
                <a:gd name="T76" fmla="*/ 12 w 32"/>
                <a:gd name="T77" fmla="*/ 31 h 31"/>
                <a:gd name="T78" fmla="*/ 11 w 32"/>
                <a:gd name="T79" fmla="*/ 30 h 31"/>
                <a:gd name="T80" fmla="*/ 8 w 32"/>
                <a:gd name="T81" fmla="*/ 29 h 31"/>
                <a:gd name="T82" fmla="*/ 7 w 32"/>
                <a:gd name="T83" fmla="*/ 29 h 31"/>
                <a:gd name="T84" fmla="*/ 6 w 32"/>
                <a:gd name="T85" fmla="*/ 27 h 31"/>
                <a:gd name="T86" fmla="*/ 4 w 32"/>
                <a:gd name="T87" fmla="*/ 25 h 31"/>
                <a:gd name="T88" fmla="*/ 3 w 32"/>
                <a:gd name="T89" fmla="*/ 23 h 31"/>
                <a:gd name="T90" fmla="*/ 2 w 32"/>
                <a:gd name="T91" fmla="*/ 22 h 31"/>
                <a:gd name="T92" fmla="*/ 2 w 32"/>
                <a:gd name="T93" fmla="*/ 21 h 31"/>
                <a:gd name="T94" fmla="*/ 0 w 32"/>
                <a:gd name="T95" fmla="*/ 18 h 31"/>
                <a:gd name="T96" fmla="*/ 0 w 32"/>
                <a:gd name="T97" fmla="*/ 15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0" y="15"/>
                  </a:moveTo>
                  <a:lnTo>
                    <a:pt x="0" y="14"/>
                  </a:lnTo>
                  <a:lnTo>
                    <a:pt x="2" y="11"/>
                  </a:lnTo>
                  <a:lnTo>
                    <a:pt x="2" y="10"/>
                  </a:lnTo>
                  <a:lnTo>
                    <a:pt x="3" y="7"/>
                  </a:lnTo>
                  <a:lnTo>
                    <a:pt x="4" y="6"/>
                  </a:lnTo>
                  <a:lnTo>
                    <a:pt x="6" y="5"/>
                  </a:lnTo>
                  <a:lnTo>
                    <a:pt x="7" y="3"/>
                  </a:lnTo>
                  <a:lnTo>
                    <a:pt x="8" y="2"/>
                  </a:lnTo>
                  <a:lnTo>
                    <a:pt x="11" y="1"/>
                  </a:lnTo>
                  <a:lnTo>
                    <a:pt x="12" y="1"/>
                  </a:lnTo>
                  <a:lnTo>
                    <a:pt x="15" y="0"/>
                  </a:lnTo>
                  <a:lnTo>
                    <a:pt x="16" y="0"/>
                  </a:lnTo>
                  <a:lnTo>
                    <a:pt x="19" y="0"/>
                  </a:lnTo>
                  <a:lnTo>
                    <a:pt x="20" y="1"/>
                  </a:lnTo>
                  <a:lnTo>
                    <a:pt x="23" y="1"/>
                  </a:lnTo>
                  <a:lnTo>
                    <a:pt x="24" y="2"/>
                  </a:lnTo>
                  <a:lnTo>
                    <a:pt x="27" y="3"/>
                  </a:lnTo>
                  <a:lnTo>
                    <a:pt x="28" y="5"/>
                  </a:lnTo>
                  <a:lnTo>
                    <a:pt x="29" y="6"/>
                  </a:lnTo>
                  <a:lnTo>
                    <a:pt x="31" y="7"/>
                  </a:lnTo>
                  <a:lnTo>
                    <a:pt x="31" y="10"/>
                  </a:lnTo>
                  <a:lnTo>
                    <a:pt x="32" y="11"/>
                  </a:lnTo>
                  <a:lnTo>
                    <a:pt x="32" y="14"/>
                  </a:lnTo>
                  <a:lnTo>
                    <a:pt x="32" y="15"/>
                  </a:lnTo>
                  <a:lnTo>
                    <a:pt x="32" y="18"/>
                  </a:lnTo>
                  <a:lnTo>
                    <a:pt x="32" y="21"/>
                  </a:lnTo>
                  <a:lnTo>
                    <a:pt x="31" y="22"/>
                  </a:lnTo>
                  <a:lnTo>
                    <a:pt x="31" y="23"/>
                  </a:lnTo>
                  <a:lnTo>
                    <a:pt x="29" y="25"/>
                  </a:lnTo>
                  <a:lnTo>
                    <a:pt x="28" y="27"/>
                  </a:lnTo>
                  <a:lnTo>
                    <a:pt x="27" y="29"/>
                  </a:lnTo>
                  <a:lnTo>
                    <a:pt x="24" y="29"/>
                  </a:lnTo>
                  <a:lnTo>
                    <a:pt x="23" y="30"/>
                  </a:lnTo>
                  <a:lnTo>
                    <a:pt x="20" y="31"/>
                  </a:lnTo>
                  <a:lnTo>
                    <a:pt x="19" y="31"/>
                  </a:lnTo>
                  <a:lnTo>
                    <a:pt x="16" y="31"/>
                  </a:lnTo>
                  <a:lnTo>
                    <a:pt x="15" y="31"/>
                  </a:lnTo>
                  <a:lnTo>
                    <a:pt x="12" y="31"/>
                  </a:lnTo>
                  <a:lnTo>
                    <a:pt x="11" y="30"/>
                  </a:lnTo>
                  <a:lnTo>
                    <a:pt x="8" y="29"/>
                  </a:lnTo>
                  <a:lnTo>
                    <a:pt x="7" y="29"/>
                  </a:lnTo>
                  <a:lnTo>
                    <a:pt x="6" y="27"/>
                  </a:lnTo>
                  <a:lnTo>
                    <a:pt x="4" y="25"/>
                  </a:lnTo>
                  <a:lnTo>
                    <a:pt x="3" y="23"/>
                  </a:lnTo>
                  <a:lnTo>
                    <a:pt x="2" y="22"/>
                  </a:lnTo>
                  <a:lnTo>
                    <a:pt x="2" y="21"/>
                  </a:lnTo>
                  <a:lnTo>
                    <a:pt x="0" y="18"/>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1" name="Freeform 712"/>
            <p:cNvSpPr>
              <a:spLocks/>
            </p:cNvSpPr>
            <p:nvPr userDrawn="1"/>
          </p:nvSpPr>
          <p:spPr bwMode="auto">
            <a:xfrm>
              <a:off x="5358" y="59"/>
              <a:ext cx="32" cy="31"/>
            </a:xfrm>
            <a:custGeom>
              <a:avLst/>
              <a:gdLst>
                <a:gd name="T0" fmla="*/ 32 w 32"/>
                <a:gd name="T1" fmla="*/ 16 h 31"/>
                <a:gd name="T2" fmla="*/ 32 w 32"/>
                <a:gd name="T3" fmla="*/ 14 h 31"/>
                <a:gd name="T4" fmla="*/ 32 w 32"/>
                <a:gd name="T5" fmla="*/ 12 h 31"/>
                <a:gd name="T6" fmla="*/ 30 w 32"/>
                <a:gd name="T7" fmla="*/ 10 h 31"/>
                <a:gd name="T8" fmla="*/ 29 w 32"/>
                <a:gd name="T9" fmla="*/ 8 h 31"/>
                <a:gd name="T10" fmla="*/ 29 w 32"/>
                <a:gd name="T11" fmla="*/ 6 h 31"/>
                <a:gd name="T12" fmla="*/ 26 w 32"/>
                <a:gd name="T13" fmla="*/ 4 h 31"/>
                <a:gd name="T14" fmla="*/ 25 w 32"/>
                <a:gd name="T15" fmla="*/ 3 h 31"/>
                <a:gd name="T16" fmla="*/ 24 w 32"/>
                <a:gd name="T17" fmla="*/ 2 h 31"/>
                <a:gd name="T18" fmla="*/ 22 w 32"/>
                <a:gd name="T19" fmla="*/ 2 h 31"/>
                <a:gd name="T20" fmla="*/ 20 w 32"/>
                <a:gd name="T21" fmla="*/ 0 h 31"/>
                <a:gd name="T22" fmla="*/ 19 w 32"/>
                <a:gd name="T23" fmla="*/ 0 h 31"/>
                <a:gd name="T24" fmla="*/ 16 w 32"/>
                <a:gd name="T25" fmla="*/ 0 h 31"/>
                <a:gd name="T26" fmla="*/ 13 w 32"/>
                <a:gd name="T27" fmla="*/ 0 h 31"/>
                <a:gd name="T28" fmla="*/ 12 w 32"/>
                <a:gd name="T29" fmla="*/ 0 h 31"/>
                <a:gd name="T30" fmla="*/ 9 w 32"/>
                <a:gd name="T31" fmla="*/ 2 h 31"/>
                <a:gd name="T32" fmla="*/ 8 w 32"/>
                <a:gd name="T33" fmla="*/ 2 h 31"/>
                <a:gd name="T34" fmla="*/ 7 w 32"/>
                <a:gd name="T35" fmla="*/ 3 h 31"/>
                <a:gd name="T36" fmla="*/ 5 w 32"/>
                <a:gd name="T37" fmla="*/ 4 h 31"/>
                <a:gd name="T38" fmla="*/ 4 w 32"/>
                <a:gd name="T39" fmla="*/ 6 h 31"/>
                <a:gd name="T40" fmla="*/ 3 w 32"/>
                <a:gd name="T41" fmla="*/ 8 h 31"/>
                <a:gd name="T42" fmla="*/ 1 w 32"/>
                <a:gd name="T43" fmla="*/ 10 h 31"/>
                <a:gd name="T44" fmla="*/ 0 w 32"/>
                <a:gd name="T45" fmla="*/ 12 h 31"/>
                <a:gd name="T46" fmla="*/ 0 w 32"/>
                <a:gd name="T47" fmla="*/ 14 h 31"/>
                <a:gd name="T48" fmla="*/ 0 w 32"/>
                <a:gd name="T49" fmla="*/ 16 h 31"/>
                <a:gd name="T50" fmla="*/ 0 w 32"/>
                <a:gd name="T51" fmla="*/ 19 h 31"/>
                <a:gd name="T52" fmla="*/ 0 w 32"/>
                <a:gd name="T53" fmla="*/ 20 h 31"/>
                <a:gd name="T54" fmla="*/ 1 w 32"/>
                <a:gd name="T55" fmla="*/ 23 h 31"/>
                <a:gd name="T56" fmla="*/ 3 w 32"/>
                <a:gd name="T57" fmla="*/ 24 h 31"/>
                <a:gd name="T58" fmla="*/ 4 w 32"/>
                <a:gd name="T59" fmla="*/ 25 h 31"/>
                <a:gd name="T60" fmla="*/ 5 w 32"/>
                <a:gd name="T61" fmla="*/ 28 h 31"/>
                <a:gd name="T62" fmla="*/ 7 w 32"/>
                <a:gd name="T63" fmla="*/ 29 h 31"/>
                <a:gd name="T64" fmla="*/ 8 w 32"/>
                <a:gd name="T65" fmla="*/ 29 h 31"/>
                <a:gd name="T66" fmla="*/ 9 w 32"/>
                <a:gd name="T67" fmla="*/ 31 h 31"/>
                <a:gd name="T68" fmla="*/ 12 w 32"/>
                <a:gd name="T69" fmla="*/ 31 h 31"/>
                <a:gd name="T70" fmla="*/ 13 w 32"/>
                <a:gd name="T71" fmla="*/ 31 h 31"/>
                <a:gd name="T72" fmla="*/ 16 w 32"/>
                <a:gd name="T73" fmla="*/ 31 h 31"/>
                <a:gd name="T74" fmla="*/ 19 w 32"/>
                <a:gd name="T75" fmla="*/ 31 h 31"/>
                <a:gd name="T76" fmla="*/ 20 w 32"/>
                <a:gd name="T77" fmla="*/ 31 h 31"/>
                <a:gd name="T78" fmla="*/ 22 w 32"/>
                <a:gd name="T79" fmla="*/ 31 h 31"/>
                <a:gd name="T80" fmla="*/ 24 w 32"/>
                <a:gd name="T81" fmla="*/ 29 h 31"/>
                <a:gd name="T82" fmla="*/ 25 w 32"/>
                <a:gd name="T83" fmla="*/ 29 h 31"/>
                <a:gd name="T84" fmla="*/ 26 w 32"/>
                <a:gd name="T85" fmla="*/ 28 h 31"/>
                <a:gd name="T86" fmla="*/ 29 w 32"/>
                <a:gd name="T87" fmla="*/ 25 h 31"/>
                <a:gd name="T88" fmla="*/ 29 w 32"/>
                <a:gd name="T89" fmla="*/ 24 h 31"/>
                <a:gd name="T90" fmla="*/ 30 w 32"/>
                <a:gd name="T91" fmla="*/ 23 h 31"/>
                <a:gd name="T92" fmla="*/ 32 w 32"/>
                <a:gd name="T93" fmla="*/ 20 h 31"/>
                <a:gd name="T94" fmla="*/ 32 w 32"/>
                <a:gd name="T95" fmla="*/ 19 h 31"/>
                <a:gd name="T96" fmla="*/ 32 w 32"/>
                <a:gd name="T97" fmla="*/ 16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32" y="16"/>
                  </a:moveTo>
                  <a:lnTo>
                    <a:pt x="32" y="14"/>
                  </a:lnTo>
                  <a:lnTo>
                    <a:pt x="32" y="12"/>
                  </a:lnTo>
                  <a:lnTo>
                    <a:pt x="30" y="10"/>
                  </a:lnTo>
                  <a:lnTo>
                    <a:pt x="29" y="8"/>
                  </a:lnTo>
                  <a:lnTo>
                    <a:pt x="29" y="6"/>
                  </a:lnTo>
                  <a:lnTo>
                    <a:pt x="26" y="4"/>
                  </a:lnTo>
                  <a:lnTo>
                    <a:pt x="25" y="3"/>
                  </a:lnTo>
                  <a:lnTo>
                    <a:pt x="24" y="2"/>
                  </a:lnTo>
                  <a:lnTo>
                    <a:pt x="22" y="2"/>
                  </a:lnTo>
                  <a:lnTo>
                    <a:pt x="20" y="0"/>
                  </a:lnTo>
                  <a:lnTo>
                    <a:pt x="19" y="0"/>
                  </a:lnTo>
                  <a:lnTo>
                    <a:pt x="16" y="0"/>
                  </a:lnTo>
                  <a:lnTo>
                    <a:pt x="13" y="0"/>
                  </a:lnTo>
                  <a:lnTo>
                    <a:pt x="12" y="0"/>
                  </a:lnTo>
                  <a:lnTo>
                    <a:pt x="9" y="2"/>
                  </a:lnTo>
                  <a:lnTo>
                    <a:pt x="8" y="2"/>
                  </a:lnTo>
                  <a:lnTo>
                    <a:pt x="7" y="3"/>
                  </a:lnTo>
                  <a:lnTo>
                    <a:pt x="5" y="4"/>
                  </a:lnTo>
                  <a:lnTo>
                    <a:pt x="4" y="6"/>
                  </a:lnTo>
                  <a:lnTo>
                    <a:pt x="3" y="8"/>
                  </a:lnTo>
                  <a:lnTo>
                    <a:pt x="1" y="10"/>
                  </a:lnTo>
                  <a:lnTo>
                    <a:pt x="0" y="12"/>
                  </a:lnTo>
                  <a:lnTo>
                    <a:pt x="0" y="14"/>
                  </a:lnTo>
                  <a:lnTo>
                    <a:pt x="0" y="16"/>
                  </a:lnTo>
                  <a:lnTo>
                    <a:pt x="0" y="19"/>
                  </a:lnTo>
                  <a:lnTo>
                    <a:pt x="0" y="20"/>
                  </a:lnTo>
                  <a:lnTo>
                    <a:pt x="1" y="23"/>
                  </a:lnTo>
                  <a:lnTo>
                    <a:pt x="3" y="24"/>
                  </a:lnTo>
                  <a:lnTo>
                    <a:pt x="4" y="25"/>
                  </a:lnTo>
                  <a:lnTo>
                    <a:pt x="5" y="28"/>
                  </a:lnTo>
                  <a:lnTo>
                    <a:pt x="7" y="29"/>
                  </a:lnTo>
                  <a:lnTo>
                    <a:pt x="8" y="29"/>
                  </a:lnTo>
                  <a:lnTo>
                    <a:pt x="9" y="31"/>
                  </a:lnTo>
                  <a:lnTo>
                    <a:pt x="12" y="31"/>
                  </a:lnTo>
                  <a:lnTo>
                    <a:pt x="13" y="31"/>
                  </a:lnTo>
                  <a:lnTo>
                    <a:pt x="16" y="31"/>
                  </a:lnTo>
                  <a:lnTo>
                    <a:pt x="19" y="31"/>
                  </a:lnTo>
                  <a:lnTo>
                    <a:pt x="20" y="31"/>
                  </a:lnTo>
                  <a:lnTo>
                    <a:pt x="22" y="31"/>
                  </a:lnTo>
                  <a:lnTo>
                    <a:pt x="24" y="29"/>
                  </a:lnTo>
                  <a:lnTo>
                    <a:pt x="25" y="29"/>
                  </a:lnTo>
                  <a:lnTo>
                    <a:pt x="26" y="28"/>
                  </a:lnTo>
                  <a:lnTo>
                    <a:pt x="29" y="25"/>
                  </a:lnTo>
                  <a:lnTo>
                    <a:pt x="29" y="24"/>
                  </a:lnTo>
                  <a:lnTo>
                    <a:pt x="30" y="23"/>
                  </a:lnTo>
                  <a:lnTo>
                    <a:pt x="32" y="20"/>
                  </a:lnTo>
                  <a:lnTo>
                    <a:pt x="32" y="19"/>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2" name="Freeform 713"/>
            <p:cNvSpPr>
              <a:spLocks/>
            </p:cNvSpPr>
            <p:nvPr userDrawn="1"/>
          </p:nvSpPr>
          <p:spPr bwMode="auto">
            <a:xfrm>
              <a:off x="5278" y="356"/>
              <a:ext cx="31" cy="32"/>
            </a:xfrm>
            <a:custGeom>
              <a:avLst/>
              <a:gdLst>
                <a:gd name="T0" fmla="*/ 31 w 31"/>
                <a:gd name="T1" fmla="*/ 16 h 32"/>
                <a:gd name="T2" fmla="*/ 31 w 31"/>
                <a:gd name="T3" fmla="*/ 15 h 32"/>
                <a:gd name="T4" fmla="*/ 30 w 31"/>
                <a:gd name="T5" fmla="*/ 12 h 32"/>
                <a:gd name="T6" fmla="*/ 30 w 31"/>
                <a:gd name="T7" fmla="*/ 11 h 32"/>
                <a:gd name="T8" fmla="*/ 29 w 31"/>
                <a:gd name="T9" fmla="*/ 9 h 32"/>
                <a:gd name="T10" fmla="*/ 29 w 31"/>
                <a:gd name="T11" fmla="*/ 7 h 32"/>
                <a:gd name="T12" fmla="*/ 26 w 31"/>
                <a:gd name="T13" fmla="*/ 5 h 32"/>
                <a:gd name="T14" fmla="*/ 25 w 31"/>
                <a:gd name="T15" fmla="*/ 4 h 32"/>
                <a:gd name="T16" fmla="*/ 24 w 31"/>
                <a:gd name="T17" fmla="*/ 3 h 32"/>
                <a:gd name="T18" fmla="*/ 22 w 31"/>
                <a:gd name="T19" fmla="*/ 3 h 32"/>
                <a:gd name="T20" fmla="*/ 20 w 31"/>
                <a:gd name="T21" fmla="*/ 1 h 32"/>
                <a:gd name="T22" fmla="*/ 18 w 31"/>
                <a:gd name="T23" fmla="*/ 1 h 32"/>
                <a:gd name="T24" fmla="*/ 16 w 31"/>
                <a:gd name="T25" fmla="*/ 0 h 32"/>
                <a:gd name="T26" fmla="*/ 13 w 31"/>
                <a:gd name="T27" fmla="*/ 1 h 32"/>
                <a:gd name="T28" fmla="*/ 12 w 31"/>
                <a:gd name="T29" fmla="*/ 1 h 32"/>
                <a:gd name="T30" fmla="*/ 9 w 31"/>
                <a:gd name="T31" fmla="*/ 3 h 32"/>
                <a:gd name="T32" fmla="*/ 8 w 31"/>
                <a:gd name="T33" fmla="*/ 3 h 32"/>
                <a:gd name="T34" fmla="*/ 5 w 31"/>
                <a:gd name="T35" fmla="*/ 4 h 32"/>
                <a:gd name="T36" fmla="*/ 4 w 31"/>
                <a:gd name="T37" fmla="*/ 5 h 32"/>
                <a:gd name="T38" fmla="*/ 3 w 31"/>
                <a:gd name="T39" fmla="*/ 7 h 32"/>
                <a:gd name="T40" fmla="*/ 1 w 31"/>
                <a:gd name="T41" fmla="*/ 9 h 32"/>
                <a:gd name="T42" fmla="*/ 1 w 31"/>
                <a:gd name="T43" fmla="*/ 11 h 32"/>
                <a:gd name="T44" fmla="*/ 0 w 31"/>
                <a:gd name="T45" fmla="*/ 12 h 32"/>
                <a:gd name="T46" fmla="*/ 0 w 31"/>
                <a:gd name="T47" fmla="*/ 15 h 32"/>
                <a:gd name="T48" fmla="*/ 0 w 31"/>
                <a:gd name="T49" fmla="*/ 16 h 32"/>
                <a:gd name="T50" fmla="*/ 0 w 31"/>
                <a:gd name="T51" fmla="*/ 19 h 32"/>
                <a:gd name="T52" fmla="*/ 0 w 31"/>
                <a:gd name="T53" fmla="*/ 21 h 32"/>
                <a:gd name="T54" fmla="*/ 1 w 31"/>
                <a:gd name="T55" fmla="*/ 23 h 32"/>
                <a:gd name="T56" fmla="*/ 1 w 31"/>
                <a:gd name="T57" fmla="*/ 25 h 32"/>
                <a:gd name="T58" fmla="*/ 3 w 31"/>
                <a:gd name="T59" fmla="*/ 27 h 32"/>
                <a:gd name="T60" fmla="*/ 4 w 31"/>
                <a:gd name="T61" fmla="*/ 28 h 32"/>
                <a:gd name="T62" fmla="*/ 5 w 31"/>
                <a:gd name="T63" fmla="*/ 29 h 32"/>
                <a:gd name="T64" fmla="*/ 8 w 31"/>
                <a:gd name="T65" fmla="*/ 31 h 32"/>
                <a:gd name="T66" fmla="*/ 9 w 31"/>
                <a:gd name="T67" fmla="*/ 32 h 32"/>
                <a:gd name="T68" fmla="*/ 12 w 31"/>
                <a:gd name="T69" fmla="*/ 32 h 32"/>
                <a:gd name="T70" fmla="*/ 13 w 31"/>
                <a:gd name="T71" fmla="*/ 32 h 32"/>
                <a:gd name="T72" fmla="*/ 16 w 31"/>
                <a:gd name="T73" fmla="*/ 32 h 32"/>
                <a:gd name="T74" fmla="*/ 18 w 31"/>
                <a:gd name="T75" fmla="*/ 32 h 32"/>
                <a:gd name="T76" fmla="*/ 20 w 31"/>
                <a:gd name="T77" fmla="*/ 32 h 32"/>
                <a:gd name="T78" fmla="*/ 22 w 31"/>
                <a:gd name="T79" fmla="*/ 32 h 32"/>
                <a:gd name="T80" fmla="*/ 24 w 31"/>
                <a:gd name="T81" fmla="*/ 31 h 32"/>
                <a:gd name="T82" fmla="*/ 25 w 31"/>
                <a:gd name="T83" fmla="*/ 29 h 32"/>
                <a:gd name="T84" fmla="*/ 26 w 31"/>
                <a:gd name="T85" fmla="*/ 28 h 32"/>
                <a:gd name="T86" fmla="*/ 29 w 31"/>
                <a:gd name="T87" fmla="*/ 27 h 32"/>
                <a:gd name="T88" fmla="*/ 29 w 31"/>
                <a:gd name="T89" fmla="*/ 25 h 32"/>
                <a:gd name="T90" fmla="*/ 30 w 31"/>
                <a:gd name="T91" fmla="*/ 23 h 32"/>
                <a:gd name="T92" fmla="*/ 30 w 31"/>
                <a:gd name="T93" fmla="*/ 21 h 32"/>
                <a:gd name="T94" fmla="*/ 31 w 31"/>
                <a:gd name="T95" fmla="*/ 19 h 32"/>
                <a:gd name="T96" fmla="*/ 31 w 31"/>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6"/>
                  </a:moveTo>
                  <a:lnTo>
                    <a:pt x="31" y="15"/>
                  </a:lnTo>
                  <a:lnTo>
                    <a:pt x="30" y="12"/>
                  </a:lnTo>
                  <a:lnTo>
                    <a:pt x="30" y="11"/>
                  </a:lnTo>
                  <a:lnTo>
                    <a:pt x="29" y="9"/>
                  </a:lnTo>
                  <a:lnTo>
                    <a:pt x="29" y="7"/>
                  </a:lnTo>
                  <a:lnTo>
                    <a:pt x="26" y="5"/>
                  </a:lnTo>
                  <a:lnTo>
                    <a:pt x="25" y="4"/>
                  </a:lnTo>
                  <a:lnTo>
                    <a:pt x="24" y="3"/>
                  </a:lnTo>
                  <a:lnTo>
                    <a:pt x="22" y="3"/>
                  </a:lnTo>
                  <a:lnTo>
                    <a:pt x="20" y="1"/>
                  </a:lnTo>
                  <a:lnTo>
                    <a:pt x="18" y="1"/>
                  </a:lnTo>
                  <a:lnTo>
                    <a:pt x="16" y="0"/>
                  </a:lnTo>
                  <a:lnTo>
                    <a:pt x="13" y="1"/>
                  </a:lnTo>
                  <a:lnTo>
                    <a:pt x="12" y="1"/>
                  </a:lnTo>
                  <a:lnTo>
                    <a:pt x="9" y="3"/>
                  </a:lnTo>
                  <a:lnTo>
                    <a:pt x="8" y="3"/>
                  </a:lnTo>
                  <a:lnTo>
                    <a:pt x="5" y="4"/>
                  </a:lnTo>
                  <a:lnTo>
                    <a:pt x="4" y="5"/>
                  </a:lnTo>
                  <a:lnTo>
                    <a:pt x="3" y="7"/>
                  </a:lnTo>
                  <a:lnTo>
                    <a:pt x="1" y="9"/>
                  </a:lnTo>
                  <a:lnTo>
                    <a:pt x="1" y="11"/>
                  </a:lnTo>
                  <a:lnTo>
                    <a:pt x="0" y="12"/>
                  </a:lnTo>
                  <a:lnTo>
                    <a:pt x="0" y="15"/>
                  </a:lnTo>
                  <a:lnTo>
                    <a:pt x="0" y="16"/>
                  </a:lnTo>
                  <a:lnTo>
                    <a:pt x="0" y="19"/>
                  </a:lnTo>
                  <a:lnTo>
                    <a:pt x="0" y="21"/>
                  </a:lnTo>
                  <a:lnTo>
                    <a:pt x="1" y="23"/>
                  </a:lnTo>
                  <a:lnTo>
                    <a:pt x="1" y="25"/>
                  </a:lnTo>
                  <a:lnTo>
                    <a:pt x="3" y="27"/>
                  </a:lnTo>
                  <a:lnTo>
                    <a:pt x="4" y="28"/>
                  </a:lnTo>
                  <a:lnTo>
                    <a:pt x="5" y="29"/>
                  </a:lnTo>
                  <a:lnTo>
                    <a:pt x="8" y="31"/>
                  </a:lnTo>
                  <a:lnTo>
                    <a:pt x="9" y="32"/>
                  </a:lnTo>
                  <a:lnTo>
                    <a:pt x="12" y="32"/>
                  </a:lnTo>
                  <a:lnTo>
                    <a:pt x="13" y="32"/>
                  </a:lnTo>
                  <a:lnTo>
                    <a:pt x="16" y="32"/>
                  </a:lnTo>
                  <a:lnTo>
                    <a:pt x="18" y="32"/>
                  </a:lnTo>
                  <a:lnTo>
                    <a:pt x="20" y="32"/>
                  </a:lnTo>
                  <a:lnTo>
                    <a:pt x="22" y="32"/>
                  </a:lnTo>
                  <a:lnTo>
                    <a:pt x="24" y="31"/>
                  </a:lnTo>
                  <a:lnTo>
                    <a:pt x="25" y="29"/>
                  </a:lnTo>
                  <a:lnTo>
                    <a:pt x="26" y="28"/>
                  </a:lnTo>
                  <a:lnTo>
                    <a:pt x="29" y="27"/>
                  </a:lnTo>
                  <a:lnTo>
                    <a:pt x="29" y="25"/>
                  </a:lnTo>
                  <a:lnTo>
                    <a:pt x="30" y="23"/>
                  </a:lnTo>
                  <a:lnTo>
                    <a:pt x="30" y="21"/>
                  </a:lnTo>
                  <a:lnTo>
                    <a:pt x="31" y="19"/>
                  </a:lnTo>
                  <a:lnTo>
                    <a:pt x="3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3" name="Freeform 714"/>
            <p:cNvSpPr>
              <a:spLocks/>
            </p:cNvSpPr>
            <p:nvPr userDrawn="1"/>
          </p:nvSpPr>
          <p:spPr bwMode="auto">
            <a:xfrm>
              <a:off x="5336" y="54"/>
              <a:ext cx="67" cy="157"/>
            </a:xfrm>
            <a:custGeom>
              <a:avLst/>
              <a:gdLst>
                <a:gd name="T0" fmla="*/ 14 w 67"/>
                <a:gd name="T1" fmla="*/ 157 h 157"/>
                <a:gd name="T2" fmla="*/ 14 w 67"/>
                <a:gd name="T3" fmla="*/ 157 h 157"/>
                <a:gd name="T4" fmla="*/ 20 w 67"/>
                <a:gd name="T5" fmla="*/ 106 h 157"/>
                <a:gd name="T6" fmla="*/ 25 w 67"/>
                <a:gd name="T7" fmla="*/ 62 h 157"/>
                <a:gd name="T8" fmla="*/ 27 w 67"/>
                <a:gd name="T9" fmla="*/ 53 h 157"/>
                <a:gd name="T10" fmla="*/ 30 w 67"/>
                <a:gd name="T11" fmla="*/ 45 h 157"/>
                <a:gd name="T12" fmla="*/ 33 w 67"/>
                <a:gd name="T13" fmla="*/ 37 h 157"/>
                <a:gd name="T14" fmla="*/ 38 w 67"/>
                <a:gd name="T15" fmla="*/ 32 h 157"/>
                <a:gd name="T16" fmla="*/ 43 w 67"/>
                <a:gd name="T17" fmla="*/ 26 h 157"/>
                <a:gd name="T18" fmla="*/ 48 w 67"/>
                <a:gd name="T19" fmla="*/ 21 h 157"/>
                <a:gd name="T20" fmla="*/ 56 w 67"/>
                <a:gd name="T21" fmla="*/ 19 h 157"/>
                <a:gd name="T22" fmla="*/ 67 w 67"/>
                <a:gd name="T23" fmla="*/ 16 h 157"/>
                <a:gd name="T24" fmla="*/ 63 w 67"/>
                <a:gd name="T25" fmla="*/ 0 h 157"/>
                <a:gd name="T26" fmla="*/ 51 w 67"/>
                <a:gd name="T27" fmla="*/ 4 h 157"/>
                <a:gd name="T28" fmla="*/ 42 w 67"/>
                <a:gd name="T29" fmla="*/ 8 h 157"/>
                <a:gd name="T30" fmla="*/ 33 w 67"/>
                <a:gd name="T31" fmla="*/ 15 h 157"/>
                <a:gd name="T32" fmla="*/ 26 w 67"/>
                <a:gd name="T33" fmla="*/ 21 h 157"/>
                <a:gd name="T34" fmla="*/ 20 w 67"/>
                <a:gd name="T35" fmla="*/ 30 h 157"/>
                <a:gd name="T36" fmla="*/ 16 w 67"/>
                <a:gd name="T37" fmla="*/ 38 h 157"/>
                <a:gd name="T38" fmla="*/ 12 w 67"/>
                <a:gd name="T39" fmla="*/ 49 h 157"/>
                <a:gd name="T40" fmla="*/ 9 w 67"/>
                <a:gd name="T41" fmla="*/ 59 h 157"/>
                <a:gd name="T42" fmla="*/ 4 w 67"/>
                <a:gd name="T43" fmla="*/ 104 h 157"/>
                <a:gd name="T44" fmla="*/ 0 w 67"/>
                <a:gd name="T45" fmla="*/ 154 h 157"/>
                <a:gd name="T46" fmla="*/ 0 w 67"/>
                <a:gd name="T47" fmla="*/ 154 h 157"/>
                <a:gd name="T48" fmla="*/ 14 w 67"/>
                <a:gd name="T49" fmla="*/ 157 h 1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 h="157">
                  <a:moveTo>
                    <a:pt x="14" y="157"/>
                  </a:moveTo>
                  <a:lnTo>
                    <a:pt x="14" y="157"/>
                  </a:lnTo>
                  <a:lnTo>
                    <a:pt x="20" y="106"/>
                  </a:lnTo>
                  <a:lnTo>
                    <a:pt x="25" y="62"/>
                  </a:lnTo>
                  <a:lnTo>
                    <a:pt x="27" y="53"/>
                  </a:lnTo>
                  <a:lnTo>
                    <a:pt x="30" y="45"/>
                  </a:lnTo>
                  <a:lnTo>
                    <a:pt x="33" y="37"/>
                  </a:lnTo>
                  <a:lnTo>
                    <a:pt x="38" y="32"/>
                  </a:lnTo>
                  <a:lnTo>
                    <a:pt x="43" y="26"/>
                  </a:lnTo>
                  <a:lnTo>
                    <a:pt x="48" y="21"/>
                  </a:lnTo>
                  <a:lnTo>
                    <a:pt x="56" y="19"/>
                  </a:lnTo>
                  <a:lnTo>
                    <a:pt x="67" y="16"/>
                  </a:lnTo>
                  <a:lnTo>
                    <a:pt x="63" y="0"/>
                  </a:lnTo>
                  <a:lnTo>
                    <a:pt x="51" y="4"/>
                  </a:lnTo>
                  <a:lnTo>
                    <a:pt x="42" y="8"/>
                  </a:lnTo>
                  <a:lnTo>
                    <a:pt x="33" y="15"/>
                  </a:lnTo>
                  <a:lnTo>
                    <a:pt x="26" y="21"/>
                  </a:lnTo>
                  <a:lnTo>
                    <a:pt x="20" y="30"/>
                  </a:lnTo>
                  <a:lnTo>
                    <a:pt x="16" y="38"/>
                  </a:lnTo>
                  <a:lnTo>
                    <a:pt x="12" y="49"/>
                  </a:lnTo>
                  <a:lnTo>
                    <a:pt x="9" y="59"/>
                  </a:lnTo>
                  <a:lnTo>
                    <a:pt x="4" y="104"/>
                  </a:lnTo>
                  <a:lnTo>
                    <a:pt x="0" y="154"/>
                  </a:lnTo>
                  <a:lnTo>
                    <a:pt x="14"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4" name="Freeform 715"/>
            <p:cNvSpPr>
              <a:spLocks/>
            </p:cNvSpPr>
            <p:nvPr userDrawn="1"/>
          </p:nvSpPr>
          <p:spPr bwMode="auto">
            <a:xfrm>
              <a:off x="5332" y="208"/>
              <a:ext cx="18" cy="22"/>
            </a:xfrm>
            <a:custGeom>
              <a:avLst/>
              <a:gdLst>
                <a:gd name="T0" fmla="*/ 0 w 18"/>
                <a:gd name="T1" fmla="*/ 20 h 22"/>
                <a:gd name="T2" fmla="*/ 16 w 18"/>
                <a:gd name="T3" fmla="*/ 22 h 22"/>
                <a:gd name="T4" fmla="*/ 18 w 18"/>
                <a:gd name="T5" fmla="*/ 3 h 22"/>
                <a:gd name="T6" fmla="*/ 4 w 18"/>
                <a:gd name="T7" fmla="*/ 0 h 22"/>
                <a:gd name="T8" fmla="*/ 0 w 18"/>
                <a:gd name="T9" fmla="*/ 20 h 22"/>
                <a:gd name="T10" fmla="*/ 0 w 18"/>
                <a:gd name="T11" fmla="*/ 2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2">
                  <a:moveTo>
                    <a:pt x="0" y="20"/>
                  </a:moveTo>
                  <a:lnTo>
                    <a:pt x="16" y="22"/>
                  </a:lnTo>
                  <a:lnTo>
                    <a:pt x="18" y="3"/>
                  </a:lnTo>
                  <a:lnTo>
                    <a:pt x="4"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5" name="Freeform 716"/>
            <p:cNvSpPr>
              <a:spLocks/>
            </p:cNvSpPr>
            <p:nvPr userDrawn="1"/>
          </p:nvSpPr>
          <p:spPr bwMode="auto">
            <a:xfrm>
              <a:off x="5269" y="228"/>
              <a:ext cx="79" cy="156"/>
            </a:xfrm>
            <a:custGeom>
              <a:avLst/>
              <a:gdLst>
                <a:gd name="T0" fmla="*/ 0 w 79"/>
                <a:gd name="T1" fmla="*/ 156 h 156"/>
                <a:gd name="T2" fmla="*/ 13 w 79"/>
                <a:gd name="T3" fmla="*/ 156 h 156"/>
                <a:gd name="T4" fmla="*/ 23 w 79"/>
                <a:gd name="T5" fmla="*/ 152 h 156"/>
                <a:gd name="T6" fmla="*/ 34 w 79"/>
                <a:gd name="T7" fmla="*/ 148 h 156"/>
                <a:gd name="T8" fmla="*/ 43 w 79"/>
                <a:gd name="T9" fmla="*/ 141 h 156"/>
                <a:gd name="T10" fmla="*/ 50 w 79"/>
                <a:gd name="T11" fmla="*/ 133 h 156"/>
                <a:gd name="T12" fmla="*/ 55 w 79"/>
                <a:gd name="T13" fmla="*/ 124 h 156"/>
                <a:gd name="T14" fmla="*/ 60 w 79"/>
                <a:gd name="T15" fmla="*/ 115 h 156"/>
                <a:gd name="T16" fmla="*/ 63 w 79"/>
                <a:gd name="T17" fmla="*/ 103 h 156"/>
                <a:gd name="T18" fmla="*/ 72 w 79"/>
                <a:gd name="T19" fmla="*/ 56 h 156"/>
                <a:gd name="T20" fmla="*/ 79 w 79"/>
                <a:gd name="T21" fmla="*/ 2 h 156"/>
                <a:gd name="T22" fmla="*/ 63 w 79"/>
                <a:gd name="T23" fmla="*/ 0 h 156"/>
                <a:gd name="T24" fmla="*/ 56 w 79"/>
                <a:gd name="T25" fmla="*/ 53 h 156"/>
                <a:gd name="T26" fmla="*/ 48 w 79"/>
                <a:gd name="T27" fmla="*/ 100 h 156"/>
                <a:gd name="T28" fmla="*/ 46 w 79"/>
                <a:gd name="T29" fmla="*/ 110 h 156"/>
                <a:gd name="T30" fmla="*/ 42 w 79"/>
                <a:gd name="T31" fmla="*/ 118 h 156"/>
                <a:gd name="T32" fmla="*/ 38 w 79"/>
                <a:gd name="T33" fmla="*/ 124 h 156"/>
                <a:gd name="T34" fmla="*/ 33 w 79"/>
                <a:gd name="T35" fmla="*/ 131 h 156"/>
                <a:gd name="T36" fmla="*/ 26 w 79"/>
                <a:gd name="T37" fmla="*/ 135 h 156"/>
                <a:gd name="T38" fmla="*/ 19 w 79"/>
                <a:gd name="T39" fmla="*/ 137 h 156"/>
                <a:gd name="T40" fmla="*/ 10 w 79"/>
                <a:gd name="T41" fmla="*/ 140 h 156"/>
                <a:gd name="T42" fmla="*/ 0 w 79"/>
                <a:gd name="T43" fmla="*/ 141 h 156"/>
                <a:gd name="T44" fmla="*/ 0 w 79"/>
                <a:gd name="T45" fmla="*/ 156 h 1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 h="156">
                  <a:moveTo>
                    <a:pt x="0" y="156"/>
                  </a:moveTo>
                  <a:lnTo>
                    <a:pt x="13" y="156"/>
                  </a:lnTo>
                  <a:lnTo>
                    <a:pt x="23" y="152"/>
                  </a:lnTo>
                  <a:lnTo>
                    <a:pt x="34" y="148"/>
                  </a:lnTo>
                  <a:lnTo>
                    <a:pt x="43" y="141"/>
                  </a:lnTo>
                  <a:lnTo>
                    <a:pt x="50" y="133"/>
                  </a:lnTo>
                  <a:lnTo>
                    <a:pt x="55" y="124"/>
                  </a:lnTo>
                  <a:lnTo>
                    <a:pt x="60" y="115"/>
                  </a:lnTo>
                  <a:lnTo>
                    <a:pt x="63" y="103"/>
                  </a:lnTo>
                  <a:lnTo>
                    <a:pt x="72" y="56"/>
                  </a:lnTo>
                  <a:lnTo>
                    <a:pt x="79" y="2"/>
                  </a:lnTo>
                  <a:lnTo>
                    <a:pt x="63" y="0"/>
                  </a:lnTo>
                  <a:lnTo>
                    <a:pt x="56" y="53"/>
                  </a:lnTo>
                  <a:lnTo>
                    <a:pt x="48" y="100"/>
                  </a:lnTo>
                  <a:lnTo>
                    <a:pt x="46" y="110"/>
                  </a:lnTo>
                  <a:lnTo>
                    <a:pt x="42" y="118"/>
                  </a:lnTo>
                  <a:lnTo>
                    <a:pt x="38" y="124"/>
                  </a:lnTo>
                  <a:lnTo>
                    <a:pt x="33" y="131"/>
                  </a:lnTo>
                  <a:lnTo>
                    <a:pt x="26" y="135"/>
                  </a:lnTo>
                  <a:lnTo>
                    <a:pt x="19" y="137"/>
                  </a:lnTo>
                  <a:lnTo>
                    <a:pt x="10" y="140"/>
                  </a:lnTo>
                  <a:lnTo>
                    <a:pt x="0" y="141"/>
                  </a:lnTo>
                  <a:lnTo>
                    <a:pt x="0" y="1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6" name="Freeform 717"/>
            <p:cNvSpPr>
              <a:spLocks/>
            </p:cNvSpPr>
            <p:nvPr userDrawn="1"/>
          </p:nvSpPr>
          <p:spPr bwMode="auto">
            <a:xfrm>
              <a:off x="5338" y="220"/>
              <a:ext cx="62" cy="62"/>
            </a:xfrm>
            <a:custGeom>
              <a:avLst/>
              <a:gdLst>
                <a:gd name="T0" fmla="*/ 46 w 62"/>
                <a:gd name="T1" fmla="*/ 0 h 62"/>
                <a:gd name="T2" fmla="*/ 46 w 62"/>
                <a:gd name="T3" fmla="*/ 0 h 62"/>
                <a:gd name="T4" fmla="*/ 45 w 62"/>
                <a:gd name="T5" fmla="*/ 10 h 62"/>
                <a:gd name="T6" fmla="*/ 42 w 62"/>
                <a:gd name="T7" fmla="*/ 19 h 62"/>
                <a:gd name="T8" fmla="*/ 39 w 62"/>
                <a:gd name="T9" fmla="*/ 27 h 62"/>
                <a:gd name="T10" fmla="*/ 33 w 62"/>
                <a:gd name="T11" fmla="*/ 33 h 62"/>
                <a:gd name="T12" fmla="*/ 27 w 62"/>
                <a:gd name="T13" fmla="*/ 39 h 62"/>
                <a:gd name="T14" fmla="*/ 19 w 62"/>
                <a:gd name="T15" fmla="*/ 44 h 62"/>
                <a:gd name="T16" fmla="*/ 10 w 62"/>
                <a:gd name="T17" fmla="*/ 46 h 62"/>
                <a:gd name="T18" fmla="*/ 0 w 62"/>
                <a:gd name="T19" fmla="*/ 46 h 62"/>
                <a:gd name="T20" fmla="*/ 0 w 62"/>
                <a:gd name="T21" fmla="*/ 62 h 62"/>
                <a:gd name="T22" fmla="*/ 14 w 62"/>
                <a:gd name="T23" fmla="*/ 61 h 62"/>
                <a:gd name="T24" fmla="*/ 24 w 62"/>
                <a:gd name="T25" fmla="*/ 57 h 62"/>
                <a:gd name="T26" fmla="*/ 35 w 62"/>
                <a:gd name="T27" fmla="*/ 52 h 62"/>
                <a:gd name="T28" fmla="*/ 44 w 62"/>
                <a:gd name="T29" fmla="*/ 44 h 62"/>
                <a:gd name="T30" fmla="*/ 52 w 62"/>
                <a:gd name="T31" fmla="*/ 35 h 62"/>
                <a:gd name="T32" fmla="*/ 57 w 62"/>
                <a:gd name="T33" fmla="*/ 24 h 62"/>
                <a:gd name="T34" fmla="*/ 61 w 62"/>
                <a:gd name="T35" fmla="*/ 13 h 62"/>
                <a:gd name="T36" fmla="*/ 62 w 62"/>
                <a:gd name="T37" fmla="*/ 0 h 62"/>
                <a:gd name="T38" fmla="*/ 62 w 62"/>
                <a:gd name="T39" fmla="*/ 0 h 62"/>
                <a:gd name="T40" fmla="*/ 46 w 62"/>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2" h="62">
                  <a:moveTo>
                    <a:pt x="46" y="0"/>
                  </a:moveTo>
                  <a:lnTo>
                    <a:pt x="46" y="0"/>
                  </a:lnTo>
                  <a:lnTo>
                    <a:pt x="45" y="10"/>
                  </a:lnTo>
                  <a:lnTo>
                    <a:pt x="42" y="19"/>
                  </a:lnTo>
                  <a:lnTo>
                    <a:pt x="39" y="27"/>
                  </a:lnTo>
                  <a:lnTo>
                    <a:pt x="33" y="33"/>
                  </a:lnTo>
                  <a:lnTo>
                    <a:pt x="27" y="39"/>
                  </a:lnTo>
                  <a:lnTo>
                    <a:pt x="19" y="44"/>
                  </a:lnTo>
                  <a:lnTo>
                    <a:pt x="10" y="46"/>
                  </a:lnTo>
                  <a:lnTo>
                    <a:pt x="0" y="46"/>
                  </a:lnTo>
                  <a:lnTo>
                    <a:pt x="0" y="62"/>
                  </a:lnTo>
                  <a:lnTo>
                    <a:pt x="14" y="61"/>
                  </a:lnTo>
                  <a:lnTo>
                    <a:pt x="24" y="57"/>
                  </a:lnTo>
                  <a:lnTo>
                    <a:pt x="35" y="52"/>
                  </a:lnTo>
                  <a:lnTo>
                    <a:pt x="44" y="44"/>
                  </a:lnTo>
                  <a:lnTo>
                    <a:pt x="52" y="35"/>
                  </a:lnTo>
                  <a:lnTo>
                    <a:pt x="57" y="24"/>
                  </a:lnTo>
                  <a:lnTo>
                    <a:pt x="61" y="13"/>
                  </a:lnTo>
                  <a:lnTo>
                    <a:pt x="62"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7" name="Freeform 718"/>
            <p:cNvSpPr>
              <a:spLocks/>
            </p:cNvSpPr>
            <p:nvPr userDrawn="1"/>
          </p:nvSpPr>
          <p:spPr bwMode="auto">
            <a:xfrm>
              <a:off x="5338" y="158"/>
              <a:ext cx="62" cy="62"/>
            </a:xfrm>
            <a:custGeom>
              <a:avLst/>
              <a:gdLst>
                <a:gd name="T0" fmla="*/ 0 w 62"/>
                <a:gd name="T1" fmla="*/ 16 h 62"/>
                <a:gd name="T2" fmla="*/ 0 w 62"/>
                <a:gd name="T3" fmla="*/ 16 h 62"/>
                <a:gd name="T4" fmla="*/ 10 w 62"/>
                <a:gd name="T5" fmla="*/ 17 h 62"/>
                <a:gd name="T6" fmla="*/ 19 w 62"/>
                <a:gd name="T7" fmla="*/ 20 h 62"/>
                <a:gd name="T8" fmla="*/ 27 w 62"/>
                <a:gd name="T9" fmla="*/ 24 h 62"/>
                <a:gd name="T10" fmla="*/ 33 w 62"/>
                <a:gd name="T11" fmla="*/ 29 h 62"/>
                <a:gd name="T12" fmla="*/ 39 w 62"/>
                <a:gd name="T13" fmla="*/ 36 h 62"/>
                <a:gd name="T14" fmla="*/ 42 w 62"/>
                <a:gd name="T15" fmla="*/ 44 h 62"/>
                <a:gd name="T16" fmla="*/ 45 w 62"/>
                <a:gd name="T17" fmla="*/ 53 h 62"/>
                <a:gd name="T18" fmla="*/ 46 w 62"/>
                <a:gd name="T19" fmla="*/ 62 h 62"/>
                <a:gd name="T20" fmla="*/ 62 w 62"/>
                <a:gd name="T21" fmla="*/ 62 h 62"/>
                <a:gd name="T22" fmla="*/ 61 w 62"/>
                <a:gd name="T23" fmla="*/ 50 h 62"/>
                <a:gd name="T24" fmla="*/ 57 w 62"/>
                <a:gd name="T25" fmla="*/ 39 h 62"/>
                <a:gd name="T26" fmla="*/ 52 w 62"/>
                <a:gd name="T27" fmla="*/ 28 h 62"/>
                <a:gd name="T28" fmla="*/ 44 w 62"/>
                <a:gd name="T29" fmla="*/ 19 h 62"/>
                <a:gd name="T30" fmla="*/ 35 w 62"/>
                <a:gd name="T31" fmla="*/ 11 h 62"/>
                <a:gd name="T32" fmla="*/ 24 w 62"/>
                <a:gd name="T33" fmla="*/ 6 h 62"/>
                <a:gd name="T34" fmla="*/ 14 w 62"/>
                <a:gd name="T35" fmla="*/ 2 h 62"/>
                <a:gd name="T36" fmla="*/ 0 w 62"/>
                <a:gd name="T37" fmla="*/ 0 h 62"/>
                <a:gd name="T38" fmla="*/ 0 w 62"/>
                <a:gd name="T39" fmla="*/ 0 h 62"/>
                <a:gd name="T40" fmla="*/ 0 w 62"/>
                <a:gd name="T41" fmla="*/ 16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2" h="62">
                  <a:moveTo>
                    <a:pt x="0" y="16"/>
                  </a:moveTo>
                  <a:lnTo>
                    <a:pt x="0" y="16"/>
                  </a:lnTo>
                  <a:lnTo>
                    <a:pt x="10" y="17"/>
                  </a:lnTo>
                  <a:lnTo>
                    <a:pt x="19" y="20"/>
                  </a:lnTo>
                  <a:lnTo>
                    <a:pt x="27" y="24"/>
                  </a:lnTo>
                  <a:lnTo>
                    <a:pt x="33" y="29"/>
                  </a:lnTo>
                  <a:lnTo>
                    <a:pt x="39" y="36"/>
                  </a:lnTo>
                  <a:lnTo>
                    <a:pt x="42" y="44"/>
                  </a:lnTo>
                  <a:lnTo>
                    <a:pt x="45" y="53"/>
                  </a:lnTo>
                  <a:lnTo>
                    <a:pt x="46" y="62"/>
                  </a:lnTo>
                  <a:lnTo>
                    <a:pt x="62" y="62"/>
                  </a:lnTo>
                  <a:lnTo>
                    <a:pt x="61" y="50"/>
                  </a:lnTo>
                  <a:lnTo>
                    <a:pt x="57" y="39"/>
                  </a:lnTo>
                  <a:lnTo>
                    <a:pt x="52" y="28"/>
                  </a:lnTo>
                  <a:lnTo>
                    <a:pt x="44" y="19"/>
                  </a:lnTo>
                  <a:lnTo>
                    <a:pt x="35" y="11"/>
                  </a:lnTo>
                  <a:lnTo>
                    <a:pt x="24" y="6"/>
                  </a:lnTo>
                  <a:lnTo>
                    <a:pt x="14" y="2"/>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 name="Freeform 719"/>
            <p:cNvSpPr>
              <a:spLocks/>
            </p:cNvSpPr>
            <p:nvPr userDrawn="1"/>
          </p:nvSpPr>
          <p:spPr bwMode="auto">
            <a:xfrm>
              <a:off x="5278" y="158"/>
              <a:ext cx="60" cy="62"/>
            </a:xfrm>
            <a:custGeom>
              <a:avLst/>
              <a:gdLst>
                <a:gd name="T0" fmla="*/ 16 w 60"/>
                <a:gd name="T1" fmla="*/ 62 h 62"/>
                <a:gd name="T2" fmla="*/ 16 w 60"/>
                <a:gd name="T3" fmla="*/ 62 h 62"/>
                <a:gd name="T4" fmla="*/ 17 w 60"/>
                <a:gd name="T5" fmla="*/ 53 h 62"/>
                <a:gd name="T6" fmla="*/ 20 w 60"/>
                <a:gd name="T7" fmla="*/ 44 h 62"/>
                <a:gd name="T8" fmla="*/ 24 w 60"/>
                <a:gd name="T9" fmla="*/ 36 h 62"/>
                <a:gd name="T10" fmla="*/ 29 w 60"/>
                <a:gd name="T11" fmla="*/ 29 h 62"/>
                <a:gd name="T12" fmla="*/ 35 w 60"/>
                <a:gd name="T13" fmla="*/ 24 h 62"/>
                <a:gd name="T14" fmla="*/ 43 w 60"/>
                <a:gd name="T15" fmla="*/ 20 h 62"/>
                <a:gd name="T16" fmla="*/ 53 w 60"/>
                <a:gd name="T17" fmla="*/ 17 h 62"/>
                <a:gd name="T18" fmla="*/ 60 w 60"/>
                <a:gd name="T19" fmla="*/ 16 h 62"/>
                <a:gd name="T20" fmla="*/ 60 w 60"/>
                <a:gd name="T21" fmla="*/ 0 h 62"/>
                <a:gd name="T22" fmla="*/ 49 w 60"/>
                <a:gd name="T23" fmla="*/ 2 h 62"/>
                <a:gd name="T24" fmla="*/ 38 w 60"/>
                <a:gd name="T25" fmla="*/ 6 h 62"/>
                <a:gd name="T26" fmla="*/ 28 w 60"/>
                <a:gd name="T27" fmla="*/ 11 h 62"/>
                <a:gd name="T28" fmla="*/ 18 w 60"/>
                <a:gd name="T29" fmla="*/ 19 h 62"/>
                <a:gd name="T30" fmla="*/ 10 w 60"/>
                <a:gd name="T31" fmla="*/ 28 h 62"/>
                <a:gd name="T32" fmla="*/ 5 w 60"/>
                <a:gd name="T33" fmla="*/ 39 h 62"/>
                <a:gd name="T34" fmla="*/ 1 w 60"/>
                <a:gd name="T35" fmla="*/ 50 h 62"/>
                <a:gd name="T36" fmla="*/ 0 w 60"/>
                <a:gd name="T37" fmla="*/ 62 h 62"/>
                <a:gd name="T38" fmla="*/ 0 w 60"/>
                <a:gd name="T39" fmla="*/ 62 h 62"/>
                <a:gd name="T40" fmla="*/ 16 w 60"/>
                <a:gd name="T41" fmla="*/ 62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 h="62">
                  <a:moveTo>
                    <a:pt x="16" y="62"/>
                  </a:moveTo>
                  <a:lnTo>
                    <a:pt x="16" y="62"/>
                  </a:lnTo>
                  <a:lnTo>
                    <a:pt x="17" y="53"/>
                  </a:lnTo>
                  <a:lnTo>
                    <a:pt x="20" y="44"/>
                  </a:lnTo>
                  <a:lnTo>
                    <a:pt x="24" y="36"/>
                  </a:lnTo>
                  <a:lnTo>
                    <a:pt x="29" y="29"/>
                  </a:lnTo>
                  <a:lnTo>
                    <a:pt x="35" y="24"/>
                  </a:lnTo>
                  <a:lnTo>
                    <a:pt x="43" y="20"/>
                  </a:lnTo>
                  <a:lnTo>
                    <a:pt x="53" y="17"/>
                  </a:lnTo>
                  <a:lnTo>
                    <a:pt x="60" y="16"/>
                  </a:lnTo>
                  <a:lnTo>
                    <a:pt x="60" y="0"/>
                  </a:lnTo>
                  <a:lnTo>
                    <a:pt x="49" y="2"/>
                  </a:lnTo>
                  <a:lnTo>
                    <a:pt x="38" y="6"/>
                  </a:lnTo>
                  <a:lnTo>
                    <a:pt x="28" y="11"/>
                  </a:lnTo>
                  <a:lnTo>
                    <a:pt x="18" y="19"/>
                  </a:lnTo>
                  <a:lnTo>
                    <a:pt x="10" y="28"/>
                  </a:lnTo>
                  <a:lnTo>
                    <a:pt x="5" y="39"/>
                  </a:lnTo>
                  <a:lnTo>
                    <a:pt x="1" y="50"/>
                  </a:lnTo>
                  <a:lnTo>
                    <a:pt x="0" y="62"/>
                  </a:lnTo>
                  <a:lnTo>
                    <a:pt x="16"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 name="Freeform 720"/>
            <p:cNvSpPr>
              <a:spLocks/>
            </p:cNvSpPr>
            <p:nvPr userDrawn="1"/>
          </p:nvSpPr>
          <p:spPr bwMode="auto">
            <a:xfrm>
              <a:off x="5278" y="220"/>
              <a:ext cx="60" cy="62"/>
            </a:xfrm>
            <a:custGeom>
              <a:avLst/>
              <a:gdLst>
                <a:gd name="T0" fmla="*/ 60 w 60"/>
                <a:gd name="T1" fmla="*/ 46 h 62"/>
                <a:gd name="T2" fmla="*/ 60 w 60"/>
                <a:gd name="T3" fmla="*/ 46 h 62"/>
                <a:gd name="T4" fmla="*/ 53 w 60"/>
                <a:gd name="T5" fmla="*/ 46 h 62"/>
                <a:gd name="T6" fmla="*/ 43 w 60"/>
                <a:gd name="T7" fmla="*/ 44 h 62"/>
                <a:gd name="T8" fmla="*/ 35 w 60"/>
                <a:gd name="T9" fmla="*/ 39 h 62"/>
                <a:gd name="T10" fmla="*/ 29 w 60"/>
                <a:gd name="T11" fmla="*/ 33 h 62"/>
                <a:gd name="T12" fmla="*/ 24 w 60"/>
                <a:gd name="T13" fmla="*/ 27 h 62"/>
                <a:gd name="T14" fmla="*/ 20 w 60"/>
                <a:gd name="T15" fmla="*/ 19 h 62"/>
                <a:gd name="T16" fmla="*/ 17 w 60"/>
                <a:gd name="T17" fmla="*/ 10 h 62"/>
                <a:gd name="T18" fmla="*/ 16 w 60"/>
                <a:gd name="T19" fmla="*/ 0 h 62"/>
                <a:gd name="T20" fmla="*/ 0 w 60"/>
                <a:gd name="T21" fmla="*/ 0 h 62"/>
                <a:gd name="T22" fmla="*/ 1 w 60"/>
                <a:gd name="T23" fmla="*/ 13 h 62"/>
                <a:gd name="T24" fmla="*/ 5 w 60"/>
                <a:gd name="T25" fmla="*/ 24 h 62"/>
                <a:gd name="T26" fmla="*/ 10 w 60"/>
                <a:gd name="T27" fmla="*/ 35 h 62"/>
                <a:gd name="T28" fmla="*/ 18 w 60"/>
                <a:gd name="T29" fmla="*/ 44 h 62"/>
                <a:gd name="T30" fmla="*/ 28 w 60"/>
                <a:gd name="T31" fmla="*/ 52 h 62"/>
                <a:gd name="T32" fmla="*/ 38 w 60"/>
                <a:gd name="T33" fmla="*/ 57 h 62"/>
                <a:gd name="T34" fmla="*/ 49 w 60"/>
                <a:gd name="T35" fmla="*/ 61 h 62"/>
                <a:gd name="T36" fmla="*/ 60 w 60"/>
                <a:gd name="T37" fmla="*/ 62 h 62"/>
                <a:gd name="T38" fmla="*/ 60 w 60"/>
                <a:gd name="T39" fmla="*/ 62 h 62"/>
                <a:gd name="T40" fmla="*/ 60 w 60"/>
                <a:gd name="T41" fmla="*/ 46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 h="62">
                  <a:moveTo>
                    <a:pt x="60" y="46"/>
                  </a:moveTo>
                  <a:lnTo>
                    <a:pt x="60" y="46"/>
                  </a:lnTo>
                  <a:lnTo>
                    <a:pt x="53" y="46"/>
                  </a:lnTo>
                  <a:lnTo>
                    <a:pt x="43" y="44"/>
                  </a:lnTo>
                  <a:lnTo>
                    <a:pt x="35" y="39"/>
                  </a:lnTo>
                  <a:lnTo>
                    <a:pt x="29" y="33"/>
                  </a:lnTo>
                  <a:lnTo>
                    <a:pt x="24" y="27"/>
                  </a:lnTo>
                  <a:lnTo>
                    <a:pt x="20" y="19"/>
                  </a:lnTo>
                  <a:lnTo>
                    <a:pt x="17" y="10"/>
                  </a:lnTo>
                  <a:lnTo>
                    <a:pt x="16" y="0"/>
                  </a:lnTo>
                  <a:lnTo>
                    <a:pt x="0" y="0"/>
                  </a:lnTo>
                  <a:lnTo>
                    <a:pt x="1" y="13"/>
                  </a:lnTo>
                  <a:lnTo>
                    <a:pt x="5" y="24"/>
                  </a:lnTo>
                  <a:lnTo>
                    <a:pt x="10" y="35"/>
                  </a:lnTo>
                  <a:lnTo>
                    <a:pt x="18" y="44"/>
                  </a:lnTo>
                  <a:lnTo>
                    <a:pt x="28" y="52"/>
                  </a:lnTo>
                  <a:lnTo>
                    <a:pt x="38" y="57"/>
                  </a:lnTo>
                  <a:lnTo>
                    <a:pt x="49" y="61"/>
                  </a:lnTo>
                  <a:lnTo>
                    <a:pt x="60" y="62"/>
                  </a:lnTo>
                  <a:lnTo>
                    <a:pt x="6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 name="Freeform 721"/>
            <p:cNvSpPr>
              <a:spLocks/>
            </p:cNvSpPr>
            <p:nvPr userDrawn="1"/>
          </p:nvSpPr>
          <p:spPr bwMode="auto">
            <a:xfrm>
              <a:off x="5328" y="45"/>
              <a:ext cx="67" cy="157"/>
            </a:xfrm>
            <a:custGeom>
              <a:avLst/>
              <a:gdLst>
                <a:gd name="T0" fmla="*/ 14 w 67"/>
                <a:gd name="T1" fmla="*/ 157 h 157"/>
                <a:gd name="T2" fmla="*/ 14 w 67"/>
                <a:gd name="T3" fmla="*/ 157 h 157"/>
                <a:gd name="T4" fmla="*/ 20 w 67"/>
                <a:gd name="T5" fmla="*/ 105 h 157"/>
                <a:gd name="T6" fmla="*/ 25 w 67"/>
                <a:gd name="T7" fmla="*/ 61 h 157"/>
                <a:gd name="T8" fmla="*/ 28 w 67"/>
                <a:gd name="T9" fmla="*/ 53 h 157"/>
                <a:gd name="T10" fmla="*/ 30 w 67"/>
                <a:gd name="T11" fmla="*/ 45 h 157"/>
                <a:gd name="T12" fmla="*/ 33 w 67"/>
                <a:gd name="T13" fmla="*/ 37 h 157"/>
                <a:gd name="T14" fmla="*/ 38 w 67"/>
                <a:gd name="T15" fmla="*/ 32 h 157"/>
                <a:gd name="T16" fmla="*/ 43 w 67"/>
                <a:gd name="T17" fmla="*/ 26 h 157"/>
                <a:gd name="T18" fmla="*/ 49 w 67"/>
                <a:gd name="T19" fmla="*/ 21 h 157"/>
                <a:gd name="T20" fmla="*/ 56 w 67"/>
                <a:gd name="T21" fmla="*/ 17 h 157"/>
                <a:gd name="T22" fmla="*/ 67 w 67"/>
                <a:gd name="T23" fmla="*/ 14 h 157"/>
                <a:gd name="T24" fmla="*/ 63 w 67"/>
                <a:gd name="T25" fmla="*/ 0 h 157"/>
                <a:gd name="T26" fmla="*/ 51 w 67"/>
                <a:gd name="T27" fmla="*/ 4 h 157"/>
                <a:gd name="T28" fmla="*/ 42 w 67"/>
                <a:gd name="T29" fmla="*/ 8 h 157"/>
                <a:gd name="T30" fmla="*/ 33 w 67"/>
                <a:gd name="T31" fmla="*/ 14 h 157"/>
                <a:gd name="T32" fmla="*/ 26 w 67"/>
                <a:gd name="T33" fmla="*/ 21 h 157"/>
                <a:gd name="T34" fmla="*/ 20 w 67"/>
                <a:gd name="T35" fmla="*/ 29 h 157"/>
                <a:gd name="T36" fmla="*/ 16 w 67"/>
                <a:gd name="T37" fmla="*/ 38 h 157"/>
                <a:gd name="T38" fmla="*/ 12 w 67"/>
                <a:gd name="T39" fmla="*/ 49 h 157"/>
                <a:gd name="T40" fmla="*/ 9 w 67"/>
                <a:gd name="T41" fmla="*/ 59 h 157"/>
                <a:gd name="T42" fmla="*/ 5 w 67"/>
                <a:gd name="T43" fmla="*/ 104 h 157"/>
                <a:gd name="T44" fmla="*/ 0 w 67"/>
                <a:gd name="T45" fmla="*/ 154 h 157"/>
                <a:gd name="T46" fmla="*/ 0 w 67"/>
                <a:gd name="T47" fmla="*/ 154 h 157"/>
                <a:gd name="T48" fmla="*/ 14 w 67"/>
                <a:gd name="T49" fmla="*/ 157 h 1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 h="157">
                  <a:moveTo>
                    <a:pt x="14" y="157"/>
                  </a:moveTo>
                  <a:lnTo>
                    <a:pt x="14" y="157"/>
                  </a:lnTo>
                  <a:lnTo>
                    <a:pt x="20" y="105"/>
                  </a:lnTo>
                  <a:lnTo>
                    <a:pt x="25" y="61"/>
                  </a:lnTo>
                  <a:lnTo>
                    <a:pt x="28" y="53"/>
                  </a:lnTo>
                  <a:lnTo>
                    <a:pt x="30" y="45"/>
                  </a:lnTo>
                  <a:lnTo>
                    <a:pt x="33" y="37"/>
                  </a:lnTo>
                  <a:lnTo>
                    <a:pt x="38" y="32"/>
                  </a:lnTo>
                  <a:lnTo>
                    <a:pt x="43" y="26"/>
                  </a:lnTo>
                  <a:lnTo>
                    <a:pt x="49" y="21"/>
                  </a:lnTo>
                  <a:lnTo>
                    <a:pt x="56" y="17"/>
                  </a:lnTo>
                  <a:lnTo>
                    <a:pt x="67" y="14"/>
                  </a:lnTo>
                  <a:lnTo>
                    <a:pt x="63" y="0"/>
                  </a:lnTo>
                  <a:lnTo>
                    <a:pt x="51" y="4"/>
                  </a:lnTo>
                  <a:lnTo>
                    <a:pt x="42" y="8"/>
                  </a:lnTo>
                  <a:lnTo>
                    <a:pt x="33" y="14"/>
                  </a:lnTo>
                  <a:lnTo>
                    <a:pt x="26" y="21"/>
                  </a:lnTo>
                  <a:lnTo>
                    <a:pt x="20" y="29"/>
                  </a:lnTo>
                  <a:lnTo>
                    <a:pt x="16" y="38"/>
                  </a:lnTo>
                  <a:lnTo>
                    <a:pt x="12" y="49"/>
                  </a:lnTo>
                  <a:lnTo>
                    <a:pt x="9" y="59"/>
                  </a:lnTo>
                  <a:lnTo>
                    <a:pt x="5" y="104"/>
                  </a:lnTo>
                  <a:lnTo>
                    <a:pt x="0" y="154"/>
                  </a:lnTo>
                  <a:lnTo>
                    <a:pt x="14" y="15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1" name="Freeform 722"/>
            <p:cNvSpPr>
              <a:spLocks/>
            </p:cNvSpPr>
            <p:nvPr userDrawn="1"/>
          </p:nvSpPr>
          <p:spPr bwMode="auto">
            <a:xfrm>
              <a:off x="5324" y="199"/>
              <a:ext cx="18" cy="21"/>
            </a:xfrm>
            <a:custGeom>
              <a:avLst/>
              <a:gdLst>
                <a:gd name="T0" fmla="*/ 0 w 18"/>
                <a:gd name="T1" fmla="*/ 19 h 21"/>
                <a:gd name="T2" fmla="*/ 16 w 18"/>
                <a:gd name="T3" fmla="*/ 21 h 21"/>
                <a:gd name="T4" fmla="*/ 18 w 18"/>
                <a:gd name="T5" fmla="*/ 3 h 21"/>
                <a:gd name="T6" fmla="*/ 4 w 18"/>
                <a:gd name="T7" fmla="*/ 0 h 21"/>
                <a:gd name="T8" fmla="*/ 0 w 18"/>
                <a:gd name="T9" fmla="*/ 19 h 21"/>
                <a:gd name="T10" fmla="*/ 0 w 18"/>
                <a:gd name="T11" fmla="*/ 19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1">
                  <a:moveTo>
                    <a:pt x="0" y="19"/>
                  </a:moveTo>
                  <a:lnTo>
                    <a:pt x="16" y="21"/>
                  </a:lnTo>
                  <a:lnTo>
                    <a:pt x="18" y="3"/>
                  </a:lnTo>
                  <a:lnTo>
                    <a:pt x="4" y="0"/>
                  </a:lnTo>
                  <a:lnTo>
                    <a:pt x="0" y="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2" name="Freeform 723"/>
            <p:cNvSpPr>
              <a:spLocks/>
            </p:cNvSpPr>
            <p:nvPr userDrawn="1"/>
          </p:nvSpPr>
          <p:spPr bwMode="auto">
            <a:xfrm>
              <a:off x="5261" y="218"/>
              <a:ext cx="79" cy="157"/>
            </a:xfrm>
            <a:custGeom>
              <a:avLst/>
              <a:gdLst>
                <a:gd name="T0" fmla="*/ 0 w 79"/>
                <a:gd name="T1" fmla="*/ 157 h 157"/>
                <a:gd name="T2" fmla="*/ 13 w 79"/>
                <a:gd name="T3" fmla="*/ 155 h 157"/>
                <a:gd name="T4" fmla="*/ 23 w 79"/>
                <a:gd name="T5" fmla="*/ 153 h 157"/>
                <a:gd name="T6" fmla="*/ 34 w 79"/>
                <a:gd name="T7" fmla="*/ 149 h 157"/>
                <a:gd name="T8" fmla="*/ 43 w 79"/>
                <a:gd name="T9" fmla="*/ 142 h 157"/>
                <a:gd name="T10" fmla="*/ 50 w 79"/>
                <a:gd name="T11" fmla="*/ 134 h 157"/>
                <a:gd name="T12" fmla="*/ 55 w 79"/>
                <a:gd name="T13" fmla="*/ 125 h 157"/>
                <a:gd name="T14" fmla="*/ 60 w 79"/>
                <a:gd name="T15" fmla="*/ 116 h 157"/>
                <a:gd name="T16" fmla="*/ 63 w 79"/>
                <a:gd name="T17" fmla="*/ 104 h 157"/>
                <a:gd name="T18" fmla="*/ 72 w 79"/>
                <a:gd name="T19" fmla="*/ 56 h 157"/>
                <a:gd name="T20" fmla="*/ 79 w 79"/>
                <a:gd name="T21" fmla="*/ 2 h 157"/>
                <a:gd name="T22" fmla="*/ 63 w 79"/>
                <a:gd name="T23" fmla="*/ 0 h 157"/>
                <a:gd name="T24" fmla="*/ 56 w 79"/>
                <a:gd name="T25" fmla="*/ 54 h 157"/>
                <a:gd name="T26" fmla="*/ 48 w 79"/>
                <a:gd name="T27" fmla="*/ 101 h 157"/>
                <a:gd name="T28" fmla="*/ 46 w 79"/>
                <a:gd name="T29" fmla="*/ 110 h 157"/>
                <a:gd name="T30" fmla="*/ 42 w 79"/>
                <a:gd name="T31" fmla="*/ 118 h 157"/>
                <a:gd name="T32" fmla="*/ 38 w 79"/>
                <a:gd name="T33" fmla="*/ 125 h 157"/>
                <a:gd name="T34" fmla="*/ 33 w 79"/>
                <a:gd name="T35" fmla="*/ 130 h 157"/>
                <a:gd name="T36" fmla="*/ 26 w 79"/>
                <a:gd name="T37" fmla="*/ 136 h 157"/>
                <a:gd name="T38" fmla="*/ 20 w 79"/>
                <a:gd name="T39" fmla="*/ 138 h 157"/>
                <a:gd name="T40" fmla="*/ 10 w 79"/>
                <a:gd name="T41" fmla="*/ 141 h 157"/>
                <a:gd name="T42" fmla="*/ 0 w 79"/>
                <a:gd name="T43" fmla="*/ 141 h 157"/>
                <a:gd name="T44" fmla="*/ 0 w 79"/>
                <a:gd name="T45" fmla="*/ 157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 h="157">
                  <a:moveTo>
                    <a:pt x="0" y="157"/>
                  </a:moveTo>
                  <a:lnTo>
                    <a:pt x="13" y="155"/>
                  </a:lnTo>
                  <a:lnTo>
                    <a:pt x="23" y="153"/>
                  </a:lnTo>
                  <a:lnTo>
                    <a:pt x="34" y="149"/>
                  </a:lnTo>
                  <a:lnTo>
                    <a:pt x="43" y="142"/>
                  </a:lnTo>
                  <a:lnTo>
                    <a:pt x="50" y="134"/>
                  </a:lnTo>
                  <a:lnTo>
                    <a:pt x="55" y="125"/>
                  </a:lnTo>
                  <a:lnTo>
                    <a:pt x="60" y="116"/>
                  </a:lnTo>
                  <a:lnTo>
                    <a:pt x="63" y="104"/>
                  </a:lnTo>
                  <a:lnTo>
                    <a:pt x="72" y="56"/>
                  </a:lnTo>
                  <a:lnTo>
                    <a:pt x="79" y="2"/>
                  </a:lnTo>
                  <a:lnTo>
                    <a:pt x="63" y="0"/>
                  </a:lnTo>
                  <a:lnTo>
                    <a:pt x="56" y="54"/>
                  </a:lnTo>
                  <a:lnTo>
                    <a:pt x="48" y="101"/>
                  </a:lnTo>
                  <a:lnTo>
                    <a:pt x="46" y="110"/>
                  </a:lnTo>
                  <a:lnTo>
                    <a:pt x="42" y="118"/>
                  </a:lnTo>
                  <a:lnTo>
                    <a:pt x="38" y="125"/>
                  </a:lnTo>
                  <a:lnTo>
                    <a:pt x="33" y="130"/>
                  </a:lnTo>
                  <a:lnTo>
                    <a:pt x="26" y="136"/>
                  </a:lnTo>
                  <a:lnTo>
                    <a:pt x="20" y="138"/>
                  </a:lnTo>
                  <a:lnTo>
                    <a:pt x="10" y="141"/>
                  </a:lnTo>
                  <a:lnTo>
                    <a:pt x="0" y="141"/>
                  </a:lnTo>
                  <a:lnTo>
                    <a:pt x="0" y="15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3" name="Freeform 724"/>
            <p:cNvSpPr>
              <a:spLocks/>
            </p:cNvSpPr>
            <p:nvPr userDrawn="1"/>
          </p:nvSpPr>
          <p:spPr bwMode="auto">
            <a:xfrm>
              <a:off x="5332" y="211"/>
              <a:ext cx="60" cy="62"/>
            </a:xfrm>
            <a:custGeom>
              <a:avLst/>
              <a:gdLst>
                <a:gd name="T0" fmla="*/ 45 w 60"/>
                <a:gd name="T1" fmla="*/ 0 h 62"/>
                <a:gd name="T2" fmla="*/ 45 w 60"/>
                <a:gd name="T3" fmla="*/ 0 h 62"/>
                <a:gd name="T4" fmla="*/ 43 w 60"/>
                <a:gd name="T5" fmla="*/ 9 h 62"/>
                <a:gd name="T6" fmla="*/ 41 w 60"/>
                <a:gd name="T7" fmla="*/ 19 h 62"/>
                <a:gd name="T8" fmla="*/ 37 w 60"/>
                <a:gd name="T9" fmla="*/ 26 h 62"/>
                <a:gd name="T10" fmla="*/ 31 w 60"/>
                <a:gd name="T11" fmla="*/ 33 h 62"/>
                <a:gd name="T12" fmla="*/ 25 w 60"/>
                <a:gd name="T13" fmla="*/ 38 h 62"/>
                <a:gd name="T14" fmla="*/ 17 w 60"/>
                <a:gd name="T15" fmla="*/ 44 h 62"/>
                <a:gd name="T16" fmla="*/ 8 w 60"/>
                <a:gd name="T17" fmla="*/ 46 h 62"/>
                <a:gd name="T18" fmla="*/ 0 w 60"/>
                <a:gd name="T19" fmla="*/ 46 h 62"/>
                <a:gd name="T20" fmla="*/ 0 w 60"/>
                <a:gd name="T21" fmla="*/ 62 h 62"/>
                <a:gd name="T22" fmla="*/ 12 w 60"/>
                <a:gd name="T23" fmla="*/ 61 h 62"/>
                <a:gd name="T24" fmla="*/ 22 w 60"/>
                <a:gd name="T25" fmla="*/ 57 h 62"/>
                <a:gd name="T26" fmla="*/ 33 w 60"/>
                <a:gd name="T27" fmla="*/ 52 h 62"/>
                <a:gd name="T28" fmla="*/ 42 w 60"/>
                <a:gd name="T29" fmla="*/ 44 h 62"/>
                <a:gd name="T30" fmla="*/ 50 w 60"/>
                <a:gd name="T31" fmla="*/ 34 h 62"/>
                <a:gd name="T32" fmla="*/ 55 w 60"/>
                <a:gd name="T33" fmla="*/ 24 h 62"/>
                <a:gd name="T34" fmla="*/ 59 w 60"/>
                <a:gd name="T35" fmla="*/ 12 h 62"/>
                <a:gd name="T36" fmla="*/ 60 w 60"/>
                <a:gd name="T37" fmla="*/ 0 h 62"/>
                <a:gd name="T38" fmla="*/ 60 w 60"/>
                <a:gd name="T39" fmla="*/ 0 h 62"/>
                <a:gd name="T40" fmla="*/ 45 w 60"/>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 h="62">
                  <a:moveTo>
                    <a:pt x="45" y="0"/>
                  </a:moveTo>
                  <a:lnTo>
                    <a:pt x="45" y="0"/>
                  </a:lnTo>
                  <a:lnTo>
                    <a:pt x="43" y="9"/>
                  </a:lnTo>
                  <a:lnTo>
                    <a:pt x="41" y="19"/>
                  </a:lnTo>
                  <a:lnTo>
                    <a:pt x="37" y="26"/>
                  </a:lnTo>
                  <a:lnTo>
                    <a:pt x="31" y="33"/>
                  </a:lnTo>
                  <a:lnTo>
                    <a:pt x="25" y="38"/>
                  </a:lnTo>
                  <a:lnTo>
                    <a:pt x="17" y="44"/>
                  </a:lnTo>
                  <a:lnTo>
                    <a:pt x="8" y="46"/>
                  </a:lnTo>
                  <a:lnTo>
                    <a:pt x="0" y="46"/>
                  </a:lnTo>
                  <a:lnTo>
                    <a:pt x="0" y="62"/>
                  </a:lnTo>
                  <a:lnTo>
                    <a:pt x="12" y="61"/>
                  </a:lnTo>
                  <a:lnTo>
                    <a:pt x="22" y="57"/>
                  </a:lnTo>
                  <a:lnTo>
                    <a:pt x="33" y="52"/>
                  </a:lnTo>
                  <a:lnTo>
                    <a:pt x="42" y="44"/>
                  </a:lnTo>
                  <a:lnTo>
                    <a:pt x="50" y="34"/>
                  </a:lnTo>
                  <a:lnTo>
                    <a:pt x="55" y="24"/>
                  </a:lnTo>
                  <a:lnTo>
                    <a:pt x="59" y="12"/>
                  </a:lnTo>
                  <a:lnTo>
                    <a:pt x="60" y="0"/>
                  </a:lnTo>
                  <a:lnTo>
                    <a:pt x="4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4" name="Freeform 725"/>
            <p:cNvSpPr>
              <a:spLocks/>
            </p:cNvSpPr>
            <p:nvPr userDrawn="1"/>
          </p:nvSpPr>
          <p:spPr bwMode="auto">
            <a:xfrm>
              <a:off x="5332" y="149"/>
              <a:ext cx="60" cy="62"/>
            </a:xfrm>
            <a:custGeom>
              <a:avLst/>
              <a:gdLst>
                <a:gd name="T0" fmla="*/ 0 w 60"/>
                <a:gd name="T1" fmla="*/ 16 h 62"/>
                <a:gd name="T2" fmla="*/ 0 w 60"/>
                <a:gd name="T3" fmla="*/ 16 h 62"/>
                <a:gd name="T4" fmla="*/ 8 w 60"/>
                <a:gd name="T5" fmla="*/ 16 h 62"/>
                <a:gd name="T6" fmla="*/ 17 w 60"/>
                <a:gd name="T7" fmla="*/ 19 h 62"/>
                <a:gd name="T8" fmla="*/ 25 w 60"/>
                <a:gd name="T9" fmla="*/ 24 h 62"/>
                <a:gd name="T10" fmla="*/ 31 w 60"/>
                <a:gd name="T11" fmla="*/ 29 h 62"/>
                <a:gd name="T12" fmla="*/ 37 w 60"/>
                <a:gd name="T13" fmla="*/ 36 h 62"/>
                <a:gd name="T14" fmla="*/ 41 w 60"/>
                <a:gd name="T15" fmla="*/ 44 h 62"/>
                <a:gd name="T16" fmla="*/ 43 w 60"/>
                <a:gd name="T17" fmla="*/ 53 h 62"/>
                <a:gd name="T18" fmla="*/ 45 w 60"/>
                <a:gd name="T19" fmla="*/ 62 h 62"/>
                <a:gd name="T20" fmla="*/ 60 w 60"/>
                <a:gd name="T21" fmla="*/ 62 h 62"/>
                <a:gd name="T22" fmla="*/ 59 w 60"/>
                <a:gd name="T23" fmla="*/ 50 h 62"/>
                <a:gd name="T24" fmla="*/ 55 w 60"/>
                <a:gd name="T25" fmla="*/ 38 h 62"/>
                <a:gd name="T26" fmla="*/ 50 w 60"/>
                <a:gd name="T27" fmla="*/ 28 h 62"/>
                <a:gd name="T28" fmla="*/ 42 w 60"/>
                <a:gd name="T29" fmla="*/ 19 h 62"/>
                <a:gd name="T30" fmla="*/ 33 w 60"/>
                <a:gd name="T31" fmla="*/ 11 h 62"/>
                <a:gd name="T32" fmla="*/ 22 w 60"/>
                <a:gd name="T33" fmla="*/ 5 h 62"/>
                <a:gd name="T34" fmla="*/ 12 w 60"/>
                <a:gd name="T35" fmla="*/ 1 h 62"/>
                <a:gd name="T36" fmla="*/ 0 w 60"/>
                <a:gd name="T37" fmla="*/ 0 h 62"/>
                <a:gd name="T38" fmla="*/ 0 w 60"/>
                <a:gd name="T39" fmla="*/ 0 h 62"/>
                <a:gd name="T40" fmla="*/ 0 w 60"/>
                <a:gd name="T41" fmla="*/ 16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 h="62">
                  <a:moveTo>
                    <a:pt x="0" y="16"/>
                  </a:moveTo>
                  <a:lnTo>
                    <a:pt x="0" y="16"/>
                  </a:lnTo>
                  <a:lnTo>
                    <a:pt x="8" y="16"/>
                  </a:lnTo>
                  <a:lnTo>
                    <a:pt x="17" y="19"/>
                  </a:lnTo>
                  <a:lnTo>
                    <a:pt x="25" y="24"/>
                  </a:lnTo>
                  <a:lnTo>
                    <a:pt x="31" y="29"/>
                  </a:lnTo>
                  <a:lnTo>
                    <a:pt x="37" y="36"/>
                  </a:lnTo>
                  <a:lnTo>
                    <a:pt x="41" y="44"/>
                  </a:lnTo>
                  <a:lnTo>
                    <a:pt x="43" y="53"/>
                  </a:lnTo>
                  <a:lnTo>
                    <a:pt x="45" y="62"/>
                  </a:lnTo>
                  <a:lnTo>
                    <a:pt x="60" y="62"/>
                  </a:lnTo>
                  <a:lnTo>
                    <a:pt x="59" y="50"/>
                  </a:lnTo>
                  <a:lnTo>
                    <a:pt x="55" y="38"/>
                  </a:lnTo>
                  <a:lnTo>
                    <a:pt x="50" y="28"/>
                  </a:lnTo>
                  <a:lnTo>
                    <a:pt x="42" y="19"/>
                  </a:lnTo>
                  <a:lnTo>
                    <a:pt x="33" y="11"/>
                  </a:lnTo>
                  <a:lnTo>
                    <a:pt x="22" y="5"/>
                  </a:lnTo>
                  <a:lnTo>
                    <a:pt x="12" y="1"/>
                  </a:lnTo>
                  <a:lnTo>
                    <a:pt x="0" y="0"/>
                  </a:lnTo>
                  <a:lnTo>
                    <a:pt x="0"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 name="Freeform 726"/>
            <p:cNvSpPr>
              <a:spLocks/>
            </p:cNvSpPr>
            <p:nvPr userDrawn="1"/>
          </p:nvSpPr>
          <p:spPr bwMode="auto">
            <a:xfrm>
              <a:off x="5270" y="149"/>
              <a:ext cx="62" cy="62"/>
            </a:xfrm>
            <a:custGeom>
              <a:avLst/>
              <a:gdLst>
                <a:gd name="T0" fmla="*/ 16 w 62"/>
                <a:gd name="T1" fmla="*/ 62 h 62"/>
                <a:gd name="T2" fmla="*/ 16 w 62"/>
                <a:gd name="T3" fmla="*/ 62 h 62"/>
                <a:gd name="T4" fmla="*/ 17 w 62"/>
                <a:gd name="T5" fmla="*/ 53 h 62"/>
                <a:gd name="T6" fmla="*/ 20 w 62"/>
                <a:gd name="T7" fmla="*/ 44 h 62"/>
                <a:gd name="T8" fmla="*/ 24 w 62"/>
                <a:gd name="T9" fmla="*/ 36 h 62"/>
                <a:gd name="T10" fmla="*/ 29 w 62"/>
                <a:gd name="T11" fmla="*/ 29 h 62"/>
                <a:gd name="T12" fmla="*/ 36 w 62"/>
                <a:gd name="T13" fmla="*/ 24 h 62"/>
                <a:gd name="T14" fmla="*/ 43 w 62"/>
                <a:gd name="T15" fmla="*/ 19 h 62"/>
                <a:gd name="T16" fmla="*/ 53 w 62"/>
                <a:gd name="T17" fmla="*/ 16 h 62"/>
                <a:gd name="T18" fmla="*/ 62 w 62"/>
                <a:gd name="T19" fmla="*/ 16 h 62"/>
                <a:gd name="T20" fmla="*/ 62 w 62"/>
                <a:gd name="T21" fmla="*/ 0 h 62"/>
                <a:gd name="T22" fmla="*/ 49 w 62"/>
                <a:gd name="T23" fmla="*/ 1 h 62"/>
                <a:gd name="T24" fmla="*/ 38 w 62"/>
                <a:gd name="T25" fmla="*/ 5 h 62"/>
                <a:gd name="T26" fmla="*/ 28 w 62"/>
                <a:gd name="T27" fmla="*/ 11 h 62"/>
                <a:gd name="T28" fmla="*/ 18 w 62"/>
                <a:gd name="T29" fmla="*/ 19 h 62"/>
                <a:gd name="T30" fmla="*/ 11 w 62"/>
                <a:gd name="T31" fmla="*/ 28 h 62"/>
                <a:gd name="T32" fmla="*/ 5 w 62"/>
                <a:gd name="T33" fmla="*/ 38 h 62"/>
                <a:gd name="T34" fmla="*/ 1 w 62"/>
                <a:gd name="T35" fmla="*/ 50 h 62"/>
                <a:gd name="T36" fmla="*/ 0 w 62"/>
                <a:gd name="T37" fmla="*/ 62 h 62"/>
                <a:gd name="T38" fmla="*/ 0 w 62"/>
                <a:gd name="T39" fmla="*/ 62 h 62"/>
                <a:gd name="T40" fmla="*/ 16 w 62"/>
                <a:gd name="T41" fmla="*/ 62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2" h="62">
                  <a:moveTo>
                    <a:pt x="16" y="62"/>
                  </a:moveTo>
                  <a:lnTo>
                    <a:pt x="16" y="62"/>
                  </a:lnTo>
                  <a:lnTo>
                    <a:pt x="17" y="53"/>
                  </a:lnTo>
                  <a:lnTo>
                    <a:pt x="20" y="44"/>
                  </a:lnTo>
                  <a:lnTo>
                    <a:pt x="24" y="36"/>
                  </a:lnTo>
                  <a:lnTo>
                    <a:pt x="29" y="29"/>
                  </a:lnTo>
                  <a:lnTo>
                    <a:pt x="36" y="24"/>
                  </a:lnTo>
                  <a:lnTo>
                    <a:pt x="43" y="19"/>
                  </a:lnTo>
                  <a:lnTo>
                    <a:pt x="53" y="16"/>
                  </a:lnTo>
                  <a:lnTo>
                    <a:pt x="62" y="16"/>
                  </a:lnTo>
                  <a:lnTo>
                    <a:pt x="62" y="0"/>
                  </a:lnTo>
                  <a:lnTo>
                    <a:pt x="49" y="1"/>
                  </a:lnTo>
                  <a:lnTo>
                    <a:pt x="38" y="5"/>
                  </a:lnTo>
                  <a:lnTo>
                    <a:pt x="28" y="11"/>
                  </a:lnTo>
                  <a:lnTo>
                    <a:pt x="18" y="19"/>
                  </a:lnTo>
                  <a:lnTo>
                    <a:pt x="11" y="28"/>
                  </a:lnTo>
                  <a:lnTo>
                    <a:pt x="5" y="38"/>
                  </a:lnTo>
                  <a:lnTo>
                    <a:pt x="1" y="50"/>
                  </a:lnTo>
                  <a:lnTo>
                    <a:pt x="0" y="62"/>
                  </a:lnTo>
                  <a:lnTo>
                    <a:pt x="16" y="6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 name="Freeform 727"/>
            <p:cNvSpPr>
              <a:spLocks/>
            </p:cNvSpPr>
            <p:nvPr userDrawn="1"/>
          </p:nvSpPr>
          <p:spPr bwMode="auto">
            <a:xfrm>
              <a:off x="5270" y="211"/>
              <a:ext cx="62" cy="62"/>
            </a:xfrm>
            <a:custGeom>
              <a:avLst/>
              <a:gdLst>
                <a:gd name="T0" fmla="*/ 62 w 62"/>
                <a:gd name="T1" fmla="*/ 46 h 62"/>
                <a:gd name="T2" fmla="*/ 62 w 62"/>
                <a:gd name="T3" fmla="*/ 46 h 62"/>
                <a:gd name="T4" fmla="*/ 53 w 62"/>
                <a:gd name="T5" fmla="*/ 46 h 62"/>
                <a:gd name="T6" fmla="*/ 43 w 62"/>
                <a:gd name="T7" fmla="*/ 44 h 62"/>
                <a:gd name="T8" fmla="*/ 36 w 62"/>
                <a:gd name="T9" fmla="*/ 38 h 62"/>
                <a:gd name="T10" fmla="*/ 29 w 62"/>
                <a:gd name="T11" fmla="*/ 33 h 62"/>
                <a:gd name="T12" fmla="*/ 24 w 62"/>
                <a:gd name="T13" fmla="*/ 26 h 62"/>
                <a:gd name="T14" fmla="*/ 20 w 62"/>
                <a:gd name="T15" fmla="*/ 19 h 62"/>
                <a:gd name="T16" fmla="*/ 17 w 62"/>
                <a:gd name="T17" fmla="*/ 9 h 62"/>
                <a:gd name="T18" fmla="*/ 16 w 62"/>
                <a:gd name="T19" fmla="*/ 0 h 62"/>
                <a:gd name="T20" fmla="*/ 0 w 62"/>
                <a:gd name="T21" fmla="*/ 0 h 62"/>
                <a:gd name="T22" fmla="*/ 1 w 62"/>
                <a:gd name="T23" fmla="*/ 12 h 62"/>
                <a:gd name="T24" fmla="*/ 5 w 62"/>
                <a:gd name="T25" fmla="*/ 24 h 62"/>
                <a:gd name="T26" fmla="*/ 11 w 62"/>
                <a:gd name="T27" fmla="*/ 34 h 62"/>
                <a:gd name="T28" fmla="*/ 18 w 62"/>
                <a:gd name="T29" fmla="*/ 44 h 62"/>
                <a:gd name="T30" fmla="*/ 28 w 62"/>
                <a:gd name="T31" fmla="*/ 52 h 62"/>
                <a:gd name="T32" fmla="*/ 38 w 62"/>
                <a:gd name="T33" fmla="*/ 57 h 62"/>
                <a:gd name="T34" fmla="*/ 49 w 62"/>
                <a:gd name="T35" fmla="*/ 61 h 62"/>
                <a:gd name="T36" fmla="*/ 62 w 62"/>
                <a:gd name="T37" fmla="*/ 62 h 62"/>
                <a:gd name="T38" fmla="*/ 62 w 62"/>
                <a:gd name="T39" fmla="*/ 62 h 62"/>
                <a:gd name="T40" fmla="*/ 62 w 62"/>
                <a:gd name="T41" fmla="*/ 46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2" h="62">
                  <a:moveTo>
                    <a:pt x="62" y="46"/>
                  </a:moveTo>
                  <a:lnTo>
                    <a:pt x="62" y="46"/>
                  </a:lnTo>
                  <a:lnTo>
                    <a:pt x="53" y="46"/>
                  </a:lnTo>
                  <a:lnTo>
                    <a:pt x="43" y="44"/>
                  </a:lnTo>
                  <a:lnTo>
                    <a:pt x="36" y="38"/>
                  </a:lnTo>
                  <a:lnTo>
                    <a:pt x="29" y="33"/>
                  </a:lnTo>
                  <a:lnTo>
                    <a:pt x="24" y="26"/>
                  </a:lnTo>
                  <a:lnTo>
                    <a:pt x="20" y="19"/>
                  </a:lnTo>
                  <a:lnTo>
                    <a:pt x="17" y="9"/>
                  </a:lnTo>
                  <a:lnTo>
                    <a:pt x="16" y="0"/>
                  </a:lnTo>
                  <a:lnTo>
                    <a:pt x="0" y="0"/>
                  </a:lnTo>
                  <a:lnTo>
                    <a:pt x="1" y="12"/>
                  </a:lnTo>
                  <a:lnTo>
                    <a:pt x="5" y="24"/>
                  </a:lnTo>
                  <a:lnTo>
                    <a:pt x="11" y="34"/>
                  </a:lnTo>
                  <a:lnTo>
                    <a:pt x="18" y="44"/>
                  </a:lnTo>
                  <a:lnTo>
                    <a:pt x="28" y="52"/>
                  </a:lnTo>
                  <a:lnTo>
                    <a:pt x="38" y="57"/>
                  </a:lnTo>
                  <a:lnTo>
                    <a:pt x="49" y="61"/>
                  </a:lnTo>
                  <a:lnTo>
                    <a:pt x="62" y="62"/>
                  </a:lnTo>
                  <a:lnTo>
                    <a:pt x="62" y="4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7" name="Freeform 728"/>
            <p:cNvSpPr>
              <a:spLocks/>
            </p:cNvSpPr>
            <p:nvPr userDrawn="1"/>
          </p:nvSpPr>
          <p:spPr bwMode="auto">
            <a:xfrm>
              <a:off x="5350" y="49"/>
              <a:ext cx="32" cy="31"/>
            </a:xfrm>
            <a:custGeom>
              <a:avLst/>
              <a:gdLst>
                <a:gd name="T0" fmla="*/ 32 w 32"/>
                <a:gd name="T1" fmla="*/ 17 h 31"/>
                <a:gd name="T2" fmla="*/ 32 w 32"/>
                <a:gd name="T3" fmla="*/ 14 h 31"/>
                <a:gd name="T4" fmla="*/ 32 w 32"/>
                <a:gd name="T5" fmla="*/ 13 h 31"/>
                <a:gd name="T6" fmla="*/ 30 w 32"/>
                <a:gd name="T7" fmla="*/ 10 h 31"/>
                <a:gd name="T8" fmla="*/ 29 w 32"/>
                <a:gd name="T9" fmla="*/ 9 h 31"/>
                <a:gd name="T10" fmla="*/ 29 w 32"/>
                <a:gd name="T11" fmla="*/ 6 h 31"/>
                <a:gd name="T12" fmla="*/ 27 w 32"/>
                <a:gd name="T13" fmla="*/ 5 h 31"/>
                <a:gd name="T14" fmla="*/ 25 w 32"/>
                <a:gd name="T15" fmla="*/ 4 h 31"/>
                <a:gd name="T16" fmla="*/ 24 w 32"/>
                <a:gd name="T17" fmla="*/ 2 h 31"/>
                <a:gd name="T18" fmla="*/ 23 w 32"/>
                <a:gd name="T19" fmla="*/ 2 h 31"/>
                <a:gd name="T20" fmla="*/ 20 w 32"/>
                <a:gd name="T21" fmla="*/ 1 h 31"/>
                <a:gd name="T22" fmla="*/ 19 w 32"/>
                <a:gd name="T23" fmla="*/ 1 h 31"/>
                <a:gd name="T24" fmla="*/ 16 w 32"/>
                <a:gd name="T25" fmla="*/ 0 h 31"/>
                <a:gd name="T26" fmla="*/ 15 w 32"/>
                <a:gd name="T27" fmla="*/ 1 h 31"/>
                <a:gd name="T28" fmla="*/ 12 w 32"/>
                <a:gd name="T29" fmla="*/ 1 h 31"/>
                <a:gd name="T30" fmla="*/ 9 w 32"/>
                <a:gd name="T31" fmla="*/ 2 h 31"/>
                <a:gd name="T32" fmla="*/ 8 w 32"/>
                <a:gd name="T33" fmla="*/ 2 h 31"/>
                <a:gd name="T34" fmla="*/ 7 w 32"/>
                <a:gd name="T35" fmla="*/ 4 h 31"/>
                <a:gd name="T36" fmla="*/ 6 w 32"/>
                <a:gd name="T37" fmla="*/ 5 h 31"/>
                <a:gd name="T38" fmla="*/ 4 w 32"/>
                <a:gd name="T39" fmla="*/ 6 h 31"/>
                <a:gd name="T40" fmla="*/ 3 w 32"/>
                <a:gd name="T41" fmla="*/ 9 h 31"/>
                <a:gd name="T42" fmla="*/ 2 w 32"/>
                <a:gd name="T43" fmla="*/ 10 h 31"/>
                <a:gd name="T44" fmla="*/ 0 w 32"/>
                <a:gd name="T45" fmla="*/ 13 h 31"/>
                <a:gd name="T46" fmla="*/ 0 w 32"/>
                <a:gd name="T47" fmla="*/ 14 h 31"/>
                <a:gd name="T48" fmla="*/ 0 w 32"/>
                <a:gd name="T49" fmla="*/ 17 h 31"/>
                <a:gd name="T50" fmla="*/ 0 w 32"/>
                <a:gd name="T51" fmla="*/ 20 h 31"/>
                <a:gd name="T52" fmla="*/ 0 w 32"/>
                <a:gd name="T53" fmla="*/ 21 h 31"/>
                <a:gd name="T54" fmla="*/ 2 w 32"/>
                <a:gd name="T55" fmla="*/ 22 h 31"/>
                <a:gd name="T56" fmla="*/ 3 w 32"/>
                <a:gd name="T57" fmla="*/ 25 h 31"/>
                <a:gd name="T58" fmla="*/ 4 w 32"/>
                <a:gd name="T59" fmla="*/ 26 h 31"/>
                <a:gd name="T60" fmla="*/ 6 w 32"/>
                <a:gd name="T61" fmla="*/ 28 h 31"/>
                <a:gd name="T62" fmla="*/ 7 w 32"/>
                <a:gd name="T63" fmla="*/ 29 h 31"/>
                <a:gd name="T64" fmla="*/ 8 w 32"/>
                <a:gd name="T65" fmla="*/ 30 h 31"/>
                <a:gd name="T66" fmla="*/ 9 w 32"/>
                <a:gd name="T67" fmla="*/ 31 h 31"/>
                <a:gd name="T68" fmla="*/ 12 w 32"/>
                <a:gd name="T69" fmla="*/ 31 h 31"/>
                <a:gd name="T70" fmla="*/ 15 w 32"/>
                <a:gd name="T71" fmla="*/ 31 h 31"/>
                <a:gd name="T72" fmla="*/ 16 w 32"/>
                <a:gd name="T73" fmla="*/ 31 h 31"/>
                <a:gd name="T74" fmla="*/ 19 w 32"/>
                <a:gd name="T75" fmla="*/ 31 h 31"/>
                <a:gd name="T76" fmla="*/ 20 w 32"/>
                <a:gd name="T77" fmla="*/ 31 h 31"/>
                <a:gd name="T78" fmla="*/ 23 w 32"/>
                <a:gd name="T79" fmla="*/ 31 h 31"/>
                <a:gd name="T80" fmla="*/ 24 w 32"/>
                <a:gd name="T81" fmla="*/ 30 h 31"/>
                <a:gd name="T82" fmla="*/ 25 w 32"/>
                <a:gd name="T83" fmla="*/ 29 h 31"/>
                <a:gd name="T84" fmla="*/ 27 w 32"/>
                <a:gd name="T85" fmla="*/ 28 h 31"/>
                <a:gd name="T86" fmla="*/ 29 w 32"/>
                <a:gd name="T87" fmla="*/ 26 h 31"/>
                <a:gd name="T88" fmla="*/ 29 w 32"/>
                <a:gd name="T89" fmla="*/ 25 h 31"/>
                <a:gd name="T90" fmla="*/ 30 w 32"/>
                <a:gd name="T91" fmla="*/ 22 h 31"/>
                <a:gd name="T92" fmla="*/ 32 w 32"/>
                <a:gd name="T93" fmla="*/ 21 h 31"/>
                <a:gd name="T94" fmla="*/ 32 w 32"/>
                <a:gd name="T95" fmla="*/ 20 h 31"/>
                <a:gd name="T96" fmla="*/ 32 w 32"/>
                <a:gd name="T97" fmla="*/ 17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32" y="17"/>
                  </a:moveTo>
                  <a:lnTo>
                    <a:pt x="32" y="14"/>
                  </a:lnTo>
                  <a:lnTo>
                    <a:pt x="32" y="13"/>
                  </a:lnTo>
                  <a:lnTo>
                    <a:pt x="30" y="10"/>
                  </a:lnTo>
                  <a:lnTo>
                    <a:pt x="29" y="9"/>
                  </a:lnTo>
                  <a:lnTo>
                    <a:pt x="29" y="6"/>
                  </a:lnTo>
                  <a:lnTo>
                    <a:pt x="27" y="5"/>
                  </a:lnTo>
                  <a:lnTo>
                    <a:pt x="25" y="4"/>
                  </a:lnTo>
                  <a:lnTo>
                    <a:pt x="24" y="2"/>
                  </a:lnTo>
                  <a:lnTo>
                    <a:pt x="23" y="2"/>
                  </a:lnTo>
                  <a:lnTo>
                    <a:pt x="20" y="1"/>
                  </a:lnTo>
                  <a:lnTo>
                    <a:pt x="19" y="1"/>
                  </a:lnTo>
                  <a:lnTo>
                    <a:pt x="16" y="0"/>
                  </a:lnTo>
                  <a:lnTo>
                    <a:pt x="15" y="1"/>
                  </a:lnTo>
                  <a:lnTo>
                    <a:pt x="12" y="1"/>
                  </a:lnTo>
                  <a:lnTo>
                    <a:pt x="9" y="2"/>
                  </a:lnTo>
                  <a:lnTo>
                    <a:pt x="8" y="2"/>
                  </a:lnTo>
                  <a:lnTo>
                    <a:pt x="7" y="4"/>
                  </a:lnTo>
                  <a:lnTo>
                    <a:pt x="6" y="5"/>
                  </a:lnTo>
                  <a:lnTo>
                    <a:pt x="4" y="6"/>
                  </a:lnTo>
                  <a:lnTo>
                    <a:pt x="3" y="9"/>
                  </a:lnTo>
                  <a:lnTo>
                    <a:pt x="2" y="10"/>
                  </a:lnTo>
                  <a:lnTo>
                    <a:pt x="0" y="13"/>
                  </a:lnTo>
                  <a:lnTo>
                    <a:pt x="0" y="14"/>
                  </a:lnTo>
                  <a:lnTo>
                    <a:pt x="0" y="17"/>
                  </a:lnTo>
                  <a:lnTo>
                    <a:pt x="0" y="20"/>
                  </a:lnTo>
                  <a:lnTo>
                    <a:pt x="0" y="21"/>
                  </a:lnTo>
                  <a:lnTo>
                    <a:pt x="2" y="22"/>
                  </a:lnTo>
                  <a:lnTo>
                    <a:pt x="3" y="25"/>
                  </a:lnTo>
                  <a:lnTo>
                    <a:pt x="4" y="26"/>
                  </a:lnTo>
                  <a:lnTo>
                    <a:pt x="6" y="28"/>
                  </a:lnTo>
                  <a:lnTo>
                    <a:pt x="7" y="29"/>
                  </a:lnTo>
                  <a:lnTo>
                    <a:pt x="8" y="30"/>
                  </a:lnTo>
                  <a:lnTo>
                    <a:pt x="9" y="31"/>
                  </a:lnTo>
                  <a:lnTo>
                    <a:pt x="12" y="31"/>
                  </a:lnTo>
                  <a:lnTo>
                    <a:pt x="15" y="31"/>
                  </a:lnTo>
                  <a:lnTo>
                    <a:pt x="16" y="31"/>
                  </a:lnTo>
                  <a:lnTo>
                    <a:pt x="19" y="31"/>
                  </a:lnTo>
                  <a:lnTo>
                    <a:pt x="20" y="31"/>
                  </a:lnTo>
                  <a:lnTo>
                    <a:pt x="23" y="31"/>
                  </a:lnTo>
                  <a:lnTo>
                    <a:pt x="24" y="30"/>
                  </a:lnTo>
                  <a:lnTo>
                    <a:pt x="25" y="29"/>
                  </a:lnTo>
                  <a:lnTo>
                    <a:pt x="27" y="28"/>
                  </a:lnTo>
                  <a:lnTo>
                    <a:pt x="29" y="26"/>
                  </a:lnTo>
                  <a:lnTo>
                    <a:pt x="29" y="25"/>
                  </a:lnTo>
                  <a:lnTo>
                    <a:pt x="30" y="22"/>
                  </a:lnTo>
                  <a:lnTo>
                    <a:pt x="32" y="21"/>
                  </a:lnTo>
                  <a:lnTo>
                    <a:pt x="32" y="20"/>
                  </a:lnTo>
                  <a:lnTo>
                    <a:pt x="3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8" name="Freeform 729"/>
            <p:cNvSpPr>
              <a:spLocks/>
            </p:cNvSpPr>
            <p:nvPr userDrawn="1"/>
          </p:nvSpPr>
          <p:spPr bwMode="auto">
            <a:xfrm>
              <a:off x="5270" y="347"/>
              <a:ext cx="32" cy="32"/>
            </a:xfrm>
            <a:custGeom>
              <a:avLst/>
              <a:gdLst>
                <a:gd name="T0" fmla="*/ 32 w 32"/>
                <a:gd name="T1" fmla="*/ 16 h 32"/>
                <a:gd name="T2" fmla="*/ 32 w 32"/>
                <a:gd name="T3" fmla="*/ 14 h 32"/>
                <a:gd name="T4" fmla="*/ 32 w 32"/>
                <a:gd name="T5" fmla="*/ 12 h 32"/>
                <a:gd name="T6" fmla="*/ 30 w 32"/>
                <a:gd name="T7" fmla="*/ 10 h 32"/>
                <a:gd name="T8" fmla="*/ 29 w 32"/>
                <a:gd name="T9" fmla="*/ 8 h 32"/>
                <a:gd name="T10" fmla="*/ 29 w 32"/>
                <a:gd name="T11" fmla="*/ 7 h 32"/>
                <a:gd name="T12" fmla="*/ 26 w 32"/>
                <a:gd name="T13" fmla="*/ 5 h 32"/>
                <a:gd name="T14" fmla="*/ 25 w 32"/>
                <a:gd name="T15" fmla="*/ 4 h 32"/>
                <a:gd name="T16" fmla="*/ 24 w 32"/>
                <a:gd name="T17" fmla="*/ 3 h 32"/>
                <a:gd name="T18" fmla="*/ 22 w 32"/>
                <a:gd name="T19" fmla="*/ 1 h 32"/>
                <a:gd name="T20" fmla="*/ 20 w 32"/>
                <a:gd name="T21" fmla="*/ 1 h 32"/>
                <a:gd name="T22" fmla="*/ 18 w 32"/>
                <a:gd name="T23" fmla="*/ 1 h 32"/>
                <a:gd name="T24" fmla="*/ 16 w 32"/>
                <a:gd name="T25" fmla="*/ 0 h 32"/>
                <a:gd name="T26" fmla="*/ 13 w 32"/>
                <a:gd name="T27" fmla="*/ 1 h 32"/>
                <a:gd name="T28" fmla="*/ 12 w 32"/>
                <a:gd name="T29" fmla="*/ 1 h 32"/>
                <a:gd name="T30" fmla="*/ 9 w 32"/>
                <a:gd name="T31" fmla="*/ 1 h 32"/>
                <a:gd name="T32" fmla="*/ 8 w 32"/>
                <a:gd name="T33" fmla="*/ 3 h 32"/>
                <a:gd name="T34" fmla="*/ 5 w 32"/>
                <a:gd name="T35" fmla="*/ 4 h 32"/>
                <a:gd name="T36" fmla="*/ 4 w 32"/>
                <a:gd name="T37" fmla="*/ 5 h 32"/>
                <a:gd name="T38" fmla="*/ 3 w 32"/>
                <a:gd name="T39" fmla="*/ 7 h 32"/>
                <a:gd name="T40" fmla="*/ 1 w 32"/>
                <a:gd name="T41" fmla="*/ 8 h 32"/>
                <a:gd name="T42" fmla="*/ 1 w 32"/>
                <a:gd name="T43" fmla="*/ 10 h 32"/>
                <a:gd name="T44" fmla="*/ 0 w 32"/>
                <a:gd name="T45" fmla="*/ 12 h 32"/>
                <a:gd name="T46" fmla="*/ 0 w 32"/>
                <a:gd name="T47" fmla="*/ 14 h 32"/>
                <a:gd name="T48" fmla="*/ 0 w 32"/>
                <a:gd name="T49" fmla="*/ 16 h 32"/>
                <a:gd name="T50" fmla="*/ 0 w 32"/>
                <a:gd name="T51" fmla="*/ 18 h 32"/>
                <a:gd name="T52" fmla="*/ 0 w 32"/>
                <a:gd name="T53" fmla="*/ 21 h 32"/>
                <a:gd name="T54" fmla="*/ 1 w 32"/>
                <a:gd name="T55" fmla="*/ 22 h 32"/>
                <a:gd name="T56" fmla="*/ 1 w 32"/>
                <a:gd name="T57" fmla="*/ 25 h 32"/>
                <a:gd name="T58" fmla="*/ 3 w 32"/>
                <a:gd name="T59" fmla="*/ 26 h 32"/>
                <a:gd name="T60" fmla="*/ 4 w 32"/>
                <a:gd name="T61" fmla="*/ 28 h 32"/>
                <a:gd name="T62" fmla="*/ 5 w 32"/>
                <a:gd name="T63" fmla="*/ 29 h 32"/>
                <a:gd name="T64" fmla="*/ 8 w 32"/>
                <a:gd name="T65" fmla="*/ 30 h 32"/>
                <a:gd name="T66" fmla="*/ 9 w 32"/>
                <a:gd name="T67" fmla="*/ 30 h 32"/>
                <a:gd name="T68" fmla="*/ 12 w 32"/>
                <a:gd name="T69" fmla="*/ 32 h 32"/>
                <a:gd name="T70" fmla="*/ 13 w 32"/>
                <a:gd name="T71" fmla="*/ 32 h 32"/>
                <a:gd name="T72" fmla="*/ 16 w 32"/>
                <a:gd name="T73" fmla="*/ 32 h 32"/>
                <a:gd name="T74" fmla="*/ 18 w 32"/>
                <a:gd name="T75" fmla="*/ 32 h 32"/>
                <a:gd name="T76" fmla="*/ 20 w 32"/>
                <a:gd name="T77" fmla="*/ 32 h 32"/>
                <a:gd name="T78" fmla="*/ 22 w 32"/>
                <a:gd name="T79" fmla="*/ 30 h 32"/>
                <a:gd name="T80" fmla="*/ 24 w 32"/>
                <a:gd name="T81" fmla="*/ 30 h 32"/>
                <a:gd name="T82" fmla="*/ 25 w 32"/>
                <a:gd name="T83" fmla="*/ 29 h 32"/>
                <a:gd name="T84" fmla="*/ 26 w 32"/>
                <a:gd name="T85" fmla="*/ 28 h 32"/>
                <a:gd name="T86" fmla="*/ 29 w 32"/>
                <a:gd name="T87" fmla="*/ 26 h 32"/>
                <a:gd name="T88" fmla="*/ 29 w 32"/>
                <a:gd name="T89" fmla="*/ 25 h 32"/>
                <a:gd name="T90" fmla="*/ 30 w 32"/>
                <a:gd name="T91" fmla="*/ 22 h 32"/>
                <a:gd name="T92" fmla="*/ 32 w 32"/>
                <a:gd name="T93" fmla="*/ 21 h 32"/>
                <a:gd name="T94" fmla="*/ 32 w 32"/>
                <a:gd name="T95" fmla="*/ 18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4"/>
                  </a:lnTo>
                  <a:lnTo>
                    <a:pt x="32" y="12"/>
                  </a:lnTo>
                  <a:lnTo>
                    <a:pt x="30" y="10"/>
                  </a:lnTo>
                  <a:lnTo>
                    <a:pt x="29" y="8"/>
                  </a:lnTo>
                  <a:lnTo>
                    <a:pt x="29" y="7"/>
                  </a:lnTo>
                  <a:lnTo>
                    <a:pt x="26" y="5"/>
                  </a:lnTo>
                  <a:lnTo>
                    <a:pt x="25" y="4"/>
                  </a:lnTo>
                  <a:lnTo>
                    <a:pt x="24" y="3"/>
                  </a:lnTo>
                  <a:lnTo>
                    <a:pt x="22" y="1"/>
                  </a:lnTo>
                  <a:lnTo>
                    <a:pt x="20" y="1"/>
                  </a:lnTo>
                  <a:lnTo>
                    <a:pt x="18" y="1"/>
                  </a:lnTo>
                  <a:lnTo>
                    <a:pt x="16" y="0"/>
                  </a:lnTo>
                  <a:lnTo>
                    <a:pt x="13" y="1"/>
                  </a:lnTo>
                  <a:lnTo>
                    <a:pt x="12" y="1"/>
                  </a:lnTo>
                  <a:lnTo>
                    <a:pt x="9" y="1"/>
                  </a:lnTo>
                  <a:lnTo>
                    <a:pt x="8" y="3"/>
                  </a:lnTo>
                  <a:lnTo>
                    <a:pt x="5" y="4"/>
                  </a:lnTo>
                  <a:lnTo>
                    <a:pt x="4" y="5"/>
                  </a:lnTo>
                  <a:lnTo>
                    <a:pt x="3" y="7"/>
                  </a:lnTo>
                  <a:lnTo>
                    <a:pt x="1" y="8"/>
                  </a:lnTo>
                  <a:lnTo>
                    <a:pt x="1" y="10"/>
                  </a:lnTo>
                  <a:lnTo>
                    <a:pt x="0" y="12"/>
                  </a:lnTo>
                  <a:lnTo>
                    <a:pt x="0" y="14"/>
                  </a:lnTo>
                  <a:lnTo>
                    <a:pt x="0" y="16"/>
                  </a:lnTo>
                  <a:lnTo>
                    <a:pt x="0" y="18"/>
                  </a:lnTo>
                  <a:lnTo>
                    <a:pt x="0" y="21"/>
                  </a:lnTo>
                  <a:lnTo>
                    <a:pt x="1" y="22"/>
                  </a:lnTo>
                  <a:lnTo>
                    <a:pt x="1" y="25"/>
                  </a:lnTo>
                  <a:lnTo>
                    <a:pt x="3" y="26"/>
                  </a:lnTo>
                  <a:lnTo>
                    <a:pt x="4" y="28"/>
                  </a:lnTo>
                  <a:lnTo>
                    <a:pt x="5" y="29"/>
                  </a:lnTo>
                  <a:lnTo>
                    <a:pt x="8" y="30"/>
                  </a:lnTo>
                  <a:lnTo>
                    <a:pt x="9" y="30"/>
                  </a:lnTo>
                  <a:lnTo>
                    <a:pt x="12" y="32"/>
                  </a:lnTo>
                  <a:lnTo>
                    <a:pt x="13" y="32"/>
                  </a:lnTo>
                  <a:lnTo>
                    <a:pt x="16" y="32"/>
                  </a:lnTo>
                  <a:lnTo>
                    <a:pt x="18" y="32"/>
                  </a:lnTo>
                  <a:lnTo>
                    <a:pt x="20" y="32"/>
                  </a:lnTo>
                  <a:lnTo>
                    <a:pt x="22" y="30"/>
                  </a:lnTo>
                  <a:lnTo>
                    <a:pt x="24" y="30"/>
                  </a:lnTo>
                  <a:lnTo>
                    <a:pt x="25" y="29"/>
                  </a:lnTo>
                  <a:lnTo>
                    <a:pt x="26" y="28"/>
                  </a:lnTo>
                  <a:lnTo>
                    <a:pt x="29" y="26"/>
                  </a:lnTo>
                  <a:lnTo>
                    <a:pt x="29" y="25"/>
                  </a:lnTo>
                  <a:lnTo>
                    <a:pt x="30" y="22"/>
                  </a:lnTo>
                  <a:lnTo>
                    <a:pt x="32" y="21"/>
                  </a:lnTo>
                  <a:lnTo>
                    <a:pt x="32" y="18"/>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 name="Title 1"/>
          <p:cNvSpPr>
            <a:spLocks noGrp="1"/>
          </p:cNvSpPr>
          <p:nvPr>
            <p:ph type="title"/>
          </p:nvPr>
        </p:nvSpPr>
        <p:spPr>
          <a:xfrm>
            <a:off x="660400" y="441325"/>
            <a:ext cx="7772400" cy="715963"/>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752600"/>
            <a:ext cx="7772400" cy="4114800"/>
          </a:xfrm>
        </p:spPr>
        <p:txBody>
          <a:bodyPr/>
          <a:lstStyle/>
          <a:p>
            <a:pPr lvl="0"/>
            <a:endParaRPr lang="en-GB" noProof="0" smtClean="0"/>
          </a:p>
        </p:txBody>
      </p:sp>
      <p:sp>
        <p:nvSpPr>
          <p:cNvPr id="519" name="Rectangle 1034"/>
          <p:cNvSpPr>
            <a:spLocks noGrp="1" noChangeArrowheads="1"/>
          </p:cNvSpPr>
          <p:nvPr>
            <p:ph type="sldNum" sz="quarter" idx="10"/>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48CD43D7-F341-4726-B425-08551B724F02}" type="slidenum">
              <a:rPr lang="en-US" altLang="en-US"/>
              <a:pPr>
                <a:defRPr/>
              </a:pPr>
              <a:t>‹#›</a:t>
            </a:fld>
            <a:endParaRPr lang="en-US" altLang="en-US"/>
          </a:p>
        </p:txBody>
      </p:sp>
    </p:spTree>
    <p:extLst>
      <p:ext uri="{BB962C8B-B14F-4D97-AF65-F5344CB8AC3E}">
        <p14:creationId xmlns:p14="http://schemas.microsoft.com/office/powerpoint/2010/main" val="1638214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38165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18157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3400" y="1400175"/>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00175"/>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76818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65052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141235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679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21124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39184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731838"/>
          </a:xfrm>
          <a:prstGeom prst="rect">
            <a:avLst/>
          </a:prstGeom>
          <a:solidFill>
            <a:srgbClr val="E7E7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33400" y="1400175"/>
            <a:ext cx="8077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Body Text (Bullet is Wingdings, 80%, 24 point bold Arial, indent 0.4)</a:t>
            </a:r>
          </a:p>
          <a:p>
            <a:pPr lvl="1"/>
            <a:r>
              <a:rPr lang="en-US" altLang="en-US" smtClean="0"/>
              <a:t>Second Level (Bullet is Wingdings, 70% of text; 22 point Arial, indent 0.5 and 0.8)</a:t>
            </a:r>
          </a:p>
          <a:p>
            <a:pPr lvl="2"/>
            <a:r>
              <a:rPr lang="en-US" altLang="en-US" smtClean="0"/>
              <a:t>Third Level (Bullet is Wingdings, 60% of text; 20 point Arial, indent at 1.1 and 1.4.)</a:t>
            </a:r>
          </a:p>
        </p:txBody>
      </p:sp>
      <p:sp>
        <p:nvSpPr>
          <p:cNvPr id="1028" name="Rectangle 7"/>
          <p:cNvSpPr>
            <a:spLocks noChangeArrowheads="1"/>
          </p:cNvSpPr>
          <p:nvPr userDrawn="1"/>
        </p:nvSpPr>
        <p:spPr bwMode="auto">
          <a:xfrm>
            <a:off x="8594725" y="6492875"/>
            <a:ext cx="54927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2B6D9229-4532-4B76-8770-960821A85C99}" type="slidenum">
              <a:rPr lang="en-US" altLang="en-US" b="1" smtClean="0">
                <a:solidFill>
                  <a:schemeClr val="tx2"/>
                </a:solidFill>
                <a:latin typeface="Arial" pitchFamily="34" charset="0"/>
              </a:rPr>
              <a:pPr>
                <a:defRPr/>
              </a:pPr>
              <a:t>‹#›</a:t>
            </a:fld>
            <a:endParaRPr lang="en-US" altLang="en-US" b="1" smtClean="0">
              <a:solidFill>
                <a:schemeClr val="tx2"/>
              </a:solidFill>
              <a:latin typeface="Arial" pitchFamily="34" charset="0"/>
            </a:endParaRPr>
          </a:p>
        </p:txBody>
      </p:sp>
      <p:sp>
        <p:nvSpPr>
          <p:cNvPr id="1029" name="Line 9"/>
          <p:cNvSpPr>
            <a:spLocks noChangeShapeType="1"/>
          </p:cNvSpPr>
          <p:nvPr userDrawn="1"/>
        </p:nvSpPr>
        <p:spPr bwMode="black">
          <a:xfrm>
            <a:off x="0" y="754063"/>
            <a:ext cx="9144000" cy="0"/>
          </a:xfrm>
          <a:prstGeom prst="line">
            <a:avLst/>
          </a:prstGeom>
          <a:noFill/>
          <a:ln w="63500">
            <a:solidFill>
              <a:srgbClr val="B9B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1030" name="Object 10"/>
          <p:cNvGraphicFramePr>
            <a:graphicFrameLocks noChangeAspect="1"/>
          </p:cNvGraphicFramePr>
          <p:nvPr userDrawn="1"/>
        </p:nvGraphicFramePr>
        <p:xfrm>
          <a:off x="52388" y="6481763"/>
          <a:ext cx="244475" cy="341312"/>
        </p:xfrm>
        <a:graphic>
          <a:graphicData uri="http://schemas.openxmlformats.org/presentationml/2006/ole">
            <mc:AlternateContent xmlns:mc="http://schemas.openxmlformats.org/markup-compatibility/2006">
              <mc:Choice xmlns:v="urn:schemas-microsoft-com:vml" Requires="v">
                <p:oleObj spid="_x0000_s1579" name="CorelDRAW" r:id="rId15" imgW="2371696" imgH="3009836" progId="CorelDRAW.Graphic.10">
                  <p:embed/>
                </p:oleObj>
              </mc:Choice>
              <mc:Fallback>
                <p:oleObj name="CorelDRAW" r:id="rId15" imgW="2371696" imgH="3009836" progId="CorelDRAW.Graphic.10">
                  <p:embed/>
                  <p:pic>
                    <p:nvPicPr>
                      <p:cNvPr id="0"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388" y="6481763"/>
                        <a:ext cx="24447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1" name="Text Box 11"/>
          <p:cNvSpPr txBox="1">
            <a:spLocks noChangeArrowheads="1"/>
          </p:cNvSpPr>
          <p:nvPr userDrawn="1"/>
        </p:nvSpPr>
        <p:spPr bwMode="auto">
          <a:xfrm>
            <a:off x="282575" y="6548438"/>
            <a:ext cx="7456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GB" sz="1400" b="1" smtClean="0">
                <a:solidFill>
                  <a:schemeClr val="tx2"/>
                </a:solidFill>
                <a:latin typeface="Univers" pitchFamily="34" charset="0"/>
              </a:rPr>
              <a:t>School of Electronics and Computer Science, University of Southampton, UK</a:t>
            </a:r>
          </a:p>
        </p:txBody>
      </p:sp>
      <p:grpSp>
        <p:nvGrpSpPr>
          <p:cNvPr id="1032" name="Group 730"/>
          <p:cNvGrpSpPr>
            <a:grpSpLocks/>
          </p:cNvGrpSpPr>
          <p:nvPr userDrawn="1"/>
        </p:nvGrpSpPr>
        <p:grpSpPr bwMode="auto">
          <a:xfrm>
            <a:off x="7929563" y="0"/>
            <a:ext cx="1184275" cy="688975"/>
            <a:chOff x="4995" y="0"/>
            <a:chExt cx="746" cy="434"/>
          </a:xfrm>
        </p:grpSpPr>
        <p:sp>
          <p:nvSpPr>
            <p:cNvPr id="1033" name="AutoShape 13"/>
            <p:cNvSpPr>
              <a:spLocks noChangeAspect="1" noChangeArrowheads="1" noTextEdit="1"/>
            </p:cNvSpPr>
            <p:nvPr userDrawn="1"/>
          </p:nvSpPr>
          <p:spPr bwMode="auto">
            <a:xfrm>
              <a:off x="4995" y="0"/>
              <a:ext cx="746"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 name="Freeform 216"/>
            <p:cNvSpPr>
              <a:spLocks/>
            </p:cNvSpPr>
            <p:nvPr userDrawn="1"/>
          </p:nvSpPr>
          <p:spPr bwMode="auto">
            <a:xfrm>
              <a:off x="5478" y="124"/>
              <a:ext cx="238" cy="284"/>
            </a:xfrm>
            <a:custGeom>
              <a:avLst/>
              <a:gdLst>
                <a:gd name="T0" fmla="*/ 0 w 238"/>
                <a:gd name="T1" fmla="*/ 284 h 284"/>
                <a:gd name="T2" fmla="*/ 238 w 238"/>
                <a:gd name="T3" fmla="*/ 0 h 284"/>
                <a:gd name="T4" fmla="*/ 238 w 238"/>
                <a:gd name="T5" fmla="*/ 9 h 284"/>
                <a:gd name="T6" fmla="*/ 8 w 238"/>
                <a:gd name="T7" fmla="*/ 284 h 284"/>
                <a:gd name="T8" fmla="*/ 0 w 238"/>
                <a:gd name="T9" fmla="*/ 284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 h="284">
                  <a:moveTo>
                    <a:pt x="0" y="284"/>
                  </a:moveTo>
                  <a:lnTo>
                    <a:pt x="238" y="0"/>
                  </a:lnTo>
                  <a:lnTo>
                    <a:pt x="238" y="9"/>
                  </a:lnTo>
                  <a:lnTo>
                    <a:pt x="8" y="284"/>
                  </a:lnTo>
                  <a:lnTo>
                    <a:pt x="0" y="284"/>
                  </a:lnTo>
                  <a:close/>
                </a:path>
              </a:pathLst>
            </a:custGeom>
            <a:solidFill>
              <a:srgbClr val="4A6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5" name="Freeform 217"/>
            <p:cNvSpPr>
              <a:spLocks/>
            </p:cNvSpPr>
            <p:nvPr userDrawn="1"/>
          </p:nvSpPr>
          <p:spPr bwMode="auto">
            <a:xfrm>
              <a:off x="5482" y="129"/>
              <a:ext cx="234" cy="279"/>
            </a:xfrm>
            <a:custGeom>
              <a:avLst/>
              <a:gdLst>
                <a:gd name="T0" fmla="*/ 0 w 234"/>
                <a:gd name="T1" fmla="*/ 279 h 279"/>
                <a:gd name="T2" fmla="*/ 234 w 234"/>
                <a:gd name="T3" fmla="*/ 0 h 279"/>
                <a:gd name="T4" fmla="*/ 234 w 234"/>
                <a:gd name="T5" fmla="*/ 10 h 279"/>
                <a:gd name="T6" fmla="*/ 8 w 234"/>
                <a:gd name="T7" fmla="*/ 279 h 279"/>
                <a:gd name="T8" fmla="*/ 0 w 234"/>
                <a:gd name="T9" fmla="*/ 279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279">
                  <a:moveTo>
                    <a:pt x="0" y="279"/>
                  </a:moveTo>
                  <a:lnTo>
                    <a:pt x="234" y="0"/>
                  </a:lnTo>
                  <a:lnTo>
                    <a:pt x="234" y="10"/>
                  </a:lnTo>
                  <a:lnTo>
                    <a:pt x="8" y="279"/>
                  </a:lnTo>
                  <a:lnTo>
                    <a:pt x="0" y="279"/>
                  </a:lnTo>
                  <a:close/>
                </a:path>
              </a:pathLst>
            </a:custGeom>
            <a:solidFill>
              <a:srgbClr val="496D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6" name="Freeform 218"/>
            <p:cNvSpPr>
              <a:spLocks/>
            </p:cNvSpPr>
            <p:nvPr userDrawn="1"/>
          </p:nvSpPr>
          <p:spPr bwMode="auto">
            <a:xfrm>
              <a:off x="5486" y="133"/>
              <a:ext cx="230" cy="275"/>
            </a:xfrm>
            <a:custGeom>
              <a:avLst/>
              <a:gdLst>
                <a:gd name="T0" fmla="*/ 0 w 230"/>
                <a:gd name="T1" fmla="*/ 275 h 275"/>
                <a:gd name="T2" fmla="*/ 230 w 230"/>
                <a:gd name="T3" fmla="*/ 0 h 275"/>
                <a:gd name="T4" fmla="*/ 230 w 230"/>
                <a:gd name="T5" fmla="*/ 9 h 275"/>
                <a:gd name="T6" fmla="*/ 8 w 230"/>
                <a:gd name="T7" fmla="*/ 275 h 275"/>
                <a:gd name="T8" fmla="*/ 0 w 230"/>
                <a:gd name="T9" fmla="*/ 275 h 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275">
                  <a:moveTo>
                    <a:pt x="0" y="275"/>
                  </a:moveTo>
                  <a:lnTo>
                    <a:pt x="230" y="0"/>
                  </a:lnTo>
                  <a:lnTo>
                    <a:pt x="230" y="9"/>
                  </a:lnTo>
                  <a:lnTo>
                    <a:pt x="8" y="275"/>
                  </a:lnTo>
                  <a:lnTo>
                    <a:pt x="0" y="275"/>
                  </a:lnTo>
                  <a:close/>
                </a:path>
              </a:pathLst>
            </a:custGeom>
            <a:solidFill>
              <a:srgbClr val="486D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7" name="Freeform 219"/>
            <p:cNvSpPr>
              <a:spLocks/>
            </p:cNvSpPr>
            <p:nvPr userDrawn="1"/>
          </p:nvSpPr>
          <p:spPr bwMode="auto">
            <a:xfrm>
              <a:off x="5490" y="139"/>
              <a:ext cx="226" cy="269"/>
            </a:xfrm>
            <a:custGeom>
              <a:avLst/>
              <a:gdLst>
                <a:gd name="T0" fmla="*/ 0 w 226"/>
                <a:gd name="T1" fmla="*/ 269 h 269"/>
                <a:gd name="T2" fmla="*/ 226 w 226"/>
                <a:gd name="T3" fmla="*/ 0 h 269"/>
                <a:gd name="T4" fmla="*/ 226 w 226"/>
                <a:gd name="T5" fmla="*/ 9 h 269"/>
                <a:gd name="T6" fmla="*/ 8 w 226"/>
                <a:gd name="T7" fmla="*/ 269 h 269"/>
                <a:gd name="T8" fmla="*/ 0 w 226"/>
                <a:gd name="T9" fmla="*/ 269 h 2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 h="269">
                  <a:moveTo>
                    <a:pt x="0" y="269"/>
                  </a:moveTo>
                  <a:lnTo>
                    <a:pt x="226" y="0"/>
                  </a:lnTo>
                  <a:lnTo>
                    <a:pt x="226" y="9"/>
                  </a:lnTo>
                  <a:lnTo>
                    <a:pt x="8" y="269"/>
                  </a:lnTo>
                  <a:lnTo>
                    <a:pt x="0" y="269"/>
                  </a:lnTo>
                  <a:close/>
                </a:path>
              </a:pathLst>
            </a:custGeom>
            <a:solidFill>
              <a:srgbClr val="466B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8" name="Freeform 220"/>
            <p:cNvSpPr>
              <a:spLocks/>
            </p:cNvSpPr>
            <p:nvPr userDrawn="1"/>
          </p:nvSpPr>
          <p:spPr bwMode="auto">
            <a:xfrm>
              <a:off x="5494" y="142"/>
              <a:ext cx="222" cy="266"/>
            </a:xfrm>
            <a:custGeom>
              <a:avLst/>
              <a:gdLst>
                <a:gd name="T0" fmla="*/ 0 w 222"/>
                <a:gd name="T1" fmla="*/ 266 h 266"/>
                <a:gd name="T2" fmla="*/ 222 w 222"/>
                <a:gd name="T3" fmla="*/ 0 h 266"/>
                <a:gd name="T4" fmla="*/ 222 w 222"/>
                <a:gd name="T5" fmla="*/ 11 h 266"/>
                <a:gd name="T6" fmla="*/ 8 w 222"/>
                <a:gd name="T7" fmla="*/ 266 h 266"/>
                <a:gd name="T8" fmla="*/ 0 w 222"/>
                <a:gd name="T9" fmla="*/ 266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66">
                  <a:moveTo>
                    <a:pt x="0" y="266"/>
                  </a:moveTo>
                  <a:lnTo>
                    <a:pt x="222" y="0"/>
                  </a:lnTo>
                  <a:lnTo>
                    <a:pt x="222" y="11"/>
                  </a:lnTo>
                  <a:lnTo>
                    <a:pt x="8" y="266"/>
                  </a:lnTo>
                  <a:lnTo>
                    <a:pt x="0" y="266"/>
                  </a:lnTo>
                  <a:close/>
                </a:path>
              </a:pathLst>
            </a:custGeom>
            <a:solidFill>
              <a:srgbClr val="456B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9" name="Freeform 221"/>
            <p:cNvSpPr>
              <a:spLocks/>
            </p:cNvSpPr>
            <p:nvPr userDrawn="1"/>
          </p:nvSpPr>
          <p:spPr bwMode="auto">
            <a:xfrm>
              <a:off x="5498" y="148"/>
              <a:ext cx="218" cy="260"/>
            </a:xfrm>
            <a:custGeom>
              <a:avLst/>
              <a:gdLst>
                <a:gd name="T0" fmla="*/ 0 w 218"/>
                <a:gd name="T1" fmla="*/ 260 h 260"/>
                <a:gd name="T2" fmla="*/ 218 w 218"/>
                <a:gd name="T3" fmla="*/ 0 h 260"/>
                <a:gd name="T4" fmla="*/ 218 w 218"/>
                <a:gd name="T5" fmla="*/ 9 h 260"/>
                <a:gd name="T6" fmla="*/ 7 w 218"/>
                <a:gd name="T7" fmla="*/ 260 h 260"/>
                <a:gd name="T8" fmla="*/ 0 w 218"/>
                <a:gd name="T9" fmla="*/ 260 h 2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260">
                  <a:moveTo>
                    <a:pt x="0" y="260"/>
                  </a:moveTo>
                  <a:lnTo>
                    <a:pt x="218" y="0"/>
                  </a:lnTo>
                  <a:lnTo>
                    <a:pt x="218" y="9"/>
                  </a:lnTo>
                  <a:lnTo>
                    <a:pt x="7" y="260"/>
                  </a:lnTo>
                  <a:lnTo>
                    <a:pt x="0" y="260"/>
                  </a:lnTo>
                  <a:close/>
                </a:path>
              </a:pathLst>
            </a:custGeom>
            <a:solidFill>
              <a:srgbClr val="4469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0" name="Freeform 222"/>
            <p:cNvSpPr>
              <a:spLocks/>
            </p:cNvSpPr>
            <p:nvPr userDrawn="1"/>
          </p:nvSpPr>
          <p:spPr bwMode="auto">
            <a:xfrm>
              <a:off x="5502" y="153"/>
              <a:ext cx="214" cy="255"/>
            </a:xfrm>
            <a:custGeom>
              <a:avLst/>
              <a:gdLst>
                <a:gd name="T0" fmla="*/ 0 w 214"/>
                <a:gd name="T1" fmla="*/ 255 h 255"/>
                <a:gd name="T2" fmla="*/ 214 w 214"/>
                <a:gd name="T3" fmla="*/ 0 h 255"/>
                <a:gd name="T4" fmla="*/ 214 w 214"/>
                <a:gd name="T5" fmla="*/ 9 h 255"/>
                <a:gd name="T6" fmla="*/ 7 w 214"/>
                <a:gd name="T7" fmla="*/ 255 h 255"/>
                <a:gd name="T8" fmla="*/ 0 w 214"/>
                <a:gd name="T9" fmla="*/ 255 h 2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 h="255">
                  <a:moveTo>
                    <a:pt x="0" y="255"/>
                  </a:moveTo>
                  <a:lnTo>
                    <a:pt x="214" y="0"/>
                  </a:lnTo>
                  <a:lnTo>
                    <a:pt x="214" y="9"/>
                  </a:lnTo>
                  <a:lnTo>
                    <a:pt x="7" y="255"/>
                  </a:lnTo>
                  <a:lnTo>
                    <a:pt x="0" y="255"/>
                  </a:lnTo>
                  <a:close/>
                </a:path>
              </a:pathLst>
            </a:custGeom>
            <a:solidFill>
              <a:srgbClr val="4369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1" name="Freeform 223"/>
            <p:cNvSpPr>
              <a:spLocks/>
            </p:cNvSpPr>
            <p:nvPr userDrawn="1"/>
          </p:nvSpPr>
          <p:spPr bwMode="auto">
            <a:xfrm>
              <a:off x="5505" y="157"/>
              <a:ext cx="211" cy="251"/>
            </a:xfrm>
            <a:custGeom>
              <a:avLst/>
              <a:gdLst>
                <a:gd name="T0" fmla="*/ 0 w 211"/>
                <a:gd name="T1" fmla="*/ 251 h 251"/>
                <a:gd name="T2" fmla="*/ 211 w 211"/>
                <a:gd name="T3" fmla="*/ 0 h 251"/>
                <a:gd name="T4" fmla="*/ 211 w 211"/>
                <a:gd name="T5" fmla="*/ 11 h 251"/>
                <a:gd name="T6" fmla="*/ 8 w 211"/>
                <a:gd name="T7" fmla="*/ 251 h 251"/>
                <a:gd name="T8" fmla="*/ 0 w 211"/>
                <a:gd name="T9" fmla="*/ 251 h 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251">
                  <a:moveTo>
                    <a:pt x="0" y="251"/>
                  </a:moveTo>
                  <a:lnTo>
                    <a:pt x="211" y="0"/>
                  </a:lnTo>
                  <a:lnTo>
                    <a:pt x="211" y="11"/>
                  </a:lnTo>
                  <a:lnTo>
                    <a:pt x="8" y="251"/>
                  </a:lnTo>
                  <a:lnTo>
                    <a:pt x="0" y="251"/>
                  </a:lnTo>
                  <a:close/>
                </a:path>
              </a:pathLst>
            </a:custGeom>
            <a:solidFill>
              <a:srgbClr val="4167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2" name="Freeform 224"/>
            <p:cNvSpPr>
              <a:spLocks/>
            </p:cNvSpPr>
            <p:nvPr userDrawn="1"/>
          </p:nvSpPr>
          <p:spPr bwMode="auto">
            <a:xfrm>
              <a:off x="5509" y="162"/>
              <a:ext cx="207" cy="246"/>
            </a:xfrm>
            <a:custGeom>
              <a:avLst/>
              <a:gdLst>
                <a:gd name="T0" fmla="*/ 0 w 207"/>
                <a:gd name="T1" fmla="*/ 246 h 246"/>
                <a:gd name="T2" fmla="*/ 207 w 207"/>
                <a:gd name="T3" fmla="*/ 0 h 246"/>
                <a:gd name="T4" fmla="*/ 207 w 207"/>
                <a:gd name="T5" fmla="*/ 9 h 246"/>
                <a:gd name="T6" fmla="*/ 8 w 207"/>
                <a:gd name="T7" fmla="*/ 246 h 246"/>
                <a:gd name="T8" fmla="*/ 0 w 207"/>
                <a:gd name="T9" fmla="*/ 246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46">
                  <a:moveTo>
                    <a:pt x="0" y="246"/>
                  </a:moveTo>
                  <a:lnTo>
                    <a:pt x="207" y="0"/>
                  </a:lnTo>
                  <a:lnTo>
                    <a:pt x="207" y="9"/>
                  </a:lnTo>
                  <a:lnTo>
                    <a:pt x="8" y="246"/>
                  </a:lnTo>
                  <a:lnTo>
                    <a:pt x="0" y="246"/>
                  </a:lnTo>
                  <a:close/>
                </a:path>
              </a:pathLst>
            </a:custGeom>
            <a:solidFill>
              <a:srgbClr val="4067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3" name="Freeform 225"/>
            <p:cNvSpPr>
              <a:spLocks/>
            </p:cNvSpPr>
            <p:nvPr userDrawn="1"/>
          </p:nvSpPr>
          <p:spPr bwMode="auto">
            <a:xfrm>
              <a:off x="5513" y="168"/>
              <a:ext cx="203" cy="240"/>
            </a:xfrm>
            <a:custGeom>
              <a:avLst/>
              <a:gdLst>
                <a:gd name="T0" fmla="*/ 0 w 203"/>
                <a:gd name="T1" fmla="*/ 240 h 240"/>
                <a:gd name="T2" fmla="*/ 203 w 203"/>
                <a:gd name="T3" fmla="*/ 0 h 240"/>
                <a:gd name="T4" fmla="*/ 203 w 203"/>
                <a:gd name="T5" fmla="*/ 9 h 240"/>
                <a:gd name="T6" fmla="*/ 8 w 203"/>
                <a:gd name="T7" fmla="*/ 240 h 240"/>
                <a:gd name="T8" fmla="*/ 0 w 203"/>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 h="240">
                  <a:moveTo>
                    <a:pt x="0" y="240"/>
                  </a:moveTo>
                  <a:lnTo>
                    <a:pt x="203" y="0"/>
                  </a:lnTo>
                  <a:lnTo>
                    <a:pt x="203" y="9"/>
                  </a:lnTo>
                  <a:lnTo>
                    <a:pt x="8" y="240"/>
                  </a:lnTo>
                  <a:lnTo>
                    <a:pt x="0" y="240"/>
                  </a:lnTo>
                  <a:close/>
                </a:path>
              </a:pathLst>
            </a:custGeom>
            <a:solidFill>
              <a:srgbClr val="3F65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4" name="Freeform 226"/>
            <p:cNvSpPr>
              <a:spLocks/>
            </p:cNvSpPr>
            <p:nvPr userDrawn="1"/>
          </p:nvSpPr>
          <p:spPr bwMode="auto">
            <a:xfrm>
              <a:off x="5517" y="171"/>
              <a:ext cx="199" cy="237"/>
            </a:xfrm>
            <a:custGeom>
              <a:avLst/>
              <a:gdLst>
                <a:gd name="T0" fmla="*/ 0 w 199"/>
                <a:gd name="T1" fmla="*/ 237 h 237"/>
                <a:gd name="T2" fmla="*/ 199 w 199"/>
                <a:gd name="T3" fmla="*/ 0 h 237"/>
                <a:gd name="T4" fmla="*/ 199 w 199"/>
                <a:gd name="T5" fmla="*/ 11 h 237"/>
                <a:gd name="T6" fmla="*/ 8 w 199"/>
                <a:gd name="T7" fmla="*/ 237 h 237"/>
                <a:gd name="T8" fmla="*/ 0 w 199"/>
                <a:gd name="T9" fmla="*/ 237 h 2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9" h="237">
                  <a:moveTo>
                    <a:pt x="0" y="237"/>
                  </a:moveTo>
                  <a:lnTo>
                    <a:pt x="199" y="0"/>
                  </a:lnTo>
                  <a:lnTo>
                    <a:pt x="199" y="11"/>
                  </a:lnTo>
                  <a:lnTo>
                    <a:pt x="8" y="237"/>
                  </a:lnTo>
                  <a:lnTo>
                    <a:pt x="0" y="237"/>
                  </a:lnTo>
                  <a:close/>
                </a:path>
              </a:pathLst>
            </a:custGeom>
            <a:solidFill>
              <a:srgbClr val="3E65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5" name="Freeform 227"/>
            <p:cNvSpPr>
              <a:spLocks/>
            </p:cNvSpPr>
            <p:nvPr userDrawn="1"/>
          </p:nvSpPr>
          <p:spPr bwMode="auto">
            <a:xfrm>
              <a:off x="5521" y="177"/>
              <a:ext cx="195" cy="231"/>
            </a:xfrm>
            <a:custGeom>
              <a:avLst/>
              <a:gdLst>
                <a:gd name="T0" fmla="*/ 0 w 195"/>
                <a:gd name="T1" fmla="*/ 231 h 231"/>
                <a:gd name="T2" fmla="*/ 195 w 195"/>
                <a:gd name="T3" fmla="*/ 0 h 231"/>
                <a:gd name="T4" fmla="*/ 195 w 195"/>
                <a:gd name="T5" fmla="*/ 9 h 231"/>
                <a:gd name="T6" fmla="*/ 8 w 195"/>
                <a:gd name="T7" fmla="*/ 231 h 231"/>
                <a:gd name="T8" fmla="*/ 0 w 195"/>
                <a:gd name="T9" fmla="*/ 231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 h="231">
                  <a:moveTo>
                    <a:pt x="0" y="231"/>
                  </a:moveTo>
                  <a:lnTo>
                    <a:pt x="195" y="0"/>
                  </a:lnTo>
                  <a:lnTo>
                    <a:pt x="195" y="9"/>
                  </a:lnTo>
                  <a:lnTo>
                    <a:pt x="8" y="231"/>
                  </a:lnTo>
                  <a:lnTo>
                    <a:pt x="0" y="231"/>
                  </a:lnTo>
                  <a:close/>
                </a:path>
              </a:pathLst>
            </a:custGeom>
            <a:solidFill>
              <a:srgbClr val="3C63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6" name="Freeform 228"/>
            <p:cNvSpPr>
              <a:spLocks/>
            </p:cNvSpPr>
            <p:nvPr userDrawn="1"/>
          </p:nvSpPr>
          <p:spPr bwMode="auto">
            <a:xfrm>
              <a:off x="5525" y="182"/>
              <a:ext cx="191" cy="226"/>
            </a:xfrm>
            <a:custGeom>
              <a:avLst/>
              <a:gdLst>
                <a:gd name="T0" fmla="*/ 0 w 191"/>
                <a:gd name="T1" fmla="*/ 226 h 226"/>
                <a:gd name="T2" fmla="*/ 191 w 191"/>
                <a:gd name="T3" fmla="*/ 0 h 226"/>
                <a:gd name="T4" fmla="*/ 191 w 191"/>
                <a:gd name="T5" fmla="*/ 9 h 226"/>
                <a:gd name="T6" fmla="*/ 8 w 191"/>
                <a:gd name="T7" fmla="*/ 226 h 226"/>
                <a:gd name="T8" fmla="*/ 0 w 191"/>
                <a:gd name="T9" fmla="*/ 226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226">
                  <a:moveTo>
                    <a:pt x="0" y="226"/>
                  </a:moveTo>
                  <a:lnTo>
                    <a:pt x="191" y="0"/>
                  </a:lnTo>
                  <a:lnTo>
                    <a:pt x="191" y="9"/>
                  </a:lnTo>
                  <a:lnTo>
                    <a:pt x="8" y="226"/>
                  </a:lnTo>
                  <a:lnTo>
                    <a:pt x="0" y="226"/>
                  </a:lnTo>
                  <a:close/>
                </a:path>
              </a:pathLst>
            </a:custGeom>
            <a:solidFill>
              <a:srgbClr val="3B63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7" name="Freeform 229"/>
            <p:cNvSpPr>
              <a:spLocks/>
            </p:cNvSpPr>
            <p:nvPr userDrawn="1"/>
          </p:nvSpPr>
          <p:spPr bwMode="auto">
            <a:xfrm>
              <a:off x="5529" y="186"/>
              <a:ext cx="187" cy="222"/>
            </a:xfrm>
            <a:custGeom>
              <a:avLst/>
              <a:gdLst>
                <a:gd name="T0" fmla="*/ 0 w 187"/>
                <a:gd name="T1" fmla="*/ 222 h 222"/>
                <a:gd name="T2" fmla="*/ 187 w 187"/>
                <a:gd name="T3" fmla="*/ 0 h 222"/>
                <a:gd name="T4" fmla="*/ 187 w 187"/>
                <a:gd name="T5" fmla="*/ 11 h 222"/>
                <a:gd name="T6" fmla="*/ 9 w 187"/>
                <a:gd name="T7" fmla="*/ 222 h 222"/>
                <a:gd name="T8" fmla="*/ 0 w 187"/>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7" h="222">
                  <a:moveTo>
                    <a:pt x="0" y="222"/>
                  </a:moveTo>
                  <a:lnTo>
                    <a:pt x="187" y="0"/>
                  </a:lnTo>
                  <a:lnTo>
                    <a:pt x="187" y="11"/>
                  </a:lnTo>
                  <a:lnTo>
                    <a:pt x="9" y="222"/>
                  </a:lnTo>
                  <a:lnTo>
                    <a:pt x="0" y="222"/>
                  </a:lnTo>
                  <a:close/>
                </a:path>
              </a:pathLst>
            </a:custGeom>
            <a:solidFill>
              <a:srgbClr val="3A61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8" name="Freeform 230"/>
            <p:cNvSpPr>
              <a:spLocks/>
            </p:cNvSpPr>
            <p:nvPr userDrawn="1"/>
          </p:nvSpPr>
          <p:spPr bwMode="auto">
            <a:xfrm>
              <a:off x="5533" y="191"/>
              <a:ext cx="183" cy="217"/>
            </a:xfrm>
            <a:custGeom>
              <a:avLst/>
              <a:gdLst>
                <a:gd name="T0" fmla="*/ 0 w 183"/>
                <a:gd name="T1" fmla="*/ 217 h 217"/>
                <a:gd name="T2" fmla="*/ 183 w 183"/>
                <a:gd name="T3" fmla="*/ 0 h 217"/>
                <a:gd name="T4" fmla="*/ 183 w 183"/>
                <a:gd name="T5" fmla="*/ 10 h 217"/>
                <a:gd name="T6" fmla="*/ 9 w 183"/>
                <a:gd name="T7" fmla="*/ 217 h 217"/>
                <a:gd name="T8" fmla="*/ 0 w 183"/>
                <a:gd name="T9" fmla="*/ 217 h 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217">
                  <a:moveTo>
                    <a:pt x="0" y="217"/>
                  </a:moveTo>
                  <a:lnTo>
                    <a:pt x="183" y="0"/>
                  </a:lnTo>
                  <a:lnTo>
                    <a:pt x="183" y="10"/>
                  </a:lnTo>
                  <a:lnTo>
                    <a:pt x="9" y="217"/>
                  </a:lnTo>
                  <a:lnTo>
                    <a:pt x="0" y="217"/>
                  </a:lnTo>
                  <a:close/>
                </a:path>
              </a:pathLst>
            </a:custGeom>
            <a:solidFill>
              <a:srgbClr val="3961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9" name="Freeform 231"/>
            <p:cNvSpPr>
              <a:spLocks/>
            </p:cNvSpPr>
            <p:nvPr userDrawn="1"/>
          </p:nvSpPr>
          <p:spPr bwMode="auto">
            <a:xfrm>
              <a:off x="5538" y="197"/>
              <a:ext cx="178" cy="211"/>
            </a:xfrm>
            <a:custGeom>
              <a:avLst/>
              <a:gdLst>
                <a:gd name="T0" fmla="*/ 0 w 178"/>
                <a:gd name="T1" fmla="*/ 211 h 211"/>
                <a:gd name="T2" fmla="*/ 178 w 178"/>
                <a:gd name="T3" fmla="*/ 0 h 211"/>
                <a:gd name="T4" fmla="*/ 178 w 178"/>
                <a:gd name="T5" fmla="*/ 9 h 211"/>
                <a:gd name="T6" fmla="*/ 8 w 178"/>
                <a:gd name="T7" fmla="*/ 211 h 211"/>
                <a:gd name="T8" fmla="*/ 0 w 178"/>
                <a:gd name="T9" fmla="*/ 211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 h="211">
                  <a:moveTo>
                    <a:pt x="0" y="211"/>
                  </a:moveTo>
                  <a:lnTo>
                    <a:pt x="178" y="0"/>
                  </a:lnTo>
                  <a:lnTo>
                    <a:pt x="178" y="9"/>
                  </a:lnTo>
                  <a:lnTo>
                    <a:pt x="8" y="211"/>
                  </a:lnTo>
                  <a:lnTo>
                    <a:pt x="0" y="211"/>
                  </a:lnTo>
                  <a:close/>
                </a:path>
              </a:pathLst>
            </a:custGeom>
            <a:solidFill>
              <a:srgbClr val="375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0" name="Freeform 232"/>
            <p:cNvSpPr>
              <a:spLocks/>
            </p:cNvSpPr>
            <p:nvPr userDrawn="1"/>
          </p:nvSpPr>
          <p:spPr bwMode="auto">
            <a:xfrm>
              <a:off x="5542" y="201"/>
              <a:ext cx="174" cy="207"/>
            </a:xfrm>
            <a:custGeom>
              <a:avLst/>
              <a:gdLst>
                <a:gd name="T0" fmla="*/ 0 w 174"/>
                <a:gd name="T1" fmla="*/ 207 h 207"/>
                <a:gd name="T2" fmla="*/ 174 w 174"/>
                <a:gd name="T3" fmla="*/ 0 h 207"/>
                <a:gd name="T4" fmla="*/ 174 w 174"/>
                <a:gd name="T5" fmla="*/ 10 h 207"/>
                <a:gd name="T6" fmla="*/ 8 w 174"/>
                <a:gd name="T7" fmla="*/ 207 h 207"/>
                <a:gd name="T8" fmla="*/ 0 w 174"/>
                <a:gd name="T9" fmla="*/ 20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207">
                  <a:moveTo>
                    <a:pt x="0" y="207"/>
                  </a:moveTo>
                  <a:lnTo>
                    <a:pt x="174" y="0"/>
                  </a:lnTo>
                  <a:lnTo>
                    <a:pt x="174" y="10"/>
                  </a:lnTo>
                  <a:lnTo>
                    <a:pt x="8" y="207"/>
                  </a:lnTo>
                  <a:lnTo>
                    <a:pt x="0" y="207"/>
                  </a:lnTo>
                  <a:close/>
                </a:path>
              </a:pathLst>
            </a:custGeom>
            <a:solidFill>
              <a:srgbClr val="365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1" name="Freeform 233"/>
            <p:cNvSpPr>
              <a:spLocks/>
            </p:cNvSpPr>
            <p:nvPr userDrawn="1"/>
          </p:nvSpPr>
          <p:spPr bwMode="auto">
            <a:xfrm>
              <a:off x="5546" y="206"/>
              <a:ext cx="170" cy="202"/>
            </a:xfrm>
            <a:custGeom>
              <a:avLst/>
              <a:gdLst>
                <a:gd name="T0" fmla="*/ 0 w 170"/>
                <a:gd name="T1" fmla="*/ 202 h 202"/>
                <a:gd name="T2" fmla="*/ 170 w 170"/>
                <a:gd name="T3" fmla="*/ 0 h 202"/>
                <a:gd name="T4" fmla="*/ 170 w 170"/>
                <a:gd name="T5" fmla="*/ 9 h 202"/>
                <a:gd name="T6" fmla="*/ 8 w 170"/>
                <a:gd name="T7" fmla="*/ 202 h 202"/>
                <a:gd name="T8" fmla="*/ 0 w 170"/>
                <a:gd name="T9" fmla="*/ 202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202">
                  <a:moveTo>
                    <a:pt x="0" y="202"/>
                  </a:moveTo>
                  <a:lnTo>
                    <a:pt x="170" y="0"/>
                  </a:lnTo>
                  <a:lnTo>
                    <a:pt x="170" y="9"/>
                  </a:lnTo>
                  <a:lnTo>
                    <a:pt x="8" y="202"/>
                  </a:lnTo>
                  <a:lnTo>
                    <a:pt x="0" y="202"/>
                  </a:lnTo>
                  <a:close/>
                </a:path>
              </a:pathLst>
            </a:custGeom>
            <a:solidFill>
              <a:srgbClr val="355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2" name="Freeform 234"/>
            <p:cNvSpPr>
              <a:spLocks/>
            </p:cNvSpPr>
            <p:nvPr userDrawn="1"/>
          </p:nvSpPr>
          <p:spPr bwMode="auto">
            <a:xfrm>
              <a:off x="5550" y="211"/>
              <a:ext cx="166" cy="197"/>
            </a:xfrm>
            <a:custGeom>
              <a:avLst/>
              <a:gdLst>
                <a:gd name="T0" fmla="*/ 0 w 166"/>
                <a:gd name="T1" fmla="*/ 197 h 197"/>
                <a:gd name="T2" fmla="*/ 166 w 166"/>
                <a:gd name="T3" fmla="*/ 0 h 197"/>
                <a:gd name="T4" fmla="*/ 166 w 166"/>
                <a:gd name="T5" fmla="*/ 9 h 197"/>
                <a:gd name="T6" fmla="*/ 8 w 166"/>
                <a:gd name="T7" fmla="*/ 197 h 197"/>
                <a:gd name="T8" fmla="*/ 0 w 166"/>
                <a:gd name="T9" fmla="*/ 197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97">
                  <a:moveTo>
                    <a:pt x="0" y="197"/>
                  </a:moveTo>
                  <a:lnTo>
                    <a:pt x="166" y="0"/>
                  </a:lnTo>
                  <a:lnTo>
                    <a:pt x="166" y="9"/>
                  </a:lnTo>
                  <a:lnTo>
                    <a:pt x="8" y="197"/>
                  </a:lnTo>
                  <a:lnTo>
                    <a:pt x="0" y="197"/>
                  </a:lnTo>
                  <a:close/>
                </a:path>
              </a:pathLst>
            </a:custGeom>
            <a:solidFill>
              <a:srgbClr val="345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3" name="Freeform 235"/>
            <p:cNvSpPr>
              <a:spLocks/>
            </p:cNvSpPr>
            <p:nvPr userDrawn="1"/>
          </p:nvSpPr>
          <p:spPr bwMode="auto">
            <a:xfrm>
              <a:off x="5554" y="215"/>
              <a:ext cx="162" cy="193"/>
            </a:xfrm>
            <a:custGeom>
              <a:avLst/>
              <a:gdLst>
                <a:gd name="T0" fmla="*/ 0 w 162"/>
                <a:gd name="T1" fmla="*/ 193 h 193"/>
                <a:gd name="T2" fmla="*/ 162 w 162"/>
                <a:gd name="T3" fmla="*/ 0 h 193"/>
                <a:gd name="T4" fmla="*/ 162 w 162"/>
                <a:gd name="T5" fmla="*/ 9 h 193"/>
                <a:gd name="T6" fmla="*/ 8 w 162"/>
                <a:gd name="T7" fmla="*/ 193 h 193"/>
                <a:gd name="T8" fmla="*/ 0 w 162"/>
                <a:gd name="T9" fmla="*/ 193 h 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193">
                  <a:moveTo>
                    <a:pt x="0" y="193"/>
                  </a:moveTo>
                  <a:lnTo>
                    <a:pt x="162" y="0"/>
                  </a:lnTo>
                  <a:lnTo>
                    <a:pt x="162" y="9"/>
                  </a:lnTo>
                  <a:lnTo>
                    <a:pt x="8" y="193"/>
                  </a:lnTo>
                  <a:lnTo>
                    <a:pt x="0" y="193"/>
                  </a:lnTo>
                  <a:close/>
                </a:path>
              </a:pathLst>
            </a:custGeom>
            <a:solidFill>
              <a:srgbClr val="325B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4" name="Freeform 236"/>
            <p:cNvSpPr>
              <a:spLocks/>
            </p:cNvSpPr>
            <p:nvPr userDrawn="1"/>
          </p:nvSpPr>
          <p:spPr bwMode="auto">
            <a:xfrm>
              <a:off x="5558" y="220"/>
              <a:ext cx="158" cy="188"/>
            </a:xfrm>
            <a:custGeom>
              <a:avLst/>
              <a:gdLst>
                <a:gd name="T0" fmla="*/ 0 w 158"/>
                <a:gd name="T1" fmla="*/ 188 h 188"/>
                <a:gd name="T2" fmla="*/ 158 w 158"/>
                <a:gd name="T3" fmla="*/ 0 h 188"/>
                <a:gd name="T4" fmla="*/ 158 w 158"/>
                <a:gd name="T5" fmla="*/ 10 h 188"/>
                <a:gd name="T6" fmla="*/ 8 w 158"/>
                <a:gd name="T7" fmla="*/ 188 h 188"/>
                <a:gd name="T8" fmla="*/ 0 w 158"/>
                <a:gd name="T9" fmla="*/ 188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188">
                  <a:moveTo>
                    <a:pt x="0" y="188"/>
                  </a:moveTo>
                  <a:lnTo>
                    <a:pt x="158" y="0"/>
                  </a:lnTo>
                  <a:lnTo>
                    <a:pt x="158" y="10"/>
                  </a:lnTo>
                  <a:lnTo>
                    <a:pt x="8" y="188"/>
                  </a:lnTo>
                  <a:lnTo>
                    <a:pt x="0" y="188"/>
                  </a:lnTo>
                  <a:close/>
                </a:path>
              </a:pathLst>
            </a:custGeom>
            <a:solidFill>
              <a:srgbClr val="315B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5" name="Freeform 237"/>
            <p:cNvSpPr>
              <a:spLocks/>
            </p:cNvSpPr>
            <p:nvPr userDrawn="1"/>
          </p:nvSpPr>
          <p:spPr bwMode="auto">
            <a:xfrm>
              <a:off x="5562" y="224"/>
              <a:ext cx="154" cy="184"/>
            </a:xfrm>
            <a:custGeom>
              <a:avLst/>
              <a:gdLst>
                <a:gd name="T0" fmla="*/ 0 w 154"/>
                <a:gd name="T1" fmla="*/ 184 h 184"/>
                <a:gd name="T2" fmla="*/ 154 w 154"/>
                <a:gd name="T3" fmla="*/ 0 h 184"/>
                <a:gd name="T4" fmla="*/ 154 w 154"/>
                <a:gd name="T5" fmla="*/ 11 h 184"/>
                <a:gd name="T6" fmla="*/ 8 w 154"/>
                <a:gd name="T7" fmla="*/ 184 h 184"/>
                <a:gd name="T8" fmla="*/ 0 w 154"/>
                <a:gd name="T9" fmla="*/ 184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184">
                  <a:moveTo>
                    <a:pt x="0" y="184"/>
                  </a:moveTo>
                  <a:lnTo>
                    <a:pt x="154" y="0"/>
                  </a:lnTo>
                  <a:lnTo>
                    <a:pt x="154" y="11"/>
                  </a:lnTo>
                  <a:lnTo>
                    <a:pt x="8" y="184"/>
                  </a:lnTo>
                  <a:lnTo>
                    <a:pt x="0" y="184"/>
                  </a:lnTo>
                  <a:close/>
                </a:path>
              </a:pathLst>
            </a:custGeom>
            <a:solidFill>
              <a:srgbClr val="305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6" name="Freeform 238"/>
            <p:cNvSpPr>
              <a:spLocks/>
            </p:cNvSpPr>
            <p:nvPr userDrawn="1"/>
          </p:nvSpPr>
          <p:spPr bwMode="auto">
            <a:xfrm>
              <a:off x="5566" y="230"/>
              <a:ext cx="150" cy="178"/>
            </a:xfrm>
            <a:custGeom>
              <a:avLst/>
              <a:gdLst>
                <a:gd name="T0" fmla="*/ 0 w 150"/>
                <a:gd name="T1" fmla="*/ 178 h 178"/>
                <a:gd name="T2" fmla="*/ 150 w 150"/>
                <a:gd name="T3" fmla="*/ 0 h 178"/>
                <a:gd name="T4" fmla="*/ 150 w 150"/>
                <a:gd name="T5" fmla="*/ 9 h 178"/>
                <a:gd name="T6" fmla="*/ 8 w 150"/>
                <a:gd name="T7" fmla="*/ 178 h 178"/>
                <a:gd name="T8" fmla="*/ 0 w 150"/>
                <a:gd name="T9" fmla="*/ 178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178">
                  <a:moveTo>
                    <a:pt x="0" y="178"/>
                  </a:moveTo>
                  <a:lnTo>
                    <a:pt x="150" y="0"/>
                  </a:lnTo>
                  <a:lnTo>
                    <a:pt x="150" y="9"/>
                  </a:lnTo>
                  <a:lnTo>
                    <a:pt x="8" y="178"/>
                  </a:lnTo>
                  <a:lnTo>
                    <a:pt x="0" y="178"/>
                  </a:lnTo>
                  <a:close/>
                </a:path>
              </a:pathLst>
            </a:custGeom>
            <a:solidFill>
              <a:srgbClr val="2F5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7" name="Freeform 239"/>
            <p:cNvSpPr>
              <a:spLocks/>
            </p:cNvSpPr>
            <p:nvPr userDrawn="1"/>
          </p:nvSpPr>
          <p:spPr bwMode="auto">
            <a:xfrm>
              <a:off x="5570" y="235"/>
              <a:ext cx="146" cy="173"/>
            </a:xfrm>
            <a:custGeom>
              <a:avLst/>
              <a:gdLst>
                <a:gd name="T0" fmla="*/ 0 w 146"/>
                <a:gd name="T1" fmla="*/ 173 h 173"/>
                <a:gd name="T2" fmla="*/ 146 w 146"/>
                <a:gd name="T3" fmla="*/ 0 h 173"/>
                <a:gd name="T4" fmla="*/ 146 w 146"/>
                <a:gd name="T5" fmla="*/ 9 h 173"/>
                <a:gd name="T6" fmla="*/ 8 w 146"/>
                <a:gd name="T7" fmla="*/ 173 h 173"/>
                <a:gd name="T8" fmla="*/ 0 w 146"/>
                <a:gd name="T9" fmla="*/ 173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73">
                  <a:moveTo>
                    <a:pt x="0" y="173"/>
                  </a:moveTo>
                  <a:lnTo>
                    <a:pt x="146" y="0"/>
                  </a:lnTo>
                  <a:lnTo>
                    <a:pt x="146" y="9"/>
                  </a:lnTo>
                  <a:lnTo>
                    <a:pt x="8" y="173"/>
                  </a:lnTo>
                  <a:lnTo>
                    <a:pt x="0" y="173"/>
                  </a:lnTo>
                  <a:close/>
                </a:path>
              </a:pathLst>
            </a:custGeom>
            <a:solidFill>
              <a:srgbClr val="2D57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8" name="Freeform 240"/>
            <p:cNvSpPr>
              <a:spLocks/>
            </p:cNvSpPr>
            <p:nvPr userDrawn="1"/>
          </p:nvSpPr>
          <p:spPr bwMode="auto">
            <a:xfrm>
              <a:off x="5574" y="239"/>
              <a:ext cx="142" cy="169"/>
            </a:xfrm>
            <a:custGeom>
              <a:avLst/>
              <a:gdLst>
                <a:gd name="T0" fmla="*/ 0 w 142"/>
                <a:gd name="T1" fmla="*/ 169 h 169"/>
                <a:gd name="T2" fmla="*/ 142 w 142"/>
                <a:gd name="T3" fmla="*/ 0 h 169"/>
                <a:gd name="T4" fmla="*/ 142 w 142"/>
                <a:gd name="T5" fmla="*/ 10 h 169"/>
                <a:gd name="T6" fmla="*/ 8 w 142"/>
                <a:gd name="T7" fmla="*/ 169 h 169"/>
                <a:gd name="T8" fmla="*/ 0 w 142"/>
                <a:gd name="T9" fmla="*/ 169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169">
                  <a:moveTo>
                    <a:pt x="0" y="169"/>
                  </a:moveTo>
                  <a:lnTo>
                    <a:pt x="142" y="0"/>
                  </a:lnTo>
                  <a:lnTo>
                    <a:pt x="142" y="10"/>
                  </a:lnTo>
                  <a:lnTo>
                    <a:pt x="8" y="169"/>
                  </a:lnTo>
                  <a:lnTo>
                    <a:pt x="0" y="169"/>
                  </a:lnTo>
                  <a:close/>
                </a:path>
              </a:pathLst>
            </a:custGeom>
            <a:solidFill>
              <a:srgbClr val="2C57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9" name="Freeform 241"/>
            <p:cNvSpPr>
              <a:spLocks/>
            </p:cNvSpPr>
            <p:nvPr userDrawn="1"/>
          </p:nvSpPr>
          <p:spPr bwMode="auto">
            <a:xfrm>
              <a:off x="5578" y="244"/>
              <a:ext cx="138" cy="164"/>
            </a:xfrm>
            <a:custGeom>
              <a:avLst/>
              <a:gdLst>
                <a:gd name="T0" fmla="*/ 0 w 138"/>
                <a:gd name="T1" fmla="*/ 164 h 164"/>
                <a:gd name="T2" fmla="*/ 138 w 138"/>
                <a:gd name="T3" fmla="*/ 0 h 164"/>
                <a:gd name="T4" fmla="*/ 138 w 138"/>
                <a:gd name="T5" fmla="*/ 9 h 164"/>
                <a:gd name="T6" fmla="*/ 8 w 138"/>
                <a:gd name="T7" fmla="*/ 164 h 164"/>
                <a:gd name="T8" fmla="*/ 0 w 138"/>
                <a:gd name="T9" fmla="*/ 164 h 1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64">
                  <a:moveTo>
                    <a:pt x="0" y="164"/>
                  </a:moveTo>
                  <a:lnTo>
                    <a:pt x="138" y="0"/>
                  </a:lnTo>
                  <a:lnTo>
                    <a:pt x="138" y="9"/>
                  </a:lnTo>
                  <a:lnTo>
                    <a:pt x="8" y="164"/>
                  </a:lnTo>
                  <a:lnTo>
                    <a:pt x="0" y="164"/>
                  </a:lnTo>
                  <a:close/>
                </a:path>
              </a:pathLst>
            </a:custGeom>
            <a:solidFill>
              <a:srgbClr val="2A55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0" name="Freeform 242"/>
            <p:cNvSpPr>
              <a:spLocks/>
            </p:cNvSpPr>
            <p:nvPr userDrawn="1"/>
          </p:nvSpPr>
          <p:spPr bwMode="auto">
            <a:xfrm>
              <a:off x="5582" y="249"/>
              <a:ext cx="134" cy="159"/>
            </a:xfrm>
            <a:custGeom>
              <a:avLst/>
              <a:gdLst>
                <a:gd name="T0" fmla="*/ 0 w 134"/>
                <a:gd name="T1" fmla="*/ 159 h 159"/>
                <a:gd name="T2" fmla="*/ 134 w 134"/>
                <a:gd name="T3" fmla="*/ 0 h 159"/>
                <a:gd name="T4" fmla="*/ 134 w 134"/>
                <a:gd name="T5" fmla="*/ 10 h 159"/>
                <a:gd name="T6" fmla="*/ 8 w 134"/>
                <a:gd name="T7" fmla="*/ 159 h 159"/>
                <a:gd name="T8" fmla="*/ 0 w 134"/>
                <a:gd name="T9" fmla="*/ 159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159">
                  <a:moveTo>
                    <a:pt x="0" y="159"/>
                  </a:moveTo>
                  <a:lnTo>
                    <a:pt x="134" y="0"/>
                  </a:lnTo>
                  <a:lnTo>
                    <a:pt x="134" y="10"/>
                  </a:lnTo>
                  <a:lnTo>
                    <a:pt x="8" y="159"/>
                  </a:lnTo>
                  <a:lnTo>
                    <a:pt x="0" y="159"/>
                  </a:lnTo>
                  <a:close/>
                </a:path>
              </a:pathLst>
            </a:custGeom>
            <a:solidFill>
              <a:srgbClr val="2A55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1" name="Freeform 243"/>
            <p:cNvSpPr>
              <a:spLocks/>
            </p:cNvSpPr>
            <p:nvPr userDrawn="1"/>
          </p:nvSpPr>
          <p:spPr bwMode="auto">
            <a:xfrm>
              <a:off x="5586" y="253"/>
              <a:ext cx="130" cy="155"/>
            </a:xfrm>
            <a:custGeom>
              <a:avLst/>
              <a:gdLst>
                <a:gd name="T0" fmla="*/ 0 w 130"/>
                <a:gd name="T1" fmla="*/ 155 h 155"/>
                <a:gd name="T2" fmla="*/ 130 w 130"/>
                <a:gd name="T3" fmla="*/ 0 h 155"/>
                <a:gd name="T4" fmla="*/ 130 w 130"/>
                <a:gd name="T5" fmla="*/ 11 h 155"/>
                <a:gd name="T6" fmla="*/ 8 w 130"/>
                <a:gd name="T7" fmla="*/ 155 h 155"/>
                <a:gd name="T8" fmla="*/ 0 w 130"/>
                <a:gd name="T9" fmla="*/ 155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155">
                  <a:moveTo>
                    <a:pt x="0" y="155"/>
                  </a:moveTo>
                  <a:lnTo>
                    <a:pt x="130" y="0"/>
                  </a:lnTo>
                  <a:lnTo>
                    <a:pt x="130" y="11"/>
                  </a:lnTo>
                  <a:lnTo>
                    <a:pt x="8" y="155"/>
                  </a:lnTo>
                  <a:lnTo>
                    <a:pt x="0" y="155"/>
                  </a:lnTo>
                  <a:close/>
                </a:path>
              </a:pathLst>
            </a:custGeom>
            <a:solidFill>
              <a:srgbClr val="2853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2" name="Freeform 244"/>
            <p:cNvSpPr>
              <a:spLocks/>
            </p:cNvSpPr>
            <p:nvPr userDrawn="1"/>
          </p:nvSpPr>
          <p:spPr bwMode="auto">
            <a:xfrm>
              <a:off x="5590" y="259"/>
              <a:ext cx="126" cy="149"/>
            </a:xfrm>
            <a:custGeom>
              <a:avLst/>
              <a:gdLst>
                <a:gd name="T0" fmla="*/ 0 w 126"/>
                <a:gd name="T1" fmla="*/ 149 h 149"/>
                <a:gd name="T2" fmla="*/ 126 w 126"/>
                <a:gd name="T3" fmla="*/ 0 h 149"/>
                <a:gd name="T4" fmla="*/ 126 w 126"/>
                <a:gd name="T5" fmla="*/ 9 h 149"/>
                <a:gd name="T6" fmla="*/ 9 w 126"/>
                <a:gd name="T7" fmla="*/ 149 h 149"/>
                <a:gd name="T8" fmla="*/ 0 w 126"/>
                <a:gd name="T9" fmla="*/ 149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149">
                  <a:moveTo>
                    <a:pt x="0" y="149"/>
                  </a:moveTo>
                  <a:lnTo>
                    <a:pt x="126" y="0"/>
                  </a:lnTo>
                  <a:lnTo>
                    <a:pt x="126" y="9"/>
                  </a:lnTo>
                  <a:lnTo>
                    <a:pt x="9" y="149"/>
                  </a:lnTo>
                  <a:lnTo>
                    <a:pt x="0" y="149"/>
                  </a:lnTo>
                  <a:close/>
                </a:path>
              </a:pathLst>
            </a:custGeom>
            <a:solidFill>
              <a:srgbClr val="2753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3" name="Freeform 245"/>
            <p:cNvSpPr>
              <a:spLocks/>
            </p:cNvSpPr>
            <p:nvPr userDrawn="1"/>
          </p:nvSpPr>
          <p:spPr bwMode="auto">
            <a:xfrm>
              <a:off x="5594" y="264"/>
              <a:ext cx="122" cy="144"/>
            </a:xfrm>
            <a:custGeom>
              <a:avLst/>
              <a:gdLst>
                <a:gd name="T0" fmla="*/ 0 w 122"/>
                <a:gd name="T1" fmla="*/ 144 h 144"/>
                <a:gd name="T2" fmla="*/ 122 w 122"/>
                <a:gd name="T3" fmla="*/ 0 h 144"/>
                <a:gd name="T4" fmla="*/ 122 w 122"/>
                <a:gd name="T5" fmla="*/ 9 h 144"/>
                <a:gd name="T6" fmla="*/ 9 w 122"/>
                <a:gd name="T7" fmla="*/ 144 h 144"/>
                <a:gd name="T8" fmla="*/ 0 w 122"/>
                <a:gd name="T9" fmla="*/ 144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44">
                  <a:moveTo>
                    <a:pt x="0" y="144"/>
                  </a:moveTo>
                  <a:lnTo>
                    <a:pt x="122" y="0"/>
                  </a:lnTo>
                  <a:lnTo>
                    <a:pt x="122" y="9"/>
                  </a:lnTo>
                  <a:lnTo>
                    <a:pt x="9" y="144"/>
                  </a:lnTo>
                  <a:lnTo>
                    <a:pt x="0" y="144"/>
                  </a:lnTo>
                  <a:close/>
                </a:path>
              </a:pathLst>
            </a:custGeom>
            <a:solidFill>
              <a:srgbClr val="2551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4" name="Freeform 246"/>
            <p:cNvSpPr>
              <a:spLocks/>
            </p:cNvSpPr>
            <p:nvPr userDrawn="1"/>
          </p:nvSpPr>
          <p:spPr bwMode="auto">
            <a:xfrm>
              <a:off x="5599" y="268"/>
              <a:ext cx="117" cy="140"/>
            </a:xfrm>
            <a:custGeom>
              <a:avLst/>
              <a:gdLst>
                <a:gd name="T0" fmla="*/ 0 w 117"/>
                <a:gd name="T1" fmla="*/ 140 h 140"/>
                <a:gd name="T2" fmla="*/ 117 w 117"/>
                <a:gd name="T3" fmla="*/ 0 h 140"/>
                <a:gd name="T4" fmla="*/ 117 w 117"/>
                <a:gd name="T5" fmla="*/ 10 h 140"/>
                <a:gd name="T6" fmla="*/ 8 w 117"/>
                <a:gd name="T7" fmla="*/ 140 h 140"/>
                <a:gd name="T8" fmla="*/ 0 w 117"/>
                <a:gd name="T9" fmla="*/ 140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40">
                  <a:moveTo>
                    <a:pt x="0" y="140"/>
                  </a:moveTo>
                  <a:lnTo>
                    <a:pt x="117" y="0"/>
                  </a:lnTo>
                  <a:lnTo>
                    <a:pt x="117" y="10"/>
                  </a:lnTo>
                  <a:lnTo>
                    <a:pt x="8" y="140"/>
                  </a:lnTo>
                  <a:lnTo>
                    <a:pt x="0" y="140"/>
                  </a:lnTo>
                  <a:close/>
                </a:path>
              </a:pathLst>
            </a:custGeom>
            <a:solidFill>
              <a:srgbClr val="2551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5" name="Freeform 247"/>
            <p:cNvSpPr>
              <a:spLocks/>
            </p:cNvSpPr>
            <p:nvPr userDrawn="1"/>
          </p:nvSpPr>
          <p:spPr bwMode="auto">
            <a:xfrm>
              <a:off x="5603" y="273"/>
              <a:ext cx="113" cy="135"/>
            </a:xfrm>
            <a:custGeom>
              <a:avLst/>
              <a:gdLst>
                <a:gd name="T0" fmla="*/ 0 w 113"/>
                <a:gd name="T1" fmla="*/ 135 h 135"/>
                <a:gd name="T2" fmla="*/ 113 w 113"/>
                <a:gd name="T3" fmla="*/ 0 h 135"/>
                <a:gd name="T4" fmla="*/ 113 w 113"/>
                <a:gd name="T5" fmla="*/ 9 h 135"/>
                <a:gd name="T6" fmla="*/ 8 w 113"/>
                <a:gd name="T7" fmla="*/ 135 h 135"/>
                <a:gd name="T8" fmla="*/ 0 w 113"/>
                <a:gd name="T9" fmla="*/ 135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135">
                  <a:moveTo>
                    <a:pt x="0" y="135"/>
                  </a:moveTo>
                  <a:lnTo>
                    <a:pt x="113" y="0"/>
                  </a:lnTo>
                  <a:lnTo>
                    <a:pt x="113" y="9"/>
                  </a:lnTo>
                  <a:lnTo>
                    <a:pt x="8" y="135"/>
                  </a:lnTo>
                  <a:lnTo>
                    <a:pt x="0" y="135"/>
                  </a:lnTo>
                  <a:close/>
                </a:path>
              </a:pathLst>
            </a:custGeom>
            <a:solidFill>
              <a:srgbClr val="234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6" name="Freeform 248"/>
            <p:cNvSpPr>
              <a:spLocks/>
            </p:cNvSpPr>
            <p:nvPr userDrawn="1"/>
          </p:nvSpPr>
          <p:spPr bwMode="auto">
            <a:xfrm>
              <a:off x="5607" y="278"/>
              <a:ext cx="109" cy="130"/>
            </a:xfrm>
            <a:custGeom>
              <a:avLst/>
              <a:gdLst>
                <a:gd name="T0" fmla="*/ 0 w 109"/>
                <a:gd name="T1" fmla="*/ 130 h 130"/>
                <a:gd name="T2" fmla="*/ 109 w 109"/>
                <a:gd name="T3" fmla="*/ 0 h 130"/>
                <a:gd name="T4" fmla="*/ 109 w 109"/>
                <a:gd name="T5" fmla="*/ 10 h 130"/>
                <a:gd name="T6" fmla="*/ 8 w 109"/>
                <a:gd name="T7" fmla="*/ 130 h 130"/>
                <a:gd name="T8" fmla="*/ 0 w 109"/>
                <a:gd name="T9" fmla="*/ 13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30">
                  <a:moveTo>
                    <a:pt x="0" y="130"/>
                  </a:moveTo>
                  <a:lnTo>
                    <a:pt x="109" y="0"/>
                  </a:lnTo>
                  <a:lnTo>
                    <a:pt x="109" y="10"/>
                  </a:lnTo>
                  <a:lnTo>
                    <a:pt x="8" y="130"/>
                  </a:lnTo>
                  <a:lnTo>
                    <a:pt x="0" y="130"/>
                  </a:lnTo>
                  <a:close/>
                </a:path>
              </a:pathLst>
            </a:custGeom>
            <a:solidFill>
              <a:srgbClr val="224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7" name="Freeform 249"/>
            <p:cNvSpPr>
              <a:spLocks/>
            </p:cNvSpPr>
            <p:nvPr userDrawn="1"/>
          </p:nvSpPr>
          <p:spPr bwMode="auto">
            <a:xfrm>
              <a:off x="5611" y="282"/>
              <a:ext cx="105" cy="126"/>
            </a:xfrm>
            <a:custGeom>
              <a:avLst/>
              <a:gdLst>
                <a:gd name="T0" fmla="*/ 0 w 105"/>
                <a:gd name="T1" fmla="*/ 126 h 126"/>
                <a:gd name="T2" fmla="*/ 105 w 105"/>
                <a:gd name="T3" fmla="*/ 0 h 126"/>
                <a:gd name="T4" fmla="*/ 105 w 105"/>
                <a:gd name="T5" fmla="*/ 11 h 126"/>
                <a:gd name="T6" fmla="*/ 8 w 105"/>
                <a:gd name="T7" fmla="*/ 126 h 126"/>
                <a:gd name="T8" fmla="*/ 0 w 105"/>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26">
                  <a:moveTo>
                    <a:pt x="0" y="126"/>
                  </a:moveTo>
                  <a:lnTo>
                    <a:pt x="105" y="0"/>
                  </a:lnTo>
                  <a:lnTo>
                    <a:pt x="105" y="11"/>
                  </a:lnTo>
                  <a:lnTo>
                    <a:pt x="8" y="126"/>
                  </a:lnTo>
                  <a:lnTo>
                    <a:pt x="0" y="126"/>
                  </a:lnTo>
                  <a:close/>
                </a:path>
              </a:pathLst>
            </a:custGeom>
            <a:solidFill>
              <a:srgbClr val="204D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8" name="Freeform 250"/>
            <p:cNvSpPr>
              <a:spLocks/>
            </p:cNvSpPr>
            <p:nvPr userDrawn="1"/>
          </p:nvSpPr>
          <p:spPr bwMode="auto">
            <a:xfrm>
              <a:off x="5615" y="288"/>
              <a:ext cx="101" cy="120"/>
            </a:xfrm>
            <a:custGeom>
              <a:avLst/>
              <a:gdLst>
                <a:gd name="T0" fmla="*/ 0 w 101"/>
                <a:gd name="T1" fmla="*/ 120 h 120"/>
                <a:gd name="T2" fmla="*/ 101 w 101"/>
                <a:gd name="T3" fmla="*/ 0 h 120"/>
                <a:gd name="T4" fmla="*/ 101 w 101"/>
                <a:gd name="T5" fmla="*/ 9 h 120"/>
                <a:gd name="T6" fmla="*/ 8 w 101"/>
                <a:gd name="T7" fmla="*/ 120 h 120"/>
                <a:gd name="T8" fmla="*/ 0 w 101"/>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20">
                  <a:moveTo>
                    <a:pt x="0" y="120"/>
                  </a:moveTo>
                  <a:lnTo>
                    <a:pt x="101" y="0"/>
                  </a:lnTo>
                  <a:lnTo>
                    <a:pt x="101" y="9"/>
                  </a:lnTo>
                  <a:lnTo>
                    <a:pt x="8" y="120"/>
                  </a:lnTo>
                  <a:lnTo>
                    <a:pt x="0" y="120"/>
                  </a:lnTo>
                  <a:close/>
                </a:path>
              </a:pathLst>
            </a:custGeom>
            <a:solidFill>
              <a:srgbClr val="204D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9" name="Freeform 251"/>
            <p:cNvSpPr>
              <a:spLocks/>
            </p:cNvSpPr>
            <p:nvPr userDrawn="1"/>
          </p:nvSpPr>
          <p:spPr bwMode="auto">
            <a:xfrm>
              <a:off x="5619" y="293"/>
              <a:ext cx="97" cy="115"/>
            </a:xfrm>
            <a:custGeom>
              <a:avLst/>
              <a:gdLst>
                <a:gd name="T0" fmla="*/ 0 w 97"/>
                <a:gd name="T1" fmla="*/ 115 h 115"/>
                <a:gd name="T2" fmla="*/ 97 w 97"/>
                <a:gd name="T3" fmla="*/ 0 h 115"/>
                <a:gd name="T4" fmla="*/ 97 w 97"/>
                <a:gd name="T5" fmla="*/ 9 h 115"/>
                <a:gd name="T6" fmla="*/ 8 w 97"/>
                <a:gd name="T7" fmla="*/ 115 h 115"/>
                <a:gd name="T8" fmla="*/ 0 w 97"/>
                <a:gd name="T9" fmla="*/ 115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15">
                  <a:moveTo>
                    <a:pt x="0" y="115"/>
                  </a:moveTo>
                  <a:lnTo>
                    <a:pt x="97" y="0"/>
                  </a:lnTo>
                  <a:lnTo>
                    <a:pt x="97" y="9"/>
                  </a:lnTo>
                  <a:lnTo>
                    <a:pt x="8" y="115"/>
                  </a:lnTo>
                  <a:lnTo>
                    <a:pt x="0" y="115"/>
                  </a:lnTo>
                  <a:close/>
                </a:path>
              </a:pathLst>
            </a:custGeom>
            <a:solidFill>
              <a:srgbClr val="1E4B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0" name="Freeform 252"/>
            <p:cNvSpPr>
              <a:spLocks/>
            </p:cNvSpPr>
            <p:nvPr userDrawn="1"/>
          </p:nvSpPr>
          <p:spPr bwMode="auto">
            <a:xfrm>
              <a:off x="5623" y="297"/>
              <a:ext cx="93" cy="111"/>
            </a:xfrm>
            <a:custGeom>
              <a:avLst/>
              <a:gdLst>
                <a:gd name="T0" fmla="*/ 0 w 93"/>
                <a:gd name="T1" fmla="*/ 111 h 111"/>
                <a:gd name="T2" fmla="*/ 93 w 93"/>
                <a:gd name="T3" fmla="*/ 0 h 111"/>
                <a:gd name="T4" fmla="*/ 93 w 93"/>
                <a:gd name="T5" fmla="*/ 9 h 111"/>
                <a:gd name="T6" fmla="*/ 7 w 93"/>
                <a:gd name="T7" fmla="*/ 111 h 111"/>
                <a:gd name="T8" fmla="*/ 0 w 93"/>
                <a:gd name="T9" fmla="*/ 111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111">
                  <a:moveTo>
                    <a:pt x="0" y="111"/>
                  </a:moveTo>
                  <a:lnTo>
                    <a:pt x="93" y="0"/>
                  </a:lnTo>
                  <a:lnTo>
                    <a:pt x="93" y="9"/>
                  </a:lnTo>
                  <a:lnTo>
                    <a:pt x="7" y="111"/>
                  </a:lnTo>
                  <a:lnTo>
                    <a:pt x="0" y="111"/>
                  </a:lnTo>
                  <a:close/>
                </a:path>
              </a:pathLst>
            </a:custGeom>
            <a:solidFill>
              <a:srgbClr val="1D4B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1" name="Freeform 253"/>
            <p:cNvSpPr>
              <a:spLocks/>
            </p:cNvSpPr>
            <p:nvPr userDrawn="1"/>
          </p:nvSpPr>
          <p:spPr bwMode="auto">
            <a:xfrm>
              <a:off x="5627" y="302"/>
              <a:ext cx="89" cy="106"/>
            </a:xfrm>
            <a:custGeom>
              <a:avLst/>
              <a:gdLst>
                <a:gd name="T0" fmla="*/ 0 w 89"/>
                <a:gd name="T1" fmla="*/ 106 h 106"/>
                <a:gd name="T2" fmla="*/ 89 w 89"/>
                <a:gd name="T3" fmla="*/ 0 h 106"/>
                <a:gd name="T4" fmla="*/ 89 w 89"/>
                <a:gd name="T5" fmla="*/ 9 h 106"/>
                <a:gd name="T6" fmla="*/ 7 w 89"/>
                <a:gd name="T7" fmla="*/ 106 h 106"/>
                <a:gd name="T8" fmla="*/ 0 w 89"/>
                <a:gd name="T9" fmla="*/ 106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106">
                  <a:moveTo>
                    <a:pt x="0" y="106"/>
                  </a:moveTo>
                  <a:lnTo>
                    <a:pt x="89" y="0"/>
                  </a:lnTo>
                  <a:lnTo>
                    <a:pt x="89" y="9"/>
                  </a:lnTo>
                  <a:lnTo>
                    <a:pt x="7" y="106"/>
                  </a:lnTo>
                  <a:lnTo>
                    <a:pt x="0" y="106"/>
                  </a:lnTo>
                  <a:close/>
                </a:path>
              </a:pathLst>
            </a:custGeom>
            <a:solidFill>
              <a:srgbClr val="1B49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2" name="Freeform 254"/>
            <p:cNvSpPr>
              <a:spLocks/>
            </p:cNvSpPr>
            <p:nvPr userDrawn="1"/>
          </p:nvSpPr>
          <p:spPr bwMode="auto">
            <a:xfrm>
              <a:off x="5630" y="306"/>
              <a:ext cx="86" cy="102"/>
            </a:xfrm>
            <a:custGeom>
              <a:avLst/>
              <a:gdLst>
                <a:gd name="T0" fmla="*/ 0 w 86"/>
                <a:gd name="T1" fmla="*/ 102 h 102"/>
                <a:gd name="T2" fmla="*/ 86 w 86"/>
                <a:gd name="T3" fmla="*/ 0 h 102"/>
                <a:gd name="T4" fmla="*/ 86 w 86"/>
                <a:gd name="T5" fmla="*/ 11 h 102"/>
                <a:gd name="T6" fmla="*/ 8 w 86"/>
                <a:gd name="T7" fmla="*/ 102 h 102"/>
                <a:gd name="T8" fmla="*/ 0 w 86"/>
                <a:gd name="T9" fmla="*/ 102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102">
                  <a:moveTo>
                    <a:pt x="0" y="102"/>
                  </a:moveTo>
                  <a:lnTo>
                    <a:pt x="86" y="0"/>
                  </a:lnTo>
                  <a:lnTo>
                    <a:pt x="86" y="11"/>
                  </a:lnTo>
                  <a:lnTo>
                    <a:pt x="8" y="102"/>
                  </a:lnTo>
                  <a:lnTo>
                    <a:pt x="0" y="102"/>
                  </a:lnTo>
                  <a:close/>
                </a:path>
              </a:pathLst>
            </a:custGeom>
            <a:solidFill>
              <a:srgbClr val="1B49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3" name="Freeform 255"/>
            <p:cNvSpPr>
              <a:spLocks/>
            </p:cNvSpPr>
            <p:nvPr userDrawn="1"/>
          </p:nvSpPr>
          <p:spPr bwMode="auto">
            <a:xfrm>
              <a:off x="5634" y="311"/>
              <a:ext cx="82" cy="97"/>
            </a:xfrm>
            <a:custGeom>
              <a:avLst/>
              <a:gdLst>
                <a:gd name="T0" fmla="*/ 0 w 82"/>
                <a:gd name="T1" fmla="*/ 97 h 97"/>
                <a:gd name="T2" fmla="*/ 82 w 82"/>
                <a:gd name="T3" fmla="*/ 0 h 97"/>
                <a:gd name="T4" fmla="*/ 82 w 82"/>
                <a:gd name="T5" fmla="*/ 10 h 97"/>
                <a:gd name="T6" fmla="*/ 8 w 82"/>
                <a:gd name="T7" fmla="*/ 97 h 97"/>
                <a:gd name="T8" fmla="*/ 0 w 82"/>
                <a:gd name="T9" fmla="*/ 97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97">
                  <a:moveTo>
                    <a:pt x="0" y="97"/>
                  </a:moveTo>
                  <a:lnTo>
                    <a:pt x="82" y="0"/>
                  </a:lnTo>
                  <a:lnTo>
                    <a:pt x="82" y="10"/>
                  </a:lnTo>
                  <a:lnTo>
                    <a:pt x="8" y="97"/>
                  </a:lnTo>
                  <a:lnTo>
                    <a:pt x="0" y="97"/>
                  </a:lnTo>
                  <a:close/>
                </a:path>
              </a:pathLst>
            </a:custGeom>
            <a:solidFill>
              <a:srgbClr val="194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4" name="Freeform 256"/>
            <p:cNvSpPr>
              <a:spLocks/>
            </p:cNvSpPr>
            <p:nvPr userDrawn="1"/>
          </p:nvSpPr>
          <p:spPr bwMode="auto">
            <a:xfrm>
              <a:off x="5638" y="317"/>
              <a:ext cx="78" cy="91"/>
            </a:xfrm>
            <a:custGeom>
              <a:avLst/>
              <a:gdLst>
                <a:gd name="T0" fmla="*/ 0 w 78"/>
                <a:gd name="T1" fmla="*/ 91 h 91"/>
                <a:gd name="T2" fmla="*/ 78 w 78"/>
                <a:gd name="T3" fmla="*/ 0 h 91"/>
                <a:gd name="T4" fmla="*/ 78 w 78"/>
                <a:gd name="T5" fmla="*/ 9 h 91"/>
                <a:gd name="T6" fmla="*/ 8 w 78"/>
                <a:gd name="T7" fmla="*/ 91 h 91"/>
                <a:gd name="T8" fmla="*/ 0 w 78"/>
                <a:gd name="T9" fmla="*/ 91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91">
                  <a:moveTo>
                    <a:pt x="0" y="91"/>
                  </a:moveTo>
                  <a:lnTo>
                    <a:pt x="78" y="0"/>
                  </a:lnTo>
                  <a:lnTo>
                    <a:pt x="78" y="9"/>
                  </a:lnTo>
                  <a:lnTo>
                    <a:pt x="8" y="91"/>
                  </a:lnTo>
                  <a:lnTo>
                    <a:pt x="0" y="91"/>
                  </a:lnTo>
                  <a:close/>
                </a:path>
              </a:pathLst>
            </a:custGeom>
            <a:solidFill>
              <a:srgbClr val="184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5" name="Freeform 257"/>
            <p:cNvSpPr>
              <a:spLocks/>
            </p:cNvSpPr>
            <p:nvPr userDrawn="1"/>
          </p:nvSpPr>
          <p:spPr bwMode="auto">
            <a:xfrm>
              <a:off x="5642" y="321"/>
              <a:ext cx="74" cy="87"/>
            </a:xfrm>
            <a:custGeom>
              <a:avLst/>
              <a:gdLst>
                <a:gd name="T0" fmla="*/ 0 w 74"/>
                <a:gd name="T1" fmla="*/ 87 h 87"/>
                <a:gd name="T2" fmla="*/ 74 w 74"/>
                <a:gd name="T3" fmla="*/ 0 h 87"/>
                <a:gd name="T4" fmla="*/ 74 w 74"/>
                <a:gd name="T5" fmla="*/ 10 h 87"/>
                <a:gd name="T6" fmla="*/ 8 w 74"/>
                <a:gd name="T7" fmla="*/ 87 h 87"/>
                <a:gd name="T8" fmla="*/ 0 w 74"/>
                <a:gd name="T9" fmla="*/ 87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87">
                  <a:moveTo>
                    <a:pt x="0" y="87"/>
                  </a:moveTo>
                  <a:lnTo>
                    <a:pt x="74" y="0"/>
                  </a:lnTo>
                  <a:lnTo>
                    <a:pt x="74" y="10"/>
                  </a:lnTo>
                  <a:lnTo>
                    <a:pt x="8" y="87"/>
                  </a:lnTo>
                  <a:lnTo>
                    <a:pt x="0" y="87"/>
                  </a:lnTo>
                  <a:close/>
                </a:path>
              </a:pathLst>
            </a:custGeom>
            <a:solidFill>
              <a:srgbClr val="1645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6" name="Freeform 258"/>
            <p:cNvSpPr>
              <a:spLocks/>
            </p:cNvSpPr>
            <p:nvPr userDrawn="1"/>
          </p:nvSpPr>
          <p:spPr bwMode="auto">
            <a:xfrm>
              <a:off x="5646" y="326"/>
              <a:ext cx="70" cy="82"/>
            </a:xfrm>
            <a:custGeom>
              <a:avLst/>
              <a:gdLst>
                <a:gd name="T0" fmla="*/ 0 w 70"/>
                <a:gd name="T1" fmla="*/ 82 h 82"/>
                <a:gd name="T2" fmla="*/ 70 w 70"/>
                <a:gd name="T3" fmla="*/ 0 h 82"/>
                <a:gd name="T4" fmla="*/ 70 w 70"/>
                <a:gd name="T5" fmla="*/ 9 h 82"/>
                <a:gd name="T6" fmla="*/ 9 w 70"/>
                <a:gd name="T7" fmla="*/ 82 h 82"/>
                <a:gd name="T8" fmla="*/ 0 w 70"/>
                <a:gd name="T9" fmla="*/ 82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82">
                  <a:moveTo>
                    <a:pt x="0" y="82"/>
                  </a:moveTo>
                  <a:lnTo>
                    <a:pt x="70" y="0"/>
                  </a:lnTo>
                  <a:lnTo>
                    <a:pt x="70" y="9"/>
                  </a:lnTo>
                  <a:lnTo>
                    <a:pt x="9" y="82"/>
                  </a:lnTo>
                  <a:lnTo>
                    <a:pt x="0" y="82"/>
                  </a:lnTo>
                  <a:close/>
                </a:path>
              </a:pathLst>
            </a:custGeom>
            <a:solidFill>
              <a:srgbClr val="1645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7" name="Freeform 259"/>
            <p:cNvSpPr>
              <a:spLocks/>
            </p:cNvSpPr>
            <p:nvPr userDrawn="1"/>
          </p:nvSpPr>
          <p:spPr bwMode="auto">
            <a:xfrm>
              <a:off x="5650" y="331"/>
              <a:ext cx="66" cy="77"/>
            </a:xfrm>
            <a:custGeom>
              <a:avLst/>
              <a:gdLst>
                <a:gd name="T0" fmla="*/ 0 w 66"/>
                <a:gd name="T1" fmla="*/ 77 h 77"/>
                <a:gd name="T2" fmla="*/ 66 w 66"/>
                <a:gd name="T3" fmla="*/ 0 h 77"/>
                <a:gd name="T4" fmla="*/ 66 w 66"/>
                <a:gd name="T5" fmla="*/ 9 h 77"/>
                <a:gd name="T6" fmla="*/ 9 w 66"/>
                <a:gd name="T7" fmla="*/ 77 h 77"/>
                <a:gd name="T8" fmla="*/ 0 w 66"/>
                <a:gd name="T9" fmla="*/ 77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77">
                  <a:moveTo>
                    <a:pt x="0" y="77"/>
                  </a:moveTo>
                  <a:lnTo>
                    <a:pt x="66" y="0"/>
                  </a:lnTo>
                  <a:lnTo>
                    <a:pt x="66" y="9"/>
                  </a:lnTo>
                  <a:lnTo>
                    <a:pt x="9" y="77"/>
                  </a:lnTo>
                  <a:lnTo>
                    <a:pt x="0" y="77"/>
                  </a:lnTo>
                  <a:close/>
                </a:path>
              </a:pathLst>
            </a:custGeom>
            <a:solidFill>
              <a:srgbClr val="144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8" name="Freeform 260"/>
            <p:cNvSpPr>
              <a:spLocks/>
            </p:cNvSpPr>
            <p:nvPr userDrawn="1"/>
          </p:nvSpPr>
          <p:spPr bwMode="auto">
            <a:xfrm>
              <a:off x="5655" y="335"/>
              <a:ext cx="61" cy="73"/>
            </a:xfrm>
            <a:custGeom>
              <a:avLst/>
              <a:gdLst>
                <a:gd name="T0" fmla="*/ 0 w 61"/>
                <a:gd name="T1" fmla="*/ 73 h 73"/>
                <a:gd name="T2" fmla="*/ 61 w 61"/>
                <a:gd name="T3" fmla="*/ 0 h 73"/>
                <a:gd name="T4" fmla="*/ 61 w 61"/>
                <a:gd name="T5" fmla="*/ 11 h 73"/>
                <a:gd name="T6" fmla="*/ 8 w 61"/>
                <a:gd name="T7" fmla="*/ 73 h 73"/>
                <a:gd name="T8" fmla="*/ 0 w 61"/>
                <a:gd name="T9" fmla="*/ 73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73">
                  <a:moveTo>
                    <a:pt x="0" y="73"/>
                  </a:moveTo>
                  <a:lnTo>
                    <a:pt x="61" y="0"/>
                  </a:lnTo>
                  <a:lnTo>
                    <a:pt x="61" y="11"/>
                  </a:lnTo>
                  <a:lnTo>
                    <a:pt x="8" y="73"/>
                  </a:lnTo>
                  <a:lnTo>
                    <a:pt x="0" y="73"/>
                  </a:lnTo>
                  <a:close/>
                </a:path>
              </a:pathLst>
            </a:custGeom>
            <a:solidFill>
              <a:srgbClr val="134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9" name="Freeform 261"/>
            <p:cNvSpPr>
              <a:spLocks/>
            </p:cNvSpPr>
            <p:nvPr userDrawn="1"/>
          </p:nvSpPr>
          <p:spPr bwMode="auto">
            <a:xfrm>
              <a:off x="5659" y="340"/>
              <a:ext cx="57" cy="68"/>
            </a:xfrm>
            <a:custGeom>
              <a:avLst/>
              <a:gdLst>
                <a:gd name="T0" fmla="*/ 0 w 57"/>
                <a:gd name="T1" fmla="*/ 68 h 68"/>
                <a:gd name="T2" fmla="*/ 57 w 57"/>
                <a:gd name="T3" fmla="*/ 0 h 68"/>
                <a:gd name="T4" fmla="*/ 57 w 57"/>
                <a:gd name="T5" fmla="*/ 10 h 68"/>
                <a:gd name="T6" fmla="*/ 8 w 57"/>
                <a:gd name="T7" fmla="*/ 68 h 68"/>
                <a:gd name="T8" fmla="*/ 0 w 57"/>
                <a:gd name="T9" fmla="*/ 68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68">
                  <a:moveTo>
                    <a:pt x="0" y="68"/>
                  </a:moveTo>
                  <a:lnTo>
                    <a:pt x="57" y="0"/>
                  </a:lnTo>
                  <a:lnTo>
                    <a:pt x="57" y="10"/>
                  </a:lnTo>
                  <a:lnTo>
                    <a:pt x="8" y="68"/>
                  </a:lnTo>
                  <a:lnTo>
                    <a:pt x="0" y="68"/>
                  </a:lnTo>
                  <a:close/>
                </a:path>
              </a:pathLst>
            </a:custGeom>
            <a:solidFill>
              <a:srgbClr val="1141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0" name="Freeform 262"/>
            <p:cNvSpPr>
              <a:spLocks/>
            </p:cNvSpPr>
            <p:nvPr userDrawn="1"/>
          </p:nvSpPr>
          <p:spPr bwMode="auto">
            <a:xfrm>
              <a:off x="5663" y="346"/>
              <a:ext cx="53" cy="62"/>
            </a:xfrm>
            <a:custGeom>
              <a:avLst/>
              <a:gdLst>
                <a:gd name="T0" fmla="*/ 0 w 53"/>
                <a:gd name="T1" fmla="*/ 62 h 62"/>
                <a:gd name="T2" fmla="*/ 53 w 53"/>
                <a:gd name="T3" fmla="*/ 0 h 62"/>
                <a:gd name="T4" fmla="*/ 53 w 53"/>
                <a:gd name="T5" fmla="*/ 9 h 62"/>
                <a:gd name="T6" fmla="*/ 8 w 53"/>
                <a:gd name="T7" fmla="*/ 62 h 62"/>
                <a:gd name="T8" fmla="*/ 0 w 53"/>
                <a:gd name="T9" fmla="*/ 62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62">
                  <a:moveTo>
                    <a:pt x="0" y="62"/>
                  </a:moveTo>
                  <a:lnTo>
                    <a:pt x="53" y="0"/>
                  </a:lnTo>
                  <a:lnTo>
                    <a:pt x="53" y="9"/>
                  </a:lnTo>
                  <a:lnTo>
                    <a:pt x="8" y="62"/>
                  </a:lnTo>
                  <a:lnTo>
                    <a:pt x="0" y="62"/>
                  </a:lnTo>
                  <a:close/>
                </a:path>
              </a:pathLst>
            </a:custGeom>
            <a:solidFill>
              <a:srgbClr val="1141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1" name="Freeform 263"/>
            <p:cNvSpPr>
              <a:spLocks/>
            </p:cNvSpPr>
            <p:nvPr userDrawn="1"/>
          </p:nvSpPr>
          <p:spPr bwMode="auto">
            <a:xfrm>
              <a:off x="5667" y="350"/>
              <a:ext cx="49" cy="58"/>
            </a:xfrm>
            <a:custGeom>
              <a:avLst/>
              <a:gdLst>
                <a:gd name="T0" fmla="*/ 0 w 49"/>
                <a:gd name="T1" fmla="*/ 58 h 58"/>
                <a:gd name="T2" fmla="*/ 49 w 49"/>
                <a:gd name="T3" fmla="*/ 0 h 58"/>
                <a:gd name="T4" fmla="*/ 49 w 49"/>
                <a:gd name="T5" fmla="*/ 10 h 58"/>
                <a:gd name="T6" fmla="*/ 8 w 49"/>
                <a:gd name="T7" fmla="*/ 58 h 58"/>
                <a:gd name="T8" fmla="*/ 0 w 49"/>
                <a:gd name="T9" fmla="*/ 58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58">
                  <a:moveTo>
                    <a:pt x="0" y="58"/>
                  </a:moveTo>
                  <a:lnTo>
                    <a:pt x="49" y="0"/>
                  </a:lnTo>
                  <a:lnTo>
                    <a:pt x="49" y="10"/>
                  </a:lnTo>
                  <a:lnTo>
                    <a:pt x="8" y="58"/>
                  </a:lnTo>
                  <a:lnTo>
                    <a:pt x="0" y="58"/>
                  </a:lnTo>
                  <a:close/>
                </a:path>
              </a:pathLst>
            </a:custGeom>
            <a:solidFill>
              <a:srgbClr val="0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2" name="Freeform 264"/>
            <p:cNvSpPr>
              <a:spLocks/>
            </p:cNvSpPr>
            <p:nvPr userDrawn="1"/>
          </p:nvSpPr>
          <p:spPr bwMode="auto">
            <a:xfrm>
              <a:off x="5671" y="355"/>
              <a:ext cx="45" cy="53"/>
            </a:xfrm>
            <a:custGeom>
              <a:avLst/>
              <a:gdLst>
                <a:gd name="T0" fmla="*/ 0 w 45"/>
                <a:gd name="T1" fmla="*/ 53 h 53"/>
                <a:gd name="T2" fmla="*/ 45 w 45"/>
                <a:gd name="T3" fmla="*/ 0 h 53"/>
                <a:gd name="T4" fmla="*/ 45 w 45"/>
                <a:gd name="T5" fmla="*/ 9 h 53"/>
                <a:gd name="T6" fmla="*/ 8 w 45"/>
                <a:gd name="T7" fmla="*/ 53 h 53"/>
                <a:gd name="T8" fmla="*/ 0 w 45"/>
                <a:gd name="T9" fmla="*/ 5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3">
                  <a:moveTo>
                    <a:pt x="0" y="53"/>
                  </a:moveTo>
                  <a:lnTo>
                    <a:pt x="45" y="0"/>
                  </a:lnTo>
                  <a:lnTo>
                    <a:pt x="45" y="9"/>
                  </a:lnTo>
                  <a:lnTo>
                    <a:pt x="8" y="53"/>
                  </a:lnTo>
                  <a:lnTo>
                    <a:pt x="0" y="53"/>
                  </a:lnTo>
                  <a:close/>
                </a:path>
              </a:pathLst>
            </a:custGeom>
            <a:solidFill>
              <a:srgbClr val="0E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3" name="Freeform 265"/>
            <p:cNvSpPr>
              <a:spLocks/>
            </p:cNvSpPr>
            <p:nvPr userDrawn="1"/>
          </p:nvSpPr>
          <p:spPr bwMode="auto">
            <a:xfrm>
              <a:off x="5675" y="360"/>
              <a:ext cx="41" cy="48"/>
            </a:xfrm>
            <a:custGeom>
              <a:avLst/>
              <a:gdLst>
                <a:gd name="T0" fmla="*/ 0 w 41"/>
                <a:gd name="T1" fmla="*/ 48 h 48"/>
                <a:gd name="T2" fmla="*/ 41 w 41"/>
                <a:gd name="T3" fmla="*/ 0 h 48"/>
                <a:gd name="T4" fmla="*/ 41 w 41"/>
                <a:gd name="T5" fmla="*/ 9 h 48"/>
                <a:gd name="T6" fmla="*/ 8 w 41"/>
                <a:gd name="T7" fmla="*/ 48 h 48"/>
                <a:gd name="T8" fmla="*/ 0 w 41"/>
                <a:gd name="T9" fmla="*/ 48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8">
                  <a:moveTo>
                    <a:pt x="0" y="48"/>
                  </a:moveTo>
                  <a:lnTo>
                    <a:pt x="41" y="0"/>
                  </a:lnTo>
                  <a:lnTo>
                    <a:pt x="41" y="9"/>
                  </a:lnTo>
                  <a:lnTo>
                    <a:pt x="8" y="48"/>
                  </a:lnTo>
                  <a:lnTo>
                    <a:pt x="0" y="48"/>
                  </a:lnTo>
                  <a:close/>
                </a:path>
              </a:pathLst>
            </a:custGeom>
            <a:solidFill>
              <a:srgbClr val="0C3D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4" name="Freeform 266"/>
            <p:cNvSpPr>
              <a:spLocks/>
            </p:cNvSpPr>
            <p:nvPr userDrawn="1"/>
          </p:nvSpPr>
          <p:spPr bwMode="auto">
            <a:xfrm>
              <a:off x="5679" y="364"/>
              <a:ext cx="37" cy="44"/>
            </a:xfrm>
            <a:custGeom>
              <a:avLst/>
              <a:gdLst>
                <a:gd name="T0" fmla="*/ 0 w 37"/>
                <a:gd name="T1" fmla="*/ 44 h 44"/>
                <a:gd name="T2" fmla="*/ 37 w 37"/>
                <a:gd name="T3" fmla="*/ 0 h 44"/>
                <a:gd name="T4" fmla="*/ 37 w 37"/>
                <a:gd name="T5" fmla="*/ 11 h 44"/>
                <a:gd name="T6" fmla="*/ 8 w 37"/>
                <a:gd name="T7" fmla="*/ 44 h 44"/>
                <a:gd name="T8" fmla="*/ 0 w 37"/>
                <a:gd name="T9" fmla="*/ 44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4">
                  <a:moveTo>
                    <a:pt x="0" y="44"/>
                  </a:moveTo>
                  <a:lnTo>
                    <a:pt x="37" y="0"/>
                  </a:lnTo>
                  <a:lnTo>
                    <a:pt x="37" y="11"/>
                  </a:lnTo>
                  <a:lnTo>
                    <a:pt x="8" y="44"/>
                  </a:lnTo>
                  <a:lnTo>
                    <a:pt x="0" y="44"/>
                  </a:lnTo>
                  <a:close/>
                </a:path>
              </a:pathLst>
            </a:custGeom>
            <a:solidFill>
              <a:srgbClr val="0C3D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5" name="Freeform 267"/>
            <p:cNvSpPr>
              <a:spLocks/>
            </p:cNvSpPr>
            <p:nvPr userDrawn="1"/>
          </p:nvSpPr>
          <p:spPr bwMode="auto">
            <a:xfrm>
              <a:off x="5683" y="369"/>
              <a:ext cx="33" cy="39"/>
            </a:xfrm>
            <a:custGeom>
              <a:avLst/>
              <a:gdLst>
                <a:gd name="T0" fmla="*/ 0 w 33"/>
                <a:gd name="T1" fmla="*/ 39 h 39"/>
                <a:gd name="T2" fmla="*/ 33 w 33"/>
                <a:gd name="T3" fmla="*/ 0 h 39"/>
                <a:gd name="T4" fmla="*/ 33 w 33"/>
                <a:gd name="T5" fmla="*/ 10 h 39"/>
                <a:gd name="T6" fmla="*/ 8 w 33"/>
                <a:gd name="T7" fmla="*/ 39 h 39"/>
                <a:gd name="T8" fmla="*/ 0 w 33"/>
                <a:gd name="T9" fmla="*/ 39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9">
                  <a:moveTo>
                    <a:pt x="0" y="39"/>
                  </a:moveTo>
                  <a:lnTo>
                    <a:pt x="33" y="0"/>
                  </a:lnTo>
                  <a:lnTo>
                    <a:pt x="33" y="10"/>
                  </a:lnTo>
                  <a:lnTo>
                    <a:pt x="8" y="39"/>
                  </a:lnTo>
                  <a:lnTo>
                    <a:pt x="0" y="39"/>
                  </a:lnTo>
                  <a:close/>
                </a:path>
              </a:pathLst>
            </a:custGeom>
            <a:solidFill>
              <a:srgbClr val="0A3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6" name="Freeform 268"/>
            <p:cNvSpPr>
              <a:spLocks/>
            </p:cNvSpPr>
            <p:nvPr userDrawn="1"/>
          </p:nvSpPr>
          <p:spPr bwMode="auto">
            <a:xfrm>
              <a:off x="5687" y="375"/>
              <a:ext cx="29" cy="33"/>
            </a:xfrm>
            <a:custGeom>
              <a:avLst/>
              <a:gdLst>
                <a:gd name="T0" fmla="*/ 0 w 29"/>
                <a:gd name="T1" fmla="*/ 33 h 33"/>
                <a:gd name="T2" fmla="*/ 29 w 29"/>
                <a:gd name="T3" fmla="*/ 0 h 33"/>
                <a:gd name="T4" fmla="*/ 29 w 29"/>
                <a:gd name="T5" fmla="*/ 9 h 33"/>
                <a:gd name="T6" fmla="*/ 8 w 29"/>
                <a:gd name="T7" fmla="*/ 33 h 33"/>
                <a:gd name="T8" fmla="*/ 0 w 29"/>
                <a:gd name="T9" fmla="*/ 33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3">
                  <a:moveTo>
                    <a:pt x="0" y="33"/>
                  </a:moveTo>
                  <a:lnTo>
                    <a:pt x="29" y="0"/>
                  </a:lnTo>
                  <a:lnTo>
                    <a:pt x="29" y="9"/>
                  </a:lnTo>
                  <a:lnTo>
                    <a:pt x="8" y="33"/>
                  </a:lnTo>
                  <a:lnTo>
                    <a:pt x="0" y="33"/>
                  </a:lnTo>
                  <a:close/>
                </a:path>
              </a:pathLst>
            </a:custGeom>
            <a:solidFill>
              <a:srgbClr val="093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7" name="Freeform 269"/>
            <p:cNvSpPr>
              <a:spLocks/>
            </p:cNvSpPr>
            <p:nvPr userDrawn="1"/>
          </p:nvSpPr>
          <p:spPr bwMode="auto">
            <a:xfrm>
              <a:off x="5691" y="379"/>
              <a:ext cx="25" cy="29"/>
            </a:xfrm>
            <a:custGeom>
              <a:avLst/>
              <a:gdLst>
                <a:gd name="T0" fmla="*/ 0 w 25"/>
                <a:gd name="T1" fmla="*/ 29 h 29"/>
                <a:gd name="T2" fmla="*/ 25 w 25"/>
                <a:gd name="T3" fmla="*/ 0 h 29"/>
                <a:gd name="T4" fmla="*/ 25 w 25"/>
                <a:gd name="T5" fmla="*/ 9 h 29"/>
                <a:gd name="T6" fmla="*/ 8 w 25"/>
                <a:gd name="T7" fmla="*/ 29 h 29"/>
                <a:gd name="T8" fmla="*/ 0 w 2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0" y="29"/>
                  </a:moveTo>
                  <a:lnTo>
                    <a:pt x="25" y="0"/>
                  </a:lnTo>
                  <a:lnTo>
                    <a:pt x="25" y="9"/>
                  </a:lnTo>
                  <a:lnTo>
                    <a:pt x="8" y="29"/>
                  </a:lnTo>
                  <a:lnTo>
                    <a:pt x="0" y="29"/>
                  </a:lnTo>
                  <a:close/>
                </a:path>
              </a:pathLst>
            </a:custGeom>
            <a:solidFill>
              <a:srgbClr val="073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8" name="Freeform 270"/>
            <p:cNvSpPr>
              <a:spLocks/>
            </p:cNvSpPr>
            <p:nvPr userDrawn="1"/>
          </p:nvSpPr>
          <p:spPr bwMode="auto">
            <a:xfrm>
              <a:off x="5695" y="384"/>
              <a:ext cx="21" cy="24"/>
            </a:xfrm>
            <a:custGeom>
              <a:avLst/>
              <a:gdLst>
                <a:gd name="T0" fmla="*/ 0 w 21"/>
                <a:gd name="T1" fmla="*/ 24 h 24"/>
                <a:gd name="T2" fmla="*/ 21 w 21"/>
                <a:gd name="T3" fmla="*/ 0 h 24"/>
                <a:gd name="T4" fmla="*/ 21 w 21"/>
                <a:gd name="T5" fmla="*/ 9 h 24"/>
                <a:gd name="T6" fmla="*/ 8 w 21"/>
                <a:gd name="T7" fmla="*/ 24 h 24"/>
                <a:gd name="T8" fmla="*/ 0 w 21"/>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4">
                  <a:moveTo>
                    <a:pt x="0" y="24"/>
                  </a:moveTo>
                  <a:lnTo>
                    <a:pt x="21" y="0"/>
                  </a:lnTo>
                  <a:lnTo>
                    <a:pt x="21" y="9"/>
                  </a:lnTo>
                  <a:lnTo>
                    <a:pt x="8" y="24"/>
                  </a:lnTo>
                  <a:lnTo>
                    <a:pt x="0" y="24"/>
                  </a:lnTo>
                  <a:close/>
                </a:path>
              </a:pathLst>
            </a:custGeom>
            <a:solidFill>
              <a:srgbClr val="073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9" name="Freeform 271"/>
            <p:cNvSpPr>
              <a:spLocks/>
            </p:cNvSpPr>
            <p:nvPr userDrawn="1"/>
          </p:nvSpPr>
          <p:spPr bwMode="auto">
            <a:xfrm>
              <a:off x="5699" y="388"/>
              <a:ext cx="17" cy="20"/>
            </a:xfrm>
            <a:custGeom>
              <a:avLst/>
              <a:gdLst>
                <a:gd name="T0" fmla="*/ 0 w 17"/>
                <a:gd name="T1" fmla="*/ 20 h 20"/>
                <a:gd name="T2" fmla="*/ 17 w 17"/>
                <a:gd name="T3" fmla="*/ 0 h 20"/>
                <a:gd name="T4" fmla="*/ 17 w 17"/>
                <a:gd name="T5" fmla="*/ 10 h 20"/>
                <a:gd name="T6" fmla="*/ 8 w 17"/>
                <a:gd name="T7" fmla="*/ 20 h 20"/>
                <a:gd name="T8" fmla="*/ 0 w 17"/>
                <a:gd name="T9" fmla="*/ 2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0">
                  <a:moveTo>
                    <a:pt x="0" y="20"/>
                  </a:moveTo>
                  <a:lnTo>
                    <a:pt x="17" y="0"/>
                  </a:lnTo>
                  <a:lnTo>
                    <a:pt x="17" y="10"/>
                  </a:lnTo>
                  <a:lnTo>
                    <a:pt x="8" y="20"/>
                  </a:lnTo>
                  <a:lnTo>
                    <a:pt x="0" y="20"/>
                  </a:lnTo>
                  <a:close/>
                </a:path>
              </a:pathLst>
            </a:custGeom>
            <a:solidFill>
              <a:srgbClr val="0537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0" name="Freeform 272"/>
            <p:cNvSpPr>
              <a:spLocks/>
            </p:cNvSpPr>
            <p:nvPr userDrawn="1"/>
          </p:nvSpPr>
          <p:spPr bwMode="auto">
            <a:xfrm>
              <a:off x="5703" y="393"/>
              <a:ext cx="13" cy="15"/>
            </a:xfrm>
            <a:custGeom>
              <a:avLst/>
              <a:gdLst>
                <a:gd name="T0" fmla="*/ 0 w 13"/>
                <a:gd name="T1" fmla="*/ 15 h 15"/>
                <a:gd name="T2" fmla="*/ 13 w 13"/>
                <a:gd name="T3" fmla="*/ 0 h 15"/>
                <a:gd name="T4" fmla="*/ 13 w 13"/>
                <a:gd name="T5" fmla="*/ 9 h 15"/>
                <a:gd name="T6" fmla="*/ 8 w 13"/>
                <a:gd name="T7" fmla="*/ 15 h 15"/>
                <a:gd name="T8" fmla="*/ 0 w 13"/>
                <a:gd name="T9" fmla="*/ 1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5">
                  <a:moveTo>
                    <a:pt x="0" y="15"/>
                  </a:moveTo>
                  <a:lnTo>
                    <a:pt x="13" y="0"/>
                  </a:lnTo>
                  <a:lnTo>
                    <a:pt x="13" y="9"/>
                  </a:lnTo>
                  <a:lnTo>
                    <a:pt x="8" y="15"/>
                  </a:lnTo>
                  <a:lnTo>
                    <a:pt x="0" y="15"/>
                  </a:lnTo>
                  <a:close/>
                </a:path>
              </a:pathLst>
            </a:custGeom>
            <a:solidFill>
              <a:srgbClr val="0437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1" name="Freeform 273"/>
            <p:cNvSpPr>
              <a:spLocks/>
            </p:cNvSpPr>
            <p:nvPr userDrawn="1"/>
          </p:nvSpPr>
          <p:spPr bwMode="auto">
            <a:xfrm>
              <a:off x="5707" y="398"/>
              <a:ext cx="9" cy="10"/>
            </a:xfrm>
            <a:custGeom>
              <a:avLst/>
              <a:gdLst>
                <a:gd name="T0" fmla="*/ 0 w 9"/>
                <a:gd name="T1" fmla="*/ 10 h 10"/>
                <a:gd name="T2" fmla="*/ 9 w 9"/>
                <a:gd name="T3" fmla="*/ 0 h 10"/>
                <a:gd name="T4" fmla="*/ 9 w 9"/>
                <a:gd name="T5" fmla="*/ 10 h 10"/>
                <a:gd name="T6" fmla="*/ 0 w 9"/>
                <a:gd name="T7" fmla="*/ 1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0">
                  <a:moveTo>
                    <a:pt x="0" y="10"/>
                  </a:moveTo>
                  <a:lnTo>
                    <a:pt x="9" y="0"/>
                  </a:lnTo>
                  <a:lnTo>
                    <a:pt x="9" y="10"/>
                  </a:lnTo>
                  <a:lnTo>
                    <a:pt x="0" y="10"/>
                  </a:lnTo>
                  <a:close/>
                </a:path>
              </a:pathLst>
            </a:custGeom>
            <a:solidFill>
              <a:srgbClr val="0235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2" name="Freeform 274"/>
            <p:cNvSpPr>
              <a:spLocks/>
            </p:cNvSpPr>
            <p:nvPr userDrawn="1"/>
          </p:nvSpPr>
          <p:spPr bwMode="auto">
            <a:xfrm>
              <a:off x="5711" y="402"/>
              <a:ext cx="5" cy="6"/>
            </a:xfrm>
            <a:custGeom>
              <a:avLst/>
              <a:gdLst>
                <a:gd name="T0" fmla="*/ 0 w 5"/>
                <a:gd name="T1" fmla="*/ 6 h 6"/>
                <a:gd name="T2" fmla="*/ 5 w 5"/>
                <a:gd name="T3" fmla="*/ 0 h 6"/>
                <a:gd name="T4" fmla="*/ 5 w 5"/>
                <a:gd name="T5" fmla="*/ 6 h 6"/>
                <a:gd name="T6" fmla="*/ 0 w 5"/>
                <a:gd name="T7" fmla="*/ 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0" y="6"/>
                  </a:moveTo>
                  <a:lnTo>
                    <a:pt x="5" y="0"/>
                  </a:lnTo>
                  <a:lnTo>
                    <a:pt x="5" y="6"/>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3" name="Freeform 275"/>
            <p:cNvSpPr>
              <a:spLocks/>
            </p:cNvSpPr>
            <p:nvPr userDrawn="1"/>
          </p:nvSpPr>
          <p:spPr bwMode="auto">
            <a:xfrm>
              <a:off x="5011" y="398"/>
              <a:ext cx="714" cy="20"/>
            </a:xfrm>
            <a:custGeom>
              <a:avLst/>
              <a:gdLst>
                <a:gd name="T0" fmla="*/ 714 w 714"/>
                <a:gd name="T1" fmla="*/ 10 h 20"/>
                <a:gd name="T2" fmla="*/ 705 w 714"/>
                <a:gd name="T3" fmla="*/ 0 h 20"/>
                <a:gd name="T4" fmla="*/ 0 w 714"/>
                <a:gd name="T5" fmla="*/ 0 h 20"/>
                <a:gd name="T6" fmla="*/ 0 w 714"/>
                <a:gd name="T7" fmla="*/ 20 h 20"/>
                <a:gd name="T8" fmla="*/ 705 w 714"/>
                <a:gd name="T9" fmla="*/ 20 h 20"/>
                <a:gd name="T10" fmla="*/ 714 w 714"/>
                <a:gd name="T11" fmla="*/ 10 h 20"/>
                <a:gd name="T12" fmla="*/ 705 w 714"/>
                <a:gd name="T13" fmla="*/ 20 h 20"/>
                <a:gd name="T14" fmla="*/ 714 w 714"/>
                <a:gd name="T15" fmla="*/ 20 h 20"/>
                <a:gd name="T16" fmla="*/ 714 w 714"/>
                <a:gd name="T17" fmla="*/ 1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4" h="20">
                  <a:moveTo>
                    <a:pt x="714" y="10"/>
                  </a:moveTo>
                  <a:lnTo>
                    <a:pt x="705" y="0"/>
                  </a:lnTo>
                  <a:lnTo>
                    <a:pt x="0" y="0"/>
                  </a:lnTo>
                  <a:lnTo>
                    <a:pt x="0" y="20"/>
                  </a:lnTo>
                  <a:lnTo>
                    <a:pt x="705" y="20"/>
                  </a:lnTo>
                  <a:lnTo>
                    <a:pt x="714" y="10"/>
                  </a:lnTo>
                  <a:lnTo>
                    <a:pt x="705" y="20"/>
                  </a:lnTo>
                  <a:lnTo>
                    <a:pt x="714" y="20"/>
                  </a:lnTo>
                  <a:lnTo>
                    <a:pt x="714" y="10"/>
                  </a:lnTo>
                  <a:close/>
                </a:path>
              </a:pathLst>
            </a:custGeom>
            <a:solidFill>
              <a:schemeClr val="tx2"/>
            </a:solidFill>
            <a:ln w="9525">
              <a:solidFill>
                <a:schemeClr val="tx2"/>
              </a:solidFill>
              <a:round/>
              <a:headEnd/>
              <a:tailEnd/>
            </a:ln>
          </p:spPr>
          <p:txBody>
            <a:bodyPr/>
            <a:lstStyle/>
            <a:p>
              <a:endParaRPr lang="en-GB"/>
            </a:p>
          </p:txBody>
        </p:sp>
        <p:sp>
          <p:nvSpPr>
            <p:cNvPr id="1094" name="Freeform 276"/>
            <p:cNvSpPr>
              <a:spLocks/>
            </p:cNvSpPr>
            <p:nvPr userDrawn="1"/>
          </p:nvSpPr>
          <p:spPr bwMode="auto">
            <a:xfrm>
              <a:off x="5705" y="5"/>
              <a:ext cx="20" cy="403"/>
            </a:xfrm>
            <a:custGeom>
              <a:avLst/>
              <a:gdLst>
                <a:gd name="T0" fmla="*/ 11 w 20"/>
                <a:gd name="T1" fmla="*/ 0 h 403"/>
                <a:gd name="T2" fmla="*/ 0 w 20"/>
                <a:gd name="T3" fmla="*/ 11 h 403"/>
                <a:gd name="T4" fmla="*/ 0 w 20"/>
                <a:gd name="T5" fmla="*/ 403 h 403"/>
                <a:gd name="T6" fmla="*/ 20 w 20"/>
                <a:gd name="T7" fmla="*/ 403 h 403"/>
                <a:gd name="T8" fmla="*/ 20 w 20"/>
                <a:gd name="T9" fmla="*/ 11 h 403"/>
                <a:gd name="T10" fmla="*/ 11 w 20"/>
                <a:gd name="T11" fmla="*/ 0 h 403"/>
                <a:gd name="T12" fmla="*/ 20 w 20"/>
                <a:gd name="T13" fmla="*/ 11 h 403"/>
                <a:gd name="T14" fmla="*/ 20 w 20"/>
                <a:gd name="T15" fmla="*/ 0 h 403"/>
                <a:gd name="T16" fmla="*/ 11 w 20"/>
                <a:gd name="T17" fmla="*/ 0 h 4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403">
                  <a:moveTo>
                    <a:pt x="11" y="0"/>
                  </a:moveTo>
                  <a:lnTo>
                    <a:pt x="0" y="11"/>
                  </a:lnTo>
                  <a:lnTo>
                    <a:pt x="0" y="403"/>
                  </a:lnTo>
                  <a:lnTo>
                    <a:pt x="20" y="403"/>
                  </a:lnTo>
                  <a:lnTo>
                    <a:pt x="20" y="11"/>
                  </a:lnTo>
                  <a:lnTo>
                    <a:pt x="11" y="0"/>
                  </a:lnTo>
                  <a:lnTo>
                    <a:pt x="20" y="11"/>
                  </a:lnTo>
                  <a:lnTo>
                    <a:pt x="20" y="0"/>
                  </a:lnTo>
                  <a:lnTo>
                    <a:pt x="11" y="0"/>
                  </a:lnTo>
                  <a:close/>
                </a:path>
              </a:pathLst>
            </a:custGeom>
            <a:solidFill>
              <a:schemeClr val="tx2"/>
            </a:solidFill>
            <a:ln w="9525">
              <a:solidFill>
                <a:schemeClr val="tx2"/>
              </a:solidFill>
              <a:round/>
              <a:headEnd/>
              <a:tailEnd/>
            </a:ln>
          </p:spPr>
          <p:txBody>
            <a:bodyPr/>
            <a:lstStyle/>
            <a:p>
              <a:endParaRPr lang="en-GB"/>
            </a:p>
          </p:txBody>
        </p:sp>
        <p:sp>
          <p:nvSpPr>
            <p:cNvPr id="1095" name="Freeform 277"/>
            <p:cNvSpPr>
              <a:spLocks/>
            </p:cNvSpPr>
            <p:nvPr userDrawn="1"/>
          </p:nvSpPr>
          <p:spPr bwMode="auto">
            <a:xfrm>
              <a:off x="5002" y="5"/>
              <a:ext cx="714" cy="20"/>
            </a:xfrm>
            <a:custGeom>
              <a:avLst/>
              <a:gdLst>
                <a:gd name="T0" fmla="*/ 0 w 714"/>
                <a:gd name="T1" fmla="*/ 11 h 20"/>
                <a:gd name="T2" fmla="*/ 9 w 714"/>
                <a:gd name="T3" fmla="*/ 20 h 20"/>
                <a:gd name="T4" fmla="*/ 714 w 714"/>
                <a:gd name="T5" fmla="*/ 20 h 20"/>
                <a:gd name="T6" fmla="*/ 714 w 714"/>
                <a:gd name="T7" fmla="*/ 0 h 20"/>
                <a:gd name="T8" fmla="*/ 9 w 714"/>
                <a:gd name="T9" fmla="*/ 0 h 20"/>
                <a:gd name="T10" fmla="*/ 0 w 714"/>
                <a:gd name="T11" fmla="*/ 11 h 20"/>
                <a:gd name="T12" fmla="*/ 9 w 714"/>
                <a:gd name="T13" fmla="*/ 0 h 20"/>
                <a:gd name="T14" fmla="*/ 0 w 714"/>
                <a:gd name="T15" fmla="*/ 0 h 20"/>
                <a:gd name="T16" fmla="*/ 0 w 714"/>
                <a:gd name="T17" fmla="*/ 11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4" h="20">
                  <a:moveTo>
                    <a:pt x="0" y="11"/>
                  </a:moveTo>
                  <a:lnTo>
                    <a:pt x="9" y="20"/>
                  </a:lnTo>
                  <a:lnTo>
                    <a:pt x="714" y="20"/>
                  </a:lnTo>
                  <a:lnTo>
                    <a:pt x="714" y="0"/>
                  </a:lnTo>
                  <a:lnTo>
                    <a:pt x="9" y="0"/>
                  </a:lnTo>
                  <a:lnTo>
                    <a:pt x="0" y="11"/>
                  </a:lnTo>
                  <a:lnTo>
                    <a:pt x="9" y="0"/>
                  </a:lnTo>
                  <a:lnTo>
                    <a:pt x="0" y="0"/>
                  </a:lnTo>
                  <a:lnTo>
                    <a:pt x="0" y="11"/>
                  </a:lnTo>
                  <a:close/>
                </a:path>
              </a:pathLst>
            </a:custGeom>
            <a:solidFill>
              <a:schemeClr val="tx2"/>
            </a:solidFill>
            <a:ln w="9525">
              <a:solidFill>
                <a:schemeClr val="tx2"/>
              </a:solidFill>
              <a:round/>
              <a:headEnd/>
              <a:tailEnd/>
            </a:ln>
          </p:spPr>
          <p:txBody>
            <a:bodyPr/>
            <a:lstStyle/>
            <a:p>
              <a:endParaRPr lang="en-GB"/>
            </a:p>
          </p:txBody>
        </p:sp>
        <p:sp>
          <p:nvSpPr>
            <p:cNvPr id="1096" name="Freeform 278"/>
            <p:cNvSpPr>
              <a:spLocks/>
            </p:cNvSpPr>
            <p:nvPr userDrawn="1"/>
          </p:nvSpPr>
          <p:spPr bwMode="auto">
            <a:xfrm>
              <a:off x="5002" y="16"/>
              <a:ext cx="19" cy="402"/>
            </a:xfrm>
            <a:custGeom>
              <a:avLst/>
              <a:gdLst>
                <a:gd name="T0" fmla="*/ 9 w 19"/>
                <a:gd name="T1" fmla="*/ 402 h 402"/>
                <a:gd name="T2" fmla="*/ 19 w 19"/>
                <a:gd name="T3" fmla="*/ 392 h 402"/>
                <a:gd name="T4" fmla="*/ 19 w 19"/>
                <a:gd name="T5" fmla="*/ 0 h 402"/>
                <a:gd name="T6" fmla="*/ 0 w 19"/>
                <a:gd name="T7" fmla="*/ 0 h 402"/>
                <a:gd name="T8" fmla="*/ 0 w 19"/>
                <a:gd name="T9" fmla="*/ 392 h 402"/>
                <a:gd name="T10" fmla="*/ 9 w 19"/>
                <a:gd name="T11" fmla="*/ 402 h 402"/>
                <a:gd name="T12" fmla="*/ 0 w 19"/>
                <a:gd name="T13" fmla="*/ 392 h 402"/>
                <a:gd name="T14" fmla="*/ 0 w 19"/>
                <a:gd name="T15" fmla="*/ 402 h 402"/>
                <a:gd name="T16" fmla="*/ 9 w 19"/>
                <a:gd name="T17" fmla="*/ 402 h 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402">
                  <a:moveTo>
                    <a:pt x="9" y="402"/>
                  </a:moveTo>
                  <a:lnTo>
                    <a:pt x="19" y="392"/>
                  </a:lnTo>
                  <a:lnTo>
                    <a:pt x="19" y="0"/>
                  </a:lnTo>
                  <a:lnTo>
                    <a:pt x="0" y="0"/>
                  </a:lnTo>
                  <a:lnTo>
                    <a:pt x="0" y="392"/>
                  </a:lnTo>
                  <a:lnTo>
                    <a:pt x="9" y="402"/>
                  </a:lnTo>
                  <a:lnTo>
                    <a:pt x="0" y="392"/>
                  </a:lnTo>
                  <a:lnTo>
                    <a:pt x="0" y="402"/>
                  </a:lnTo>
                  <a:lnTo>
                    <a:pt x="9" y="402"/>
                  </a:lnTo>
                  <a:close/>
                </a:path>
              </a:pathLst>
            </a:custGeom>
            <a:solidFill>
              <a:schemeClr val="tx2"/>
            </a:solidFill>
            <a:ln w="9525">
              <a:solidFill>
                <a:schemeClr val="tx2"/>
              </a:solidFill>
              <a:round/>
              <a:headEnd/>
              <a:tailEnd/>
            </a:ln>
          </p:spPr>
          <p:txBody>
            <a:bodyPr/>
            <a:lstStyle/>
            <a:p>
              <a:endParaRPr lang="en-GB"/>
            </a:p>
          </p:txBody>
        </p:sp>
        <p:sp>
          <p:nvSpPr>
            <p:cNvPr id="1097" name="Freeform 279"/>
            <p:cNvSpPr>
              <a:spLocks/>
            </p:cNvSpPr>
            <p:nvPr userDrawn="1"/>
          </p:nvSpPr>
          <p:spPr bwMode="auto">
            <a:xfrm>
              <a:off x="5165" y="201"/>
              <a:ext cx="31" cy="31"/>
            </a:xfrm>
            <a:custGeom>
              <a:avLst/>
              <a:gdLst>
                <a:gd name="T0" fmla="*/ 31 w 31"/>
                <a:gd name="T1" fmla="*/ 15 h 31"/>
                <a:gd name="T2" fmla="*/ 31 w 31"/>
                <a:gd name="T3" fmla="*/ 13 h 31"/>
                <a:gd name="T4" fmla="*/ 31 w 31"/>
                <a:gd name="T5" fmla="*/ 11 h 31"/>
                <a:gd name="T6" fmla="*/ 30 w 31"/>
                <a:gd name="T7" fmla="*/ 9 h 31"/>
                <a:gd name="T8" fmla="*/ 29 w 31"/>
                <a:gd name="T9" fmla="*/ 7 h 31"/>
                <a:gd name="T10" fmla="*/ 29 w 31"/>
                <a:gd name="T11" fmla="*/ 6 h 31"/>
                <a:gd name="T12" fmla="*/ 26 w 31"/>
                <a:gd name="T13" fmla="*/ 3 h 31"/>
                <a:gd name="T14" fmla="*/ 25 w 31"/>
                <a:gd name="T15" fmla="*/ 2 h 31"/>
                <a:gd name="T16" fmla="*/ 23 w 31"/>
                <a:gd name="T17" fmla="*/ 1 h 31"/>
                <a:gd name="T18" fmla="*/ 22 w 31"/>
                <a:gd name="T19" fmla="*/ 1 h 31"/>
                <a:gd name="T20" fmla="*/ 19 w 31"/>
                <a:gd name="T21" fmla="*/ 0 h 31"/>
                <a:gd name="T22" fmla="*/ 18 w 31"/>
                <a:gd name="T23" fmla="*/ 0 h 31"/>
                <a:gd name="T24" fmla="*/ 16 w 31"/>
                <a:gd name="T25" fmla="*/ 0 h 31"/>
                <a:gd name="T26" fmla="*/ 13 w 31"/>
                <a:gd name="T27" fmla="*/ 0 h 31"/>
                <a:gd name="T28" fmla="*/ 12 w 31"/>
                <a:gd name="T29" fmla="*/ 0 h 31"/>
                <a:gd name="T30" fmla="*/ 9 w 31"/>
                <a:gd name="T31" fmla="*/ 1 h 31"/>
                <a:gd name="T32" fmla="*/ 8 w 31"/>
                <a:gd name="T33" fmla="*/ 1 h 31"/>
                <a:gd name="T34" fmla="*/ 6 w 31"/>
                <a:gd name="T35" fmla="*/ 2 h 31"/>
                <a:gd name="T36" fmla="*/ 5 w 31"/>
                <a:gd name="T37" fmla="*/ 3 h 31"/>
                <a:gd name="T38" fmla="*/ 4 w 31"/>
                <a:gd name="T39" fmla="*/ 6 h 31"/>
                <a:gd name="T40" fmla="*/ 2 w 31"/>
                <a:gd name="T41" fmla="*/ 7 h 31"/>
                <a:gd name="T42" fmla="*/ 1 w 31"/>
                <a:gd name="T43" fmla="*/ 9 h 31"/>
                <a:gd name="T44" fmla="*/ 0 w 31"/>
                <a:gd name="T45" fmla="*/ 11 h 31"/>
                <a:gd name="T46" fmla="*/ 0 w 31"/>
                <a:gd name="T47" fmla="*/ 13 h 31"/>
                <a:gd name="T48" fmla="*/ 0 w 31"/>
                <a:gd name="T49" fmla="*/ 15 h 31"/>
                <a:gd name="T50" fmla="*/ 0 w 31"/>
                <a:gd name="T51" fmla="*/ 18 h 31"/>
                <a:gd name="T52" fmla="*/ 0 w 31"/>
                <a:gd name="T53" fmla="*/ 19 h 31"/>
                <a:gd name="T54" fmla="*/ 1 w 31"/>
                <a:gd name="T55" fmla="*/ 22 h 31"/>
                <a:gd name="T56" fmla="*/ 2 w 31"/>
                <a:gd name="T57" fmla="*/ 23 h 31"/>
                <a:gd name="T58" fmla="*/ 4 w 31"/>
                <a:gd name="T59" fmla="*/ 25 h 31"/>
                <a:gd name="T60" fmla="*/ 5 w 31"/>
                <a:gd name="T61" fmla="*/ 26 h 31"/>
                <a:gd name="T62" fmla="*/ 6 w 31"/>
                <a:gd name="T63" fmla="*/ 27 h 31"/>
                <a:gd name="T64" fmla="*/ 8 w 31"/>
                <a:gd name="T65" fmla="*/ 29 h 31"/>
                <a:gd name="T66" fmla="*/ 9 w 31"/>
                <a:gd name="T67" fmla="*/ 30 h 31"/>
                <a:gd name="T68" fmla="*/ 12 w 31"/>
                <a:gd name="T69" fmla="*/ 30 h 31"/>
                <a:gd name="T70" fmla="*/ 13 w 31"/>
                <a:gd name="T71" fmla="*/ 31 h 31"/>
                <a:gd name="T72" fmla="*/ 16 w 31"/>
                <a:gd name="T73" fmla="*/ 31 h 31"/>
                <a:gd name="T74" fmla="*/ 18 w 31"/>
                <a:gd name="T75" fmla="*/ 31 h 31"/>
                <a:gd name="T76" fmla="*/ 19 w 31"/>
                <a:gd name="T77" fmla="*/ 30 h 31"/>
                <a:gd name="T78" fmla="*/ 22 w 31"/>
                <a:gd name="T79" fmla="*/ 30 h 31"/>
                <a:gd name="T80" fmla="*/ 23 w 31"/>
                <a:gd name="T81" fmla="*/ 29 h 31"/>
                <a:gd name="T82" fmla="*/ 25 w 31"/>
                <a:gd name="T83" fmla="*/ 27 h 31"/>
                <a:gd name="T84" fmla="*/ 26 w 31"/>
                <a:gd name="T85" fmla="*/ 26 h 31"/>
                <a:gd name="T86" fmla="*/ 29 w 31"/>
                <a:gd name="T87" fmla="*/ 25 h 31"/>
                <a:gd name="T88" fmla="*/ 29 w 31"/>
                <a:gd name="T89" fmla="*/ 23 h 31"/>
                <a:gd name="T90" fmla="*/ 30 w 31"/>
                <a:gd name="T91" fmla="*/ 22 h 31"/>
                <a:gd name="T92" fmla="*/ 31 w 31"/>
                <a:gd name="T93" fmla="*/ 19 h 31"/>
                <a:gd name="T94" fmla="*/ 31 w 31"/>
                <a:gd name="T95" fmla="*/ 18 h 31"/>
                <a:gd name="T96" fmla="*/ 31 w 31"/>
                <a:gd name="T97" fmla="*/ 15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1">
                  <a:moveTo>
                    <a:pt x="31" y="15"/>
                  </a:moveTo>
                  <a:lnTo>
                    <a:pt x="31" y="13"/>
                  </a:lnTo>
                  <a:lnTo>
                    <a:pt x="31" y="11"/>
                  </a:lnTo>
                  <a:lnTo>
                    <a:pt x="30" y="9"/>
                  </a:lnTo>
                  <a:lnTo>
                    <a:pt x="29" y="7"/>
                  </a:lnTo>
                  <a:lnTo>
                    <a:pt x="29" y="6"/>
                  </a:lnTo>
                  <a:lnTo>
                    <a:pt x="26" y="3"/>
                  </a:lnTo>
                  <a:lnTo>
                    <a:pt x="25" y="2"/>
                  </a:lnTo>
                  <a:lnTo>
                    <a:pt x="23" y="1"/>
                  </a:lnTo>
                  <a:lnTo>
                    <a:pt x="22" y="1"/>
                  </a:lnTo>
                  <a:lnTo>
                    <a:pt x="19" y="0"/>
                  </a:lnTo>
                  <a:lnTo>
                    <a:pt x="18" y="0"/>
                  </a:lnTo>
                  <a:lnTo>
                    <a:pt x="16" y="0"/>
                  </a:lnTo>
                  <a:lnTo>
                    <a:pt x="13" y="0"/>
                  </a:lnTo>
                  <a:lnTo>
                    <a:pt x="12" y="0"/>
                  </a:lnTo>
                  <a:lnTo>
                    <a:pt x="9" y="1"/>
                  </a:lnTo>
                  <a:lnTo>
                    <a:pt x="8" y="1"/>
                  </a:lnTo>
                  <a:lnTo>
                    <a:pt x="6" y="2"/>
                  </a:lnTo>
                  <a:lnTo>
                    <a:pt x="5" y="3"/>
                  </a:lnTo>
                  <a:lnTo>
                    <a:pt x="4" y="6"/>
                  </a:lnTo>
                  <a:lnTo>
                    <a:pt x="2" y="7"/>
                  </a:lnTo>
                  <a:lnTo>
                    <a:pt x="1" y="9"/>
                  </a:lnTo>
                  <a:lnTo>
                    <a:pt x="0" y="11"/>
                  </a:lnTo>
                  <a:lnTo>
                    <a:pt x="0" y="13"/>
                  </a:lnTo>
                  <a:lnTo>
                    <a:pt x="0" y="15"/>
                  </a:lnTo>
                  <a:lnTo>
                    <a:pt x="0" y="18"/>
                  </a:lnTo>
                  <a:lnTo>
                    <a:pt x="0" y="19"/>
                  </a:lnTo>
                  <a:lnTo>
                    <a:pt x="1" y="22"/>
                  </a:lnTo>
                  <a:lnTo>
                    <a:pt x="2" y="23"/>
                  </a:lnTo>
                  <a:lnTo>
                    <a:pt x="4" y="25"/>
                  </a:lnTo>
                  <a:lnTo>
                    <a:pt x="5" y="26"/>
                  </a:lnTo>
                  <a:lnTo>
                    <a:pt x="6" y="27"/>
                  </a:lnTo>
                  <a:lnTo>
                    <a:pt x="8" y="29"/>
                  </a:lnTo>
                  <a:lnTo>
                    <a:pt x="9" y="30"/>
                  </a:lnTo>
                  <a:lnTo>
                    <a:pt x="12" y="30"/>
                  </a:lnTo>
                  <a:lnTo>
                    <a:pt x="13" y="31"/>
                  </a:lnTo>
                  <a:lnTo>
                    <a:pt x="16" y="31"/>
                  </a:lnTo>
                  <a:lnTo>
                    <a:pt x="18" y="31"/>
                  </a:lnTo>
                  <a:lnTo>
                    <a:pt x="19" y="30"/>
                  </a:lnTo>
                  <a:lnTo>
                    <a:pt x="22" y="30"/>
                  </a:lnTo>
                  <a:lnTo>
                    <a:pt x="23" y="29"/>
                  </a:lnTo>
                  <a:lnTo>
                    <a:pt x="25" y="27"/>
                  </a:lnTo>
                  <a:lnTo>
                    <a:pt x="26" y="26"/>
                  </a:lnTo>
                  <a:lnTo>
                    <a:pt x="29" y="25"/>
                  </a:lnTo>
                  <a:lnTo>
                    <a:pt x="29" y="23"/>
                  </a:lnTo>
                  <a:lnTo>
                    <a:pt x="30" y="22"/>
                  </a:lnTo>
                  <a:lnTo>
                    <a:pt x="31" y="19"/>
                  </a:lnTo>
                  <a:lnTo>
                    <a:pt x="31" y="18"/>
                  </a:lnTo>
                  <a:lnTo>
                    <a:pt x="3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8" name="Freeform 280"/>
            <p:cNvSpPr>
              <a:spLocks/>
            </p:cNvSpPr>
            <p:nvPr userDrawn="1"/>
          </p:nvSpPr>
          <p:spPr bwMode="auto">
            <a:xfrm>
              <a:off x="5216" y="100"/>
              <a:ext cx="32" cy="32"/>
            </a:xfrm>
            <a:custGeom>
              <a:avLst/>
              <a:gdLst>
                <a:gd name="T0" fmla="*/ 32 w 32"/>
                <a:gd name="T1" fmla="*/ 16 h 32"/>
                <a:gd name="T2" fmla="*/ 32 w 32"/>
                <a:gd name="T3" fmla="*/ 13 h 32"/>
                <a:gd name="T4" fmla="*/ 30 w 32"/>
                <a:gd name="T5" fmla="*/ 12 h 32"/>
                <a:gd name="T6" fmla="*/ 30 w 32"/>
                <a:gd name="T7" fmla="*/ 9 h 32"/>
                <a:gd name="T8" fmla="*/ 29 w 32"/>
                <a:gd name="T9" fmla="*/ 8 h 32"/>
                <a:gd name="T10" fmla="*/ 28 w 32"/>
                <a:gd name="T11" fmla="*/ 7 h 32"/>
                <a:gd name="T12" fmla="*/ 26 w 32"/>
                <a:gd name="T13" fmla="*/ 4 h 32"/>
                <a:gd name="T14" fmla="*/ 25 w 32"/>
                <a:gd name="T15" fmla="*/ 3 h 32"/>
                <a:gd name="T16" fmla="*/ 24 w 32"/>
                <a:gd name="T17" fmla="*/ 3 h 32"/>
                <a:gd name="T18" fmla="*/ 22 w 32"/>
                <a:gd name="T19" fmla="*/ 2 h 32"/>
                <a:gd name="T20" fmla="*/ 20 w 32"/>
                <a:gd name="T21" fmla="*/ 2 h 32"/>
                <a:gd name="T22" fmla="*/ 18 w 32"/>
                <a:gd name="T23" fmla="*/ 0 h 32"/>
                <a:gd name="T24" fmla="*/ 16 w 32"/>
                <a:gd name="T25" fmla="*/ 0 h 32"/>
                <a:gd name="T26" fmla="*/ 13 w 32"/>
                <a:gd name="T27" fmla="*/ 0 h 32"/>
                <a:gd name="T28" fmla="*/ 12 w 32"/>
                <a:gd name="T29" fmla="*/ 2 h 32"/>
                <a:gd name="T30" fmla="*/ 9 w 32"/>
                <a:gd name="T31" fmla="*/ 2 h 32"/>
                <a:gd name="T32" fmla="*/ 8 w 32"/>
                <a:gd name="T33" fmla="*/ 3 h 32"/>
                <a:gd name="T34" fmla="*/ 5 w 32"/>
                <a:gd name="T35" fmla="*/ 3 h 32"/>
                <a:gd name="T36" fmla="*/ 4 w 32"/>
                <a:gd name="T37" fmla="*/ 4 h 32"/>
                <a:gd name="T38" fmla="*/ 3 w 32"/>
                <a:gd name="T39" fmla="*/ 7 h 32"/>
                <a:gd name="T40" fmla="*/ 1 w 32"/>
                <a:gd name="T41" fmla="*/ 8 h 32"/>
                <a:gd name="T42" fmla="*/ 1 w 32"/>
                <a:gd name="T43" fmla="*/ 9 h 32"/>
                <a:gd name="T44" fmla="*/ 0 w 32"/>
                <a:gd name="T45" fmla="*/ 12 h 32"/>
                <a:gd name="T46" fmla="*/ 0 w 32"/>
                <a:gd name="T47" fmla="*/ 13 h 32"/>
                <a:gd name="T48" fmla="*/ 0 w 32"/>
                <a:gd name="T49" fmla="*/ 16 h 32"/>
                <a:gd name="T50" fmla="*/ 0 w 32"/>
                <a:gd name="T51" fmla="*/ 19 h 32"/>
                <a:gd name="T52" fmla="*/ 0 w 32"/>
                <a:gd name="T53" fmla="*/ 20 h 32"/>
                <a:gd name="T54" fmla="*/ 1 w 32"/>
                <a:gd name="T55" fmla="*/ 23 h 32"/>
                <a:gd name="T56" fmla="*/ 1 w 32"/>
                <a:gd name="T57" fmla="*/ 24 h 32"/>
                <a:gd name="T58" fmla="*/ 3 w 32"/>
                <a:gd name="T59" fmla="*/ 25 h 32"/>
                <a:gd name="T60" fmla="*/ 4 w 32"/>
                <a:gd name="T61" fmla="*/ 28 h 32"/>
                <a:gd name="T62" fmla="*/ 5 w 32"/>
                <a:gd name="T63" fmla="*/ 29 h 32"/>
                <a:gd name="T64" fmla="*/ 8 w 32"/>
                <a:gd name="T65" fmla="*/ 29 h 32"/>
                <a:gd name="T66" fmla="*/ 9 w 32"/>
                <a:gd name="T67" fmla="*/ 31 h 32"/>
                <a:gd name="T68" fmla="*/ 12 w 32"/>
                <a:gd name="T69" fmla="*/ 32 h 32"/>
                <a:gd name="T70" fmla="*/ 13 w 32"/>
                <a:gd name="T71" fmla="*/ 32 h 32"/>
                <a:gd name="T72" fmla="*/ 16 w 32"/>
                <a:gd name="T73" fmla="*/ 32 h 32"/>
                <a:gd name="T74" fmla="*/ 18 w 32"/>
                <a:gd name="T75" fmla="*/ 32 h 32"/>
                <a:gd name="T76" fmla="*/ 20 w 32"/>
                <a:gd name="T77" fmla="*/ 32 h 32"/>
                <a:gd name="T78" fmla="*/ 22 w 32"/>
                <a:gd name="T79" fmla="*/ 31 h 32"/>
                <a:gd name="T80" fmla="*/ 24 w 32"/>
                <a:gd name="T81" fmla="*/ 29 h 32"/>
                <a:gd name="T82" fmla="*/ 25 w 32"/>
                <a:gd name="T83" fmla="*/ 29 h 32"/>
                <a:gd name="T84" fmla="*/ 26 w 32"/>
                <a:gd name="T85" fmla="*/ 28 h 32"/>
                <a:gd name="T86" fmla="*/ 28 w 32"/>
                <a:gd name="T87" fmla="*/ 25 h 32"/>
                <a:gd name="T88" fmla="*/ 29 w 32"/>
                <a:gd name="T89" fmla="*/ 24 h 32"/>
                <a:gd name="T90" fmla="*/ 30 w 32"/>
                <a:gd name="T91" fmla="*/ 23 h 32"/>
                <a:gd name="T92" fmla="*/ 30 w 32"/>
                <a:gd name="T93" fmla="*/ 20 h 32"/>
                <a:gd name="T94" fmla="*/ 32 w 32"/>
                <a:gd name="T95" fmla="*/ 19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3"/>
                  </a:lnTo>
                  <a:lnTo>
                    <a:pt x="30" y="12"/>
                  </a:lnTo>
                  <a:lnTo>
                    <a:pt x="30" y="9"/>
                  </a:lnTo>
                  <a:lnTo>
                    <a:pt x="29" y="8"/>
                  </a:lnTo>
                  <a:lnTo>
                    <a:pt x="28" y="7"/>
                  </a:lnTo>
                  <a:lnTo>
                    <a:pt x="26" y="4"/>
                  </a:lnTo>
                  <a:lnTo>
                    <a:pt x="25" y="3"/>
                  </a:lnTo>
                  <a:lnTo>
                    <a:pt x="24" y="3"/>
                  </a:lnTo>
                  <a:lnTo>
                    <a:pt x="22" y="2"/>
                  </a:lnTo>
                  <a:lnTo>
                    <a:pt x="20" y="2"/>
                  </a:lnTo>
                  <a:lnTo>
                    <a:pt x="18" y="0"/>
                  </a:lnTo>
                  <a:lnTo>
                    <a:pt x="16" y="0"/>
                  </a:lnTo>
                  <a:lnTo>
                    <a:pt x="13" y="0"/>
                  </a:lnTo>
                  <a:lnTo>
                    <a:pt x="12" y="2"/>
                  </a:lnTo>
                  <a:lnTo>
                    <a:pt x="9" y="2"/>
                  </a:lnTo>
                  <a:lnTo>
                    <a:pt x="8" y="3"/>
                  </a:lnTo>
                  <a:lnTo>
                    <a:pt x="5" y="3"/>
                  </a:lnTo>
                  <a:lnTo>
                    <a:pt x="4" y="4"/>
                  </a:lnTo>
                  <a:lnTo>
                    <a:pt x="3" y="7"/>
                  </a:lnTo>
                  <a:lnTo>
                    <a:pt x="1" y="8"/>
                  </a:lnTo>
                  <a:lnTo>
                    <a:pt x="1" y="9"/>
                  </a:lnTo>
                  <a:lnTo>
                    <a:pt x="0" y="12"/>
                  </a:lnTo>
                  <a:lnTo>
                    <a:pt x="0" y="13"/>
                  </a:lnTo>
                  <a:lnTo>
                    <a:pt x="0" y="16"/>
                  </a:lnTo>
                  <a:lnTo>
                    <a:pt x="0" y="19"/>
                  </a:lnTo>
                  <a:lnTo>
                    <a:pt x="0" y="20"/>
                  </a:lnTo>
                  <a:lnTo>
                    <a:pt x="1" y="23"/>
                  </a:lnTo>
                  <a:lnTo>
                    <a:pt x="1" y="24"/>
                  </a:lnTo>
                  <a:lnTo>
                    <a:pt x="3" y="25"/>
                  </a:lnTo>
                  <a:lnTo>
                    <a:pt x="4" y="28"/>
                  </a:lnTo>
                  <a:lnTo>
                    <a:pt x="5" y="29"/>
                  </a:lnTo>
                  <a:lnTo>
                    <a:pt x="8" y="29"/>
                  </a:lnTo>
                  <a:lnTo>
                    <a:pt x="9" y="31"/>
                  </a:lnTo>
                  <a:lnTo>
                    <a:pt x="12" y="32"/>
                  </a:lnTo>
                  <a:lnTo>
                    <a:pt x="13" y="32"/>
                  </a:lnTo>
                  <a:lnTo>
                    <a:pt x="16" y="32"/>
                  </a:lnTo>
                  <a:lnTo>
                    <a:pt x="18" y="32"/>
                  </a:lnTo>
                  <a:lnTo>
                    <a:pt x="20" y="32"/>
                  </a:lnTo>
                  <a:lnTo>
                    <a:pt x="22" y="31"/>
                  </a:lnTo>
                  <a:lnTo>
                    <a:pt x="24" y="29"/>
                  </a:lnTo>
                  <a:lnTo>
                    <a:pt x="25" y="29"/>
                  </a:lnTo>
                  <a:lnTo>
                    <a:pt x="26" y="28"/>
                  </a:lnTo>
                  <a:lnTo>
                    <a:pt x="28" y="25"/>
                  </a:lnTo>
                  <a:lnTo>
                    <a:pt x="29" y="24"/>
                  </a:lnTo>
                  <a:lnTo>
                    <a:pt x="30" y="23"/>
                  </a:lnTo>
                  <a:lnTo>
                    <a:pt x="30" y="20"/>
                  </a:lnTo>
                  <a:lnTo>
                    <a:pt x="32" y="19"/>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9" name="Freeform 281"/>
            <p:cNvSpPr>
              <a:spLocks/>
            </p:cNvSpPr>
            <p:nvPr userDrawn="1"/>
          </p:nvSpPr>
          <p:spPr bwMode="auto">
            <a:xfrm>
              <a:off x="5063" y="199"/>
              <a:ext cx="32" cy="32"/>
            </a:xfrm>
            <a:custGeom>
              <a:avLst/>
              <a:gdLst>
                <a:gd name="T0" fmla="*/ 32 w 32"/>
                <a:gd name="T1" fmla="*/ 16 h 32"/>
                <a:gd name="T2" fmla="*/ 32 w 32"/>
                <a:gd name="T3" fmla="*/ 13 h 32"/>
                <a:gd name="T4" fmla="*/ 31 w 32"/>
                <a:gd name="T5" fmla="*/ 12 h 32"/>
                <a:gd name="T6" fmla="*/ 31 w 32"/>
                <a:gd name="T7" fmla="*/ 9 h 32"/>
                <a:gd name="T8" fmla="*/ 29 w 32"/>
                <a:gd name="T9" fmla="*/ 8 h 32"/>
                <a:gd name="T10" fmla="*/ 28 w 32"/>
                <a:gd name="T11" fmla="*/ 7 h 32"/>
                <a:gd name="T12" fmla="*/ 27 w 32"/>
                <a:gd name="T13" fmla="*/ 4 h 32"/>
                <a:gd name="T14" fmla="*/ 25 w 32"/>
                <a:gd name="T15" fmla="*/ 4 h 32"/>
                <a:gd name="T16" fmla="*/ 24 w 32"/>
                <a:gd name="T17" fmla="*/ 3 h 32"/>
                <a:gd name="T18" fmla="*/ 23 w 32"/>
                <a:gd name="T19" fmla="*/ 2 h 32"/>
                <a:gd name="T20" fmla="*/ 20 w 32"/>
                <a:gd name="T21" fmla="*/ 2 h 32"/>
                <a:gd name="T22" fmla="*/ 19 w 32"/>
                <a:gd name="T23" fmla="*/ 0 h 32"/>
                <a:gd name="T24" fmla="*/ 16 w 32"/>
                <a:gd name="T25" fmla="*/ 0 h 32"/>
                <a:gd name="T26" fmla="*/ 14 w 32"/>
                <a:gd name="T27" fmla="*/ 0 h 32"/>
                <a:gd name="T28" fmla="*/ 12 w 32"/>
                <a:gd name="T29" fmla="*/ 2 h 32"/>
                <a:gd name="T30" fmla="*/ 10 w 32"/>
                <a:gd name="T31" fmla="*/ 2 h 32"/>
                <a:gd name="T32" fmla="*/ 8 w 32"/>
                <a:gd name="T33" fmla="*/ 3 h 32"/>
                <a:gd name="T34" fmla="*/ 6 w 32"/>
                <a:gd name="T35" fmla="*/ 4 h 32"/>
                <a:gd name="T36" fmla="*/ 4 w 32"/>
                <a:gd name="T37" fmla="*/ 4 h 32"/>
                <a:gd name="T38" fmla="*/ 3 w 32"/>
                <a:gd name="T39" fmla="*/ 7 h 32"/>
                <a:gd name="T40" fmla="*/ 2 w 32"/>
                <a:gd name="T41" fmla="*/ 8 h 32"/>
                <a:gd name="T42" fmla="*/ 2 w 32"/>
                <a:gd name="T43" fmla="*/ 9 h 32"/>
                <a:gd name="T44" fmla="*/ 0 w 32"/>
                <a:gd name="T45" fmla="*/ 12 h 32"/>
                <a:gd name="T46" fmla="*/ 0 w 32"/>
                <a:gd name="T47" fmla="*/ 13 h 32"/>
                <a:gd name="T48" fmla="*/ 0 w 32"/>
                <a:gd name="T49" fmla="*/ 16 h 32"/>
                <a:gd name="T50" fmla="*/ 0 w 32"/>
                <a:gd name="T51" fmla="*/ 19 h 32"/>
                <a:gd name="T52" fmla="*/ 0 w 32"/>
                <a:gd name="T53" fmla="*/ 20 h 32"/>
                <a:gd name="T54" fmla="*/ 2 w 32"/>
                <a:gd name="T55" fmla="*/ 23 h 32"/>
                <a:gd name="T56" fmla="*/ 2 w 32"/>
                <a:gd name="T57" fmla="*/ 24 h 32"/>
                <a:gd name="T58" fmla="*/ 3 w 32"/>
                <a:gd name="T59" fmla="*/ 25 h 32"/>
                <a:gd name="T60" fmla="*/ 4 w 32"/>
                <a:gd name="T61" fmla="*/ 28 h 32"/>
                <a:gd name="T62" fmla="*/ 6 w 32"/>
                <a:gd name="T63" fmla="*/ 29 h 32"/>
                <a:gd name="T64" fmla="*/ 8 w 32"/>
                <a:gd name="T65" fmla="*/ 29 h 32"/>
                <a:gd name="T66" fmla="*/ 10 w 32"/>
                <a:gd name="T67" fmla="*/ 31 h 32"/>
                <a:gd name="T68" fmla="*/ 12 w 32"/>
                <a:gd name="T69" fmla="*/ 32 h 32"/>
                <a:gd name="T70" fmla="*/ 14 w 32"/>
                <a:gd name="T71" fmla="*/ 32 h 32"/>
                <a:gd name="T72" fmla="*/ 16 w 32"/>
                <a:gd name="T73" fmla="*/ 32 h 32"/>
                <a:gd name="T74" fmla="*/ 19 w 32"/>
                <a:gd name="T75" fmla="*/ 32 h 32"/>
                <a:gd name="T76" fmla="*/ 20 w 32"/>
                <a:gd name="T77" fmla="*/ 32 h 32"/>
                <a:gd name="T78" fmla="*/ 23 w 32"/>
                <a:gd name="T79" fmla="*/ 31 h 32"/>
                <a:gd name="T80" fmla="*/ 24 w 32"/>
                <a:gd name="T81" fmla="*/ 29 h 32"/>
                <a:gd name="T82" fmla="*/ 25 w 32"/>
                <a:gd name="T83" fmla="*/ 29 h 32"/>
                <a:gd name="T84" fmla="*/ 27 w 32"/>
                <a:gd name="T85" fmla="*/ 28 h 32"/>
                <a:gd name="T86" fmla="*/ 28 w 32"/>
                <a:gd name="T87" fmla="*/ 25 h 32"/>
                <a:gd name="T88" fmla="*/ 29 w 32"/>
                <a:gd name="T89" fmla="*/ 24 h 32"/>
                <a:gd name="T90" fmla="*/ 31 w 32"/>
                <a:gd name="T91" fmla="*/ 23 h 32"/>
                <a:gd name="T92" fmla="*/ 31 w 32"/>
                <a:gd name="T93" fmla="*/ 20 h 32"/>
                <a:gd name="T94" fmla="*/ 32 w 32"/>
                <a:gd name="T95" fmla="*/ 19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3"/>
                  </a:lnTo>
                  <a:lnTo>
                    <a:pt x="31" y="12"/>
                  </a:lnTo>
                  <a:lnTo>
                    <a:pt x="31" y="9"/>
                  </a:lnTo>
                  <a:lnTo>
                    <a:pt x="29" y="8"/>
                  </a:lnTo>
                  <a:lnTo>
                    <a:pt x="28" y="7"/>
                  </a:lnTo>
                  <a:lnTo>
                    <a:pt x="27" y="4"/>
                  </a:lnTo>
                  <a:lnTo>
                    <a:pt x="25" y="4"/>
                  </a:lnTo>
                  <a:lnTo>
                    <a:pt x="24" y="3"/>
                  </a:lnTo>
                  <a:lnTo>
                    <a:pt x="23" y="2"/>
                  </a:lnTo>
                  <a:lnTo>
                    <a:pt x="20" y="2"/>
                  </a:lnTo>
                  <a:lnTo>
                    <a:pt x="19" y="0"/>
                  </a:lnTo>
                  <a:lnTo>
                    <a:pt x="16" y="0"/>
                  </a:lnTo>
                  <a:lnTo>
                    <a:pt x="14" y="0"/>
                  </a:lnTo>
                  <a:lnTo>
                    <a:pt x="12" y="2"/>
                  </a:lnTo>
                  <a:lnTo>
                    <a:pt x="10" y="2"/>
                  </a:lnTo>
                  <a:lnTo>
                    <a:pt x="8" y="3"/>
                  </a:lnTo>
                  <a:lnTo>
                    <a:pt x="6" y="4"/>
                  </a:lnTo>
                  <a:lnTo>
                    <a:pt x="4" y="4"/>
                  </a:lnTo>
                  <a:lnTo>
                    <a:pt x="3" y="7"/>
                  </a:lnTo>
                  <a:lnTo>
                    <a:pt x="2" y="8"/>
                  </a:lnTo>
                  <a:lnTo>
                    <a:pt x="2" y="9"/>
                  </a:lnTo>
                  <a:lnTo>
                    <a:pt x="0" y="12"/>
                  </a:lnTo>
                  <a:lnTo>
                    <a:pt x="0" y="13"/>
                  </a:lnTo>
                  <a:lnTo>
                    <a:pt x="0" y="16"/>
                  </a:lnTo>
                  <a:lnTo>
                    <a:pt x="0" y="19"/>
                  </a:lnTo>
                  <a:lnTo>
                    <a:pt x="0" y="20"/>
                  </a:lnTo>
                  <a:lnTo>
                    <a:pt x="2" y="23"/>
                  </a:lnTo>
                  <a:lnTo>
                    <a:pt x="2" y="24"/>
                  </a:lnTo>
                  <a:lnTo>
                    <a:pt x="3" y="25"/>
                  </a:lnTo>
                  <a:lnTo>
                    <a:pt x="4" y="28"/>
                  </a:lnTo>
                  <a:lnTo>
                    <a:pt x="6" y="29"/>
                  </a:lnTo>
                  <a:lnTo>
                    <a:pt x="8" y="29"/>
                  </a:lnTo>
                  <a:lnTo>
                    <a:pt x="10" y="31"/>
                  </a:lnTo>
                  <a:lnTo>
                    <a:pt x="12" y="32"/>
                  </a:lnTo>
                  <a:lnTo>
                    <a:pt x="14" y="32"/>
                  </a:lnTo>
                  <a:lnTo>
                    <a:pt x="16" y="32"/>
                  </a:lnTo>
                  <a:lnTo>
                    <a:pt x="19" y="32"/>
                  </a:lnTo>
                  <a:lnTo>
                    <a:pt x="20" y="32"/>
                  </a:lnTo>
                  <a:lnTo>
                    <a:pt x="23" y="31"/>
                  </a:lnTo>
                  <a:lnTo>
                    <a:pt x="24" y="29"/>
                  </a:lnTo>
                  <a:lnTo>
                    <a:pt x="25" y="29"/>
                  </a:lnTo>
                  <a:lnTo>
                    <a:pt x="27" y="28"/>
                  </a:lnTo>
                  <a:lnTo>
                    <a:pt x="28" y="25"/>
                  </a:lnTo>
                  <a:lnTo>
                    <a:pt x="29" y="24"/>
                  </a:lnTo>
                  <a:lnTo>
                    <a:pt x="31" y="23"/>
                  </a:lnTo>
                  <a:lnTo>
                    <a:pt x="31" y="20"/>
                  </a:lnTo>
                  <a:lnTo>
                    <a:pt x="32" y="19"/>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0" name="Freeform 282"/>
            <p:cNvSpPr>
              <a:spLocks/>
            </p:cNvSpPr>
            <p:nvPr userDrawn="1"/>
          </p:nvSpPr>
          <p:spPr bwMode="auto">
            <a:xfrm>
              <a:off x="5202" y="302"/>
              <a:ext cx="31" cy="32"/>
            </a:xfrm>
            <a:custGeom>
              <a:avLst/>
              <a:gdLst>
                <a:gd name="T0" fmla="*/ 31 w 31"/>
                <a:gd name="T1" fmla="*/ 16 h 32"/>
                <a:gd name="T2" fmla="*/ 31 w 31"/>
                <a:gd name="T3" fmla="*/ 13 h 32"/>
                <a:gd name="T4" fmla="*/ 31 w 31"/>
                <a:gd name="T5" fmla="*/ 12 h 32"/>
                <a:gd name="T6" fmla="*/ 30 w 31"/>
                <a:gd name="T7" fmla="*/ 9 h 32"/>
                <a:gd name="T8" fmla="*/ 29 w 31"/>
                <a:gd name="T9" fmla="*/ 8 h 32"/>
                <a:gd name="T10" fmla="*/ 29 w 31"/>
                <a:gd name="T11" fmla="*/ 7 h 32"/>
                <a:gd name="T12" fmla="*/ 26 w 31"/>
                <a:gd name="T13" fmla="*/ 4 h 32"/>
                <a:gd name="T14" fmla="*/ 25 w 31"/>
                <a:gd name="T15" fmla="*/ 3 h 32"/>
                <a:gd name="T16" fmla="*/ 23 w 31"/>
                <a:gd name="T17" fmla="*/ 1 h 32"/>
                <a:gd name="T18" fmla="*/ 22 w 31"/>
                <a:gd name="T19" fmla="*/ 1 h 32"/>
                <a:gd name="T20" fmla="*/ 21 w 31"/>
                <a:gd name="T21" fmla="*/ 0 h 32"/>
                <a:gd name="T22" fmla="*/ 18 w 31"/>
                <a:gd name="T23" fmla="*/ 0 h 32"/>
                <a:gd name="T24" fmla="*/ 15 w 31"/>
                <a:gd name="T25" fmla="*/ 0 h 32"/>
                <a:gd name="T26" fmla="*/ 14 w 31"/>
                <a:gd name="T27" fmla="*/ 0 h 32"/>
                <a:gd name="T28" fmla="*/ 11 w 31"/>
                <a:gd name="T29" fmla="*/ 0 h 32"/>
                <a:gd name="T30" fmla="*/ 10 w 31"/>
                <a:gd name="T31" fmla="*/ 1 h 32"/>
                <a:gd name="T32" fmla="*/ 7 w 31"/>
                <a:gd name="T33" fmla="*/ 1 h 32"/>
                <a:gd name="T34" fmla="*/ 6 w 31"/>
                <a:gd name="T35" fmla="*/ 3 h 32"/>
                <a:gd name="T36" fmla="*/ 5 w 31"/>
                <a:gd name="T37" fmla="*/ 4 h 32"/>
                <a:gd name="T38" fmla="*/ 4 w 31"/>
                <a:gd name="T39" fmla="*/ 7 h 32"/>
                <a:gd name="T40" fmla="*/ 2 w 31"/>
                <a:gd name="T41" fmla="*/ 8 h 32"/>
                <a:gd name="T42" fmla="*/ 1 w 31"/>
                <a:gd name="T43" fmla="*/ 9 h 32"/>
                <a:gd name="T44" fmla="*/ 0 w 31"/>
                <a:gd name="T45" fmla="*/ 12 h 32"/>
                <a:gd name="T46" fmla="*/ 0 w 31"/>
                <a:gd name="T47" fmla="*/ 13 h 32"/>
                <a:gd name="T48" fmla="*/ 0 w 31"/>
                <a:gd name="T49" fmla="*/ 16 h 32"/>
                <a:gd name="T50" fmla="*/ 0 w 31"/>
                <a:gd name="T51" fmla="*/ 19 h 32"/>
                <a:gd name="T52" fmla="*/ 0 w 31"/>
                <a:gd name="T53" fmla="*/ 20 h 32"/>
                <a:gd name="T54" fmla="*/ 1 w 31"/>
                <a:gd name="T55" fmla="*/ 23 h 32"/>
                <a:gd name="T56" fmla="*/ 2 w 31"/>
                <a:gd name="T57" fmla="*/ 24 h 32"/>
                <a:gd name="T58" fmla="*/ 4 w 31"/>
                <a:gd name="T59" fmla="*/ 25 h 32"/>
                <a:gd name="T60" fmla="*/ 5 w 31"/>
                <a:gd name="T61" fmla="*/ 26 h 32"/>
                <a:gd name="T62" fmla="*/ 6 w 31"/>
                <a:gd name="T63" fmla="*/ 28 h 32"/>
                <a:gd name="T64" fmla="*/ 7 w 31"/>
                <a:gd name="T65" fmla="*/ 29 h 32"/>
                <a:gd name="T66" fmla="*/ 10 w 31"/>
                <a:gd name="T67" fmla="*/ 30 h 32"/>
                <a:gd name="T68" fmla="*/ 11 w 31"/>
                <a:gd name="T69" fmla="*/ 30 h 32"/>
                <a:gd name="T70" fmla="*/ 14 w 31"/>
                <a:gd name="T71" fmla="*/ 32 h 32"/>
                <a:gd name="T72" fmla="*/ 15 w 31"/>
                <a:gd name="T73" fmla="*/ 32 h 32"/>
                <a:gd name="T74" fmla="*/ 18 w 31"/>
                <a:gd name="T75" fmla="*/ 32 h 32"/>
                <a:gd name="T76" fmla="*/ 21 w 31"/>
                <a:gd name="T77" fmla="*/ 30 h 32"/>
                <a:gd name="T78" fmla="*/ 22 w 31"/>
                <a:gd name="T79" fmla="*/ 30 h 32"/>
                <a:gd name="T80" fmla="*/ 23 w 31"/>
                <a:gd name="T81" fmla="*/ 29 h 32"/>
                <a:gd name="T82" fmla="*/ 25 w 31"/>
                <a:gd name="T83" fmla="*/ 28 h 32"/>
                <a:gd name="T84" fmla="*/ 26 w 31"/>
                <a:gd name="T85" fmla="*/ 26 h 32"/>
                <a:gd name="T86" fmla="*/ 29 w 31"/>
                <a:gd name="T87" fmla="*/ 25 h 32"/>
                <a:gd name="T88" fmla="*/ 29 w 31"/>
                <a:gd name="T89" fmla="*/ 24 h 32"/>
                <a:gd name="T90" fmla="*/ 30 w 31"/>
                <a:gd name="T91" fmla="*/ 23 h 32"/>
                <a:gd name="T92" fmla="*/ 31 w 31"/>
                <a:gd name="T93" fmla="*/ 20 h 32"/>
                <a:gd name="T94" fmla="*/ 31 w 31"/>
                <a:gd name="T95" fmla="*/ 19 h 32"/>
                <a:gd name="T96" fmla="*/ 31 w 31"/>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6"/>
                  </a:moveTo>
                  <a:lnTo>
                    <a:pt x="31" y="13"/>
                  </a:lnTo>
                  <a:lnTo>
                    <a:pt x="31" y="12"/>
                  </a:lnTo>
                  <a:lnTo>
                    <a:pt x="30" y="9"/>
                  </a:lnTo>
                  <a:lnTo>
                    <a:pt x="29" y="8"/>
                  </a:lnTo>
                  <a:lnTo>
                    <a:pt x="29" y="7"/>
                  </a:lnTo>
                  <a:lnTo>
                    <a:pt x="26" y="4"/>
                  </a:lnTo>
                  <a:lnTo>
                    <a:pt x="25" y="3"/>
                  </a:lnTo>
                  <a:lnTo>
                    <a:pt x="23" y="1"/>
                  </a:lnTo>
                  <a:lnTo>
                    <a:pt x="22" y="1"/>
                  </a:lnTo>
                  <a:lnTo>
                    <a:pt x="21" y="0"/>
                  </a:lnTo>
                  <a:lnTo>
                    <a:pt x="18" y="0"/>
                  </a:lnTo>
                  <a:lnTo>
                    <a:pt x="15" y="0"/>
                  </a:lnTo>
                  <a:lnTo>
                    <a:pt x="14" y="0"/>
                  </a:lnTo>
                  <a:lnTo>
                    <a:pt x="11" y="0"/>
                  </a:lnTo>
                  <a:lnTo>
                    <a:pt x="10" y="1"/>
                  </a:lnTo>
                  <a:lnTo>
                    <a:pt x="7" y="1"/>
                  </a:lnTo>
                  <a:lnTo>
                    <a:pt x="6" y="3"/>
                  </a:lnTo>
                  <a:lnTo>
                    <a:pt x="5" y="4"/>
                  </a:lnTo>
                  <a:lnTo>
                    <a:pt x="4" y="7"/>
                  </a:lnTo>
                  <a:lnTo>
                    <a:pt x="2" y="8"/>
                  </a:lnTo>
                  <a:lnTo>
                    <a:pt x="1" y="9"/>
                  </a:lnTo>
                  <a:lnTo>
                    <a:pt x="0" y="12"/>
                  </a:lnTo>
                  <a:lnTo>
                    <a:pt x="0" y="13"/>
                  </a:lnTo>
                  <a:lnTo>
                    <a:pt x="0" y="16"/>
                  </a:lnTo>
                  <a:lnTo>
                    <a:pt x="0" y="19"/>
                  </a:lnTo>
                  <a:lnTo>
                    <a:pt x="0" y="20"/>
                  </a:lnTo>
                  <a:lnTo>
                    <a:pt x="1" y="23"/>
                  </a:lnTo>
                  <a:lnTo>
                    <a:pt x="2" y="24"/>
                  </a:lnTo>
                  <a:lnTo>
                    <a:pt x="4" y="25"/>
                  </a:lnTo>
                  <a:lnTo>
                    <a:pt x="5" y="26"/>
                  </a:lnTo>
                  <a:lnTo>
                    <a:pt x="6" y="28"/>
                  </a:lnTo>
                  <a:lnTo>
                    <a:pt x="7" y="29"/>
                  </a:lnTo>
                  <a:lnTo>
                    <a:pt x="10" y="30"/>
                  </a:lnTo>
                  <a:lnTo>
                    <a:pt x="11" y="30"/>
                  </a:lnTo>
                  <a:lnTo>
                    <a:pt x="14" y="32"/>
                  </a:lnTo>
                  <a:lnTo>
                    <a:pt x="15" y="32"/>
                  </a:lnTo>
                  <a:lnTo>
                    <a:pt x="18" y="32"/>
                  </a:lnTo>
                  <a:lnTo>
                    <a:pt x="21" y="30"/>
                  </a:lnTo>
                  <a:lnTo>
                    <a:pt x="22" y="30"/>
                  </a:lnTo>
                  <a:lnTo>
                    <a:pt x="23" y="29"/>
                  </a:lnTo>
                  <a:lnTo>
                    <a:pt x="25" y="28"/>
                  </a:lnTo>
                  <a:lnTo>
                    <a:pt x="26" y="26"/>
                  </a:lnTo>
                  <a:lnTo>
                    <a:pt x="29" y="25"/>
                  </a:lnTo>
                  <a:lnTo>
                    <a:pt x="29" y="24"/>
                  </a:lnTo>
                  <a:lnTo>
                    <a:pt x="30" y="23"/>
                  </a:lnTo>
                  <a:lnTo>
                    <a:pt x="31" y="20"/>
                  </a:lnTo>
                  <a:lnTo>
                    <a:pt x="31" y="19"/>
                  </a:lnTo>
                  <a:lnTo>
                    <a:pt x="3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1" name="Freeform 283"/>
            <p:cNvSpPr>
              <a:spLocks/>
            </p:cNvSpPr>
            <p:nvPr userDrawn="1"/>
          </p:nvSpPr>
          <p:spPr bwMode="auto">
            <a:xfrm>
              <a:off x="5123" y="106"/>
              <a:ext cx="150" cy="23"/>
            </a:xfrm>
            <a:custGeom>
              <a:avLst/>
              <a:gdLst>
                <a:gd name="T0" fmla="*/ 0 w 150"/>
                <a:gd name="T1" fmla="*/ 10 h 23"/>
                <a:gd name="T2" fmla="*/ 13 w 150"/>
                <a:gd name="T3" fmla="*/ 23 h 23"/>
                <a:gd name="T4" fmla="*/ 150 w 150"/>
                <a:gd name="T5" fmla="*/ 23 h 23"/>
                <a:gd name="T6" fmla="*/ 150 w 150"/>
                <a:gd name="T7" fmla="*/ 0 h 23"/>
                <a:gd name="T8" fmla="*/ 13 w 150"/>
                <a:gd name="T9" fmla="*/ 0 h 23"/>
                <a:gd name="T10" fmla="*/ 0 w 150"/>
                <a:gd name="T11" fmla="*/ 10 h 23"/>
                <a:gd name="T12" fmla="*/ 13 w 150"/>
                <a:gd name="T13" fmla="*/ 0 h 23"/>
                <a:gd name="T14" fmla="*/ 1 w 150"/>
                <a:gd name="T15" fmla="*/ 0 h 23"/>
                <a:gd name="T16" fmla="*/ 0 w 150"/>
                <a:gd name="T17" fmla="*/ 1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23">
                  <a:moveTo>
                    <a:pt x="0" y="10"/>
                  </a:moveTo>
                  <a:lnTo>
                    <a:pt x="13" y="23"/>
                  </a:lnTo>
                  <a:lnTo>
                    <a:pt x="150" y="23"/>
                  </a:lnTo>
                  <a:lnTo>
                    <a:pt x="150" y="0"/>
                  </a:lnTo>
                  <a:lnTo>
                    <a:pt x="13" y="0"/>
                  </a:lnTo>
                  <a:lnTo>
                    <a:pt x="0" y="10"/>
                  </a:lnTo>
                  <a:lnTo>
                    <a:pt x="13" y="0"/>
                  </a:lnTo>
                  <a:lnTo>
                    <a:pt x="1"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2" name="Freeform 284"/>
            <p:cNvSpPr>
              <a:spLocks/>
            </p:cNvSpPr>
            <p:nvPr userDrawn="1"/>
          </p:nvSpPr>
          <p:spPr bwMode="auto">
            <a:xfrm>
              <a:off x="5099" y="116"/>
              <a:ext cx="49" cy="215"/>
            </a:xfrm>
            <a:custGeom>
              <a:avLst/>
              <a:gdLst>
                <a:gd name="T0" fmla="*/ 13 w 49"/>
                <a:gd name="T1" fmla="*/ 215 h 215"/>
                <a:gd name="T2" fmla="*/ 25 w 49"/>
                <a:gd name="T3" fmla="*/ 205 h 215"/>
                <a:gd name="T4" fmla="*/ 49 w 49"/>
                <a:gd name="T5" fmla="*/ 3 h 215"/>
                <a:gd name="T6" fmla="*/ 24 w 49"/>
                <a:gd name="T7" fmla="*/ 0 h 215"/>
                <a:gd name="T8" fmla="*/ 1 w 49"/>
                <a:gd name="T9" fmla="*/ 202 h 215"/>
                <a:gd name="T10" fmla="*/ 13 w 49"/>
                <a:gd name="T11" fmla="*/ 215 h 215"/>
                <a:gd name="T12" fmla="*/ 1 w 49"/>
                <a:gd name="T13" fmla="*/ 202 h 215"/>
                <a:gd name="T14" fmla="*/ 0 w 49"/>
                <a:gd name="T15" fmla="*/ 215 h 215"/>
                <a:gd name="T16" fmla="*/ 13 w 49"/>
                <a:gd name="T17" fmla="*/ 215 h 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15">
                  <a:moveTo>
                    <a:pt x="13" y="215"/>
                  </a:moveTo>
                  <a:lnTo>
                    <a:pt x="25" y="205"/>
                  </a:lnTo>
                  <a:lnTo>
                    <a:pt x="49" y="3"/>
                  </a:lnTo>
                  <a:lnTo>
                    <a:pt x="24" y="0"/>
                  </a:lnTo>
                  <a:lnTo>
                    <a:pt x="1" y="202"/>
                  </a:lnTo>
                  <a:lnTo>
                    <a:pt x="13" y="215"/>
                  </a:lnTo>
                  <a:lnTo>
                    <a:pt x="1" y="202"/>
                  </a:lnTo>
                  <a:lnTo>
                    <a:pt x="0" y="215"/>
                  </a:lnTo>
                  <a:lnTo>
                    <a:pt x="13" y="2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3" name="Rectangle 285"/>
            <p:cNvSpPr>
              <a:spLocks noChangeArrowheads="1"/>
            </p:cNvSpPr>
            <p:nvPr userDrawn="1"/>
          </p:nvSpPr>
          <p:spPr bwMode="auto">
            <a:xfrm>
              <a:off x="5112" y="307"/>
              <a:ext cx="14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1104" name="Rectangle 286"/>
            <p:cNvSpPr>
              <a:spLocks noChangeArrowheads="1"/>
            </p:cNvSpPr>
            <p:nvPr userDrawn="1"/>
          </p:nvSpPr>
          <p:spPr bwMode="auto">
            <a:xfrm>
              <a:off x="5058" y="206"/>
              <a:ext cx="159"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1105" name="Freeform 287"/>
            <p:cNvSpPr>
              <a:spLocks/>
            </p:cNvSpPr>
            <p:nvPr userDrawn="1"/>
          </p:nvSpPr>
          <p:spPr bwMode="auto">
            <a:xfrm>
              <a:off x="5358" y="57"/>
              <a:ext cx="50" cy="75"/>
            </a:xfrm>
            <a:custGeom>
              <a:avLst/>
              <a:gdLst>
                <a:gd name="T0" fmla="*/ 22 w 50"/>
                <a:gd name="T1" fmla="*/ 75 h 75"/>
                <a:gd name="T2" fmla="*/ 22 w 50"/>
                <a:gd name="T3" fmla="*/ 75 h 75"/>
                <a:gd name="T4" fmla="*/ 29 w 50"/>
                <a:gd name="T5" fmla="*/ 51 h 75"/>
                <a:gd name="T6" fmla="*/ 34 w 50"/>
                <a:gd name="T7" fmla="*/ 35 h 75"/>
                <a:gd name="T8" fmla="*/ 36 w 50"/>
                <a:gd name="T9" fmla="*/ 31 h 75"/>
                <a:gd name="T10" fmla="*/ 40 w 50"/>
                <a:gd name="T11" fmla="*/ 27 h 75"/>
                <a:gd name="T12" fmla="*/ 44 w 50"/>
                <a:gd name="T13" fmla="*/ 25 h 75"/>
                <a:gd name="T14" fmla="*/ 50 w 50"/>
                <a:gd name="T15" fmla="*/ 21 h 75"/>
                <a:gd name="T16" fmla="*/ 38 w 50"/>
                <a:gd name="T17" fmla="*/ 0 h 75"/>
                <a:gd name="T18" fmla="*/ 29 w 50"/>
                <a:gd name="T19" fmla="*/ 5 h 75"/>
                <a:gd name="T20" fmla="*/ 22 w 50"/>
                <a:gd name="T21" fmla="*/ 12 h 75"/>
                <a:gd name="T22" fmla="*/ 16 w 50"/>
                <a:gd name="T23" fmla="*/ 18 h 75"/>
                <a:gd name="T24" fmla="*/ 12 w 50"/>
                <a:gd name="T25" fmla="*/ 27 h 75"/>
                <a:gd name="T26" fmla="*/ 5 w 50"/>
                <a:gd name="T27" fmla="*/ 45 h 75"/>
                <a:gd name="T28" fmla="*/ 0 w 50"/>
                <a:gd name="T29" fmla="*/ 68 h 75"/>
                <a:gd name="T30" fmla="*/ 0 w 50"/>
                <a:gd name="T31" fmla="*/ 68 h 75"/>
                <a:gd name="T32" fmla="*/ 22 w 50"/>
                <a:gd name="T33" fmla="*/ 75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75">
                  <a:moveTo>
                    <a:pt x="22" y="75"/>
                  </a:moveTo>
                  <a:lnTo>
                    <a:pt x="22" y="75"/>
                  </a:lnTo>
                  <a:lnTo>
                    <a:pt x="29" y="51"/>
                  </a:lnTo>
                  <a:lnTo>
                    <a:pt x="34" y="35"/>
                  </a:lnTo>
                  <a:lnTo>
                    <a:pt x="36" y="31"/>
                  </a:lnTo>
                  <a:lnTo>
                    <a:pt x="40" y="27"/>
                  </a:lnTo>
                  <a:lnTo>
                    <a:pt x="44" y="25"/>
                  </a:lnTo>
                  <a:lnTo>
                    <a:pt x="50" y="21"/>
                  </a:lnTo>
                  <a:lnTo>
                    <a:pt x="38" y="0"/>
                  </a:lnTo>
                  <a:lnTo>
                    <a:pt x="29" y="5"/>
                  </a:lnTo>
                  <a:lnTo>
                    <a:pt x="22" y="12"/>
                  </a:lnTo>
                  <a:lnTo>
                    <a:pt x="16" y="18"/>
                  </a:lnTo>
                  <a:lnTo>
                    <a:pt x="12" y="27"/>
                  </a:lnTo>
                  <a:lnTo>
                    <a:pt x="5" y="45"/>
                  </a:lnTo>
                  <a:lnTo>
                    <a:pt x="0" y="68"/>
                  </a:lnTo>
                  <a:lnTo>
                    <a:pt x="22"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6" name="Freeform 288"/>
            <p:cNvSpPr>
              <a:spLocks/>
            </p:cNvSpPr>
            <p:nvPr userDrawn="1"/>
          </p:nvSpPr>
          <p:spPr bwMode="auto">
            <a:xfrm>
              <a:off x="5303" y="125"/>
              <a:ext cx="77" cy="198"/>
            </a:xfrm>
            <a:custGeom>
              <a:avLst/>
              <a:gdLst>
                <a:gd name="T0" fmla="*/ 0 w 77"/>
                <a:gd name="T1" fmla="*/ 192 h 198"/>
                <a:gd name="T2" fmla="*/ 22 w 77"/>
                <a:gd name="T3" fmla="*/ 198 h 198"/>
                <a:gd name="T4" fmla="*/ 77 w 77"/>
                <a:gd name="T5" fmla="*/ 7 h 198"/>
                <a:gd name="T6" fmla="*/ 55 w 77"/>
                <a:gd name="T7" fmla="*/ 0 h 198"/>
                <a:gd name="T8" fmla="*/ 0 w 77"/>
                <a:gd name="T9" fmla="*/ 192 h 198"/>
                <a:gd name="T10" fmla="*/ 0 w 77"/>
                <a:gd name="T11" fmla="*/ 192 h 1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198">
                  <a:moveTo>
                    <a:pt x="0" y="192"/>
                  </a:moveTo>
                  <a:lnTo>
                    <a:pt x="22" y="198"/>
                  </a:lnTo>
                  <a:lnTo>
                    <a:pt x="77" y="7"/>
                  </a:lnTo>
                  <a:lnTo>
                    <a:pt x="55" y="0"/>
                  </a:lnTo>
                  <a:lnTo>
                    <a:pt x="0"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7" name="Freeform 289"/>
            <p:cNvSpPr>
              <a:spLocks/>
            </p:cNvSpPr>
            <p:nvPr userDrawn="1"/>
          </p:nvSpPr>
          <p:spPr bwMode="auto">
            <a:xfrm>
              <a:off x="5266" y="317"/>
              <a:ext cx="59" cy="76"/>
            </a:xfrm>
            <a:custGeom>
              <a:avLst/>
              <a:gdLst>
                <a:gd name="T0" fmla="*/ 9 w 59"/>
                <a:gd name="T1" fmla="*/ 76 h 76"/>
                <a:gd name="T2" fmla="*/ 18 w 59"/>
                <a:gd name="T3" fmla="*/ 72 h 76"/>
                <a:gd name="T4" fmla="*/ 28 w 59"/>
                <a:gd name="T5" fmla="*/ 67 h 76"/>
                <a:gd name="T6" fmla="*/ 34 w 59"/>
                <a:gd name="T7" fmla="*/ 60 h 76"/>
                <a:gd name="T8" fmla="*/ 41 w 59"/>
                <a:gd name="T9" fmla="*/ 54 h 76"/>
                <a:gd name="T10" fmla="*/ 46 w 59"/>
                <a:gd name="T11" fmla="*/ 44 h 76"/>
                <a:gd name="T12" fmla="*/ 51 w 59"/>
                <a:gd name="T13" fmla="*/ 34 h 76"/>
                <a:gd name="T14" fmla="*/ 55 w 59"/>
                <a:gd name="T15" fmla="*/ 22 h 76"/>
                <a:gd name="T16" fmla="*/ 59 w 59"/>
                <a:gd name="T17" fmla="*/ 6 h 76"/>
                <a:gd name="T18" fmla="*/ 37 w 59"/>
                <a:gd name="T19" fmla="*/ 0 h 76"/>
                <a:gd name="T20" fmla="*/ 33 w 59"/>
                <a:gd name="T21" fmla="*/ 14 h 76"/>
                <a:gd name="T22" fmla="*/ 29 w 59"/>
                <a:gd name="T23" fmla="*/ 26 h 76"/>
                <a:gd name="T24" fmla="*/ 25 w 59"/>
                <a:gd name="T25" fmla="*/ 34 h 76"/>
                <a:gd name="T26" fmla="*/ 21 w 59"/>
                <a:gd name="T27" fmla="*/ 39 h 76"/>
                <a:gd name="T28" fmla="*/ 18 w 59"/>
                <a:gd name="T29" fmla="*/ 43 h 76"/>
                <a:gd name="T30" fmla="*/ 13 w 59"/>
                <a:gd name="T31" fmla="*/ 47 h 76"/>
                <a:gd name="T32" fmla="*/ 8 w 59"/>
                <a:gd name="T33" fmla="*/ 50 h 76"/>
                <a:gd name="T34" fmla="*/ 0 w 59"/>
                <a:gd name="T35" fmla="*/ 54 h 76"/>
                <a:gd name="T36" fmla="*/ 9 w 59"/>
                <a:gd name="T37" fmla="*/ 76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76">
                  <a:moveTo>
                    <a:pt x="9" y="76"/>
                  </a:moveTo>
                  <a:lnTo>
                    <a:pt x="18" y="72"/>
                  </a:lnTo>
                  <a:lnTo>
                    <a:pt x="28" y="67"/>
                  </a:lnTo>
                  <a:lnTo>
                    <a:pt x="34" y="60"/>
                  </a:lnTo>
                  <a:lnTo>
                    <a:pt x="41" y="54"/>
                  </a:lnTo>
                  <a:lnTo>
                    <a:pt x="46" y="44"/>
                  </a:lnTo>
                  <a:lnTo>
                    <a:pt x="51" y="34"/>
                  </a:lnTo>
                  <a:lnTo>
                    <a:pt x="55" y="22"/>
                  </a:lnTo>
                  <a:lnTo>
                    <a:pt x="59" y="6"/>
                  </a:lnTo>
                  <a:lnTo>
                    <a:pt x="37" y="0"/>
                  </a:lnTo>
                  <a:lnTo>
                    <a:pt x="33" y="14"/>
                  </a:lnTo>
                  <a:lnTo>
                    <a:pt x="29" y="26"/>
                  </a:lnTo>
                  <a:lnTo>
                    <a:pt x="25" y="34"/>
                  </a:lnTo>
                  <a:lnTo>
                    <a:pt x="21" y="39"/>
                  </a:lnTo>
                  <a:lnTo>
                    <a:pt x="18" y="43"/>
                  </a:lnTo>
                  <a:lnTo>
                    <a:pt x="13" y="47"/>
                  </a:lnTo>
                  <a:lnTo>
                    <a:pt x="8" y="50"/>
                  </a:lnTo>
                  <a:lnTo>
                    <a:pt x="0" y="54"/>
                  </a:lnTo>
                  <a:lnTo>
                    <a:pt x="9"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8" name="Freeform 290"/>
            <p:cNvSpPr>
              <a:spLocks/>
            </p:cNvSpPr>
            <p:nvPr userDrawn="1"/>
          </p:nvSpPr>
          <p:spPr bwMode="auto">
            <a:xfrm>
              <a:off x="5646" y="201"/>
              <a:ext cx="32" cy="31"/>
            </a:xfrm>
            <a:custGeom>
              <a:avLst/>
              <a:gdLst>
                <a:gd name="T0" fmla="*/ 32 w 32"/>
                <a:gd name="T1" fmla="*/ 15 h 31"/>
                <a:gd name="T2" fmla="*/ 32 w 32"/>
                <a:gd name="T3" fmla="*/ 13 h 31"/>
                <a:gd name="T4" fmla="*/ 32 w 32"/>
                <a:gd name="T5" fmla="*/ 11 h 31"/>
                <a:gd name="T6" fmla="*/ 31 w 32"/>
                <a:gd name="T7" fmla="*/ 9 h 31"/>
                <a:gd name="T8" fmla="*/ 29 w 32"/>
                <a:gd name="T9" fmla="*/ 7 h 31"/>
                <a:gd name="T10" fmla="*/ 29 w 32"/>
                <a:gd name="T11" fmla="*/ 5 h 31"/>
                <a:gd name="T12" fmla="*/ 28 w 32"/>
                <a:gd name="T13" fmla="*/ 3 h 31"/>
                <a:gd name="T14" fmla="*/ 25 w 32"/>
                <a:gd name="T15" fmla="*/ 2 h 31"/>
                <a:gd name="T16" fmla="*/ 24 w 32"/>
                <a:gd name="T17" fmla="*/ 1 h 31"/>
                <a:gd name="T18" fmla="*/ 23 w 32"/>
                <a:gd name="T19" fmla="*/ 1 h 31"/>
                <a:gd name="T20" fmla="*/ 20 w 32"/>
                <a:gd name="T21" fmla="*/ 0 h 31"/>
                <a:gd name="T22" fmla="*/ 19 w 32"/>
                <a:gd name="T23" fmla="*/ 0 h 31"/>
                <a:gd name="T24" fmla="*/ 16 w 32"/>
                <a:gd name="T25" fmla="*/ 0 h 31"/>
                <a:gd name="T26" fmla="*/ 15 w 32"/>
                <a:gd name="T27" fmla="*/ 0 h 31"/>
                <a:gd name="T28" fmla="*/ 12 w 32"/>
                <a:gd name="T29" fmla="*/ 0 h 31"/>
                <a:gd name="T30" fmla="*/ 11 w 32"/>
                <a:gd name="T31" fmla="*/ 1 h 31"/>
                <a:gd name="T32" fmla="*/ 8 w 32"/>
                <a:gd name="T33" fmla="*/ 1 h 31"/>
                <a:gd name="T34" fmla="*/ 7 w 32"/>
                <a:gd name="T35" fmla="*/ 2 h 31"/>
                <a:gd name="T36" fmla="*/ 6 w 32"/>
                <a:gd name="T37" fmla="*/ 3 h 31"/>
                <a:gd name="T38" fmla="*/ 4 w 32"/>
                <a:gd name="T39" fmla="*/ 5 h 31"/>
                <a:gd name="T40" fmla="*/ 3 w 32"/>
                <a:gd name="T41" fmla="*/ 7 h 31"/>
                <a:gd name="T42" fmla="*/ 2 w 32"/>
                <a:gd name="T43" fmla="*/ 9 h 31"/>
                <a:gd name="T44" fmla="*/ 2 w 32"/>
                <a:gd name="T45" fmla="*/ 11 h 31"/>
                <a:gd name="T46" fmla="*/ 0 w 32"/>
                <a:gd name="T47" fmla="*/ 13 h 31"/>
                <a:gd name="T48" fmla="*/ 0 w 32"/>
                <a:gd name="T49" fmla="*/ 15 h 31"/>
                <a:gd name="T50" fmla="*/ 0 w 32"/>
                <a:gd name="T51" fmla="*/ 17 h 31"/>
                <a:gd name="T52" fmla="*/ 2 w 32"/>
                <a:gd name="T53" fmla="*/ 19 h 31"/>
                <a:gd name="T54" fmla="*/ 2 w 32"/>
                <a:gd name="T55" fmla="*/ 21 h 31"/>
                <a:gd name="T56" fmla="*/ 3 w 32"/>
                <a:gd name="T57" fmla="*/ 23 h 31"/>
                <a:gd name="T58" fmla="*/ 4 w 32"/>
                <a:gd name="T59" fmla="*/ 25 h 31"/>
                <a:gd name="T60" fmla="*/ 6 w 32"/>
                <a:gd name="T61" fmla="*/ 26 h 31"/>
                <a:gd name="T62" fmla="*/ 7 w 32"/>
                <a:gd name="T63" fmla="*/ 27 h 31"/>
                <a:gd name="T64" fmla="*/ 8 w 32"/>
                <a:gd name="T65" fmla="*/ 29 h 31"/>
                <a:gd name="T66" fmla="*/ 11 w 32"/>
                <a:gd name="T67" fmla="*/ 30 h 31"/>
                <a:gd name="T68" fmla="*/ 12 w 32"/>
                <a:gd name="T69" fmla="*/ 30 h 31"/>
                <a:gd name="T70" fmla="*/ 15 w 32"/>
                <a:gd name="T71" fmla="*/ 31 h 31"/>
                <a:gd name="T72" fmla="*/ 16 w 32"/>
                <a:gd name="T73" fmla="*/ 31 h 31"/>
                <a:gd name="T74" fmla="*/ 19 w 32"/>
                <a:gd name="T75" fmla="*/ 31 h 31"/>
                <a:gd name="T76" fmla="*/ 20 w 32"/>
                <a:gd name="T77" fmla="*/ 30 h 31"/>
                <a:gd name="T78" fmla="*/ 23 w 32"/>
                <a:gd name="T79" fmla="*/ 30 h 31"/>
                <a:gd name="T80" fmla="*/ 24 w 32"/>
                <a:gd name="T81" fmla="*/ 29 h 31"/>
                <a:gd name="T82" fmla="*/ 25 w 32"/>
                <a:gd name="T83" fmla="*/ 27 h 31"/>
                <a:gd name="T84" fmla="*/ 28 w 32"/>
                <a:gd name="T85" fmla="*/ 26 h 31"/>
                <a:gd name="T86" fmla="*/ 29 w 32"/>
                <a:gd name="T87" fmla="*/ 25 h 31"/>
                <a:gd name="T88" fmla="*/ 29 w 32"/>
                <a:gd name="T89" fmla="*/ 23 h 31"/>
                <a:gd name="T90" fmla="*/ 31 w 32"/>
                <a:gd name="T91" fmla="*/ 21 h 31"/>
                <a:gd name="T92" fmla="*/ 32 w 32"/>
                <a:gd name="T93" fmla="*/ 19 h 31"/>
                <a:gd name="T94" fmla="*/ 32 w 32"/>
                <a:gd name="T95" fmla="*/ 17 h 31"/>
                <a:gd name="T96" fmla="*/ 32 w 32"/>
                <a:gd name="T97" fmla="*/ 15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32" y="15"/>
                  </a:moveTo>
                  <a:lnTo>
                    <a:pt x="32" y="13"/>
                  </a:lnTo>
                  <a:lnTo>
                    <a:pt x="32" y="11"/>
                  </a:lnTo>
                  <a:lnTo>
                    <a:pt x="31" y="9"/>
                  </a:lnTo>
                  <a:lnTo>
                    <a:pt x="29" y="7"/>
                  </a:lnTo>
                  <a:lnTo>
                    <a:pt x="29" y="5"/>
                  </a:lnTo>
                  <a:lnTo>
                    <a:pt x="28" y="3"/>
                  </a:lnTo>
                  <a:lnTo>
                    <a:pt x="25" y="2"/>
                  </a:lnTo>
                  <a:lnTo>
                    <a:pt x="24" y="1"/>
                  </a:lnTo>
                  <a:lnTo>
                    <a:pt x="23" y="1"/>
                  </a:lnTo>
                  <a:lnTo>
                    <a:pt x="20" y="0"/>
                  </a:lnTo>
                  <a:lnTo>
                    <a:pt x="19" y="0"/>
                  </a:lnTo>
                  <a:lnTo>
                    <a:pt x="16" y="0"/>
                  </a:lnTo>
                  <a:lnTo>
                    <a:pt x="15" y="0"/>
                  </a:lnTo>
                  <a:lnTo>
                    <a:pt x="12" y="0"/>
                  </a:lnTo>
                  <a:lnTo>
                    <a:pt x="11" y="1"/>
                  </a:lnTo>
                  <a:lnTo>
                    <a:pt x="8" y="1"/>
                  </a:lnTo>
                  <a:lnTo>
                    <a:pt x="7" y="2"/>
                  </a:lnTo>
                  <a:lnTo>
                    <a:pt x="6" y="3"/>
                  </a:lnTo>
                  <a:lnTo>
                    <a:pt x="4" y="5"/>
                  </a:lnTo>
                  <a:lnTo>
                    <a:pt x="3" y="7"/>
                  </a:lnTo>
                  <a:lnTo>
                    <a:pt x="2" y="9"/>
                  </a:lnTo>
                  <a:lnTo>
                    <a:pt x="2" y="11"/>
                  </a:lnTo>
                  <a:lnTo>
                    <a:pt x="0" y="13"/>
                  </a:lnTo>
                  <a:lnTo>
                    <a:pt x="0" y="15"/>
                  </a:lnTo>
                  <a:lnTo>
                    <a:pt x="0" y="17"/>
                  </a:lnTo>
                  <a:lnTo>
                    <a:pt x="2" y="19"/>
                  </a:lnTo>
                  <a:lnTo>
                    <a:pt x="2" y="21"/>
                  </a:lnTo>
                  <a:lnTo>
                    <a:pt x="3" y="23"/>
                  </a:lnTo>
                  <a:lnTo>
                    <a:pt x="4" y="25"/>
                  </a:lnTo>
                  <a:lnTo>
                    <a:pt x="6" y="26"/>
                  </a:lnTo>
                  <a:lnTo>
                    <a:pt x="7" y="27"/>
                  </a:lnTo>
                  <a:lnTo>
                    <a:pt x="8" y="29"/>
                  </a:lnTo>
                  <a:lnTo>
                    <a:pt x="11" y="30"/>
                  </a:lnTo>
                  <a:lnTo>
                    <a:pt x="12" y="30"/>
                  </a:lnTo>
                  <a:lnTo>
                    <a:pt x="15" y="31"/>
                  </a:lnTo>
                  <a:lnTo>
                    <a:pt x="16" y="31"/>
                  </a:lnTo>
                  <a:lnTo>
                    <a:pt x="19" y="31"/>
                  </a:lnTo>
                  <a:lnTo>
                    <a:pt x="20" y="30"/>
                  </a:lnTo>
                  <a:lnTo>
                    <a:pt x="23" y="30"/>
                  </a:lnTo>
                  <a:lnTo>
                    <a:pt x="24" y="29"/>
                  </a:lnTo>
                  <a:lnTo>
                    <a:pt x="25" y="27"/>
                  </a:lnTo>
                  <a:lnTo>
                    <a:pt x="28" y="26"/>
                  </a:lnTo>
                  <a:lnTo>
                    <a:pt x="29" y="25"/>
                  </a:lnTo>
                  <a:lnTo>
                    <a:pt x="29" y="23"/>
                  </a:lnTo>
                  <a:lnTo>
                    <a:pt x="31" y="21"/>
                  </a:lnTo>
                  <a:lnTo>
                    <a:pt x="32" y="19"/>
                  </a:lnTo>
                  <a:lnTo>
                    <a:pt x="32" y="17"/>
                  </a:lnTo>
                  <a:lnTo>
                    <a:pt x="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9" name="Freeform 291"/>
            <p:cNvSpPr>
              <a:spLocks/>
            </p:cNvSpPr>
            <p:nvPr userDrawn="1"/>
          </p:nvSpPr>
          <p:spPr bwMode="auto">
            <a:xfrm>
              <a:off x="5463" y="115"/>
              <a:ext cx="39" cy="212"/>
            </a:xfrm>
            <a:custGeom>
              <a:avLst/>
              <a:gdLst>
                <a:gd name="T0" fmla="*/ 16 w 39"/>
                <a:gd name="T1" fmla="*/ 212 h 212"/>
                <a:gd name="T2" fmla="*/ 39 w 39"/>
                <a:gd name="T3" fmla="*/ 2 h 212"/>
                <a:gd name="T4" fmla="*/ 24 w 39"/>
                <a:gd name="T5" fmla="*/ 0 h 212"/>
                <a:gd name="T6" fmla="*/ 0 w 39"/>
                <a:gd name="T7" fmla="*/ 211 h 212"/>
                <a:gd name="T8" fmla="*/ 16 w 39"/>
                <a:gd name="T9" fmla="*/ 212 h 2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12">
                  <a:moveTo>
                    <a:pt x="16" y="212"/>
                  </a:moveTo>
                  <a:lnTo>
                    <a:pt x="39" y="2"/>
                  </a:lnTo>
                  <a:lnTo>
                    <a:pt x="24" y="0"/>
                  </a:lnTo>
                  <a:lnTo>
                    <a:pt x="0" y="211"/>
                  </a:lnTo>
                  <a:lnTo>
                    <a:pt x="16"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0" name="Rectangle 292"/>
            <p:cNvSpPr>
              <a:spLocks noChangeArrowheads="1"/>
            </p:cNvSpPr>
            <p:nvPr userDrawn="1"/>
          </p:nvSpPr>
          <p:spPr bwMode="auto">
            <a:xfrm>
              <a:off x="5469" y="314"/>
              <a:ext cx="6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1111" name="Freeform 293"/>
            <p:cNvSpPr>
              <a:spLocks/>
            </p:cNvSpPr>
            <p:nvPr userDrawn="1"/>
          </p:nvSpPr>
          <p:spPr bwMode="auto">
            <a:xfrm>
              <a:off x="5425" y="150"/>
              <a:ext cx="33" cy="32"/>
            </a:xfrm>
            <a:custGeom>
              <a:avLst/>
              <a:gdLst>
                <a:gd name="T0" fmla="*/ 33 w 33"/>
                <a:gd name="T1" fmla="*/ 16 h 32"/>
                <a:gd name="T2" fmla="*/ 32 w 33"/>
                <a:gd name="T3" fmla="*/ 15 h 32"/>
                <a:gd name="T4" fmla="*/ 32 w 33"/>
                <a:gd name="T5" fmla="*/ 12 h 32"/>
                <a:gd name="T6" fmla="*/ 32 w 33"/>
                <a:gd name="T7" fmla="*/ 11 h 32"/>
                <a:gd name="T8" fmla="*/ 30 w 33"/>
                <a:gd name="T9" fmla="*/ 8 h 32"/>
                <a:gd name="T10" fmla="*/ 29 w 33"/>
                <a:gd name="T11" fmla="*/ 7 h 32"/>
                <a:gd name="T12" fmla="*/ 28 w 33"/>
                <a:gd name="T13" fmla="*/ 6 h 32"/>
                <a:gd name="T14" fmla="*/ 27 w 33"/>
                <a:gd name="T15" fmla="*/ 4 h 32"/>
                <a:gd name="T16" fmla="*/ 24 w 33"/>
                <a:gd name="T17" fmla="*/ 3 h 32"/>
                <a:gd name="T18" fmla="*/ 23 w 33"/>
                <a:gd name="T19" fmla="*/ 2 h 32"/>
                <a:gd name="T20" fmla="*/ 21 w 33"/>
                <a:gd name="T21" fmla="*/ 2 h 32"/>
                <a:gd name="T22" fmla="*/ 19 w 33"/>
                <a:gd name="T23" fmla="*/ 0 h 32"/>
                <a:gd name="T24" fmla="*/ 16 w 33"/>
                <a:gd name="T25" fmla="*/ 0 h 32"/>
                <a:gd name="T26" fmla="*/ 13 w 33"/>
                <a:gd name="T27" fmla="*/ 0 h 32"/>
                <a:gd name="T28" fmla="*/ 12 w 33"/>
                <a:gd name="T29" fmla="*/ 2 h 32"/>
                <a:gd name="T30" fmla="*/ 9 w 33"/>
                <a:gd name="T31" fmla="*/ 2 h 32"/>
                <a:gd name="T32" fmla="*/ 8 w 33"/>
                <a:gd name="T33" fmla="*/ 3 h 32"/>
                <a:gd name="T34" fmla="*/ 7 w 33"/>
                <a:gd name="T35" fmla="*/ 4 h 32"/>
                <a:gd name="T36" fmla="*/ 5 w 33"/>
                <a:gd name="T37" fmla="*/ 6 h 32"/>
                <a:gd name="T38" fmla="*/ 4 w 33"/>
                <a:gd name="T39" fmla="*/ 7 h 32"/>
                <a:gd name="T40" fmla="*/ 3 w 33"/>
                <a:gd name="T41" fmla="*/ 8 h 32"/>
                <a:gd name="T42" fmla="*/ 2 w 33"/>
                <a:gd name="T43" fmla="*/ 11 h 32"/>
                <a:gd name="T44" fmla="*/ 2 w 33"/>
                <a:gd name="T45" fmla="*/ 12 h 32"/>
                <a:gd name="T46" fmla="*/ 0 w 33"/>
                <a:gd name="T47" fmla="*/ 15 h 32"/>
                <a:gd name="T48" fmla="*/ 0 w 33"/>
                <a:gd name="T49" fmla="*/ 16 h 32"/>
                <a:gd name="T50" fmla="*/ 0 w 33"/>
                <a:gd name="T51" fmla="*/ 19 h 32"/>
                <a:gd name="T52" fmla="*/ 2 w 33"/>
                <a:gd name="T53" fmla="*/ 20 h 32"/>
                <a:gd name="T54" fmla="*/ 2 w 33"/>
                <a:gd name="T55" fmla="*/ 23 h 32"/>
                <a:gd name="T56" fmla="*/ 3 w 33"/>
                <a:gd name="T57" fmla="*/ 24 h 32"/>
                <a:gd name="T58" fmla="*/ 4 w 33"/>
                <a:gd name="T59" fmla="*/ 27 h 32"/>
                <a:gd name="T60" fmla="*/ 5 w 33"/>
                <a:gd name="T61" fmla="*/ 28 h 32"/>
                <a:gd name="T62" fmla="*/ 7 w 33"/>
                <a:gd name="T63" fmla="*/ 29 h 32"/>
                <a:gd name="T64" fmla="*/ 8 w 33"/>
                <a:gd name="T65" fmla="*/ 29 h 32"/>
                <a:gd name="T66" fmla="*/ 9 w 33"/>
                <a:gd name="T67" fmla="*/ 31 h 32"/>
                <a:gd name="T68" fmla="*/ 12 w 33"/>
                <a:gd name="T69" fmla="*/ 32 h 32"/>
                <a:gd name="T70" fmla="*/ 13 w 33"/>
                <a:gd name="T71" fmla="*/ 32 h 32"/>
                <a:gd name="T72" fmla="*/ 16 w 33"/>
                <a:gd name="T73" fmla="*/ 32 h 32"/>
                <a:gd name="T74" fmla="*/ 19 w 33"/>
                <a:gd name="T75" fmla="*/ 32 h 32"/>
                <a:gd name="T76" fmla="*/ 21 w 33"/>
                <a:gd name="T77" fmla="*/ 32 h 32"/>
                <a:gd name="T78" fmla="*/ 23 w 33"/>
                <a:gd name="T79" fmla="*/ 31 h 32"/>
                <a:gd name="T80" fmla="*/ 24 w 33"/>
                <a:gd name="T81" fmla="*/ 29 h 32"/>
                <a:gd name="T82" fmla="*/ 27 w 33"/>
                <a:gd name="T83" fmla="*/ 29 h 32"/>
                <a:gd name="T84" fmla="*/ 28 w 33"/>
                <a:gd name="T85" fmla="*/ 28 h 32"/>
                <a:gd name="T86" fmla="*/ 29 w 33"/>
                <a:gd name="T87" fmla="*/ 27 h 32"/>
                <a:gd name="T88" fmla="*/ 30 w 33"/>
                <a:gd name="T89" fmla="*/ 24 h 32"/>
                <a:gd name="T90" fmla="*/ 32 w 33"/>
                <a:gd name="T91" fmla="*/ 23 h 32"/>
                <a:gd name="T92" fmla="*/ 32 w 33"/>
                <a:gd name="T93" fmla="*/ 20 h 32"/>
                <a:gd name="T94" fmla="*/ 32 w 33"/>
                <a:gd name="T95" fmla="*/ 19 h 32"/>
                <a:gd name="T96" fmla="*/ 33 w 33"/>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 h="32">
                  <a:moveTo>
                    <a:pt x="33" y="16"/>
                  </a:moveTo>
                  <a:lnTo>
                    <a:pt x="32" y="15"/>
                  </a:lnTo>
                  <a:lnTo>
                    <a:pt x="32" y="12"/>
                  </a:lnTo>
                  <a:lnTo>
                    <a:pt x="32" y="11"/>
                  </a:lnTo>
                  <a:lnTo>
                    <a:pt x="30" y="8"/>
                  </a:lnTo>
                  <a:lnTo>
                    <a:pt x="29" y="7"/>
                  </a:lnTo>
                  <a:lnTo>
                    <a:pt x="28" y="6"/>
                  </a:lnTo>
                  <a:lnTo>
                    <a:pt x="27" y="4"/>
                  </a:lnTo>
                  <a:lnTo>
                    <a:pt x="24" y="3"/>
                  </a:lnTo>
                  <a:lnTo>
                    <a:pt x="23" y="2"/>
                  </a:lnTo>
                  <a:lnTo>
                    <a:pt x="21" y="2"/>
                  </a:lnTo>
                  <a:lnTo>
                    <a:pt x="19" y="0"/>
                  </a:lnTo>
                  <a:lnTo>
                    <a:pt x="16" y="0"/>
                  </a:lnTo>
                  <a:lnTo>
                    <a:pt x="13" y="0"/>
                  </a:lnTo>
                  <a:lnTo>
                    <a:pt x="12" y="2"/>
                  </a:lnTo>
                  <a:lnTo>
                    <a:pt x="9" y="2"/>
                  </a:lnTo>
                  <a:lnTo>
                    <a:pt x="8" y="3"/>
                  </a:lnTo>
                  <a:lnTo>
                    <a:pt x="7" y="4"/>
                  </a:lnTo>
                  <a:lnTo>
                    <a:pt x="5" y="6"/>
                  </a:lnTo>
                  <a:lnTo>
                    <a:pt x="4" y="7"/>
                  </a:lnTo>
                  <a:lnTo>
                    <a:pt x="3" y="8"/>
                  </a:lnTo>
                  <a:lnTo>
                    <a:pt x="2" y="11"/>
                  </a:lnTo>
                  <a:lnTo>
                    <a:pt x="2" y="12"/>
                  </a:lnTo>
                  <a:lnTo>
                    <a:pt x="0" y="15"/>
                  </a:lnTo>
                  <a:lnTo>
                    <a:pt x="0" y="16"/>
                  </a:lnTo>
                  <a:lnTo>
                    <a:pt x="0" y="19"/>
                  </a:lnTo>
                  <a:lnTo>
                    <a:pt x="2" y="20"/>
                  </a:lnTo>
                  <a:lnTo>
                    <a:pt x="2" y="23"/>
                  </a:lnTo>
                  <a:lnTo>
                    <a:pt x="3" y="24"/>
                  </a:lnTo>
                  <a:lnTo>
                    <a:pt x="4" y="27"/>
                  </a:lnTo>
                  <a:lnTo>
                    <a:pt x="5" y="28"/>
                  </a:lnTo>
                  <a:lnTo>
                    <a:pt x="7" y="29"/>
                  </a:lnTo>
                  <a:lnTo>
                    <a:pt x="8" y="29"/>
                  </a:lnTo>
                  <a:lnTo>
                    <a:pt x="9" y="31"/>
                  </a:lnTo>
                  <a:lnTo>
                    <a:pt x="12" y="32"/>
                  </a:lnTo>
                  <a:lnTo>
                    <a:pt x="13" y="32"/>
                  </a:lnTo>
                  <a:lnTo>
                    <a:pt x="16" y="32"/>
                  </a:lnTo>
                  <a:lnTo>
                    <a:pt x="19" y="32"/>
                  </a:lnTo>
                  <a:lnTo>
                    <a:pt x="21" y="32"/>
                  </a:lnTo>
                  <a:lnTo>
                    <a:pt x="23" y="31"/>
                  </a:lnTo>
                  <a:lnTo>
                    <a:pt x="24" y="29"/>
                  </a:lnTo>
                  <a:lnTo>
                    <a:pt x="27" y="29"/>
                  </a:lnTo>
                  <a:lnTo>
                    <a:pt x="28" y="28"/>
                  </a:lnTo>
                  <a:lnTo>
                    <a:pt x="29" y="27"/>
                  </a:lnTo>
                  <a:lnTo>
                    <a:pt x="30" y="24"/>
                  </a:lnTo>
                  <a:lnTo>
                    <a:pt x="32" y="23"/>
                  </a:lnTo>
                  <a:lnTo>
                    <a:pt x="32" y="20"/>
                  </a:lnTo>
                  <a:lnTo>
                    <a:pt x="32" y="19"/>
                  </a:lnTo>
                  <a:lnTo>
                    <a:pt x="3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2" name="Freeform 294"/>
            <p:cNvSpPr>
              <a:spLocks/>
            </p:cNvSpPr>
            <p:nvPr userDrawn="1"/>
          </p:nvSpPr>
          <p:spPr bwMode="auto">
            <a:xfrm>
              <a:off x="5415" y="253"/>
              <a:ext cx="31" cy="32"/>
            </a:xfrm>
            <a:custGeom>
              <a:avLst/>
              <a:gdLst>
                <a:gd name="T0" fmla="*/ 31 w 31"/>
                <a:gd name="T1" fmla="*/ 15 h 32"/>
                <a:gd name="T2" fmla="*/ 31 w 31"/>
                <a:gd name="T3" fmla="*/ 13 h 32"/>
                <a:gd name="T4" fmla="*/ 31 w 31"/>
                <a:gd name="T5" fmla="*/ 11 h 32"/>
                <a:gd name="T6" fmla="*/ 30 w 31"/>
                <a:gd name="T7" fmla="*/ 10 h 32"/>
                <a:gd name="T8" fmla="*/ 30 w 31"/>
                <a:gd name="T9" fmla="*/ 7 h 32"/>
                <a:gd name="T10" fmla="*/ 29 w 31"/>
                <a:gd name="T11" fmla="*/ 6 h 32"/>
                <a:gd name="T12" fmla="*/ 27 w 31"/>
                <a:gd name="T13" fmla="*/ 4 h 32"/>
                <a:gd name="T14" fmla="*/ 26 w 31"/>
                <a:gd name="T15" fmla="*/ 3 h 32"/>
                <a:gd name="T16" fmla="*/ 23 w 31"/>
                <a:gd name="T17" fmla="*/ 2 h 32"/>
                <a:gd name="T18" fmla="*/ 22 w 31"/>
                <a:gd name="T19" fmla="*/ 2 h 32"/>
                <a:gd name="T20" fmla="*/ 19 w 31"/>
                <a:gd name="T21" fmla="*/ 0 h 32"/>
                <a:gd name="T22" fmla="*/ 18 w 31"/>
                <a:gd name="T23" fmla="*/ 0 h 32"/>
                <a:gd name="T24" fmla="*/ 15 w 31"/>
                <a:gd name="T25" fmla="*/ 0 h 32"/>
                <a:gd name="T26" fmla="*/ 14 w 31"/>
                <a:gd name="T27" fmla="*/ 0 h 32"/>
                <a:gd name="T28" fmla="*/ 12 w 31"/>
                <a:gd name="T29" fmla="*/ 0 h 32"/>
                <a:gd name="T30" fmla="*/ 10 w 31"/>
                <a:gd name="T31" fmla="*/ 2 h 32"/>
                <a:gd name="T32" fmla="*/ 8 w 31"/>
                <a:gd name="T33" fmla="*/ 2 h 32"/>
                <a:gd name="T34" fmla="*/ 6 w 31"/>
                <a:gd name="T35" fmla="*/ 3 h 32"/>
                <a:gd name="T36" fmla="*/ 5 w 31"/>
                <a:gd name="T37" fmla="*/ 4 h 32"/>
                <a:gd name="T38" fmla="*/ 4 w 31"/>
                <a:gd name="T39" fmla="*/ 6 h 32"/>
                <a:gd name="T40" fmla="*/ 2 w 31"/>
                <a:gd name="T41" fmla="*/ 7 h 32"/>
                <a:gd name="T42" fmla="*/ 1 w 31"/>
                <a:gd name="T43" fmla="*/ 10 h 32"/>
                <a:gd name="T44" fmla="*/ 1 w 31"/>
                <a:gd name="T45" fmla="*/ 11 h 32"/>
                <a:gd name="T46" fmla="*/ 0 w 31"/>
                <a:gd name="T47" fmla="*/ 13 h 32"/>
                <a:gd name="T48" fmla="*/ 0 w 31"/>
                <a:gd name="T49" fmla="*/ 15 h 32"/>
                <a:gd name="T50" fmla="*/ 0 w 31"/>
                <a:gd name="T51" fmla="*/ 17 h 32"/>
                <a:gd name="T52" fmla="*/ 1 w 31"/>
                <a:gd name="T53" fmla="*/ 20 h 32"/>
                <a:gd name="T54" fmla="*/ 1 w 31"/>
                <a:gd name="T55" fmla="*/ 21 h 32"/>
                <a:gd name="T56" fmla="*/ 2 w 31"/>
                <a:gd name="T57" fmla="*/ 24 h 32"/>
                <a:gd name="T58" fmla="*/ 4 w 31"/>
                <a:gd name="T59" fmla="*/ 25 h 32"/>
                <a:gd name="T60" fmla="*/ 5 w 31"/>
                <a:gd name="T61" fmla="*/ 27 h 32"/>
                <a:gd name="T62" fmla="*/ 6 w 31"/>
                <a:gd name="T63" fmla="*/ 28 h 32"/>
                <a:gd name="T64" fmla="*/ 8 w 31"/>
                <a:gd name="T65" fmla="*/ 29 h 32"/>
                <a:gd name="T66" fmla="*/ 10 w 31"/>
                <a:gd name="T67" fmla="*/ 31 h 32"/>
                <a:gd name="T68" fmla="*/ 12 w 31"/>
                <a:gd name="T69" fmla="*/ 31 h 32"/>
                <a:gd name="T70" fmla="*/ 14 w 31"/>
                <a:gd name="T71" fmla="*/ 32 h 32"/>
                <a:gd name="T72" fmla="*/ 15 w 31"/>
                <a:gd name="T73" fmla="*/ 32 h 32"/>
                <a:gd name="T74" fmla="*/ 18 w 31"/>
                <a:gd name="T75" fmla="*/ 32 h 32"/>
                <a:gd name="T76" fmla="*/ 19 w 31"/>
                <a:gd name="T77" fmla="*/ 31 h 32"/>
                <a:gd name="T78" fmla="*/ 22 w 31"/>
                <a:gd name="T79" fmla="*/ 31 h 32"/>
                <a:gd name="T80" fmla="*/ 23 w 31"/>
                <a:gd name="T81" fmla="*/ 29 h 32"/>
                <a:gd name="T82" fmla="*/ 26 w 31"/>
                <a:gd name="T83" fmla="*/ 28 h 32"/>
                <a:gd name="T84" fmla="*/ 27 w 31"/>
                <a:gd name="T85" fmla="*/ 27 h 32"/>
                <a:gd name="T86" fmla="*/ 29 w 31"/>
                <a:gd name="T87" fmla="*/ 25 h 32"/>
                <a:gd name="T88" fmla="*/ 30 w 31"/>
                <a:gd name="T89" fmla="*/ 24 h 32"/>
                <a:gd name="T90" fmla="*/ 30 w 31"/>
                <a:gd name="T91" fmla="*/ 21 h 32"/>
                <a:gd name="T92" fmla="*/ 31 w 31"/>
                <a:gd name="T93" fmla="*/ 20 h 32"/>
                <a:gd name="T94" fmla="*/ 31 w 31"/>
                <a:gd name="T95" fmla="*/ 17 h 32"/>
                <a:gd name="T96" fmla="*/ 31 w 31"/>
                <a:gd name="T97" fmla="*/ 15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5"/>
                  </a:moveTo>
                  <a:lnTo>
                    <a:pt x="31" y="13"/>
                  </a:lnTo>
                  <a:lnTo>
                    <a:pt x="31" y="11"/>
                  </a:lnTo>
                  <a:lnTo>
                    <a:pt x="30" y="10"/>
                  </a:lnTo>
                  <a:lnTo>
                    <a:pt x="30" y="7"/>
                  </a:lnTo>
                  <a:lnTo>
                    <a:pt x="29" y="6"/>
                  </a:lnTo>
                  <a:lnTo>
                    <a:pt x="27" y="4"/>
                  </a:lnTo>
                  <a:lnTo>
                    <a:pt x="26" y="3"/>
                  </a:lnTo>
                  <a:lnTo>
                    <a:pt x="23" y="2"/>
                  </a:lnTo>
                  <a:lnTo>
                    <a:pt x="22" y="2"/>
                  </a:lnTo>
                  <a:lnTo>
                    <a:pt x="19" y="0"/>
                  </a:lnTo>
                  <a:lnTo>
                    <a:pt x="18" y="0"/>
                  </a:lnTo>
                  <a:lnTo>
                    <a:pt x="15" y="0"/>
                  </a:lnTo>
                  <a:lnTo>
                    <a:pt x="14" y="0"/>
                  </a:lnTo>
                  <a:lnTo>
                    <a:pt x="12" y="0"/>
                  </a:lnTo>
                  <a:lnTo>
                    <a:pt x="10" y="2"/>
                  </a:lnTo>
                  <a:lnTo>
                    <a:pt x="8" y="2"/>
                  </a:lnTo>
                  <a:lnTo>
                    <a:pt x="6" y="3"/>
                  </a:lnTo>
                  <a:lnTo>
                    <a:pt x="5" y="4"/>
                  </a:lnTo>
                  <a:lnTo>
                    <a:pt x="4" y="6"/>
                  </a:lnTo>
                  <a:lnTo>
                    <a:pt x="2" y="7"/>
                  </a:lnTo>
                  <a:lnTo>
                    <a:pt x="1" y="10"/>
                  </a:lnTo>
                  <a:lnTo>
                    <a:pt x="1" y="11"/>
                  </a:lnTo>
                  <a:lnTo>
                    <a:pt x="0" y="13"/>
                  </a:lnTo>
                  <a:lnTo>
                    <a:pt x="0" y="15"/>
                  </a:lnTo>
                  <a:lnTo>
                    <a:pt x="0" y="17"/>
                  </a:lnTo>
                  <a:lnTo>
                    <a:pt x="1" y="20"/>
                  </a:lnTo>
                  <a:lnTo>
                    <a:pt x="1" y="21"/>
                  </a:lnTo>
                  <a:lnTo>
                    <a:pt x="2" y="24"/>
                  </a:lnTo>
                  <a:lnTo>
                    <a:pt x="4" y="25"/>
                  </a:lnTo>
                  <a:lnTo>
                    <a:pt x="5" y="27"/>
                  </a:lnTo>
                  <a:lnTo>
                    <a:pt x="6" y="28"/>
                  </a:lnTo>
                  <a:lnTo>
                    <a:pt x="8" y="29"/>
                  </a:lnTo>
                  <a:lnTo>
                    <a:pt x="10" y="31"/>
                  </a:lnTo>
                  <a:lnTo>
                    <a:pt x="12" y="31"/>
                  </a:lnTo>
                  <a:lnTo>
                    <a:pt x="14" y="32"/>
                  </a:lnTo>
                  <a:lnTo>
                    <a:pt x="15" y="32"/>
                  </a:lnTo>
                  <a:lnTo>
                    <a:pt x="18" y="32"/>
                  </a:lnTo>
                  <a:lnTo>
                    <a:pt x="19" y="31"/>
                  </a:lnTo>
                  <a:lnTo>
                    <a:pt x="22" y="31"/>
                  </a:lnTo>
                  <a:lnTo>
                    <a:pt x="23" y="29"/>
                  </a:lnTo>
                  <a:lnTo>
                    <a:pt x="26" y="28"/>
                  </a:lnTo>
                  <a:lnTo>
                    <a:pt x="27" y="27"/>
                  </a:lnTo>
                  <a:lnTo>
                    <a:pt x="29" y="25"/>
                  </a:lnTo>
                  <a:lnTo>
                    <a:pt x="30" y="24"/>
                  </a:lnTo>
                  <a:lnTo>
                    <a:pt x="30" y="21"/>
                  </a:lnTo>
                  <a:lnTo>
                    <a:pt x="31" y="20"/>
                  </a:lnTo>
                  <a:lnTo>
                    <a:pt x="31" y="17"/>
                  </a:lnTo>
                  <a:lnTo>
                    <a:pt x="3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3" name="Rectangle 295"/>
            <p:cNvSpPr>
              <a:spLocks noChangeArrowheads="1"/>
            </p:cNvSpPr>
            <p:nvPr userDrawn="1"/>
          </p:nvSpPr>
          <p:spPr bwMode="auto">
            <a:xfrm>
              <a:off x="5417" y="164"/>
              <a:ext cx="69"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1114" name="Rectangle 296"/>
            <p:cNvSpPr>
              <a:spLocks noChangeArrowheads="1"/>
            </p:cNvSpPr>
            <p:nvPr userDrawn="1"/>
          </p:nvSpPr>
          <p:spPr bwMode="auto">
            <a:xfrm>
              <a:off x="5408" y="154"/>
              <a:ext cx="67" cy="1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1115" name="Rectangle 297"/>
            <p:cNvSpPr>
              <a:spLocks noChangeArrowheads="1"/>
            </p:cNvSpPr>
            <p:nvPr userDrawn="1"/>
          </p:nvSpPr>
          <p:spPr bwMode="auto">
            <a:xfrm>
              <a:off x="5407" y="264"/>
              <a:ext cx="70"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1116" name="Rectangle 298"/>
            <p:cNvSpPr>
              <a:spLocks noChangeArrowheads="1"/>
            </p:cNvSpPr>
            <p:nvPr userDrawn="1"/>
          </p:nvSpPr>
          <p:spPr bwMode="auto">
            <a:xfrm>
              <a:off x="5398" y="255"/>
              <a:ext cx="69" cy="1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1117" name="Freeform 299"/>
            <p:cNvSpPr>
              <a:spLocks/>
            </p:cNvSpPr>
            <p:nvPr userDrawn="1"/>
          </p:nvSpPr>
          <p:spPr bwMode="auto">
            <a:xfrm>
              <a:off x="5421" y="145"/>
              <a:ext cx="32" cy="33"/>
            </a:xfrm>
            <a:custGeom>
              <a:avLst/>
              <a:gdLst>
                <a:gd name="T0" fmla="*/ 32 w 32"/>
                <a:gd name="T1" fmla="*/ 17 h 33"/>
                <a:gd name="T2" fmla="*/ 32 w 32"/>
                <a:gd name="T3" fmla="*/ 15 h 33"/>
                <a:gd name="T4" fmla="*/ 32 w 32"/>
                <a:gd name="T5" fmla="*/ 13 h 33"/>
                <a:gd name="T6" fmla="*/ 31 w 32"/>
                <a:gd name="T7" fmla="*/ 11 h 33"/>
                <a:gd name="T8" fmla="*/ 29 w 32"/>
                <a:gd name="T9" fmla="*/ 9 h 33"/>
                <a:gd name="T10" fmla="*/ 28 w 32"/>
                <a:gd name="T11" fmla="*/ 7 h 33"/>
                <a:gd name="T12" fmla="*/ 27 w 32"/>
                <a:gd name="T13" fmla="*/ 5 h 33"/>
                <a:gd name="T14" fmla="*/ 25 w 32"/>
                <a:gd name="T15" fmla="*/ 4 h 33"/>
                <a:gd name="T16" fmla="*/ 24 w 32"/>
                <a:gd name="T17" fmla="*/ 3 h 33"/>
                <a:gd name="T18" fmla="*/ 23 w 32"/>
                <a:gd name="T19" fmla="*/ 3 h 33"/>
                <a:gd name="T20" fmla="*/ 20 w 32"/>
                <a:gd name="T21" fmla="*/ 1 h 33"/>
                <a:gd name="T22" fmla="*/ 17 w 32"/>
                <a:gd name="T23" fmla="*/ 1 h 33"/>
                <a:gd name="T24" fmla="*/ 16 w 32"/>
                <a:gd name="T25" fmla="*/ 0 h 33"/>
                <a:gd name="T26" fmla="*/ 13 w 32"/>
                <a:gd name="T27" fmla="*/ 1 h 33"/>
                <a:gd name="T28" fmla="*/ 11 w 32"/>
                <a:gd name="T29" fmla="*/ 1 h 33"/>
                <a:gd name="T30" fmla="*/ 9 w 32"/>
                <a:gd name="T31" fmla="*/ 3 h 33"/>
                <a:gd name="T32" fmla="*/ 8 w 32"/>
                <a:gd name="T33" fmla="*/ 3 h 33"/>
                <a:gd name="T34" fmla="*/ 7 w 32"/>
                <a:gd name="T35" fmla="*/ 4 h 33"/>
                <a:gd name="T36" fmla="*/ 6 w 32"/>
                <a:gd name="T37" fmla="*/ 5 h 33"/>
                <a:gd name="T38" fmla="*/ 3 w 32"/>
                <a:gd name="T39" fmla="*/ 7 h 33"/>
                <a:gd name="T40" fmla="*/ 3 w 32"/>
                <a:gd name="T41" fmla="*/ 9 h 33"/>
                <a:gd name="T42" fmla="*/ 2 w 32"/>
                <a:gd name="T43" fmla="*/ 11 h 33"/>
                <a:gd name="T44" fmla="*/ 0 w 32"/>
                <a:gd name="T45" fmla="*/ 13 h 33"/>
                <a:gd name="T46" fmla="*/ 0 w 32"/>
                <a:gd name="T47" fmla="*/ 15 h 33"/>
                <a:gd name="T48" fmla="*/ 0 w 32"/>
                <a:gd name="T49" fmla="*/ 17 h 33"/>
                <a:gd name="T50" fmla="*/ 0 w 32"/>
                <a:gd name="T51" fmla="*/ 20 h 33"/>
                <a:gd name="T52" fmla="*/ 0 w 32"/>
                <a:gd name="T53" fmla="*/ 21 h 33"/>
                <a:gd name="T54" fmla="*/ 2 w 32"/>
                <a:gd name="T55" fmla="*/ 24 h 33"/>
                <a:gd name="T56" fmla="*/ 3 w 32"/>
                <a:gd name="T57" fmla="*/ 25 h 33"/>
                <a:gd name="T58" fmla="*/ 3 w 32"/>
                <a:gd name="T59" fmla="*/ 26 h 33"/>
                <a:gd name="T60" fmla="*/ 6 w 32"/>
                <a:gd name="T61" fmla="*/ 28 h 33"/>
                <a:gd name="T62" fmla="*/ 7 w 32"/>
                <a:gd name="T63" fmla="*/ 29 h 33"/>
                <a:gd name="T64" fmla="*/ 8 w 32"/>
                <a:gd name="T65" fmla="*/ 30 h 33"/>
                <a:gd name="T66" fmla="*/ 9 w 32"/>
                <a:gd name="T67" fmla="*/ 32 h 33"/>
                <a:gd name="T68" fmla="*/ 11 w 32"/>
                <a:gd name="T69" fmla="*/ 32 h 33"/>
                <a:gd name="T70" fmla="*/ 13 w 32"/>
                <a:gd name="T71" fmla="*/ 33 h 33"/>
                <a:gd name="T72" fmla="*/ 16 w 32"/>
                <a:gd name="T73" fmla="*/ 33 h 33"/>
                <a:gd name="T74" fmla="*/ 17 w 32"/>
                <a:gd name="T75" fmla="*/ 33 h 33"/>
                <a:gd name="T76" fmla="*/ 20 w 32"/>
                <a:gd name="T77" fmla="*/ 32 h 33"/>
                <a:gd name="T78" fmla="*/ 23 w 32"/>
                <a:gd name="T79" fmla="*/ 32 h 33"/>
                <a:gd name="T80" fmla="*/ 24 w 32"/>
                <a:gd name="T81" fmla="*/ 30 h 33"/>
                <a:gd name="T82" fmla="*/ 25 w 32"/>
                <a:gd name="T83" fmla="*/ 29 h 33"/>
                <a:gd name="T84" fmla="*/ 27 w 32"/>
                <a:gd name="T85" fmla="*/ 28 h 33"/>
                <a:gd name="T86" fmla="*/ 28 w 32"/>
                <a:gd name="T87" fmla="*/ 26 h 33"/>
                <a:gd name="T88" fmla="*/ 29 w 32"/>
                <a:gd name="T89" fmla="*/ 25 h 33"/>
                <a:gd name="T90" fmla="*/ 31 w 32"/>
                <a:gd name="T91" fmla="*/ 24 h 33"/>
                <a:gd name="T92" fmla="*/ 32 w 32"/>
                <a:gd name="T93" fmla="*/ 21 h 33"/>
                <a:gd name="T94" fmla="*/ 32 w 32"/>
                <a:gd name="T95" fmla="*/ 20 h 33"/>
                <a:gd name="T96" fmla="*/ 32 w 32"/>
                <a:gd name="T97" fmla="*/ 17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3">
                  <a:moveTo>
                    <a:pt x="32" y="17"/>
                  </a:moveTo>
                  <a:lnTo>
                    <a:pt x="32" y="15"/>
                  </a:lnTo>
                  <a:lnTo>
                    <a:pt x="32" y="13"/>
                  </a:lnTo>
                  <a:lnTo>
                    <a:pt x="31" y="11"/>
                  </a:lnTo>
                  <a:lnTo>
                    <a:pt x="29" y="9"/>
                  </a:lnTo>
                  <a:lnTo>
                    <a:pt x="28" y="7"/>
                  </a:lnTo>
                  <a:lnTo>
                    <a:pt x="27" y="5"/>
                  </a:lnTo>
                  <a:lnTo>
                    <a:pt x="25" y="4"/>
                  </a:lnTo>
                  <a:lnTo>
                    <a:pt x="24" y="3"/>
                  </a:lnTo>
                  <a:lnTo>
                    <a:pt x="23" y="3"/>
                  </a:lnTo>
                  <a:lnTo>
                    <a:pt x="20" y="1"/>
                  </a:lnTo>
                  <a:lnTo>
                    <a:pt x="17" y="1"/>
                  </a:lnTo>
                  <a:lnTo>
                    <a:pt x="16" y="0"/>
                  </a:lnTo>
                  <a:lnTo>
                    <a:pt x="13" y="1"/>
                  </a:lnTo>
                  <a:lnTo>
                    <a:pt x="11" y="1"/>
                  </a:lnTo>
                  <a:lnTo>
                    <a:pt x="9" y="3"/>
                  </a:lnTo>
                  <a:lnTo>
                    <a:pt x="8" y="3"/>
                  </a:lnTo>
                  <a:lnTo>
                    <a:pt x="7" y="4"/>
                  </a:lnTo>
                  <a:lnTo>
                    <a:pt x="6" y="5"/>
                  </a:lnTo>
                  <a:lnTo>
                    <a:pt x="3" y="7"/>
                  </a:lnTo>
                  <a:lnTo>
                    <a:pt x="3" y="9"/>
                  </a:lnTo>
                  <a:lnTo>
                    <a:pt x="2" y="11"/>
                  </a:lnTo>
                  <a:lnTo>
                    <a:pt x="0" y="13"/>
                  </a:lnTo>
                  <a:lnTo>
                    <a:pt x="0" y="15"/>
                  </a:lnTo>
                  <a:lnTo>
                    <a:pt x="0" y="17"/>
                  </a:lnTo>
                  <a:lnTo>
                    <a:pt x="0" y="20"/>
                  </a:lnTo>
                  <a:lnTo>
                    <a:pt x="0" y="21"/>
                  </a:lnTo>
                  <a:lnTo>
                    <a:pt x="2" y="24"/>
                  </a:lnTo>
                  <a:lnTo>
                    <a:pt x="3" y="25"/>
                  </a:lnTo>
                  <a:lnTo>
                    <a:pt x="3" y="26"/>
                  </a:lnTo>
                  <a:lnTo>
                    <a:pt x="6" y="28"/>
                  </a:lnTo>
                  <a:lnTo>
                    <a:pt x="7" y="29"/>
                  </a:lnTo>
                  <a:lnTo>
                    <a:pt x="8" y="30"/>
                  </a:lnTo>
                  <a:lnTo>
                    <a:pt x="9" y="32"/>
                  </a:lnTo>
                  <a:lnTo>
                    <a:pt x="11" y="32"/>
                  </a:lnTo>
                  <a:lnTo>
                    <a:pt x="13" y="33"/>
                  </a:lnTo>
                  <a:lnTo>
                    <a:pt x="16" y="33"/>
                  </a:lnTo>
                  <a:lnTo>
                    <a:pt x="17" y="33"/>
                  </a:lnTo>
                  <a:lnTo>
                    <a:pt x="20" y="32"/>
                  </a:lnTo>
                  <a:lnTo>
                    <a:pt x="23" y="32"/>
                  </a:lnTo>
                  <a:lnTo>
                    <a:pt x="24" y="30"/>
                  </a:lnTo>
                  <a:lnTo>
                    <a:pt x="25" y="29"/>
                  </a:lnTo>
                  <a:lnTo>
                    <a:pt x="27" y="28"/>
                  </a:lnTo>
                  <a:lnTo>
                    <a:pt x="28" y="26"/>
                  </a:lnTo>
                  <a:lnTo>
                    <a:pt x="29" y="25"/>
                  </a:lnTo>
                  <a:lnTo>
                    <a:pt x="31" y="24"/>
                  </a:lnTo>
                  <a:lnTo>
                    <a:pt x="32" y="21"/>
                  </a:lnTo>
                  <a:lnTo>
                    <a:pt x="32" y="20"/>
                  </a:lnTo>
                  <a:lnTo>
                    <a:pt x="3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8" name="Freeform 300"/>
            <p:cNvSpPr>
              <a:spLocks/>
            </p:cNvSpPr>
            <p:nvPr userDrawn="1"/>
          </p:nvSpPr>
          <p:spPr bwMode="auto">
            <a:xfrm>
              <a:off x="5411" y="248"/>
              <a:ext cx="31" cy="32"/>
            </a:xfrm>
            <a:custGeom>
              <a:avLst/>
              <a:gdLst>
                <a:gd name="T0" fmla="*/ 31 w 31"/>
                <a:gd name="T1" fmla="*/ 16 h 32"/>
                <a:gd name="T2" fmla="*/ 31 w 31"/>
                <a:gd name="T3" fmla="*/ 13 h 32"/>
                <a:gd name="T4" fmla="*/ 30 w 31"/>
                <a:gd name="T5" fmla="*/ 12 h 32"/>
                <a:gd name="T6" fmla="*/ 30 w 31"/>
                <a:gd name="T7" fmla="*/ 11 h 32"/>
                <a:gd name="T8" fmla="*/ 29 w 31"/>
                <a:gd name="T9" fmla="*/ 8 h 32"/>
                <a:gd name="T10" fmla="*/ 27 w 31"/>
                <a:gd name="T11" fmla="*/ 7 h 32"/>
                <a:gd name="T12" fmla="*/ 26 w 31"/>
                <a:gd name="T13" fmla="*/ 5 h 32"/>
                <a:gd name="T14" fmla="*/ 25 w 31"/>
                <a:gd name="T15" fmla="*/ 4 h 32"/>
                <a:gd name="T16" fmla="*/ 23 w 31"/>
                <a:gd name="T17" fmla="*/ 3 h 32"/>
                <a:gd name="T18" fmla="*/ 21 w 31"/>
                <a:gd name="T19" fmla="*/ 1 h 32"/>
                <a:gd name="T20" fmla="*/ 19 w 31"/>
                <a:gd name="T21" fmla="*/ 0 h 32"/>
                <a:gd name="T22" fmla="*/ 18 w 31"/>
                <a:gd name="T23" fmla="*/ 0 h 32"/>
                <a:gd name="T24" fmla="*/ 16 w 31"/>
                <a:gd name="T25" fmla="*/ 0 h 32"/>
                <a:gd name="T26" fmla="*/ 13 w 31"/>
                <a:gd name="T27" fmla="*/ 0 h 32"/>
                <a:gd name="T28" fmla="*/ 12 w 31"/>
                <a:gd name="T29" fmla="*/ 0 h 32"/>
                <a:gd name="T30" fmla="*/ 9 w 31"/>
                <a:gd name="T31" fmla="*/ 1 h 32"/>
                <a:gd name="T32" fmla="*/ 8 w 31"/>
                <a:gd name="T33" fmla="*/ 3 h 32"/>
                <a:gd name="T34" fmla="*/ 5 w 31"/>
                <a:gd name="T35" fmla="*/ 4 h 32"/>
                <a:gd name="T36" fmla="*/ 4 w 31"/>
                <a:gd name="T37" fmla="*/ 5 h 32"/>
                <a:gd name="T38" fmla="*/ 2 w 31"/>
                <a:gd name="T39" fmla="*/ 7 h 32"/>
                <a:gd name="T40" fmla="*/ 1 w 31"/>
                <a:gd name="T41" fmla="*/ 8 h 32"/>
                <a:gd name="T42" fmla="*/ 0 w 31"/>
                <a:gd name="T43" fmla="*/ 11 h 32"/>
                <a:gd name="T44" fmla="*/ 0 w 31"/>
                <a:gd name="T45" fmla="*/ 12 h 32"/>
                <a:gd name="T46" fmla="*/ 0 w 31"/>
                <a:gd name="T47" fmla="*/ 13 h 32"/>
                <a:gd name="T48" fmla="*/ 0 w 31"/>
                <a:gd name="T49" fmla="*/ 16 h 32"/>
                <a:gd name="T50" fmla="*/ 0 w 31"/>
                <a:gd name="T51" fmla="*/ 18 h 32"/>
                <a:gd name="T52" fmla="*/ 0 w 31"/>
                <a:gd name="T53" fmla="*/ 20 h 32"/>
                <a:gd name="T54" fmla="*/ 0 w 31"/>
                <a:gd name="T55" fmla="*/ 22 h 32"/>
                <a:gd name="T56" fmla="*/ 1 w 31"/>
                <a:gd name="T57" fmla="*/ 24 h 32"/>
                <a:gd name="T58" fmla="*/ 2 w 31"/>
                <a:gd name="T59" fmla="*/ 25 h 32"/>
                <a:gd name="T60" fmla="*/ 4 w 31"/>
                <a:gd name="T61" fmla="*/ 28 h 32"/>
                <a:gd name="T62" fmla="*/ 5 w 31"/>
                <a:gd name="T63" fmla="*/ 29 h 32"/>
                <a:gd name="T64" fmla="*/ 8 w 31"/>
                <a:gd name="T65" fmla="*/ 29 h 32"/>
                <a:gd name="T66" fmla="*/ 9 w 31"/>
                <a:gd name="T67" fmla="*/ 30 h 32"/>
                <a:gd name="T68" fmla="*/ 12 w 31"/>
                <a:gd name="T69" fmla="*/ 32 h 32"/>
                <a:gd name="T70" fmla="*/ 13 w 31"/>
                <a:gd name="T71" fmla="*/ 32 h 32"/>
                <a:gd name="T72" fmla="*/ 16 w 31"/>
                <a:gd name="T73" fmla="*/ 32 h 32"/>
                <a:gd name="T74" fmla="*/ 18 w 31"/>
                <a:gd name="T75" fmla="*/ 32 h 32"/>
                <a:gd name="T76" fmla="*/ 19 w 31"/>
                <a:gd name="T77" fmla="*/ 32 h 32"/>
                <a:gd name="T78" fmla="*/ 21 w 31"/>
                <a:gd name="T79" fmla="*/ 30 h 32"/>
                <a:gd name="T80" fmla="*/ 23 w 31"/>
                <a:gd name="T81" fmla="*/ 29 h 32"/>
                <a:gd name="T82" fmla="*/ 25 w 31"/>
                <a:gd name="T83" fmla="*/ 29 h 32"/>
                <a:gd name="T84" fmla="*/ 26 w 31"/>
                <a:gd name="T85" fmla="*/ 28 h 32"/>
                <a:gd name="T86" fmla="*/ 27 w 31"/>
                <a:gd name="T87" fmla="*/ 25 h 32"/>
                <a:gd name="T88" fmla="*/ 29 w 31"/>
                <a:gd name="T89" fmla="*/ 24 h 32"/>
                <a:gd name="T90" fmla="*/ 30 w 31"/>
                <a:gd name="T91" fmla="*/ 22 h 32"/>
                <a:gd name="T92" fmla="*/ 30 w 31"/>
                <a:gd name="T93" fmla="*/ 20 h 32"/>
                <a:gd name="T94" fmla="*/ 31 w 31"/>
                <a:gd name="T95" fmla="*/ 18 h 32"/>
                <a:gd name="T96" fmla="*/ 31 w 31"/>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6"/>
                  </a:moveTo>
                  <a:lnTo>
                    <a:pt x="31" y="13"/>
                  </a:lnTo>
                  <a:lnTo>
                    <a:pt x="30" y="12"/>
                  </a:lnTo>
                  <a:lnTo>
                    <a:pt x="30" y="11"/>
                  </a:lnTo>
                  <a:lnTo>
                    <a:pt x="29" y="8"/>
                  </a:lnTo>
                  <a:lnTo>
                    <a:pt x="27" y="7"/>
                  </a:lnTo>
                  <a:lnTo>
                    <a:pt x="26" y="5"/>
                  </a:lnTo>
                  <a:lnTo>
                    <a:pt x="25" y="4"/>
                  </a:lnTo>
                  <a:lnTo>
                    <a:pt x="23" y="3"/>
                  </a:lnTo>
                  <a:lnTo>
                    <a:pt x="21" y="1"/>
                  </a:lnTo>
                  <a:lnTo>
                    <a:pt x="19" y="0"/>
                  </a:lnTo>
                  <a:lnTo>
                    <a:pt x="18" y="0"/>
                  </a:lnTo>
                  <a:lnTo>
                    <a:pt x="16" y="0"/>
                  </a:lnTo>
                  <a:lnTo>
                    <a:pt x="13" y="0"/>
                  </a:lnTo>
                  <a:lnTo>
                    <a:pt x="12" y="0"/>
                  </a:lnTo>
                  <a:lnTo>
                    <a:pt x="9" y="1"/>
                  </a:lnTo>
                  <a:lnTo>
                    <a:pt x="8" y="3"/>
                  </a:lnTo>
                  <a:lnTo>
                    <a:pt x="5" y="4"/>
                  </a:lnTo>
                  <a:lnTo>
                    <a:pt x="4" y="5"/>
                  </a:lnTo>
                  <a:lnTo>
                    <a:pt x="2" y="7"/>
                  </a:lnTo>
                  <a:lnTo>
                    <a:pt x="1" y="8"/>
                  </a:lnTo>
                  <a:lnTo>
                    <a:pt x="0" y="11"/>
                  </a:lnTo>
                  <a:lnTo>
                    <a:pt x="0" y="12"/>
                  </a:lnTo>
                  <a:lnTo>
                    <a:pt x="0" y="13"/>
                  </a:lnTo>
                  <a:lnTo>
                    <a:pt x="0" y="16"/>
                  </a:lnTo>
                  <a:lnTo>
                    <a:pt x="0" y="18"/>
                  </a:lnTo>
                  <a:lnTo>
                    <a:pt x="0" y="20"/>
                  </a:lnTo>
                  <a:lnTo>
                    <a:pt x="0" y="22"/>
                  </a:lnTo>
                  <a:lnTo>
                    <a:pt x="1" y="24"/>
                  </a:lnTo>
                  <a:lnTo>
                    <a:pt x="2" y="25"/>
                  </a:lnTo>
                  <a:lnTo>
                    <a:pt x="4" y="28"/>
                  </a:lnTo>
                  <a:lnTo>
                    <a:pt x="5" y="29"/>
                  </a:lnTo>
                  <a:lnTo>
                    <a:pt x="8" y="29"/>
                  </a:lnTo>
                  <a:lnTo>
                    <a:pt x="9" y="30"/>
                  </a:lnTo>
                  <a:lnTo>
                    <a:pt x="12" y="32"/>
                  </a:lnTo>
                  <a:lnTo>
                    <a:pt x="13" y="32"/>
                  </a:lnTo>
                  <a:lnTo>
                    <a:pt x="16" y="32"/>
                  </a:lnTo>
                  <a:lnTo>
                    <a:pt x="18" y="32"/>
                  </a:lnTo>
                  <a:lnTo>
                    <a:pt x="19" y="32"/>
                  </a:lnTo>
                  <a:lnTo>
                    <a:pt x="21" y="30"/>
                  </a:lnTo>
                  <a:lnTo>
                    <a:pt x="23" y="29"/>
                  </a:lnTo>
                  <a:lnTo>
                    <a:pt x="25" y="29"/>
                  </a:lnTo>
                  <a:lnTo>
                    <a:pt x="26" y="28"/>
                  </a:lnTo>
                  <a:lnTo>
                    <a:pt x="27" y="25"/>
                  </a:lnTo>
                  <a:lnTo>
                    <a:pt x="29" y="24"/>
                  </a:lnTo>
                  <a:lnTo>
                    <a:pt x="30" y="22"/>
                  </a:lnTo>
                  <a:lnTo>
                    <a:pt x="30" y="20"/>
                  </a:lnTo>
                  <a:lnTo>
                    <a:pt x="31" y="18"/>
                  </a:lnTo>
                  <a:lnTo>
                    <a:pt x="3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9" name="Freeform 301"/>
            <p:cNvSpPr>
              <a:spLocks/>
            </p:cNvSpPr>
            <p:nvPr userDrawn="1"/>
          </p:nvSpPr>
          <p:spPr bwMode="auto">
            <a:xfrm>
              <a:off x="5366" y="70"/>
              <a:ext cx="32" cy="32"/>
            </a:xfrm>
            <a:custGeom>
              <a:avLst/>
              <a:gdLst>
                <a:gd name="T0" fmla="*/ 32 w 32"/>
                <a:gd name="T1" fmla="*/ 16 h 32"/>
                <a:gd name="T2" fmla="*/ 32 w 32"/>
                <a:gd name="T3" fmla="*/ 13 h 32"/>
                <a:gd name="T4" fmla="*/ 30 w 32"/>
                <a:gd name="T5" fmla="*/ 12 h 32"/>
                <a:gd name="T6" fmla="*/ 30 w 32"/>
                <a:gd name="T7" fmla="*/ 9 h 32"/>
                <a:gd name="T8" fmla="*/ 29 w 32"/>
                <a:gd name="T9" fmla="*/ 8 h 32"/>
                <a:gd name="T10" fmla="*/ 28 w 32"/>
                <a:gd name="T11" fmla="*/ 7 h 32"/>
                <a:gd name="T12" fmla="*/ 26 w 32"/>
                <a:gd name="T13" fmla="*/ 5 h 32"/>
                <a:gd name="T14" fmla="*/ 25 w 32"/>
                <a:gd name="T15" fmla="*/ 4 h 32"/>
                <a:gd name="T16" fmla="*/ 24 w 32"/>
                <a:gd name="T17" fmla="*/ 3 h 32"/>
                <a:gd name="T18" fmla="*/ 21 w 32"/>
                <a:gd name="T19" fmla="*/ 1 h 32"/>
                <a:gd name="T20" fmla="*/ 20 w 32"/>
                <a:gd name="T21" fmla="*/ 0 h 32"/>
                <a:gd name="T22" fmla="*/ 17 w 32"/>
                <a:gd name="T23" fmla="*/ 0 h 32"/>
                <a:gd name="T24" fmla="*/ 14 w 32"/>
                <a:gd name="T25" fmla="*/ 0 h 32"/>
                <a:gd name="T26" fmla="*/ 13 w 32"/>
                <a:gd name="T27" fmla="*/ 0 h 32"/>
                <a:gd name="T28" fmla="*/ 12 w 32"/>
                <a:gd name="T29" fmla="*/ 0 h 32"/>
                <a:gd name="T30" fmla="*/ 9 w 32"/>
                <a:gd name="T31" fmla="*/ 1 h 32"/>
                <a:gd name="T32" fmla="*/ 8 w 32"/>
                <a:gd name="T33" fmla="*/ 3 h 32"/>
                <a:gd name="T34" fmla="*/ 5 w 32"/>
                <a:gd name="T35" fmla="*/ 4 h 32"/>
                <a:gd name="T36" fmla="*/ 4 w 32"/>
                <a:gd name="T37" fmla="*/ 5 h 32"/>
                <a:gd name="T38" fmla="*/ 3 w 32"/>
                <a:gd name="T39" fmla="*/ 7 h 32"/>
                <a:gd name="T40" fmla="*/ 1 w 32"/>
                <a:gd name="T41" fmla="*/ 8 h 32"/>
                <a:gd name="T42" fmla="*/ 1 w 32"/>
                <a:gd name="T43" fmla="*/ 9 h 32"/>
                <a:gd name="T44" fmla="*/ 0 w 32"/>
                <a:gd name="T45" fmla="*/ 12 h 32"/>
                <a:gd name="T46" fmla="*/ 0 w 32"/>
                <a:gd name="T47" fmla="*/ 13 h 32"/>
                <a:gd name="T48" fmla="*/ 0 w 32"/>
                <a:gd name="T49" fmla="*/ 16 h 32"/>
                <a:gd name="T50" fmla="*/ 0 w 32"/>
                <a:gd name="T51" fmla="*/ 18 h 32"/>
                <a:gd name="T52" fmla="*/ 0 w 32"/>
                <a:gd name="T53" fmla="*/ 20 h 32"/>
                <a:gd name="T54" fmla="*/ 1 w 32"/>
                <a:gd name="T55" fmla="*/ 22 h 32"/>
                <a:gd name="T56" fmla="*/ 1 w 32"/>
                <a:gd name="T57" fmla="*/ 24 h 32"/>
                <a:gd name="T58" fmla="*/ 3 w 32"/>
                <a:gd name="T59" fmla="*/ 25 h 32"/>
                <a:gd name="T60" fmla="*/ 4 w 32"/>
                <a:gd name="T61" fmla="*/ 28 h 32"/>
                <a:gd name="T62" fmla="*/ 5 w 32"/>
                <a:gd name="T63" fmla="*/ 29 h 32"/>
                <a:gd name="T64" fmla="*/ 8 w 32"/>
                <a:gd name="T65" fmla="*/ 29 h 32"/>
                <a:gd name="T66" fmla="*/ 9 w 32"/>
                <a:gd name="T67" fmla="*/ 30 h 32"/>
                <a:gd name="T68" fmla="*/ 12 w 32"/>
                <a:gd name="T69" fmla="*/ 32 h 32"/>
                <a:gd name="T70" fmla="*/ 13 w 32"/>
                <a:gd name="T71" fmla="*/ 32 h 32"/>
                <a:gd name="T72" fmla="*/ 14 w 32"/>
                <a:gd name="T73" fmla="*/ 32 h 32"/>
                <a:gd name="T74" fmla="*/ 17 w 32"/>
                <a:gd name="T75" fmla="*/ 32 h 32"/>
                <a:gd name="T76" fmla="*/ 20 w 32"/>
                <a:gd name="T77" fmla="*/ 32 h 32"/>
                <a:gd name="T78" fmla="*/ 21 w 32"/>
                <a:gd name="T79" fmla="*/ 30 h 32"/>
                <a:gd name="T80" fmla="*/ 24 w 32"/>
                <a:gd name="T81" fmla="*/ 29 h 32"/>
                <a:gd name="T82" fmla="*/ 25 w 32"/>
                <a:gd name="T83" fmla="*/ 29 h 32"/>
                <a:gd name="T84" fmla="*/ 26 w 32"/>
                <a:gd name="T85" fmla="*/ 28 h 32"/>
                <a:gd name="T86" fmla="*/ 28 w 32"/>
                <a:gd name="T87" fmla="*/ 25 h 32"/>
                <a:gd name="T88" fmla="*/ 29 w 32"/>
                <a:gd name="T89" fmla="*/ 24 h 32"/>
                <a:gd name="T90" fmla="*/ 30 w 32"/>
                <a:gd name="T91" fmla="*/ 22 h 32"/>
                <a:gd name="T92" fmla="*/ 30 w 32"/>
                <a:gd name="T93" fmla="*/ 20 h 32"/>
                <a:gd name="T94" fmla="*/ 32 w 32"/>
                <a:gd name="T95" fmla="*/ 18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3"/>
                  </a:lnTo>
                  <a:lnTo>
                    <a:pt x="30" y="12"/>
                  </a:lnTo>
                  <a:lnTo>
                    <a:pt x="30" y="9"/>
                  </a:lnTo>
                  <a:lnTo>
                    <a:pt x="29" y="8"/>
                  </a:lnTo>
                  <a:lnTo>
                    <a:pt x="28" y="7"/>
                  </a:lnTo>
                  <a:lnTo>
                    <a:pt x="26" y="5"/>
                  </a:lnTo>
                  <a:lnTo>
                    <a:pt x="25" y="4"/>
                  </a:lnTo>
                  <a:lnTo>
                    <a:pt x="24" y="3"/>
                  </a:lnTo>
                  <a:lnTo>
                    <a:pt x="21" y="1"/>
                  </a:lnTo>
                  <a:lnTo>
                    <a:pt x="20" y="0"/>
                  </a:lnTo>
                  <a:lnTo>
                    <a:pt x="17" y="0"/>
                  </a:lnTo>
                  <a:lnTo>
                    <a:pt x="14" y="0"/>
                  </a:lnTo>
                  <a:lnTo>
                    <a:pt x="13" y="0"/>
                  </a:lnTo>
                  <a:lnTo>
                    <a:pt x="12" y="0"/>
                  </a:lnTo>
                  <a:lnTo>
                    <a:pt x="9" y="1"/>
                  </a:lnTo>
                  <a:lnTo>
                    <a:pt x="8" y="3"/>
                  </a:lnTo>
                  <a:lnTo>
                    <a:pt x="5" y="4"/>
                  </a:lnTo>
                  <a:lnTo>
                    <a:pt x="4" y="5"/>
                  </a:lnTo>
                  <a:lnTo>
                    <a:pt x="3" y="7"/>
                  </a:lnTo>
                  <a:lnTo>
                    <a:pt x="1" y="8"/>
                  </a:lnTo>
                  <a:lnTo>
                    <a:pt x="1" y="9"/>
                  </a:lnTo>
                  <a:lnTo>
                    <a:pt x="0" y="12"/>
                  </a:lnTo>
                  <a:lnTo>
                    <a:pt x="0" y="13"/>
                  </a:lnTo>
                  <a:lnTo>
                    <a:pt x="0" y="16"/>
                  </a:lnTo>
                  <a:lnTo>
                    <a:pt x="0" y="18"/>
                  </a:lnTo>
                  <a:lnTo>
                    <a:pt x="0" y="20"/>
                  </a:lnTo>
                  <a:lnTo>
                    <a:pt x="1" y="22"/>
                  </a:lnTo>
                  <a:lnTo>
                    <a:pt x="1" y="24"/>
                  </a:lnTo>
                  <a:lnTo>
                    <a:pt x="3" y="25"/>
                  </a:lnTo>
                  <a:lnTo>
                    <a:pt x="4" y="28"/>
                  </a:lnTo>
                  <a:lnTo>
                    <a:pt x="5" y="29"/>
                  </a:lnTo>
                  <a:lnTo>
                    <a:pt x="8" y="29"/>
                  </a:lnTo>
                  <a:lnTo>
                    <a:pt x="9" y="30"/>
                  </a:lnTo>
                  <a:lnTo>
                    <a:pt x="12" y="32"/>
                  </a:lnTo>
                  <a:lnTo>
                    <a:pt x="13" y="32"/>
                  </a:lnTo>
                  <a:lnTo>
                    <a:pt x="14" y="32"/>
                  </a:lnTo>
                  <a:lnTo>
                    <a:pt x="17" y="32"/>
                  </a:lnTo>
                  <a:lnTo>
                    <a:pt x="20" y="32"/>
                  </a:lnTo>
                  <a:lnTo>
                    <a:pt x="21" y="30"/>
                  </a:lnTo>
                  <a:lnTo>
                    <a:pt x="24" y="29"/>
                  </a:lnTo>
                  <a:lnTo>
                    <a:pt x="25" y="29"/>
                  </a:lnTo>
                  <a:lnTo>
                    <a:pt x="26" y="28"/>
                  </a:lnTo>
                  <a:lnTo>
                    <a:pt x="28" y="25"/>
                  </a:lnTo>
                  <a:lnTo>
                    <a:pt x="29" y="24"/>
                  </a:lnTo>
                  <a:lnTo>
                    <a:pt x="30" y="22"/>
                  </a:lnTo>
                  <a:lnTo>
                    <a:pt x="30" y="20"/>
                  </a:lnTo>
                  <a:lnTo>
                    <a:pt x="32" y="18"/>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0" name="Freeform 302"/>
            <p:cNvSpPr>
              <a:spLocks/>
            </p:cNvSpPr>
            <p:nvPr userDrawn="1"/>
          </p:nvSpPr>
          <p:spPr bwMode="auto">
            <a:xfrm>
              <a:off x="5283" y="339"/>
              <a:ext cx="32" cy="32"/>
            </a:xfrm>
            <a:custGeom>
              <a:avLst/>
              <a:gdLst>
                <a:gd name="T0" fmla="*/ 32 w 32"/>
                <a:gd name="T1" fmla="*/ 17 h 32"/>
                <a:gd name="T2" fmla="*/ 32 w 32"/>
                <a:gd name="T3" fmla="*/ 15 h 32"/>
                <a:gd name="T4" fmla="*/ 30 w 32"/>
                <a:gd name="T5" fmla="*/ 13 h 32"/>
                <a:gd name="T6" fmla="*/ 30 w 32"/>
                <a:gd name="T7" fmla="*/ 11 h 32"/>
                <a:gd name="T8" fmla="*/ 29 w 32"/>
                <a:gd name="T9" fmla="*/ 9 h 32"/>
                <a:gd name="T10" fmla="*/ 28 w 32"/>
                <a:gd name="T11" fmla="*/ 7 h 32"/>
                <a:gd name="T12" fmla="*/ 26 w 32"/>
                <a:gd name="T13" fmla="*/ 5 h 32"/>
                <a:gd name="T14" fmla="*/ 25 w 32"/>
                <a:gd name="T15" fmla="*/ 4 h 32"/>
                <a:gd name="T16" fmla="*/ 24 w 32"/>
                <a:gd name="T17" fmla="*/ 3 h 32"/>
                <a:gd name="T18" fmla="*/ 21 w 32"/>
                <a:gd name="T19" fmla="*/ 3 h 32"/>
                <a:gd name="T20" fmla="*/ 20 w 32"/>
                <a:gd name="T21" fmla="*/ 1 h 32"/>
                <a:gd name="T22" fmla="*/ 17 w 32"/>
                <a:gd name="T23" fmla="*/ 1 h 32"/>
                <a:gd name="T24" fmla="*/ 15 w 32"/>
                <a:gd name="T25" fmla="*/ 0 h 32"/>
                <a:gd name="T26" fmla="*/ 13 w 32"/>
                <a:gd name="T27" fmla="*/ 1 h 32"/>
                <a:gd name="T28" fmla="*/ 11 w 32"/>
                <a:gd name="T29" fmla="*/ 1 h 32"/>
                <a:gd name="T30" fmla="*/ 8 w 32"/>
                <a:gd name="T31" fmla="*/ 3 h 32"/>
                <a:gd name="T32" fmla="*/ 7 w 32"/>
                <a:gd name="T33" fmla="*/ 3 h 32"/>
                <a:gd name="T34" fmla="*/ 5 w 32"/>
                <a:gd name="T35" fmla="*/ 4 h 32"/>
                <a:gd name="T36" fmla="*/ 4 w 32"/>
                <a:gd name="T37" fmla="*/ 5 h 32"/>
                <a:gd name="T38" fmla="*/ 3 w 32"/>
                <a:gd name="T39" fmla="*/ 7 h 32"/>
                <a:gd name="T40" fmla="*/ 1 w 32"/>
                <a:gd name="T41" fmla="*/ 9 h 32"/>
                <a:gd name="T42" fmla="*/ 1 w 32"/>
                <a:gd name="T43" fmla="*/ 11 h 32"/>
                <a:gd name="T44" fmla="*/ 0 w 32"/>
                <a:gd name="T45" fmla="*/ 13 h 32"/>
                <a:gd name="T46" fmla="*/ 0 w 32"/>
                <a:gd name="T47" fmla="*/ 15 h 32"/>
                <a:gd name="T48" fmla="*/ 0 w 32"/>
                <a:gd name="T49" fmla="*/ 17 h 32"/>
                <a:gd name="T50" fmla="*/ 0 w 32"/>
                <a:gd name="T51" fmla="*/ 20 h 32"/>
                <a:gd name="T52" fmla="*/ 0 w 32"/>
                <a:gd name="T53" fmla="*/ 21 h 32"/>
                <a:gd name="T54" fmla="*/ 1 w 32"/>
                <a:gd name="T55" fmla="*/ 24 h 32"/>
                <a:gd name="T56" fmla="*/ 1 w 32"/>
                <a:gd name="T57" fmla="*/ 25 h 32"/>
                <a:gd name="T58" fmla="*/ 3 w 32"/>
                <a:gd name="T59" fmla="*/ 26 h 32"/>
                <a:gd name="T60" fmla="*/ 4 w 32"/>
                <a:gd name="T61" fmla="*/ 28 h 32"/>
                <a:gd name="T62" fmla="*/ 5 w 32"/>
                <a:gd name="T63" fmla="*/ 29 h 32"/>
                <a:gd name="T64" fmla="*/ 7 w 32"/>
                <a:gd name="T65" fmla="*/ 30 h 32"/>
                <a:gd name="T66" fmla="*/ 8 w 32"/>
                <a:gd name="T67" fmla="*/ 32 h 32"/>
                <a:gd name="T68" fmla="*/ 11 w 32"/>
                <a:gd name="T69" fmla="*/ 32 h 32"/>
                <a:gd name="T70" fmla="*/ 13 w 32"/>
                <a:gd name="T71" fmla="*/ 32 h 32"/>
                <a:gd name="T72" fmla="*/ 15 w 32"/>
                <a:gd name="T73" fmla="*/ 32 h 32"/>
                <a:gd name="T74" fmla="*/ 17 w 32"/>
                <a:gd name="T75" fmla="*/ 32 h 32"/>
                <a:gd name="T76" fmla="*/ 20 w 32"/>
                <a:gd name="T77" fmla="*/ 32 h 32"/>
                <a:gd name="T78" fmla="*/ 21 w 32"/>
                <a:gd name="T79" fmla="*/ 32 h 32"/>
                <a:gd name="T80" fmla="*/ 24 w 32"/>
                <a:gd name="T81" fmla="*/ 30 h 32"/>
                <a:gd name="T82" fmla="*/ 25 w 32"/>
                <a:gd name="T83" fmla="*/ 29 h 32"/>
                <a:gd name="T84" fmla="*/ 26 w 32"/>
                <a:gd name="T85" fmla="*/ 28 h 32"/>
                <a:gd name="T86" fmla="*/ 28 w 32"/>
                <a:gd name="T87" fmla="*/ 26 h 32"/>
                <a:gd name="T88" fmla="*/ 29 w 32"/>
                <a:gd name="T89" fmla="*/ 25 h 32"/>
                <a:gd name="T90" fmla="*/ 30 w 32"/>
                <a:gd name="T91" fmla="*/ 24 h 32"/>
                <a:gd name="T92" fmla="*/ 30 w 32"/>
                <a:gd name="T93" fmla="*/ 21 h 32"/>
                <a:gd name="T94" fmla="*/ 32 w 32"/>
                <a:gd name="T95" fmla="*/ 20 h 32"/>
                <a:gd name="T96" fmla="*/ 32 w 32"/>
                <a:gd name="T97" fmla="*/ 17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7"/>
                  </a:moveTo>
                  <a:lnTo>
                    <a:pt x="32" y="15"/>
                  </a:lnTo>
                  <a:lnTo>
                    <a:pt x="30" y="13"/>
                  </a:lnTo>
                  <a:lnTo>
                    <a:pt x="30" y="11"/>
                  </a:lnTo>
                  <a:lnTo>
                    <a:pt x="29" y="9"/>
                  </a:lnTo>
                  <a:lnTo>
                    <a:pt x="28" y="7"/>
                  </a:lnTo>
                  <a:lnTo>
                    <a:pt x="26" y="5"/>
                  </a:lnTo>
                  <a:lnTo>
                    <a:pt x="25" y="4"/>
                  </a:lnTo>
                  <a:lnTo>
                    <a:pt x="24" y="3"/>
                  </a:lnTo>
                  <a:lnTo>
                    <a:pt x="21" y="3"/>
                  </a:lnTo>
                  <a:lnTo>
                    <a:pt x="20" y="1"/>
                  </a:lnTo>
                  <a:lnTo>
                    <a:pt x="17" y="1"/>
                  </a:lnTo>
                  <a:lnTo>
                    <a:pt x="15" y="0"/>
                  </a:lnTo>
                  <a:lnTo>
                    <a:pt x="13" y="1"/>
                  </a:lnTo>
                  <a:lnTo>
                    <a:pt x="11" y="1"/>
                  </a:lnTo>
                  <a:lnTo>
                    <a:pt x="8" y="3"/>
                  </a:lnTo>
                  <a:lnTo>
                    <a:pt x="7" y="3"/>
                  </a:lnTo>
                  <a:lnTo>
                    <a:pt x="5" y="4"/>
                  </a:lnTo>
                  <a:lnTo>
                    <a:pt x="4" y="5"/>
                  </a:lnTo>
                  <a:lnTo>
                    <a:pt x="3" y="7"/>
                  </a:lnTo>
                  <a:lnTo>
                    <a:pt x="1" y="9"/>
                  </a:lnTo>
                  <a:lnTo>
                    <a:pt x="1" y="11"/>
                  </a:lnTo>
                  <a:lnTo>
                    <a:pt x="0" y="13"/>
                  </a:lnTo>
                  <a:lnTo>
                    <a:pt x="0" y="15"/>
                  </a:lnTo>
                  <a:lnTo>
                    <a:pt x="0" y="17"/>
                  </a:lnTo>
                  <a:lnTo>
                    <a:pt x="0" y="20"/>
                  </a:lnTo>
                  <a:lnTo>
                    <a:pt x="0" y="21"/>
                  </a:lnTo>
                  <a:lnTo>
                    <a:pt x="1" y="24"/>
                  </a:lnTo>
                  <a:lnTo>
                    <a:pt x="1" y="25"/>
                  </a:lnTo>
                  <a:lnTo>
                    <a:pt x="3" y="26"/>
                  </a:lnTo>
                  <a:lnTo>
                    <a:pt x="4" y="28"/>
                  </a:lnTo>
                  <a:lnTo>
                    <a:pt x="5" y="29"/>
                  </a:lnTo>
                  <a:lnTo>
                    <a:pt x="7" y="30"/>
                  </a:lnTo>
                  <a:lnTo>
                    <a:pt x="8" y="32"/>
                  </a:lnTo>
                  <a:lnTo>
                    <a:pt x="11" y="32"/>
                  </a:lnTo>
                  <a:lnTo>
                    <a:pt x="13" y="32"/>
                  </a:lnTo>
                  <a:lnTo>
                    <a:pt x="15" y="32"/>
                  </a:lnTo>
                  <a:lnTo>
                    <a:pt x="17" y="32"/>
                  </a:lnTo>
                  <a:lnTo>
                    <a:pt x="20" y="32"/>
                  </a:lnTo>
                  <a:lnTo>
                    <a:pt x="21" y="32"/>
                  </a:lnTo>
                  <a:lnTo>
                    <a:pt x="24" y="30"/>
                  </a:lnTo>
                  <a:lnTo>
                    <a:pt x="25" y="29"/>
                  </a:lnTo>
                  <a:lnTo>
                    <a:pt x="26" y="28"/>
                  </a:lnTo>
                  <a:lnTo>
                    <a:pt x="28" y="26"/>
                  </a:lnTo>
                  <a:lnTo>
                    <a:pt x="29" y="25"/>
                  </a:lnTo>
                  <a:lnTo>
                    <a:pt x="30" y="24"/>
                  </a:lnTo>
                  <a:lnTo>
                    <a:pt x="30" y="21"/>
                  </a:lnTo>
                  <a:lnTo>
                    <a:pt x="32" y="20"/>
                  </a:lnTo>
                  <a:lnTo>
                    <a:pt x="3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1" name="Freeform 303"/>
            <p:cNvSpPr>
              <a:spLocks/>
            </p:cNvSpPr>
            <p:nvPr userDrawn="1"/>
          </p:nvSpPr>
          <p:spPr bwMode="auto">
            <a:xfrm>
              <a:off x="5623" y="206"/>
              <a:ext cx="15" cy="14"/>
            </a:xfrm>
            <a:custGeom>
              <a:avLst/>
              <a:gdLst>
                <a:gd name="T0" fmla="*/ 14 w 15"/>
                <a:gd name="T1" fmla="*/ 0 h 14"/>
                <a:gd name="T2" fmla="*/ 0 w 15"/>
                <a:gd name="T3" fmla="*/ 1 h 14"/>
                <a:gd name="T4" fmla="*/ 0 w 15"/>
                <a:gd name="T5" fmla="*/ 14 h 14"/>
                <a:gd name="T6" fmla="*/ 15 w 15"/>
                <a:gd name="T7" fmla="*/ 14 h 14"/>
                <a:gd name="T8" fmla="*/ 14 w 15"/>
                <a:gd name="T9" fmla="*/ 1 h 14"/>
                <a:gd name="T10" fmla="*/ 14 w 15"/>
                <a:gd name="T11" fmla="*/ 0 h 14"/>
                <a:gd name="T12" fmla="*/ 14 w 15"/>
                <a:gd name="T13" fmla="*/ 1 h 14"/>
                <a:gd name="T14" fmla="*/ 14 w 15"/>
                <a:gd name="T15" fmla="*/ 0 h 14"/>
                <a:gd name="T16" fmla="*/ 14 w 15"/>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4">
                  <a:moveTo>
                    <a:pt x="14" y="0"/>
                  </a:moveTo>
                  <a:lnTo>
                    <a:pt x="0" y="1"/>
                  </a:lnTo>
                  <a:lnTo>
                    <a:pt x="0" y="14"/>
                  </a:lnTo>
                  <a:lnTo>
                    <a:pt x="15" y="14"/>
                  </a:lnTo>
                  <a:lnTo>
                    <a:pt x="14" y="1"/>
                  </a:lnTo>
                  <a:lnTo>
                    <a:pt x="14" y="0"/>
                  </a:lnTo>
                  <a:lnTo>
                    <a:pt x="14" y="1"/>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2" name="Freeform 304"/>
            <p:cNvSpPr>
              <a:spLocks/>
            </p:cNvSpPr>
            <p:nvPr userDrawn="1"/>
          </p:nvSpPr>
          <p:spPr bwMode="auto">
            <a:xfrm>
              <a:off x="5620" y="191"/>
              <a:ext cx="17" cy="17"/>
            </a:xfrm>
            <a:custGeom>
              <a:avLst/>
              <a:gdLst>
                <a:gd name="T0" fmla="*/ 14 w 17"/>
                <a:gd name="T1" fmla="*/ 0 h 17"/>
                <a:gd name="T2" fmla="*/ 0 w 17"/>
                <a:gd name="T3" fmla="*/ 4 h 17"/>
                <a:gd name="T4" fmla="*/ 3 w 17"/>
                <a:gd name="T5" fmla="*/ 17 h 17"/>
                <a:gd name="T6" fmla="*/ 17 w 17"/>
                <a:gd name="T7" fmla="*/ 15 h 17"/>
                <a:gd name="T8" fmla="*/ 14 w 17"/>
                <a:gd name="T9" fmla="*/ 2 h 17"/>
                <a:gd name="T10" fmla="*/ 14 w 17"/>
                <a:gd name="T11" fmla="*/ 0 h 17"/>
                <a:gd name="T12" fmla="*/ 14 w 17"/>
                <a:gd name="T13" fmla="*/ 2 h 17"/>
                <a:gd name="T14" fmla="*/ 14 w 17"/>
                <a:gd name="T15" fmla="*/ 2 h 17"/>
                <a:gd name="T16" fmla="*/ 14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0"/>
                  </a:moveTo>
                  <a:lnTo>
                    <a:pt x="0" y="4"/>
                  </a:lnTo>
                  <a:lnTo>
                    <a:pt x="3" y="17"/>
                  </a:lnTo>
                  <a:lnTo>
                    <a:pt x="17" y="15"/>
                  </a:lnTo>
                  <a:lnTo>
                    <a:pt x="14" y="2"/>
                  </a:lnTo>
                  <a:lnTo>
                    <a:pt x="14" y="0"/>
                  </a:lnTo>
                  <a:lnTo>
                    <a:pt x="14" y="2"/>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3" name="Freeform 305"/>
            <p:cNvSpPr>
              <a:spLocks/>
            </p:cNvSpPr>
            <p:nvPr userDrawn="1"/>
          </p:nvSpPr>
          <p:spPr bwMode="auto">
            <a:xfrm>
              <a:off x="5616" y="178"/>
              <a:ext cx="18" cy="19"/>
            </a:xfrm>
            <a:custGeom>
              <a:avLst/>
              <a:gdLst>
                <a:gd name="T0" fmla="*/ 13 w 18"/>
                <a:gd name="T1" fmla="*/ 0 h 19"/>
                <a:gd name="T2" fmla="*/ 0 w 18"/>
                <a:gd name="T3" fmla="*/ 7 h 19"/>
                <a:gd name="T4" fmla="*/ 4 w 18"/>
                <a:gd name="T5" fmla="*/ 19 h 19"/>
                <a:gd name="T6" fmla="*/ 18 w 18"/>
                <a:gd name="T7" fmla="*/ 13 h 19"/>
                <a:gd name="T8" fmla="*/ 14 w 18"/>
                <a:gd name="T9" fmla="*/ 1 h 19"/>
                <a:gd name="T10" fmla="*/ 13 w 18"/>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9">
                  <a:moveTo>
                    <a:pt x="13" y="0"/>
                  </a:moveTo>
                  <a:lnTo>
                    <a:pt x="0" y="7"/>
                  </a:lnTo>
                  <a:lnTo>
                    <a:pt x="4" y="19"/>
                  </a:lnTo>
                  <a:lnTo>
                    <a:pt x="18" y="13"/>
                  </a:lnTo>
                  <a:lnTo>
                    <a:pt x="14"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4" name="Freeform 306"/>
            <p:cNvSpPr>
              <a:spLocks/>
            </p:cNvSpPr>
            <p:nvPr userDrawn="1"/>
          </p:nvSpPr>
          <p:spPr bwMode="auto">
            <a:xfrm>
              <a:off x="5611" y="166"/>
              <a:ext cx="18" cy="19"/>
            </a:xfrm>
            <a:custGeom>
              <a:avLst/>
              <a:gdLst>
                <a:gd name="T0" fmla="*/ 13 w 18"/>
                <a:gd name="T1" fmla="*/ 0 h 19"/>
                <a:gd name="T2" fmla="*/ 0 w 18"/>
                <a:gd name="T3" fmla="*/ 7 h 19"/>
                <a:gd name="T4" fmla="*/ 5 w 18"/>
                <a:gd name="T5" fmla="*/ 19 h 19"/>
                <a:gd name="T6" fmla="*/ 18 w 18"/>
                <a:gd name="T7" fmla="*/ 12 h 19"/>
                <a:gd name="T8" fmla="*/ 13 w 18"/>
                <a:gd name="T9" fmla="*/ 2 h 19"/>
                <a:gd name="T10" fmla="*/ 13 w 18"/>
                <a:gd name="T11" fmla="*/ 0 h 19"/>
                <a:gd name="T12" fmla="*/ 13 w 18"/>
                <a:gd name="T13" fmla="*/ 2 h 19"/>
                <a:gd name="T14" fmla="*/ 13 w 18"/>
                <a:gd name="T15" fmla="*/ 0 h 19"/>
                <a:gd name="T16" fmla="*/ 13 w 18"/>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9">
                  <a:moveTo>
                    <a:pt x="13" y="0"/>
                  </a:moveTo>
                  <a:lnTo>
                    <a:pt x="0" y="7"/>
                  </a:lnTo>
                  <a:lnTo>
                    <a:pt x="5" y="19"/>
                  </a:lnTo>
                  <a:lnTo>
                    <a:pt x="18" y="12"/>
                  </a:lnTo>
                  <a:lnTo>
                    <a:pt x="13" y="2"/>
                  </a:lnTo>
                  <a:lnTo>
                    <a:pt x="13" y="0"/>
                  </a:lnTo>
                  <a:lnTo>
                    <a:pt x="13" y="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5" name="Freeform 307"/>
            <p:cNvSpPr>
              <a:spLocks/>
            </p:cNvSpPr>
            <p:nvPr userDrawn="1"/>
          </p:nvSpPr>
          <p:spPr bwMode="auto">
            <a:xfrm>
              <a:off x="5604" y="154"/>
              <a:ext cx="20" cy="20"/>
            </a:xfrm>
            <a:custGeom>
              <a:avLst/>
              <a:gdLst>
                <a:gd name="T0" fmla="*/ 12 w 20"/>
                <a:gd name="T1" fmla="*/ 0 h 20"/>
                <a:gd name="T2" fmla="*/ 0 w 20"/>
                <a:gd name="T3" fmla="*/ 10 h 20"/>
                <a:gd name="T4" fmla="*/ 7 w 20"/>
                <a:gd name="T5" fmla="*/ 20 h 20"/>
                <a:gd name="T6" fmla="*/ 20 w 20"/>
                <a:gd name="T7" fmla="*/ 12 h 20"/>
                <a:gd name="T8" fmla="*/ 13 w 20"/>
                <a:gd name="T9" fmla="*/ 2 h 20"/>
                <a:gd name="T10" fmla="*/ 12 w 20"/>
                <a:gd name="T11" fmla="*/ 0 h 20"/>
                <a:gd name="T12" fmla="*/ 13 w 20"/>
                <a:gd name="T13" fmla="*/ 2 h 20"/>
                <a:gd name="T14" fmla="*/ 12 w 20"/>
                <a:gd name="T15" fmla="*/ 0 h 20"/>
                <a:gd name="T16" fmla="*/ 12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0"/>
                  </a:moveTo>
                  <a:lnTo>
                    <a:pt x="0" y="10"/>
                  </a:lnTo>
                  <a:lnTo>
                    <a:pt x="7" y="20"/>
                  </a:lnTo>
                  <a:lnTo>
                    <a:pt x="20" y="12"/>
                  </a:lnTo>
                  <a:lnTo>
                    <a:pt x="13" y="2"/>
                  </a:lnTo>
                  <a:lnTo>
                    <a:pt x="12" y="0"/>
                  </a:lnTo>
                  <a:lnTo>
                    <a:pt x="13" y="2"/>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6" name="Freeform 308"/>
            <p:cNvSpPr>
              <a:spLocks/>
            </p:cNvSpPr>
            <p:nvPr userDrawn="1"/>
          </p:nvSpPr>
          <p:spPr bwMode="auto">
            <a:xfrm>
              <a:off x="5596" y="144"/>
              <a:ext cx="20" cy="21"/>
            </a:xfrm>
            <a:custGeom>
              <a:avLst/>
              <a:gdLst>
                <a:gd name="T0" fmla="*/ 11 w 20"/>
                <a:gd name="T1" fmla="*/ 0 h 21"/>
                <a:gd name="T2" fmla="*/ 0 w 20"/>
                <a:gd name="T3" fmla="*/ 10 h 21"/>
                <a:gd name="T4" fmla="*/ 8 w 20"/>
                <a:gd name="T5" fmla="*/ 21 h 21"/>
                <a:gd name="T6" fmla="*/ 20 w 20"/>
                <a:gd name="T7" fmla="*/ 10 h 21"/>
                <a:gd name="T8" fmla="*/ 12 w 20"/>
                <a:gd name="T9" fmla="*/ 1 h 21"/>
                <a:gd name="T10" fmla="*/ 11 w 20"/>
                <a:gd name="T11" fmla="*/ 0 h 21"/>
                <a:gd name="T12" fmla="*/ 12 w 20"/>
                <a:gd name="T13" fmla="*/ 1 h 21"/>
                <a:gd name="T14" fmla="*/ 12 w 20"/>
                <a:gd name="T15" fmla="*/ 0 h 21"/>
                <a:gd name="T16" fmla="*/ 11 w 20"/>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1">
                  <a:moveTo>
                    <a:pt x="11" y="0"/>
                  </a:moveTo>
                  <a:lnTo>
                    <a:pt x="0" y="10"/>
                  </a:lnTo>
                  <a:lnTo>
                    <a:pt x="8" y="21"/>
                  </a:lnTo>
                  <a:lnTo>
                    <a:pt x="20" y="10"/>
                  </a:lnTo>
                  <a:lnTo>
                    <a:pt x="12" y="1"/>
                  </a:lnTo>
                  <a:lnTo>
                    <a:pt x="11" y="0"/>
                  </a:lnTo>
                  <a:lnTo>
                    <a:pt x="12" y="1"/>
                  </a:lnTo>
                  <a:lnTo>
                    <a:pt x="12"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7" name="Freeform 309"/>
            <p:cNvSpPr>
              <a:spLocks/>
            </p:cNvSpPr>
            <p:nvPr userDrawn="1"/>
          </p:nvSpPr>
          <p:spPr bwMode="auto">
            <a:xfrm>
              <a:off x="5587" y="135"/>
              <a:ext cx="20" cy="21"/>
            </a:xfrm>
            <a:custGeom>
              <a:avLst/>
              <a:gdLst>
                <a:gd name="T0" fmla="*/ 9 w 20"/>
                <a:gd name="T1" fmla="*/ 0 h 21"/>
                <a:gd name="T2" fmla="*/ 0 w 20"/>
                <a:gd name="T3" fmla="*/ 11 h 21"/>
                <a:gd name="T4" fmla="*/ 11 w 20"/>
                <a:gd name="T5" fmla="*/ 21 h 21"/>
                <a:gd name="T6" fmla="*/ 20 w 20"/>
                <a:gd name="T7" fmla="*/ 9 h 21"/>
                <a:gd name="T8" fmla="*/ 11 w 20"/>
                <a:gd name="T9" fmla="*/ 1 h 21"/>
                <a:gd name="T10" fmla="*/ 9 w 20"/>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1">
                  <a:moveTo>
                    <a:pt x="9" y="0"/>
                  </a:moveTo>
                  <a:lnTo>
                    <a:pt x="0" y="11"/>
                  </a:lnTo>
                  <a:lnTo>
                    <a:pt x="11" y="21"/>
                  </a:lnTo>
                  <a:lnTo>
                    <a:pt x="20" y="9"/>
                  </a:lnTo>
                  <a:lnTo>
                    <a:pt x="11" y="1"/>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8" name="Freeform 310"/>
            <p:cNvSpPr>
              <a:spLocks/>
            </p:cNvSpPr>
            <p:nvPr userDrawn="1"/>
          </p:nvSpPr>
          <p:spPr bwMode="auto">
            <a:xfrm>
              <a:off x="5578" y="127"/>
              <a:ext cx="18" cy="21"/>
            </a:xfrm>
            <a:custGeom>
              <a:avLst/>
              <a:gdLst>
                <a:gd name="T0" fmla="*/ 8 w 18"/>
                <a:gd name="T1" fmla="*/ 0 h 21"/>
                <a:gd name="T2" fmla="*/ 0 w 18"/>
                <a:gd name="T3" fmla="*/ 13 h 21"/>
                <a:gd name="T4" fmla="*/ 10 w 18"/>
                <a:gd name="T5" fmla="*/ 21 h 21"/>
                <a:gd name="T6" fmla="*/ 18 w 18"/>
                <a:gd name="T7" fmla="*/ 8 h 21"/>
                <a:gd name="T8" fmla="*/ 9 w 18"/>
                <a:gd name="T9" fmla="*/ 1 h 21"/>
                <a:gd name="T10" fmla="*/ 8 w 18"/>
                <a:gd name="T11" fmla="*/ 0 h 21"/>
                <a:gd name="T12" fmla="*/ 9 w 18"/>
                <a:gd name="T13" fmla="*/ 1 h 21"/>
                <a:gd name="T14" fmla="*/ 9 w 18"/>
                <a:gd name="T15" fmla="*/ 1 h 21"/>
                <a:gd name="T16" fmla="*/ 8 w 1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21">
                  <a:moveTo>
                    <a:pt x="8" y="0"/>
                  </a:moveTo>
                  <a:lnTo>
                    <a:pt x="0" y="13"/>
                  </a:lnTo>
                  <a:lnTo>
                    <a:pt x="10" y="21"/>
                  </a:lnTo>
                  <a:lnTo>
                    <a:pt x="18" y="8"/>
                  </a:lnTo>
                  <a:lnTo>
                    <a:pt x="9" y="1"/>
                  </a:lnTo>
                  <a:lnTo>
                    <a:pt x="8" y="0"/>
                  </a:lnTo>
                  <a:lnTo>
                    <a:pt x="9" y="1"/>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9" name="Freeform 311"/>
            <p:cNvSpPr>
              <a:spLocks/>
            </p:cNvSpPr>
            <p:nvPr userDrawn="1"/>
          </p:nvSpPr>
          <p:spPr bwMode="auto">
            <a:xfrm>
              <a:off x="5567" y="121"/>
              <a:ext cx="19" cy="20"/>
            </a:xfrm>
            <a:custGeom>
              <a:avLst/>
              <a:gdLst>
                <a:gd name="T0" fmla="*/ 7 w 19"/>
                <a:gd name="T1" fmla="*/ 0 h 20"/>
                <a:gd name="T2" fmla="*/ 0 w 19"/>
                <a:gd name="T3" fmla="*/ 14 h 20"/>
                <a:gd name="T4" fmla="*/ 12 w 19"/>
                <a:gd name="T5" fmla="*/ 20 h 20"/>
                <a:gd name="T6" fmla="*/ 19 w 19"/>
                <a:gd name="T7" fmla="*/ 6 h 20"/>
                <a:gd name="T8" fmla="*/ 7 w 19"/>
                <a:gd name="T9" fmla="*/ 0 h 20"/>
                <a:gd name="T10" fmla="*/ 7 w 19"/>
                <a:gd name="T11" fmla="*/ 0 h 20"/>
                <a:gd name="T12" fmla="*/ 7 w 19"/>
                <a:gd name="T13" fmla="*/ 0 h 20"/>
                <a:gd name="T14" fmla="*/ 7 w 19"/>
                <a:gd name="T15" fmla="*/ 0 h 20"/>
                <a:gd name="T16" fmla="*/ 7 w 19"/>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0">
                  <a:moveTo>
                    <a:pt x="7" y="0"/>
                  </a:moveTo>
                  <a:lnTo>
                    <a:pt x="0" y="14"/>
                  </a:lnTo>
                  <a:lnTo>
                    <a:pt x="12" y="20"/>
                  </a:lnTo>
                  <a:lnTo>
                    <a:pt x="19" y="6"/>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0" name="Freeform 312"/>
            <p:cNvSpPr>
              <a:spLocks/>
            </p:cNvSpPr>
            <p:nvPr userDrawn="1"/>
          </p:nvSpPr>
          <p:spPr bwMode="auto">
            <a:xfrm>
              <a:off x="5557" y="116"/>
              <a:ext cx="17" cy="20"/>
            </a:xfrm>
            <a:custGeom>
              <a:avLst/>
              <a:gdLst>
                <a:gd name="T0" fmla="*/ 4 w 17"/>
                <a:gd name="T1" fmla="*/ 0 h 20"/>
                <a:gd name="T2" fmla="*/ 0 w 17"/>
                <a:gd name="T3" fmla="*/ 15 h 20"/>
                <a:gd name="T4" fmla="*/ 12 w 17"/>
                <a:gd name="T5" fmla="*/ 20 h 20"/>
                <a:gd name="T6" fmla="*/ 17 w 17"/>
                <a:gd name="T7" fmla="*/ 5 h 20"/>
                <a:gd name="T8" fmla="*/ 5 w 17"/>
                <a:gd name="T9" fmla="*/ 0 h 20"/>
                <a:gd name="T10" fmla="*/ 4 w 17"/>
                <a:gd name="T11" fmla="*/ 0 h 20"/>
                <a:gd name="T12" fmla="*/ 5 w 17"/>
                <a:gd name="T13" fmla="*/ 0 h 20"/>
                <a:gd name="T14" fmla="*/ 5 w 17"/>
                <a:gd name="T15" fmla="*/ 0 h 20"/>
                <a:gd name="T16" fmla="*/ 4 w 17"/>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20">
                  <a:moveTo>
                    <a:pt x="4" y="0"/>
                  </a:moveTo>
                  <a:lnTo>
                    <a:pt x="0" y="15"/>
                  </a:lnTo>
                  <a:lnTo>
                    <a:pt x="12" y="20"/>
                  </a:lnTo>
                  <a:lnTo>
                    <a:pt x="17" y="5"/>
                  </a:lnTo>
                  <a:lnTo>
                    <a:pt x="5" y="0"/>
                  </a:lnTo>
                  <a:lnTo>
                    <a:pt x="4" y="0"/>
                  </a:lnTo>
                  <a:lnTo>
                    <a:pt x="5"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1" name="Freeform 313"/>
            <p:cNvSpPr>
              <a:spLocks/>
            </p:cNvSpPr>
            <p:nvPr userDrawn="1"/>
          </p:nvSpPr>
          <p:spPr bwMode="auto">
            <a:xfrm>
              <a:off x="5545" y="113"/>
              <a:ext cx="16" cy="19"/>
            </a:xfrm>
            <a:custGeom>
              <a:avLst/>
              <a:gdLst>
                <a:gd name="T0" fmla="*/ 3 w 16"/>
                <a:gd name="T1" fmla="*/ 0 h 19"/>
                <a:gd name="T2" fmla="*/ 0 w 16"/>
                <a:gd name="T3" fmla="*/ 16 h 19"/>
                <a:gd name="T4" fmla="*/ 13 w 16"/>
                <a:gd name="T5" fmla="*/ 19 h 19"/>
                <a:gd name="T6" fmla="*/ 16 w 16"/>
                <a:gd name="T7" fmla="*/ 3 h 19"/>
                <a:gd name="T8" fmla="*/ 3 w 16"/>
                <a:gd name="T9" fmla="*/ 0 h 19"/>
                <a:gd name="T10" fmla="*/ 3 w 16"/>
                <a:gd name="T11" fmla="*/ 0 h 19"/>
                <a:gd name="T12" fmla="*/ 3 w 16"/>
                <a:gd name="T13" fmla="*/ 0 h 19"/>
                <a:gd name="T14" fmla="*/ 3 w 16"/>
                <a:gd name="T15" fmla="*/ 0 h 19"/>
                <a:gd name="T16" fmla="*/ 3 w 16"/>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9">
                  <a:moveTo>
                    <a:pt x="3" y="0"/>
                  </a:moveTo>
                  <a:lnTo>
                    <a:pt x="0" y="16"/>
                  </a:lnTo>
                  <a:lnTo>
                    <a:pt x="13" y="19"/>
                  </a:lnTo>
                  <a:lnTo>
                    <a:pt x="16" y="3"/>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2" name="Freeform 314"/>
            <p:cNvSpPr>
              <a:spLocks/>
            </p:cNvSpPr>
            <p:nvPr userDrawn="1"/>
          </p:nvSpPr>
          <p:spPr bwMode="auto">
            <a:xfrm>
              <a:off x="5533" y="112"/>
              <a:ext cx="15" cy="17"/>
            </a:xfrm>
            <a:custGeom>
              <a:avLst/>
              <a:gdLst>
                <a:gd name="T0" fmla="*/ 0 w 15"/>
                <a:gd name="T1" fmla="*/ 16 h 17"/>
                <a:gd name="T2" fmla="*/ 13 w 15"/>
                <a:gd name="T3" fmla="*/ 17 h 17"/>
                <a:gd name="T4" fmla="*/ 15 w 15"/>
                <a:gd name="T5" fmla="*/ 1 h 17"/>
                <a:gd name="T6" fmla="*/ 1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3" y="17"/>
                  </a:lnTo>
                  <a:lnTo>
                    <a:pt x="15" y="1"/>
                  </a:lnTo>
                  <a:lnTo>
                    <a:pt x="1"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3" name="Freeform 315"/>
            <p:cNvSpPr>
              <a:spLocks/>
            </p:cNvSpPr>
            <p:nvPr userDrawn="1"/>
          </p:nvSpPr>
          <p:spPr bwMode="auto">
            <a:xfrm>
              <a:off x="5613" y="197"/>
              <a:ext cx="16" cy="15"/>
            </a:xfrm>
            <a:custGeom>
              <a:avLst/>
              <a:gdLst>
                <a:gd name="T0" fmla="*/ 15 w 16"/>
                <a:gd name="T1" fmla="*/ 0 h 15"/>
                <a:gd name="T2" fmla="*/ 0 w 16"/>
                <a:gd name="T3" fmla="*/ 1 h 15"/>
                <a:gd name="T4" fmla="*/ 0 w 16"/>
                <a:gd name="T5" fmla="*/ 15 h 15"/>
                <a:gd name="T6" fmla="*/ 16 w 16"/>
                <a:gd name="T7" fmla="*/ 14 h 15"/>
                <a:gd name="T8" fmla="*/ 15 w 16"/>
                <a:gd name="T9" fmla="*/ 1 h 15"/>
                <a:gd name="T10" fmla="*/ 15 w 16"/>
                <a:gd name="T11" fmla="*/ 0 h 15"/>
                <a:gd name="T12" fmla="*/ 15 w 16"/>
                <a:gd name="T13" fmla="*/ 1 h 15"/>
                <a:gd name="T14" fmla="*/ 15 w 16"/>
                <a:gd name="T15" fmla="*/ 0 h 15"/>
                <a:gd name="T16" fmla="*/ 15 w 16"/>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5">
                  <a:moveTo>
                    <a:pt x="15" y="0"/>
                  </a:moveTo>
                  <a:lnTo>
                    <a:pt x="0" y="1"/>
                  </a:lnTo>
                  <a:lnTo>
                    <a:pt x="0" y="15"/>
                  </a:lnTo>
                  <a:lnTo>
                    <a:pt x="16" y="14"/>
                  </a:lnTo>
                  <a:lnTo>
                    <a:pt x="15" y="1"/>
                  </a:lnTo>
                  <a:lnTo>
                    <a:pt x="15" y="0"/>
                  </a:lnTo>
                  <a:lnTo>
                    <a:pt x="15" y="1"/>
                  </a:lnTo>
                  <a:lnTo>
                    <a:pt x="1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4" name="Freeform 316"/>
            <p:cNvSpPr>
              <a:spLocks/>
            </p:cNvSpPr>
            <p:nvPr userDrawn="1"/>
          </p:nvSpPr>
          <p:spPr bwMode="auto">
            <a:xfrm>
              <a:off x="5611" y="182"/>
              <a:ext cx="17" cy="17"/>
            </a:xfrm>
            <a:custGeom>
              <a:avLst/>
              <a:gdLst>
                <a:gd name="T0" fmla="*/ 14 w 17"/>
                <a:gd name="T1" fmla="*/ 0 h 17"/>
                <a:gd name="T2" fmla="*/ 0 w 17"/>
                <a:gd name="T3" fmla="*/ 4 h 17"/>
                <a:gd name="T4" fmla="*/ 2 w 17"/>
                <a:gd name="T5" fmla="*/ 17 h 17"/>
                <a:gd name="T6" fmla="*/ 17 w 17"/>
                <a:gd name="T7" fmla="*/ 15 h 17"/>
                <a:gd name="T8" fmla="*/ 14 w 17"/>
                <a:gd name="T9" fmla="*/ 1 h 17"/>
                <a:gd name="T10" fmla="*/ 14 w 17"/>
                <a:gd name="T11" fmla="*/ 0 h 17"/>
                <a:gd name="T12" fmla="*/ 14 w 17"/>
                <a:gd name="T13" fmla="*/ 1 h 17"/>
                <a:gd name="T14" fmla="*/ 14 w 17"/>
                <a:gd name="T15" fmla="*/ 1 h 17"/>
                <a:gd name="T16" fmla="*/ 14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0"/>
                  </a:moveTo>
                  <a:lnTo>
                    <a:pt x="0" y="4"/>
                  </a:lnTo>
                  <a:lnTo>
                    <a:pt x="2" y="17"/>
                  </a:lnTo>
                  <a:lnTo>
                    <a:pt x="17" y="15"/>
                  </a:lnTo>
                  <a:lnTo>
                    <a:pt x="14" y="1"/>
                  </a:lnTo>
                  <a:lnTo>
                    <a:pt x="14" y="0"/>
                  </a:lnTo>
                  <a:lnTo>
                    <a:pt x="14" y="1"/>
                  </a:lnTo>
                  <a:lnTo>
                    <a:pt x="1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5" name="Freeform 317"/>
            <p:cNvSpPr>
              <a:spLocks/>
            </p:cNvSpPr>
            <p:nvPr userDrawn="1"/>
          </p:nvSpPr>
          <p:spPr bwMode="auto">
            <a:xfrm>
              <a:off x="5607" y="169"/>
              <a:ext cx="18" cy="18"/>
            </a:xfrm>
            <a:custGeom>
              <a:avLst/>
              <a:gdLst>
                <a:gd name="T0" fmla="*/ 13 w 18"/>
                <a:gd name="T1" fmla="*/ 0 h 18"/>
                <a:gd name="T2" fmla="*/ 0 w 18"/>
                <a:gd name="T3" fmla="*/ 6 h 18"/>
                <a:gd name="T4" fmla="*/ 4 w 18"/>
                <a:gd name="T5" fmla="*/ 18 h 18"/>
                <a:gd name="T6" fmla="*/ 18 w 18"/>
                <a:gd name="T7" fmla="*/ 13 h 18"/>
                <a:gd name="T8" fmla="*/ 14 w 18"/>
                <a:gd name="T9" fmla="*/ 1 h 18"/>
                <a:gd name="T10" fmla="*/ 13 w 18"/>
                <a:gd name="T11" fmla="*/ 0 h 18"/>
                <a:gd name="T12" fmla="*/ 14 w 18"/>
                <a:gd name="T13" fmla="*/ 1 h 18"/>
                <a:gd name="T14" fmla="*/ 14 w 18"/>
                <a:gd name="T15" fmla="*/ 1 h 18"/>
                <a:gd name="T16" fmla="*/ 13 w 18"/>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8">
                  <a:moveTo>
                    <a:pt x="13" y="0"/>
                  </a:moveTo>
                  <a:lnTo>
                    <a:pt x="0" y="6"/>
                  </a:lnTo>
                  <a:lnTo>
                    <a:pt x="4" y="18"/>
                  </a:lnTo>
                  <a:lnTo>
                    <a:pt x="18" y="13"/>
                  </a:lnTo>
                  <a:lnTo>
                    <a:pt x="14" y="1"/>
                  </a:lnTo>
                  <a:lnTo>
                    <a:pt x="13" y="0"/>
                  </a:lnTo>
                  <a:lnTo>
                    <a:pt x="14" y="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6" name="Freeform 318"/>
            <p:cNvSpPr>
              <a:spLocks/>
            </p:cNvSpPr>
            <p:nvPr userDrawn="1"/>
          </p:nvSpPr>
          <p:spPr bwMode="auto">
            <a:xfrm>
              <a:off x="5602" y="157"/>
              <a:ext cx="18" cy="20"/>
            </a:xfrm>
            <a:custGeom>
              <a:avLst/>
              <a:gdLst>
                <a:gd name="T0" fmla="*/ 13 w 18"/>
                <a:gd name="T1" fmla="*/ 0 h 20"/>
                <a:gd name="T2" fmla="*/ 0 w 18"/>
                <a:gd name="T3" fmla="*/ 8 h 20"/>
                <a:gd name="T4" fmla="*/ 5 w 18"/>
                <a:gd name="T5" fmla="*/ 20 h 20"/>
                <a:gd name="T6" fmla="*/ 18 w 18"/>
                <a:gd name="T7" fmla="*/ 12 h 20"/>
                <a:gd name="T8" fmla="*/ 13 w 18"/>
                <a:gd name="T9" fmla="*/ 1 h 20"/>
                <a:gd name="T10" fmla="*/ 13 w 1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0">
                  <a:moveTo>
                    <a:pt x="13" y="0"/>
                  </a:moveTo>
                  <a:lnTo>
                    <a:pt x="0" y="8"/>
                  </a:lnTo>
                  <a:lnTo>
                    <a:pt x="5" y="20"/>
                  </a:lnTo>
                  <a:lnTo>
                    <a:pt x="18" y="12"/>
                  </a:lnTo>
                  <a:lnTo>
                    <a:pt x="13" y="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7" name="Freeform 319"/>
            <p:cNvSpPr>
              <a:spLocks/>
            </p:cNvSpPr>
            <p:nvPr userDrawn="1"/>
          </p:nvSpPr>
          <p:spPr bwMode="auto">
            <a:xfrm>
              <a:off x="5595" y="145"/>
              <a:ext cx="20" cy="20"/>
            </a:xfrm>
            <a:custGeom>
              <a:avLst/>
              <a:gdLst>
                <a:gd name="T0" fmla="*/ 12 w 20"/>
                <a:gd name="T1" fmla="*/ 0 h 20"/>
                <a:gd name="T2" fmla="*/ 0 w 20"/>
                <a:gd name="T3" fmla="*/ 9 h 20"/>
                <a:gd name="T4" fmla="*/ 7 w 20"/>
                <a:gd name="T5" fmla="*/ 20 h 20"/>
                <a:gd name="T6" fmla="*/ 20 w 20"/>
                <a:gd name="T7" fmla="*/ 12 h 20"/>
                <a:gd name="T8" fmla="*/ 13 w 20"/>
                <a:gd name="T9" fmla="*/ 1 h 20"/>
                <a:gd name="T10" fmla="*/ 12 w 20"/>
                <a:gd name="T11" fmla="*/ 0 h 20"/>
                <a:gd name="T12" fmla="*/ 13 w 20"/>
                <a:gd name="T13" fmla="*/ 1 h 20"/>
                <a:gd name="T14" fmla="*/ 13 w 20"/>
                <a:gd name="T15" fmla="*/ 0 h 20"/>
                <a:gd name="T16" fmla="*/ 12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0"/>
                  </a:moveTo>
                  <a:lnTo>
                    <a:pt x="0" y="9"/>
                  </a:lnTo>
                  <a:lnTo>
                    <a:pt x="7" y="20"/>
                  </a:lnTo>
                  <a:lnTo>
                    <a:pt x="20" y="12"/>
                  </a:lnTo>
                  <a:lnTo>
                    <a:pt x="13" y="1"/>
                  </a:lnTo>
                  <a:lnTo>
                    <a:pt x="12" y="0"/>
                  </a:lnTo>
                  <a:lnTo>
                    <a:pt x="13" y="1"/>
                  </a:lnTo>
                  <a:lnTo>
                    <a:pt x="13" y="0"/>
                  </a:lnTo>
                  <a:lnTo>
                    <a:pt x="1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8" name="Freeform 320"/>
            <p:cNvSpPr>
              <a:spLocks/>
            </p:cNvSpPr>
            <p:nvPr userDrawn="1"/>
          </p:nvSpPr>
          <p:spPr bwMode="auto">
            <a:xfrm>
              <a:off x="5587" y="135"/>
              <a:ext cx="20" cy="21"/>
            </a:xfrm>
            <a:custGeom>
              <a:avLst/>
              <a:gdLst>
                <a:gd name="T0" fmla="*/ 11 w 20"/>
                <a:gd name="T1" fmla="*/ 0 h 21"/>
                <a:gd name="T2" fmla="*/ 0 w 20"/>
                <a:gd name="T3" fmla="*/ 10 h 21"/>
                <a:gd name="T4" fmla="*/ 8 w 20"/>
                <a:gd name="T5" fmla="*/ 21 h 21"/>
                <a:gd name="T6" fmla="*/ 20 w 20"/>
                <a:gd name="T7" fmla="*/ 10 h 21"/>
                <a:gd name="T8" fmla="*/ 12 w 20"/>
                <a:gd name="T9" fmla="*/ 1 h 21"/>
                <a:gd name="T10" fmla="*/ 11 w 20"/>
                <a:gd name="T11" fmla="*/ 0 h 21"/>
                <a:gd name="T12" fmla="*/ 12 w 20"/>
                <a:gd name="T13" fmla="*/ 1 h 21"/>
                <a:gd name="T14" fmla="*/ 12 w 20"/>
                <a:gd name="T15" fmla="*/ 0 h 21"/>
                <a:gd name="T16" fmla="*/ 11 w 20"/>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1">
                  <a:moveTo>
                    <a:pt x="11" y="0"/>
                  </a:moveTo>
                  <a:lnTo>
                    <a:pt x="0" y="10"/>
                  </a:lnTo>
                  <a:lnTo>
                    <a:pt x="8" y="21"/>
                  </a:lnTo>
                  <a:lnTo>
                    <a:pt x="20" y="10"/>
                  </a:lnTo>
                  <a:lnTo>
                    <a:pt x="12" y="1"/>
                  </a:lnTo>
                  <a:lnTo>
                    <a:pt x="11" y="0"/>
                  </a:lnTo>
                  <a:lnTo>
                    <a:pt x="12" y="1"/>
                  </a:lnTo>
                  <a:lnTo>
                    <a:pt x="12" y="0"/>
                  </a:lnTo>
                  <a:lnTo>
                    <a:pt x="1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9" name="Freeform 321"/>
            <p:cNvSpPr>
              <a:spLocks/>
            </p:cNvSpPr>
            <p:nvPr userDrawn="1"/>
          </p:nvSpPr>
          <p:spPr bwMode="auto">
            <a:xfrm>
              <a:off x="5578" y="125"/>
              <a:ext cx="20" cy="21"/>
            </a:xfrm>
            <a:custGeom>
              <a:avLst/>
              <a:gdLst>
                <a:gd name="T0" fmla="*/ 10 w 20"/>
                <a:gd name="T1" fmla="*/ 0 h 21"/>
                <a:gd name="T2" fmla="*/ 0 w 20"/>
                <a:gd name="T3" fmla="*/ 14 h 21"/>
                <a:gd name="T4" fmla="*/ 10 w 20"/>
                <a:gd name="T5" fmla="*/ 21 h 21"/>
                <a:gd name="T6" fmla="*/ 20 w 20"/>
                <a:gd name="T7" fmla="*/ 10 h 21"/>
                <a:gd name="T8" fmla="*/ 10 w 20"/>
                <a:gd name="T9" fmla="*/ 2 h 21"/>
                <a:gd name="T10" fmla="*/ 10 w 20"/>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1">
                  <a:moveTo>
                    <a:pt x="10" y="0"/>
                  </a:moveTo>
                  <a:lnTo>
                    <a:pt x="0" y="14"/>
                  </a:lnTo>
                  <a:lnTo>
                    <a:pt x="10" y="21"/>
                  </a:lnTo>
                  <a:lnTo>
                    <a:pt x="20" y="10"/>
                  </a:lnTo>
                  <a:lnTo>
                    <a:pt x="10" y="2"/>
                  </a:lnTo>
                  <a:lnTo>
                    <a:pt x="1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0" name="Freeform 322"/>
            <p:cNvSpPr>
              <a:spLocks/>
            </p:cNvSpPr>
            <p:nvPr userDrawn="1"/>
          </p:nvSpPr>
          <p:spPr bwMode="auto">
            <a:xfrm>
              <a:off x="5569" y="117"/>
              <a:ext cx="19" cy="22"/>
            </a:xfrm>
            <a:custGeom>
              <a:avLst/>
              <a:gdLst>
                <a:gd name="T0" fmla="*/ 8 w 19"/>
                <a:gd name="T1" fmla="*/ 0 h 22"/>
                <a:gd name="T2" fmla="*/ 0 w 19"/>
                <a:gd name="T3" fmla="*/ 14 h 22"/>
                <a:gd name="T4" fmla="*/ 10 w 19"/>
                <a:gd name="T5" fmla="*/ 22 h 22"/>
                <a:gd name="T6" fmla="*/ 19 w 19"/>
                <a:gd name="T7" fmla="*/ 8 h 22"/>
                <a:gd name="T8" fmla="*/ 9 w 19"/>
                <a:gd name="T9" fmla="*/ 2 h 22"/>
                <a:gd name="T10" fmla="*/ 8 w 19"/>
                <a:gd name="T11" fmla="*/ 0 h 22"/>
                <a:gd name="T12" fmla="*/ 9 w 19"/>
                <a:gd name="T13" fmla="*/ 2 h 22"/>
                <a:gd name="T14" fmla="*/ 8 w 19"/>
                <a:gd name="T15" fmla="*/ 0 h 22"/>
                <a:gd name="T16" fmla="*/ 8 w 19"/>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2">
                  <a:moveTo>
                    <a:pt x="8" y="0"/>
                  </a:moveTo>
                  <a:lnTo>
                    <a:pt x="0" y="14"/>
                  </a:lnTo>
                  <a:lnTo>
                    <a:pt x="10" y="22"/>
                  </a:lnTo>
                  <a:lnTo>
                    <a:pt x="19" y="8"/>
                  </a:lnTo>
                  <a:lnTo>
                    <a:pt x="9" y="2"/>
                  </a:lnTo>
                  <a:lnTo>
                    <a:pt x="8" y="0"/>
                  </a:lnTo>
                  <a:lnTo>
                    <a:pt x="9" y="2"/>
                  </a:lnTo>
                  <a:lnTo>
                    <a:pt x="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1" name="Freeform 323"/>
            <p:cNvSpPr>
              <a:spLocks/>
            </p:cNvSpPr>
            <p:nvPr userDrawn="1"/>
          </p:nvSpPr>
          <p:spPr bwMode="auto">
            <a:xfrm>
              <a:off x="5558" y="112"/>
              <a:ext cx="19" cy="20"/>
            </a:xfrm>
            <a:custGeom>
              <a:avLst/>
              <a:gdLst>
                <a:gd name="T0" fmla="*/ 7 w 19"/>
                <a:gd name="T1" fmla="*/ 0 h 20"/>
                <a:gd name="T2" fmla="*/ 0 w 19"/>
                <a:gd name="T3" fmla="*/ 15 h 20"/>
                <a:gd name="T4" fmla="*/ 12 w 19"/>
                <a:gd name="T5" fmla="*/ 20 h 20"/>
                <a:gd name="T6" fmla="*/ 19 w 19"/>
                <a:gd name="T7" fmla="*/ 5 h 20"/>
                <a:gd name="T8" fmla="*/ 7 w 19"/>
                <a:gd name="T9" fmla="*/ 0 h 20"/>
                <a:gd name="T10" fmla="*/ 7 w 1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20">
                  <a:moveTo>
                    <a:pt x="7" y="0"/>
                  </a:moveTo>
                  <a:lnTo>
                    <a:pt x="0" y="15"/>
                  </a:lnTo>
                  <a:lnTo>
                    <a:pt x="12" y="20"/>
                  </a:lnTo>
                  <a:lnTo>
                    <a:pt x="19" y="5"/>
                  </a:lnTo>
                  <a:lnTo>
                    <a:pt x="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2" name="Freeform 324"/>
            <p:cNvSpPr>
              <a:spLocks/>
            </p:cNvSpPr>
            <p:nvPr userDrawn="1"/>
          </p:nvSpPr>
          <p:spPr bwMode="auto">
            <a:xfrm>
              <a:off x="5548" y="107"/>
              <a:ext cx="17" cy="20"/>
            </a:xfrm>
            <a:custGeom>
              <a:avLst/>
              <a:gdLst>
                <a:gd name="T0" fmla="*/ 5 w 17"/>
                <a:gd name="T1" fmla="*/ 0 h 20"/>
                <a:gd name="T2" fmla="*/ 0 w 17"/>
                <a:gd name="T3" fmla="*/ 14 h 20"/>
                <a:gd name="T4" fmla="*/ 11 w 17"/>
                <a:gd name="T5" fmla="*/ 20 h 20"/>
                <a:gd name="T6" fmla="*/ 17 w 17"/>
                <a:gd name="T7" fmla="*/ 5 h 20"/>
                <a:gd name="T8" fmla="*/ 5 w 17"/>
                <a:gd name="T9" fmla="*/ 0 h 20"/>
                <a:gd name="T10" fmla="*/ 5 w 17"/>
                <a:gd name="T11" fmla="*/ 0 h 20"/>
                <a:gd name="T12" fmla="*/ 5 w 17"/>
                <a:gd name="T13" fmla="*/ 0 h 20"/>
                <a:gd name="T14" fmla="*/ 5 w 17"/>
                <a:gd name="T15" fmla="*/ 0 h 20"/>
                <a:gd name="T16" fmla="*/ 5 w 17"/>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20">
                  <a:moveTo>
                    <a:pt x="5" y="0"/>
                  </a:moveTo>
                  <a:lnTo>
                    <a:pt x="0" y="14"/>
                  </a:lnTo>
                  <a:lnTo>
                    <a:pt x="11" y="20"/>
                  </a:lnTo>
                  <a:lnTo>
                    <a:pt x="17" y="5"/>
                  </a:lnTo>
                  <a:lnTo>
                    <a:pt x="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3" name="Freeform 325"/>
            <p:cNvSpPr>
              <a:spLocks/>
            </p:cNvSpPr>
            <p:nvPr userDrawn="1"/>
          </p:nvSpPr>
          <p:spPr bwMode="auto">
            <a:xfrm>
              <a:off x="5536" y="104"/>
              <a:ext cx="17" cy="19"/>
            </a:xfrm>
            <a:custGeom>
              <a:avLst/>
              <a:gdLst>
                <a:gd name="T0" fmla="*/ 2 w 17"/>
                <a:gd name="T1" fmla="*/ 0 h 19"/>
                <a:gd name="T2" fmla="*/ 0 w 17"/>
                <a:gd name="T3" fmla="*/ 15 h 19"/>
                <a:gd name="T4" fmla="*/ 13 w 17"/>
                <a:gd name="T5" fmla="*/ 19 h 19"/>
                <a:gd name="T6" fmla="*/ 17 w 17"/>
                <a:gd name="T7" fmla="*/ 3 h 19"/>
                <a:gd name="T8" fmla="*/ 4 w 17"/>
                <a:gd name="T9" fmla="*/ 0 h 19"/>
                <a:gd name="T10" fmla="*/ 2 w 17"/>
                <a:gd name="T11" fmla="*/ 0 h 19"/>
                <a:gd name="T12" fmla="*/ 4 w 17"/>
                <a:gd name="T13" fmla="*/ 0 h 19"/>
                <a:gd name="T14" fmla="*/ 2 w 17"/>
                <a:gd name="T15" fmla="*/ 0 h 19"/>
                <a:gd name="T16" fmla="*/ 2 w 17"/>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9">
                  <a:moveTo>
                    <a:pt x="2" y="0"/>
                  </a:moveTo>
                  <a:lnTo>
                    <a:pt x="0" y="15"/>
                  </a:lnTo>
                  <a:lnTo>
                    <a:pt x="13" y="19"/>
                  </a:lnTo>
                  <a:lnTo>
                    <a:pt x="17" y="3"/>
                  </a:lnTo>
                  <a:lnTo>
                    <a:pt x="4" y="0"/>
                  </a:lnTo>
                  <a:lnTo>
                    <a:pt x="2" y="0"/>
                  </a:lnTo>
                  <a:lnTo>
                    <a:pt x="4" y="0"/>
                  </a:lnTo>
                  <a:lnTo>
                    <a:pt x="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4" name="Freeform 326"/>
            <p:cNvSpPr>
              <a:spLocks/>
            </p:cNvSpPr>
            <p:nvPr userDrawn="1"/>
          </p:nvSpPr>
          <p:spPr bwMode="auto">
            <a:xfrm>
              <a:off x="5524" y="103"/>
              <a:ext cx="14" cy="16"/>
            </a:xfrm>
            <a:custGeom>
              <a:avLst/>
              <a:gdLst>
                <a:gd name="T0" fmla="*/ 0 w 14"/>
                <a:gd name="T1" fmla="*/ 16 h 16"/>
                <a:gd name="T2" fmla="*/ 13 w 14"/>
                <a:gd name="T3" fmla="*/ 16 h 16"/>
                <a:gd name="T4" fmla="*/ 14 w 14"/>
                <a:gd name="T5" fmla="*/ 1 h 16"/>
                <a:gd name="T6" fmla="*/ 1 w 14"/>
                <a:gd name="T7" fmla="*/ 0 h 16"/>
                <a:gd name="T8" fmla="*/ 0 w 14"/>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6"/>
                  </a:moveTo>
                  <a:lnTo>
                    <a:pt x="13" y="16"/>
                  </a:lnTo>
                  <a:lnTo>
                    <a:pt x="14" y="1"/>
                  </a:lnTo>
                  <a:lnTo>
                    <a:pt x="1" y="0"/>
                  </a:lnTo>
                  <a:lnTo>
                    <a:pt x="0"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5" name="Freeform 327"/>
            <p:cNvSpPr>
              <a:spLocks/>
            </p:cNvSpPr>
            <p:nvPr userDrawn="1"/>
          </p:nvSpPr>
          <p:spPr bwMode="auto">
            <a:xfrm>
              <a:off x="5454" y="106"/>
              <a:ext cx="38" cy="213"/>
            </a:xfrm>
            <a:custGeom>
              <a:avLst/>
              <a:gdLst>
                <a:gd name="T0" fmla="*/ 16 w 38"/>
                <a:gd name="T1" fmla="*/ 213 h 213"/>
                <a:gd name="T2" fmla="*/ 38 w 38"/>
                <a:gd name="T3" fmla="*/ 2 h 213"/>
                <a:gd name="T4" fmla="*/ 24 w 38"/>
                <a:gd name="T5" fmla="*/ 0 h 213"/>
                <a:gd name="T6" fmla="*/ 0 w 38"/>
                <a:gd name="T7" fmla="*/ 211 h 213"/>
                <a:gd name="T8" fmla="*/ 16 w 38"/>
                <a:gd name="T9" fmla="*/ 213 h 2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213">
                  <a:moveTo>
                    <a:pt x="16" y="213"/>
                  </a:moveTo>
                  <a:lnTo>
                    <a:pt x="38" y="2"/>
                  </a:lnTo>
                  <a:lnTo>
                    <a:pt x="24" y="0"/>
                  </a:lnTo>
                  <a:lnTo>
                    <a:pt x="0" y="211"/>
                  </a:lnTo>
                  <a:lnTo>
                    <a:pt x="16" y="21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6" name="Rectangle 328"/>
            <p:cNvSpPr>
              <a:spLocks noChangeArrowheads="1"/>
            </p:cNvSpPr>
            <p:nvPr userDrawn="1"/>
          </p:nvSpPr>
          <p:spPr bwMode="auto">
            <a:xfrm>
              <a:off x="5461" y="305"/>
              <a:ext cx="64" cy="1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1147" name="Freeform 329"/>
            <p:cNvSpPr>
              <a:spLocks/>
            </p:cNvSpPr>
            <p:nvPr userDrawn="1"/>
          </p:nvSpPr>
          <p:spPr bwMode="auto">
            <a:xfrm>
              <a:off x="5623" y="218"/>
              <a:ext cx="15" cy="17"/>
            </a:xfrm>
            <a:custGeom>
              <a:avLst/>
              <a:gdLst>
                <a:gd name="T0" fmla="*/ 14 w 15"/>
                <a:gd name="T1" fmla="*/ 17 h 17"/>
                <a:gd name="T2" fmla="*/ 14 w 15"/>
                <a:gd name="T3" fmla="*/ 15 h 17"/>
                <a:gd name="T4" fmla="*/ 15 w 15"/>
                <a:gd name="T5" fmla="*/ 1 h 17"/>
                <a:gd name="T6" fmla="*/ 0 w 15"/>
                <a:gd name="T7" fmla="*/ 0 h 17"/>
                <a:gd name="T8" fmla="*/ 0 w 15"/>
                <a:gd name="T9" fmla="*/ 14 h 17"/>
                <a:gd name="T10" fmla="*/ 14 w 15"/>
                <a:gd name="T11" fmla="*/ 17 h 17"/>
                <a:gd name="T12" fmla="*/ 14 w 15"/>
                <a:gd name="T13" fmla="*/ 17 h 17"/>
                <a:gd name="T14" fmla="*/ 14 w 15"/>
                <a:gd name="T15" fmla="*/ 15 h 17"/>
                <a:gd name="T16" fmla="*/ 14 w 15"/>
                <a:gd name="T17" fmla="*/ 15 h 17"/>
                <a:gd name="T18" fmla="*/ 14 w 15"/>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7">
                  <a:moveTo>
                    <a:pt x="14" y="17"/>
                  </a:moveTo>
                  <a:lnTo>
                    <a:pt x="14" y="15"/>
                  </a:lnTo>
                  <a:lnTo>
                    <a:pt x="15" y="1"/>
                  </a:lnTo>
                  <a:lnTo>
                    <a:pt x="0" y="0"/>
                  </a:lnTo>
                  <a:lnTo>
                    <a:pt x="0" y="14"/>
                  </a:lnTo>
                  <a:lnTo>
                    <a:pt x="14" y="17"/>
                  </a:lnTo>
                  <a:lnTo>
                    <a:pt x="14" y="15"/>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8" name="Freeform 330"/>
            <p:cNvSpPr>
              <a:spLocks/>
            </p:cNvSpPr>
            <p:nvPr userDrawn="1"/>
          </p:nvSpPr>
          <p:spPr bwMode="auto">
            <a:xfrm>
              <a:off x="5620" y="231"/>
              <a:ext cx="17" cy="17"/>
            </a:xfrm>
            <a:custGeom>
              <a:avLst/>
              <a:gdLst>
                <a:gd name="T0" fmla="*/ 14 w 17"/>
                <a:gd name="T1" fmla="*/ 17 h 17"/>
                <a:gd name="T2" fmla="*/ 14 w 17"/>
                <a:gd name="T3" fmla="*/ 17 h 17"/>
                <a:gd name="T4" fmla="*/ 17 w 17"/>
                <a:gd name="T5" fmla="*/ 4 h 17"/>
                <a:gd name="T6" fmla="*/ 3 w 17"/>
                <a:gd name="T7" fmla="*/ 0 h 17"/>
                <a:gd name="T8" fmla="*/ 0 w 17"/>
                <a:gd name="T9" fmla="*/ 14 h 17"/>
                <a:gd name="T10" fmla="*/ 14 w 17"/>
                <a:gd name="T11" fmla="*/ 17 h 17"/>
                <a:gd name="T12" fmla="*/ 14 w 17"/>
                <a:gd name="T13" fmla="*/ 17 h 17"/>
                <a:gd name="T14" fmla="*/ 14 w 17"/>
                <a:gd name="T15" fmla="*/ 17 h 17"/>
                <a:gd name="T16" fmla="*/ 14 w 17"/>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17"/>
                  </a:moveTo>
                  <a:lnTo>
                    <a:pt x="14" y="17"/>
                  </a:lnTo>
                  <a:lnTo>
                    <a:pt x="17" y="4"/>
                  </a:lnTo>
                  <a:lnTo>
                    <a:pt x="3" y="0"/>
                  </a:lnTo>
                  <a:lnTo>
                    <a:pt x="0" y="14"/>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9" name="Freeform 331"/>
            <p:cNvSpPr>
              <a:spLocks/>
            </p:cNvSpPr>
            <p:nvPr userDrawn="1"/>
          </p:nvSpPr>
          <p:spPr bwMode="auto">
            <a:xfrm>
              <a:off x="5616" y="244"/>
              <a:ext cx="18" cy="17"/>
            </a:xfrm>
            <a:custGeom>
              <a:avLst/>
              <a:gdLst>
                <a:gd name="T0" fmla="*/ 14 w 18"/>
                <a:gd name="T1" fmla="*/ 17 h 17"/>
                <a:gd name="T2" fmla="*/ 14 w 18"/>
                <a:gd name="T3" fmla="*/ 17 h 17"/>
                <a:gd name="T4" fmla="*/ 18 w 18"/>
                <a:gd name="T5" fmla="*/ 4 h 17"/>
                <a:gd name="T6" fmla="*/ 4 w 18"/>
                <a:gd name="T7" fmla="*/ 0 h 17"/>
                <a:gd name="T8" fmla="*/ 0 w 18"/>
                <a:gd name="T9" fmla="*/ 12 h 17"/>
                <a:gd name="T10" fmla="*/ 14 w 18"/>
                <a:gd name="T11" fmla="*/ 17 h 17"/>
                <a:gd name="T12" fmla="*/ 14 w 18"/>
                <a:gd name="T13" fmla="*/ 17 h 17"/>
                <a:gd name="T14" fmla="*/ 14 w 18"/>
                <a:gd name="T15" fmla="*/ 17 h 17"/>
                <a:gd name="T16" fmla="*/ 14 w 1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7">
                  <a:moveTo>
                    <a:pt x="14" y="17"/>
                  </a:moveTo>
                  <a:lnTo>
                    <a:pt x="14" y="17"/>
                  </a:lnTo>
                  <a:lnTo>
                    <a:pt x="18" y="4"/>
                  </a:lnTo>
                  <a:lnTo>
                    <a:pt x="4" y="0"/>
                  </a:lnTo>
                  <a:lnTo>
                    <a:pt x="0" y="12"/>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0" name="Freeform 332"/>
            <p:cNvSpPr>
              <a:spLocks/>
            </p:cNvSpPr>
            <p:nvPr userDrawn="1"/>
          </p:nvSpPr>
          <p:spPr bwMode="auto">
            <a:xfrm>
              <a:off x="5611" y="256"/>
              <a:ext cx="19" cy="18"/>
            </a:xfrm>
            <a:custGeom>
              <a:avLst/>
              <a:gdLst>
                <a:gd name="T0" fmla="*/ 13 w 19"/>
                <a:gd name="T1" fmla="*/ 18 h 18"/>
                <a:gd name="T2" fmla="*/ 13 w 19"/>
                <a:gd name="T3" fmla="*/ 18 h 18"/>
                <a:gd name="T4" fmla="*/ 19 w 19"/>
                <a:gd name="T5" fmla="*/ 5 h 18"/>
                <a:gd name="T6" fmla="*/ 5 w 19"/>
                <a:gd name="T7" fmla="*/ 0 h 18"/>
                <a:gd name="T8" fmla="*/ 0 w 19"/>
                <a:gd name="T9" fmla="*/ 12 h 18"/>
                <a:gd name="T10" fmla="*/ 13 w 19"/>
                <a:gd name="T11" fmla="*/ 18 h 18"/>
                <a:gd name="T12" fmla="*/ 13 w 19"/>
                <a:gd name="T13" fmla="*/ 18 h 18"/>
                <a:gd name="T14" fmla="*/ 13 w 19"/>
                <a:gd name="T15" fmla="*/ 18 h 18"/>
                <a:gd name="T16" fmla="*/ 13 w 19"/>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18">
                  <a:moveTo>
                    <a:pt x="13" y="18"/>
                  </a:moveTo>
                  <a:lnTo>
                    <a:pt x="13" y="18"/>
                  </a:lnTo>
                  <a:lnTo>
                    <a:pt x="19" y="5"/>
                  </a:lnTo>
                  <a:lnTo>
                    <a:pt x="5" y="0"/>
                  </a:lnTo>
                  <a:lnTo>
                    <a:pt x="0" y="12"/>
                  </a:lnTo>
                  <a:lnTo>
                    <a:pt x="1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1" name="Freeform 333"/>
            <p:cNvSpPr>
              <a:spLocks/>
            </p:cNvSpPr>
            <p:nvPr userDrawn="1"/>
          </p:nvSpPr>
          <p:spPr bwMode="auto">
            <a:xfrm>
              <a:off x="5604" y="266"/>
              <a:ext cx="20" cy="20"/>
            </a:xfrm>
            <a:custGeom>
              <a:avLst/>
              <a:gdLst>
                <a:gd name="T0" fmla="*/ 12 w 20"/>
                <a:gd name="T1" fmla="*/ 20 h 20"/>
                <a:gd name="T2" fmla="*/ 13 w 20"/>
                <a:gd name="T3" fmla="*/ 20 h 20"/>
                <a:gd name="T4" fmla="*/ 20 w 20"/>
                <a:gd name="T5" fmla="*/ 8 h 20"/>
                <a:gd name="T6" fmla="*/ 7 w 20"/>
                <a:gd name="T7" fmla="*/ 0 h 20"/>
                <a:gd name="T8" fmla="*/ 0 w 20"/>
                <a:gd name="T9" fmla="*/ 11 h 20"/>
                <a:gd name="T10" fmla="*/ 12 w 20"/>
                <a:gd name="T11" fmla="*/ 20 h 20"/>
                <a:gd name="T12" fmla="*/ 12 w 20"/>
                <a:gd name="T13" fmla="*/ 20 h 20"/>
                <a:gd name="T14" fmla="*/ 12 w 20"/>
                <a:gd name="T15" fmla="*/ 20 h 20"/>
                <a:gd name="T16" fmla="*/ 13 w 20"/>
                <a:gd name="T17" fmla="*/ 20 h 20"/>
                <a:gd name="T18" fmla="*/ 12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2" y="20"/>
                  </a:moveTo>
                  <a:lnTo>
                    <a:pt x="13" y="20"/>
                  </a:lnTo>
                  <a:lnTo>
                    <a:pt x="20" y="8"/>
                  </a:lnTo>
                  <a:lnTo>
                    <a:pt x="7" y="0"/>
                  </a:lnTo>
                  <a:lnTo>
                    <a:pt x="0" y="11"/>
                  </a:lnTo>
                  <a:lnTo>
                    <a:pt x="12" y="20"/>
                  </a:lnTo>
                  <a:lnTo>
                    <a:pt x="13" y="20"/>
                  </a:lnTo>
                  <a:lnTo>
                    <a:pt x="1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2" name="Freeform 334"/>
            <p:cNvSpPr>
              <a:spLocks/>
            </p:cNvSpPr>
            <p:nvPr userDrawn="1"/>
          </p:nvSpPr>
          <p:spPr bwMode="auto">
            <a:xfrm>
              <a:off x="5596" y="277"/>
              <a:ext cx="20" cy="20"/>
            </a:xfrm>
            <a:custGeom>
              <a:avLst/>
              <a:gdLst>
                <a:gd name="T0" fmla="*/ 11 w 20"/>
                <a:gd name="T1" fmla="*/ 20 h 20"/>
                <a:gd name="T2" fmla="*/ 12 w 20"/>
                <a:gd name="T3" fmla="*/ 20 h 20"/>
                <a:gd name="T4" fmla="*/ 20 w 20"/>
                <a:gd name="T5" fmla="*/ 9 h 20"/>
                <a:gd name="T6" fmla="*/ 8 w 20"/>
                <a:gd name="T7" fmla="*/ 0 h 20"/>
                <a:gd name="T8" fmla="*/ 0 w 20"/>
                <a:gd name="T9" fmla="*/ 9 h 20"/>
                <a:gd name="T10" fmla="*/ 11 w 20"/>
                <a:gd name="T11" fmla="*/ 20 h 20"/>
                <a:gd name="T12" fmla="*/ 11 w 20"/>
                <a:gd name="T13" fmla="*/ 20 h 20"/>
                <a:gd name="T14" fmla="*/ 12 w 20"/>
                <a:gd name="T15" fmla="*/ 20 h 20"/>
                <a:gd name="T16" fmla="*/ 12 w 20"/>
                <a:gd name="T17" fmla="*/ 20 h 20"/>
                <a:gd name="T18" fmla="*/ 11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1" y="20"/>
                  </a:moveTo>
                  <a:lnTo>
                    <a:pt x="12" y="20"/>
                  </a:lnTo>
                  <a:lnTo>
                    <a:pt x="20" y="9"/>
                  </a:lnTo>
                  <a:lnTo>
                    <a:pt x="8" y="0"/>
                  </a:lnTo>
                  <a:lnTo>
                    <a:pt x="0" y="9"/>
                  </a:lnTo>
                  <a:lnTo>
                    <a:pt x="11" y="20"/>
                  </a:lnTo>
                  <a:lnTo>
                    <a:pt x="12" y="20"/>
                  </a:lnTo>
                  <a:lnTo>
                    <a:pt x="1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3" name="Freeform 335"/>
            <p:cNvSpPr>
              <a:spLocks/>
            </p:cNvSpPr>
            <p:nvPr userDrawn="1"/>
          </p:nvSpPr>
          <p:spPr bwMode="auto">
            <a:xfrm>
              <a:off x="5588" y="286"/>
              <a:ext cx="19" cy="20"/>
            </a:xfrm>
            <a:custGeom>
              <a:avLst/>
              <a:gdLst>
                <a:gd name="T0" fmla="*/ 10 w 19"/>
                <a:gd name="T1" fmla="*/ 20 h 20"/>
                <a:gd name="T2" fmla="*/ 11 w 19"/>
                <a:gd name="T3" fmla="*/ 20 h 20"/>
                <a:gd name="T4" fmla="*/ 19 w 19"/>
                <a:gd name="T5" fmla="*/ 11 h 20"/>
                <a:gd name="T6" fmla="*/ 8 w 19"/>
                <a:gd name="T7" fmla="*/ 0 h 20"/>
                <a:gd name="T8" fmla="*/ 0 w 19"/>
                <a:gd name="T9" fmla="*/ 8 h 20"/>
                <a:gd name="T10" fmla="*/ 10 w 19"/>
                <a:gd name="T11" fmla="*/ 20 h 20"/>
                <a:gd name="T12" fmla="*/ 10 w 19"/>
                <a:gd name="T13" fmla="*/ 20 h 20"/>
                <a:gd name="T14" fmla="*/ 10 w 19"/>
                <a:gd name="T15" fmla="*/ 20 h 20"/>
                <a:gd name="T16" fmla="*/ 11 w 19"/>
                <a:gd name="T17" fmla="*/ 20 h 20"/>
                <a:gd name="T18" fmla="*/ 10 w 19"/>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20">
                  <a:moveTo>
                    <a:pt x="10" y="20"/>
                  </a:moveTo>
                  <a:lnTo>
                    <a:pt x="11" y="20"/>
                  </a:lnTo>
                  <a:lnTo>
                    <a:pt x="19" y="11"/>
                  </a:lnTo>
                  <a:lnTo>
                    <a:pt x="8" y="0"/>
                  </a:lnTo>
                  <a:lnTo>
                    <a:pt x="0" y="8"/>
                  </a:lnTo>
                  <a:lnTo>
                    <a:pt x="10" y="20"/>
                  </a:lnTo>
                  <a:lnTo>
                    <a:pt x="11" y="20"/>
                  </a:lnTo>
                  <a:lnTo>
                    <a:pt x="1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4" name="Freeform 336"/>
            <p:cNvSpPr>
              <a:spLocks/>
            </p:cNvSpPr>
            <p:nvPr userDrawn="1"/>
          </p:nvSpPr>
          <p:spPr bwMode="auto">
            <a:xfrm>
              <a:off x="5578" y="294"/>
              <a:ext cx="20" cy="20"/>
            </a:xfrm>
            <a:custGeom>
              <a:avLst/>
              <a:gdLst>
                <a:gd name="T0" fmla="*/ 8 w 20"/>
                <a:gd name="T1" fmla="*/ 20 h 20"/>
                <a:gd name="T2" fmla="*/ 9 w 20"/>
                <a:gd name="T3" fmla="*/ 20 h 20"/>
                <a:gd name="T4" fmla="*/ 20 w 20"/>
                <a:gd name="T5" fmla="*/ 12 h 20"/>
                <a:gd name="T6" fmla="*/ 10 w 20"/>
                <a:gd name="T7" fmla="*/ 0 h 20"/>
                <a:gd name="T8" fmla="*/ 0 w 20"/>
                <a:gd name="T9" fmla="*/ 7 h 20"/>
                <a:gd name="T10" fmla="*/ 8 w 20"/>
                <a:gd name="T11" fmla="*/ 20 h 20"/>
                <a:gd name="T12" fmla="*/ 8 w 20"/>
                <a:gd name="T13" fmla="*/ 20 h 20"/>
                <a:gd name="T14" fmla="*/ 9 w 20"/>
                <a:gd name="T15" fmla="*/ 20 h 20"/>
                <a:gd name="T16" fmla="*/ 9 w 20"/>
                <a:gd name="T17" fmla="*/ 20 h 20"/>
                <a:gd name="T18" fmla="*/ 8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8" y="20"/>
                  </a:moveTo>
                  <a:lnTo>
                    <a:pt x="9" y="20"/>
                  </a:lnTo>
                  <a:lnTo>
                    <a:pt x="20" y="12"/>
                  </a:lnTo>
                  <a:lnTo>
                    <a:pt x="10" y="0"/>
                  </a:lnTo>
                  <a:lnTo>
                    <a:pt x="0" y="7"/>
                  </a:lnTo>
                  <a:lnTo>
                    <a:pt x="8" y="20"/>
                  </a:lnTo>
                  <a:lnTo>
                    <a:pt x="9"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5" name="Freeform 337"/>
            <p:cNvSpPr>
              <a:spLocks/>
            </p:cNvSpPr>
            <p:nvPr userDrawn="1"/>
          </p:nvSpPr>
          <p:spPr bwMode="auto">
            <a:xfrm>
              <a:off x="5569" y="301"/>
              <a:ext cx="17" cy="20"/>
            </a:xfrm>
            <a:custGeom>
              <a:avLst/>
              <a:gdLst>
                <a:gd name="T0" fmla="*/ 5 w 17"/>
                <a:gd name="T1" fmla="*/ 20 h 20"/>
                <a:gd name="T2" fmla="*/ 6 w 17"/>
                <a:gd name="T3" fmla="*/ 20 h 20"/>
                <a:gd name="T4" fmla="*/ 17 w 17"/>
                <a:gd name="T5" fmla="*/ 13 h 20"/>
                <a:gd name="T6" fmla="*/ 10 w 17"/>
                <a:gd name="T7" fmla="*/ 0 h 20"/>
                <a:gd name="T8" fmla="*/ 0 w 17"/>
                <a:gd name="T9" fmla="*/ 5 h 20"/>
                <a:gd name="T10" fmla="*/ 5 w 17"/>
                <a:gd name="T11" fmla="*/ 20 h 20"/>
                <a:gd name="T12" fmla="*/ 5 w 17"/>
                <a:gd name="T13" fmla="*/ 20 h 20"/>
                <a:gd name="T14" fmla="*/ 6 w 17"/>
                <a:gd name="T15" fmla="*/ 20 h 20"/>
                <a:gd name="T16" fmla="*/ 6 w 17"/>
                <a:gd name="T17" fmla="*/ 20 h 20"/>
                <a:gd name="T18" fmla="*/ 5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5" y="20"/>
                  </a:moveTo>
                  <a:lnTo>
                    <a:pt x="6" y="20"/>
                  </a:lnTo>
                  <a:lnTo>
                    <a:pt x="17" y="13"/>
                  </a:lnTo>
                  <a:lnTo>
                    <a:pt x="10" y="0"/>
                  </a:lnTo>
                  <a:lnTo>
                    <a:pt x="0" y="5"/>
                  </a:lnTo>
                  <a:lnTo>
                    <a:pt x="5" y="20"/>
                  </a:lnTo>
                  <a:lnTo>
                    <a:pt x="6" y="20"/>
                  </a:lnTo>
                  <a:lnTo>
                    <a:pt x="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6" name="Freeform 338"/>
            <p:cNvSpPr>
              <a:spLocks/>
            </p:cNvSpPr>
            <p:nvPr userDrawn="1"/>
          </p:nvSpPr>
          <p:spPr bwMode="auto">
            <a:xfrm>
              <a:off x="5557" y="306"/>
              <a:ext cx="17" cy="20"/>
            </a:xfrm>
            <a:custGeom>
              <a:avLst/>
              <a:gdLst>
                <a:gd name="T0" fmla="*/ 4 w 17"/>
                <a:gd name="T1" fmla="*/ 20 h 20"/>
                <a:gd name="T2" fmla="*/ 5 w 17"/>
                <a:gd name="T3" fmla="*/ 19 h 20"/>
                <a:gd name="T4" fmla="*/ 17 w 17"/>
                <a:gd name="T5" fmla="*/ 15 h 20"/>
                <a:gd name="T6" fmla="*/ 12 w 17"/>
                <a:gd name="T7" fmla="*/ 0 h 20"/>
                <a:gd name="T8" fmla="*/ 0 w 17"/>
                <a:gd name="T9" fmla="*/ 4 h 20"/>
                <a:gd name="T10" fmla="*/ 4 w 17"/>
                <a:gd name="T11" fmla="*/ 20 h 20"/>
                <a:gd name="T12" fmla="*/ 4 w 17"/>
                <a:gd name="T13" fmla="*/ 20 h 20"/>
                <a:gd name="T14" fmla="*/ 5 w 17"/>
                <a:gd name="T15" fmla="*/ 20 h 20"/>
                <a:gd name="T16" fmla="*/ 5 w 17"/>
                <a:gd name="T17" fmla="*/ 19 h 20"/>
                <a:gd name="T18" fmla="*/ 4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4" y="20"/>
                  </a:moveTo>
                  <a:lnTo>
                    <a:pt x="5" y="19"/>
                  </a:lnTo>
                  <a:lnTo>
                    <a:pt x="17" y="15"/>
                  </a:lnTo>
                  <a:lnTo>
                    <a:pt x="12" y="0"/>
                  </a:lnTo>
                  <a:lnTo>
                    <a:pt x="0" y="4"/>
                  </a:lnTo>
                  <a:lnTo>
                    <a:pt x="4" y="20"/>
                  </a:lnTo>
                  <a:lnTo>
                    <a:pt x="5" y="20"/>
                  </a:lnTo>
                  <a:lnTo>
                    <a:pt x="5" y="19"/>
                  </a:lnTo>
                  <a:lnTo>
                    <a:pt x="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7" name="Freeform 339"/>
            <p:cNvSpPr>
              <a:spLocks/>
            </p:cNvSpPr>
            <p:nvPr userDrawn="1"/>
          </p:nvSpPr>
          <p:spPr bwMode="auto">
            <a:xfrm>
              <a:off x="5545" y="310"/>
              <a:ext cx="16" cy="18"/>
            </a:xfrm>
            <a:custGeom>
              <a:avLst/>
              <a:gdLst>
                <a:gd name="T0" fmla="*/ 3 w 16"/>
                <a:gd name="T1" fmla="*/ 18 h 18"/>
                <a:gd name="T2" fmla="*/ 3 w 16"/>
                <a:gd name="T3" fmla="*/ 18 h 18"/>
                <a:gd name="T4" fmla="*/ 16 w 16"/>
                <a:gd name="T5" fmla="*/ 16 h 18"/>
                <a:gd name="T6" fmla="*/ 13 w 16"/>
                <a:gd name="T7" fmla="*/ 0 h 18"/>
                <a:gd name="T8" fmla="*/ 0 w 16"/>
                <a:gd name="T9" fmla="*/ 3 h 18"/>
                <a:gd name="T10" fmla="*/ 3 w 16"/>
                <a:gd name="T11" fmla="*/ 18 h 18"/>
                <a:gd name="T12" fmla="*/ 3 w 16"/>
                <a:gd name="T13" fmla="*/ 18 h 18"/>
                <a:gd name="T14" fmla="*/ 3 w 16"/>
                <a:gd name="T15" fmla="*/ 18 h 18"/>
                <a:gd name="T16" fmla="*/ 3 w 16"/>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8">
                  <a:moveTo>
                    <a:pt x="3" y="18"/>
                  </a:moveTo>
                  <a:lnTo>
                    <a:pt x="3" y="18"/>
                  </a:lnTo>
                  <a:lnTo>
                    <a:pt x="16" y="16"/>
                  </a:lnTo>
                  <a:lnTo>
                    <a:pt x="13" y="0"/>
                  </a:lnTo>
                  <a:lnTo>
                    <a:pt x="0" y="3"/>
                  </a:lnTo>
                  <a:lnTo>
                    <a:pt x="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8" name="Freeform 340"/>
            <p:cNvSpPr>
              <a:spLocks/>
            </p:cNvSpPr>
            <p:nvPr userDrawn="1"/>
          </p:nvSpPr>
          <p:spPr bwMode="auto">
            <a:xfrm>
              <a:off x="5533" y="313"/>
              <a:ext cx="15" cy="17"/>
            </a:xfrm>
            <a:custGeom>
              <a:avLst/>
              <a:gdLst>
                <a:gd name="T0" fmla="*/ 1 w 15"/>
                <a:gd name="T1" fmla="*/ 17 h 17"/>
                <a:gd name="T2" fmla="*/ 15 w 15"/>
                <a:gd name="T3" fmla="*/ 15 h 17"/>
                <a:gd name="T4" fmla="*/ 13 w 15"/>
                <a:gd name="T5" fmla="*/ 0 h 17"/>
                <a:gd name="T6" fmla="*/ 0 w 15"/>
                <a:gd name="T7" fmla="*/ 1 h 17"/>
                <a:gd name="T8" fmla="*/ 1 w 15"/>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1" y="17"/>
                  </a:moveTo>
                  <a:lnTo>
                    <a:pt x="15" y="15"/>
                  </a:lnTo>
                  <a:lnTo>
                    <a:pt x="13" y="0"/>
                  </a:lnTo>
                  <a:lnTo>
                    <a:pt x="0" y="1"/>
                  </a:lnTo>
                  <a:lnTo>
                    <a:pt x="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9" name="Freeform 341"/>
            <p:cNvSpPr>
              <a:spLocks/>
            </p:cNvSpPr>
            <p:nvPr userDrawn="1"/>
          </p:nvSpPr>
          <p:spPr bwMode="auto">
            <a:xfrm>
              <a:off x="5613" y="210"/>
              <a:ext cx="16" cy="16"/>
            </a:xfrm>
            <a:custGeom>
              <a:avLst/>
              <a:gdLst>
                <a:gd name="T0" fmla="*/ 15 w 16"/>
                <a:gd name="T1" fmla="*/ 16 h 16"/>
                <a:gd name="T2" fmla="*/ 15 w 16"/>
                <a:gd name="T3" fmla="*/ 14 h 16"/>
                <a:gd name="T4" fmla="*/ 16 w 16"/>
                <a:gd name="T5" fmla="*/ 0 h 16"/>
                <a:gd name="T6" fmla="*/ 0 w 16"/>
                <a:gd name="T7" fmla="*/ 0 h 16"/>
                <a:gd name="T8" fmla="*/ 0 w 16"/>
                <a:gd name="T9" fmla="*/ 13 h 16"/>
                <a:gd name="T10" fmla="*/ 15 w 16"/>
                <a:gd name="T11" fmla="*/ 16 h 16"/>
                <a:gd name="T12" fmla="*/ 15 w 16"/>
                <a:gd name="T13" fmla="*/ 16 h 16"/>
                <a:gd name="T14" fmla="*/ 15 w 16"/>
                <a:gd name="T15" fmla="*/ 14 h 16"/>
                <a:gd name="T16" fmla="*/ 15 w 16"/>
                <a:gd name="T17" fmla="*/ 14 h 16"/>
                <a:gd name="T18" fmla="*/ 15 w 16"/>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6">
                  <a:moveTo>
                    <a:pt x="15" y="16"/>
                  </a:moveTo>
                  <a:lnTo>
                    <a:pt x="15" y="14"/>
                  </a:lnTo>
                  <a:lnTo>
                    <a:pt x="16" y="0"/>
                  </a:lnTo>
                  <a:lnTo>
                    <a:pt x="0" y="0"/>
                  </a:lnTo>
                  <a:lnTo>
                    <a:pt x="0" y="13"/>
                  </a:lnTo>
                  <a:lnTo>
                    <a:pt x="15" y="16"/>
                  </a:lnTo>
                  <a:lnTo>
                    <a:pt x="15" y="14"/>
                  </a:lnTo>
                  <a:lnTo>
                    <a:pt x="15"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0" name="Freeform 342"/>
            <p:cNvSpPr>
              <a:spLocks/>
            </p:cNvSpPr>
            <p:nvPr userDrawn="1"/>
          </p:nvSpPr>
          <p:spPr bwMode="auto">
            <a:xfrm>
              <a:off x="5611" y="223"/>
              <a:ext cx="17" cy="17"/>
            </a:xfrm>
            <a:custGeom>
              <a:avLst/>
              <a:gdLst>
                <a:gd name="T0" fmla="*/ 14 w 17"/>
                <a:gd name="T1" fmla="*/ 17 h 17"/>
                <a:gd name="T2" fmla="*/ 14 w 17"/>
                <a:gd name="T3" fmla="*/ 16 h 17"/>
                <a:gd name="T4" fmla="*/ 17 w 17"/>
                <a:gd name="T5" fmla="*/ 3 h 17"/>
                <a:gd name="T6" fmla="*/ 2 w 17"/>
                <a:gd name="T7" fmla="*/ 0 h 17"/>
                <a:gd name="T8" fmla="*/ 0 w 17"/>
                <a:gd name="T9" fmla="*/ 13 h 17"/>
                <a:gd name="T10" fmla="*/ 14 w 17"/>
                <a:gd name="T11" fmla="*/ 17 h 17"/>
                <a:gd name="T12" fmla="*/ 14 w 17"/>
                <a:gd name="T13" fmla="*/ 17 h 17"/>
                <a:gd name="T14" fmla="*/ 14 w 17"/>
                <a:gd name="T15" fmla="*/ 16 h 17"/>
                <a:gd name="T16" fmla="*/ 14 w 17"/>
                <a:gd name="T17" fmla="*/ 16 h 17"/>
                <a:gd name="T18" fmla="*/ 14 w 17"/>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7">
                  <a:moveTo>
                    <a:pt x="14" y="17"/>
                  </a:moveTo>
                  <a:lnTo>
                    <a:pt x="14" y="16"/>
                  </a:lnTo>
                  <a:lnTo>
                    <a:pt x="17" y="3"/>
                  </a:lnTo>
                  <a:lnTo>
                    <a:pt x="2" y="0"/>
                  </a:lnTo>
                  <a:lnTo>
                    <a:pt x="0" y="13"/>
                  </a:lnTo>
                  <a:lnTo>
                    <a:pt x="14" y="17"/>
                  </a:lnTo>
                  <a:lnTo>
                    <a:pt x="14" y="16"/>
                  </a:lnTo>
                  <a:lnTo>
                    <a:pt x="14" y="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1" name="Freeform 343"/>
            <p:cNvSpPr>
              <a:spLocks/>
            </p:cNvSpPr>
            <p:nvPr userDrawn="1"/>
          </p:nvSpPr>
          <p:spPr bwMode="auto">
            <a:xfrm>
              <a:off x="5607" y="235"/>
              <a:ext cx="18" cy="18"/>
            </a:xfrm>
            <a:custGeom>
              <a:avLst/>
              <a:gdLst>
                <a:gd name="T0" fmla="*/ 14 w 18"/>
                <a:gd name="T1" fmla="*/ 18 h 18"/>
                <a:gd name="T2" fmla="*/ 14 w 18"/>
                <a:gd name="T3" fmla="*/ 17 h 18"/>
                <a:gd name="T4" fmla="*/ 18 w 18"/>
                <a:gd name="T5" fmla="*/ 5 h 18"/>
                <a:gd name="T6" fmla="*/ 4 w 18"/>
                <a:gd name="T7" fmla="*/ 0 h 18"/>
                <a:gd name="T8" fmla="*/ 0 w 18"/>
                <a:gd name="T9" fmla="*/ 12 h 18"/>
                <a:gd name="T10" fmla="*/ 14 w 18"/>
                <a:gd name="T11" fmla="*/ 1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8">
                  <a:moveTo>
                    <a:pt x="14" y="18"/>
                  </a:moveTo>
                  <a:lnTo>
                    <a:pt x="14" y="17"/>
                  </a:lnTo>
                  <a:lnTo>
                    <a:pt x="18" y="5"/>
                  </a:lnTo>
                  <a:lnTo>
                    <a:pt x="4" y="0"/>
                  </a:lnTo>
                  <a:lnTo>
                    <a:pt x="0" y="12"/>
                  </a:lnTo>
                  <a:lnTo>
                    <a:pt x="14"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2" name="Freeform 344"/>
            <p:cNvSpPr>
              <a:spLocks/>
            </p:cNvSpPr>
            <p:nvPr userDrawn="1"/>
          </p:nvSpPr>
          <p:spPr bwMode="auto">
            <a:xfrm>
              <a:off x="5602" y="247"/>
              <a:ext cx="19" cy="18"/>
            </a:xfrm>
            <a:custGeom>
              <a:avLst/>
              <a:gdLst>
                <a:gd name="T0" fmla="*/ 13 w 19"/>
                <a:gd name="T1" fmla="*/ 18 h 18"/>
                <a:gd name="T2" fmla="*/ 14 w 19"/>
                <a:gd name="T3" fmla="*/ 17 h 18"/>
                <a:gd name="T4" fmla="*/ 19 w 19"/>
                <a:gd name="T5" fmla="*/ 6 h 18"/>
                <a:gd name="T6" fmla="*/ 5 w 19"/>
                <a:gd name="T7" fmla="*/ 0 h 18"/>
                <a:gd name="T8" fmla="*/ 0 w 19"/>
                <a:gd name="T9" fmla="*/ 12 h 18"/>
                <a:gd name="T10" fmla="*/ 13 w 19"/>
                <a:gd name="T11" fmla="*/ 18 h 18"/>
                <a:gd name="T12" fmla="*/ 13 w 19"/>
                <a:gd name="T13" fmla="*/ 18 h 18"/>
                <a:gd name="T14" fmla="*/ 13 w 19"/>
                <a:gd name="T15" fmla="*/ 18 h 18"/>
                <a:gd name="T16" fmla="*/ 14 w 19"/>
                <a:gd name="T17" fmla="*/ 17 h 18"/>
                <a:gd name="T18" fmla="*/ 13 w 19"/>
                <a:gd name="T19" fmla="*/ 18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18">
                  <a:moveTo>
                    <a:pt x="13" y="18"/>
                  </a:moveTo>
                  <a:lnTo>
                    <a:pt x="14" y="17"/>
                  </a:lnTo>
                  <a:lnTo>
                    <a:pt x="19" y="6"/>
                  </a:lnTo>
                  <a:lnTo>
                    <a:pt x="5" y="0"/>
                  </a:lnTo>
                  <a:lnTo>
                    <a:pt x="0" y="12"/>
                  </a:lnTo>
                  <a:lnTo>
                    <a:pt x="13" y="18"/>
                  </a:lnTo>
                  <a:lnTo>
                    <a:pt x="14" y="17"/>
                  </a:lnTo>
                  <a:lnTo>
                    <a:pt x="13"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3" name="Freeform 345"/>
            <p:cNvSpPr>
              <a:spLocks/>
            </p:cNvSpPr>
            <p:nvPr userDrawn="1"/>
          </p:nvSpPr>
          <p:spPr bwMode="auto">
            <a:xfrm>
              <a:off x="5595" y="257"/>
              <a:ext cx="20" cy="21"/>
            </a:xfrm>
            <a:custGeom>
              <a:avLst/>
              <a:gdLst>
                <a:gd name="T0" fmla="*/ 12 w 20"/>
                <a:gd name="T1" fmla="*/ 21 h 21"/>
                <a:gd name="T2" fmla="*/ 13 w 20"/>
                <a:gd name="T3" fmla="*/ 20 h 21"/>
                <a:gd name="T4" fmla="*/ 20 w 20"/>
                <a:gd name="T5" fmla="*/ 8 h 21"/>
                <a:gd name="T6" fmla="*/ 7 w 20"/>
                <a:gd name="T7" fmla="*/ 0 h 21"/>
                <a:gd name="T8" fmla="*/ 0 w 20"/>
                <a:gd name="T9" fmla="*/ 12 h 21"/>
                <a:gd name="T10" fmla="*/ 12 w 20"/>
                <a:gd name="T11" fmla="*/ 21 h 21"/>
                <a:gd name="T12" fmla="*/ 12 w 20"/>
                <a:gd name="T13" fmla="*/ 21 h 21"/>
                <a:gd name="T14" fmla="*/ 13 w 20"/>
                <a:gd name="T15" fmla="*/ 20 h 21"/>
                <a:gd name="T16" fmla="*/ 13 w 20"/>
                <a:gd name="T17" fmla="*/ 20 h 21"/>
                <a:gd name="T18" fmla="*/ 12 w 20"/>
                <a:gd name="T19" fmla="*/ 2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1">
                  <a:moveTo>
                    <a:pt x="12" y="21"/>
                  </a:moveTo>
                  <a:lnTo>
                    <a:pt x="13" y="20"/>
                  </a:lnTo>
                  <a:lnTo>
                    <a:pt x="20" y="8"/>
                  </a:lnTo>
                  <a:lnTo>
                    <a:pt x="7" y="0"/>
                  </a:lnTo>
                  <a:lnTo>
                    <a:pt x="0" y="12"/>
                  </a:lnTo>
                  <a:lnTo>
                    <a:pt x="12" y="21"/>
                  </a:lnTo>
                  <a:lnTo>
                    <a:pt x="13" y="20"/>
                  </a:lnTo>
                  <a:lnTo>
                    <a:pt x="12"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4" name="Freeform 346"/>
            <p:cNvSpPr>
              <a:spLocks/>
            </p:cNvSpPr>
            <p:nvPr userDrawn="1"/>
          </p:nvSpPr>
          <p:spPr bwMode="auto">
            <a:xfrm>
              <a:off x="5587" y="268"/>
              <a:ext cx="20" cy="20"/>
            </a:xfrm>
            <a:custGeom>
              <a:avLst/>
              <a:gdLst>
                <a:gd name="T0" fmla="*/ 12 w 20"/>
                <a:gd name="T1" fmla="*/ 20 h 20"/>
                <a:gd name="T2" fmla="*/ 12 w 20"/>
                <a:gd name="T3" fmla="*/ 20 h 20"/>
                <a:gd name="T4" fmla="*/ 20 w 20"/>
                <a:gd name="T5" fmla="*/ 10 h 20"/>
                <a:gd name="T6" fmla="*/ 8 w 20"/>
                <a:gd name="T7" fmla="*/ 0 h 20"/>
                <a:gd name="T8" fmla="*/ 0 w 20"/>
                <a:gd name="T9" fmla="*/ 9 h 20"/>
                <a:gd name="T10" fmla="*/ 12 w 20"/>
                <a:gd name="T11" fmla="*/ 20 h 20"/>
                <a:gd name="T12" fmla="*/ 12 w 20"/>
                <a:gd name="T13" fmla="*/ 20 h 20"/>
                <a:gd name="T14" fmla="*/ 12 w 20"/>
                <a:gd name="T15" fmla="*/ 20 h 20"/>
                <a:gd name="T16" fmla="*/ 12 w 20"/>
                <a:gd name="T17" fmla="*/ 2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20"/>
                  </a:moveTo>
                  <a:lnTo>
                    <a:pt x="12" y="20"/>
                  </a:lnTo>
                  <a:lnTo>
                    <a:pt x="20" y="10"/>
                  </a:lnTo>
                  <a:lnTo>
                    <a:pt x="8" y="0"/>
                  </a:lnTo>
                  <a:lnTo>
                    <a:pt x="0" y="9"/>
                  </a:lnTo>
                  <a:lnTo>
                    <a:pt x="12"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5" name="Freeform 347"/>
            <p:cNvSpPr>
              <a:spLocks/>
            </p:cNvSpPr>
            <p:nvPr userDrawn="1"/>
          </p:nvSpPr>
          <p:spPr bwMode="auto">
            <a:xfrm>
              <a:off x="5579" y="277"/>
              <a:ext cx="20" cy="20"/>
            </a:xfrm>
            <a:custGeom>
              <a:avLst/>
              <a:gdLst>
                <a:gd name="T0" fmla="*/ 9 w 20"/>
                <a:gd name="T1" fmla="*/ 20 h 20"/>
                <a:gd name="T2" fmla="*/ 11 w 20"/>
                <a:gd name="T3" fmla="*/ 20 h 20"/>
                <a:gd name="T4" fmla="*/ 20 w 20"/>
                <a:gd name="T5" fmla="*/ 11 h 20"/>
                <a:gd name="T6" fmla="*/ 9 w 20"/>
                <a:gd name="T7" fmla="*/ 0 h 20"/>
                <a:gd name="T8" fmla="*/ 0 w 20"/>
                <a:gd name="T9" fmla="*/ 8 h 20"/>
                <a:gd name="T10" fmla="*/ 9 w 20"/>
                <a:gd name="T11" fmla="*/ 20 h 20"/>
                <a:gd name="T12" fmla="*/ 9 w 20"/>
                <a:gd name="T13" fmla="*/ 20 h 20"/>
                <a:gd name="T14" fmla="*/ 9 w 20"/>
                <a:gd name="T15" fmla="*/ 20 h 20"/>
                <a:gd name="T16" fmla="*/ 11 w 20"/>
                <a:gd name="T17" fmla="*/ 20 h 20"/>
                <a:gd name="T18" fmla="*/ 9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9" y="20"/>
                  </a:moveTo>
                  <a:lnTo>
                    <a:pt x="11" y="20"/>
                  </a:lnTo>
                  <a:lnTo>
                    <a:pt x="20" y="11"/>
                  </a:lnTo>
                  <a:lnTo>
                    <a:pt x="9" y="0"/>
                  </a:lnTo>
                  <a:lnTo>
                    <a:pt x="0" y="8"/>
                  </a:lnTo>
                  <a:lnTo>
                    <a:pt x="9" y="20"/>
                  </a:lnTo>
                  <a:lnTo>
                    <a:pt x="11" y="20"/>
                  </a:lnTo>
                  <a:lnTo>
                    <a:pt x="9"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6" name="Freeform 348"/>
            <p:cNvSpPr>
              <a:spLocks/>
            </p:cNvSpPr>
            <p:nvPr userDrawn="1"/>
          </p:nvSpPr>
          <p:spPr bwMode="auto">
            <a:xfrm>
              <a:off x="5569" y="285"/>
              <a:ext cx="19" cy="21"/>
            </a:xfrm>
            <a:custGeom>
              <a:avLst/>
              <a:gdLst>
                <a:gd name="T0" fmla="*/ 8 w 19"/>
                <a:gd name="T1" fmla="*/ 21 h 21"/>
                <a:gd name="T2" fmla="*/ 9 w 19"/>
                <a:gd name="T3" fmla="*/ 20 h 21"/>
                <a:gd name="T4" fmla="*/ 19 w 19"/>
                <a:gd name="T5" fmla="*/ 12 h 21"/>
                <a:gd name="T6" fmla="*/ 10 w 19"/>
                <a:gd name="T7" fmla="*/ 0 h 21"/>
                <a:gd name="T8" fmla="*/ 0 w 19"/>
                <a:gd name="T9" fmla="*/ 8 h 21"/>
                <a:gd name="T10" fmla="*/ 8 w 19"/>
                <a:gd name="T11" fmla="*/ 21 h 21"/>
                <a:gd name="T12" fmla="*/ 8 w 19"/>
                <a:gd name="T13" fmla="*/ 21 h 21"/>
                <a:gd name="T14" fmla="*/ 9 w 19"/>
                <a:gd name="T15" fmla="*/ 20 h 21"/>
                <a:gd name="T16" fmla="*/ 9 w 19"/>
                <a:gd name="T17" fmla="*/ 20 h 21"/>
                <a:gd name="T18" fmla="*/ 8 w 19"/>
                <a:gd name="T19" fmla="*/ 2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21">
                  <a:moveTo>
                    <a:pt x="8" y="21"/>
                  </a:moveTo>
                  <a:lnTo>
                    <a:pt x="9" y="20"/>
                  </a:lnTo>
                  <a:lnTo>
                    <a:pt x="19" y="12"/>
                  </a:lnTo>
                  <a:lnTo>
                    <a:pt x="10" y="0"/>
                  </a:lnTo>
                  <a:lnTo>
                    <a:pt x="0" y="8"/>
                  </a:lnTo>
                  <a:lnTo>
                    <a:pt x="8" y="21"/>
                  </a:lnTo>
                  <a:lnTo>
                    <a:pt x="9" y="20"/>
                  </a:lnTo>
                  <a:lnTo>
                    <a:pt x="8"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 name="Freeform 349"/>
            <p:cNvSpPr>
              <a:spLocks/>
            </p:cNvSpPr>
            <p:nvPr userDrawn="1"/>
          </p:nvSpPr>
          <p:spPr bwMode="auto">
            <a:xfrm>
              <a:off x="5558" y="292"/>
              <a:ext cx="19" cy="19"/>
            </a:xfrm>
            <a:custGeom>
              <a:avLst/>
              <a:gdLst>
                <a:gd name="T0" fmla="*/ 7 w 19"/>
                <a:gd name="T1" fmla="*/ 19 h 19"/>
                <a:gd name="T2" fmla="*/ 8 w 19"/>
                <a:gd name="T3" fmla="*/ 19 h 19"/>
                <a:gd name="T4" fmla="*/ 19 w 19"/>
                <a:gd name="T5" fmla="*/ 14 h 19"/>
                <a:gd name="T6" fmla="*/ 12 w 19"/>
                <a:gd name="T7" fmla="*/ 0 h 19"/>
                <a:gd name="T8" fmla="*/ 0 w 19"/>
                <a:gd name="T9" fmla="*/ 5 h 19"/>
                <a:gd name="T10" fmla="*/ 7 w 19"/>
                <a:gd name="T11" fmla="*/ 19 h 19"/>
                <a:gd name="T12" fmla="*/ 7 w 19"/>
                <a:gd name="T13" fmla="*/ 19 h 19"/>
                <a:gd name="T14" fmla="*/ 7 w 19"/>
                <a:gd name="T15" fmla="*/ 19 h 19"/>
                <a:gd name="T16" fmla="*/ 8 w 19"/>
                <a:gd name="T17" fmla="*/ 19 h 19"/>
                <a:gd name="T18" fmla="*/ 7 w 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19">
                  <a:moveTo>
                    <a:pt x="7" y="19"/>
                  </a:moveTo>
                  <a:lnTo>
                    <a:pt x="8" y="19"/>
                  </a:lnTo>
                  <a:lnTo>
                    <a:pt x="19" y="14"/>
                  </a:lnTo>
                  <a:lnTo>
                    <a:pt x="12" y="0"/>
                  </a:lnTo>
                  <a:lnTo>
                    <a:pt x="0" y="5"/>
                  </a:lnTo>
                  <a:lnTo>
                    <a:pt x="7" y="19"/>
                  </a:lnTo>
                  <a:lnTo>
                    <a:pt x="8" y="19"/>
                  </a:lnTo>
                  <a:lnTo>
                    <a:pt x="7" y="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 name="Freeform 350"/>
            <p:cNvSpPr>
              <a:spLocks/>
            </p:cNvSpPr>
            <p:nvPr userDrawn="1"/>
          </p:nvSpPr>
          <p:spPr bwMode="auto">
            <a:xfrm>
              <a:off x="5548" y="297"/>
              <a:ext cx="17" cy="20"/>
            </a:xfrm>
            <a:custGeom>
              <a:avLst/>
              <a:gdLst>
                <a:gd name="T0" fmla="*/ 4 w 17"/>
                <a:gd name="T1" fmla="*/ 20 h 20"/>
                <a:gd name="T2" fmla="*/ 5 w 17"/>
                <a:gd name="T3" fmla="*/ 20 h 20"/>
                <a:gd name="T4" fmla="*/ 17 w 17"/>
                <a:gd name="T5" fmla="*/ 14 h 20"/>
                <a:gd name="T6" fmla="*/ 11 w 17"/>
                <a:gd name="T7" fmla="*/ 0 h 20"/>
                <a:gd name="T8" fmla="*/ 0 w 17"/>
                <a:gd name="T9" fmla="*/ 5 h 20"/>
                <a:gd name="T10" fmla="*/ 4 w 17"/>
                <a:gd name="T11" fmla="*/ 20 h 20"/>
                <a:gd name="T12" fmla="*/ 4 w 17"/>
                <a:gd name="T13" fmla="*/ 20 h 20"/>
                <a:gd name="T14" fmla="*/ 5 w 17"/>
                <a:gd name="T15" fmla="*/ 20 h 20"/>
                <a:gd name="T16" fmla="*/ 5 w 17"/>
                <a:gd name="T17" fmla="*/ 20 h 20"/>
                <a:gd name="T18" fmla="*/ 4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4" y="20"/>
                  </a:moveTo>
                  <a:lnTo>
                    <a:pt x="5" y="20"/>
                  </a:lnTo>
                  <a:lnTo>
                    <a:pt x="17" y="14"/>
                  </a:lnTo>
                  <a:lnTo>
                    <a:pt x="11" y="0"/>
                  </a:lnTo>
                  <a:lnTo>
                    <a:pt x="0" y="5"/>
                  </a:lnTo>
                  <a:lnTo>
                    <a:pt x="4" y="20"/>
                  </a:lnTo>
                  <a:lnTo>
                    <a:pt x="5" y="20"/>
                  </a:lnTo>
                  <a:lnTo>
                    <a:pt x="4"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 name="Freeform 351"/>
            <p:cNvSpPr>
              <a:spLocks/>
            </p:cNvSpPr>
            <p:nvPr userDrawn="1"/>
          </p:nvSpPr>
          <p:spPr bwMode="auto">
            <a:xfrm>
              <a:off x="5536" y="301"/>
              <a:ext cx="16" cy="18"/>
            </a:xfrm>
            <a:custGeom>
              <a:avLst/>
              <a:gdLst>
                <a:gd name="T0" fmla="*/ 2 w 16"/>
                <a:gd name="T1" fmla="*/ 18 h 18"/>
                <a:gd name="T2" fmla="*/ 2 w 16"/>
                <a:gd name="T3" fmla="*/ 18 h 18"/>
                <a:gd name="T4" fmla="*/ 16 w 16"/>
                <a:gd name="T5" fmla="*/ 16 h 18"/>
                <a:gd name="T6" fmla="*/ 13 w 16"/>
                <a:gd name="T7" fmla="*/ 0 h 18"/>
                <a:gd name="T8" fmla="*/ 0 w 16"/>
                <a:gd name="T9" fmla="*/ 2 h 18"/>
                <a:gd name="T10" fmla="*/ 2 w 16"/>
                <a:gd name="T11" fmla="*/ 18 h 18"/>
                <a:gd name="T12" fmla="*/ 2 w 16"/>
                <a:gd name="T13" fmla="*/ 18 h 18"/>
                <a:gd name="T14" fmla="*/ 2 w 16"/>
                <a:gd name="T15" fmla="*/ 18 h 18"/>
                <a:gd name="T16" fmla="*/ 2 w 16"/>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8">
                  <a:moveTo>
                    <a:pt x="2" y="18"/>
                  </a:moveTo>
                  <a:lnTo>
                    <a:pt x="2" y="18"/>
                  </a:lnTo>
                  <a:lnTo>
                    <a:pt x="16" y="16"/>
                  </a:lnTo>
                  <a:lnTo>
                    <a:pt x="13" y="0"/>
                  </a:lnTo>
                  <a:lnTo>
                    <a:pt x="0" y="2"/>
                  </a:lnTo>
                  <a:lnTo>
                    <a:pt x="2"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 name="Freeform 352"/>
            <p:cNvSpPr>
              <a:spLocks/>
            </p:cNvSpPr>
            <p:nvPr userDrawn="1"/>
          </p:nvSpPr>
          <p:spPr bwMode="auto">
            <a:xfrm>
              <a:off x="5524" y="303"/>
              <a:ext cx="14" cy="16"/>
            </a:xfrm>
            <a:custGeom>
              <a:avLst/>
              <a:gdLst>
                <a:gd name="T0" fmla="*/ 1 w 14"/>
                <a:gd name="T1" fmla="*/ 16 h 16"/>
                <a:gd name="T2" fmla="*/ 14 w 14"/>
                <a:gd name="T3" fmla="*/ 16 h 16"/>
                <a:gd name="T4" fmla="*/ 13 w 14"/>
                <a:gd name="T5" fmla="*/ 0 h 16"/>
                <a:gd name="T6" fmla="*/ 0 w 14"/>
                <a:gd name="T7" fmla="*/ 2 h 16"/>
                <a:gd name="T8" fmla="*/ 1 w 14"/>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1" y="16"/>
                  </a:moveTo>
                  <a:lnTo>
                    <a:pt x="14" y="16"/>
                  </a:lnTo>
                  <a:lnTo>
                    <a:pt x="13" y="0"/>
                  </a:lnTo>
                  <a:lnTo>
                    <a:pt x="0" y="2"/>
                  </a:lnTo>
                  <a:lnTo>
                    <a:pt x="1"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 name="Rectangle 353"/>
            <p:cNvSpPr>
              <a:spLocks noChangeArrowheads="1"/>
            </p:cNvSpPr>
            <p:nvPr userDrawn="1"/>
          </p:nvSpPr>
          <p:spPr bwMode="auto">
            <a:xfrm>
              <a:off x="5634" y="212"/>
              <a:ext cx="62"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1172" name="Rectangle 354"/>
            <p:cNvSpPr>
              <a:spLocks noChangeArrowheads="1"/>
            </p:cNvSpPr>
            <p:nvPr userDrawn="1"/>
          </p:nvSpPr>
          <p:spPr bwMode="auto">
            <a:xfrm>
              <a:off x="5625" y="203"/>
              <a:ext cx="63" cy="1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1173" name="Freeform 355"/>
            <p:cNvSpPr>
              <a:spLocks/>
            </p:cNvSpPr>
            <p:nvPr userDrawn="1"/>
          </p:nvSpPr>
          <p:spPr bwMode="auto">
            <a:xfrm>
              <a:off x="5644" y="197"/>
              <a:ext cx="31" cy="33"/>
            </a:xfrm>
            <a:custGeom>
              <a:avLst/>
              <a:gdLst>
                <a:gd name="T0" fmla="*/ 31 w 31"/>
                <a:gd name="T1" fmla="*/ 15 h 33"/>
                <a:gd name="T2" fmla="*/ 31 w 31"/>
                <a:gd name="T3" fmla="*/ 14 h 33"/>
                <a:gd name="T4" fmla="*/ 31 w 31"/>
                <a:gd name="T5" fmla="*/ 11 h 33"/>
                <a:gd name="T6" fmla="*/ 30 w 31"/>
                <a:gd name="T7" fmla="*/ 10 h 33"/>
                <a:gd name="T8" fmla="*/ 29 w 31"/>
                <a:gd name="T9" fmla="*/ 7 h 33"/>
                <a:gd name="T10" fmla="*/ 29 w 31"/>
                <a:gd name="T11" fmla="*/ 6 h 33"/>
                <a:gd name="T12" fmla="*/ 26 w 31"/>
                <a:gd name="T13" fmla="*/ 5 h 33"/>
                <a:gd name="T14" fmla="*/ 25 w 31"/>
                <a:gd name="T15" fmla="*/ 4 h 33"/>
                <a:gd name="T16" fmla="*/ 23 w 31"/>
                <a:gd name="T17" fmla="*/ 2 h 33"/>
                <a:gd name="T18" fmla="*/ 22 w 31"/>
                <a:gd name="T19" fmla="*/ 2 h 33"/>
                <a:gd name="T20" fmla="*/ 19 w 31"/>
                <a:gd name="T21" fmla="*/ 1 h 33"/>
                <a:gd name="T22" fmla="*/ 18 w 31"/>
                <a:gd name="T23" fmla="*/ 1 h 33"/>
                <a:gd name="T24" fmla="*/ 15 w 31"/>
                <a:gd name="T25" fmla="*/ 0 h 33"/>
                <a:gd name="T26" fmla="*/ 13 w 31"/>
                <a:gd name="T27" fmla="*/ 1 h 33"/>
                <a:gd name="T28" fmla="*/ 11 w 31"/>
                <a:gd name="T29" fmla="*/ 1 h 33"/>
                <a:gd name="T30" fmla="*/ 9 w 31"/>
                <a:gd name="T31" fmla="*/ 2 h 33"/>
                <a:gd name="T32" fmla="*/ 8 w 31"/>
                <a:gd name="T33" fmla="*/ 2 h 33"/>
                <a:gd name="T34" fmla="*/ 5 w 31"/>
                <a:gd name="T35" fmla="*/ 4 h 33"/>
                <a:gd name="T36" fmla="*/ 4 w 31"/>
                <a:gd name="T37" fmla="*/ 5 h 33"/>
                <a:gd name="T38" fmla="*/ 2 w 31"/>
                <a:gd name="T39" fmla="*/ 6 h 33"/>
                <a:gd name="T40" fmla="*/ 1 w 31"/>
                <a:gd name="T41" fmla="*/ 7 h 33"/>
                <a:gd name="T42" fmla="*/ 1 w 31"/>
                <a:gd name="T43" fmla="*/ 10 h 33"/>
                <a:gd name="T44" fmla="*/ 0 w 31"/>
                <a:gd name="T45" fmla="*/ 11 h 33"/>
                <a:gd name="T46" fmla="*/ 0 w 31"/>
                <a:gd name="T47" fmla="*/ 14 h 33"/>
                <a:gd name="T48" fmla="*/ 0 w 31"/>
                <a:gd name="T49" fmla="*/ 15 h 33"/>
                <a:gd name="T50" fmla="*/ 0 w 31"/>
                <a:gd name="T51" fmla="*/ 18 h 33"/>
                <a:gd name="T52" fmla="*/ 0 w 31"/>
                <a:gd name="T53" fmla="*/ 21 h 33"/>
                <a:gd name="T54" fmla="*/ 1 w 31"/>
                <a:gd name="T55" fmla="*/ 22 h 33"/>
                <a:gd name="T56" fmla="*/ 1 w 31"/>
                <a:gd name="T57" fmla="*/ 25 h 33"/>
                <a:gd name="T58" fmla="*/ 2 w 31"/>
                <a:gd name="T59" fmla="*/ 26 h 33"/>
                <a:gd name="T60" fmla="*/ 4 w 31"/>
                <a:gd name="T61" fmla="*/ 27 h 33"/>
                <a:gd name="T62" fmla="*/ 5 w 31"/>
                <a:gd name="T63" fmla="*/ 29 h 33"/>
                <a:gd name="T64" fmla="*/ 8 w 31"/>
                <a:gd name="T65" fmla="*/ 30 h 33"/>
                <a:gd name="T66" fmla="*/ 9 w 31"/>
                <a:gd name="T67" fmla="*/ 31 h 33"/>
                <a:gd name="T68" fmla="*/ 11 w 31"/>
                <a:gd name="T69" fmla="*/ 31 h 33"/>
                <a:gd name="T70" fmla="*/ 13 w 31"/>
                <a:gd name="T71" fmla="*/ 33 h 33"/>
                <a:gd name="T72" fmla="*/ 15 w 31"/>
                <a:gd name="T73" fmla="*/ 33 h 33"/>
                <a:gd name="T74" fmla="*/ 18 w 31"/>
                <a:gd name="T75" fmla="*/ 33 h 33"/>
                <a:gd name="T76" fmla="*/ 19 w 31"/>
                <a:gd name="T77" fmla="*/ 31 h 33"/>
                <a:gd name="T78" fmla="*/ 22 w 31"/>
                <a:gd name="T79" fmla="*/ 31 h 33"/>
                <a:gd name="T80" fmla="*/ 23 w 31"/>
                <a:gd name="T81" fmla="*/ 30 h 33"/>
                <a:gd name="T82" fmla="*/ 25 w 31"/>
                <a:gd name="T83" fmla="*/ 29 h 33"/>
                <a:gd name="T84" fmla="*/ 26 w 31"/>
                <a:gd name="T85" fmla="*/ 27 h 33"/>
                <a:gd name="T86" fmla="*/ 29 w 31"/>
                <a:gd name="T87" fmla="*/ 26 h 33"/>
                <a:gd name="T88" fmla="*/ 29 w 31"/>
                <a:gd name="T89" fmla="*/ 25 h 33"/>
                <a:gd name="T90" fmla="*/ 30 w 31"/>
                <a:gd name="T91" fmla="*/ 22 h 33"/>
                <a:gd name="T92" fmla="*/ 31 w 31"/>
                <a:gd name="T93" fmla="*/ 21 h 33"/>
                <a:gd name="T94" fmla="*/ 31 w 31"/>
                <a:gd name="T95" fmla="*/ 18 h 33"/>
                <a:gd name="T96" fmla="*/ 31 w 31"/>
                <a:gd name="T97" fmla="*/ 15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3">
                  <a:moveTo>
                    <a:pt x="31" y="15"/>
                  </a:moveTo>
                  <a:lnTo>
                    <a:pt x="31" y="14"/>
                  </a:lnTo>
                  <a:lnTo>
                    <a:pt x="31" y="11"/>
                  </a:lnTo>
                  <a:lnTo>
                    <a:pt x="30" y="10"/>
                  </a:lnTo>
                  <a:lnTo>
                    <a:pt x="29" y="7"/>
                  </a:lnTo>
                  <a:lnTo>
                    <a:pt x="29" y="6"/>
                  </a:lnTo>
                  <a:lnTo>
                    <a:pt x="26" y="5"/>
                  </a:lnTo>
                  <a:lnTo>
                    <a:pt x="25" y="4"/>
                  </a:lnTo>
                  <a:lnTo>
                    <a:pt x="23" y="2"/>
                  </a:lnTo>
                  <a:lnTo>
                    <a:pt x="22" y="2"/>
                  </a:lnTo>
                  <a:lnTo>
                    <a:pt x="19" y="1"/>
                  </a:lnTo>
                  <a:lnTo>
                    <a:pt x="18" y="1"/>
                  </a:lnTo>
                  <a:lnTo>
                    <a:pt x="15" y="0"/>
                  </a:lnTo>
                  <a:lnTo>
                    <a:pt x="13" y="1"/>
                  </a:lnTo>
                  <a:lnTo>
                    <a:pt x="11" y="1"/>
                  </a:lnTo>
                  <a:lnTo>
                    <a:pt x="9" y="2"/>
                  </a:lnTo>
                  <a:lnTo>
                    <a:pt x="8" y="2"/>
                  </a:lnTo>
                  <a:lnTo>
                    <a:pt x="5" y="4"/>
                  </a:lnTo>
                  <a:lnTo>
                    <a:pt x="4" y="5"/>
                  </a:lnTo>
                  <a:lnTo>
                    <a:pt x="2" y="6"/>
                  </a:lnTo>
                  <a:lnTo>
                    <a:pt x="1" y="7"/>
                  </a:lnTo>
                  <a:lnTo>
                    <a:pt x="1" y="10"/>
                  </a:lnTo>
                  <a:lnTo>
                    <a:pt x="0" y="11"/>
                  </a:lnTo>
                  <a:lnTo>
                    <a:pt x="0" y="14"/>
                  </a:lnTo>
                  <a:lnTo>
                    <a:pt x="0" y="15"/>
                  </a:lnTo>
                  <a:lnTo>
                    <a:pt x="0" y="18"/>
                  </a:lnTo>
                  <a:lnTo>
                    <a:pt x="0" y="21"/>
                  </a:lnTo>
                  <a:lnTo>
                    <a:pt x="1" y="22"/>
                  </a:lnTo>
                  <a:lnTo>
                    <a:pt x="1" y="25"/>
                  </a:lnTo>
                  <a:lnTo>
                    <a:pt x="2" y="26"/>
                  </a:lnTo>
                  <a:lnTo>
                    <a:pt x="4" y="27"/>
                  </a:lnTo>
                  <a:lnTo>
                    <a:pt x="5" y="29"/>
                  </a:lnTo>
                  <a:lnTo>
                    <a:pt x="8" y="30"/>
                  </a:lnTo>
                  <a:lnTo>
                    <a:pt x="9" y="31"/>
                  </a:lnTo>
                  <a:lnTo>
                    <a:pt x="11" y="31"/>
                  </a:lnTo>
                  <a:lnTo>
                    <a:pt x="13" y="33"/>
                  </a:lnTo>
                  <a:lnTo>
                    <a:pt x="15" y="33"/>
                  </a:lnTo>
                  <a:lnTo>
                    <a:pt x="18" y="33"/>
                  </a:lnTo>
                  <a:lnTo>
                    <a:pt x="19" y="31"/>
                  </a:lnTo>
                  <a:lnTo>
                    <a:pt x="22" y="31"/>
                  </a:lnTo>
                  <a:lnTo>
                    <a:pt x="23" y="30"/>
                  </a:lnTo>
                  <a:lnTo>
                    <a:pt x="25" y="29"/>
                  </a:lnTo>
                  <a:lnTo>
                    <a:pt x="26" y="27"/>
                  </a:lnTo>
                  <a:lnTo>
                    <a:pt x="29" y="26"/>
                  </a:lnTo>
                  <a:lnTo>
                    <a:pt x="29" y="25"/>
                  </a:lnTo>
                  <a:lnTo>
                    <a:pt x="30" y="22"/>
                  </a:lnTo>
                  <a:lnTo>
                    <a:pt x="31" y="21"/>
                  </a:lnTo>
                  <a:lnTo>
                    <a:pt x="31" y="18"/>
                  </a:lnTo>
                  <a:lnTo>
                    <a:pt x="3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 name="Freeform 356"/>
            <p:cNvSpPr>
              <a:spLocks/>
            </p:cNvSpPr>
            <p:nvPr userDrawn="1"/>
          </p:nvSpPr>
          <p:spPr bwMode="auto">
            <a:xfrm>
              <a:off x="5352" y="42"/>
              <a:ext cx="55" cy="78"/>
            </a:xfrm>
            <a:custGeom>
              <a:avLst/>
              <a:gdLst>
                <a:gd name="T0" fmla="*/ 23 w 55"/>
                <a:gd name="T1" fmla="*/ 78 h 78"/>
                <a:gd name="T2" fmla="*/ 23 w 55"/>
                <a:gd name="T3" fmla="*/ 78 h 78"/>
                <a:gd name="T4" fmla="*/ 30 w 55"/>
                <a:gd name="T5" fmla="*/ 54 h 78"/>
                <a:gd name="T6" fmla="*/ 36 w 55"/>
                <a:gd name="T7" fmla="*/ 38 h 78"/>
                <a:gd name="T8" fmla="*/ 39 w 55"/>
                <a:gd name="T9" fmla="*/ 33 h 78"/>
                <a:gd name="T10" fmla="*/ 43 w 55"/>
                <a:gd name="T11" fmla="*/ 29 h 78"/>
                <a:gd name="T12" fmla="*/ 47 w 55"/>
                <a:gd name="T13" fmla="*/ 25 h 78"/>
                <a:gd name="T14" fmla="*/ 55 w 55"/>
                <a:gd name="T15" fmla="*/ 21 h 78"/>
                <a:gd name="T16" fmla="*/ 43 w 55"/>
                <a:gd name="T17" fmla="*/ 0 h 78"/>
                <a:gd name="T18" fmla="*/ 34 w 55"/>
                <a:gd name="T19" fmla="*/ 5 h 78"/>
                <a:gd name="T20" fmla="*/ 26 w 55"/>
                <a:gd name="T21" fmla="*/ 12 h 78"/>
                <a:gd name="T22" fmla="*/ 19 w 55"/>
                <a:gd name="T23" fmla="*/ 19 h 78"/>
                <a:gd name="T24" fmla="*/ 14 w 55"/>
                <a:gd name="T25" fmla="*/ 28 h 78"/>
                <a:gd name="T26" fmla="*/ 7 w 55"/>
                <a:gd name="T27" fmla="*/ 46 h 78"/>
                <a:gd name="T28" fmla="*/ 0 w 55"/>
                <a:gd name="T29" fmla="*/ 71 h 78"/>
                <a:gd name="T30" fmla="*/ 0 w 55"/>
                <a:gd name="T31" fmla="*/ 71 h 78"/>
                <a:gd name="T32" fmla="*/ 23 w 55"/>
                <a:gd name="T33" fmla="*/ 78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78">
                  <a:moveTo>
                    <a:pt x="23" y="78"/>
                  </a:moveTo>
                  <a:lnTo>
                    <a:pt x="23" y="78"/>
                  </a:lnTo>
                  <a:lnTo>
                    <a:pt x="30" y="54"/>
                  </a:lnTo>
                  <a:lnTo>
                    <a:pt x="36" y="38"/>
                  </a:lnTo>
                  <a:lnTo>
                    <a:pt x="39" y="33"/>
                  </a:lnTo>
                  <a:lnTo>
                    <a:pt x="43" y="29"/>
                  </a:lnTo>
                  <a:lnTo>
                    <a:pt x="47" y="25"/>
                  </a:lnTo>
                  <a:lnTo>
                    <a:pt x="55" y="21"/>
                  </a:lnTo>
                  <a:lnTo>
                    <a:pt x="43" y="0"/>
                  </a:lnTo>
                  <a:lnTo>
                    <a:pt x="34" y="5"/>
                  </a:lnTo>
                  <a:lnTo>
                    <a:pt x="26" y="12"/>
                  </a:lnTo>
                  <a:lnTo>
                    <a:pt x="19" y="19"/>
                  </a:lnTo>
                  <a:lnTo>
                    <a:pt x="14" y="28"/>
                  </a:lnTo>
                  <a:lnTo>
                    <a:pt x="7" y="46"/>
                  </a:lnTo>
                  <a:lnTo>
                    <a:pt x="0" y="71"/>
                  </a:lnTo>
                  <a:lnTo>
                    <a:pt x="23" y="7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 name="Freeform 357"/>
            <p:cNvSpPr>
              <a:spLocks/>
            </p:cNvSpPr>
            <p:nvPr userDrawn="1"/>
          </p:nvSpPr>
          <p:spPr bwMode="auto">
            <a:xfrm>
              <a:off x="5298" y="113"/>
              <a:ext cx="77" cy="198"/>
            </a:xfrm>
            <a:custGeom>
              <a:avLst/>
              <a:gdLst>
                <a:gd name="T0" fmla="*/ 0 w 77"/>
                <a:gd name="T1" fmla="*/ 192 h 198"/>
                <a:gd name="T2" fmla="*/ 22 w 77"/>
                <a:gd name="T3" fmla="*/ 198 h 198"/>
                <a:gd name="T4" fmla="*/ 77 w 77"/>
                <a:gd name="T5" fmla="*/ 7 h 198"/>
                <a:gd name="T6" fmla="*/ 54 w 77"/>
                <a:gd name="T7" fmla="*/ 0 h 198"/>
                <a:gd name="T8" fmla="*/ 0 w 77"/>
                <a:gd name="T9" fmla="*/ 192 h 198"/>
                <a:gd name="T10" fmla="*/ 0 w 77"/>
                <a:gd name="T11" fmla="*/ 192 h 1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198">
                  <a:moveTo>
                    <a:pt x="0" y="192"/>
                  </a:moveTo>
                  <a:lnTo>
                    <a:pt x="22" y="198"/>
                  </a:lnTo>
                  <a:lnTo>
                    <a:pt x="77" y="7"/>
                  </a:lnTo>
                  <a:lnTo>
                    <a:pt x="54" y="0"/>
                  </a:lnTo>
                  <a:lnTo>
                    <a:pt x="0" y="19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 name="Freeform 358"/>
            <p:cNvSpPr>
              <a:spLocks/>
            </p:cNvSpPr>
            <p:nvPr userDrawn="1"/>
          </p:nvSpPr>
          <p:spPr bwMode="auto">
            <a:xfrm>
              <a:off x="5265" y="305"/>
              <a:ext cx="55" cy="76"/>
            </a:xfrm>
            <a:custGeom>
              <a:avLst/>
              <a:gdLst>
                <a:gd name="T0" fmla="*/ 9 w 55"/>
                <a:gd name="T1" fmla="*/ 76 h 76"/>
                <a:gd name="T2" fmla="*/ 18 w 55"/>
                <a:gd name="T3" fmla="*/ 71 h 76"/>
                <a:gd name="T4" fmla="*/ 27 w 55"/>
                <a:gd name="T5" fmla="*/ 66 h 76"/>
                <a:gd name="T6" fmla="*/ 34 w 55"/>
                <a:gd name="T7" fmla="*/ 60 h 76"/>
                <a:gd name="T8" fmla="*/ 41 w 55"/>
                <a:gd name="T9" fmla="*/ 51 h 76"/>
                <a:gd name="T10" fmla="*/ 47 w 55"/>
                <a:gd name="T11" fmla="*/ 34 h 76"/>
                <a:gd name="T12" fmla="*/ 55 w 55"/>
                <a:gd name="T13" fmla="*/ 6 h 76"/>
                <a:gd name="T14" fmla="*/ 33 w 55"/>
                <a:gd name="T15" fmla="*/ 0 h 76"/>
                <a:gd name="T16" fmla="*/ 25 w 55"/>
                <a:gd name="T17" fmla="*/ 26 h 76"/>
                <a:gd name="T18" fmla="*/ 18 w 55"/>
                <a:gd name="T19" fmla="*/ 41 h 76"/>
                <a:gd name="T20" fmla="*/ 17 w 55"/>
                <a:gd name="T21" fmla="*/ 45 h 76"/>
                <a:gd name="T22" fmla="*/ 13 w 55"/>
                <a:gd name="T23" fmla="*/ 47 h 76"/>
                <a:gd name="T24" fmla="*/ 8 w 55"/>
                <a:gd name="T25" fmla="*/ 50 h 76"/>
                <a:gd name="T26" fmla="*/ 0 w 55"/>
                <a:gd name="T27" fmla="*/ 54 h 76"/>
                <a:gd name="T28" fmla="*/ 9 w 55"/>
                <a:gd name="T29" fmla="*/ 76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5" h="76">
                  <a:moveTo>
                    <a:pt x="9" y="76"/>
                  </a:moveTo>
                  <a:lnTo>
                    <a:pt x="18" y="71"/>
                  </a:lnTo>
                  <a:lnTo>
                    <a:pt x="27" y="66"/>
                  </a:lnTo>
                  <a:lnTo>
                    <a:pt x="34" y="60"/>
                  </a:lnTo>
                  <a:lnTo>
                    <a:pt x="41" y="51"/>
                  </a:lnTo>
                  <a:lnTo>
                    <a:pt x="47" y="34"/>
                  </a:lnTo>
                  <a:lnTo>
                    <a:pt x="55" y="6"/>
                  </a:lnTo>
                  <a:lnTo>
                    <a:pt x="33" y="0"/>
                  </a:lnTo>
                  <a:lnTo>
                    <a:pt x="25" y="26"/>
                  </a:lnTo>
                  <a:lnTo>
                    <a:pt x="18" y="41"/>
                  </a:lnTo>
                  <a:lnTo>
                    <a:pt x="17" y="45"/>
                  </a:lnTo>
                  <a:lnTo>
                    <a:pt x="13" y="47"/>
                  </a:lnTo>
                  <a:lnTo>
                    <a:pt x="8" y="50"/>
                  </a:lnTo>
                  <a:lnTo>
                    <a:pt x="0" y="54"/>
                  </a:lnTo>
                  <a:lnTo>
                    <a:pt x="9" y="7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 name="Freeform 359"/>
            <p:cNvSpPr>
              <a:spLocks/>
            </p:cNvSpPr>
            <p:nvPr userDrawn="1"/>
          </p:nvSpPr>
          <p:spPr bwMode="auto">
            <a:xfrm>
              <a:off x="5113" y="98"/>
              <a:ext cx="149" cy="25"/>
            </a:xfrm>
            <a:custGeom>
              <a:avLst/>
              <a:gdLst>
                <a:gd name="T0" fmla="*/ 0 w 149"/>
                <a:gd name="T1" fmla="*/ 11 h 25"/>
                <a:gd name="T2" fmla="*/ 12 w 149"/>
                <a:gd name="T3" fmla="*/ 25 h 25"/>
                <a:gd name="T4" fmla="*/ 149 w 149"/>
                <a:gd name="T5" fmla="*/ 25 h 25"/>
                <a:gd name="T6" fmla="*/ 149 w 149"/>
                <a:gd name="T7" fmla="*/ 0 h 25"/>
                <a:gd name="T8" fmla="*/ 12 w 149"/>
                <a:gd name="T9" fmla="*/ 0 h 25"/>
                <a:gd name="T10" fmla="*/ 0 w 149"/>
                <a:gd name="T11" fmla="*/ 11 h 25"/>
                <a:gd name="T12" fmla="*/ 12 w 149"/>
                <a:gd name="T13" fmla="*/ 0 h 25"/>
                <a:gd name="T14" fmla="*/ 2 w 149"/>
                <a:gd name="T15" fmla="*/ 0 h 25"/>
                <a:gd name="T16" fmla="*/ 0 w 149"/>
                <a:gd name="T17" fmla="*/ 1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9" h="25">
                  <a:moveTo>
                    <a:pt x="0" y="11"/>
                  </a:moveTo>
                  <a:lnTo>
                    <a:pt x="12" y="25"/>
                  </a:lnTo>
                  <a:lnTo>
                    <a:pt x="149" y="25"/>
                  </a:lnTo>
                  <a:lnTo>
                    <a:pt x="149" y="0"/>
                  </a:lnTo>
                  <a:lnTo>
                    <a:pt x="12" y="0"/>
                  </a:lnTo>
                  <a:lnTo>
                    <a:pt x="0" y="11"/>
                  </a:lnTo>
                  <a:lnTo>
                    <a:pt x="12" y="0"/>
                  </a:lnTo>
                  <a:lnTo>
                    <a:pt x="2"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 name="Freeform 360"/>
            <p:cNvSpPr>
              <a:spLocks/>
            </p:cNvSpPr>
            <p:nvPr userDrawn="1"/>
          </p:nvSpPr>
          <p:spPr bwMode="auto">
            <a:xfrm>
              <a:off x="5088" y="109"/>
              <a:ext cx="49" cy="216"/>
            </a:xfrm>
            <a:custGeom>
              <a:avLst/>
              <a:gdLst>
                <a:gd name="T0" fmla="*/ 14 w 49"/>
                <a:gd name="T1" fmla="*/ 216 h 216"/>
                <a:gd name="T2" fmla="*/ 27 w 49"/>
                <a:gd name="T3" fmla="*/ 205 h 216"/>
                <a:gd name="T4" fmla="*/ 49 w 49"/>
                <a:gd name="T5" fmla="*/ 3 h 216"/>
                <a:gd name="T6" fmla="*/ 25 w 49"/>
                <a:gd name="T7" fmla="*/ 0 h 216"/>
                <a:gd name="T8" fmla="*/ 2 w 49"/>
                <a:gd name="T9" fmla="*/ 202 h 216"/>
                <a:gd name="T10" fmla="*/ 14 w 49"/>
                <a:gd name="T11" fmla="*/ 216 h 216"/>
                <a:gd name="T12" fmla="*/ 2 w 49"/>
                <a:gd name="T13" fmla="*/ 202 h 216"/>
                <a:gd name="T14" fmla="*/ 0 w 49"/>
                <a:gd name="T15" fmla="*/ 216 h 216"/>
                <a:gd name="T16" fmla="*/ 14 w 49"/>
                <a:gd name="T17" fmla="*/ 216 h 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16">
                  <a:moveTo>
                    <a:pt x="14" y="216"/>
                  </a:moveTo>
                  <a:lnTo>
                    <a:pt x="27" y="205"/>
                  </a:lnTo>
                  <a:lnTo>
                    <a:pt x="49" y="3"/>
                  </a:lnTo>
                  <a:lnTo>
                    <a:pt x="25" y="0"/>
                  </a:lnTo>
                  <a:lnTo>
                    <a:pt x="2" y="202"/>
                  </a:lnTo>
                  <a:lnTo>
                    <a:pt x="14" y="216"/>
                  </a:lnTo>
                  <a:lnTo>
                    <a:pt x="2" y="202"/>
                  </a:lnTo>
                  <a:lnTo>
                    <a:pt x="0" y="216"/>
                  </a:lnTo>
                  <a:lnTo>
                    <a:pt x="14" y="2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9" name="Rectangle 361"/>
            <p:cNvSpPr>
              <a:spLocks noChangeArrowheads="1"/>
            </p:cNvSpPr>
            <p:nvPr userDrawn="1"/>
          </p:nvSpPr>
          <p:spPr bwMode="auto">
            <a:xfrm>
              <a:off x="5102" y="301"/>
              <a:ext cx="143"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1180" name="Rectangle 362"/>
            <p:cNvSpPr>
              <a:spLocks noChangeArrowheads="1"/>
            </p:cNvSpPr>
            <p:nvPr userDrawn="1"/>
          </p:nvSpPr>
          <p:spPr bwMode="auto">
            <a:xfrm>
              <a:off x="5049" y="198"/>
              <a:ext cx="159" cy="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1181" name="Freeform 363"/>
            <p:cNvSpPr>
              <a:spLocks/>
            </p:cNvSpPr>
            <p:nvPr userDrawn="1"/>
          </p:nvSpPr>
          <p:spPr bwMode="auto">
            <a:xfrm>
              <a:off x="5362" y="62"/>
              <a:ext cx="32" cy="32"/>
            </a:xfrm>
            <a:custGeom>
              <a:avLst/>
              <a:gdLst>
                <a:gd name="T0" fmla="*/ 32 w 32"/>
                <a:gd name="T1" fmla="*/ 16 h 32"/>
                <a:gd name="T2" fmla="*/ 32 w 32"/>
                <a:gd name="T3" fmla="*/ 15 h 32"/>
                <a:gd name="T4" fmla="*/ 30 w 32"/>
                <a:gd name="T5" fmla="*/ 12 h 32"/>
                <a:gd name="T6" fmla="*/ 30 w 32"/>
                <a:gd name="T7" fmla="*/ 11 h 32"/>
                <a:gd name="T8" fmla="*/ 29 w 32"/>
                <a:gd name="T9" fmla="*/ 8 h 32"/>
                <a:gd name="T10" fmla="*/ 28 w 32"/>
                <a:gd name="T11" fmla="*/ 7 h 32"/>
                <a:gd name="T12" fmla="*/ 26 w 32"/>
                <a:gd name="T13" fmla="*/ 5 h 32"/>
                <a:gd name="T14" fmla="*/ 25 w 32"/>
                <a:gd name="T15" fmla="*/ 4 h 32"/>
                <a:gd name="T16" fmla="*/ 24 w 32"/>
                <a:gd name="T17" fmla="*/ 3 h 32"/>
                <a:gd name="T18" fmla="*/ 21 w 32"/>
                <a:gd name="T19" fmla="*/ 1 h 32"/>
                <a:gd name="T20" fmla="*/ 20 w 32"/>
                <a:gd name="T21" fmla="*/ 0 h 32"/>
                <a:gd name="T22" fmla="*/ 17 w 32"/>
                <a:gd name="T23" fmla="*/ 0 h 32"/>
                <a:gd name="T24" fmla="*/ 16 w 32"/>
                <a:gd name="T25" fmla="*/ 0 h 32"/>
                <a:gd name="T26" fmla="*/ 13 w 32"/>
                <a:gd name="T27" fmla="*/ 0 h 32"/>
                <a:gd name="T28" fmla="*/ 12 w 32"/>
                <a:gd name="T29" fmla="*/ 0 h 32"/>
                <a:gd name="T30" fmla="*/ 9 w 32"/>
                <a:gd name="T31" fmla="*/ 1 h 32"/>
                <a:gd name="T32" fmla="*/ 8 w 32"/>
                <a:gd name="T33" fmla="*/ 3 h 32"/>
                <a:gd name="T34" fmla="*/ 5 w 32"/>
                <a:gd name="T35" fmla="*/ 4 h 32"/>
                <a:gd name="T36" fmla="*/ 4 w 32"/>
                <a:gd name="T37" fmla="*/ 5 h 32"/>
                <a:gd name="T38" fmla="*/ 3 w 32"/>
                <a:gd name="T39" fmla="*/ 7 h 32"/>
                <a:gd name="T40" fmla="*/ 1 w 32"/>
                <a:gd name="T41" fmla="*/ 8 h 32"/>
                <a:gd name="T42" fmla="*/ 1 w 32"/>
                <a:gd name="T43" fmla="*/ 11 h 32"/>
                <a:gd name="T44" fmla="*/ 0 w 32"/>
                <a:gd name="T45" fmla="*/ 12 h 32"/>
                <a:gd name="T46" fmla="*/ 0 w 32"/>
                <a:gd name="T47" fmla="*/ 15 h 32"/>
                <a:gd name="T48" fmla="*/ 0 w 32"/>
                <a:gd name="T49" fmla="*/ 16 h 32"/>
                <a:gd name="T50" fmla="*/ 0 w 32"/>
                <a:gd name="T51" fmla="*/ 18 h 32"/>
                <a:gd name="T52" fmla="*/ 0 w 32"/>
                <a:gd name="T53" fmla="*/ 21 h 32"/>
                <a:gd name="T54" fmla="*/ 1 w 32"/>
                <a:gd name="T55" fmla="*/ 22 h 32"/>
                <a:gd name="T56" fmla="*/ 1 w 32"/>
                <a:gd name="T57" fmla="*/ 25 h 32"/>
                <a:gd name="T58" fmla="*/ 3 w 32"/>
                <a:gd name="T59" fmla="*/ 26 h 32"/>
                <a:gd name="T60" fmla="*/ 4 w 32"/>
                <a:gd name="T61" fmla="*/ 28 h 32"/>
                <a:gd name="T62" fmla="*/ 5 w 32"/>
                <a:gd name="T63" fmla="*/ 29 h 32"/>
                <a:gd name="T64" fmla="*/ 8 w 32"/>
                <a:gd name="T65" fmla="*/ 29 h 32"/>
                <a:gd name="T66" fmla="*/ 9 w 32"/>
                <a:gd name="T67" fmla="*/ 30 h 32"/>
                <a:gd name="T68" fmla="*/ 12 w 32"/>
                <a:gd name="T69" fmla="*/ 32 h 32"/>
                <a:gd name="T70" fmla="*/ 13 w 32"/>
                <a:gd name="T71" fmla="*/ 32 h 32"/>
                <a:gd name="T72" fmla="*/ 16 w 32"/>
                <a:gd name="T73" fmla="*/ 32 h 32"/>
                <a:gd name="T74" fmla="*/ 17 w 32"/>
                <a:gd name="T75" fmla="*/ 32 h 32"/>
                <a:gd name="T76" fmla="*/ 20 w 32"/>
                <a:gd name="T77" fmla="*/ 32 h 32"/>
                <a:gd name="T78" fmla="*/ 21 w 32"/>
                <a:gd name="T79" fmla="*/ 30 h 32"/>
                <a:gd name="T80" fmla="*/ 24 w 32"/>
                <a:gd name="T81" fmla="*/ 29 h 32"/>
                <a:gd name="T82" fmla="*/ 25 w 32"/>
                <a:gd name="T83" fmla="*/ 29 h 32"/>
                <a:gd name="T84" fmla="*/ 26 w 32"/>
                <a:gd name="T85" fmla="*/ 28 h 32"/>
                <a:gd name="T86" fmla="*/ 28 w 32"/>
                <a:gd name="T87" fmla="*/ 26 h 32"/>
                <a:gd name="T88" fmla="*/ 29 w 32"/>
                <a:gd name="T89" fmla="*/ 25 h 32"/>
                <a:gd name="T90" fmla="*/ 30 w 32"/>
                <a:gd name="T91" fmla="*/ 22 h 32"/>
                <a:gd name="T92" fmla="*/ 30 w 32"/>
                <a:gd name="T93" fmla="*/ 21 h 32"/>
                <a:gd name="T94" fmla="*/ 32 w 32"/>
                <a:gd name="T95" fmla="*/ 18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5"/>
                  </a:lnTo>
                  <a:lnTo>
                    <a:pt x="30" y="12"/>
                  </a:lnTo>
                  <a:lnTo>
                    <a:pt x="30" y="11"/>
                  </a:lnTo>
                  <a:lnTo>
                    <a:pt x="29" y="8"/>
                  </a:lnTo>
                  <a:lnTo>
                    <a:pt x="28" y="7"/>
                  </a:lnTo>
                  <a:lnTo>
                    <a:pt x="26" y="5"/>
                  </a:lnTo>
                  <a:lnTo>
                    <a:pt x="25" y="4"/>
                  </a:lnTo>
                  <a:lnTo>
                    <a:pt x="24" y="3"/>
                  </a:lnTo>
                  <a:lnTo>
                    <a:pt x="21" y="1"/>
                  </a:lnTo>
                  <a:lnTo>
                    <a:pt x="20" y="0"/>
                  </a:lnTo>
                  <a:lnTo>
                    <a:pt x="17" y="0"/>
                  </a:lnTo>
                  <a:lnTo>
                    <a:pt x="16" y="0"/>
                  </a:lnTo>
                  <a:lnTo>
                    <a:pt x="13" y="0"/>
                  </a:lnTo>
                  <a:lnTo>
                    <a:pt x="12" y="0"/>
                  </a:lnTo>
                  <a:lnTo>
                    <a:pt x="9" y="1"/>
                  </a:lnTo>
                  <a:lnTo>
                    <a:pt x="8" y="3"/>
                  </a:lnTo>
                  <a:lnTo>
                    <a:pt x="5" y="4"/>
                  </a:lnTo>
                  <a:lnTo>
                    <a:pt x="4" y="5"/>
                  </a:lnTo>
                  <a:lnTo>
                    <a:pt x="3" y="7"/>
                  </a:lnTo>
                  <a:lnTo>
                    <a:pt x="1" y="8"/>
                  </a:lnTo>
                  <a:lnTo>
                    <a:pt x="1" y="11"/>
                  </a:lnTo>
                  <a:lnTo>
                    <a:pt x="0" y="12"/>
                  </a:lnTo>
                  <a:lnTo>
                    <a:pt x="0" y="15"/>
                  </a:lnTo>
                  <a:lnTo>
                    <a:pt x="0" y="16"/>
                  </a:lnTo>
                  <a:lnTo>
                    <a:pt x="0" y="18"/>
                  </a:lnTo>
                  <a:lnTo>
                    <a:pt x="0" y="21"/>
                  </a:lnTo>
                  <a:lnTo>
                    <a:pt x="1" y="22"/>
                  </a:lnTo>
                  <a:lnTo>
                    <a:pt x="1" y="25"/>
                  </a:lnTo>
                  <a:lnTo>
                    <a:pt x="3" y="26"/>
                  </a:lnTo>
                  <a:lnTo>
                    <a:pt x="4" y="28"/>
                  </a:lnTo>
                  <a:lnTo>
                    <a:pt x="5" y="29"/>
                  </a:lnTo>
                  <a:lnTo>
                    <a:pt x="8" y="29"/>
                  </a:lnTo>
                  <a:lnTo>
                    <a:pt x="9" y="30"/>
                  </a:lnTo>
                  <a:lnTo>
                    <a:pt x="12" y="32"/>
                  </a:lnTo>
                  <a:lnTo>
                    <a:pt x="13" y="32"/>
                  </a:lnTo>
                  <a:lnTo>
                    <a:pt x="16" y="32"/>
                  </a:lnTo>
                  <a:lnTo>
                    <a:pt x="17" y="32"/>
                  </a:lnTo>
                  <a:lnTo>
                    <a:pt x="20" y="32"/>
                  </a:lnTo>
                  <a:lnTo>
                    <a:pt x="21" y="30"/>
                  </a:lnTo>
                  <a:lnTo>
                    <a:pt x="24" y="29"/>
                  </a:lnTo>
                  <a:lnTo>
                    <a:pt x="25" y="29"/>
                  </a:lnTo>
                  <a:lnTo>
                    <a:pt x="26" y="28"/>
                  </a:lnTo>
                  <a:lnTo>
                    <a:pt x="28" y="26"/>
                  </a:lnTo>
                  <a:lnTo>
                    <a:pt x="29" y="25"/>
                  </a:lnTo>
                  <a:lnTo>
                    <a:pt x="30" y="22"/>
                  </a:lnTo>
                  <a:lnTo>
                    <a:pt x="30" y="21"/>
                  </a:lnTo>
                  <a:lnTo>
                    <a:pt x="32" y="18"/>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2" name="Freeform 364"/>
            <p:cNvSpPr>
              <a:spLocks/>
            </p:cNvSpPr>
            <p:nvPr userDrawn="1"/>
          </p:nvSpPr>
          <p:spPr bwMode="auto">
            <a:xfrm>
              <a:off x="5279" y="334"/>
              <a:ext cx="32" cy="31"/>
            </a:xfrm>
            <a:custGeom>
              <a:avLst/>
              <a:gdLst>
                <a:gd name="T0" fmla="*/ 32 w 32"/>
                <a:gd name="T1" fmla="*/ 16 h 31"/>
                <a:gd name="T2" fmla="*/ 32 w 32"/>
                <a:gd name="T3" fmla="*/ 14 h 31"/>
                <a:gd name="T4" fmla="*/ 30 w 32"/>
                <a:gd name="T5" fmla="*/ 13 h 31"/>
                <a:gd name="T6" fmla="*/ 30 w 32"/>
                <a:gd name="T7" fmla="*/ 10 h 31"/>
                <a:gd name="T8" fmla="*/ 29 w 32"/>
                <a:gd name="T9" fmla="*/ 9 h 31"/>
                <a:gd name="T10" fmla="*/ 28 w 32"/>
                <a:gd name="T11" fmla="*/ 6 h 31"/>
                <a:gd name="T12" fmla="*/ 27 w 32"/>
                <a:gd name="T13" fmla="*/ 5 h 31"/>
                <a:gd name="T14" fmla="*/ 25 w 32"/>
                <a:gd name="T15" fmla="*/ 4 h 31"/>
                <a:gd name="T16" fmla="*/ 24 w 32"/>
                <a:gd name="T17" fmla="*/ 2 h 31"/>
                <a:gd name="T18" fmla="*/ 21 w 32"/>
                <a:gd name="T19" fmla="*/ 2 h 31"/>
                <a:gd name="T20" fmla="*/ 20 w 32"/>
                <a:gd name="T21" fmla="*/ 1 h 31"/>
                <a:gd name="T22" fmla="*/ 17 w 32"/>
                <a:gd name="T23" fmla="*/ 1 h 31"/>
                <a:gd name="T24" fmla="*/ 15 w 32"/>
                <a:gd name="T25" fmla="*/ 0 h 31"/>
                <a:gd name="T26" fmla="*/ 13 w 32"/>
                <a:gd name="T27" fmla="*/ 1 h 31"/>
                <a:gd name="T28" fmla="*/ 11 w 32"/>
                <a:gd name="T29" fmla="*/ 1 h 31"/>
                <a:gd name="T30" fmla="*/ 8 w 32"/>
                <a:gd name="T31" fmla="*/ 2 h 31"/>
                <a:gd name="T32" fmla="*/ 7 w 32"/>
                <a:gd name="T33" fmla="*/ 2 h 31"/>
                <a:gd name="T34" fmla="*/ 5 w 32"/>
                <a:gd name="T35" fmla="*/ 4 h 31"/>
                <a:gd name="T36" fmla="*/ 4 w 32"/>
                <a:gd name="T37" fmla="*/ 5 h 31"/>
                <a:gd name="T38" fmla="*/ 3 w 32"/>
                <a:gd name="T39" fmla="*/ 6 h 31"/>
                <a:gd name="T40" fmla="*/ 2 w 32"/>
                <a:gd name="T41" fmla="*/ 9 h 31"/>
                <a:gd name="T42" fmla="*/ 2 w 32"/>
                <a:gd name="T43" fmla="*/ 10 h 31"/>
                <a:gd name="T44" fmla="*/ 0 w 32"/>
                <a:gd name="T45" fmla="*/ 13 h 31"/>
                <a:gd name="T46" fmla="*/ 0 w 32"/>
                <a:gd name="T47" fmla="*/ 14 h 31"/>
                <a:gd name="T48" fmla="*/ 0 w 32"/>
                <a:gd name="T49" fmla="*/ 16 h 31"/>
                <a:gd name="T50" fmla="*/ 0 w 32"/>
                <a:gd name="T51" fmla="*/ 18 h 31"/>
                <a:gd name="T52" fmla="*/ 0 w 32"/>
                <a:gd name="T53" fmla="*/ 21 h 31"/>
                <a:gd name="T54" fmla="*/ 2 w 32"/>
                <a:gd name="T55" fmla="*/ 22 h 31"/>
                <a:gd name="T56" fmla="*/ 2 w 32"/>
                <a:gd name="T57" fmla="*/ 25 h 31"/>
                <a:gd name="T58" fmla="*/ 3 w 32"/>
                <a:gd name="T59" fmla="*/ 26 h 31"/>
                <a:gd name="T60" fmla="*/ 4 w 32"/>
                <a:gd name="T61" fmla="*/ 27 h 31"/>
                <a:gd name="T62" fmla="*/ 5 w 32"/>
                <a:gd name="T63" fmla="*/ 29 h 31"/>
                <a:gd name="T64" fmla="*/ 7 w 32"/>
                <a:gd name="T65" fmla="*/ 30 h 31"/>
                <a:gd name="T66" fmla="*/ 8 w 32"/>
                <a:gd name="T67" fmla="*/ 31 h 31"/>
                <a:gd name="T68" fmla="*/ 11 w 32"/>
                <a:gd name="T69" fmla="*/ 31 h 31"/>
                <a:gd name="T70" fmla="*/ 13 w 32"/>
                <a:gd name="T71" fmla="*/ 31 h 31"/>
                <a:gd name="T72" fmla="*/ 15 w 32"/>
                <a:gd name="T73" fmla="*/ 31 h 31"/>
                <a:gd name="T74" fmla="*/ 17 w 32"/>
                <a:gd name="T75" fmla="*/ 31 h 31"/>
                <a:gd name="T76" fmla="*/ 20 w 32"/>
                <a:gd name="T77" fmla="*/ 31 h 31"/>
                <a:gd name="T78" fmla="*/ 21 w 32"/>
                <a:gd name="T79" fmla="*/ 31 h 31"/>
                <a:gd name="T80" fmla="*/ 24 w 32"/>
                <a:gd name="T81" fmla="*/ 30 h 31"/>
                <a:gd name="T82" fmla="*/ 25 w 32"/>
                <a:gd name="T83" fmla="*/ 29 h 31"/>
                <a:gd name="T84" fmla="*/ 27 w 32"/>
                <a:gd name="T85" fmla="*/ 27 h 31"/>
                <a:gd name="T86" fmla="*/ 28 w 32"/>
                <a:gd name="T87" fmla="*/ 26 h 31"/>
                <a:gd name="T88" fmla="*/ 29 w 32"/>
                <a:gd name="T89" fmla="*/ 25 h 31"/>
                <a:gd name="T90" fmla="*/ 30 w 32"/>
                <a:gd name="T91" fmla="*/ 22 h 31"/>
                <a:gd name="T92" fmla="*/ 30 w 32"/>
                <a:gd name="T93" fmla="*/ 21 h 31"/>
                <a:gd name="T94" fmla="*/ 32 w 32"/>
                <a:gd name="T95" fmla="*/ 18 h 31"/>
                <a:gd name="T96" fmla="*/ 32 w 32"/>
                <a:gd name="T97" fmla="*/ 16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32" y="16"/>
                  </a:moveTo>
                  <a:lnTo>
                    <a:pt x="32" y="14"/>
                  </a:lnTo>
                  <a:lnTo>
                    <a:pt x="30" y="13"/>
                  </a:lnTo>
                  <a:lnTo>
                    <a:pt x="30" y="10"/>
                  </a:lnTo>
                  <a:lnTo>
                    <a:pt x="29" y="9"/>
                  </a:lnTo>
                  <a:lnTo>
                    <a:pt x="28" y="6"/>
                  </a:lnTo>
                  <a:lnTo>
                    <a:pt x="27" y="5"/>
                  </a:lnTo>
                  <a:lnTo>
                    <a:pt x="25" y="4"/>
                  </a:lnTo>
                  <a:lnTo>
                    <a:pt x="24" y="2"/>
                  </a:lnTo>
                  <a:lnTo>
                    <a:pt x="21" y="2"/>
                  </a:lnTo>
                  <a:lnTo>
                    <a:pt x="20" y="1"/>
                  </a:lnTo>
                  <a:lnTo>
                    <a:pt x="17" y="1"/>
                  </a:lnTo>
                  <a:lnTo>
                    <a:pt x="15" y="0"/>
                  </a:lnTo>
                  <a:lnTo>
                    <a:pt x="13" y="1"/>
                  </a:lnTo>
                  <a:lnTo>
                    <a:pt x="11" y="1"/>
                  </a:lnTo>
                  <a:lnTo>
                    <a:pt x="8" y="2"/>
                  </a:lnTo>
                  <a:lnTo>
                    <a:pt x="7" y="2"/>
                  </a:lnTo>
                  <a:lnTo>
                    <a:pt x="5" y="4"/>
                  </a:lnTo>
                  <a:lnTo>
                    <a:pt x="4" y="5"/>
                  </a:lnTo>
                  <a:lnTo>
                    <a:pt x="3" y="6"/>
                  </a:lnTo>
                  <a:lnTo>
                    <a:pt x="2" y="9"/>
                  </a:lnTo>
                  <a:lnTo>
                    <a:pt x="2" y="10"/>
                  </a:lnTo>
                  <a:lnTo>
                    <a:pt x="0" y="13"/>
                  </a:lnTo>
                  <a:lnTo>
                    <a:pt x="0" y="14"/>
                  </a:lnTo>
                  <a:lnTo>
                    <a:pt x="0" y="16"/>
                  </a:lnTo>
                  <a:lnTo>
                    <a:pt x="0" y="18"/>
                  </a:lnTo>
                  <a:lnTo>
                    <a:pt x="0" y="21"/>
                  </a:lnTo>
                  <a:lnTo>
                    <a:pt x="2" y="22"/>
                  </a:lnTo>
                  <a:lnTo>
                    <a:pt x="2" y="25"/>
                  </a:lnTo>
                  <a:lnTo>
                    <a:pt x="3" y="26"/>
                  </a:lnTo>
                  <a:lnTo>
                    <a:pt x="4" y="27"/>
                  </a:lnTo>
                  <a:lnTo>
                    <a:pt x="5" y="29"/>
                  </a:lnTo>
                  <a:lnTo>
                    <a:pt x="7" y="30"/>
                  </a:lnTo>
                  <a:lnTo>
                    <a:pt x="8" y="31"/>
                  </a:lnTo>
                  <a:lnTo>
                    <a:pt x="11" y="31"/>
                  </a:lnTo>
                  <a:lnTo>
                    <a:pt x="13" y="31"/>
                  </a:lnTo>
                  <a:lnTo>
                    <a:pt x="15" y="31"/>
                  </a:lnTo>
                  <a:lnTo>
                    <a:pt x="17" y="31"/>
                  </a:lnTo>
                  <a:lnTo>
                    <a:pt x="20" y="31"/>
                  </a:lnTo>
                  <a:lnTo>
                    <a:pt x="21" y="31"/>
                  </a:lnTo>
                  <a:lnTo>
                    <a:pt x="24" y="30"/>
                  </a:lnTo>
                  <a:lnTo>
                    <a:pt x="25" y="29"/>
                  </a:lnTo>
                  <a:lnTo>
                    <a:pt x="27" y="27"/>
                  </a:lnTo>
                  <a:lnTo>
                    <a:pt x="28" y="26"/>
                  </a:lnTo>
                  <a:lnTo>
                    <a:pt x="29" y="25"/>
                  </a:lnTo>
                  <a:lnTo>
                    <a:pt x="30" y="22"/>
                  </a:lnTo>
                  <a:lnTo>
                    <a:pt x="30" y="21"/>
                  </a:lnTo>
                  <a:lnTo>
                    <a:pt x="32" y="18"/>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3" name="Freeform 365"/>
            <p:cNvSpPr>
              <a:spLocks/>
            </p:cNvSpPr>
            <p:nvPr userDrawn="1"/>
          </p:nvSpPr>
          <p:spPr bwMode="auto">
            <a:xfrm>
              <a:off x="5058" y="195"/>
              <a:ext cx="32" cy="32"/>
            </a:xfrm>
            <a:custGeom>
              <a:avLst/>
              <a:gdLst>
                <a:gd name="T0" fmla="*/ 32 w 32"/>
                <a:gd name="T1" fmla="*/ 16 h 32"/>
                <a:gd name="T2" fmla="*/ 32 w 32"/>
                <a:gd name="T3" fmla="*/ 13 h 32"/>
                <a:gd name="T4" fmla="*/ 30 w 32"/>
                <a:gd name="T5" fmla="*/ 12 h 32"/>
                <a:gd name="T6" fmla="*/ 30 w 32"/>
                <a:gd name="T7" fmla="*/ 9 h 32"/>
                <a:gd name="T8" fmla="*/ 29 w 32"/>
                <a:gd name="T9" fmla="*/ 8 h 32"/>
                <a:gd name="T10" fmla="*/ 28 w 32"/>
                <a:gd name="T11" fmla="*/ 7 h 32"/>
                <a:gd name="T12" fmla="*/ 26 w 32"/>
                <a:gd name="T13" fmla="*/ 4 h 32"/>
                <a:gd name="T14" fmla="*/ 25 w 32"/>
                <a:gd name="T15" fmla="*/ 3 h 32"/>
                <a:gd name="T16" fmla="*/ 24 w 32"/>
                <a:gd name="T17" fmla="*/ 2 h 32"/>
                <a:gd name="T18" fmla="*/ 21 w 32"/>
                <a:gd name="T19" fmla="*/ 2 h 32"/>
                <a:gd name="T20" fmla="*/ 20 w 32"/>
                <a:gd name="T21" fmla="*/ 0 h 32"/>
                <a:gd name="T22" fmla="*/ 17 w 32"/>
                <a:gd name="T23" fmla="*/ 0 h 32"/>
                <a:gd name="T24" fmla="*/ 15 w 32"/>
                <a:gd name="T25" fmla="*/ 0 h 32"/>
                <a:gd name="T26" fmla="*/ 13 w 32"/>
                <a:gd name="T27" fmla="*/ 0 h 32"/>
                <a:gd name="T28" fmla="*/ 11 w 32"/>
                <a:gd name="T29" fmla="*/ 0 h 32"/>
                <a:gd name="T30" fmla="*/ 9 w 32"/>
                <a:gd name="T31" fmla="*/ 2 h 32"/>
                <a:gd name="T32" fmla="*/ 8 w 32"/>
                <a:gd name="T33" fmla="*/ 2 h 32"/>
                <a:gd name="T34" fmla="*/ 5 w 32"/>
                <a:gd name="T35" fmla="*/ 3 h 32"/>
                <a:gd name="T36" fmla="*/ 4 w 32"/>
                <a:gd name="T37" fmla="*/ 4 h 32"/>
                <a:gd name="T38" fmla="*/ 3 w 32"/>
                <a:gd name="T39" fmla="*/ 7 h 32"/>
                <a:gd name="T40" fmla="*/ 1 w 32"/>
                <a:gd name="T41" fmla="*/ 8 h 32"/>
                <a:gd name="T42" fmla="*/ 1 w 32"/>
                <a:gd name="T43" fmla="*/ 9 h 32"/>
                <a:gd name="T44" fmla="*/ 0 w 32"/>
                <a:gd name="T45" fmla="*/ 12 h 32"/>
                <a:gd name="T46" fmla="*/ 0 w 32"/>
                <a:gd name="T47" fmla="*/ 13 h 32"/>
                <a:gd name="T48" fmla="*/ 0 w 32"/>
                <a:gd name="T49" fmla="*/ 16 h 32"/>
                <a:gd name="T50" fmla="*/ 0 w 32"/>
                <a:gd name="T51" fmla="*/ 19 h 32"/>
                <a:gd name="T52" fmla="*/ 0 w 32"/>
                <a:gd name="T53" fmla="*/ 20 h 32"/>
                <a:gd name="T54" fmla="*/ 1 w 32"/>
                <a:gd name="T55" fmla="*/ 23 h 32"/>
                <a:gd name="T56" fmla="*/ 1 w 32"/>
                <a:gd name="T57" fmla="*/ 24 h 32"/>
                <a:gd name="T58" fmla="*/ 3 w 32"/>
                <a:gd name="T59" fmla="*/ 25 h 32"/>
                <a:gd name="T60" fmla="*/ 4 w 32"/>
                <a:gd name="T61" fmla="*/ 27 h 32"/>
                <a:gd name="T62" fmla="*/ 5 w 32"/>
                <a:gd name="T63" fmla="*/ 28 h 32"/>
                <a:gd name="T64" fmla="*/ 8 w 32"/>
                <a:gd name="T65" fmla="*/ 29 h 32"/>
                <a:gd name="T66" fmla="*/ 9 w 32"/>
                <a:gd name="T67" fmla="*/ 31 h 32"/>
                <a:gd name="T68" fmla="*/ 11 w 32"/>
                <a:gd name="T69" fmla="*/ 31 h 32"/>
                <a:gd name="T70" fmla="*/ 13 w 32"/>
                <a:gd name="T71" fmla="*/ 32 h 32"/>
                <a:gd name="T72" fmla="*/ 15 w 32"/>
                <a:gd name="T73" fmla="*/ 32 h 32"/>
                <a:gd name="T74" fmla="*/ 17 w 32"/>
                <a:gd name="T75" fmla="*/ 32 h 32"/>
                <a:gd name="T76" fmla="*/ 20 w 32"/>
                <a:gd name="T77" fmla="*/ 31 h 32"/>
                <a:gd name="T78" fmla="*/ 21 w 32"/>
                <a:gd name="T79" fmla="*/ 31 h 32"/>
                <a:gd name="T80" fmla="*/ 24 w 32"/>
                <a:gd name="T81" fmla="*/ 29 h 32"/>
                <a:gd name="T82" fmla="*/ 25 w 32"/>
                <a:gd name="T83" fmla="*/ 28 h 32"/>
                <a:gd name="T84" fmla="*/ 26 w 32"/>
                <a:gd name="T85" fmla="*/ 27 h 32"/>
                <a:gd name="T86" fmla="*/ 28 w 32"/>
                <a:gd name="T87" fmla="*/ 25 h 32"/>
                <a:gd name="T88" fmla="*/ 29 w 32"/>
                <a:gd name="T89" fmla="*/ 24 h 32"/>
                <a:gd name="T90" fmla="*/ 30 w 32"/>
                <a:gd name="T91" fmla="*/ 23 h 32"/>
                <a:gd name="T92" fmla="*/ 30 w 32"/>
                <a:gd name="T93" fmla="*/ 20 h 32"/>
                <a:gd name="T94" fmla="*/ 32 w 32"/>
                <a:gd name="T95" fmla="*/ 19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3"/>
                  </a:lnTo>
                  <a:lnTo>
                    <a:pt x="30" y="12"/>
                  </a:lnTo>
                  <a:lnTo>
                    <a:pt x="30" y="9"/>
                  </a:lnTo>
                  <a:lnTo>
                    <a:pt x="29" y="8"/>
                  </a:lnTo>
                  <a:lnTo>
                    <a:pt x="28" y="7"/>
                  </a:lnTo>
                  <a:lnTo>
                    <a:pt x="26" y="4"/>
                  </a:lnTo>
                  <a:lnTo>
                    <a:pt x="25" y="3"/>
                  </a:lnTo>
                  <a:lnTo>
                    <a:pt x="24" y="2"/>
                  </a:lnTo>
                  <a:lnTo>
                    <a:pt x="21" y="2"/>
                  </a:lnTo>
                  <a:lnTo>
                    <a:pt x="20" y="0"/>
                  </a:lnTo>
                  <a:lnTo>
                    <a:pt x="17" y="0"/>
                  </a:lnTo>
                  <a:lnTo>
                    <a:pt x="15" y="0"/>
                  </a:lnTo>
                  <a:lnTo>
                    <a:pt x="13" y="0"/>
                  </a:lnTo>
                  <a:lnTo>
                    <a:pt x="11" y="0"/>
                  </a:lnTo>
                  <a:lnTo>
                    <a:pt x="9" y="2"/>
                  </a:lnTo>
                  <a:lnTo>
                    <a:pt x="8" y="2"/>
                  </a:lnTo>
                  <a:lnTo>
                    <a:pt x="5" y="3"/>
                  </a:lnTo>
                  <a:lnTo>
                    <a:pt x="4" y="4"/>
                  </a:lnTo>
                  <a:lnTo>
                    <a:pt x="3" y="7"/>
                  </a:lnTo>
                  <a:lnTo>
                    <a:pt x="1" y="8"/>
                  </a:lnTo>
                  <a:lnTo>
                    <a:pt x="1" y="9"/>
                  </a:lnTo>
                  <a:lnTo>
                    <a:pt x="0" y="12"/>
                  </a:lnTo>
                  <a:lnTo>
                    <a:pt x="0" y="13"/>
                  </a:lnTo>
                  <a:lnTo>
                    <a:pt x="0" y="16"/>
                  </a:lnTo>
                  <a:lnTo>
                    <a:pt x="0" y="19"/>
                  </a:lnTo>
                  <a:lnTo>
                    <a:pt x="0" y="20"/>
                  </a:lnTo>
                  <a:lnTo>
                    <a:pt x="1" y="23"/>
                  </a:lnTo>
                  <a:lnTo>
                    <a:pt x="1" y="24"/>
                  </a:lnTo>
                  <a:lnTo>
                    <a:pt x="3" y="25"/>
                  </a:lnTo>
                  <a:lnTo>
                    <a:pt x="4" y="27"/>
                  </a:lnTo>
                  <a:lnTo>
                    <a:pt x="5" y="28"/>
                  </a:lnTo>
                  <a:lnTo>
                    <a:pt x="8" y="29"/>
                  </a:lnTo>
                  <a:lnTo>
                    <a:pt x="9" y="31"/>
                  </a:lnTo>
                  <a:lnTo>
                    <a:pt x="11" y="31"/>
                  </a:lnTo>
                  <a:lnTo>
                    <a:pt x="13" y="32"/>
                  </a:lnTo>
                  <a:lnTo>
                    <a:pt x="15" y="32"/>
                  </a:lnTo>
                  <a:lnTo>
                    <a:pt x="17" y="32"/>
                  </a:lnTo>
                  <a:lnTo>
                    <a:pt x="20" y="31"/>
                  </a:lnTo>
                  <a:lnTo>
                    <a:pt x="21" y="31"/>
                  </a:lnTo>
                  <a:lnTo>
                    <a:pt x="24" y="29"/>
                  </a:lnTo>
                  <a:lnTo>
                    <a:pt x="25" y="28"/>
                  </a:lnTo>
                  <a:lnTo>
                    <a:pt x="26" y="27"/>
                  </a:lnTo>
                  <a:lnTo>
                    <a:pt x="28" y="25"/>
                  </a:lnTo>
                  <a:lnTo>
                    <a:pt x="29" y="24"/>
                  </a:lnTo>
                  <a:lnTo>
                    <a:pt x="30" y="23"/>
                  </a:lnTo>
                  <a:lnTo>
                    <a:pt x="30" y="20"/>
                  </a:lnTo>
                  <a:lnTo>
                    <a:pt x="32" y="19"/>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4" name="Freeform 366"/>
            <p:cNvSpPr>
              <a:spLocks/>
            </p:cNvSpPr>
            <p:nvPr userDrawn="1"/>
          </p:nvSpPr>
          <p:spPr bwMode="auto">
            <a:xfrm>
              <a:off x="5211" y="95"/>
              <a:ext cx="33" cy="32"/>
            </a:xfrm>
            <a:custGeom>
              <a:avLst/>
              <a:gdLst>
                <a:gd name="T0" fmla="*/ 33 w 33"/>
                <a:gd name="T1" fmla="*/ 16 h 32"/>
                <a:gd name="T2" fmla="*/ 33 w 33"/>
                <a:gd name="T3" fmla="*/ 13 h 32"/>
                <a:gd name="T4" fmla="*/ 31 w 33"/>
                <a:gd name="T5" fmla="*/ 12 h 32"/>
                <a:gd name="T6" fmla="*/ 31 w 33"/>
                <a:gd name="T7" fmla="*/ 9 h 32"/>
                <a:gd name="T8" fmla="*/ 30 w 33"/>
                <a:gd name="T9" fmla="*/ 8 h 32"/>
                <a:gd name="T10" fmla="*/ 29 w 33"/>
                <a:gd name="T11" fmla="*/ 7 h 32"/>
                <a:gd name="T12" fmla="*/ 27 w 33"/>
                <a:gd name="T13" fmla="*/ 5 h 32"/>
                <a:gd name="T14" fmla="*/ 26 w 33"/>
                <a:gd name="T15" fmla="*/ 4 h 32"/>
                <a:gd name="T16" fmla="*/ 25 w 33"/>
                <a:gd name="T17" fmla="*/ 3 h 32"/>
                <a:gd name="T18" fmla="*/ 22 w 33"/>
                <a:gd name="T19" fmla="*/ 1 h 32"/>
                <a:gd name="T20" fmla="*/ 21 w 33"/>
                <a:gd name="T21" fmla="*/ 1 h 32"/>
                <a:gd name="T22" fmla="*/ 18 w 33"/>
                <a:gd name="T23" fmla="*/ 0 h 32"/>
                <a:gd name="T24" fmla="*/ 16 w 33"/>
                <a:gd name="T25" fmla="*/ 0 h 32"/>
                <a:gd name="T26" fmla="*/ 14 w 33"/>
                <a:gd name="T27" fmla="*/ 0 h 32"/>
                <a:gd name="T28" fmla="*/ 12 w 33"/>
                <a:gd name="T29" fmla="*/ 1 h 32"/>
                <a:gd name="T30" fmla="*/ 10 w 33"/>
                <a:gd name="T31" fmla="*/ 1 h 32"/>
                <a:gd name="T32" fmla="*/ 8 w 33"/>
                <a:gd name="T33" fmla="*/ 3 h 32"/>
                <a:gd name="T34" fmla="*/ 6 w 33"/>
                <a:gd name="T35" fmla="*/ 4 h 32"/>
                <a:gd name="T36" fmla="*/ 5 w 33"/>
                <a:gd name="T37" fmla="*/ 5 h 32"/>
                <a:gd name="T38" fmla="*/ 4 w 33"/>
                <a:gd name="T39" fmla="*/ 7 h 32"/>
                <a:gd name="T40" fmla="*/ 2 w 33"/>
                <a:gd name="T41" fmla="*/ 8 h 32"/>
                <a:gd name="T42" fmla="*/ 1 w 33"/>
                <a:gd name="T43" fmla="*/ 9 h 32"/>
                <a:gd name="T44" fmla="*/ 0 w 33"/>
                <a:gd name="T45" fmla="*/ 12 h 32"/>
                <a:gd name="T46" fmla="*/ 0 w 33"/>
                <a:gd name="T47" fmla="*/ 13 h 32"/>
                <a:gd name="T48" fmla="*/ 0 w 33"/>
                <a:gd name="T49" fmla="*/ 16 h 32"/>
                <a:gd name="T50" fmla="*/ 0 w 33"/>
                <a:gd name="T51" fmla="*/ 18 h 32"/>
                <a:gd name="T52" fmla="*/ 0 w 33"/>
                <a:gd name="T53" fmla="*/ 20 h 32"/>
                <a:gd name="T54" fmla="*/ 1 w 33"/>
                <a:gd name="T55" fmla="*/ 22 h 32"/>
                <a:gd name="T56" fmla="*/ 2 w 33"/>
                <a:gd name="T57" fmla="*/ 24 h 32"/>
                <a:gd name="T58" fmla="*/ 4 w 33"/>
                <a:gd name="T59" fmla="*/ 25 h 32"/>
                <a:gd name="T60" fmla="*/ 5 w 33"/>
                <a:gd name="T61" fmla="*/ 28 h 32"/>
                <a:gd name="T62" fmla="*/ 6 w 33"/>
                <a:gd name="T63" fmla="*/ 29 h 32"/>
                <a:gd name="T64" fmla="*/ 8 w 33"/>
                <a:gd name="T65" fmla="*/ 29 h 32"/>
                <a:gd name="T66" fmla="*/ 10 w 33"/>
                <a:gd name="T67" fmla="*/ 30 h 32"/>
                <a:gd name="T68" fmla="*/ 12 w 33"/>
                <a:gd name="T69" fmla="*/ 32 h 32"/>
                <a:gd name="T70" fmla="*/ 14 w 33"/>
                <a:gd name="T71" fmla="*/ 32 h 32"/>
                <a:gd name="T72" fmla="*/ 16 w 33"/>
                <a:gd name="T73" fmla="*/ 32 h 32"/>
                <a:gd name="T74" fmla="*/ 18 w 33"/>
                <a:gd name="T75" fmla="*/ 32 h 32"/>
                <a:gd name="T76" fmla="*/ 21 w 33"/>
                <a:gd name="T77" fmla="*/ 32 h 32"/>
                <a:gd name="T78" fmla="*/ 22 w 33"/>
                <a:gd name="T79" fmla="*/ 30 h 32"/>
                <a:gd name="T80" fmla="*/ 25 w 33"/>
                <a:gd name="T81" fmla="*/ 29 h 32"/>
                <a:gd name="T82" fmla="*/ 26 w 33"/>
                <a:gd name="T83" fmla="*/ 29 h 32"/>
                <a:gd name="T84" fmla="*/ 27 w 33"/>
                <a:gd name="T85" fmla="*/ 28 h 32"/>
                <a:gd name="T86" fmla="*/ 29 w 33"/>
                <a:gd name="T87" fmla="*/ 25 h 32"/>
                <a:gd name="T88" fmla="*/ 30 w 33"/>
                <a:gd name="T89" fmla="*/ 24 h 32"/>
                <a:gd name="T90" fmla="*/ 31 w 33"/>
                <a:gd name="T91" fmla="*/ 22 h 32"/>
                <a:gd name="T92" fmla="*/ 31 w 33"/>
                <a:gd name="T93" fmla="*/ 20 h 32"/>
                <a:gd name="T94" fmla="*/ 33 w 33"/>
                <a:gd name="T95" fmla="*/ 18 h 32"/>
                <a:gd name="T96" fmla="*/ 33 w 33"/>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 h="32">
                  <a:moveTo>
                    <a:pt x="33" y="16"/>
                  </a:moveTo>
                  <a:lnTo>
                    <a:pt x="33" y="13"/>
                  </a:lnTo>
                  <a:lnTo>
                    <a:pt x="31" y="12"/>
                  </a:lnTo>
                  <a:lnTo>
                    <a:pt x="31" y="9"/>
                  </a:lnTo>
                  <a:lnTo>
                    <a:pt x="30" y="8"/>
                  </a:lnTo>
                  <a:lnTo>
                    <a:pt x="29" y="7"/>
                  </a:lnTo>
                  <a:lnTo>
                    <a:pt x="27" y="5"/>
                  </a:lnTo>
                  <a:lnTo>
                    <a:pt x="26" y="4"/>
                  </a:lnTo>
                  <a:lnTo>
                    <a:pt x="25" y="3"/>
                  </a:lnTo>
                  <a:lnTo>
                    <a:pt x="22" y="1"/>
                  </a:lnTo>
                  <a:lnTo>
                    <a:pt x="21" y="1"/>
                  </a:lnTo>
                  <a:lnTo>
                    <a:pt x="18" y="0"/>
                  </a:lnTo>
                  <a:lnTo>
                    <a:pt x="16" y="0"/>
                  </a:lnTo>
                  <a:lnTo>
                    <a:pt x="14" y="0"/>
                  </a:lnTo>
                  <a:lnTo>
                    <a:pt x="12" y="1"/>
                  </a:lnTo>
                  <a:lnTo>
                    <a:pt x="10" y="1"/>
                  </a:lnTo>
                  <a:lnTo>
                    <a:pt x="8" y="3"/>
                  </a:lnTo>
                  <a:lnTo>
                    <a:pt x="6" y="4"/>
                  </a:lnTo>
                  <a:lnTo>
                    <a:pt x="5" y="5"/>
                  </a:lnTo>
                  <a:lnTo>
                    <a:pt x="4" y="7"/>
                  </a:lnTo>
                  <a:lnTo>
                    <a:pt x="2" y="8"/>
                  </a:lnTo>
                  <a:lnTo>
                    <a:pt x="1" y="9"/>
                  </a:lnTo>
                  <a:lnTo>
                    <a:pt x="0" y="12"/>
                  </a:lnTo>
                  <a:lnTo>
                    <a:pt x="0" y="13"/>
                  </a:lnTo>
                  <a:lnTo>
                    <a:pt x="0" y="16"/>
                  </a:lnTo>
                  <a:lnTo>
                    <a:pt x="0" y="18"/>
                  </a:lnTo>
                  <a:lnTo>
                    <a:pt x="0" y="20"/>
                  </a:lnTo>
                  <a:lnTo>
                    <a:pt x="1" y="22"/>
                  </a:lnTo>
                  <a:lnTo>
                    <a:pt x="2" y="24"/>
                  </a:lnTo>
                  <a:lnTo>
                    <a:pt x="4" y="25"/>
                  </a:lnTo>
                  <a:lnTo>
                    <a:pt x="5" y="28"/>
                  </a:lnTo>
                  <a:lnTo>
                    <a:pt x="6" y="29"/>
                  </a:lnTo>
                  <a:lnTo>
                    <a:pt x="8" y="29"/>
                  </a:lnTo>
                  <a:lnTo>
                    <a:pt x="10" y="30"/>
                  </a:lnTo>
                  <a:lnTo>
                    <a:pt x="12" y="32"/>
                  </a:lnTo>
                  <a:lnTo>
                    <a:pt x="14" y="32"/>
                  </a:lnTo>
                  <a:lnTo>
                    <a:pt x="16" y="32"/>
                  </a:lnTo>
                  <a:lnTo>
                    <a:pt x="18" y="32"/>
                  </a:lnTo>
                  <a:lnTo>
                    <a:pt x="21" y="32"/>
                  </a:lnTo>
                  <a:lnTo>
                    <a:pt x="22" y="30"/>
                  </a:lnTo>
                  <a:lnTo>
                    <a:pt x="25" y="29"/>
                  </a:lnTo>
                  <a:lnTo>
                    <a:pt x="26" y="29"/>
                  </a:lnTo>
                  <a:lnTo>
                    <a:pt x="27" y="28"/>
                  </a:lnTo>
                  <a:lnTo>
                    <a:pt x="29" y="25"/>
                  </a:lnTo>
                  <a:lnTo>
                    <a:pt x="30" y="24"/>
                  </a:lnTo>
                  <a:lnTo>
                    <a:pt x="31" y="22"/>
                  </a:lnTo>
                  <a:lnTo>
                    <a:pt x="31" y="20"/>
                  </a:lnTo>
                  <a:lnTo>
                    <a:pt x="33" y="18"/>
                  </a:lnTo>
                  <a:lnTo>
                    <a:pt x="3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5" name="Freeform 367"/>
            <p:cNvSpPr>
              <a:spLocks/>
            </p:cNvSpPr>
            <p:nvPr userDrawn="1"/>
          </p:nvSpPr>
          <p:spPr bwMode="auto">
            <a:xfrm>
              <a:off x="5161" y="195"/>
              <a:ext cx="33" cy="32"/>
            </a:xfrm>
            <a:custGeom>
              <a:avLst/>
              <a:gdLst>
                <a:gd name="T0" fmla="*/ 33 w 33"/>
                <a:gd name="T1" fmla="*/ 16 h 32"/>
                <a:gd name="T2" fmla="*/ 33 w 33"/>
                <a:gd name="T3" fmla="*/ 15 h 32"/>
                <a:gd name="T4" fmla="*/ 31 w 33"/>
                <a:gd name="T5" fmla="*/ 12 h 32"/>
                <a:gd name="T6" fmla="*/ 31 w 33"/>
                <a:gd name="T7" fmla="*/ 11 h 32"/>
                <a:gd name="T8" fmla="*/ 30 w 33"/>
                <a:gd name="T9" fmla="*/ 8 h 32"/>
                <a:gd name="T10" fmla="*/ 29 w 33"/>
                <a:gd name="T11" fmla="*/ 7 h 32"/>
                <a:gd name="T12" fmla="*/ 27 w 33"/>
                <a:gd name="T13" fmla="*/ 6 h 32"/>
                <a:gd name="T14" fmla="*/ 26 w 33"/>
                <a:gd name="T15" fmla="*/ 4 h 32"/>
                <a:gd name="T16" fmla="*/ 25 w 33"/>
                <a:gd name="T17" fmla="*/ 3 h 32"/>
                <a:gd name="T18" fmla="*/ 22 w 33"/>
                <a:gd name="T19" fmla="*/ 2 h 32"/>
                <a:gd name="T20" fmla="*/ 21 w 33"/>
                <a:gd name="T21" fmla="*/ 2 h 32"/>
                <a:gd name="T22" fmla="*/ 18 w 33"/>
                <a:gd name="T23" fmla="*/ 0 h 32"/>
                <a:gd name="T24" fmla="*/ 16 w 33"/>
                <a:gd name="T25" fmla="*/ 0 h 32"/>
                <a:gd name="T26" fmla="*/ 14 w 33"/>
                <a:gd name="T27" fmla="*/ 0 h 32"/>
                <a:gd name="T28" fmla="*/ 12 w 33"/>
                <a:gd name="T29" fmla="*/ 2 h 32"/>
                <a:gd name="T30" fmla="*/ 10 w 33"/>
                <a:gd name="T31" fmla="*/ 2 h 32"/>
                <a:gd name="T32" fmla="*/ 8 w 33"/>
                <a:gd name="T33" fmla="*/ 3 h 32"/>
                <a:gd name="T34" fmla="*/ 6 w 33"/>
                <a:gd name="T35" fmla="*/ 4 h 32"/>
                <a:gd name="T36" fmla="*/ 5 w 33"/>
                <a:gd name="T37" fmla="*/ 6 h 32"/>
                <a:gd name="T38" fmla="*/ 4 w 33"/>
                <a:gd name="T39" fmla="*/ 7 h 32"/>
                <a:gd name="T40" fmla="*/ 2 w 33"/>
                <a:gd name="T41" fmla="*/ 8 h 32"/>
                <a:gd name="T42" fmla="*/ 1 w 33"/>
                <a:gd name="T43" fmla="*/ 11 h 32"/>
                <a:gd name="T44" fmla="*/ 0 w 33"/>
                <a:gd name="T45" fmla="*/ 12 h 32"/>
                <a:gd name="T46" fmla="*/ 0 w 33"/>
                <a:gd name="T47" fmla="*/ 15 h 32"/>
                <a:gd name="T48" fmla="*/ 0 w 33"/>
                <a:gd name="T49" fmla="*/ 16 h 32"/>
                <a:gd name="T50" fmla="*/ 0 w 33"/>
                <a:gd name="T51" fmla="*/ 19 h 32"/>
                <a:gd name="T52" fmla="*/ 0 w 33"/>
                <a:gd name="T53" fmla="*/ 20 h 32"/>
                <a:gd name="T54" fmla="*/ 1 w 33"/>
                <a:gd name="T55" fmla="*/ 23 h 32"/>
                <a:gd name="T56" fmla="*/ 2 w 33"/>
                <a:gd name="T57" fmla="*/ 24 h 32"/>
                <a:gd name="T58" fmla="*/ 4 w 33"/>
                <a:gd name="T59" fmla="*/ 25 h 32"/>
                <a:gd name="T60" fmla="*/ 5 w 33"/>
                <a:gd name="T61" fmla="*/ 28 h 32"/>
                <a:gd name="T62" fmla="*/ 6 w 33"/>
                <a:gd name="T63" fmla="*/ 29 h 32"/>
                <a:gd name="T64" fmla="*/ 8 w 33"/>
                <a:gd name="T65" fmla="*/ 29 h 32"/>
                <a:gd name="T66" fmla="*/ 10 w 33"/>
                <a:gd name="T67" fmla="*/ 31 h 32"/>
                <a:gd name="T68" fmla="*/ 12 w 33"/>
                <a:gd name="T69" fmla="*/ 32 h 32"/>
                <a:gd name="T70" fmla="*/ 14 w 33"/>
                <a:gd name="T71" fmla="*/ 32 h 32"/>
                <a:gd name="T72" fmla="*/ 16 w 33"/>
                <a:gd name="T73" fmla="*/ 32 h 32"/>
                <a:gd name="T74" fmla="*/ 18 w 33"/>
                <a:gd name="T75" fmla="*/ 32 h 32"/>
                <a:gd name="T76" fmla="*/ 21 w 33"/>
                <a:gd name="T77" fmla="*/ 32 h 32"/>
                <a:gd name="T78" fmla="*/ 22 w 33"/>
                <a:gd name="T79" fmla="*/ 31 h 32"/>
                <a:gd name="T80" fmla="*/ 25 w 33"/>
                <a:gd name="T81" fmla="*/ 29 h 32"/>
                <a:gd name="T82" fmla="*/ 26 w 33"/>
                <a:gd name="T83" fmla="*/ 29 h 32"/>
                <a:gd name="T84" fmla="*/ 27 w 33"/>
                <a:gd name="T85" fmla="*/ 28 h 32"/>
                <a:gd name="T86" fmla="*/ 29 w 33"/>
                <a:gd name="T87" fmla="*/ 25 h 32"/>
                <a:gd name="T88" fmla="*/ 30 w 33"/>
                <a:gd name="T89" fmla="*/ 24 h 32"/>
                <a:gd name="T90" fmla="*/ 31 w 33"/>
                <a:gd name="T91" fmla="*/ 23 h 32"/>
                <a:gd name="T92" fmla="*/ 31 w 33"/>
                <a:gd name="T93" fmla="*/ 20 h 32"/>
                <a:gd name="T94" fmla="*/ 33 w 33"/>
                <a:gd name="T95" fmla="*/ 19 h 32"/>
                <a:gd name="T96" fmla="*/ 33 w 33"/>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 h="32">
                  <a:moveTo>
                    <a:pt x="33" y="16"/>
                  </a:moveTo>
                  <a:lnTo>
                    <a:pt x="33" y="15"/>
                  </a:lnTo>
                  <a:lnTo>
                    <a:pt x="31" y="12"/>
                  </a:lnTo>
                  <a:lnTo>
                    <a:pt x="31" y="11"/>
                  </a:lnTo>
                  <a:lnTo>
                    <a:pt x="30" y="8"/>
                  </a:lnTo>
                  <a:lnTo>
                    <a:pt x="29" y="7"/>
                  </a:lnTo>
                  <a:lnTo>
                    <a:pt x="27" y="6"/>
                  </a:lnTo>
                  <a:lnTo>
                    <a:pt x="26" y="4"/>
                  </a:lnTo>
                  <a:lnTo>
                    <a:pt x="25" y="3"/>
                  </a:lnTo>
                  <a:lnTo>
                    <a:pt x="22" y="2"/>
                  </a:lnTo>
                  <a:lnTo>
                    <a:pt x="21" y="2"/>
                  </a:lnTo>
                  <a:lnTo>
                    <a:pt x="18" y="0"/>
                  </a:lnTo>
                  <a:lnTo>
                    <a:pt x="16" y="0"/>
                  </a:lnTo>
                  <a:lnTo>
                    <a:pt x="14" y="0"/>
                  </a:lnTo>
                  <a:lnTo>
                    <a:pt x="12" y="2"/>
                  </a:lnTo>
                  <a:lnTo>
                    <a:pt x="10" y="2"/>
                  </a:lnTo>
                  <a:lnTo>
                    <a:pt x="8" y="3"/>
                  </a:lnTo>
                  <a:lnTo>
                    <a:pt x="6" y="4"/>
                  </a:lnTo>
                  <a:lnTo>
                    <a:pt x="5" y="6"/>
                  </a:lnTo>
                  <a:lnTo>
                    <a:pt x="4" y="7"/>
                  </a:lnTo>
                  <a:lnTo>
                    <a:pt x="2" y="8"/>
                  </a:lnTo>
                  <a:lnTo>
                    <a:pt x="1" y="11"/>
                  </a:lnTo>
                  <a:lnTo>
                    <a:pt x="0" y="12"/>
                  </a:lnTo>
                  <a:lnTo>
                    <a:pt x="0" y="15"/>
                  </a:lnTo>
                  <a:lnTo>
                    <a:pt x="0" y="16"/>
                  </a:lnTo>
                  <a:lnTo>
                    <a:pt x="0" y="19"/>
                  </a:lnTo>
                  <a:lnTo>
                    <a:pt x="0" y="20"/>
                  </a:lnTo>
                  <a:lnTo>
                    <a:pt x="1" y="23"/>
                  </a:lnTo>
                  <a:lnTo>
                    <a:pt x="2" y="24"/>
                  </a:lnTo>
                  <a:lnTo>
                    <a:pt x="4" y="25"/>
                  </a:lnTo>
                  <a:lnTo>
                    <a:pt x="5" y="28"/>
                  </a:lnTo>
                  <a:lnTo>
                    <a:pt x="6" y="29"/>
                  </a:lnTo>
                  <a:lnTo>
                    <a:pt x="8" y="29"/>
                  </a:lnTo>
                  <a:lnTo>
                    <a:pt x="10" y="31"/>
                  </a:lnTo>
                  <a:lnTo>
                    <a:pt x="12" y="32"/>
                  </a:lnTo>
                  <a:lnTo>
                    <a:pt x="14" y="32"/>
                  </a:lnTo>
                  <a:lnTo>
                    <a:pt x="16" y="32"/>
                  </a:lnTo>
                  <a:lnTo>
                    <a:pt x="18" y="32"/>
                  </a:lnTo>
                  <a:lnTo>
                    <a:pt x="21" y="32"/>
                  </a:lnTo>
                  <a:lnTo>
                    <a:pt x="22" y="31"/>
                  </a:lnTo>
                  <a:lnTo>
                    <a:pt x="25" y="29"/>
                  </a:lnTo>
                  <a:lnTo>
                    <a:pt x="26" y="29"/>
                  </a:lnTo>
                  <a:lnTo>
                    <a:pt x="27" y="28"/>
                  </a:lnTo>
                  <a:lnTo>
                    <a:pt x="29" y="25"/>
                  </a:lnTo>
                  <a:lnTo>
                    <a:pt x="30" y="24"/>
                  </a:lnTo>
                  <a:lnTo>
                    <a:pt x="31" y="23"/>
                  </a:lnTo>
                  <a:lnTo>
                    <a:pt x="31" y="20"/>
                  </a:lnTo>
                  <a:lnTo>
                    <a:pt x="33" y="19"/>
                  </a:lnTo>
                  <a:lnTo>
                    <a:pt x="3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6" name="Freeform 368"/>
            <p:cNvSpPr>
              <a:spLocks/>
            </p:cNvSpPr>
            <p:nvPr userDrawn="1"/>
          </p:nvSpPr>
          <p:spPr bwMode="auto">
            <a:xfrm>
              <a:off x="5199" y="298"/>
              <a:ext cx="32" cy="32"/>
            </a:xfrm>
            <a:custGeom>
              <a:avLst/>
              <a:gdLst>
                <a:gd name="T0" fmla="*/ 32 w 32"/>
                <a:gd name="T1" fmla="*/ 15 h 32"/>
                <a:gd name="T2" fmla="*/ 32 w 32"/>
                <a:gd name="T3" fmla="*/ 13 h 32"/>
                <a:gd name="T4" fmla="*/ 30 w 32"/>
                <a:gd name="T5" fmla="*/ 12 h 32"/>
                <a:gd name="T6" fmla="*/ 30 w 32"/>
                <a:gd name="T7" fmla="*/ 9 h 32"/>
                <a:gd name="T8" fmla="*/ 29 w 32"/>
                <a:gd name="T9" fmla="*/ 8 h 32"/>
                <a:gd name="T10" fmla="*/ 28 w 32"/>
                <a:gd name="T11" fmla="*/ 7 h 32"/>
                <a:gd name="T12" fmla="*/ 26 w 32"/>
                <a:gd name="T13" fmla="*/ 4 h 32"/>
                <a:gd name="T14" fmla="*/ 25 w 32"/>
                <a:gd name="T15" fmla="*/ 3 h 32"/>
                <a:gd name="T16" fmla="*/ 24 w 32"/>
                <a:gd name="T17" fmla="*/ 1 h 32"/>
                <a:gd name="T18" fmla="*/ 21 w 32"/>
                <a:gd name="T19" fmla="*/ 1 h 32"/>
                <a:gd name="T20" fmla="*/ 20 w 32"/>
                <a:gd name="T21" fmla="*/ 0 h 32"/>
                <a:gd name="T22" fmla="*/ 17 w 32"/>
                <a:gd name="T23" fmla="*/ 0 h 32"/>
                <a:gd name="T24" fmla="*/ 14 w 32"/>
                <a:gd name="T25" fmla="*/ 0 h 32"/>
                <a:gd name="T26" fmla="*/ 13 w 32"/>
                <a:gd name="T27" fmla="*/ 0 h 32"/>
                <a:gd name="T28" fmla="*/ 10 w 32"/>
                <a:gd name="T29" fmla="*/ 0 h 32"/>
                <a:gd name="T30" fmla="*/ 9 w 32"/>
                <a:gd name="T31" fmla="*/ 1 h 32"/>
                <a:gd name="T32" fmla="*/ 7 w 32"/>
                <a:gd name="T33" fmla="*/ 1 h 32"/>
                <a:gd name="T34" fmla="*/ 5 w 32"/>
                <a:gd name="T35" fmla="*/ 3 h 32"/>
                <a:gd name="T36" fmla="*/ 4 w 32"/>
                <a:gd name="T37" fmla="*/ 4 h 32"/>
                <a:gd name="T38" fmla="*/ 3 w 32"/>
                <a:gd name="T39" fmla="*/ 7 h 32"/>
                <a:gd name="T40" fmla="*/ 1 w 32"/>
                <a:gd name="T41" fmla="*/ 8 h 32"/>
                <a:gd name="T42" fmla="*/ 0 w 32"/>
                <a:gd name="T43" fmla="*/ 9 h 32"/>
                <a:gd name="T44" fmla="*/ 0 w 32"/>
                <a:gd name="T45" fmla="*/ 12 h 32"/>
                <a:gd name="T46" fmla="*/ 0 w 32"/>
                <a:gd name="T47" fmla="*/ 13 h 32"/>
                <a:gd name="T48" fmla="*/ 0 w 32"/>
                <a:gd name="T49" fmla="*/ 15 h 32"/>
                <a:gd name="T50" fmla="*/ 0 w 32"/>
                <a:gd name="T51" fmla="*/ 17 h 32"/>
                <a:gd name="T52" fmla="*/ 0 w 32"/>
                <a:gd name="T53" fmla="*/ 20 h 32"/>
                <a:gd name="T54" fmla="*/ 0 w 32"/>
                <a:gd name="T55" fmla="*/ 21 h 32"/>
                <a:gd name="T56" fmla="*/ 1 w 32"/>
                <a:gd name="T57" fmla="*/ 24 h 32"/>
                <a:gd name="T58" fmla="*/ 3 w 32"/>
                <a:gd name="T59" fmla="*/ 25 h 32"/>
                <a:gd name="T60" fmla="*/ 4 w 32"/>
                <a:gd name="T61" fmla="*/ 27 h 32"/>
                <a:gd name="T62" fmla="*/ 5 w 32"/>
                <a:gd name="T63" fmla="*/ 28 h 32"/>
                <a:gd name="T64" fmla="*/ 7 w 32"/>
                <a:gd name="T65" fmla="*/ 29 h 32"/>
                <a:gd name="T66" fmla="*/ 9 w 32"/>
                <a:gd name="T67" fmla="*/ 30 h 32"/>
                <a:gd name="T68" fmla="*/ 10 w 32"/>
                <a:gd name="T69" fmla="*/ 30 h 32"/>
                <a:gd name="T70" fmla="*/ 13 w 32"/>
                <a:gd name="T71" fmla="*/ 32 h 32"/>
                <a:gd name="T72" fmla="*/ 14 w 32"/>
                <a:gd name="T73" fmla="*/ 32 h 32"/>
                <a:gd name="T74" fmla="*/ 17 w 32"/>
                <a:gd name="T75" fmla="*/ 32 h 32"/>
                <a:gd name="T76" fmla="*/ 20 w 32"/>
                <a:gd name="T77" fmla="*/ 30 h 32"/>
                <a:gd name="T78" fmla="*/ 21 w 32"/>
                <a:gd name="T79" fmla="*/ 30 h 32"/>
                <a:gd name="T80" fmla="*/ 24 w 32"/>
                <a:gd name="T81" fmla="*/ 29 h 32"/>
                <a:gd name="T82" fmla="*/ 25 w 32"/>
                <a:gd name="T83" fmla="*/ 28 h 32"/>
                <a:gd name="T84" fmla="*/ 26 w 32"/>
                <a:gd name="T85" fmla="*/ 27 h 32"/>
                <a:gd name="T86" fmla="*/ 28 w 32"/>
                <a:gd name="T87" fmla="*/ 25 h 32"/>
                <a:gd name="T88" fmla="*/ 29 w 32"/>
                <a:gd name="T89" fmla="*/ 24 h 32"/>
                <a:gd name="T90" fmla="*/ 30 w 32"/>
                <a:gd name="T91" fmla="*/ 21 h 32"/>
                <a:gd name="T92" fmla="*/ 30 w 32"/>
                <a:gd name="T93" fmla="*/ 20 h 32"/>
                <a:gd name="T94" fmla="*/ 32 w 32"/>
                <a:gd name="T95" fmla="*/ 17 h 32"/>
                <a:gd name="T96" fmla="*/ 32 w 32"/>
                <a:gd name="T97" fmla="*/ 15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5"/>
                  </a:moveTo>
                  <a:lnTo>
                    <a:pt x="32" y="13"/>
                  </a:lnTo>
                  <a:lnTo>
                    <a:pt x="30" y="12"/>
                  </a:lnTo>
                  <a:lnTo>
                    <a:pt x="30" y="9"/>
                  </a:lnTo>
                  <a:lnTo>
                    <a:pt x="29" y="8"/>
                  </a:lnTo>
                  <a:lnTo>
                    <a:pt x="28" y="7"/>
                  </a:lnTo>
                  <a:lnTo>
                    <a:pt x="26" y="4"/>
                  </a:lnTo>
                  <a:lnTo>
                    <a:pt x="25" y="3"/>
                  </a:lnTo>
                  <a:lnTo>
                    <a:pt x="24" y="1"/>
                  </a:lnTo>
                  <a:lnTo>
                    <a:pt x="21" y="1"/>
                  </a:lnTo>
                  <a:lnTo>
                    <a:pt x="20" y="0"/>
                  </a:lnTo>
                  <a:lnTo>
                    <a:pt x="17" y="0"/>
                  </a:lnTo>
                  <a:lnTo>
                    <a:pt x="14" y="0"/>
                  </a:lnTo>
                  <a:lnTo>
                    <a:pt x="13" y="0"/>
                  </a:lnTo>
                  <a:lnTo>
                    <a:pt x="10" y="0"/>
                  </a:lnTo>
                  <a:lnTo>
                    <a:pt x="9" y="1"/>
                  </a:lnTo>
                  <a:lnTo>
                    <a:pt x="7" y="1"/>
                  </a:lnTo>
                  <a:lnTo>
                    <a:pt x="5" y="3"/>
                  </a:lnTo>
                  <a:lnTo>
                    <a:pt x="4" y="4"/>
                  </a:lnTo>
                  <a:lnTo>
                    <a:pt x="3" y="7"/>
                  </a:lnTo>
                  <a:lnTo>
                    <a:pt x="1" y="8"/>
                  </a:lnTo>
                  <a:lnTo>
                    <a:pt x="0" y="9"/>
                  </a:lnTo>
                  <a:lnTo>
                    <a:pt x="0" y="12"/>
                  </a:lnTo>
                  <a:lnTo>
                    <a:pt x="0" y="13"/>
                  </a:lnTo>
                  <a:lnTo>
                    <a:pt x="0" y="15"/>
                  </a:lnTo>
                  <a:lnTo>
                    <a:pt x="0" y="17"/>
                  </a:lnTo>
                  <a:lnTo>
                    <a:pt x="0" y="20"/>
                  </a:lnTo>
                  <a:lnTo>
                    <a:pt x="0" y="21"/>
                  </a:lnTo>
                  <a:lnTo>
                    <a:pt x="1" y="24"/>
                  </a:lnTo>
                  <a:lnTo>
                    <a:pt x="3" y="25"/>
                  </a:lnTo>
                  <a:lnTo>
                    <a:pt x="4" y="27"/>
                  </a:lnTo>
                  <a:lnTo>
                    <a:pt x="5" y="28"/>
                  </a:lnTo>
                  <a:lnTo>
                    <a:pt x="7" y="29"/>
                  </a:lnTo>
                  <a:lnTo>
                    <a:pt x="9" y="30"/>
                  </a:lnTo>
                  <a:lnTo>
                    <a:pt x="10" y="30"/>
                  </a:lnTo>
                  <a:lnTo>
                    <a:pt x="13" y="32"/>
                  </a:lnTo>
                  <a:lnTo>
                    <a:pt x="14" y="32"/>
                  </a:lnTo>
                  <a:lnTo>
                    <a:pt x="17" y="32"/>
                  </a:lnTo>
                  <a:lnTo>
                    <a:pt x="20" y="30"/>
                  </a:lnTo>
                  <a:lnTo>
                    <a:pt x="21" y="30"/>
                  </a:lnTo>
                  <a:lnTo>
                    <a:pt x="24" y="29"/>
                  </a:lnTo>
                  <a:lnTo>
                    <a:pt x="25" y="28"/>
                  </a:lnTo>
                  <a:lnTo>
                    <a:pt x="26" y="27"/>
                  </a:lnTo>
                  <a:lnTo>
                    <a:pt x="28" y="25"/>
                  </a:lnTo>
                  <a:lnTo>
                    <a:pt x="29" y="24"/>
                  </a:lnTo>
                  <a:lnTo>
                    <a:pt x="30" y="21"/>
                  </a:lnTo>
                  <a:lnTo>
                    <a:pt x="30" y="20"/>
                  </a:lnTo>
                  <a:lnTo>
                    <a:pt x="32" y="17"/>
                  </a:lnTo>
                  <a:lnTo>
                    <a:pt x="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7" name="Freeform 369"/>
            <p:cNvSpPr>
              <a:spLocks/>
            </p:cNvSpPr>
            <p:nvPr userDrawn="1"/>
          </p:nvSpPr>
          <p:spPr bwMode="auto">
            <a:xfrm>
              <a:off x="5011" y="16"/>
              <a:ext cx="4" cy="5"/>
            </a:xfrm>
            <a:custGeom>
              <a:avLst/>
              <a:gdLst>
                <a:gd name="T0" fmla="*/ 4 w 4"/>
                <a:gd name="T1" fmla="*/ 0 h 5"/>
                <a:gd name="T2" fmla="*/ 0 w 4"/>
                <a:gd name="T3" fmla="*/ 5 h 5"/>
                <a:gd name="T4" fmla="*/ 0 w 4"/>
                <a:gd name="T5" fmla="*/ 0 h 5"/>
                <a:gd name="T6" fmla="*/ 4 w 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5">
                  <a:moveTo>
                    <a:pt x="4" y="0"/>
                  </a:moveTo>
                  <a:lnTo>
                    <a:pt x="0" y="5"/>
                  </a:lnTo>
                  <a:lnTo>
                    <a:pt x="0"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8" name="Freeform 370"/>
            <p:cNvSpPr>
              <a:spLocks/>
            </p:cNvSpPr>
            <p:nvPr userDrawn="1"/>
          </p:nvSpPr>
          <p:spPr bwMode="auto">
            <a:xfrm>
              <a:off x="5011" y="16"/>
              <a:ext cx="8" cy="9"/>
            </a:xfrm>
            <a:custGeom>
              <a:avLst/>
              <a:gdLst>
                <a:gd name="T0" fmla="*/ 8 w 8"/>
                <a:gd name="T1" fmla="*/ 0 h 9"/>
                <a:gd name="T2" fmla="*/ 0 w 8"/>
                <a:gd name="T3" fmla="*/ 9 h 9"/>
                <a:gd name="T4" fmla="*/ 0 w 8"/>
                <a:gd name="T5" fmla="*/ 0 h 9"/>
                <a:gd name="T6" fmla="*/ 8 w 8"/>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9">
                  <a:moveTo>
                    <a:pt x="8" y="0"/>
                  </a:moveTo>
                  <a:lnTo>
                    <a:pt x="0" y="9"/>
                  </a:lnTo>
                  <a:lnTo>
                    <a:pt x="0"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9" name="Freeform 371"/>
            <p:cNvSpPr>
              <a:spLocks/>
            </p:cNvSpPr>
            <p:nvPr userDrawn="1"/>
          </p:nvSpPr>
          <p:spPr bwMode="auto">
            <a:xfrm>
              <a:off x="5011" y="16"/>
              <a:ext cx="12" cy="14"/>
            </a:xfrm>
            <a:custGeom>
              <a:avLst/>
              <a:gdLst>
                <a:gd name="T0" fmla="*/ 0 w 12"/>
                <a:gd name="T1" fmla="*/ 5 h 14"/>
                <a:gd name="T2" fmla="*/ 4 w 12"/>
                <a:gd name="T3" fmla="*/ 0 h 14"/>
                <a:gd name="T4" fmla="*/ 12 w 12"/>
                <a:gd name="T5" fmla="*/ 0 h 14"/>
                <a:gd name="T6" fmla="*/ 0 w 12"/>
                <a:gd name="T7" fmla="*/ 14 h 14"/>
                <a:gd name="T8" fmla="*/ 0 w 12"/>
                <a:gd name="T9" fmla="*/ 5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4">
                  <a:moveTo>
                    <a:pt x="0" y="5"/>
                  </a:moveTo>
                  <a:lnTo>
                    <a:pt x="4" y="0"/>
                  </a:lnTo>
                  <a:lnTo>
                    <a:pt x="12" y="0"/>
                  </a:lnTo>
                  <a:lnTo>
                    <a:pt x="0" y="14"/>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0" name="Freeform 372"/>
            <p:cNvSpPr>
              <a:spLocks/>
            </p:cNvSpPr>
            <p:nvPr userDrawn="1"/>
          </p:nvSpPr>
          <p:spPr bwMode="auto">
            <a:xfrm>
              <a:off x="5011" y="16"/>
              <a:ext cx="16" cy="20"/>
            </a:xfrm>
            <a:custGeom>
              <a:avLst/>
              <a:gdLst>
                <a:gd name="T0" fmla="*/ 0 w 16"/>
                <a:gd name="T1" fmla="*/ 9 h 20"/>
                <a:gd name="T2" fmla="*/ 8 w 16"/>
                <a:gd name="T3" fmla="*/ 0 h 20"/>
                <a:gd name="T4" fmla="*/ 16 w 16"/>
                <a:gd name="T5" fmla="*/ 0 h 20"/>
                <a:gd name="T6" fmla="*/ 0 w 16"/>
                <a:gd name="T7" fmla="*/ 20 h 20"/>
                <a:gd name="T8" fmla="*/ 0 w 16"/>
                <a:gd name="T9" fmla="*/ 9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0">
                  <a:moveTo>
                    <a:pt x="0" y="9"/>
                  </a:moveTo>
                  <a:lnTo>
                    <a:pt x="8" y="0"/>
                  </a:lnTo>
                  <a:lnTo>
                    <a:pt x="16" y="0"/>
                  </a:lnTo>
                  <a:lnTo>
                    <a:pt x="0" y="20"/>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1" name="Freeform 373"/>
            <p:cNvSpPr>
              <a:spLocks/>
            </p:cNvSpPr>
            <p:nvPr userDrawn="1"/>
          </p:nvSpPr>
          <p:spPr bwMode="auto">
            <a:xfrm>
              <a:off x="5011" y="16"/>
              <a:ext cx="20" cy="24"/>
            </a:xfrm>
            <a:custGeom>
              <a:avLst/>
              <a:gdLst>
                <a:gd name="T0" fmla="*/ 0 w 20"/>
                <a:gd name="T1" fmla="*/ 14 h 24"/>
                <a:gd name="T2" fmla="*/ 12 w 20"/>
                <a:gd name="T3" fmla="*/ 0 h 24"/>
                <a:gd name="T4" fmla="*/ 20 w 20"/>
                <a:gd name="T5" fmla="*/ 0 h 24"/>
                <a:gd name="T6" fmla="*/ 0 w 20"/>
                <a:gd name="T7" fmla="*/ 24 h 24"/>
                <a:gd name="T8" fmla="*/ 0 w 20"/>
                <a:gd name="T9" fmla="*/ 1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4">
                  <a:moveTo>
                    <a:pt x="0" y="14"/>
                  </a:moveTo>
                  <a:lnTo>
                    <a:pt x="12" y="0"/>
                  </a:lnTo>
                  <a:lnTo>
                    <a:pt x="20" y="0"/>
                  </a:lnTo>
                  <a:lnTo>
                    <a:pt x="0" y="24"/>
                  </a:lnTo>
                  <a:lnTo>
                    <a:pt x="0" y="14"/>
                  </a:ln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2" name="Freeform 374"/>
            <p:cNvSpPr>
              <a:spLocks/>
            </p:cNvSpPr>
            <p:nvPr userDrawn="1"/>
          </p:nvSpPr>
          <p:spPr bwMode="auto">
            <a:xfrm>
              <a:off x="5011" y="16"/>
              <a:ext cx="23" cy="29"/>
            </a:xfrm>
            <a:custGeom>
              <a:avLst/>
              <a:gdLst>
                <a:gd name="T0" fmla="*/ 0 w 23"/>
                <a:gd name="T1" fmla="*/ 20 h 29"/>
                <a:gd name="T2" fmla="*/ 16 w 23"/>
                <a:gd name="T3" fmla="*/ 0 h 29"/>
                <a:gd name="T4" fmla="*/ 23 w 23"/>
                <a:gd name="T5" fmla="*/ 0 h 29"/>
                <a:gd name="T6" fmla="*/ 0 w 23"/>
                <a:gd name="T7" fmla="*/ 29 h 29"/>
                <a:gd name="T8" fmla="*/ 0 w 23"/>
                <a:gd name="T9" fmla="*/ 2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9">
                  <a:moveTo>
                    <a:pt x="0" y="20"/>
                  </a:moveTo>
                  <a:lnTo>
                    <a:pt x="16" y="0"/>
                  </a:lnTo>
                  <a:lnTo>
                    <a:pt x="23" y="0"/>
                  </a:lnTo>
                  <a:lnTo>
                    <a:pt x="0" y="29"/>
                  </a:lnTo>
                  <a:lnTo>
                    <a:pt x="0" y="20"/>
                  </a:lnTo>
                  <a:close/>
                </a:path>
              </a:pathLst>
            </a:custGeom>
            <a:solidFill>
              <a:srgbClr val="FDFD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3" name="Freeform 375"/>
            <p:cNvSpPr>
              <a:spLocks/>
            </p:cNvSpPr>
            <p:nvPr userDrawn="1"/>
          </p:nvSpPr>
          <p:spPr bwMode="auto">
            <a:xfrm>
              <a:off x="5011" y="16"/>
              <a:ext cx="27" cy="34"/>
            </a:xfrm>
            <a:custGeom>
              <a:avLst/>
              <a:gdLst>
                <a:gd name="T0" fmla="*/ 0 w 27"/>
                <a:gd name="T1" fmla="*/ 24 h 34"/>
                <a:gd name="T2" fmla="*/ 20 w 27"/>
                <a:gd name="T3" fmla="*/ 0 h 34"/>
                <a:gd name="T4" fmla="*/ 27 w 27"/>
                <a:gd name="T5" fmla="*/ 0 h 34"/>
                <a:gd name="T6" fmla="*/ 0 w 27"/>
                <a:gd name="T7" fmla="*/ 34 h 34"/>
                <a:gd name="T8" fmla="*/ 0 w 27"/>
                <a:gd name="T9" fmla="*/ 24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4">
                  <a:moveTo>
                    <a:pt x="0" y="24"/>
                  </a:moveTo>
                  <a:lnTo>
                    <a:pt x="20" y="0"/>
                  </a:lnTo>
                  <a:lnTo>
                    <a:pt x="27" y="0"/>
                  </a:lnTo>
                  <a:lnTo>
                    <a:pt x="0" y="34"/>
                  </a:lnTo>
                  <a:lnTo>
                    <a:pt x="0" y="24"/>
                  </a:lnTo>
                  <a:close/>
                </a:path>
              </a:pathLst>
            </a:custGeom>
            <a:solidFill>
              <a:srgbClr val="FCFD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4" name="Freeform 376"/>
            <p:cNvSpPr>
              <a:spLocks/>
            </p:cNvSpPr>
            <p:nvPr userDrawn="1"/>
          </p:nvSpPr>
          <p:spPr bwMode="auto">
            <a:xfrm>
              <a:off x="5011" y="16"/>
              <a:ext cx="33" cy="38"/>
            </a:xfrm>
            <a:custGeom>
              <a:avLst/>
              <a:gdLst>
                <a:gd name="T0" fmla="*/ 0 w 33"/>
                <a:gd name="T1" fmla="*/ 29 h 38"/>
                <a:gd name="T2" fmla="*/ 23 w 33"/>
                <a:gd name="T3" fmla="*/ 0 h 38"/>
                <a:gd name="T4" fmla="*/ 33 w 33"/>
                <a:gd name="T5" fmla="*/ 0 h 38"/>
                <a:gd name="T6" fmla="*/ 0 w 33"/>
                <a:gd name="T7" fmla="*/ 38 h 38"/>
                <a:gd name="T8" fmla="*/ 0 w 33"/>
                <a:gd name="T9" fmla="*/ 29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8">
                  <a:moveTo>
                    <a:pt x="0" y="29"/>
                  </a:moveTo>
                  <a:lnTo>
                    <a:pt x="23" y="0"/>
                  </a:lnTo>
                  <a:lnTo>
                    <a:pt x="33" y="0"/>
                  </a:lnTo>
                  <a:lnTo>
                    <a:pt x="0" y="38"/>
                  </a:lnTo>
                  <a:lnTo>
                    <a:pt x="0" y="29"/>
                  </a:lnTo>
                  <a:close/>
                </a:path>
              </a:pathLst>
            </a:custGeom>
            <a:solidFill>
              <a:srgbClr val="FCFD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5" name="Freeform 377"/>
            <p:cNvSpPr>
              <a:spLocks/>
            </p:cNvSpPr>
            <p:nvPr userDrawn="1"/>
          </p:nvSpPr>
          <p:spPr bwMode="auto">
            <a:xfrm>
              <a:off x="5011" y="16"/>
              <a:ext cx="37" cy="43"/>
            </a:xfrm>
            <a:custGeom>
              <a:avLst/>
              <a:gdLst>
                <a:gd name="T0" fmla="*/ 0 w 37"/>
                <a:gd name="T1" fmla="*/ 34 h 43"/>
                <a:gd name="T2" fmla="*/ 27 w 37"/>
                <a:gd name="T3" fmla="*/ 0 h 43"/>
                <a:gd name="T4" fmla="*/ 37 w 37"/>
                <a:gd name="T5" fmla="*/ 0 h 43"/>
                <a:gd name="T6" fmla="*/ 0 w 37"/>
                <a:gd name="T7" fmla="*/ 43 h 43"/>
                <a:gd name="T8" fmla="*/ 0 w 37"/>
                <a:gd name="T9" fmla="*/ 34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3">
                  <a:moveTo>
                    <a:pt x="0" y="34"/>
                  </a:moveTo>
                  <a:lnTo>
                    <a:pt x="27" y="0"/>
                  </a:lnTo>
                  <a:lnTo>
                    <a:pt x="37" y="0"/>
                  </a:lnTo>
                  <a:lnTo>
                    <a:pt x="0" y="43"/>
                  </a:lnTo>
                  <a:lnTo>
                    <a:pt x="0" y="34"/>
                  </a:lnTo>
                  <a:close/>
                </a:path>
              </a:pathLst>
            </a:custGeom>
            <a:solidFill>
              <a:srgbClr val="FAFB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6" name="Freeform 378"/>
            <p:cNvSpPr>
              <a:spLocks/>
            </p:cNvSpPr>
            <p:nvPr userDrawn="1"/>
          </p:nvSpPr>
          <p:spPr bwMode="auto">
            <a:xfrm>
              <a:off x="5011" y="16"/>
              <a:ext cx="41" cy="47"/>
            </a:xfrm>
            <a:custGeom>
              <a:avLst/>
              <a:gdLst>
                <a:gd name="T0" fmla="*/ 0 w 41"/>
                <a:gd name="T1" fmla="*/ 38 h 47"/>
                <a:gd name="T2" fmla="*/ 33 w 41"/>
                <a:gd name="T3" fmla="*/ 0 h 47"/>
                <a:gd name="T4" fmla="*/ 41 w 41"/>
                <a:gd name="T5" fmla="*/ 0 h 47"/>
                <a:gd name="T6" fmla="*/ 0 w 41"/>
                <a:gd name="T7" fmla="*/ 47 h 47"/>
                <a:gd name="T8" fmla="*/ 0 w 41"/>
                <a:gd name="T9" fmla="*/ 38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7">
                  <a:moveTo>
                    <a:pt x="0" y="38"/>
                  </a:moveTo>
                  <a:lnTo>
                    <a:pt x="33" y="0"/>
                  </a:lnTo>
                  <a:lnTo>
                    <a:pt x="41" y="0"/>
                  </a:lnTo>
                  <a:lnTo>
                    <a:pt x="0" y="47"/>
                  </a:lnTo>
                  <a:lnTo>
                    <a:pt x="0" y="38"/>
                  </a:lnTo>
                  <a:close/>
                </a:path>
              </a:pathLst>
            </a:custGeom>
            <a:solidFill>
              <a:srgbClr val="FAFB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7" name="Freeform 379"/>
            <p:cNvSpPr>
              <a:spLocks/>
            </p:cNvSpPr>
            <p:nvPr userDrawn="1"/>
          </p:nvSpPr>
          <p:spPr bwMode="auto">
            <a:xfrm>
              <a:off x="5011" y="16"/>
              <a:ext cx="45" cy="53"/>
            </a:xfrm>
            <a:custGeom>
              <a:avLst/>
              <a:gdLst>
                <a:gd name="T0" fmla="*/ 0 w 45"/>
                <a:gd name="T1" fmla="*/ 43 h 53"/>
                <a:gd name="T2" fmla="*/ 37 w 45"/>
                <a:gd name="T3" fmla="*/ 0 h 53"/>
                <a:gd name="T4" fmla="*/ 45 w 45"/>
                <a:gd name="T5" fmla="*/ 0 h 53"/>
                <a:gd name="T6" fmla="*/ 0 w 45"/>
                <a:gd name="T7" fmla="*/ 53 h 53"/>
                <a:gd name="T8" fmla="*/ 0 w 45"/>
                <a:gd name="T9" fmla="*/ 4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3">
                  <a:moveTo>
                    <a:pt x="0" y="43"/>
                  </a:moveTo>
                  <a:lnTo>
                    <a:pt x="37" y="0"/>
                  </a:lnTo>
                  <a:lnTo>
                    <a:pt x="45" y="0"/>
                  </a:lnTo>
                  <a:lnTo>
                    <a:pt x="0" y="53"/>
                  </a:lnTo>
                  <a:lnTo>
                    <a:pt x="0" y="43"/>
                  </a:lnTo>
                  <a:close/>
                </a:path>
              </a:pathLst>
            </a:custGeom>
            <a:solidFill>
              <a:srgbClr val="F9FB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8" name="Freeform 380"/>
            <p:cNvSpPr>
              <a:spLocks/>
            </p:cNvSpPr>
            <p:nvPr userDrawn="1"/>
          </p:nvSpPr>
          <p:spPr bwMode="auto">
            <a:xfrm>
              <a:off x="5011" y="16"/>
              <a:ext cx="48" cy="58"/>
            </a:xfrm>
            <a:custGeom>
              <a:avLst/>
              <a:gdLst>
                <a:gd name="T0" fmla="*/ 0 w 48"/>
                <a:gd name="T1" fmla="*/ 47 h 58"/>
                <a:gd name="T2" fmla="*/ 41 w 48"/>
                <a:gd name="T3" fmla="*/ 0 h 58"/>
                <a:gd name="T4" fmla="*/ 48 w 48"/>
                <a:gd name="T5" fmla="*/ 0 h 58"/>
                <a:gd name="T6" fmla="*/ 0 w 48"/>
                <a:gd name="T7" fmla="*/ 58 h 58"/>
                <a:gd name="T8" fmla="*/ 0 w 48"/>
                <a:gd name="T9" fmla="*/ 47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58">
                  <a:moveTo>
                    <a:pt x="0" y="47"/>
                  </a:moveTo>
                  <a:lnTo>
                    <a:pt x="41" y="0"/>
                  </a:lnTo>
                  <a:lnTo>
                    <a:pt x="48" y="0"/>
                  </a:lnTo>
                  <a:lnTo>
                    <a:pt x="0" y="58"/>
                  </a:lnTo>
                  <a:lnTo>
                    <a:pt x="0" y="47"/>
                  </a:lnTo>
                  <a:close/>
                </a:path>
              </a:pathLst>
            </a:custGeom>
            <a:solidFill>
              <a:srgbClr val="F8F9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9" name="Freeform 381"/>
            <p:cNvSpPr>
              <a:spLocks/>
            </p:cNvSpPr>
            <p:nvPr userDrawn="1"/>
          </p:nvSpPr>
          <p:spPr bwMode="auto">
            <a:xfrm>
              <a:off x="5011" y="16"/>
              <a:ext cx="52" cy="62"/>
            </a:xfrm>
            <a:custGeom>
              <a:avLst/>
              <a:gdLst>
                <a:gd name="T0" fmla="*/ 0 w 52"/>
                <a:gd name="T1" fmla="*/ 53 h 62"/>
                <a:gd name="T2" fmla="*/ 45 w 52"/>
                <a:gd name="T3" fmla="*/ 0 h 62"/>
                <a:gd name="T4" fmla="*/ 52 w 52"/>
                <a:gd name="T5" fmla="*/ 0 h 62"/>
                <a:gd name="T6" fmla="*/ 0 w 52"/>
                <a:gd name="T7" fmla="*/ 62 h 62"/>
                <a:gd name="T8" fmla="*/ 0 w 52"/>
                <a:gd name="T9" fmla="*/ 53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62">
                  <a:moveTo>
                    <a:pt x="0" y="53"/>
                  </a:moveTo>
                  <a:lnTo>
                    <a:pt x="45" y="0"/>
                  </a:lnTo>
                  <a:lnTo>
                    <a:pt x="52" y="0"/>
                  </a:lnTo>
                  <a:lnTo>
                    <a:pt x="0" y="62"/>
                  </a:lnTo>
                  <a:lnTo>
                    <a:pt x="0" y="53"/>
                  </a:lnTo>
                  <a:close/>
                </a:path>
              </a:pathLst>
            </a:custGeom>
            <a:solidFill>
              <a:srgbClr val="F7F9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0" name="Freeform 382"/>
            <p:cNvSpPr>
              <a:spLocks/>
            </p:cNvSpPr>
            <p:nvPr userDrawn="1"/>
          </p:nvSpPr>
          <p:spPr bwMode="auto">
            <a:xfrm>
              <a:off x="5011" y="16"/>
              <a:ext cx="56" cy="67"/>
            </a:xfrm>
            <a:custGeom>
              <a:avLst/>
              <a:gdLst>
                <a:gd name="T0" fmla="*/ 0 w 56"/>
                <a:gd name="T1" fmla="*/ 58 h 67"/>
                <a:gd name="T2" fmla="*/ 48 w 56"/>
                <a:gd name="T3" fmla="*/ 0 h 67"/>
                <a:gd name="T4" fmla="*/ 56 w 56"/>
                <a:gd name="T5" fmla="*/ 0 h 67"/>
                <a:gd name="T6" fmla="*/ 0 w 56"/>
                <a:gd name="T7" fmla="*/ 67 h 67"/>
                <a:gd name="T8" fmla="*/ 0 w 56"/>
                <a:gd name="T9" fmla="*/ 58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67">
                  <a:moveTo>
                    <a:pt x="0" y="58"/>
                  </a:moveTo>
                  <a:lnTo>
                    <a:pt x="48" y="0"/>
                  </a:lnTo>
                  <a:lnTo>
                    <a:pt x="56" y="0"/>
                  </a:lnTo>
                  <a:lnTo>
                    <a:pt x="0" y="67"/>
                  </a:lnTo>
                  <a:lnTo>
                    <a:pt x="0" y="58"/>
                  </a:lnTo>
                  <a:close/>
                </a:path>
              </a:pathLst>
            </a:custGeom>
            <a:solidFill>
              <a:srgbClr val="F7F9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1" name="Freeform 383"/>
            <p:cNvSpPr>
              <a:spLocks/>
            </p:cNvSpPr>
            <p:nvPr userDrawn="1"/>
          </p:nvSpPr>
          <p:spPr bwMode="auto">
            <a:xfrm>
              <a:off x="5011" y="16"/>
              <a:ext cx="60" cy="72"/>
            </a:xfrm>
            <a:custGeom>
              <a:avLst/>
              <a:gdLst>
                <a:gd name="T0" fmla="*/ 0 w 60"/>
                <a:gd name="T1" fmla="*/ 62 h 72"/>
                <a:gd name="T2" fmla="*/ 52 w 60"/>
                <a:gd name="T3" fmla="*/ 0 h 72"/>
                <a:gd name="T4" fmla="*/ 60 w 60"/>
                <a:gd name="T5" fmla="*/ 0 h 72"/>
                <a:gd name="T6" fmla="*/ 0 w 60"/>
                <a:gd name="T7" fmla="*/ 72 h 72"/>
                <a:gd name="T8" fmla="*/ 0 w 60"/>
                <a:gd name="T9" fmla="*/ 62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72">
                  <a:moveTo>
                    <a:pt x="0" y="62"/>
                  </a:moveTo>
                  <a:lnTo>
                    <a:pt x="52" y="0"/>
                  </a:lnTo>
                  <a:lnTo>
                    <a:pt x="60" y="0"/>
                  </a:lnTo>
                  <a:lnTo>
                    <a:pt x="0" y="72"/>
                  </a:lnTo>
                  <a:lnTo>
                    <a:pt x="0" y="62"/>
                  </a:lnTo>
                  <a:close/>
                </a:path>
              </a:pathLst>
            </a:custGeom>
            <a:solidFill>
              <a:srgbClr val="F5F7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2" name="Freeform 384"/>
            <p:cNvSpPr>
              <a:spLocks/>
            </p:cNvSpPr>
            <p:nvPr userDrawn="1"/>
          </p:nvSpPr>
          <p:spPr bwMode="auto">
            <a:xfrm>
              <a:off x="5011" y="16"/>
              <a:ext cx="64" cy="76"/>
            </a:xfrm>
            <a:custGeom>
              <a:avLst/>
              <a:gdLst>
                <a:gd name="T0" fmla="*/ 0 w 64"/>
                <a:gd name="T1" fmla="*/ 67 h 76"/>
                <a:gd name="T2" fmla="*/ 56 w 64"/>
                <a:gd name="T3" fmla="*/ 0 h 76"/>
                <a:gd name="T4" fmla="*/ 64 w 64"/>
                <a:gd name="T5" fmla="*/ 0 h 76"/>
                <a:gd name="T6" fmla="*/ 0 w 64"/>
                <a:gd name="T7" fmla="*/ 76 h 76"/>
                <a:gd name="T8" fmla="*/ 0 w 64"/>
                <a:gd name="T9" fmla="*/ 67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76">
                  <a:moveTo>
                    <a:pt x="0" y="67"/>
                  </a:moveTo>
                  <a:lnTo>
                    <a:pt x="56" y="0"/>
                  </a:lnTo>
                  <a:lnTo>
                    <a:pt x="64" y="0"/>
                  </a:lnTo>
                  <a:lnTo>
                    <a:pt x="0" y="76"/>
                  </a:lnTo>
                  <a:lnTo>
                    <a:pt x="0" y="67"/>
                  </a:lnTo>
                  <a:close/>
                </a:path>
              </a:pathLst>
            </a:custGeom>
            <a:solidFill>
              <a:srgbClr val="F5F7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3" name="Freeform 385"/>
            <p:cNvSpPr>
              <a:spLocks/>
            </p:cNvSpPr>
            <p:nvPr userDrawn="1"/>
          </p:nvSpPr>
          <p:spPr bwMode="auto">
            <a:xfrm>
              <a:off x="5011" y="16"/>
              <a:ext cx="68" cy="82"/>
            </a:xfrm>
            <a:custGeom>
              <a:avLst/>
              <a:gdLst>
                <a:gd name="T0" fmla="*/ 0 w 68"/>
                <a:gd name="T1" fmla="*/ 72 h 82"/>
                <a:gd name="T2" fmla="*/ 60 w 68"/>
                <a:gd name="T3" fmla="*/ 0 h 82"/>
                <a:gd name="T4" fmla="*/ 68 w 68"/>
                <a:gd name="T5" fmla="*/ 0 h 82"/>
                <a:gd name="T6" fmla="*/ 0 w 68"/>
                <a:gd name="T7" fmla="*/ 82 h 82"/>
                <a:gd name="T8" fmla="*/ 0 w 68"/>
                <a:gd name="T9" fmla="*/ 72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2">
                  <a:moveTo>
                    <a:pt x="0" y="72"/>
                  </a:moveTo>
                  <a:lnTo>
                    <a:pt x="60" y="0"/>
                  </a:lnTo>
                  <a:lnTo>
                    <a:pt x="68" y="0"/>
                  </a:lnTo>
                  <a:lnTo>
                    <a:pt x="0" y="82"/>
                  </a:lnTo>
                  <a:lnTo>
                    <a:pt x="0" y="72"/>
                  </a:lnTo>
                  <a:close/>
                </a:path>
              </a:pathLst>
            </a:custGeom>
            <a:solidFill>
              <a:srgbClr val="F4F7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4" name="Freeform 386"/>
            <p:cNvSpPr>
              <a:spLocks/>
            </p:cNvSpPr>
            <p:nvPr userDrawn="1"/>
          </p:nvSpPr>
          <p:spPr bwMode="auto">
            <a:xfrm>
              <a:off x="5011" y="16"/>
              <a:ext cx="72" cy="87"/>
            </a:xfrm>
            <a:custGeom>
              <a:avLst/>
              <a:gdLst>
                <a:gd name="T0" fmla="*/ 0 w 72"/>
                <a:gd name="T1" fmla="*/ 76 h 87"/>
                <a:gd name="T2" fmla="*/ 64 w 72"/>
                <a:gd name="T3" fmla="*/ 0 h 87"/>
                <a:gd name="T4" fmla="*/ 72 w 72"/>
                <a:gd name="T5" fmla="*/ 0 h 87"/>
                <a:gd name="T6" fmla="*/ 0 w 72"/>
                <a:gd name="T7" fmla="*/ 87 h 87"/>
                <a:gd name="T8" fmla="*/ 0 w 72"/>
                <a:gd name="T9" fmla="*/ 76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87">
                  <a:moveTo>
                    <a:pt x="0" y="76"/>
                  </a:moveTo>
                  <a:lnTo>
                    <a:pt x="64" y="0"/>
                  </a:lnTo>
                  <a:lnTo>
                    <a:pt x="72" y="0"/>
                  </a:lnTo>
                  <a:lnTo>
                    <a:pt x="0" y="87"/>
                  </a:lnTo>
                  <a:lnTo>
                    <a:pt x="0" y="76"/>
                  </a:lnTo>
                  <a:close/>
                </a:path>
              </a:pathLst>
            </a:custGeom>
            <a:solidFill>
              <a:srgbClr val="F3F5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5" name="Freeform 387"/>
            <p:cNvSpPr>
              <a:spLocks/>
            </p:cNvSpPr>
            <p:nvPr userDrawn="1"/>
          </p:nvSpPr>
          <p:spPr bwMode="auto">
            <a:xfrm>
              <a:off x="5011" y="16"/>
              <a:ext cx="76" cy="91"/>
            </a:xfrm>
            <a:custGeom>
              <a:avLst/>
              <a:gdLst>
                <a:gd name="T0" fmla="*/ 0 w 76"/>
                <a:gd name="T1" fmla="*/ 82 h 91"/>
                <a:gd name="T2" fmla="*/ 68 w 76"/>
                <a:gd name="T3" fmla="*/ 0 h 91"/>
                <a:gd name="T4" fmla="*/ 76 w 76"/>
                <a:gd name="T5" fmla="*/ 0 h 91"/>
                <a:gd name="T6" fmla="*/ 0 w 76"/>
                <a:gd name="T7" fmla="*/ 91 h 91"/>
                <a:gd name="T8" fmla="*/ 0 w 76"/>
                <a:gd name="T9" fmla="*/ 82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91">
                  <a:moveTo>
                    <a:pt x="0" y="82"/>
                  </a:moveTo>
                  <a:lnTo>
                    <a:pt x="68" y="0"/>
                  </a:lnTo>
                  <a:lnTo>
                    <a:pt x="76" y="0"/>
                  </a:lnTo>
                  <a:lnTo>
                    <a:pt x="0" y="91"/>
                  </a:lnTo>
                  <a:lnTo>
                    <a:pt x="0" y="82"/>
                  </a:lnTo>
                  <a:close/>
                </a:path>
              </a:pathLst>
            </a:custGeom>
            <a:solidFill>
              <a:srgbClr val="F2F5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6" name="Freeform 388"/>
            <p:cNvSpPr>
              <a:spLocks/>
            </p:cNvSpPr>
            <p:nvPr userDrawn="1"/>
          </p:nvSpPr>
          <p:spPr bwMode="auto">
            <a:xfrm>
              <a:off x="5011" y="16"/>
              <a:ext cx="80" cy="96"/>
            </a:xfrm>
            <a:custGeom>
              <a:avLst/>
              <a:gdLst>
                <a:gd name="T0" fmla="*/ 0 w 80"/>
                <a:gd name="T1" fmla="*/ 87 h 96"/>
                <a:gd name="T2" fmla="*/ 72 w 80"/>
                <a:gd name="T3" fmla="*/ 0 h 96"/>
                <a:gd name="T4" fmla="*/ 80 w 80"/>
                <a:gd name="T5" fmla="*/ 0 h 96"/>
                <a:gd name="T6" fmla="*/ 0 w 80"/>
                <a:gd name="T7" fmla="*/ 96 h 96"/>
                <a:gd name="T8" fmla="*/ 0 w 80"/>
                <a:gd name="T9" fmla="*/ 87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96">
                  <a:moveTo>
                    <a:pt x="0" y="87"/>
                  </a:moveTo>
                  <a:lnTo>
                    <a:pt x="72" y="0"/>
                  </a:lnTo>
                  <a:lnTo>
                    <a:pt x="80" y="0"/>
                  </a:lnTo>
                  <a:lnTo>
                    <a:pt x="0" y="96"/>
                  </a:lnTo>
                  <a:lnTo>
                    <a:pt x="0" y="87"/>
                  </a:lnTo>
                  <a:close/>
                </a:path>
              </a:pathLst>
            </a:custGeom>
            <a:solidFill>
              <a:srgbClr val="F2F5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7" name="Freeform 389"/>
            <p:cNvSpPr>
              <a:spLocks/>
            </p:cNvSpPr>
            <p:nvPr userDrawn="1"/>
          </p:nvSpPr>
          <p:spPr bwMode="auto">
            <a:xfrm>
              <a:off x="5011" y="16"/>
              <a:ext cx="84" cy="101"/>
            </a:xfrm>
            <a:custGeom>
              <a:avLst/>
              <a:gdLst>
                <a:gd name="T0" fmla="*/ 0 w 84"/>
                <a:gd name="T1" fmla="*/ 91 h 101"/>
                <a:gd name="T2" fmla="*/ 76 w 84"/>
                <a:gd name="T3" fmla="*/ 0 h 101"/>
                <a:gd name="T4" fmla="*/ 84 w 84"/>
                <a:gd name="T5" fmla="*/ 0 h 101"/>
                <a:gd name="T6" fmla="*/ 0 w 84"/>
                <a:gd name="T7" fmla="*/ 101 h 101"/>
                <a:gd name="T8" fmla="*/ 0 w 84"/>
                <a:gd name="T9" fmla="*/ 91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101">
                  <a:moveTo>
                    <a:pt x="0" y="91"/>
                  </a:moveTo>
                  <a:lnTo>
                    <a:pt x="76" y="0"/>
                  </a:lnTo>
                  <a:lnTo>
                    <a:pt x="84" y="0"/>
                  </a:lnTo>
                  <a:lnTo>
                    <a:pt x="0" y="101"/>
                  </a:lnTo>
                  <a:lnTo>
                    <a:pt x="0" y="91"/>
                  </a:lnTo>
                  <a:close/>
                </a:path>
              </a:pathLst>
            </a:custGeom>
            <a:solidFill>
              <a:srgbClr val="F0F3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8" name="Freeform 390"/>
            <p:cNvSpPr>
              <a:spLocks/>
            </p:cNvSpPr>
            <p:nvPr userDrawn="1"/>
          </p:nvSpPr>
          <p:spPr bwMode="auto">
            <a:xfrm>
              <a:off x="5011" y="16"/>
              <a:ext cx="89" cy="105"/>
            </a:xfrm>
            <a:custGeom>
              <a:avLst/>
              <a:gdLst>
                <a:gd name="T0" fmla="*/ 0 w 89"/>
                <a:gd name="T1" fmla="*/ 96 h 105"/>
                <a:gd name="T2" fmla="*/ 80 w 89"/>
                <a:gd name="T3" fmla="*/ 0 h 105"/>
                <a:gd name="T4" fmla="*/ 89 w 89"/>
                <a:gd name="T5" fmla="*/ 0 h 105"/>
                <a:gd name="T6" fmla="*/ 0 w 89"/>
                <a:gd name="T7" fmla="*/ 105 h 105"/>
                <a:gd name="T8" fmla="*/ 0 w 89"/>
                <a:gd name="T9" fmla="*/ 96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105">
                  <a:moveTo>
                    <a:pt x="0" y="96"/>
                  </a:moveTo>
                  <a:lnTo>
                    <a:pt x="80" y="0"/>
                  </a:lnTo>
                  <a:lnTo>
                    <a:pt x="89" y="0"/>
                  </a:lnTo>
                  <a:lnTo>
                    <a:pt x="0" y="105"/>
                  </a:lnTo>
                  <a:lnTo>
                    <a:pt x="0" y="96"/>
                  </a:lnTo>
                  <a:close/>
                </a:path>
              </a:pathLst>
            </a:custGeom>
            <a:solidFill>
              <a:srgbClr val="F0F3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9" name="Freeform 391"/>
            <p:cNvSpPr>
              <a:spLocks/>
            </p:cNvSpPr>
            <p:nvPr userDrawn="1"/>
          </p:nvSpPr>
          <p:spPr bwMode="auto">
            <a:xfrm>
              <a:off x="5011" y="16"/>
              <a:ext cx="93" cy="111"/>
            </a:xfrm>
            <a:custGeom>
              <a:avLst/>
              <a:gdLst>
                <a:gd name="T0" fmla="*/ 0 w 93"/>
                <a:gd name="T1" fmla="*/ 101 h 111"/>
                <a:gd name="T2" fmla="*/ 84 w 93"/>
                <a:gd name="T3" fmla="*/ 0 h 111"/>
                <a:gd name="T4" fmla="*/ 93 w 93"/>
                <a:gd name="T5" fmla="*/ 0 h 111"/>
                <a:gd name="T6" fmla="*/ 0 w 93"/>
                <a:gd name="T7" fmla="*/ 111 h 111"/>
                <a:gd name="T8" fmla="*/ 0 w 93"/>
                <a:gd name="T9" fmla="*/ 101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111">
                  <a:moveTo>
                    <a:pt x="0" y="101"/>
                  </a:moveTo>
                  <a:lnTo>
                    <a:pt x="84" y="0"/>
                  </a:lnTo>
                  <a:lnTo>
                    <a:pt x="93" y="0"/>
                  </a:lnTo>
                  <a:lnTo>
                    <a:pt x="0" y="111"/>
                  </a:lnTo>
                  <a:lnTo>
                    <a:pt x="0" y="101"/>
                  </a:lnTo>
                  <a:close/>
                </a:path>
              </a:pathLst>
            </a:custGeom>
            <a:solidFill>
              <a:srgbClr val="EFF3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0" name="Freeform 392"/>
            <p:cNvSpPr>
              <a:spLocks/>
            </p:cNvSpPr>
            <p:nvPr userDrawn="1"/>
          </p:nvSpPr>
          <p:spPr bwMode="auto">
            <a:xfrm>
              <a:off x="5011" y="16"/>
              <a:ext cx="97" cy="116"/>
            </a:xfrm>
            <a:custGeom>
              <a:avLst/>
              <a:gdLst>
                <a:gd name="T0" fmla="*/ 0 w 97"/>
                <a:gd name="T1" fmla="*/ 105 h 116"/>
                <a:gd name="T2" fmla="*/ 89 w 97"/>
                <a:gd name="T3" fmla="*/ 0 h 116"/>
                <a:gd name="T4" fmla="*/ 97 w 97"/>
                <a:gd name="T5" fmla="*/ 0 h 116"/>
                <a:gd name="T6" fmla="*/ 0 w 97"/>
                <a:gd name="T7" fmla="*/ 116 h 116"/>
                <a:gd name="T8" fmla="*/ 0 w 97"/>
                <a:gd name="T9" fmla="*/ 105 h 1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16">
                  <a:moveTo>
                    <a:pt x="0" y="105"/>
                  </a:moveTo>
                  <a:lnTo>
                    <a:pt x="89" y="0"/>
                  </a:lnTo>
                  <a:lnTo>
                    <a:pt x="97" y="0"/>
                  </a:lnTo>
                  <a:lnTo>
                    <a:pt x="0" y="116"/>
                  </a:lnTo>
                  <a:lnTo>
                    <a:pt x="0" y="105"/>
                  </a:lnTo>
                  <a:close/>
                </a:path>
              </a:pathLst>
            </a:custGeom>
            <a:solidFill>
              <a:srgbClr val="EEF1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1" name="Freeform 393"/>
            <p:cNvSpPr>
              <a:spLocks/>
            </p:cNvSpPr>
            <p:nvPr userDrawn="1"/>
          </p:nvSpPr>
          <p:spPr bwMode="auto">
            <a:xfrm>
              <a:off x="5011" y="16"/>
              <a:ext cx="101" cy="120"/>
            </a:xfrm>
            <a:custGeom>
              <a:avLst/>
              <a:gdLst>
                <a:gd name="T0" fmla="*/ 0 w 101"/>
                <a:gd name="T1" fmla="*/ 111 h 120"/>
                <a:gd name="T2" fmla="*/ 93 w 101"/>
                <a:gd name="T3" fmla="*/ 0 h 120"/>
                <a:gd name="T4" fmla="*/ 101 w 101"/>
                <a:gd name="T5" fmla="*/ 0 h 120"/>
                <a:gd name="T6" fmla="*/ 0 w 101"/>
                <a:gd name="T7" fmla="*/ 120 h 120"/>
                <a:gd name="T8" fmla="*/ 0 w 101"/>
                <a:gd name="T9" fmla="*/ 111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20">
                  <a:moveTo>
                    <a:pt x="0" y="111"/>
                  </a:moveTo>
                  <a:lnTo>
                    <a:pt x="93" y="0"/>
                  </a:lnTo>
                  <a:lnTo>
                    <a:pt x="101" y="0"/>
                  </a:lnTo>
                  <a:lnTo>
                    <a:pt x="0" y="120"/>
                  </a:lnTo>
                  <a:lnTo>
                    <a:pt x="0" y="111"/>
                  </a:lnTo>
                  <a:close/>
                </a:path>
              </a:pathLst>
            </a:custGeom>
            <a:solidFill>
              <a:srgbClr val="EDF1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2" name="Freeform 394"/>
            <p:cNvSpPr>
              <a:spLocks/>
            </p:cNvSpPr>
            <p:nvPr userDrawn="1"/>
          </p:nvSpPr>
          <p:spPr bwMode="auto">
            <a:xfrm>
              <a:off x="5011" y="16"/>
              <a:ext cx="105" cy="125"/>
            </a:xfrm>
            <a:custGeom>
              <a:avLst/>
              <a:gdLst>
                <a:gd name="T0" fmla="*/ 0 w 105"/>
                <a:gd name="T1" fmla="*/ 116 h 125"/>
                <a:gd name="T2" fmla="*/ 97 w 105"/>
                <a:gd name="T3" fmla="*/ 0 h 125"/>
                <a:gd name="T4" fmla="*/ 105 w 105"/>
                <a:gd name="T5" fmla="*/ 0 h 125"/>
                <a:gd name="T6" fmla="*/ 0 w 105"/>
                <a:gd name="T7" fmla="*/ 125 h 125"/>
                <a:gd name="T8" fmla="*/ 0 w 105"/>
                <a:gd name="T9" fmla="*/ 116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25">
                  <a:moveTo>
                    <a:pt x="0" y="116"/>
                  </a:moveTo>
                  <a:lnTo>
                    <a:pt x="97" y="0"/>
                  </a:lnTo>
                  <a:lnTo>
                    <a:pt x="105" y="0"/>
                  </a:lnTo>
                  <a:lnTo>
                    <a:pt x="0" y="125"/>
                  </a:lnTo>
                  <a:lnTo>
                    <a:pt x="0" y="116"/>
                  </a:lnTo>
                  <a:close/>
                </a:path>
              </a:pathLst>
            </a:custGeom>
            <a:solidFill>
              <a:srgbClr val="EDF1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3" name="Freeform 395"/>
            <p:cNvSpPr>
              <a:spLocks/>
            </p:cNvSpPr>
            <p:nvPr userDrawn="1"/>
          </p:nvSpPr>
          <p:spPr bwMode="auto">
            <a:xfrm>
              <a:off x="5011" y="16"/>
              <a:ext cx="109" cy="129"/>
            </a:xfrm>
            <a:custGeom>
              <a:avLst/>
              <a:gdLst>
                <a:gd name="T0" fmla="*/ 0 w 109"/>
                <a:gd name="T1" fmla="*/ 120 h 129"/>
                <a:gd name="T2" fmla="*/ 101 w 109"/>
                <a:gd name="T3" fmla="*/ 0 h 129"/>
                <a:gd name="T4" fmla="*/ 109 w 109"/>
                <a:gd name="T5" fmla="*/ 0 h 129"/>
                <a:gd name="T6" fmla="*/ 0 w 109"/>
                <a:gd name="T7" fmla="*/ 129 h 129"/>
                <a:gd name="T8" fmla="*/ 0 w 109"/>
                <a:gd name="T9" fmla="*/ 120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29">
                  <a:moveTo>
                    <a:pt x="0" y="120"/>
                  </a:moveTo>
                  <a:lnTo>
                    <a:pt x="101" y="0"/>
                  </a:lnTo>
                  <a:lnTo>
                    <a:pt x="109" y="0"/>
                  </a:lnTo>
                  <a:lnTo>
                    <a:pt x="0" y="129"/>
                  </a:lnTo>
                  <a:lnTo>
                    <a:pt x="0" y="120"/>
                  </a:lnTo>
                  <a:close/>
                </a:path>
              </a:pathLst>
            </a:custGeom>
            <a:solidFill>
              <a:srgbClr val="EBEF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4" name="Freeform 396"/>
            <p:cNvSpPr>
              <a:spLocks/>
            </p:cNvSpPr>
            <p:nvPr userDrawn="1"/>
          </p:nvSpPr>
          <p:spPr bwMode="auto">
            <a:xfrm>
              <a:off x="5011" y="16"/>
              <a:ext cx="113" cy="134"/>
            </a:xfrm>
            <a:custGeom>
              <a:avLst/>
              <a:gdLst>
                <a:gd name="T0" fmla="*/ 0 w 113"/>
                <a:gd name="T1" fmla="*/ 125 h 134"/>
                <a:gd name="T2" fmla="*/ 105 w 113"/>
                <a:gd name="T3" fmla="*/ 0 h 134"/>
                <a:gd name="T4" fmla="*/ 113 w 113"/>
                <a:gd name="T5" fmla="*/ 0 h 134"/>
                <a:gd name="T6" fmla="*/ 0 w 113"/>
                <a:gd name="T7" fmla="*/ 134 h 134"/>
                <a:gd name="T8" fmla="*/ 0 w 113"/>
                <a:gd name="T9" fmla="*/ 125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134">
                  <a:moveTo>
                    <a:pt x="0" y="125"/>
                  </a:moveTo>
                  <a:lnTo>
                    <a:pt x="105" y="0"/>
                  </a:lnTo>
                  <a:lnTo>
                    <a:pt x="113" y="0"/>
                  </a:lnTo>
                  <a:lnTo>
                    <a:pt x="0" y="134"/>
                  </a:lnTo>
                  <a:lnTo>
                    <a:pt x="0" y="125"/>
                  </a:lnTo>
                  <a:close/>
                </a:path>
              </a:pathLst>
            </a:custGeom>
            <a:solidFill>
              <a:srgbClr val="EBEF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5" name="Freeform 397"/>
            <p:cNvSpPr>
              <a:spLocks/>
            </p:cNvSpPr>
            <p:nvPr userDrawn="1"/>
          </p:nvSpPr>
          <p:spPr bwMode="auto">
            <a:xfrm>
              <a:off x="5011" y="16"/>
              <a:ext cx="117" cy="140"/>
            </a:xfrm>
            <a:custGeom>
              <a:avLst/>
              <a:gdLst>
                <a:gd name="T0" fmla="*/ 0 w 117"/>
                <a:gd name="T1" fmla="*/ 129 h 140"/>
                <a:gd name="T2" fmla="*/ 109 w 117"/>
                <a:gd name="T3" fmla="*/ 0 h 140"/>
                <a:gd name="T4" fmla="*/ 117 w 117"/>
                <a:gd name="T5" fmla="*/ 0 h 140"/>
                <a:gd name="T6" fmla="*/ 0 w 117"/>
                <a:gd name="T7" fmla="*/ 140 h 140"/>
                <a:gd name="T8" fmla="*/ 0 w 117"/>
                <a:gd name="T9" fmla="*/ 129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40">
                  <a:moveTo>
                    <a:pt x="0" y="129"/>
                  </a:moveTo>
                  <a:lnTo>
                    <a:pt x="109" y="0"/>
                  </a:lnTo>
                  <a:lnTo>
                    <a:pt x="117" y="0"/>
                  </a:lnTo>
                  <a:lnTo>
                    <a:pt x="0" y="140"/>
                  </a:lnTo>
                  <a:lnTo>
                    <a:pt x="0" y="129"/>
                  </a:lnTo>
                  <a:close/>
                </a:path>
              </a:pathLst>
            </a:custGeom>
            <a:solidFill>
              <a:srgbClr val="EAEF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6" name="Freeform 398"/>
            <p:cNvSpPr>
              <a:spLocks/>
            </p:cNvSpPr>
            <p:nvPr userDrawn="1"/>
          </p:nvSpPr>
          <p:spPr bwMode="auto">
            <a:xfrm>
              <a:off x="5011" y="16"/>
              <a:ext cx="121" cy="144"/>
            </a:xfrm>
            <a:custGeom>
              <a:avLst/>
              <a:gdLst>
                <a:gd name="T0" fmla="*/ 0 w 121"/>
                <a:gd name="T1" fmla="*/ 134 h 144"/>
                <a:gd name="T2" fmla="*/ 113 w 121"/>
                <a:gd name="T3" fmla="*/ 0 h 144"/>
                <a:gd name="T4" fmla="*/ 121 w 121"/>
                <a:gd name="T5" fmla="*/ 0 h 144"/>
                <a:gd name="T6" fmla="*/ 0 w 121"/>
                <a:gd name="T7" fmla="*/ 144 h 144"/>
                <a:gd name="T8" fmla="*/ 0 w 121"/>
                <a:gd name="T9" fmla="*/ 134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44">
                  <a:moveTo>
                    <a:pt x="0" y="134"/>
                  </a:moveTo>
                  <a:lnTo>
                    <a:pt x="113" y="0"/>
                  </a:lnTo>
                  <a:lnTo>
                    <a:pt x="121" y="0"/>
                  </a:lnTo>
                  <a:lnTo>
                    <a:pt x="0" y="144"/>
                  </a:lnTo>
                  <a:lnTo>
                    <a:pt x="0" y="134"/>
                  </a:lnTo>
                  <a:close/>
                </a:path>
              </a:pathLst>
            </a:custGeom>
            <a:solidFill>
              <a:srgbClr val="E9ED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7" name="Freeform 399"/>
            <p:cNvSpPr>
              <a:spLocks/>
            </p:cNvSpPr>
            <p:nvPr userDrawn="1"/>
          </p:nvSpPr>
          <p:spPr bwMode="auto">
            <a:xfrm>
              <a:off x="5011" y="16"/>
              <a:ext cx="125" cy="149"/>
            </a:xfrm>
            <a:custGeom>
              <a:avLst/>
              <a:gdLst>
                <a:gd name="T0" fmla="*/ 0 w 125"/>
                <a:gd name="T1" fmla="*/ 140 h 149"/>
                <a:gd name="T2" fmla="*/ 117 w 125"/>
                <a:gd name="T3" fmla="*/ 0 h 149"/>
                <a:gd name="T4" fmla="*/ 125 w 125"/>
                <a:gd name="T5" fmla="*/ 0 h 149"/>
                <a:gd name="T6" fmla="*/ 0 w 125"/>
                <a:gd name="T7" fmla="*/ 149 h 149"/>
                <a:gd name="T8" fmla="*/ 0 w 125"/>
                <a:gd name="T9" fmla="*/ 140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 h="149">
                  <a:moveTo>
                    <a:pt x="0" y="140"/>
                  </a:moveTo>
                  <a:lnTo>
                    <a:pt x="117" y="0"/>
                  </a:lnTo>
                  <a:lnTo>
                    <a:pt x="125" y="0"/>
                  </a:lnTo>
                  <a:lnTo>
                    <a:pt x="0" y="149"/>
                  </a:lnTo>
                  <a:lnTo>
                    <a:pt x="0" y="140"/>
                  </a:lnTo>
                  <a:close/>
                </a:path>
              </a:pathLst>
            </a:custGeom>
            <a:solidFill>
              <a:srgbClr val="E8ED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8" name="Freeform 400"/>
            <p:cNvSpPr>
              <a:spLocks/>
            </p:cNvSpPr>
            <p:nvPr userDrawn="1"/>
          </p:nvSpPr>
          <p:spPr bwMode="auto">
            <a:xfrm>
              <a:off x="5011" y="16"/>
              <a:ext cx="129" cy="154"/>
            </a:xfrm>
            <a:custGeom>
              <a:avLst/>
              <a:gdLst>
                <a:gd name="T0" fmla="*/ 0 w 129"/>
                <a:gd name="T1" fmla="*/ 144 h 154"/>
                <a:gd name="T2" fmla="*/ 121 w 129"/>
                <a:gd name="T3" fmla="*/ 0 h 154"/>
                <a:gd name="T4" fmla="*/ 129 w 129"/>
                <a:gd name="T5" fmla="*/ 0 h 154"/>
                <a:gd name="T6" fmla="*/ 0 w 129"/>
                <a:gd name="T7" fmla="*/ 154 h 154"/>
                <a:gd name="T8" fmla="*/ 0 w 129"/>
                <a:gd name="T9" fmla="*/ 144 h 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 h="154">
                  <a:moveTo>
                    <a:pt x="0" y="144"/>
                  </a:moveTo>
                  <a:lnTo>
                    <a:pt x="121" y="0"/>
                  </a:lnTo>
                  <a:lnTo>
                    <a:pt x="129" y="0"/>
                  </a:lnTo>
                  <a:lnTo>
                    <a:pt x="0" y="154"/>
                  </a:lnTo>
                  <a:lnTo>
                    <a:pt x="0" y="144"/>
                  </a:lnTo>
                  <a:close/>
                </a:path>
              </a:pathLst>
            </a:custGeom>
            <a:solidFill>
              <a:srgbClr val="E8ED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9" name="Freeform 401"/>
            <p:cNvSpPr>
              <a:spLocks/>
            </p:cNvSpPr>
            <p:nvPr userDrawn="1"/>
          </p:nvSpPr>
          <p:spPr bwMode="auto">
            <a:xfrm>
              <a:off x="5011" y="16"/>
              <a:ext cx="133" cy="158"/>
            </a:xfrm>
            <a:custGeom>
              <a:avLst/>
              <a:gdLst>
                <a:gd name="T0" fmla="*/ 0 w 133"/>
                <a:gd name="T1" fmla="*/ 149 h 158"/>
                <a:gd name="T2" fmla="*/ 125 w 133"/>
                <a:gd name="T3" fmla="*/ 0 h 158"/>
                <a:gd name="T4" fmla="*/ 133 w 133"/>
                <a:gd name="T5" fmla="*/ 0 h 158"/>
                <a:gd name="T6" fmla="*/ 0 w 133"/>
                <a:gd name="T7" fmla="*/ 158 h 158"/>
                <a:gd name="T8" fmla="*/ 0 w 133"/>
                <a:gd name="T9" fmla="*/ 149 h 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 h="158">
                  <a:moveTo>
                    <a:pt x="0" y="149"/>
                  </a:moveTo>
                  <a:lnTo>
                    <a:pt x="125" y="0"/>
                  </a:lnTo>
                  <a:lnTo>
                    <a:pt x="133" y="0"/>
                  </a:lnTo>
                  <a:lnTo>
                    <a:pt x="0" y="158"/>
                  </a:lnTo>
                  <a:lnTo>
                    <a:pt x="0" y="149"/>
                  </a:lnTo>
                  <a:close/>
                </a:path>
              </a:pathLst>
            </a:custGeom>
            <a:solidFill>
              <a:srgbClr val="E6EB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0" name="Freeform 402"/>
            <p:cNvSpPr>
              <a:spLocks/>
            </p:cNvSpPr>
            <p:nvPr userDrawn="1"/>
          </p:nvSpPr>
          <p:spPr bwMode="auto">
            <a:xfrm>
              <a:off x="5011" y="16"/>
              <a:ext cx="137" cy="163"/>
            </a:xfrm>
            <a:custGeom>
              <a:avLst/>
              <a:gdLst>
                <a:gd name="T0" fmla="*/ 0 w 137"/>
                <a:gd name="T1" fmla="*/ 154 h 163"/>
                <a:gd name="T2" fmla="*/ 129 w 137"/>
                <a:gd name="T3" fmla="*/ 0 h 163"/>
                <a:gd name="T4" fmla="*/ 137 w 137"/>
                <a:gd name="T5" fmla="*/ 0 h 163"/>
                <a:gd name="T6" fmla="*/ 0 w 137"/>
                <a:gd name="T7" fmla="*/ 163 h 163"/>
                <a:gd name="T8" fmla="*/ 0 w 137"/>
                <a:gd name="T9" fmla="*/ 154 h 1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163">
                  <a:moveTo>
                    <a:pt x="0" y="154"/>
                  </a:moveTo>
                  <a:lnTo>
                    <a:pt x="129" y="0"/>
                  </a:lnTo>
                  <a:lnTo>
                    <a:pt x="137" y="0"/>
                  </a:lnTo>
                  <a:lnTo>
                    <a:pt x="0" y="163"/>
                  </a:lnTo>
                  <a:lnTo>
                    <a:pt x="0" y="154"/>
                  </a:lnTo>
                  <a:close/>
                </a:path>
              </a:pathLst>
            </a:custGeom>
            <a:solidFill>
              <a:srgbClr val="E6EB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1" name="Freeform 403"/>
            <p:cNvSpPr>
              <a:spLocks/>
            </p:cNvSpPr>
            <p:nvPr userDrawn="1"/>
          </p:nvSpPr>
          <p:spPr bwMode="auto">
            <a:xfrm>
              <a:off x="5011" y="16"/>
              <a:ext cx="141" cy="169"/>
            </a:xfrm>
            <a:custGeom>
              <a:avLst/>
              <a:gdLst>
                <a:gd name="T0" fmla="*/ 0 w 141"/>
                <a:gd name="T1" fmla="*/ 158 h 169"/>
                <a:gd name="T2" fmla="*/ 133 w 141"/>
                <a:gd name="T3" fmla="*/ 0 h 169"/>
                <a:gd name="T4" fmla="*/ 141 w 141"/>
                <a:gd name="T5" fmla="*/ 0 h 169"/>
                <a:gd name="T6" fmla="*/ 0 w 141"/>
                <a:gd name="T7" fmla="*/ 169 h 169"/>
                <a:gd name="T8" fmla="*/ 0 w 141"/>
                <a:gd name="T9" fmla="*/ 158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169">
                  <a:moveTo>
                    <a:pt x="0" y="158"/>
                  </a:moveTo>
                  <a:lnTo>
                    <a:pt x="133" y="0"/>
                  </a:lnTo>
                  <a:lnTo>
                    <a:pt x="141" y="0"/>
                  </a:lnTo>
                  <a:lnTo>
                    <a:pt x="0" y="169"/>
                  </a:lnTo>
                  <a:lnTo>
                    <a:pt x="0" y="158"/>
                  </a:lnTo>
                  <a:close/>
                </a:path>
              </a:pathLst>
            </a:custGeom>
            <a:solidFill>
              <a:srgbClr val="E5EB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2" name="Freeform 404"/>
            <p:cNvSpPr>
              <a:spLocks/>
            </p:cNvSpPr>
            <p:nvPr userDrawn="1"/>
          </p:nvSpPr>
          <p:spPr bwMode="auto">
            <a:xfrm>
              <a:off x="5011" y="16"/>
              <a:ext cx="145" cy="173"/>
            </a:xfrm>
            <a:custGeom>
              <a:avLst/>
              <a:gdLst>
                <a:gd name="T0" fmla="*/ 0 w 145"/>
                <a:gd name="T1" fmla="*/ 163 h 173"/>
                <a:gd name="T2" fmla="*/ 137 w 145"/>
                <a:gd name="T3" fmla="*/ 0 h 173"/>
                <a:gd name="T4" fmla="*/ 145 w 145"/>
                <a:gd name="T5" fmla="*/ 0 h 173"/>
                <a:gd name="T6" fmla="*/ 0 w 145"/>
                <a:gd name="T7" fmla="*/ 173 h 173"/>
                <a:gd name="T8" fmla="*/ 0 w 145"/>
                <a:gd name="T9" fmla="*/ 163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73">
                  <a:moveTo>
                    <a:pt x="0" y="163"/>
                  </a:moveTo>
                  <a:lnTo>
                    <a:pt x="137" y="0"/>
                  </a:lnTo>
                  <a:lnTo>
                    <a:pt x="145" y="0"/>
                  </a:lnTo>
                  <a:lnTo>
                    <a:pt x="0" y="173"/>
                  </a:lnTo>
                  <a:lnTo>
                    <a:pt x="0" y="163"/>
                  </a:lnTo>
                  <a:close/>
                </a:path>
              </a:pathLst>
            </a:custGeom>
            <a:solidFill>
              <a:srgbClr val="E4E9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3" name="Freeform 405"/>
            <p:cNvSpPr>
              <a:spLocks/>
            </p:cNvSpPr>
            <p:nvPr userDrawn="1"/>
          </p:nvSpPr>
          <p:spPr bwMode="auto">
            <a:xfrm>
              <a:off x="5011" y="16"/>
              <a:ext cx="150" cy="178"/>
            </a:xfrm>
            <a:custGeom>
              <a:avLst/>
              <a:gdLst>
                <a:gd name="T0" fmla="*/ 0 w 150"/>
                <a:gd name="T1" fmla="*/ 169 h 178"/>
                <a:gd name="T2" fmla="*/ 141 w 150"/>
                <a:gd name="T3" fmla="*/ 0 h 178"/>
                <a:gd name="T4" fmla="*/ 150 w 150"/>
                <a:gd name="T5" fmla="*/ 0 h 178"/>
                <a:gd name="T6" fmla="*/ 0 w 150"/>
                <a:gd name="T7" fmla="*/ 178 h 178"/>
                <a:gd name="T8" fmla="*/ 0 w 150"/>
                <a:gd name="T9" fmla="*/ 169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178">
                  <a:moveTo>
                    <a:pt x="0" y="169"/>
                  </a:moveTo>
                  <a:lnTo>
                    <a:pt x="141" y="0"/>
                  </a:lnTo>
                  <a:lnTo>
                    <a:pt x="150" y="0"/>
                  </a:lnTo>
                  <a:lnTo>
                    <a:pt x="0" y="178"/>
                  </a:lnTo>
                  <a:lnTo>
                    <a:pt x="0" y="169"/>
                  </a:lnTo>
                  <a:close/>
                </a:path>
              </a:pathLst>
            </a:custGeom>
            <a:solidFill>
              <a:srgbClr val="E3E9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4" name="Freeform 406"/>
            <p:cNvSpPr>
              <a:spLocks/>
            </p:cNvSpPr>
            <p:nvPr userDrawn="1"/>
          </p:nvSpPr>
          <p:spPr bwMode="auto">
            <a:xfrm>
              <a:off x="5011" y="16"/>
              <a:ext cx="154" cy="183"/>
            </a:xfrm>
            <a:custGeom>
              <a:avLst/>
              <a:gdLst>
                <a:gd name="T0" fmla="*/ 0 w 154"/>
                <a:gd name="T1" fmla="*/ 173 h 183"/>
                <a:gd name="T2" fmla="*/ 145 w 154"/>
                <a:gd name="T3" fmla="*/ 0 h 183"/>
                <a:gd name="T4" fmla="*/ 154 w 154"/>
                <a:gd name="T5" fmla="*/ 0 h 183"/>
                <a:gd name="T6" fmla="*/ 0 w 154"/>
                <a:gd name="T7" fmla="*/ 183 h 183"/>
                <a:gd name="T8" fmla="*/ 0 w 154"/>
                <a:gd name="T9" fmla="*/ 173 h 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183">
                  <a:moveTo>
                    <a:pt x="0" y="173"/>
                  </a:moveTo>
                  <a:lnTo>
                    <a:pt x="145" y="0"/>
                  </a:lnTo>
                  <a:lnTo>
                    <a:pt x="154" y="0"/>
                  </a:lnTo>
                  <a:lnTo>
                    <a:pt x="0" y="183"/>
                  </a:lnTo>
                  <a:lnTo>
                    <a:pt x="0" y="173"/>
                  </a:lnTo>
                  <a:close/>
                </a:path>
              </a:pathLst>
            </a:custGeom>
            <a:solidFill>
              <a:srgbClr val="E3E9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5" name="Freeform 407"/>
            <p:cNvSpPr>
              <a:spLocks/>
            </p:cNvSpPr>
            <p:nvPr userDrawn="1"/>
          </p:nvSpPr>
          <p:spPr bwMode="auto">
            <a:xfrm>
              <a:off x="5011" y="16"/>
              <a:ext cx="158" cy="187"/>
            </a:xfrm>
            <a:custGeom>
              <a:avLst/>
              <a:gdLst>
                <a:gd name="T0" fmla="*/ 0 w 158"/>
                <a:gd name="T1" fmla="*/ 178 h 187"/>
                <a:gd name="T2" fmla="*/ 150 w 158"/>
                <a:gd name="T3" fmla="*/ 0 h 187"/>
                <a:gd name="T4" fmla="*/ 158 w 158"/>
                <a:gd name="T5" fmla="*/ 0 h 187"/>
                <a:gd name="T6" fmla="*/ 0 w 158"/>
                <a:gd name="T7" fmla="*/ 187 h 187"/>
                <a:gd name="T8" fmla="*/ 0 w 158"/>
                <a:gd name="T9" fmla="*/ 178 h 1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187">
                  <a:moveTo>
                    <a:pt x="0" y="178"/>
                  </a:moveTo>
                  <a:lnTo>
                    <a:pt x="150" y="0"/>
                  </a:lnTo>
                  <a:lnTo>
                    <a:pt x="158" y="0"/>
                  </a:lnTo>
                  <a:lnTo>
                    <a:pt x="0" y="187"/>
                  </a:lnTo>
                  <a:lnTo>
                    <a:pt x="0" y="178"/>
                  </a:lnTo>
                  <a:close/>
                </a:path>
              </a:pathLst>
            </a:custGeom>
            <a:solidFill>
              <a:srgbClr val="E1E7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6" name="Freeform 408"/>
            <p:cNvSpPr>
              <a:spLocks/>
            </p:cNvSpPr>
            <p:nvPr userDrawn="1"/>
          </p:nvSpPr>
          <p:spPr bwMode="auto">
            <a:xfrm>
              <a:off x="5011" y="16"/>
              <a:ext cx="162" cy="192"/>
            </a:xfrm>
            <a:custGeom>
              <a:avLst/>
              <a:gdLst>
                <a:gd name="T0" fmla="*/ 0 w 162"/>
                <a:gd name="T1" fmla="*/ 183 h 192"/>
                <a:gd name="T2" fmla="*/ 154 w 162"/>
                <a:gd name="T3" fmla="*/ 0 h 192"/>
                <a:gd name="T4" fmla="*/ 162 w 162"/>
                <a:gd name="T5" fmla="*/ 0 h 192"/>
                <a:gd name="T6" fmla="*/ 0 w 162"/>
                <a:gd name="T7" fmla="*/ 192 h 192"/>
                <a:gd name="T8" fmla="*/ 0 w 162"/>
                <a:gd name="T9" fmla="*/ 183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192">
                  <a:moveTo>
                    <a:pt x="0" y="183"/>
                  </a:moveTo>
                  <a:lnTo>
                    <a:pt x="154" y="0"/>
                  </a:lnTo>
                  <a:lnTo>
                    <a:pt x="162" y="0"/>
                  </a:lnTo>
                  <a:lnTo>
                    <a:pt x="0" y="192"/>
                  </a:lnTo>
                  <a:lnTo>
                    <a:pt x="0" y="183"/>
                  </a:lnTo>
                  <a:close/>
                </a:path>
              </a:pathLst>
            </a:custGeom>
            <a:solidFill>
              <a:srgbClr val="E1E7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7" name="Freeform 409"/>
            <p:cNvSpPr>
              <a:spLocks/>
            </p:cNvSpPr>
            <p:nvPr userDrawn="1"/>
          </p:nvSpPr>
          <p:spPr bwMode="auto">
            <a:xfrm>
              <a:off x="5011" y="16"/>
              <a:ext cx="166" cy="198"/>
            </a:xfrm>
            <a:custGeom>
              <a:avLst/>
              <a:gdLst>
                <a:gd name="T0" fmla="*/ 0 w 166"/>
                <a:gd name="T1" fmla="*/ 187 h 198"/>
                <a:gd name="T2" fmla="*/ 158 w 166"/>
                <a:gd name="T3" fmla="*/ 0 h 198"/>
                <a:gd name="T4" fmla="*/ 166 w 166"/>
                <a:gd name="T5" fmla="*/ 0 h 198"/>
                <a:gd name="T6" fmla="*/ 0 w 166"/>
                <a:gd name="T7" fmla="*/ 198 h 198"/>
                <a:gd name="T8" fmla="*/ 0 w 166"/>
                <a:gd name="T9" fmla="*/ 187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98">
                  <a:moveTo>
                    <a:pt x="0" y="187"/>
                  </a:moveTo>
                  <a:lnTo>
                    <a:pt x="158" y="0"/>
                  </a:lnTo>
                  <a:lnTo>
                    <a:pt x="166" y="0"/>
                  </a:lnTo>
                  <a:lnTo>
                    <a:pt x="0" y="198"/>
                  </a:lnTo>
                  <a:lnTo>
                    <a:pt x="0" y="187"/>
                  </a:lnTo>
                  <a:close/>
                </a:path>
              </a:pathLst>
            </a:custGeom>
            <a:solidFill>
              <a:srgbClr val="E0E7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8" name="Freeform 410"/>
            <p:cNvSpPr>
              <a:spLocks/>
            </p:cNvSpPr>
            <p:nvPr userDrawn="1"/>
          </p:nvSpPr>
          <p:spPr bwMode="auto">
            <a:xfrm>
              <a:off x="5011" y="16"/>
              <a:ext cx="170" cy="202"/>
            </a:xfrm>
            <a:custGeom>
              <a:avLst/>
              <a:gdLst>
                <a:gd name="T0" fmla="*/ 0 w 170"/>
                <a:gd name="T1" fmla="*/ 192 h 202"/>
                <a:gd name="T2" fmla="*/ 162 w 170"/>
                <a:gd name="T3" fmla="*/ 0 h 202"/>
                <a:gd name="T4" fmla="*/ 170 w 170"/>
                <a:gd name="T5" fmla="*/ 0 h 202"/>
                <a:gd name="T6" fmla="*/ 0 w 170"/>
                <a:gd name="T7" fmla="*/ 202 h 202"/>
                <a:gd name="T8" fmla="*/ 0 w 170"/>
                <a:gd name="T9" fmla="*/ 192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202">
                  <a:moveTo>
                    <a:pt x="0" y="192"/>
                  </a:moveTo>
                  <a:lnTo>
                    <a:pt x="162" y="0"/>
                  </a:lnTo>
                  <a:lnTo>
                    <a:pt x="170" y="0"/>
                  </a:lnTo>
                  <a:lnTo>
                    <a:pt x="0" y="202"/>
                  </a:lnTo>
                  <a:lnTo>
                    <a:pt x="0" y="192"/>
                  </a:lnTo>
                  <a:close/>
                </a:path>
              </a:pathLst>
            </a:custGeom>
            <a:solidFill>
              <a:srgbClr val="DFE5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9" name="Freeform 411"/>
            <p:cNvSpPr>
              <a:spLocks/>
            </p:cNvSpPr>
            <p:nvPr userDrawn="1"/>
          </p:nvSpPr>
          <p:spPr bwMode="auto">
            <a:xfrm>
              <a:off x="5011" y="16"/>
              <a:ext cx="173" cy="207"/>
            </a:xfrm>
            <a:custGeom>
              <a:avLst/>
              <a:gdLst>
                <a:gd name="T0" fmla="*/ 0 w 173"/>
                <a:gd name="T1" fmla="*/ 198 h 207"/>
                <a:gd name="T2" fmla="*/ 166 w 173"/>
                <a:gd name="T3" fmla="*/ 0 h 207"/>
                <a:gd name="T4" fmla="*/ 173 w 173"/>
                <a:gd name="T5" fmla="*/ 0 h 207"/>
                <a:gd name="T6" fmla="*/ 0 w 173"/>
                <a:gd name="T7" fmla="*/ 207 h 207"/>
                <a:gd name="T8" fmla="*/ 0 w 173"/>
                <a:gd name="T9" fmla="*/ 198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 h="207">
                  <a:moveTo>
                    <a:pt x="0" y="198"/>
                  </a:moveTo>
                  <a:lnTo>
                    <a:pt x="166" y="0"/>
                  </a:lnTo>
                  <a:lnTo>
                    <a:pt x="173" y="0"/>
                  </a:lnTo>
                  <a:lnTo>
                    <a:pt x="0" y="207"/>
                  </a:lnTo>
                  <a:lnTo>
                    <a:pt x="0" y="198"/>
                  </a:lnTo>
                  <a:close/>
                </a:path>
              </a:pathLst>
            </a:custGeom>
            <a:solidFill>
              <a:srgbClr val="DEE5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0" name="Freeform 412"/>
            <p:cNvSpPr>
              <a:spLocks/>
            </p:cNvSpPr>
            <p:nvPr userDrawn="1"/>
          </p:nvSpPr>
          <p:spPr bwMode="auto">
            <a:xfrm>
              <a:off x="5011" y="16"/>
              <a:ext cx="177" cy="211"/>
            </a:xfrm>
            <a:custGeom>
              <a:avLst/>
              <a:gdLst>
                <a:gd name="T0" fmla="*/ 0 w 177"/>
                <a:gd name="T1" fmla="*/ 202 h 211"/>
                <a:gd name="T2" fmla="*/ 170 w 177"/>
                <a:gd name="T3" fmla="*/ 0 h 211"/>
                <a:gd name="T4" fmla="*/ 177 w 177"/>
                <a:gd name="T5" fmla="*/ 0 h 211"/>
                <a:gd name="T6" fmla="*/ 0 w 177"/>
                <a:gd name="T7" fmla="*/ 211 h 211"/>
                <a:gd name="T8" fmla="*/ 0 w 177"/>
                <a:gd name="T9" fmla="*/ 202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 h="211">
                  <a:moveTo>
                    <a:pt x="0" y="202"/>
                  </a:moveTo>
                  <a:lnTo>
                    <a:pt x="170" y="0"/>
                  </a:lnTo>
                  <a:lnTo>
                    <a:pt x="177" y="0"/>
                  </a:lnTo>
                  <a:lnTo>
                    <a:pt x="0" y="211"/>
                  </a:lnTo>
                  <a:lnTo>
                    <a:pt x="0" y="202"/>
                  </a:lnTo>
                  <a:close/>
                </a:path>
              </a:pathLst>
            </a:custGeom>
            <a:solidFill>
              <a:srgbClr val="DEE5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1" name="Freeform 413"/>
            <p:cNvSpPr>
              <a:spLocks/>
            </p:cNvSpPr>
            <p:nvPr userDrawn="1"/>
          </p:nvSpPr>
          <p:spPr bwMode="auto">
            <a:xfrm>
              <a:off x="5011" y="16"/>
              <a:ext cx="181" cy="216"/>
            </a:xfrm>
            <a:custGeom>
              <a:avLst/>
              <a:gdLst>
                <a:gd name="T0" fmla="*/ 0 w 181"/>
                <a:gd name="T1" fmla="*/ 207 h 216"/>
                <a:gd name="T2" fmla="*/ 173 w 181"/>
                <a:gd name="T3" fmla="*/ 0 h 216"/>
                <a:gd name="T4" fmla="*/ 181 w 181"/>
                <a:gd name="T5" fmla="*/ 0 h 216"/>
                <a:gd name="T6" fmla="*/ 0 w 181"/>
                <a:gd name="T7" fmla="*/ 216 h 216"/>
                <a:gd name="T8" fmla="*/ 0 w 181"/>
                <a:gd name="T9" fmla="*/ 207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 h="216">
                  <a:moveTo>
                    <a:pt x="0" y="207"/>
                  </a:moveTo>
                  <a:lnTo>
                    <a:pt x="173" y="0"/>
                  </a:lnTo>
                  <a:lnTo>
                    <a:pt x="181" y="0"/>
                  </a:lnTo>
                  <a:lnTo>
                    <a:pt x="0" y="216"/>
                  </a:lnTo>
                  <a:lnTo>
                    <a:pt x="0" y="207"/>
                  </a:lnTo>
                  <a:close/>
                </a:path>
              </a:pathLst>
            </a:custGeom>
            <a:solidFill>
              <a:srgbClr val="DCE3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2" name="Freeform 414"/>
            <p:cNvSpPr>
              <a:spLocks/>
            </p:cNvSpPr>
            <p:nvPr userDrawn="1"/>
          </p:nvSpPr>
          <p:spPr bwMode="auto">
            <a:xfrm>
              <a:off x="5011" y="16"/>
              <a:ext cx="185" cy="221"/>
            </a:xfrm>
            <a:custGeom>
              <a:avLst/>
              <a:gdLst>
                <a:gd name="T0" fmla="*/ 0 w 185"/>
                <a:gd name="T1" fmla="*/ 211 h 221"/>
                <a:gd name="T2" fmla="*/ 177 w 185"/>
                <a:gd name="T3" fmla="*/ 0 h 221"/>
                <a:gd name="T4" fmla="*/ 185 w 185"/>
                <a:gd name="T5" fmla="*/ 0 h 221"/>
                <a:gd name="T6" fmla="*/ 0 w 185"/>
                <a:gd name="T7" fmla="*/ 221 h 221"/>
                <a:gd name="T8" fmla="*/ 0 w 185"/>
                <a:gd name="T9" fmla="*/ 211 h 2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221">
                  <a:moveTo>
                    <a:pt x="0" y="211"/>
                  </a:moveTo>
                  <a:lnTo>
                    <a:pt x="177" y="0"/>
                  </a:lnTo>
                  <a:lnTo>
                    <a:pt x="185" y="0"/>
                  </a:lnTo>
                  <a:lnTo>
                    <a:pt x="0" y="221"/>
                  </a:lnTo>
                  <a:lnTo>
                    <a:pt x="0" y="211"/>
                  </a:lnTo>
                  <a:close/>
                </a:path>
              </a:pathLst>
            </a:custGeom>
            <a:solidFill>
              <a:srgbClr val="DCE3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3" name="Freeform 415"/>
            <p:cNvSpPr>
              <a:spLocks/>
            </p:cNvSpPr>
            <p:nvPr userDrawn="1"/>
          </p:nvSpPr>
          <p:spPr bwMode="auto">
            <a:xfrm>
              <a:off x="5011" y="16"/>
              <a:ext cx="189" cy="225"/>
            </a:xfrm>
            <a:custGeom>
              <a:avLst/>
              <a:gdLst>
                <a:gd name="T0" fmla="*/ 0 w 189"/>
                <a:gd name="T1" fmla="*/ 216 h 225"/>
                <a:gd name="T2" fmla="*/ 181 w 189"/>
                <a:gd name="T3" fmla="*/ 0 h 225"/>
                <a:gd name="T4" fmla="*/ 189 w 189"/>
                <a:gd name="T5" fmla="*/ 0 h 225"/>
                <a:gd name="T6" fmla="*/ 0 w 189"/>
                <a:gd name="T7" fmla="*/ 225 h 225"/>
                <a:gd name="T8" fmla="*/ 0 w 189"/>
                <a:gd name="T9" fmla="*/ 216 h 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 h="225">
                  <a:moveTo>
                    <a:pt x="0" y="216"/>
                  </a:moveTo>
                  <a:lnTo>
                    <a:pt x="181" y="0"/>
                  </a:lnTo>
                  <a:lnTo>
                    <a:pt x="189" y="0"/>
                  </a:lnTo>
                  <a:lnTo>
                    <a:pt x="0" y="225"/>
                  </a:lnTo>
                  <a:lnTo>
                    <a:pt x="0" y="216"/>
                  </a:lnTo>
                  <a:close/>
                </a:path>
              </a:pathLst>
            </a:custGeom>
            <a:solidFill>
              <a:srgbClr val="DBE3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234" name="Group 617"/>
            <p:cNvGrpSpPr>
              <a:grpSpLocks/>
            </p:cNvGrpSpPr>
            <p:nvPr userDrawn="1"/>
          </p:nvGrpSpPr>
          <p:grpSpPr bwMode="auto">
            <a:xfrm>
              <a:off x="5011" y="16"/>
              <a:ext cx="705" cy="392"/>
              <a:chOff x="5011" y="16"/>
              <a:chExt cx="705" cy="392"/>
            </a:xfrm>
          </p:grpSpPr>
          <p:sp>
            <p:nvSpPr>
              <p:cNvPr id="1343" name="Freeform 417"/>
              <p:cNvSpPr>
                <a:spLocks/>
              </p:cNvSpPr>
              <p:nvPr userDrawn="1"/>
            </p:nvSpPr>
            <p:spPr bwMode="auto">
              <a:xfrm>
                <a:off x="5011" y="16"/>
                <a:ext cx="193" cy="231"/>
              </a:xfrm>
              <a:custGeom>
                <a:avLst/>
                <a:gdLst>
                  <a:gd name="T0" fmla="*/ 0 w 193"/>
                  <a:gd name="T1" fmla="*/ 221 h 231"/>
                  <a:gd name="T2" fmla="*/ 185 w 193"/>
                  <a:gd name="T3" fmla="*/ 0 h 231"/>
                  <a:gd name="T4" fmla="*/ 193 w 193"/>
                  <a:gd name="T5" fmla="*/ 0 h 231"/>
                  <a:gd name="T6" fmla="*/ 0 w 193"/>
                  <a:gd name="T7" fmla="*/ 231 h 231"/>
                  <a:gd name="T8" fmla="*/ 0 w 193"/>
                  <a:gd name="T9" fmla="*/ 221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 h="231">
                    <a:moveTo>
                      <a:pt x="0" y="221"/>
                    </a:moveTo>
                    <a:lnTo>
                      <a:pt x="185" y="0"/>
                    </a:lnTo>
                    <a:lnTo>
                      <a:pt x="193" y="0"/>
                    </a:lnTo>
                    <a:lnTo>
                      <a:pt x="0" y="231"/>
                    </a:lnTo>
                    <a:lnTo>
                      <a:pt x="0" y="221"/>
                    </a:lnTo>
                    <a:close/>
                  </a:path>
                </a:pathLst>
              </a:custGeom>
              <a:solidFill>
                <a:srgbClr val="DAE1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4" name="Freeform 418"/>
              <p:cNvSpPr>
                <a:spLocks/>
              </p:cNvSpPr>
              <p:nvPr userDrawn="1"/>
            </p:nvSpPr>
            <p:spPr bwMode="auto">
              <a:xfrm>
                <a:off x="5011" y="16"/>
                <a:ext cx="197" cy="236"/>
              </a:xfrm>
              <a:custGeom>
                <a:avLst/>
                <a:gdLst>
                  <a:gd name="T0" fmla="*/ 0 w 197"/>
                  <a:gd name="T1" fmla="*/ 225 h 236"/>
                  <a:gd name="T2" fmla="*/ 189 w 197"/>
                  <a:gd name="T3" fmla="*/ 0 h 236"/>
                  <a:gd name="T4" fmla="*/ 197 w 197"/>
                  <a:gd name="T5" fmla="*/ 0 h 236"/>
                  <a:gd name="T6" fmla="*/ 0 w 197"/>
                  <a:gd name="T7" fmla="*/ 236 h 236"/>
                  <a:gd name="T8" fmla="*/ 0 w 197"/>
                  <a:gd name="T9" fmla="*/ 225 h 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7" h="236">
                    <a:moveTo>
                      <a:pt x="0" y="225"/>
                    </a:moveTo>
                    <a:lnTo>
                      <a:pt x="189" y="0"/>
                    </a:lnTo>
                    <a:lnTo>
                      <a:pt x="197" y="0"/>
                    </a:lnTo>
                    <a:lnTo>
                      <a:pt x="0" y="236"/>
                    </a:lnTo>
                    <a:lnTo>
                      <a:pt x="0" y="225"/>
                    </a:lnTo>
                    <a:close/>
                  </a:path>
                </a:pathLst>
              </a:custGeom>
              <a:solidFill>
                <a:srgbClr val="D9E1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5" name="Freeform 419"/>
              <p:cNvSpPr>
                <a:spLocks/>
              </p:cNvSpPr>
              <p:nvPr userDrawn="1"/>
            </p:nvSpPr>
            <p:spPr bwMode="auto">
              <a:xfrm>
                <a:off x="5011" y="16"/>
                <a:ext cx="201" cy="240"/>
              </a:xfrm>
              <a:custGeom>
                <a:avLst/>
                <a:gdLst>
                  <a:gd name="T0" fmla="*/ 0 w 201"/>
                  <a:gd name="T1" fmla="*/ 231 h 240"/>
                  <a:gd name="T2" fmla="*/ 193 w 201"/>
                  <a:gd name="T3" fmla="*/ 0 h 240"/>
                  <a:gd name="T4" fmla="*/ 201 w 201"/>
                  <a:gd name="T5" fmla="*/ 0 h 240"/>
                  <a:gd name="T6" fmla="*/ 0 w 201"/>
                  <a:gd name="T7" fmla="*/ 240 h 240"/>
                  <a:gd name="T8" fmla="*/ 0 w 201"/>
                  <a:gd name="T9" fmla="*/ 23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240">
                    <a:moveTo>
                      <a:pt x="0" y="231"/>
                    </a:moveTo>
                    <a:lnTo>
                      <a:pt x="193" y="0"/>
                    </a:lnTo>
                    <a:lnTo>
                      <a:pt x="201" y="0"/>
                    </a:lnTo>
                    <a:lnTo>
                      <a:pt x="0" y="240"/>
                    </a:lnTo>
                    <a:lnTo>
                      <a:pt x="0" y="231"/>
                    </a:lnTo>
                    <a:close/>
                  </a:path>
                </a:pathLst>
              </a:custGeom>
              <a:solidFill>
                <a:srgbClr val="D9E1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6" name="Freeform 420"/>
              <p:cNvSpPr>
                <a:spLocks/>
              </p:cNvSpPr>
              <p:nvPr userDrawn="1"/>
            </p:nvSpPr>
            <p:spPr bwMode="auto">
              <a:xfrm>
                <a:off x="5011" y="16"/>
                <a:ext cx="205" cy="245"/>
              </a:xfrm>
              <a:custGeom>
                <a:avLst/>
                <a:gdLst>
                  <a:gd name="T0" fmla="*/ 0 w 205"/>
                  <a:gd name="T1" fmla="*/ 236 h 245"/>
                  <a:gd name="T2" fmla="*/ 197 w 205"/>
                  <a:gd name="T3" fmla="*/ 0 h 245"/>
                  <a:gd name="T4" fmla="*/ 205 w 205"/>
                  <a:gd name="T5" fmla="*/ 0 h 245"/>
                  <a:gd name="T6" fmla="*/ 0 w 205"/>
                  <a:gd name="T7" fmla="*/ 245 h 245"/>
                  <a:gd name="T8" fmla="*/ 0 w 205"/>
                  <a:gd name="T9" fmla="*/ 236 h 2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5" h="245">
                    <a:moveTo>
                      <a:pt x="0" y="236"/>
                    </a:moveTo>
                    <a:lnTo>
                      <a:pt x="197" y="0"/>
                    </a:lnTo>
                    <a:lnTo>
                      <a:pt x="205" y="0"/>
                    </a:lnTo>
                    <a:lnTo>
                      <a:pt x="0" y="245"/>
                    </a:lnTo>
                    <a:lnTo>
                      <a:pt x="0" y="236"/>
                    </a:lnTo>
                    <a:close/>
                  </a:path>
                </a:pathLst>
              </a:custGeom>
              <a:solidFill>
                <a:srgbClr val="D7D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7" name="Freeform 421"/>
              <p:cNvSpPr>
                <a:spLocks/>
              </p:cNvSpPr>
              <p:nvPr userDrawn="1"/>
            </p:nvSpPr>
            <p:spPr bwMode="auto">
              <a:xfrm>
                <a:off x="5011" y="16"/>
                <a:ext cx="210" cy="250"/>
              </a:xfrm>
              <a:custGeom>
                <a:avLst/>
                <a:gdLst>
                  <a:gd name="T0" fmla="*/ 0 w 210"/>
                  <a:gd name="T1" fmla="*/ 240 h 250"/>
                  <a:gd name="T2" fmla="*/ 201 w 210"/>
                  <a:gd name="T3" fmla="*/ 0 h 250"/>
                  <a:gd name="T4" fmla="*/ 210 w 210"/>
                  <a:gd name="T5" fmla="*/ 0 h 250"/>
                  <a:gd name="T6" fmla="*/ 0 w 210"/>
                  <a:gd name="T7" fmla="*/ 250 h 250"/>
                  <a:gd name="T8" fmla="*/ 0 w 210"/>
                  <a:gd name="T9" fmla="*/ 240 h 2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0" h="250">
                    <a:moveTo>
                      <a:pt x="0" y="240"/>
                    </a:moveTo>
                    <a:lnTo>
                      <a:pt x="201" y="0"/>
                    </a:lnTo>
                    <a:lnTo>
                      <a:pt x="210" y="0"/>
                    </a:lnTo>
                    <a:lnTo>
                      <a:pt x="0" y="250"/>
                    </a:lnTo>
                    <a:lnTo>
                      <a:pt x="0" y="240"/>
                    </a:lnTo>
                    <a:close/>
                  </a:path>
                </a:pathLst>
              </a:custGeom>
              <a:solidFill>
                <a:srgbClr val="D7D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8" name="Freeform 422"/>
              <p:cNvSpPr>
                <a:spLocks/>
              </p:cNvSpPr>
              <p:nvPr userDrawn="1"/>
            </p:nvSpPr>
            <p:spPr bwMode="auto">
              <a:xfrm>
                <a:off x="5011" y="16"/>
                <a:ext cx="214" cy="254"/>
              </a:xfrm>
              <a:custGeom>
                <a:avLst/>
                <a:gdLst>
                  <a:gd name="T0" fmla="*/ 0 w 214"/>
                  <a:gd name="T1" fmla="*/ 245 h 254"/>
                  <a:gd name="T2" fmla="*/ 205 w 214"/>
                  <a:gd name="T3" fmla="*/ 0 h 254"/>
                  <a:gd name="T4" fmla="*/ 214 w 214"/>
                  <a:gd name="T5" fmla="*/ 0 h 254"/>
                  <a:gd name="T6" fmla="*/ 0 w 214"/>
                  <a:gd name="T7" fmla="*/ 254 h 254"/>
                  <a:gd name="T8" fmla="*/ 0 w 214"/>
                  <a:gd name="T9" fmla="*/ 245 h 2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 h="254">
                    <a:moveTo>
                      <a:pt x="0" y="245"/>
                    </a:moveTo>
                    <a:lnTo>
                      <a:pt x="205" y="0"/>
                    </a:lnTo>
                    <a:lnTo>
                      <a:pt x="214" y="0"/>
                    </a:lnTo>
                    <a:lnTo>
                      <a:pt x="0" y="254"/>
                    </a:lnTo>
                    <a:lnTo>
                      <a:pt x="0" y="245"/>
                    </a:lnTo>
                    <a:close/>
                  </a:path>
                </a:pathLst>
              </a:custGeom>
              <a:solidFill>
                <a:srgbClr val="D6D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9" name="Freeform 423"/>
              <p:cNvSpPr>
                <a:spLocks/>
              </p:cNvSpPr>
              <p:nvPr userDrawn="1"/>
            </p:nvSpPr>
            <p:spPr bwMode="auto">
              <a:xfrm>
                <a:off x="5011" y="16"/>
                <a:ext cx="218" cy="260"/>
              </a:xfrm>
              <a:custGeom>
                <a:avLst/>
                <a:gdLst>
                  <a:gd name="T0" fmla="*/ 0 w 218"/>
                  <a:gd name="T1" fmla="*/ 250 h 260"/>
                  <a:gd name="T2" fmla="*/ 210 w 218"/>
                  <a:gd name="T3" fmla="*/ 0 h 260"/>
                  <a:gd name="T4" fmla="*/ 218 w 218"/>
                  <a:gd name="T5" fmla="*/ 0 h 260"/>
                  <a:gd name="T6" fmla="*/ 0 w 218"/>
                  <a:gd name="T7" fmla="*/ 260 h 260"/>
                  <a:gd name="T8" fmla="*/ 0 w 218"/>
                  <a:gd name="T9" fmla="*/ 250 h 2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260">
                    <a:moveTo>
                      <a:pt x="0" y="250"/>
                    </a:moveTo>
                    <a:lnTo>
                      <a:pt x="210" y="0"/>
                    </a:lnTo>
                    <a:lnTo>
                      <a:pt x="218" y="0"/>
                    </a:lnTo>
                    <a:lnTo>
                      <a:pt x="0" y="260"/>
                    </a:lnTo>
                    <a:lnTo>
                      <a:pt x="0" y="250"/>
                    </a:lnTo>
                    <a:close/>
                  </a:path>
                </a:pathLst>
              </a:custGeom>
              <a:solidFill>
                <a:srgbClr val="D5DD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0" name="Freeform 424"/>
              <p:cNvSpPr>
                <a:spLocks/>
              </p:cNvSpPr>
              <p:nvPr userDrawn="1"/>
            </p:nvSpPr>
            <p:spPr bwMode="auto">
              <a:xfrm>
                <a:off x="5011" y="16"/>
                <a:ext cx="222" cy="265"/>
              </a:xfrm>
              <a:custGeom>
                <a:avLst/>
                <a:gdLst>
                  <a:gd name="T0" fmla="*/ 0 w 222"/>
                  <a:gd name="T1" fmla="*/ 254 h 265"/>
                  <a:gd name="T2" fmla="*/ 214 w 222"/>
                  <a:gd name="T3" fmla="*/ 0 h 265"/>
                  <a:gd name="T4" fmla="*/ 222 w 222"/>
                  <a:gd name="T5" fmla="*/ 0 h 265"/>
                  <a:gd name="T6" fmla="*/ 0 w 222"/>
                  <a:gd name="T7" fmla="*/ 265 h 265"/>
                  <a:gd name="T8" fmla="*/ 0 w 222"/>
                  <a:gd name="T9" fmla="*/ 254 h 2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65">
                    <a:moveTo>
                      <a:pt x="0" y="254"/>
                    </a:moveTo>
                    <a:lnTo>
                      <a:pt x="214" y="0"/>
                    </a:lnTo>
                    <a:lnTo>
                      <a:pt x="222" y="0"/>
                    </a:lnTo>
                    <a:lnTo>
                      <a:pt x="0" y="265"/>
                    </a:lnTo>
                    <a:lnTo>
                      <a:pt x="0" y="254"/>
                    </a:lnTo>
                    <a:close/>
                  </a:path>
                </a:pathLst>
              </a:custGeom>
              <a:solidFill>
                <a:srgbClr val="D4DD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1" name="Freeform 425"/>
              <p:cNvSpPr>
                <a:spLocks/>
              </p:cNvSpPr>
              <p:nvPr userDrawn="1"/>
            </p:nvSpPr>
            <p:spPr bwMode="auto">
              <a:xfrm>
                <a:off x="5011" y="16"/>
                <a:ext cx="226" cy="269"/>
              </a:xfrm>
              <a:custGeom>
                <a:avLst/>
                <a:gdLst>
                  <a:gd name="T0" fmla="*/ 0 w 226"/>
                  <a:gd name="T1" fmla="*/ 260 h 269"/>
                  <a:gd name="T2" fmla="*/ 218 w 226"/>
                  <a:gd name="T3" fmla="*/ 0 h 269"/>
                  <a:gd name="T4" fmla="*/ 226 w 226"/>
                  <a:gd name="T5" fmla="*/ 0 h 269"/>
                  <a:gd name="T6" fmla="*/ 0 w 226"/>
                  <a:gd name="T7" fmla="*/ 269 h 269"/>
                  <a:gd name="T8" fmla="*/ 0 w 226"/>
                  <a:gd name="T9" fmla="*/ 260 h 2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 h="269">
                    <a:moveTo>
                      <a:pt x="0" y="260"/>
                    </a:moveTo>
                    <a:lnTo>
                      <a:pt x="218" y="0"/>
                    </a:lnTo>
                    <a:lnTo>
                      <a:pt x="226" y="0"/>
                    </a:lnTo>
                    <a:lnTo>
                      <a:pt x="0" y="269"/>
                    </a:lnTo>
                    <a:lnTo>
                      <a:pt x="0" y="260"/>
                    </a:lnTo>
                    <a:close/>
                  </a:path>
                </a:pathLst>
              </a:custGeom>
              <a:solidFill>
                <a:srgbClr val="D4DD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2" name="Freeform 426"/>
              <p:cNvSpPr>
                <a:spLocks/>
              </p:cNvSpPr>
              <p:nvPr userDrawn="1"/>
            </p:nvSpPr>
            <p:spPr bwMode="auto">
              <a:xfrm>
                <a:off x="5011" y="16"/>
                <a:ext cx="230" cy="274"/>
              </a:xfrm>
              <a:custGeom>
                <a:avLst/>
                <a:gdLst>
                  <a:gd name="T0" fmla="*/ 0 w 230"/>
                  <a:gd name="T1" fmla="*/ 265 h 274"/>
                  <a:gd name="T2" fmla="*/ 222 w 230"/>
                  <a:gd name="T3" fmla="*/ 0 h 274"/>
                  <a:gd name="T4" fmla="*/ 230 w 230"/>
                  <a:gd name="T5" fmla="*/ 0 h 274"/>
                  <a:gd name="T6" fmla="*/ 0 w 230"/>
                  <a:gd name="T7" fmla="*/ 274 h 274"/>
                  <a:gd name="T8" fmla="*/ 0 w 230"/>
                  <a:gd name="T9" fmla="*/ 265 h 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274">
                    <a:moveTo>
                      <a:pt x="0" y="265"/>
                    </a:moveTo>
                    <a:lnTo>
                      <a:pt x="222" y="0"/>
                    </a:lnTo>
                    <a:lnTo>
                      <a:pt x="230" y="0"/>
                    </a:lnTo>
                    <a:lnTo>
                      <a:pt x="0" y="274"/>
                    </a:lnTo>
                    <a:lnTo>
                      <a:pt x="0" y="265"/>
                    </a:lnTo>
                    <a:close/>
                  </a:path>
                </a:pathLst>
              </a:custGeom>
              <a:solidFill>
                <a:srgbClr val="D2DB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3" name="Freeform 427"/>
              <p:cNvSpPr>
                <a:spLocks/>
              </p:cNvSpPr>
              <p:nvPr userDrawn="1"/>
            </p:nvSpPr>
            <p:spPr bwMode="auto">
              <a:xfrm>
                <a:off x="5011" y="16"/>
                <a:ext cx="234" cy="279"/>
              </a:xfrm>
              <a:custGeom>
                <a:avLst/>
                <a:gdLst>
                  <a:gd name="T0" fmla="*/ 0 w 234"/>
                  <a:gd name="T1" fmla="*/ 269 h 279"/>
                  <a:gd name="T2" fmla="*/ 226 w 234"/>
                  <a:gd name="T3" fmla="*/ 0 h 279"/>
                  <a:gd name="T4" fmla="*/ 234 w 234"/>
                  <a:gd name="T5" fmla="*/ 0 h 279"/>
                  <a:gd name="T6" fmla="*/ 0 w 234"/>
                  <a:gd name="T7" fmla="*/ 279 h 279"/>
                  <a:gd name="T8" fmla="*/ 0 w 234"/>
                  <a:gd name="T9" fmla="*/ 269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279">
                    <a:moveTo>
                      <a:pt x="0" y="269"/>
                    </a:moveTo>
                    <a:lnTo>
                      <a:pt x="226" y="0"/>
                    </a:lnTo>
                    <a:lnTo>
                      <a:pt x="234" y="0"/>
                    </a:lnTo>
                    <a:lnTo>
                      <a:pt x="0" y="279"/>
                    </a:lnTo>
                    <a:lnTo>
                      <a:pt x="0" y="269"/>
                    </a:lnTo>
                    <a:close/>
                  </a:path>
                </a:pathLst>
              </a:custGeom>
              <a:solidFill>
                <a:srgbClr val="D2DB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4" name="Freeform 428"/>
              <p:cNvSpPr>
                <a:spLocks/>
              </p:cNvSpPr>
              <p:nvPr userDrawn="1"/>
            </p:nvSpPr>
            <p:spPr bwMode="auto">
              <a:xfrm>
                <a:off x="5011" y="16"/>
                <a:ext cx="238" cy="283"/>
              </a:xfrm>
              <a:custGeom>
                <a:avLst/>
                <a:gdLst>
                  <a:gd name="T0" fmla="*/ 0 w 238"/>
                  <a:gd name="T1" fmla="*/ 274 h 283"/>
                  <a:gd name="T2" fmla="*/ 230 w 238"/>
                  <a:gd name="T3" fmla="*/ 0 h 283"/>
                  <a:gd name="T4" fmla="*/ 238 w 238"/>
                  <a:gd name="T5" fmla="*/ 0 h 283"/>
                  <a:gd name="T6" fmla="*/ 0 w 238"/>
                  <a:gd name="T7" fmla="*/ 283 h 283"/>
                  <a:gd name="T8" fmla="*/ 0 w 238"/>
                  <a:gd name="T9" fmla="*/ 274 h 2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 h="283">
                    <a:moveTo>
                      <a:pt x="0" y="274"/>
                    </a:moveTo>
                    <a:lnTo>
                      <a:pt x="230" y="0"/>
                    </a:lnTo>
                    <a:lnTo>
                      <a:pt x="238" y="0"/>
                    </a:lnTo>
                    <a:lnTo>
                      <a:pt x="0" y="283"/>
                    </a:lnTo>
                    <a:lnTo>
                      <a:pt x="0" y="274"/>
                    </a:lnTo>
                    <a:close/>
                  </a:path>
                </a:pathLst>
              </a:custGeom>
              <a:solidFill>
                <a:srgbClr val="D1DB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5" name="Freeform 429"/>
              <p:cNvSpPr>
                <a:spLocks/>
              </p:cNvSpPr>
              <p:nvPr userDrawn="1"/>
            </p:nvSpPr>
            <p:spPr bwMode="auto">
              <a:xfrm>
                <a:off x="5011" y="16"/>
                <a:ext cx="242" cy="289"/>
              </a:xfrm>
              <a:custGeom>
                <a:avLst/>
                <a:gdLst>
                  <a:gd name="T0" fmla="*/ 0 w 242"/>
                  <a:gd name="T1" fmla="*/ 279 h 289"/>
                  <a:gd name="T2" fmla="*/ 234 w 242"/>
                  <a:gd name="T3" fmla="*/ 0 h 289"/>
                  <a:gd name="T4" fmla="*/ 242 w 242"/>
                  <a:gd name="T5" fmla="*/ 0 h 289"/>
                  <a:gd name="T6" fmla="*/ 0 w 242"/>
                  <a:gd name="T7" fmla="*/ 289 h 289"/>
                  <a:gd name="T8" fmla="*/ 0 w 242"/>
                  <a:gd name="T9" fmla="*/ 279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2" h="289">
                    <a:moveTo>
                      <a:pt x="0" y="279"/>
                    </a:moveTo>
                    <a:lnTo>
                      <a:pt x="234" y="0"/>
                    </a:lnTo>
                    <a:lnTo>
                      <a:pt x="242" y="0"/>
                    </a:lnTo>
                    <a:lnTo>
                      <a:pt x="0" y="289"/>
                    </a:lnTo>
                    <a:lnTo>
                      <a:pt x="0" y="279"/>
                    </a:lnTo>
                    <a:close/>
                  </a:path>
                </a:pathLst>
              </a:custGeom>
              <a:solidFill>
                <a:srgbClr val="D0D9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6" name="Freeform 430"/>
              <p:cNvSpPr>
                <a:spLocks/>
              </p:cNvSpPr>
              <p:nvPr userDrawn="1"/>
            </p:nvSpPr>
            <p:spPr bwMode="auto">
              <a:xfrm>
                <a:off x="5011" y="16"/>
                <a:ext cx="246" cy="293"/>
              </a:xfrm>
              <a:custGeom>
                <a:avLst/>
                <a:gdLst>
                  <a:gd name="T0" fmla="*/ 0 w 246"/>
                  <a:gd name="T1" fmla="*/ 283 h 293"/>
                  <a:gd name="T2" fmla="*/ 238 w 246"/>
                  <a:gd name="T3" fmla="*/ 0 h 293"/>
                  <a:gd name="T4" fmla="*/ 246 w 246"/>
                  <a:gd name="T5" fmla="*/ 0 h 293"/>
                  <a:gd name="T6" fmla="*/ 0 w 246"/>
                  <a:gd name="T7" fmla="*/ 293 h 293"/>
                  <a:gd name="T8" fmla="*/ 0 w 246"/>
                  <a:gd name="T9" fmla="*/ 283 h 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293">
                    <a:moveTo>
                      <a:pt x="0" y="283"/>
                    </a:moveTo>
                    <a:lnTo>
                      <a:pt x="238" y="0"/>
                    </a:lnTo>
                    <a:lnTo>
                      <a:pt x="246" y="0"/>
                    </a:lnTo>
                    <a:lnTo>
                      <a:pt x="0" y="293"/>
                    </a:lnTo>
                    <a:lnTo>
                      <a:pt x="0" y="283"/>
                    </a:lnTo>
                    <a:close/>
                  </a:path>
                </a:pathLst>
              </a:custGeom>
              <a:solidFill>
                <a:srgbClr val="CFD9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7" name="Freeform 431"/>
              <p:cNvSpPr>
                <a:spLocks/>
              </p:cNvSpPr>
              <p:nvPr userDrawn="1"/>
            </p:nvSpPr>
            <p:spPr bwMode="auto">
              <a:xfrm>
                <a:off x="5011" y="16"/>
                <a:ext cx="250" cy="298"/>
              </a:xfrm>
              <a:custGeom>
                <a:avLst/>
                <a:gdLst>
                  <a:gd name="T0" fmla="*/ 0 w 250"/>
                  <a:gd name="T1" fmla="*/ 289 h 298"/>
                  <a:gd name="T2" fmla="*/ 242 w 250"/>
                  <a:gd name="T3" fmla="*/ 0 h 298"/>
                  <a:gd name="T4" fmla="*/ 250 w 250"/>
                  <a:gd name="T5" fmla="*/ 0 h 298"/>
                  <a:gd name="T6" fmla="*/ 0 w 250"/>
                  <a:gd name="T7" fmla="*/ 298 h 298"/>
                  <a:gd name="T8" fmla="*/ 0 w 250"/>
                  <a:gd name="T9" fmla="*/ 289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298">
                    <a:moveTo>
                      <a:pt x="0" y="289"/>
                    </a:moveTo>
                    <a:lnTo>
                      <a:pt x="242" y="0"/>
                    </a:lnTo>
                    <a:lnTo>
                      <a:pt x="250" y="0"/>
                    </a:lnTo>
                    <a:lnTo>
                      <a:pt x="0" y="298"/>
                    </a:lnTo>
                    <a:lnTo>
                      <a:pt x="0" y="289"/>
                    </a:lnTo>
                    <a:close/>
                  </a:path>
                </a:pathLst>
              </a:custGeom>
              <a:solidFill>
                <a:srgbClr val="CFD9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8" name="Freeform 432"/>
              <p:cNvSpPr>
                <a:spLocks/>
              </p:cNvSpPr>
              <p:nvPr userDrawn="1"/>
            </p:nvSpPr>
            <p:spPr bwMode="auto">
              <a:xfrm>
                <a:off x="5011" y="16"/>
                <a:ext cx="254" cy="303"/>
              </a:xfrm>
              <a:custGeom>
                <a:avLst/>
                <a:gdLst>
                  <a:gd name="T0" fmla="*/ 0 w 254"/>
                  <a:gd name="T1" fmla="*/ 293 h 303"/>
                  <a:gd name="T2" fmla="*/ 246 w 254"/>
                  <a:gd name="T3" fmla="*/ 0 h 303"/>
                  <a:gd name="T4" fmla="*/ 254 w 254"/>
                  <a:gd name="T5" fmla="*/ 0 h 303"/>
                  <a:gd name="T6" fmla="*/ 0 w 254"/>
                  <a:gd name="T7" fmla="*/ 303 h 303"/>
                  <a:gd name="T8" fmla="*/ 0 w 254"/>
                  <a:gd name="T9" fmla="*/ 293 h 3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4" h="303">
                    <a:moveTo>
                      <a:pt x="0" y="293"/>
                    </a:moveTo>
                    <a:lnTo>
                      <a:pt x="246" y="0"/>
                    </a:lnTo>
                    <a:lnTo>
                      <a:pt x="254" y="0"/>
                    </a:lnTo>
                    <a:lnTo>
                      <a:pt x="0" y="303"/>
                    </a:lnTo>
                    <a:lnTo>
                      <a:pt x="0" y="293"/>
                    </a:lnTo>
                    <a:close/>
                  </a:path>
                </a:pathLst>
              </a:custGeom>
              <a:solidFill>
                <a:srgbClr val="CDD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9" name="Freeform 433"/>
              <p:cNvSpPr>
                <a:spLocks/>
              </p:cNvSpPr>
              <p:nvPr userDrawn="1"/>
            </p:nvSpPr>
            <p:spPr bwMode="auto">
              <a:xfrm>
                <a:off x="5011" y="16"/>
                <a:ext cx="258" cy="307"/>
              </a:xfrm>
              <a:custGeom>
                <a:avLst/>
                <a:gdLst>
                  <a:gd name="T0" fmla="*/ 0 w 258"/>
                  <a:gd name="T1" fmla="*/ 298 h 307"/>
                  <a:gd name="T2" fmla="*/ 250 w 258"/>
                  <a:gd name="T3" fmla="*/ 0 h 307"/>
                  <a:gd name="T4" fmla="*/ 258 w 258"/>
                  <a:gd name="T5" fmla="*/ 0 h 307"/>
                  <a:gd name="T6" fmla="*/ 0 w 258"/>
                  <a:gd name="T7" fmla="*/ 307 h 307"/>
                  <a:gd name="T8" fmla="*/ 0 w 258"/>
                  <a:gd name="T9" fmla="*/ 298 h 3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307">
                    <a:moveTo>
                      <a:pt x="0" y="298"/>
                    </a:moveTo>
                    <a:lnTo>
                      <a:pt x="250" y="0"/>
                    </a:lnTo>
                    <a:lnTo>
                      <a:pt x="258" y="0"/>
                    </a:lnTo>
                    <a:lnTo>
                      <a:pt x="0" y="307"/>
                    </a:lnTo>
                    <a:lnTo>
                      <a:pt x="0" y="298"/>
                    </a:lnTo>
                    <a:close/>
                  </a:path>
                </a:pathLst>
              </a:custGeom>
              <a:solidFill>
                <a:srgbClr val="CDD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0" name="Freeform 434"/>
              <p:cNvSpPr>
                <a:spLocks/>
              </p:cNvSpPr>
              <p:nvPr userDrawn="1"/>
            </p:nvSpPr>
            <p:spPr bwMode="auto">
              <a:xfrm>
                <a:off x="5011" y="16"/>
                <a:ext cx="262" cy="312"/>
              </a:xfrm>
              <a:custGeom>
                <a:avLst/>
                <a:gdLst>
                  <a:gd name="T0" fmla="*/ 0 w 262"/>
                  <a:gd name="T1" fmla="*/ 303 h 312"/>
                  <a:gd name="T2" fmla="*/ 254 w 262"/>
                  <a:gd name="T3" fmla="*/ 0 h 312"/>
                  <a:gd name="T4" fmla="*/ 262 w 262"/>
                  <a:gd name="T5" fmla="*/ 0 h 312"/>
                  <a:gd name="T6" fmla="*/ 0 w 262"/>
                  <a:gd name="T7" fmla="*/ 312 h 312"/>
                  <a:gd name="T8" fmla="*/ 0 w 262"/>
                  <a:gd name="T9" fmla="*/ 303 h 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312">
                    <a:moveTo>
                      <a:pt x="0" y="303"/>
                    </a:moveTo>
                    <a:lnTo>
                      <a:pt x="254" y="0"/>
                    </a:lnTo>
                    <a:lnTo>
                      <a:pt x="262" y="0"/>
                    </a:lnTo>
                    <a:lnTo>
                      <a:pt x="0" y="312"/>
                    </a:lnTo>
                    <a:lnTo>
                      <a:pt x="0" y="303"/>
                    </a:lnTo>
                    <a:close/>
                  </a:path>
                </a:pathLst>
              </a:custGeom>
              <a:solidFill>
                <a:srgbClr val="CCD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1" name="Freeform 435"/>
              <p:cNvSpPr>
                <a:spLocks/>
              </p:cNvSpPr>
              <p:nvPr userDrawn="1"/>
            </p:nvSpPr>
            <p:spPr bwMode="auto">
              <a:xfrm>
                <a:off x="5011" y="16"/>
                <a:ext cx="266" cy="318"/>
              </a:xfrm>
              <a:custGeom>
                <a:avLst/>
                <a:gdLst>
                  <a:gd name="T0" fmla="*/ 0 w 266"/>
                  <a:gd name="T1" fmla="*/ 307 h 318"/>
                  <a:gd name="T2" fmla="*/ 258 w 266"/>
                  <a:gd name="T3" fmla="*/ 0 h 318"/>
                  <a:gd name="T4" fmla="*/ 266 w 266"/>
                  <a:gd name="T5" fmla="*/ 0 h 318"/>
                  <a:gd name="T6" fmla="*/ 0 w 266"/>
                  <a:gd name="T7" fmla="*/ 318 h 318"/>
                  <a:gd name="T8" fmla="*/ 0 w 266"/>
                  <a:gd name="T9" fmla="*/ 307 h 3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318">
                    <a:moveTo>
                      <a:pt x="0" y="307"/>
                    </a:moveTo>
                    <a:lnTo>
                      <a:pt x="258" y="0"/>
                    </a:lnTo>
                    <a:lnTo>
                      <a:pt x="266" y="0"/>
                    </a:lnTo>
                    <a:lnTo>
                      <a:pt x="0" y="318"/>
                    </a:lnTo>
                    <a:lnTo>
                      <a:pt x="0" y="307"/>
                    </a:lnTo>
                    <a:close/>
                  </a:path>
                </a:pathLst>
              </a:custGeom>
              <a:solidFill>
                <a:srgbClr val="CBD5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2" name="Freeform 436"/>
              <p:cNvSpPr>
                <a:spLocks/>
              </p:cNvSpPr>
              <p:nvPr userDrawn="1"/>
            </p:nvSpPr>
            <p:spPr bwMode="auto">
              <a:xfrm>
                <a:off x="5011" y="16"/>
                <a:ext cx="271" cy="322"/>
              </a:xfrm>
              <a:custGeom>
                <a:avLst/>
                <a:gdLst>
                  <a:gd name="T0" fmla="*/ 0 w 271"/>
                  <a:gd name="T1" fmla="*/ 312 h 322"/>
                  <a:gd name="T2" fmla="*/ 262 w 271"/>
                  <a:gd name="T3" fmla="*/ 0 h 322"/>
                  <a:gd name="T4" fmla="*/ 271 w 271"/>
                  <a:gd name="T5" fmla="*/ 0 h 322"/>
                  <a:gd name="T6" fmla="*/ 0 w 271"/>
                  <a:gd name="T7" fmla="*/ 322 h 322"/>
                  <a:gd name="T8" fmla="*/ 0 w 271"/>
                  <a:gd name="T9" fmla="*/ 312 h 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322">
                    <a:moveTo>
                      <a:pt x="0" y="312"/>
                    </a:moveTo>
                    <a:lnTo>
                      <a:pt x="262" y="0"/>
                    </a:lnTo>
                    <a:lnTo>
                      <a:pt x="271" y="0"/>
                    </a:lnTo>
                    <a:lnTo>
                      <a:pt x="0" y="322"/>
                    </a:lnTo>
                    <a:lnTo>
                      <a:pt x="0" y="312"/>
                    </a:lnTo>
                    <a:close/>
                  </a:path>
                </a:pathLst>
              </a:custGeom>
              <a:solidFill>
                <a:srgbClr val="CAD5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3" name="Freeform 437"/>
              <p:cNvSpPr>
                <a:spLocks/>
              </p:cNvSpPr>
              <p:nvPr userDrawn="1"/>
            </p:nvSpPr>
            <p:spPr bwMode="auto">
              <a:xfrm>
                <a:off x="5011" y="16"/>
                <a:ext cx="275" cy="327"/>
              </a:xfrm>
              <a:custGeom>
                <a:avLst/>
                <a:gdLst>
                  <a:gd name="T0" fmla="*/ 0 w 275"/>
                  <a:gd name="T1" fmla="*/ 318 h 327"/>
                  <a:gd name="T2" fmla="*/ 266 w 275"/>
                  <a:gd name="T3" fmla="*/ 0 h 327"/>
                  <a:gd name="T4" fmla="*/ 275 w 275"/>
                  <a:gd name="T5" fmla="*/ 0 h 327"/>
                  <a:gd name="T6" fmla="*/ 0 w 275"/>
                  <a:gd name="T7" fmla="*/ 327 h 327"/>
                  <a:gd name="T8" fmla="*/ 0 w 275"/>
                  <a:gd name="T9" fmla="*/ 318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327">
                    <a:moveTo>
                      <a:pt x="0" y="318"/>
                    </a:moveTo>
                    <a:lnTo>
                      <a:pt x="266" y="0"/>
                    </a:lnTo>
                    <a:lnTo>
                      <a:pt x="275" y="0"/>
                    </a:lnTo>
                    <a:lnTo>
                      <a:pt x="0" y="327"/>
                    </a:lnTo>
                    <a:lnTo>
                      <a:pt x="0" y="318"/>
                    </a:lnTo>
                    <a:close/>
                  </a:path>
                </a:pathLst>
              </a:custGeom>
              <a:solidFill>
                <a:srgbClr val="CAD5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4" name="Freeform 438"/>
              <p:cNvSpPr>
                <a:spLocks/>
              </p:cNvSpPr>
              <p:nvPr userDrawn="1"/>
            </p:nvSpPr>
            <p:spPr bwMode="auto">
              <a:xfrm>
                <a:off x="5011" y="16"/>
                <a:ext cx="279" cy="332"/>
              </a:xfrm>
              <a:custGeom>
                <a:avLst/>
                <a:gdLst>
                  <a:gd name="T0" fmla="*/ 0 w 279"/>
                  <a:gd name="T1" fmla="*/ 322 h 332"/>
                  <a:gd name="T2" fmla="*/ 271 w 279"/>
                  <a:gd name="T3" fmla="*/ 0 h 332"/>
                  <a:gd name="T4" fmla="*/ 279 w 279"/>
                  <a:gd name="T5" fmla="*/ 0 h 332"/>
                  <a:gd name="T6" fmla="*/ 0 w 279"/>
                  <a:gd name="T7" fmla="*/ 332 h 332"/>
                  <a:gd name="T8" fmla="*/ 0 w 279"/>
                  <a:gd name="T9" fmla="*/ 32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332">
                    <a:moveTo>
                      <a:pt x="0" y="322"/>
                    </a:moveTo>
                    <a:lnTo>
                      <a:pt x="271" y="0"/>
                    </a:lnTo>
                    <a:lnTo>
                      <a:pt x="279" y="0"/>
                    </a:lnTo>
                    <a:lnTo>
                      <a:pt x="0" y="332"/>
                    </a:lnTo>
                    <a:lnTo>
                      <a:pt x="0" y="322"/>
                    </a:lnTo>
                    <a:close/>
                  </a:path>
                </a:pathLst>
              </a:custGeom>
              <a:solidFill>
                <a:srgbClr val="C8D3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5" name="Freeform 439"/>
              <p:cNvSpPr>
                <a:spLocks/>
              </p:cNvSpPr>
              <p:nvPr userDrawn="1"/>
            </p:nvSpPr>
            <p:spPr bwMode="auto">
              <a:xfrm>
                <a:off x="5011" y="16"/>
                <a:ext cx="283" cy="336"/>
              </a:xfrm>
              <a:custGeom>
                <a:avLst/>
                <a:gdLst>
                  <a:gd name="T0" fmla="*/ 0 w 283"/>
                  <a:gd name="T1" fmla="*/ 327 h 336"/>
                  <a:gd name="T2" fmla="*/ 275 w 283"/>
                  <a:gd name="T3" fmla="*/ 0 h 336"/>
                  <a:gd name="T4" fmla="*/ 283 w 283"/>
                  <a:gd name="T5" fmla="*/ 0 h 336"/>
                  <a:gd name="T6" fmla="*/ 0 w 283"/>
                  <a:gd name="T7" fmla="*/ 336 h 336"/>
                  <a:gd name="T8" fmla="*/ 0 w 283"/>
                  <a:gd name="T9" fmla="*/ 327 h 3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3" h="336">
                    <a:moveTo>
                      <a:pt x="0" y="327"/>
                    </a:moveTo>
                    <a:lnTo>
                      <a:pt x="275" y="0"/>
                    </a:lnTo>
                    <a:lnTo>
                      <a:pt x="283" y="0"/>
                    </a:lnTo>
                    <a:lnTo>
                      <a:pt x="0" y="336"/>
                    </a:lnTo>
                    <a:lnTo>
                      <a:pt x="0" y="327"/>
                    </a:lnTo>
                    <a:close/>
                  </a:path>
                </a:pathLst>
              </a:custGeom>
              <a:solidFill>
                <a:srgbClr val="C8D3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6" name="Freeform 440"/>
              <p:cNvSpPr>
                <a:spLocks/>
              </p:cNvSpPr>
              <p:nvPr userDrawn="1"/>
            </p:nvSpPr>
            <p:spPr bwMode="auto">
              <a:xfrm>
                <a:off x="5011" y="16"/>
                <a:ext cx="287" cy="341"/>
              </a:xfrm>
              <a:custGeom>
                <a:avLst/>
                <a:gdLst>
                  <a:gd name="T0" fmla="*/ 0 w 287"/>
                  <a:gd name="T1" fmla="*/ 332 h 341"/>
                  <a:gd name="T2" fmla="*/ 279 w 287"/>
                  <a:gd name="T3" fmla="*/ 0 h 341"/>
                  <a:gd name="T4" fmla="*/ 287 w 287"/>
                  <a:gd name="T5" fmla="*/ 0 h 341"/>
                  <a:gd name="T6" fmla="*/ 0 w 287"/>
                  <a:gd name="T7" fmla="*/ 341 h 341"/>
                  <a:gd name="T8" fmla="*/ 0 w 287"/>
                  <a:gd name="T9" fmla="*/ 332 h 3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341">
                    <a:moveTo>
                      <a:pt x="0" y="332"/>
                    </a:moveTo>
                    <a:lnTo>
                      <a:pt x="279" y="0"/>
                    </a:lnTo>
                    <a:lnTo>
                      <a:pt x="287" y="0"/>
                    </a:lnTo>
                    <a:lnTo>
                      <a:pt x="0" y="341"/>
                    </a:lnTo>
                    <a:lnTo>
                      <a:pt x="0" y="332"/>
                    </a:lnTo>
                    <a:close/>
                  </a:path>
                </a:pathLst>
              </a:custGeom>
              <a:solidFill>
                <a:srgbClr val="C7D3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7" name="Freeform 441"/>
              <p:cNvSpPr>
                <a:spLocks/>
              </p:cNvSpPr>
              <p:nvPr userDrawn="1"/>
            </p:nvSpPr>
            <p:spPr bwMode="auto">
              <a:xfrm>
                <a:off x="5011" y="16"/>
                <a:ext cx="291" cy="347"/>
              </a:xfrm>
              <a:custGeom>
                <a:avLst/>
                <a:gdLst>
                  <a:gd name="T0" fmla="*/ 0 w 291"/>
                  <a:gd name="T1" fmla="*/ 336 h 347"/>
                  <a:gd name="T2" fmla="*/ 283 w 291"/>
                  <a:gd name="T3" fmla="*/ 0 h 347"/>
                  <a:gd name="T4" fmla="*/ 291 w 291"/>
                  <a:gd name="T5" fmla="*/ 0 h 347"/>
                  <a:gd name="T6" fmla="*/ 0 w 291"/>
                  <a:gd name="T7" fmla="*/ 347 h 347"/>
                  <a:gd name="T8" fmla="*/ 0 w 291"/>
                  <a:gd name="T9" fmla="*/ 336 h 3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347">
                    <a:moveTo>
                      <a:pt x="0" y="336"/>
                    </a:moveTo>
                    <a:lnTo>
                      <a:pt x="283" y="0"/>
                    </a:lnTo>
                    <a:lnTo>
                      <a:pt x="291" y="0"/>
                    </a:lnTo>
                    <a:lnTo>
                      <a:pt x="0" y="347"/>
                    </a:lnTo>
                    <a:lnTo>
                      <a:pt x="0" y="336"/>
                    </a:lnTo>
                    <a:close/>
                  </a:path>
                </a:pathLst>
              </a:custGeom>
              <a:solidFill>
                <a:srgbClr val="C6D1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8" name="Freeform 442"/>
              <p:cNvSpPr>
                <a:spLocks/>
              </p:cNvSpPr>
              <p:nvPr userDrawn="1"/>
            </p:nvSpPr>
            <p:spPr bwMode="auto">
              <a:xfrm>
                <a:off x="5011" y="16"/>
                <a:ext cx="295" cy="351"/>
              </a:xfrm>
              <a:custGeom>
                <a:avLst/>
                <a:gdLst>
                  <a:gd name="T0" fmla="*/ 0 w 295"/>
                  <a:gd name="T1" fmla="*/ 341 h 351"/>
                  <a:gd name="T2" fmla="*/ 287 w 295"/>
                  <a:gd name="T3" fmla="*/ 0 h 351"/>
                  <a:gd name="T4" fmla="*/ 295 w 295"/>
                  <a:gd name="T5" fmla="*/ 0 h 351"/>
                  <a:gd name="T6" fmla="*/ 0 w 295"/>
                  <a:gd name="T7" fmla="*/ 351 h 351"/>
                  <a:gd name="T8" fmla="*/ 0 w 295"/>
                  <a:gd name="T9" fmla="*/ 341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351">
                    <a:moveTo>
                      <a:pt x="0" y="341"/>
                    </a:moveTo>
                    <a:lnTo>
                      <a:pt x="287" y="0"/>
                    </a:lnTo>
                    <a:lnTo>
                      <a:pt x="295" y="0"/>
                    </a:lnTo>
                    <a:lnTo>
                      <a:pt x="0" y="351"/>
                    </a:lnTo>
                    <a:lnTo>
                      <a:pt x="0" y="341"/>
                    </a:lnTo>
                    <a:close/>
                  </a:path>
                </a:pathLst>
              </a:custGeom>
              <a:solidFill>
                <a:srgbClr val="C5D1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9" name="Freeform 443"/>
              <p:cNvSpPr>
                <a:spLocks/>
              </p:cNvSpPr>
              <p:nvPr userDrawn="1"/>
            </p:nvSpPr>
            <p:spPr bwMode="auto">
              <a:xfrm>
                <a:off x="5011" y="16"/>
                <a:ext cx="298" cy="356"/>
              </a:xfrm>
              <a:custGeom>
                <a:avLst/>
                <a:gdLst>
                  <a:gd name="T0" fmla="*/ 0 w 298"/>
                  <a:gd name="T1" fmla="*/ 347 h 356"/>
                  <a:gd name="T2" fmla="*/ 291 w 298"/>
                  <a:gd name="T3" fmla="*/ 0 h 356"/>
                  <a:gd name="T4" fmla="*/ 298 w 298"/>
                  <a:gd name="T5" fmla="*/ 0 h 356"/>
                  <a:gd name="T6" fmla="*/ 0 w 298"/>
                  <a:gd name="T7" fmla="*/ 356 h 356"/>
                  <a:gd name="T8" fmla="*/ 0 w 298"/>
                  <a:gd name="T9" fmla="*/ 347 h 3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 h="356">
                    <a:moveTo>
                      <a:pt x="0" y="347"/>
                    </a:moveTo>
                    <a:lnTo>
                      <a:pt x="291" y="0"/>
                    </a:lnTo>
                    <a:lnTo>
                      <a:pt x="298" y="0"/>
                    </a:lnTo>
                    <a:lnTo>
                      <a:pt x="0" y="356"/>
                    </a:lnTo>
                    <a:lnTo>
                      <a:pt x="0" y="347"/>
                    </a:lnTo>
                    <a:close/>
                  </a:path>
                </a:pathLst>
              </a:custGeom>
              <a:solidFill>
                <a:srgbClr val="C5D1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0" name="Freeform 444"/>
              <p:cNvSpPr>
                <a:spLocks/>
              </p:cNvSpPr>
              <p:nvPr userDrawn="1"/>
            </p:nvSpPr>
            <p:spPr bwMode="auto">
              <a:xfrm>
                <a:off x="5011" y="16"/>
                <a:ext cx="302" cy="361"/>
              </a:xfrm>
              <a:custGeom>
                <a:avLst/>
                <a:gdLst>
                  <a:gd name="T0" fmla="*/ 0 w 302"/>
                  <a:gd name="T1" fmla="*/ 351 h 361"/>
                  <a:gd name="T2" fmla="*/ 295 w 302"/>
                  <a:gd name="T3" fmla="*/ 0 h 361"/>
                  <a:gd name="T4" fmla="*/ 302 w 302"/>
                  <a:gd name="T5" fmla="*/ 0 h 361"/>
                  <a:gd name="T6" fmla="*/ 0 w 302"/>
                  <a:gd name="T7" fmla="*/ 361 h 361"/>
                  <a:gd name="T8" fmla="*/ 0 w 302"/>
                  <a:gd name="T9" fmla="*/ 351 h 3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361">
                    <a:moveTo>
                      <a:pt x="0" y="351"/>
                    </a:moveTo>
                    <a:lnTo>
                      <a:pt x="295" y="0"/>
                    </a:lnTo>
                    <a:lnTo>
                      <a:pt x="302" y="0"/>
                    </a:lnTo>
                    <a:lnTo>
                      <a:pt x="0" y="361"/>
                    </a:lnTo>
                    <a:lnTo>
                      <a:pt x="0" y="351"/>
                    </a:lnTo>
                    <a:close/>
                  </a:path>
                </a:pathLst>
              </a:custGeom>
              <a:solidFill>
                <a:srgbClr val="C3CF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1" name="Freeform 445"/>
              <p:cNvSpPr>
                <a:spLocks/>
              </p:cNvSpPr>
              <p:nvPr userDrawn="1"/>
            </p:nvSpPr>
            <p:spPr bwMode="auto">
              <a:xfrm>
                <a:off x="5011" y="16"/>
                <a:ext cx="306" cy="365"/>
              </a:xfrm>
              <a:custGeom>
                <a:avLst/>
                <a:gdLst>
                  <a:gd name="T0" fmla="*/ 0 w 306"/>
                  <a:gd name="T1" fmla="*/ 356 h 365"/>
                  <a:gd name="T2" fmla="*/ 298 w 306"/>
                  <a:gd name="T3" fmla="*/ 0 h 365"/>
                  <a:gd name="T4" fmla="*/ 306 w 306"/>
                  <a:gd name="T5" fmla="*/ 0 h 365"/>
                  <a:gd name="T6" fmla="*/ 0 w 306"/>
                  <a:gd name="T7" fmla="*/ 365 h 365"/>
                  <a:gd name="T8" fmla="*/ 0 w 306"/>
                  <a:gd name="T9" fmla="*/ 356 h 3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65">
                    <a:moveTo>
                      <a:pt x="0" y="356"/>
                    </a:moveTo>
                    <a:lnTo>
                      <a:pt x="298" y="0"/>
                    </a:lnTo>
                    <a:lnTo>
                      <a:pt x="306" y="0"/>
                    </a:lnTo>
                    <a:lnTo>
                      <a:pt x="0" y="365"/>
                    </a:lnTo>
                    <a:lnTo>
                      <a:pt x="0" y="356"/>
                    </a:lnTo>
                    <a:close/>
                  </a:path>
                </a:pathLst>
              </a:custGeom>
              <a:solidFill>
                <a:srgbClr val="C3CF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2" name="Freeform 446"/>
              <p:cNvSpPr>
                <a:spLocks/>
              </p:cNvSpPr>
              <p:nvPr userDrawn="1"/>
            </p:nvSpPr>
            <p:spPr bwMode="auto">
              <a:xfrm>
                <a:off x="5011" y="16"/>
                <a:ext cx="310" cy="371"/>
              </a:xfrm>
              <a:custGeom>
                <a:avLst/>
                <a:gdLst>
                  <a:gd name="T0" fmla="*/ 0 w 310"/>
                  <a:gd name="T1" fmla="*/ 361 h 371"/>
                  <a:gd name="T2" fmla="*/ 302 w 310"/>
                  <a:gd name="T3" fmla="*/ 0 h 371"/>
                  <a:gd name="T4" fmla="*/ 310 w 310"/>
                  <a:gd name="T5" fmla="*/ 0 h 371"/>
                  <a:gd name="T6" fmla="*/ 0 w 310"/>
                  <a:gd name="T7" fmla="*/ 371 h 371"/>
                  <a:gd name="T8" fmla="*/ 0 w 310"/>
                  <a:gd name="T9" fmla="*/ 361 h 3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0" h="371">
                    <a:moveTo>
                      <a:pt x="0" y="361"/>
                    </a:moveTo>
                    <a:lnTo>
                      <a:pt x="302" y="0"/>
                    </a:lnTo>
                    <a:lnTo>
                      <a:pt x="310" y="0"/>
                    </a:lnTo>
                    <a:lnTo>
                      <a:pt x="0" y="371"/>
                    </a:lnTo>
                    <a:lnTo>
                      <a:pt x="0" y="361"/>
                    </a:lnTo>
                    <a:close/>
                  </a:path>
                </a:pathLst>
              </a:custGeom>
              <a:solidFill>
                <a:srgbClr val="C2CF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3" name="Freeform 447"/>
              <p:cNvSpPr>
                <a:spLocks/>
              </p:cNvSpPr>
              <p:nvPr userDrawn="1"/>
            </p:nvSpPr>
            <p:spPr bwMode="auto">
              <a:xfrm>
                <a:off x="5011" y="16"/>
                <a:ext cx="314" cy="376"/>
              </a:xfrm>
              <a:custGeom>
                <a:avLst/>
                <a:gdLst>
                  <a:gd name="T0" fmla="*/ 0 w 314"/>
                  <a:gd name="T1" fmla="*/ 365 h 376"/>
                  <a:gd name="T2" fmla="*/ 306 w 314"/>
                  <a:gd name="T3" fmla="*/ 0 h 376"/>
                  <a:gd name="T4" fmla="*/ 314 w 314"/>
                  <a:gd name="T5" fmla="*/ 0 h 376"/>
                  <a:gd name="T6" fmla="*/ 0 w 314"/>
                  <a:gd name="T7" fmla="*/ 376 h 376"/>
                  <a:gd name="T8" fmla="*/ 0 w 314"/>
                  <a:gd name="T9" fmla="*/ 365 h 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4" h="376">
                    <a:moveTo>
                      <a:pt x="0" y="365"/>
                    </a:moveTo>
                    <a:lnTo>
                      <a:pt x="306" y="0"/>
                    </a:lnTo>
                    <a:lnTo>
                      <a:pt x="314" y="0"/>
                    </a:lnTo>
                    <a:lnTo>
                      <a:pt x="0" y="376"/>
                    </a:lnTo>
                    <a:lnTo>
                      <a:pt x="0" y="365"/>
                    </a:lnTo>
                    <a:close/>
                  </a:path>
                </a:pathLst>
              </a:custGeom>
              <a:solidFill>
                <a:srgbClr val="C1CD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4" name="Freeform 448"/>
              <p:cNvSpPr>
                <a:spLocks/>
              </p:cNvSpPr>
              <p:nvPr userDrawn="1"/>
            </p:nvSpPr>
            <p:spPr bwMode="auto">
              <a:xfrm>
                <a:off x="5011" y="16"/>
                <a:ext cx="318" cy="380"/>
              </a:xfrm>
              <a:custGeom>
                <a:avLst/>
                <a:gdLst>
                  <a:gd name="T0" fmla="*/ 0 w 318"/>
                  <a:gd name="T1" fmla="*/ 371 h 380"/>
                  <a:gd name="T2" fmla="*/ 310 w 318"/>
                  <a:gd name="T3" fmla="*/ 0 h 380"/>
                  <a:gd name="T4" fmla="*/ 318 w 318"/>
                  <a:gd name="T5" fmla="*/ 0 h 380"/>
                  <a:gd name="T6" fmla="*/ 0 w 318"/>
                  <a:gd name="T7" fmla="*/ 380 h 380"/>
                  <a:gd name="T8" fmla="*/ 0 w 318"/>
                  <a:gd name="T9" fmla="*/ 371 h 3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380">
                    <a:moveTo>
                      <a:pt x="0" y="371"/>
                    </a:moveTo>
                    <a:lnTo>
                      <a:pt x="310" y="0"/>
                    </a:lnTo>
                    <a:lnTo>
                      <a:pt x="318" y="0"/>
                    </a:lnTo>
                    <a:lnTo>
                      <a:pt x="0" y="380"/>
                    </a:lnTo>
                    <a:lnTo>
                      <a:pt x="0" y="371"/>
                    </a:lnTo>
                    <a:close/>
                  </a:path>
                </a:pathLst>
              </a:custGeom>
              <a:solidFill>
                <a:srgbClr val="C0CD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5" name="Freeform 449"/>
              <p:cNvSpPr>
                <a:spLocks/>
              </p:cNvSpPr>
              <p:nvPr userDrawn="1"/>
            </p:nvSpPr>
            <p:spPr bwMode="auto">
              <a:xfrm>
                <a:off x="5011" y="16"/>
                <a:ext cx="322" cy="385"/>
              </a:xfrm>
              <a:custGeom>
                <a:avLst/>
                <a:gdLst>
                  <a:gd name="T0" fmla="*/ 0 w 322"/>
                  <a:gd name="T1" fmla="*/ 376 h 385"/>
                  <a:gd name="T2" fmla="*/ 314 w 322"/>
                  <a:gd name="T3" fmla="*/ 0 h 385"/>
                  <a:gd name="T4" fmla="*/ 322 w 322"/>
                  <a:gd name="T5" fmla="*/ 0 h 385"/>
                  <a:gd name="T6" fmla="*/ 0 w 322"/>
                  <a:gd name="T7" fmla="*/ 385 h 385"/>
                  <a:gd name="T8" fmla="*/ 0 w 322"/>
                  <a:gd name="T9" fmla="*/ 376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2" h="385">
                    <a:moveTo>
                      <a:pt x="0" y="376"/>
                    </a:moveTo>
                    <a:lnTo>
                      <a:pt x="314" y="0"/>
                    </a:lnTo>
                    <a:lnTo>
                      <a:pt x="322" y="0"/>
                    </a:lnTo>
                    <a:lnTo>
                      <a:pt x="0" y="385"/>
                    </a:lnTo>
                    <a:lnTo>
                      <a:pt x="0" y="376"/>
                    </a:lnTo>
                    <a:close/>
                  </a:path>
                </a:pathLst>
              </a:custGeom>
              <a:solidFill>
                <a:srgbClr val="C0CD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6" name="Freeform 450"/>
              <p:cNvSpPr>
                <a:spLocks/>
              </p:cNvSpPr>
              <p:nvPr userDrawn="1"/>
            </p:nvSpPr>
            <p:spPr bwMode="auto">
              <a:xfrm>
                <a:off x="5011" y="16"/>
                <a:ext cx="327" cy="389"/>
              </a:xfrm>
              <a:custGeom>
                <a:avLst/>
                <a:gdLst>
                  <a:gd name="T0" fmla="*/ 0 w 327"/>
                  <a:gd name="T1" fmla="*/ 380 h 389"/>
                  <a:gd name="T2" fmla="*/ 318 w 327"/>
                  <a:gd name="T3" fmla="*/ 0 h 389"/>
                  <a:gd name="T4" fmla="*/ 327 w 327"/>
                  <a:gd name="T5" fmla="*/ 0 h 389"/>
                  <a:gd name="T6" fmla="*/ 0 w 327"/>
                  <a:gd name="T7" fmla="*/ 389 h 389"/>
                  <a:gd name="T8" fmla="*/ 0 w 327"/>
                  <a:gd name="T9" fmla="*/ 380 h 3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 h="389">
                    <a:moveTo>
                      <a:pt x="0" y="380"/>
                    </a:moveTo>
                    <a:lnTo>
                      <a:pt x="318" y="0"/>
                    </a:lnTo>
                    <a:lnTo>
                      <a:pt x="327" y="0"/>
                    </a:lnTo>
                    <a:lnTo>
                      <a:pt x="0" y="389"/>
                    </a:lnTo>
                    <a:lnTo>
                      <a:pt x="0" y="380"/>
                    </a:lnTo>
                    <a:close/>
                  </a:path>
                </a:pathLst>
              </a:custGeom>
              <a:solidFill>
                <a:srgbClr val="BECB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7" name="Freeform 451"/>
              <p:cNvSpPr>
                <a:spLocks/>
              </p:cNvSpPr>
              <p:nvPr userDrawn="1"/>
            </p:nvSpPr>
            <p:spPr bwMode="auto">
              <a:xfrm>
                <a:off x="5011" y="16"/>
                <a:ext cx="331" cy="392"/>
              </a:xfrm>
              <a:custGeom>
                <a:avLst/>
                <a:gdLst>
                  <a:gd name="T0" fmla="*/ 0 w 331"/>
                  <a:gd name="T1" fmla="*/ 385 h 392"/>
                  <a:gd name="T2" fmla="*/ 322 w 331"/>
                  <a:gd name="T3" fmla="*/ 0 h 392"/>
                  <a:gd name="T4" fmla="*/ 331 w 331"/>
                  <a:gd name="T5" fmla="*/ 0 h 392"/>
                  <a:gd name="T6" fmla="*/ 2 w 331"/>
                  <a:gd name="T7" fmla="*/ 392 h 392"/>
                  <a:gd name="T8" fmla="*/ 0 w 331"/>
                  <a:gd name="T9" fmla="*/ 392 h 392"/>
                  <a:gd name="T10" fmla="*/ 0 w 331"/>
                  <a:gd name="T11" fmla="*/ 385 h 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1" h="392">
                    <a:moveTo>
                      <a:pt x="0" y="385"/>
                    </a:moveTo>
                    <a:lnTo>
                      <a:pt x="322" y="0"/>
                    </a:lnTo>
                    <a:lnTo>
                      <a:pt x="331" y="0"/>
                    </a:lnTo>
                    <a:lnTo>
                      <a:pt x="2" y="392"/>
                    </a:lnTo>
                    <a:lnTo>
                      <a:pt x="0" y="392"/>
                    </a:lnTo>
                    <a:lnTo>
                      <a:pt x="0" y="385"/>
                    </a:lnTo>
                    <a:close/>
                  </a:path>
                </a:pathLst>
              </a:custGeom>
              <a:solidFill>
                <a:srgbClr val="BECB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8" name="Freeform 452"/>
              <p:cNvSpPr>
                <a:spLocks/>
              </p:cNvSpPr>
              <p:nvPr userDrawn="1"/>
            </p:nvSpPr>
            <p:spPr bwMode="auto">
              <a:xfrm>
                <a:off x="5011" y="16"/>
                <a:ext cx="335" cy="392"/>
              </a:xfrm>
              <a:custGeom>
                <a:avLst/>
                <a:gdLst>
                  <a:gd name="T0" fmla="*/ 0 w 335"/>
                  <a:gd name="T1" fmla="*/ 389 h 392"/>
                  <a:gd name="T2" fmla="*/ 327 w 335"/>
                  <a:gd name="T3" fmla="*/ 0 h 392"/>
                  <a:gd name="T4" fmla="*/ 335 w 335"/>
                  <a:gd name="T5" fmla="*/ 0 h 392"/>
                  <a:gd name="T6" fmla="*/ 6 w 335"/>
                  <a:gd name="T7" fmla="*/ 392 h 392"/>
                  <a:gd name="T8" fmla="*/ 0 w 335"/>
                  <a:gd name="T9" fmla="*/ 392 h 392"/>
                  <a:gd name="T10" fmla="*/ 0 w 335"/>
                  <a:gd name="T11" fmla="*/ 392 h 392"/>
                  <a:gd name="T12" fmla="*/ 0 w 335"/>
                  <a:gd name="T13" fmla="*/ 389 h 3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5" h="392">
                    <a:moveTo>
                      <a:pt x="0" y="389"/>
                    </a:moveTo>
                    <a:lnTo>
                      <a:pt x="327" y="0"/>
                    </a:lnTo>
                    <a:lnTo>
                      <a:pt x="335" y="0"/>
                    </a:lnTo>
                    <a:lnTo>
                      <a:pt x="6" y="392"/>
                    </a:lnTo>
                    <a:lnTo>
                      <a:pt x="0" y="392"/>
                    </a:lnTo>
                    <a:lnTo>
                      <a:pt x="0" y="389"/>
                    </a:lnTo>
                    <a:close/>
                  </a:path>
                </a:pathLst>
              </a:custGeom>
              <a:solidFill>
                <a:srgbClr val="BDCB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9" name="Freeform 453"/>
              <p:cNvSpPr>
                <a:spLocks/>
              </p:cNvSpPr>
              <p:nvPr userDrawn="1"/>
            </p:nvSpPr>
            <p:spPr bwMode="auto">
              <a:xfrm>
                <a:off x="5013"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CC9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0" name="Freeform 454"/>
              <p:cNvSpPr>
                <a:spLocks/>
              </p:cNvSpPr>
              <p:nvPr userDrawn="1"/>
            </p:nvSpPr>
            <p:spPr bwMode="auto">
              <a:xfrm>
                <a:off x="501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BC9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1" name="Freeform 455"/>
              <p:cNvSpPr>
                <a:spLocks/>
              </p:cNvSpPr>
              <p:nvPr userDrawn="1"/>
            </p:nvSpPr>
            <p:spPr bwMode="auto">
              <a:xfrm>
                <a:off x="5021"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BC9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2" name="Freeform 456"/>
              <p:cNvSpPr>
                <a:spLocks/>
              </p:cNvSpPr>
              <p:nvPr userDrawn="1"/>
            </p:nvSpPr>
            <p:spPr bwMode="auto">
              <a:xfrm>
                <a:off x="502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9C7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 name="Freeform 457"/>
              <p:cNvSpPr>
                <a:spLocks/>
              </p:cNvSpPr>
              <p:nvPr userDrawn="1"/>
            </p:nvSpPr>
            <p:spPr bwMode="auto">
              <a:xfrm>
                <a:off x="502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9C7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4" name="Freeform 458"/>
              <p:cNvSpPr>
                <a:spLocks/>
              </p:cNvSpPr>
              <p:nvPr userDrawn="1"/>
            </p:nvSpPr>
            <p:spPr bwMode="auto">
              <a:xfrm>
                <a:off x="5033"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8C7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5" name="Freeform 459"/>
              <p:cNvSpPr>
                <a:spLocks/>
              </p:cNvSpPr>
              <p:nvPr userDrawn="1"/>
            </p:nvSpPr>
            <p:spPr bwMode="auto">
              <a:xfrm>
                <a:off x="503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7C5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6" name="Freeform 460"/>
              <p:cNvSpPr>
                <a:spLocks/>
              </p:cNvSpPr>
              <p:nvPr userDrawn="1"/>
            </p:nvSpPr>
            <p:spPr bwMode="auto">
              <a:xfrm>
                <a:off x="5041"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6C5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7" name="Freeform 461"/>
              <p:cNvSpPr>
                <a:spLocks/>
              </p:cNvSpPr>
              <p:nvPr userDrawn="1"/>
            </p:nvSpPr>
            <p:spPr bwMode="auto">
              <a:xfrm>
                <a:off x="504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6C5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8" name="Freeform 462"/>
              <p:cNvSpPr>
                <a:spLocks/>
              </p:cNvSpPr>
              <p:nvPr userDrawn="1"/>
            </p:nvSpPr>
            <p:spPr bwMode="auto">
              <a:xfrm>
                <a:off x="504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4C3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9" name="Freeform 463"/>
              <p:cNvSpPr>
                <a:spLocks/>
              </p:cNvSpPr>
              <p:nvPr userDrawn="1"/>
            </p:nvSpPr>
            <p:spPr bwMode="auto">
              <a:xfrm>
                <a:off x="5053" y="16"/>
                <a:ext cx="337" cy="392"/>
              </a:xfrm>
              <a:custGeom>
                <a:avLst/>
                <a:gdLst>
                  <a:gd name="T0" fmla="*/ 0 w 337"/>
                  <a:gd name="T1" fmla="*/ 392 h 392"/>
                  <a:gd name="T2" fmla="*/ 329 w 337"/>
                  <a:gd name="T3" fmla="*/ 0 h 392"/>
                  <a:gd name="T4" fmla="*/ 337 w 337"/>
                  <a:gd name="T5" fmla="*/ 0 h 392"/>
                  <a:gd name="T6" fmla="*/ 9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9" y="392"/>
                    </a:lnTo>
                    <a:lnTo>
                      <a:pt x="0" y="392"/>
                    </a:lnTo>
                    <a:close/>
                  </a:path>
                </a:pathLst>
              </a:custGeom>
              <a:solidFill>
                <a:srgbClr val="B4C3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0" name="Freeform 464"/>
              <p:cNvSpPr>
                <a:spLocks/>
              </p:cNvSpPr>
              <p:nvPr userDrawn="1"/>
            </p:nvSpPr>
            <p:spPr bwMode="auto">
              <a:xfrm>
                <a:off x="5057" y="16"/>
                <a:ext cx="337" cy="392"/>
              </a:xfrm>
              <a:custGeom>
                <a:avLst/>
                <a:gdLst>
                  <a:gd name="T0" fmla="*/ 0 w 337"/>
                  <a:gd name="T1" fmla="*/ 392 h 392"/>
                  <a:gd name="T2" fmla="*/ 329 w 337"/>
                  <a:gd name="T3" fmla="*/ 0 h 392"/>
                  <a:gd name="T4" fmla="*/ 337 w 337"/>
                  <a:gd name="T5" fmla="*/ 0 h 392"/>
                  <a:gd name="T6" fmla="*/ 9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9" y="392"/>
                    </a:lnTo>
                    <a:lnTo>
                      <a:pt x="0" y="392"/>
                    </a:lnTo>
                    <a:close/>
                  </a:path>
                </a:pathLst>
              </a:custGeom>
              <a:solidFill>
                <a:srgbClr val="B3C3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1" name="Freeform 465"/>
              <p:cNvSpPr>
                <a:spLocks/>
              </p:cNvSpPr>
              <p:nvPr userDrawn="1"/>
            </p:nvSpPr>
            <p:spPr bwMode="auto">
              <a:xfrm>
                <a:off x="5062" y="16"/>
                <a:ext cx="337" cy="392"/>
              </a:xfrm>
              <a:custGeom>
                <a:avLst/>
                <a:gdLst>
                  <a:gd name="T0" fmla="*/ 0 w 337"/>
                  <a:gd name="T1" fmla="*/ 392 h 392"/>
                  <a:gd name="T2" fmla="*/ 328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8" y="0"/>
                    </a:lnTo>
                    <a:lnTo>
                      <a:pt x="337" y="0"/>
                    </a:lnTo>
                    <a:lnTo>
                      <a:pt x="8" y="392"/>
                    </a:lnTo>
                    <a:lnTo>
                      <a:pt x="0" y="392"/>
                    </a:lnTo>
                    <a:close/>
                  </a:path>
                </a:pathLst>
              </a:custGeom>
              <a:solidFill>
                <a:srgbClr val="B2C1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2" name="Freeform 466"/>
              <p:cNvSpPr>
                <a:spLocks/>
              </p:cNvSpPr>
              <p:nvPr userDrawn="1"/>
            </p:nvSpPr>
            <p:spPr bwMode="auto">
              <a:xfrm>
                <a:off x="5066" y="16"/>
                <a:ext cx="337" cy="392"/>
              </a:xfrm>
              <a:custGeom>
                <a:avLst/>
                <a:gdLst>
                  <a:gd name="T0" fmla="*/ 0 w 337"/>
                  <a:gd name="T1" fmla="*/ 392 h 392"/>
                  <a:gd name="T2" fmla="*/ 328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8" y="0"/>
                    </a:lnTo>
                    <a:lnTo>
                      <a:pt x="337" y="0"/>
                    </a:lnTo>
                    <a:lnTo>
                      <a:pt x="8" y="392"/>
                    </a:lnTo>
                    <a:lnTo>
                      <a:pt x="0" y="392"/>
                    </a:lnTo>
                    <a:close/>
                  </a:path>
                </a:pathLst>
              </a:custGeom>
              <a:solidFill>
                <a:srgbClr val="B1C1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3" name="Freeform 467"/>
              <p:cNvSpPr>
                <a:spLocks/>
              </p:cNvSpPr>
              <p:nvPr userDrawn="1"/>
            </p:nvSpPr>
            <p:spPr bwMode="auto">
              <a:xfrm>
                <a:off x="507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1C1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4" name="Freeform 468"/>
              <p:cNvSpPr>
                <a:spLocks/>
              </p:cNvSpPr>
              <p:nvPr userDrawn="1"/>
            </p:nvSpPr>
            <p:spPr bwMode="auto">
              <a:xfrm>
                <a:off x="5074"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5" name="Freeform 469"/>
              <p:cNvSpPr>
                <a:spLocks/>
              </p:cNvSpPr>
              <p:nvPr userDrawn="1"/>
            </p:nvSpPr>
            <p:spPr bwMode="auto">
              <a:xfrm>
                <a:off x="5078"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6" name="Freeform 470"/>
              <p:cNvSpPr>
                <a:spLocks/>
              </p:cNvSpPr>
              <p:nvPr userDrawn="1"/>
            </p:nvSpPr>
            <p:spPr bwMode="auto">
              <a:xfrm>
                <a:off x="5082"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E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7" name="Freeform 471"/>
              <p:cNvSpPr>
                <a:spLocks/>
              </p:cNvSpPr>
              <p:nvPr userDrawn="1"/>
            </p:nvSpPr>
            <p:spPr bwMode="auto">
              <a:xfrm>
                <a:off x="5086"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DB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8" name="Freeform 472"/>
              <p:cNvSpPr>
                <a:spLocks/>
              </p:cNvSpPr>
              <p:nvPr userDrawn="1"/>
            </p:nvSpPr>
            <p:spPr bwMode="auto">
              <a:xfrm>
                <a:off x="509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CB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9" name="Freeform 473"/>
              <p:cNvSpPr>
                <a:spLocks/>
              </p:cNvSpPr>
              <p:nvPr userDrawn="1"/>
            </p:nvSpPr>
            <p:spPr bwMode="auto">
              <a:xfrm>
                <a:off x="5094"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ACB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0" name="Freeform 474"/>
              <p:cNvSpPr>
                <a:spLocks/>
              </p:cNvSpPr>
              <p:nvPr userDrawn="1"/>
            </p:nvSpPr>
            <p:spPr bwMode="auto">
              <a:xfrm>
                <a:off x="5098"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AABB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1" name="Freeform 475"/>
              <p:cNvSpPr>
                <a:spLocks/>
              </p:cNvSpPr>
              <p:nvPr userDrawn="1"/>
            </p:nvSpPr>
            <p:spPr bwMode="auto">
              <a:xfrm>
                <a:off x="5102"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AABB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2" name="Freeform 476"/>
              <p:cNvSpPr>
                <a:spLocks/>
              </p:cNvSpPr>
              <p:nvPr userDrawn="1"/>
            </p:nvSpPr>
            <p:spPr bwMode="auto">
              <a:xfrm>
                <a:off x="5106"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A9BB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3" name="Freeform 477"/>
              <p:cNvSpPr>
                <a:spLocks/>
              </p:cNvSpPr>
              <p:nvPr userDrawn="1"/>
            </p:nvSpPr>
            <p:spPr bwMode="auto">
              <a:xfrm>
                <a:off x="510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8B9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4" name="Freeform 478"/>
              <p:cNvSpPr>
                <a:spLocks/>
              </p:cNvSpPr>
              <p:nvPr userDrawn="1"/>
            </p:nvSpPr>
            <p:spPr bwMode="auto">
              <a:xfrm>
                <a:off x="5113" y="16"/>
                <a:ext cx="337" cy="392"/>
              </a:xfrm>
              <a:custGeom>
                <a:avLst/>
                <a:gdLst>
                  <a:gd name="T0" fmla="*/ 0 w 337"/>
                  <a:gd name="T1" fmla="*/ 392 h 392"/>
                  <a:gd name="T2" fmla="*/ 329 w 337"/>
                  <a:gd name="T3" fmla="*/ 0 h 392"/>
                  <a:gd name="T4" fmla="*/ 337 w 337"/>
                  <a:gd name="T5" fmla="*/ 0 h 392"/>
                  <a:gd name="T6" fmla="*/ 10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10" y="392"/>
                    </a:lnTo>
                    <a:lnTo>
                      <a:pt x="0" y="392"/>
                    </a:lnTo>
                    <a:close/>
                  </a:path>
                </a:pathLst>
              </a:custGeom>
              <a:solidFill>
                <a:srgbClr val="A7B9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5" name="Freeform 479"/>
              <p:cNvSpPr>
                <a:spLocks/>
              </p:cNvSpPr>
              <p:nvPr userDrawn="1"/>
            </p:nvSpPr>
            <p:spPr bwMode="auto">
              <a:xfrm>
                <a:off x="5117" y="16"/>
                <a:ext cx="337" cy="392"/>
              </a:xfrm>
              <a:custGeom>
                <a:avLst/>
                <a:gdLst>
                  <a:gd name="T0" fmla="*/ 0 w 337"/>
                  <a:gd name="T1" fmla="*/ 392 h 392"/>
                  <a:gd name="T2" fmla="*/ 329 w 337"/>
                  <a:gd name="T3" fmla="*/ 0 h 392"/>
                  <a:gd name="T4" fmla="*/ 337 w 337"/>
                  <a:gd name="T5" fmla="*/ 0 h 392"/>
                  <a:gd name="T6" fmla="*/ 10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10" y="392"/>
                    </a:lnTo>
                    <a:lnTo>
                      <a:pt x="0" y="392"/>
                    </a:lnTo>
                    <a:close/>
                  </a:path>
                </a:pathLst>
              </a:custGeom>
              <a:solidFill>
                <a:srgbClr val="A7B9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6" name="Freeform 480"/>
              <p:cNvSpPr>
                <a:spLocks/>
              </p:cNvSpPr>
              <p:nvPr userDrawn="1"/>
            </p:nvSpPr>
            <p:spPr bwMode="auto">
              <a:xfrm>
                <a:off x="5123" y="16"/>
                <a:ext cx="336" cy="392"/>
              </a:xfrm>
              <a:custGeom>
                <a:avLst/>
                <a:gdLst>
                  <a:gd name="T0" fmla="*/ 0 w 336"/>
                  <a:gd name="T1" fmla="*/ 392 h 392"/>
                  <a:gd name="T2" fmla="*/ 327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7" y="0"/>
                    </a:lnTo>
                    <a:lnTo>
                      <a:pt x="336" y="0"/>
                    </a:lnTo>
                    <a:lnTo>
                      <a:pt x="8" y="392"/>
                    </a:lnTo>
                    <a:lnTo>
                      <a:pt x="0" y="392"/>
                    </a:lnTo>
                    <a:close/>
                  </a:path>
                </a:pathLst>
              </a:custGeom>
              <a:solidFill>
                <a:srgbClr val="A5B7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7" name="Freeform 481"/>
              <p:cNvSpPr>
                <a:spLocks/>
              </p:cNvSpPr>
              <p:nvPr userDrawn="1"/>
            </p:nvSpPr>
            <p:spPr bwMode="auto">
              <a:xfrm>
                <a:off x="5127" y="16"/>
                <a:ext cx="336" cy="392"/>
              </a:xfrm>
              <a:custGeom>
                <a:avLst/>
                <a:gdLst>
                  <a:gd name="T0" fmla="*/ 0 w 336"/>
                  <a:gd name="T1" fmla="*/ 392 h 392"/>
                  <a:gd name="T2" fmla="*/ 327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7" y="0"/>
                    </a:lnTo>
                    <a:lnTo>
                      <a:pt x="336" y="0"/>
                    </a:lnTo>
                    <a:lnTo>
                      <a:pt x="7" y="392"/>
                    </a:lnTo>
                    <a:lnTo>
                      <a:pt x="0" y="392"/>
                    </a:lnTo>
                    <a:close/>
                  </a:path>
                </a:pathLst>
              </a:custGeom>
              <a:solidFill>
                <a:srgbClr val="A5B7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8" name="Freeform 482"/>
              <p:cNvSpPr>
                <a:spLocks/>
              </p:cNvSpPr>
              <p:nvPr userDrawn="1"/>
            </p:nvSpPr>
            <p:spPr bwMode="auto">
              <a:xfrm>
                <a:off x="5131"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A4B7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9" name="Freeform 483"/>
              <p:cNvSpPr>
                <a:spLocks/>
              </p:cNvSpPr>
              <p:nvPr userDrawn="1"/>
            </p:nvSpPr>
            <p:spPr bwMode="auto">
              <a:xfrm>
                <a:off x="5134"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3B5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0" name="Freeform 484"/>
              <p:cNvSpPr>
                <a:spLocks/>
              </p:cNvSpPr>
              <p:nvPr userDrawn="1"/>
            </p:nvSpPr>
            <p:spPr bwMode="auto">
              <a:xfrm>
                <a:off x="5138"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2B5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1" name="Freeform 485"/>
              <p:cNvSpPr>
                <a:spLocks/>
              </p:cNvSpPr>
              <p:nvPr userDrawn="1"/>
            </p:nvSpPr>
            <p:spPr bwMode="auto">
              <a:xfrm>
                <a:off x="5142"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2B5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2" name="Freeform 486"/>
              <p:cNvSpPr>
                <a:spLocks/>
              </p:cNvSpPr>
              <p:nvPr userDrawn="1"/>
            </p:nvSpPr>
            <p:spPr bwMode="auto">
              <a:xfrm>
                <a:off x="5146"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0B3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3" name="Freeform 487"/>
              <p:cNvSpPr>
                <a:spLocks/>
              </p:cNvSpPr>
              <p:nvPr userDrawn="1"/>
            </p:nvSpPr>
            <p:spPr bwMode="auto">
              <a:xfrm>
                <a:off x="515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0B3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4" name="Freeform 488"/>
              <p:cNvSpPr>
                <a:spLocks/>
              </p:cNvSpPr>
              <p:nvPr userDrawn="1"/>
            </p:nvSpPr>
            <p:spPr bwMode="auto">
              <a:xfrm>
                <a:off x="5154"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FB3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5" name="Freeform 489"/>
              <p:cNvSpPr>
                <a:spLocks/>
              </p:cNvSpPr>
              <p:nvPr userDrawn="1"/>
            </p:nvSpPr>
            <p:spPr bwMode="auto">
              <a:xfrm>
                <a:off x="5158"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EB1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6" name="Freeform 490"/>
              <p:cNvSpPr>
                <a:spLocks/>
              </p:cNvSpPr>
              <p:nvPr userDrawn="1"/>
            </p:nvSpPr>
            <p:spPr bwMode="auto">
              <a:xfrm>
                <a:off x="5162"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DB1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7" name="Freeform 491"/>
              <p:cNvSpPr>
                <a:spLocks/>
              </p:cNvSpPr>
              <p:nvPr userDrawn="1"/>
            </p:nvSpPr>
            <p:spPr bwMode="auto">
              <a:xfrm>
                <a:off x="5166"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DB1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8" name="Freeform 492"/>
              <p:cNvSpPr>
                <a:spLocks/>
              </p:cNvSpPr>
              <p:nvPr userDrawn="1"/>
            </p:nvSpPr>
            <p:spPr bwMode="auto">
              <a:xfrm>
                <a:off x="517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BAF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9" name="Freeform 493"/>
              <p:cNvSpPr>
                <a:spLocks/>
              </p:cNvSpPr>
              <p:nvPr userDrawn="1"/>
            </p:nvSpPr>
            <p:spPr bwMode="auto">
              <a:xfrm>
                <a:off x="5174" y="16"/>
                <a:ext cx="337" cy="392"/>
              </a:xfrm>
              <a:custGeom>
                <a:avLst/>
                <a:gdLst>
                  <a:gd name="T0" fmla="*/ 0 w 337"/>
                  <a:gd name="T1" fmla="*/ 392 h 392"/>
                  <a:gd name="T2" fmla="*/ 329 w 337"/>
                  <a:gd name="T3" fmla="*/ 0 h 392"/>
                  <a:gd name="T4" fmla="*/ 337 w 337"/>
                  <a:gd name="T5" fmla="*/ 0 h 392"/>
                  <a:gd name="T6" fmla="*/ 9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9" y="392"/>
                    </a:lnTo>
                    <a:lnTo>
                      <a:pt x="0" y="392"/>
                    </a:lnTo>
                    <a:close/>
                  </a:path>
                </a:pathLst>
              </a:custGeom>
              <a:solidFill>
                <a:srgbClr val="9BAF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0" name="Freeform 494"/>
              <p:cNvSpPr>
                <a:spLocks/>
              </p:cNvSpPr>
              <p:nvPr userDrawn="1"/>
            </p:nvSpPr>
            <p:spPr bwMode="auto">
              <a:xfrm>
                <a:off x="5178" y="16"/>
                <a:ext cx="338" cy="392"/>
              </a:xfrm>
              <a:custGeom>
                <a:avLst/>
                <a:gdLst>
                  <a:gd name="T0" fmla="*/ 0 w 338"/>
                  <a:gd name="T1" fmla="*/ 392 h 392"/>
                  <a:gd name="T2" fmla="*/ 329 w 338"/>
                  <a:gd name="T3" fmla="*/ 0 h 392"/>
                  <a:gd name="T4" fmla="*/ 338 w 338"/>
                  <a:gd name="T5" fmla="*/ 0 h 392"/>
                  <a:gd name="T6" fmla="*/ 9 w 338"/>
                  <a:gd name="T7" fmla="*/ 392 h 392"/>
                  <a:gd name="T8" fmla="*/ 0 w 338"/>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 h="392">
                    <a:moveTo>
                      <a:pt x="0" y="392"/>
                    </a:moveTo>
                    <a:lnTo>
                      <a:pt x="329" y="0"/>
                    </a:lnTo>
                    <a:lnTo>
                      <a:pt x="338" y="0"/>
                    </a:lnTo>
                    <a:lnTo>
                      <a:pt x="9" y="392"/>
                    </a:lnTo>
                    <a:lnTo>
                      <a:pt x="0" y="392"/>
                    </a:lnTo>
                    <a:close/>
                  </a:path>
                </a:pathLst>
              </a:custGeom>
              <a:solidFill>
                <a:srgbClr val="9AAF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1" name="Freeform 495"/>
              <p:cNvSpPr>
                <a:spLocks/>
              </p:cNvSpPr>
              <p:nvPr userDrawn="1"/>
            </p:nvSpPr>
            <p:spPr bwMode="auto">
              <a:xfrm>
                <a:off x="5183" y="16"/>
                <a:ext cx="337" cy="392"/>
              </a:xfrm>
              <a:custGeom>
                <a:avLst/>
                <a:gdLst>
                  <a:gd name="T0" fmla="*/ 0 w 337"/>
                  <a:gd name="T1" fmla="*/ 392 h 392"/>
                  <a:gd name="T2" fmla="*/ 328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8" y="0"/>
                    </a:lnTo>
                    <a:lnTo>
                      <a:pt x="337" y="0"/>
                    </a:lnTo>
                    <a:lnTo>
                      <a:pt x="8" y="392"/>
                    </a:lnTo>
                    <a:lnTo>
                      <a:pt x="0" y="392"/>
                    </a:lnTo>
                    <a:close/>
                  </a:path>
                </a:pathLst>
              </a:custGeom>
              <a:solidFill>
                <a:srgbClr val="99AD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2" name="Freeform 496"/>
              <p:cNvSpPr>
                <a:spLocks/>
              </p:cNvSpPr>
              <p:nvPr userDrawn="1"/>
            </p:nvSpPr>
            <p:spPr bwMode="auto">
              <a:xfrm>
                <a:off x="518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8AD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3" name="Freeform 497"/>
              <p:cNvSpPr>
                <a:spLocks/>
              </p:cNvSpPr>
              <p:nvPr userDrawn="1"/>
            </p:nvSpPr>
            <p:spPr bwMode="auto">
              <a:xfrm>
                <a:off x="5191"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8AD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4" name="Freeform 498"/>
              <p:cNvSpPr>
                <a:spLocks/>
              </p:cNvSpPr>
              <p:nvPr userDrawn="1"/>
            </p:nvSpPr>
            <p:spPr bwMode="auto">
              <a:xfrm>
                <a:off x="519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6AB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5" name="Freeform 499"/>
              <p:cNvSpPr>
                <a:spLocks/>
              </p:cNvSpPr>
              <p:nvPr userDrawn="1"/>
            </p:nvSpPr>
            <p:spPr bwMode="auto">
              <a:xfrm>
                <a:off x="519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6AB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6" name="Freeform 500"/>
              <p:cNvSpPr>
                <a:spLocks/>
              </p:cNvSpPr>
              <p:nvPr userDrawn="1"/>
            </p:nvSpPr>
            <p:spPr bwMode="auto">
              <a:xfrm>
                <a:off x="5203"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5AB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7" name="Freeform 501"/>
              <p:cNvSpPr>
                <a:spLocks/>
              </p:cNvSpPr>
              <p:nvPr userDrawn="1"/>
            </p:nvSpPr>
            <p:spPr bwMode="auto">
              <a:xfrm>
                <a:off x="520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4A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8" name="Freeform 502"/>
              <p:cNvSpPr>
                <a:spLocks/>
              </p:cNvSpPr>
              <p:nvPr userDrawn="1"/>
            </p:nvSpPr>
            <p:spPr bwMode="auto">
              <a:xfrm>
                <a:off x="5211"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3A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9" name="Freeform 503"/>
              <p:cNvSpPr>
                <a:spLocks/>
              </p:cNvSpPr>
              <p:nvPr userDrawn="1"/>
            </p:nvSpPr>
            <p:spPr bwMode="auto">
              <a:xfrm>
                <a:off x="521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3A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0" name="Freeform 504"/>
              <p:cNvSpPr>
                <a:spLocks/>
              </p:cNvSpPr>
              <p:nvPr userDrawn="1"/>
            </p:nvSpPr>
            <p:spPr bwMode="auto">
              <a:xfrm>
                <a:off x="5219"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91A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1" name="Freeform 505"/>
              <p:cNvSpPr>
                <a:spLocks/>
              </p:cNvSpPr>
              <p:nvPr userDrawn="1"/>
            </p:nvSpPr>
            <p:spPr bwMode="auto">
              <a:xfrm>
                <a:off x="5223"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91A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2" name="Freeform 506"/>
              <p:cNvSpPr>
                <a:spLocks/>
              </p:cNvSpPr>
              <p:nvPr userDrawn="1"/>
            </p:nvSpPr>
            <p:spPr bwMode="auto">
              <a:xfrm>
                <a:off x="5227"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90A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3" name="Freeform 507"/>
              <p:cNvSpPr>
                <a:spLocks/>
              </p:cNvSpPr>
              <p:nvPr userDrawn="1"/>
            </p:nvSpPr>
            <p:spPr bwMode="auto">
              <a:xfrm>
                <a:off x="5231" y="16"/>
                <a:ext cx="336" cy="392"/>
              </a:xfrm>
              <a:custGeom>
                <a:avLst/>
                <a:gdLst>
                  <a:gd name="T0" fmla="*/ 0 w 336"/>
                  <a:gd name="T1" fmla="*/ 392 h 392"/>
                  <a:gd name="T2" fmla="*/ 328 w 336"/>
                  <a:gd name="T3" fmla="*/ 0 h 392"/>
                  <a:gd name="T4" fmla="*/ 336 w 336"/>
                  <a:gd name="T5" fmla="*/ 0 h 392"/>
                  <a:gd name="T6" fmla="*/ 9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9" y="392"/>
                    </a:lnTo>
                    <a:lnTo>
                      <a:pt x="0" y="392"/>
                    </a:lnTo>
                    <a:close/>
                  </a:path>
                </a:pathLst>
              </a:custGeom>
              <a:solidFill>
                <a:srgbClr val="8FA5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4" name="Freeform 508"/>
              <p:cNvSpPr>
                <a:spLocks/>
              </p:cNvSpPr>
              <p:nvPr userDrawn="1"/>
            </p:nvSpPr>
            <p:spPr bwMode="auto">
              <a:xfrm>
                <a:off x="5234" y="16"/>
                <a:ext cx="337" cy="392"/>
              </a:xfrm>
              <a:custGeom>
                <a:avLst/>
                <a:gdLst>
                  <a:gd name="T0" fmla="*/ 0 w 337"/>
                  <a:gd name="T1" fmla="*/ 392 h 392"/>
                  <a:gd name="T2" fmla="*/ 329 w 337"/>
                  <a:gd name="T3" fmla="*/ 0 h 392"/>
                  <a:gd name="T4" fmla="*/ 337 w 337"/>
                  <a:gd name="T5" fmla="*/ 0 h 392"/>
                  <a:gd name="T6" fmla="*/ 10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10" y="392"/>
                    </a:lnTo>
                    <a:lnTo>
                      <a:pt x="0" y="392"/>
                    </a:lnTo>
                    <a:close/>
                  </a:path>
                </a:pathLst>
              </a:custGeom>
              <a:solidFill>
                <a:srgbClr val="8EA5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5" name="Freeform 509"/>
              <p:cNvSpPr>
                <a:spLocks/>
              </p:cNvSpPr>
              <p:nvPr userDrawn="1"/>
            </p:nvSpPr>
            <p:spPr bwMode="auto">
              <a:xfrm>
                <a:off x="5240" y="16"/>
                <a:ext cx="337" cy="392"/>
              </a:xfrm>
              <a:custGeom>
                <a:avLst/>
                <a:gdLst>
                  <a:gd name="T0" fmla="*/ 0 w 337"/>
                  <a:gd name="T1" fmla="*/ 392 h 392"/>
                  <a:gd name="T2" fmla="*/ 327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7" y="0"/>
                    </a:lnTo>
                    <a:lnTo>
                      <a:pt x="337" y="0"/>
                    </a:lnTo>
                    <a:lnTo>
                      <a:pt x="8" y="392"/>
                    </a:lnTo>
                    <a:lnTo>
                      <a:pt x="0" y="392"/>
                    </a:lnTo>
                    <a:close/>
                  </a:path>
                </a:pathLst>
              </a:custGeom>
              <a:solidFill>
                <a:srgbClr val="8EA5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6" name="Freeform 510"/>
              <p:cNvSpPr>
                <a:spLocks/>
              </p:cNvSpPr>
              <p:nvPr userDrawn="1"/>
            </p:nvSpPr>
            <p:spPr bwMode="auto">
              <a:xfrm>
                <a:off x="5244" y="16"/>
                <a:ext cx="336" cy="392"/>
              </a:xfrm>
              <a:custGeom>
                <a:avLst/>
                <a:gdLst>
                  <a:gd name="T0" fmla="*/ 0 w 336"/>
                  <a:gd name="T1" fmla="*/ 392 h 392"/>
                  <a:gd name="T2" fmla="*/ 327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7" y="0"/>
                    </a:lnTo>
                    <a:lnTo>
                      <a:pt x="336" y="0"/>
                    </a:lnTo>
                    <a:lnTo>
                      <a:pt x="8" y="392"/>
                    </a:lnTo>
                    <a:lnTo>
                      <a:pt x="0" y="392"/>
                    </a:lnTo>
                    <a:close/>
                  </a:path>
                </a:pathLst>
              </a:custGeom>
              <a:solidFill>
                <a:srgbClr val="8CA3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7" name="Freeform 511"/>
              <p:cNvSpPr>
                <a:spLocks/>
              </p:cNvSpPr>
              <p:nvPr userDrawn="1"/>
            </p:nvSpPr>
            <p:spPr bwMode="auto">
              <a:xfrm>
                <a:off x="5248"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8CA3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8" name="Freeform 512"/>
              <p:cNvSpPr>
                <a:spLocks/>
              </p:cNvSpPr>
              <p:nvPr userDrawn="1"/>
            </p:nvSpPr>
            <p:spPr bwMode="auto">
              <a:xfrm>
                <a:off x="5252"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8BA3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9" name="Freeform 513"/>
              <p:cNvSpPr>
                <a:spLocks/>
              </p:cNvSpPr>
              <p:nvPr userDrawn="1"/>
            </p:nvSpPr>
            <p:spPr bwMode="auto">
              <a:xfrm>
                <a:off x="5256"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8AA1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0" name="Freeform 514"/>
              <p:cNvSpPr>
                <a:spLocks/>
              </p:cNvSpPr>
              <p:nvPr userDrawn="1"/>
            </p:nvSpPr>
            <p:spPr bwMode="auto">
              <a:xfrm>
                <a:off x="525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9A1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1" name="Freeform 515"/>
              <p:cNvSpPr>
                <a:spLocks/>
              </p:cNvSpPr>
              <p:nvPr userDrawn="1"/>
            </p:nvSpPr>
            <p:spPr bwMode="auto">
              <a:xfrm>
                <a:off x="5263"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9A1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2" name="Freeform 516"/>
              <p:cNvSpPr>
                <a:spLocks/>
              </p:cNvSpPr>
              <p:nvPr userDrawn="1"/>
            </p:nvSpPr>
            <p:spPr bwMode="auto">
              <a:xfrm>
                <a:off x="526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79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3" name="Freeform 517"/>
              <p:cNvSpPr>
                <a:spLocks/>
              </p:cNvSpPr>
              <p:nvPr userDrawn="1"/>
            </p:nvSpPr>
            <p:spPr bwMode="auto">
              <a:xfrm>
                <a:off x="5271"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79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4" name="Freeform 518"/>
              <p:cNvSpPr>
                <a:spLocks/>
              </p:cNvSpPr>
              <p:nvPr userDrawn="1"/>
            </p:nvSpPr>
            <p:spPr bwMode="auto">
              <a:xfrm>
                <a:off x="527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69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5" name="Freeform 519"/>
              <p:cNvSpPr>
                <a:spLocks/>
              </p:cNvSpPr>
              <p:nvPr userDrawn="1"/>
            </p:nvSpPr>
            <p:spPr bwMode="auto">
              <a:xfrm>
                <a:off x="527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59D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6" name="Freeform 520"/>
              <p:cNvSpPr>
                <a:spLocks/>
              </p:cNvSpPr>
              <p:nvPr userDrawn="1"/>
            </p:nvSpPr>
            <p:spPr bwMode="auto">
              <a:xfrm>
                <a:off x="5283"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49D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7" name="Freeform 521"/>
              <p:cNvSpPr>
                <a:spLocks/>
              </p:cNvSpPr>
              <p:nvPr userDrawn="1"/>
            </p:nvSpPr>
            <p:spPr bwMode="auto">
              <a:xfrm>
                <a:off x="528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49D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8" name="Freeform 522"/>
              <p:cNvSpPr>
                <a:spLocks/>
              </p:cNvSpPr>
              <p:nvPr userDrawn="1"/>
            </p:nvSpPr>
            <p:spPr bwMode="auto">
              <a:xfrm>
                <a:off x="5291" y="16"/>
                <a:ext cx="337" cy="392"/>
              </a:xfrm>
              <a:custGeom>
                <a:avLst/>
                <a:gdLst>
                  <a:gd name="T0" fmla="*/ 0 w 337"/>
                  <a:gd name="T1" fmla="*/ 392 h 392"/>
                  <a:gd name="T2" fmla="*/ 329 w 337"/>
                  <a:gd name="T3" fmla="*/ 0 h 392"/>
                  <a:gd name="T4" fmla="*/ 337 w 337"/>
                  <a:gd name="T5" fmla="*/ 0 h 392"/>
                  <a:gd name="T6" fmla="*/ 9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9" y="392"/>
                    </a:lnTo>
                    <a:lnTo>
                      <a:pt x="0" y="392"/>
                    </a:lnTo>
                    <a:close/>
                  </a:path>
                </a:pathLst>
              </a:custGeom>
              <a:solidFill>
                <a:srgbClr val="829B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9" name="Freeform 523"/>
              <p:cNvSpPr>
                <a:spLocks/>
              </p:cNvSpPr>
              <p:nvPr userDrawn="1"/>
            </p:nvSpPr>
            <p:spPr bwMode="auto">
              <a:xfrm>
                <a:off x="5295" y="16"/>
                <a:ext cx="337" cy="392"/>
              </a:xfrm>
              <a:custGeom>
                <a:avLst/>
                <a:gdLst>
                  <a:gd name="T0" fmla="*/ 0 w 337"/>
                  <a:gd name="T1" fmla="*/ 392 h 392"/>
                  <a:gd name="T2" fmla="*/ 329 w 337"/>
                  <a:gd name="T3" fmla="*/ 0 h 392"/>
                  <a:gd name="T4" fmla="*/ 337 w 337"/>
                  <a:gd name="T5" fmla="*/ 0 h 392"/>
                  <a:gd name="T6" fmla="*/ 9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9" y="392"/>
                    </a:lnTo>
                    <a:lnTo>
                      <a:pt x="0" y="392"/>
                    </a:lnTo>
                    <a:close/>
                  </a:path>
                </a:pathLst>
              </a:custGeom>
              <a:solidFill>
                <a:srgbClr val="829B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0" name="Freeform 524"/>
              <p:cNvSpPr>
                <a:spLocks/>
              </p:cNvSpPr>
              <p:nvPr userDrawn="1"/>
            </p:nvSpPr>
            <p:spPr bwMode="auto">
              <a:xfrm>
                <a:off x="5300" y="16"/>
                <a:ext cx="337" cy="392"/>
              </a:xfrm>
              <a:custGeom>
                <a:avLst/>
                <a:gdLst>
                  <a:gd name="T0" fmla="*/ 0 w 337"/>
                  <a:gd name="T1" fmla="*/ 392 h 392"/>
                  <a:gd name="T2" fmla="*/ 328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8" y="0"/>
                    </a:lnTo>
                    <a:lnTo>
                      <a:pt x="337" y="0"/>
                    </a:lnTo>
                    <a:lnTo>
                      <a:pt x="8" y="392"/>
                    </a:lnTo>
                    <a:lnTo>
                      <a:pt x="0" y="392"/>
                    </a:lnTo>
                    <a:close/>
                  </a:path>
                </a:pathLst>
              </a:custGeom>
              <a:solidFill>
                <a:srgbClr val="819B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1" name="Freeform 525"/>
              <p:cNvSpPr>
                <a:spLocks/>
              </p:cNvSpPr>
              <p:nvPr userDrawn="1"/>
            </p:nvSpPr>
            <p:spPr bwMode="auto">
              <a:xfrm>
                <a:off x="5304" y="16"/>
                <a:ext cx="337" cy="392"/>
              </a:xfrm>
              <a:custGeom>
                <a:avLst/>
                <a:gdLst>
                  <a:gd name="T0" fmla="*/ 0 w 337"/>
                  <a:gd name="T1" fmla="*/ 392 h 392"/>
                  <a:gd name="T2" fmla="*/ 328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8" y="0"/>
                    </a:lnTo>
                    <a:lnTo>
                      <a:pt x="337" y="0"/>
                    </a:lnTo>
                    <a:lnTo>
                      <a:pt x="8" y="392"/>
                    </a:lnTo>
                    <a:lnTo>
                      <a:pt x="0" y="392"/>
                    </a:lnTo>
                    <a:close/>
                  </a:path>
                </a:pathLst>
              </a:custGeom>
              <a:solidFill>
                <a:srgbClr val="80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2" name="Freeform 526"/>
              <p:cNvSpPr>
                <a:spLocks/>
              </p:cNvSpPr>
              <p:nvPr userDrawn="1"/>
            </p:nvSpPr>
            <p:spPr bwMode="auto">
              <a:xfrm>
                <a:off x="5308"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3" name="Freeform 527"/>
              <p:cNvSpPr>
                <a:spLocks/>
              </p:cNvSpPr>
              <p:nvPr userDrawn="1"/>
            </p:nvSpPr>
            <p:spPr bwMode="auto">
              <a:xfrm>
                <a:off x="5312"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D97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4" name="Freeform 528"/>
              <p:cNvSpPr>
                <a:spLocks/>
              </p:cNvSpPr>
              <p:nvPr userDrawn="1"/>
            </p:nvSpPr>
            <p:spPr bwMode="auto">
              <a:xfrm>
                <a:off x="5316"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D97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5" name="Freeform 529"/>
              <p:cNvSpPr>
                <a:spLocks/>
              </p:cNvSpPr>
              <p:nvPr userDrawn="1"/>
            </p:nvSpPr>
            <p:spPr bwMode="auto">
              <a:xfrm>
                <a:off x="532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B95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6" name="Freeform 530"/>
              <p:cNvSpPr>
                <a:spLocks/>
              </p:cNvSpPr>
              <p:nvPr userDrawn="1"/>
            </p:nvSpPr>
            <p:spPr bwMode="auto">
              <a:xfrm>
                <a:off x="5324"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A95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7" name="Freeform 531"/>
              <p:cNvSpPr>
                <a:spLocks/>
              </p:cNvSpPr>
              <p:nvPr userDrawn="1"/>
            </p:nvSpPr>
            <p:spPr bwMode="auto">
              <a:xfrm>
                <a:off x="5328"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89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8" name="Freeform 532"/>
              <p:cNvSpPr>
                <a:spLocks/>
              </p:cNvSpPr>
              <p:nvPr userDrawn="1"/>
            </p:nvSpPr>
            <p:spPr bwMode="auto">
              <a:xfrm>
                <a:off x="5332"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89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9" name="Freeform 533"/>
              <p:cNvSpPr>
                <a:spLocks/>
              </p:cNvSpPr>
              <p:nvPr userDrawn="1"/>
            </p:nvSpPr>
            <p:spPr bwMode="auto">
              <a:xfrm>
                <a:off x="5336"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6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0" name="Freeform 534"/>
              <p:cNvSpPr>
                <a:spLocks/>
              </p:cNvSpPr>
              <p:nvPr userDrawn="1"/>
            </p:nvSpPr>
            <p:spPr bwMode="auto">
              <a:xfrm>
                <a:off x="534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5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1" name="Freeform 535"/>
              <p:cNvSpPr>
                <a:spLocks/>
              </p:cNvSpPr>
              <p:nvPr userDrawn="1"/>
            </p:nvSpPr>
            <p:spPr bwMode="auto">
              <a:xfrm>
                <a:off x="5344"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738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2" name="Freeform 536"/>
              <p:cNvSpPr>
                <a:spLocks/>
              </p:cNvSpPr>
              <p:nvPr userDrawn="1"/>
            </p:nvSpPr>
            <p:spPr bwMode="auto">
              <a:xfrm>
                <a:off x="5348"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738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3" name="Freeform 537"/>
              <p:cNvSpPr>
                <a:spLocks/>
              </p:cNvSpPr>
              <p:nvPr userDrawn="1"/>
            </p:nvSpPr>
            <p:spPr bwMode="auto">
              <a:xfrm>
                <a:off x="5352" y="16"/>
                <a:ext cx="336" cy="392"/>
              </a:xfrm>
              <a:custGeom>
                <a:avLst/>
                <a:gdLst>
                  <a:gd name="T0" fmla="*/ 0 w 336"/>
                  <a:gd name="T1" fmla="*/ 392 h 392"/>
                  <a:gd name="T2" fmla="*/ 328 w 336"/>
                  <a:gd name="T3" fmla="*/ 0 h 392"/>
                  <a:gd name="T4" fmla="*/ 336 w 336"/>
                  <a:gd name="T5" fmla="*/ 0 h 392"/>
                  <a:gd name="T6" fmla="*/ 9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9" y="392"/>
                    </a:lnTo>
                    <a:lnTo>
                      <a:pt x="0" y="392"/>
                    </a:lnTo>
                    <a:close/>
                  </a:path>
                </a:pathLst>
              </a:custGeom>
              <a:solidFill>
                <a:srgbClr val="718D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4" name="Freeform 538"/>
              <p:cNvSpPr>
                <a:spLocks/>
              </p:cNvSpPr>
              <p:nvPr userDrawn="1"/>
            </p:nvSpPr>
            <p:spPr bwMode="auto">
              <a:xfrm>
                <a:off x="5356" y="16"/>
                <a:ext cx="338" cy="392"/>
              </a:xfrm>
              <a:custGeom>
                <a:avLst/>
                <a:gdLst>
                  <a:gd name="T0" fmla="*/ 0 w 338"/>
                  <a:gd name="T1" fmla="*/ 392 h 392"/>
                  <a:gd name="T2" fmla="*/ 328 w 338"/>
                  <a:gd name="T3" fmla="*/ 0 h 392"/>
                  <a:gd name="T4" fmla="*/ 338 w 338"/>
                  <a:gd name="T5" fmla="*/ 0 h 392"/>
                  <a:gd name="T6" fmla="*/ 9 w 338"/>
                  <a:gd name="T7" fmla="*/ 392 h 392"/>
                  <a:gd name="T8" fmla="*/ 0 w 338"/>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 h="392">
                    <a:moveTo>
                      <a:pt x="0" y="392"/>
                    </a:moveTo>
                    <a:lnTo>
                      <a:pt x="328" y="0"/>
                    </a:lnTo>
                    <a:lnTo>
                      <a:pt x="338" y="0"/>
                    </a:lnTo>
                    <a:lnTo>
                      <a:pt x="9" y="392"/>
                    </a:lnTo>
                    <a:lnTo>
                      <a:pt x="0" y="392"/>
                    </a:lnTo>
                    <a:close/>
                  </a:path>
                </a:pathLst>
              </a:custGeom>
              <a:solidFill>
                <a:srgbClr val="708D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5" name="Freeform 539"/>
              <p:cNvSpPr>
                <a:spLocks/>
              </p:cNvSpPr>
              <p:nvPr userDrawn="1"/>
            </p:nvSpPr>
            <p:spPr bwMode="auto">
              <a:xfrm>
                <a:off x="5361" y="16"/>
                <a:ext cx="337" cy="392"/>
              </a:xfrm>
              <a:custGeom>
                <a:avLst/>
                <a:gdLst>
                  <a:gd name="T0" fmla="*/ 0 w 337"/>
                  <a:gd name="T1" fmla="*/ 392 h 392"/>
                  <a:gd name="T2" fmla="*/ 327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7" y="0"/>
                    </a:lnTo>
                    <a:lnTo>
                      <a:pt x="337" y="0"/>
                    </a:lnTo>
                    <a:lnTo>
                      <a:pt x="8" y="392"/>
                    </a:lnTo>
                    <a:lnTo>
                      <a:pt x="0" y="392"/>
                    </a:lnTo>
                    <a:close/>
                  </a:path>
                </a:pathLst>
              </a:custGeom>
              <a:solidFill>
                <a:srgbClr val="6E8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6" name="Freeform 540"/>
              <p:cNvSpPr>
                <a:spLocks/>
              </p:cNvSpPr>
              <p:nvPr userDrawn="1"/>
            </p:nvSpPr>
            <p:spPr bwMode="auto">
              <a:xfrm>
                <a:off x="536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6E8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7" name="Freeform 541"/>
              <p:cNvSpPr>
                <a:spLocks/>
              </p:cNvSpPr>
              <p:nvPr userDrawn="1"/>
            </p:nvSpPr>
            <p:spPr bwMode="auto">
              <a:xfrm>
                <a:off x="5369"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6C89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8" name="Freeform 542"/>
              <p:cNvSpPr>
                <a:spLocks/>
              </p:cNvSpPr>
              <p:nvPr userDrawn="1"/>
            </p:nvSpPr>
            <p:spPr bwMode="auto">
              <a:xfrm>
                <a:off x="5373" y="16"/>
                <a:ext cx="336" cy="392"/>
              </a:xfrm>
              <a:custGeom>
                <a:avLst/>
                <a:gdLst>
                  <a:gd name="T0" fmla="*/ 0 w 336"/>
                  <a:gd name="T1" fmla="*/ 392 h 392"/>
                  <a:gd name="T2" fmla="*/ 329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7" y="392"/>
                    </a:lnTo>
                    <a:lnTo>
                      <a:pt x="0" y="392"/>
                    </a:lnTo>
                    <a:close/>
                  </a:path>
                </a:pathLst>
              </a:custGeom>
              <a:solidFill>
                <a:srgbClr val="6B89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9" name="Freeform 543"/>
              <p:cNvSpPr>
                <a:spLocks/>
              </p:cNvSpPr>
              <p:nvPr userDrawn="1"/>
            </p:nvSpPr>
            <p:spPr bwMode="auto">
              <a:xfrm>
                <a:off x="5377"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6987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0" name="Freeform 544"/>
              <p:cNvSpPr>
                <a:spLocks/>
              </p:cNvSpPr>
              <p:nvPr userDrawn="1"/>
            </p:nvSpPr>
            <p:spPr bwMode="auto">
              <a:xfrm>
                <a:off x="5380" y="16"/>
                <a:ext cx="336" cy="392"/>
              </a:xfrm>
              <a:custGeom>
                <a:avLst/>
                <a:gdLst>
                  <a:gd name="T0" fmla="*/ 0 w 336"/>
                  <a:gd name="T1" fmla="*/ 392 h 392"/>
                  <a:gd name="T2" fmla="*/ 329 w 336"/>
                  <a:gd name="T3" fmla="*/ 0 h 392"/>
                  <a:gd name="T4" fmla="*/ 336 w 336"/>
                  <a:gd name="T5" fmla="*/ 0 h 392"/>
                  <a:gd name="T6" fmla="*/ 336 w 336"/>
                  <a:gd name="T7" fmla="*/ 0 h 392"/>
                  <a:gd name="T8" fmla="*/ 336 w 336"/>
                  <a:gd name="T9" fmla="*/ 2 h 392"/>
                  <a:gd name="T10" fmla="*/ 8 w 336"/>
                  <a:gd name="T11" fmla="*/ 392 h 392"/>
                  <a:gd name="T12" fmla="*/ 0 w 336"/>
                  <a:gd name="T13" fmla="*/ 392 h 3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92">
                    <a:moveTo>
                      <a:pt x="0" y="392"/>
                    </a:moveTo>
                    <a:lnTo>
                      <a:pt x="329" y="0"/>
                    </a:lnTo>
                    <a:lnTo>
                      <a:pt x="336" y="0"/>
                    </a:lnTo>
                    <a:lnTo>
                      <a:pt x="336" y="2"/>
                    </a:lnTo>
                    <a:lnTo>
                      <a:pt x="8" y="392"/>
                    </a:lnTo>
                    <a:lnTo>
                      <a:pt x="0" y="392"/>
                    </a:lnTo>
                    <a:close/>
                  </a:path>
                </a:pathLst>
              </a:custGeom>
              <a:solidFill>
                <a:srgbClr val="6987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1" name="Freeform 545"/>
              <p:cNvSpPr>
                <a:spLocks/>
              </p:cNvSpPr>
              <p:nvPr userDrawn="1"/>
            </p:nvSpPr>
            <p:spPr bwMode="auto">
              <a:xfrm>
                <a:off x="5384" y="16"/>
                <a:ext cx="332" cy="392"/>
              </a:xfrm>
              <a:custGeom>
                <a:avLst/>
                <a:gdLst>
                  <a:gd name="T0" fmla="*/ 0 w 332"/>
                  <a:gd name="T1" fmla="*/ 392 h 392"/>
                  <a:gd name="T2" fmla="*/ 329 w 332"/>
                  <a:gd name="T3" fmla="*/ 0 h 392"/>
                  <a:gd name="T4" fmla="*/ 332 w 332"/>
                  <a:gd name="T5" fmla="*/ 0 h 392"/>
                  <a:gd name="T6" fmla="*/ 332 w 332"/>
                  <a:gd name="T7" fmla="*/ 6 h 392"/>
                  <a:gd name="T8" fmla="*/ 8 w 332"/>
                  <a:gd name="T9" fmla="*/ 392 h 392"/>
                  <a:gd name="T10" fmla="*/ 0 w 332"/>
                  <a:gd name="T11" fmla="*/ 392 h 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2" h="392">
                    <a:moveTo>
                      <a:pt x="0" y="392"/>
                    </a:moveTo>
                    <a:lnTo>
                      <a:pt x="329" y="0"/>
                    </a:lnTo>
                    <a:lnTo>
                      <a:pt x="332" y="0"/>
                    </a:lnTo>
                    <a:lnTo>
                      <a:pt x="332" y="6"/>
                    </a:lnTo>
                    <a:lnTo>
                      <a:pt x="8" y="392"/>
                    </a:lnTo>
                    <a:lnTo>
                      <a:pt x="0" y="392"/>
                    </a:lnTo>
                    <a:close/>
                  </a:path>
                </a:pathLst>
              </a:custGeom>
              <a:solidFill>
                <a:srgbClr val="678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2" name="Freeform 546"/>
              <p:cNvSpPr>
                <a:spLocks/>
              </p:cNvSpPr>
              <p:nvPr userDrawn="1"/>
            </p:nvSpPr>
            <p:spPr bwMode="auto">
              <a:xfrm>
                <a:off x="5388" y="18"/>
                <a:ext cx="328" cy="390"/>
              </a:xfrm>
              <a:custGeom>
                <a:avLst/>
                <a:gdLst>
                  <a:gd name="T0" fmla="*/ 0 w 328"/>
                  <a:gd name="T1" fmla="*/ 390 h 390"/>
                  <a:gd name="T2" fmla="*/ 328 w 328"/>
                  <a:gd name="T3" fmla="*/ 0 h 390"/>
                  <a:gd name="T4" fmla="*/ 328 w 328"/>
                  <a:gd name="T5" fmla="*/ 10 h 390"/>
                  <a:gd name="T6" fmla="*/ 8 w 328"/>
                  <a:gd name="T7" fmla="*/ 390 h 390"/>
                  <a:gd name="T8" fmla="*/ 0 w 328"/>
                  <a:gd name="T9" fmla="*/ 390 h 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390">
                    <a:moveTo>
                      <a:pt x="0" y="390"/>
                    </a:moveTo>
                    <a:lnTo>
                      <a:pt x="328" y="0"/>
                    </a:lnTo>
                    <a:lnTo>
                      <a:pt x="328" y="10"/>
                    </a:lnTo>
                    <a:lnTo>
                      <a:pt x="8" y="390"/>
                    </a:lnTo>
                    <a:lnTo>
                      <a:pt x="0" y="390"/>
                    </a:lnTo>
                    <a:close/>
                  </a:path>
                </a:pathLst>
              </a:custGeom>
              <a:solidFill>
                <a:srgbClr val="668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3" name="Freeform 547"/>
              <p:cNvSpPr>
                <a:spLocks/>
              </p:cNvSpPr>
              <p:nvPr userDrawn="1"/>
            </p:nvSpPr>
            <p:spPr bwMode="auto">
              <a:xfrm>
                <a:off x="5392" y="22"/>
                <a:ext cx="324" cy="386"/>
              </a:xfrm>
              <a:custGeom>
                <a:avLst/>
                <a:gdLst>
                  <a:gd name="T0" fmla="*/ 0 w 324"/>
                  <a:gd name="T1" fmla="*/ 386 h 386"/>
                  <a:gd name="T2" fmla="*/ 324 w 324"/>
                  <a:gd name="T3" fmla="*/ 0 h 386"/>
                  <a:gd name="T4" fmla="*/ 324 w 324"/>
                  <a:gd name="T5" fmla="*/ 11 h 386"/>
                  <a:gd name="T6" fmla="*/ 8 w 324"/>
                  <a:gd name="T7" fmla="*/ 386 h 386"/>
                  <a:gd name="T8" fmla="*/ 0 w 324"/>
                  <a:gd name="T9" fmla="*/ 386 h 3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4" h="386">
                    <a:moveTo>
                      <a:pt x="0" y="386"/>
                    </a:moveTo>
                    <a:lnTo>
                      <a:pt x="324" y="0"/>
                    </a:lnTo>
                    <a:lnTo>
                      <a:pt x="324" y="11"/>
                    </a:lnTo>
                    <a:lnTo>
                      <a:pt x="8" y="386"/>
                    </a:lnTo>
                    <a:lnTo>
                      <a:pt x="0" y="386"/>
                    </a:lnTo>
                    <a:close/>
                  </a:path>
                </a:pathLst>
              </a:custGeom>
              <a:solidFill>
                <a:srgbClr val="648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4" name="Freeform 548"/>
              <p:cNvSpPr>
                <a:spLocks/>
              </p:cNvSpPr>
              <p:nvPr userDrawn="1"/>
            </p:nvSpPr>
            <p:spPr bwMode="auto">
              <a:xfrm>
                <a:off x="5396" y="28"/>
                <a:ext cx="320" cy="380"/>
              </a:xfrm>
              <a:custGeom>
                <a:avLst/>
                <a:gdLst>
                  <a:gd name="T0" fmla="*/ 0 w 320"/>
                  <a:gd name="T1" fmla="*/ 380 h 380"/>
                  <a:gd name="T2" fmla="*/ 320 w 320"/>
                  <a:gd name="T3" fmla="*/ 0 h 380"/>
                  <a:gd name="T4" fmla="*/ 320 w 320"/>
                  <a:gd name="T5" fmla="*/ 9 h 380"/>
                  <a:gd name="T6" fmla="*/ 8 w 320"/>
                  <a:gd name="T7" fmla="*/ 380 h 380"/>
                  <a:gd name="T8" fmla="*/ 0 w 320"/>
                  <a:gd name="T9" fmla="*/ 380 h 3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 h="380">
                    <a:moveTo>
                      <a:pt x="0" y="380"/>
                    </a:moveTo>
                    <a:lnTo>
                      <a:pt x="320" y="0"/>
                    </a:lnTo>
                    <a:lnTo>
                      <a:pt x="320" y="9"/>
                    </a:lnTo>
                    <a:lnTo>
                      <a:pt x="8" y="380"/>
                    </a:lnTo>
                    <a:lnTo>
                      <a:pt x="0" y="380"/>
                    </a:lnTo>
                    <a:close/>
                  </a:path>
                </a:pathLst>
              </a:custGeom>
              <a:solidFill>
                <a:srgbClr val="648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5" name="Freeform 549"/>
              <p:cNvSpPr>
                <a:spLocks/>
              </p:cNvSpPr>
              <p:nvPr userDrawn="1"/>
            </p:nvSpPr>
            <p:spPr bwMode="auto">
              <a:xfrm>
                <a:off x="5400" y="33"/>
                <a:ext cx="316" cy="375"/>
              </a:xfrm>
              <a:custGeom>
                <a:avLst/>
                <a:gdLst>
                  <a:gd name="T0" fmla="*/ 0 w 316"/>
                  <a:gd name="T1" fmla="*/ 375 h 375"/>
                  <a:gd name="T2" fmla="*/ 316 w 316"/>
                  <a:gd name="T3" fmla="*/ 0 h 375"/>
                  <a:gd name="T4" fmla="*/ 316 w 316"/>
                  <a:gd name="T5" fmla="*/ 9 h 375"/>
                  <a:gd name="T6" fmla="*/ 8 w 316"/>
                  <a:gd name="T7" fmla="*/ 375 h 375"/>
                  <a:gd name="T8" fmla="*/ 0 w 316"/>
                  <a:gd name="T9" fmla="*/ 375 h 3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6" h="375">
                    <a:moveTo>
                      <a:pt x="0" y="375"/>
                    </a:moveTo>
                    <a:lnTo>
                      <a:pt x="316" y="0"/>
                    </a:lnTo>
                    <a:lnTo>
                      <a:pt x="316" y="9"/>
                    </a:lnTo>
                    <a:lnTo>
                      <a:pt x="8" y="375"/>
                    </a:lnTo>
                    <a:lnTo>
                      <a:pt x="0" y="375"/>
                    </a:lnTo>
                    <a:close/>
                  </a:path>
                </a:pathLst>
              </a:custGeom>
              <a:solidFill>
                <a:srgbClr val="6281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6" name="Freeform 550"/>
              <p:cNvSpPr>
                <a:spLocks/>
              </p:cNvSpPr>
              <p:nvPr userDrawn="1"/>
            </p:nvSpPr>
            <p:spPr bwMode="auto">
              <a:xfrm>
                <a:off x="5404" y="37"/>
                <a:ext cx="312" cy="371"/>
              </a:xfrm>
              <a:custGeom>
                <a:avLst/>
                <a:gdLst>
                  <a:gd name="T0" fmla="*/ 0 w 312"/>
                  <a:gd name="T1" fmla="*/ 371 h 371"/>
                  <a:gd name="T2" fmla="*/ 312 w 312"/>
                  <a:gd name="T3" fmla="*/ 0 h 371"/>
                  <a:gd name="T4" fmla="*/ 312 w 312"/>
                  <a:gd name="T5" fmla="*/ 9 h 371"/>
                  <a:gd name="T6" fmla="*/ 8 w 312"/>
                  <a:gd name="T7" fmla="*/ 371 h 371"/>
                  <a:gd name="T8" fmla="*/ 0 w 312"/>
                  <a:gd name="T9" fmla="*/ 371 h 3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371">
                    <a:moveTo>
                      <a:pt x="0" y="371"/>
                    </a:moveTo>
                    <a:lnTo>
                      <a:pt x="312" y="0"/>
                    </a:lnTo>
                    <a:lnTo>
                      <a:pt x="312" y="9"/>
                    </a:lnTo>
                    <a:lnTo>
                      <a:pt x="8" y="371"/>
                    </a:lnTo>
                    <a:lnTo>
                      <a:pt x="0" y="371"/>
                    </a:lnTo>
                    <a:close/>
                  </a:path>
                </a:pathLst>
              </a:custGeom>
              <a:solidFill>
                <a:srgbClr val="6181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7" name="Freeform 551"/>
              <p:cNvSpPr>
                <a:spLocks/>
              </p:cNvSpPr>
              <p:nvPr userDrawn="1"/>
            </p:nvSpPr>
            <p:spPr bwMode="auto">
              <a:xfrm>
                <a:off x="5408" y="42"/>
                <a:ext cx="308" cy="366"/>
              </a:xfrm>
              <a:custGeom>
                <a:avLst/>
                <a:gdLst>
                  <a:gd name="T0" fmla="*/ 0 w 308"/>
                  <a:gd name="T1" fmla="*/ 366 h 366"/>
                  <a:gd name="T2" fmla="*/ 308 w 308"/>
                  <a:gd name="T3" fmla="*/ 0 h 366"/>
                  <a:gd name="T4" fmla="*/ 308 w 308"/>
                  <a:gd name="T5" fmla="*/ 9 h 366"/>
                  <a:gd name="T6" fmla="*/ 9 w 308"/>
                  <a:gd name="T7" fmla="*/ 366 h 366"/>
                  <a:gd name="T8" fmla="*/ 0 w 308"/>
                  <a:gd name="T9" fmla="*/ 366 h 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8" h="366">
                    <a:moveTo>
                      <a:pt x="0" y="366"/>
                    </a:moveTo>
                    <a:lnTo>
                      <a:pt x="308" y="0"/>
                    </a:lnTo>
                    <a:lnTo>
                      <a:pt x="308" y="9"/>
                    </a:lnTo>
                    <a:lnTo>
                      <a:pt x="9" y="366"/>
                    </a:lnTo>
                    <a:lnTo>
                      <a:pt x="0" y="366"/>
                    </a:lnTo>
                    <a:close/>
                  </a:path>
                </a:pathLst>
              </a:custGeom>
              <a:solidFill>
                <a:srgbClr val="5F7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8" name="Freeform 552"/>
              <p:cNvSpPr>
                <a:spLocks/>
              </p:cNvSpPr>
              <p:nvPr userDrawn="1"/>
            </p:nvSpPr>
            <p:spPr bwMode="auto">
              <a:xfrm>
                <a:off x="5412" y="46"/>
                <a:ext cx="304" cy="362"/>
              </a:xfrm>
              <a:custGeom>
                <a:avLst/>
                <a:gdLst>
                  <a:gd name="T0" fmla="*/ 0 w 304"/>
                  <a:gd name="T1" fmla="*/ 362 h 362"/>
                  <a:gd name="T2" fmla="*/ 304 w 304"/>
                  <a:gd name="T3" fmla="*/ 0 h 362"/>
                  <a:gd name="T4" fmla="*/ 304 w 304"/>
                  <a:gd name="T5" fmla="*/ 11 h 362"/>
                  <a:gd name="T6" fmla="*/ 9 w 304"/>
                  <a:gd name="T7" fmla="*/ 362 h 362"/>
                  <a:gd name="T8" fmla="*/ 0 w 304"/>
                  <a:gd name="T9" fmla="*/ 362 h 3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362">
                    <a:moveTo>
                      <a:pt x="0" y="362"/>
                    </a:moveTo>
                    <a:lnTo>
                      <a:pt x="304" y="0"/>
                    </a:lnTo>
                    <a:lnTo>
                      <a:pt x="304" y="11"/>
                    </a:lnTo>
                    <a:lnTo>
                      <a:pt x="9" y="362"/>
                    </a:lnTo>
                    <a:lnTo>
                      <a:pt x="0" y="362"/>
                    </a:lnTo>
                    <a:close/>
                  </a:path>
                </a:pathLst>
              </a:custGeom>
              <a:solidFill>
                <a:srgbClr val="5F7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9" name="Freeform 553"/>
              <p:cNvSpPr>
                <a:spLocks/>
              </p:cNvSpPr>
              <p:nvPr userDrawn="1"/>
            </p:nvSpPr>
            <p:spPr bwMode="auto">
              <a:xfrm>
                <a:off x="5417" y="51"/>
                <a:ext cx="299" cy="357"/>
              </a:xfrm>
              <a:custGeom>
                <a:avLst/>
                <a:gdLst>
                  <a:gd name="T0" fmla="*/ 0 w 299"/>
                  <a:gd name="T1" fmla="*/ 357 h 357"/>
                  <a:gd name="T2" fmla="*/ 299 w 299"/>
                  <a:gd name="T3" fmla="*/ 0 h 357"/>
                  <a:gd name="T4" fmla="*/ 299 w 299"/>
                  <a:gd name="T5" fmla="*/ 10 h 357"/>
                  <a:gd name="T6" fmla="*/ 8 w 299"/>
                  <a:gd name="T7" fmla="*/ 357 h 357"/>
                  <a:gd name="T8" fmla="*/ 0 w 299"/>
                  <a:gd name="T9" fmla="*/ 357 h 3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9" h="357">
                    <a:moveTo>
                      <a:pt x="0" y="357"/>
                    </a:moveTo>
                    <a:lnTo>
                      <a:pt x="299" y="0"/>
                    </a:lnTo>
                    <a:lnTo>
                      <a:pt x="299" y="10"/>
                    </a:lnTo>
                    <a:lnTo>
                      <a:pt x="8" y="357"/>
                    </a:lnTo>
                    <a:lnTo>
                      <a:pt x="0" y="357"/>
                    </a:lnTo>
                    <a:close/>
                  </a:path>
                </a:pathLst>
              </a:custGeom>
              <a:solidFill>
                <a:srgbClr val="5D7D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0" name="Freeform 554"/>
              <p:cNvSpPr>
                <a:spLocks/>
              </p:cNvSpPr>
              <p:nvPr userDrawn="1"/>
            </p:nvSpPr>
            <p:spPr bwMode="auto">
              <a:xfrm>
                <a:off x="5421" y="57"/>
                <a:ext cx="295" cy="351"/>
              </a:xfrm>
              <a:custGeom>
                <a:avLst/>
                <a:gdLst>
                  <a:gd name="T0" fmla="*/ 0 w 295"/>
                  <a:gd name="T1" fmla="*/ 351 h 351"/>
                  <a:gd name="T2" fmla="*/ 295 w 295"/>
                  <a:gd name="T3" fmla="*/ 0 h 351"/>
                  <a:gd name="T4" fmla="*/ 295 w 295"/>
                  <a:gd name="T5" fmla="*/ 9 h 351"/>
                  <a:gd name="T6" fmla="*/ 8 w 295"/>
                  <a:gd name="T7" fmla="*/ 351 h 351"/>
                  <a:gd name="T8" fmla="*/ 0 w 295"/>
                  <a:gd name="T9" fmla="*/ 351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351">
                    <a:moveTo>
                      <a:pt x="0" y="351"/>
                    </a:moveTo>
                    <a:lnTo>
                      <a:pt x="295" y="0"/>
                    </a:lnTo>
                    <a:lnTo>
                      <a:pt x="295" y="9"/>
                    </a:lnTo>
                    <a:lnTo>
                      <a:pt x="8" y="351"/>
                    </a:lnTo>
                    <a:lnTo>
                      <a:pt x="0" y="351"/>
                    </a:lnTo>
                    <a:close/>
                  </a:path>
                </a:pathLst>
              </a:custGeom>
              <a:solidFill>
                <a:srgbClr val="5C7D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1" name="Freeform 555"/>
              <p:cNvSpPr>
                <a:spLocks/>
              </p:cNvSpPr>
              <p:nvPr userDrawn="1"/>
            </p:nvSpPr>
            <p:spPr bwMode="auto">
              <a:xfrm>
                <a:off x="5425" y="61"/>
                <a:ext cx="291" cy="347"/>
              </a:xfrm>
              <a:custGeom>
                <a:avLst/>
                <a:gdLst>
                  <a:gd name="T0" fmla="*/ 0 w 291"/>
                  <a:gd name="T1" fmla="*/ 347 h 347"/>
                  <a:gd name="T2" fmla="*/ 291 w 291"/>
                  <a:gd name="T3" fmla="*/ 0 h 347"/>
                  <a:gd name="T4" fmla="*/ 291 w 291"/>
                  <a:gd name="T5" fmla="*/ 10 h 347"/>
                  <a:gd name="T6" fmla="*/ 8 w 291"/>
                  <a:gd name="T7" fmla="*/ 347 h 347"/>
                  <a:gd name="T8" fmla="*/ 0 w 291"/>
                  <a:gd name="T9" fmla="*/ 347 h 3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347">
                    <a:moveTo>
                      <a:pt x="0" y="347"/>
                    </a:moveTo>
                    <a:lnTo>
                      <a:pt x="291" y="0"/>
                    </a:lnTo>
                    <a:lnTo>
                      <a:pt x="291" y="10"/>
                    </a:lnTo>
                    <a:lnTo>
                      <a:pt x="8" y="347"/>
                    </a:lnTo>
                    <a:lnTo>
                      <a:pt x="0" y="347"/>
                    </a:lnTo>
                    <a:close/>
                  </a:path>
                </a:pathLst>
              </a:custGeom>
              <a:solidFill>
                <a:srgbClr val="5A7B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2" name="Freeform 556"/>
              <p:cNvSpPr>
                <a:spLocks/>
              </p:cNvSpPr>
              <p:nvPr userDrawn="1"/>
            </p:nvSpPr>
            <p:spPr bwMode="auto">
              <a:xfrm>
                <a:off x="5429" y="66"/>
                <a:ext cx="287" cy="342"/>
              </a:xfrm>
              <a:custGeom>
                <a:avLst/>
                <a:gdLst>
                  <a:gd name="T0" fmla="*/ 0 w 287"/>
                  <a:gd name="T1" fmla="*/ 342 h 342"/>
                  <a:gd name="T2" fmla="*/ 287 w 287"/>
                  <a:gd name="T3" fmla="*/ 0 h 342"/>
                  <a:gd name="T4" fmla="*/ 287 w 287"/>
                  <a:gd name="T5" fmla="*/ 9 h 342"/>
                  <a:gd name="T6" fmla="*/ 8 w 287"/>
                  <a:gd name="T7" fmla="*/ 342 h 342"/>
                  <a:gd name="T8" fmla="*/ 0 w 287"/>
                  <a:gd name="T9" fmla="*/ 342 h 3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342">
                    <a:moveTo>
                      <a:pt x="0" y="342"/>
                    </a:moveTo>
                    <a:lnTo>
                      <a:pt x="287" y="0"/>
                    </a:lnTo>
                    <a:lnTo>
                      <a:pt x="287" y="9"/>
                    </a:lnTo>
                    <a:lnTo>
                      <a:pt x="8" y="342"/>
                    </a:lnTo>
                    <a:lnTo>
                      <a:pt x="0" y="342"/>
                    </a:lnTo>
                    <a:close/>
                  </a:path>
                </a:pathLst>
              </a:custGeom>
              <a:solidFill>
                <a:srgbClr val="5A7B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3" name="Freeform 557"/>
              <p:cNvSpPr>
                <a:spLocks/>
              </p:cNvSpPr>
              <p:nvPr userDrawn="1"/>
            </p:nvSpPr>
            <p:spPr bwMode="auto">
              <a:xfrm>
                <a:off x="5433" y="71"/>
                <a:ext cx="283" cy="337"/>
              </a:xfrm>
              <a:custGeom>
                <a:avLst/>
                <a:gdLst>
                  <a:gd name="T0" fmla="*/ 0 w 283"/>
                  <a:gd name="T1" fmla="*/ 337 h 337"/>
                  <a:gd name="T2" fmla="*/ 283 w 283"/>
                  <a:gd name="T3" fmla="*/ 0 h 337"/>
                  <a:gd name="T4" fmla="*/ 283 w 283"/>
                  <a:gd name="T5" fmla="*/ 9 h 337"/>
                  <a:gd name="T6" fmla="*/ 8 w 283"/>
                  <a:gd name="T7" fmla="*/ 337 h 337"/>
                  <a:gd name="T8" fmla="*/ 0 w 283"/>
                  <a:gd name="T9" fmla="*/ 337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3" h="337">
                    <a:moveTo>
                      <a:pt x="0" y="337"/>
                    </a:moveTo>
                    <a:lnTo>
                      <a:pt x="283" y="0"/>
                    </a:lnTo>
                    <a:lnTo>
                      <a:pt x="283" y="9"/>
                    </a:lnTo>
                    <a:lnTo>
                      <a:pt x="8" y="337"/>
                    </a:lnTo>
                    <a:lnTo>
                      <a:pt x="0" y="337"/>
                    </a:lnTo>
                    <a:close/>
                  </a:path>
                </a:pathLst>
              </a:custGeom>
              <a:solidFill>
                <a:srgbClr val="5879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4" name="Freeform 558"/>
              <p:cNvSpPr>
                <a:spLocks/>
              </p:cNvSpPr>
              <p:nvPr userDrawn="1"/>
            </p:nvSpPr>
            <p:spPr bwMode="auto">
              <a:xfrm>
                <a:off x="5437" y="75"/>
                <a:ext cx="279" cy="333"/>
              </a:xfrm>
              <a:custGeom>
                <a:avLst/>
                <a:gdLst>
                  <a:gd name="T0" fmla="*/ 0 w 279"/>
                  <a:gd name="T1" fmla="*/ 333 h 333"/>
                  <a:gd name="T2" fmla="*/ 279 w 279"/>
                  <a:gd name="T3" fmla="*/ 0 h 333"/>
                  <a:gd name="T4" fmla="*/ 279 w 279"/>
                  <a:gd name="T5" fmla="*/ 11 h 333"/>
                  <a:gd name="T6" fmla="*/ 8 w 279"/>
                  <a:gd name="T7" fmla="*/ 333 h 333"/>
                  <a:gd name="T8" fmla="*/ 0 w 279"/>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333">
                    <a:moveTo>
                      <a:pt x="0" y="333"/>
                    </a:moveTo>
                    <a:lnTo>
                      <a:pt x="279" y="0"/>
                    </a:lnTo>
                    <a:lnTo>
                      <a:pt x="279" y="11"/>
                    </a:lnTo>
                    <a:lnTo>
                      <a:pt x="8" y="333"/>
                    </a:lnTo>
                    <a:lnTo>
                      <a:pt x="0" y="333"/>
                    </a:lnTo>
                    <a:close/>
                  </a:path>
                </a:pathLst>
              </a:custGeom>
              <a:solidFill>
                <a:srgbClr val="5779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5" name="Freeform 559"/>
              <p:cNvSpPr>
                <a:spLocks/>
              </p:cNvSpPr>
              <p:nvPr userDrawn="1"/>
            </p:nvSpPr>
            <p:spPr bwMode="auto">
              <a:xfrm>
                <a:off x="5441" y="80"/>
                <a:ext cx="275" cy="328"/>
              </a:xfrm>
              <a:custGeom>
                <a:avLst/>
                <a:gdLst>
                  <a:gd name="T0" fmla="*/ 0 w 275"/>
                  <a:gd name="T1" fmla="*/ 328 h 328"/>
                  <a:gd name="T2" fmla="*/ 275 w 275"/>
                  <a:gd name="T3" fmla="*/ 0 h 328"/>
                  <a:gd name="T4" fmla="*/ 275 w 275"/>
                  <a:gd name="T5" fmla="*/ 10 h 328"/>
                  <a:gd name="T6" fmla="*/ 8 w 275"/>
                  <a:gd name="T7" fmla="*/ 328 h 328"/>
                  <a:gd name="T8" fmla="*/ 0 w 275"/>
                  <a:gd name="T9" fmla="*/ 328 h 3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328">
                    <a:moveTo>
                      <a:pt x="0" y="328"/>
                    </a:moveTo>
                    <a:lnTo>
                      <a:pt x="275" y="0"/>
                    </a:lnTo>
                    <a:lnTo>
                      <a:pt x="275" y="10"/>
                    </a:lnTo>
                    <a:lnTo>
                      <a:pt x="8" y="328"/>
                    </a:lnTo>
                    <a:lnTo>
                      <a:pt x="0" y="328"/>
                    </a:lnTo>
                    <a:close/>
                  </a:path>
                </a:pathLst>
              </a:custGeom>
              <a:solidFill>
                <a:srgbClr val="5577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6" name="Freeform 560"/>
              <p:cNvSpPr>
                <a:spLocks/>
              </p:cNvSpPr>
              <p:nvPr userDrawn="1"/>
            </p:nvSpPr>
            <p:spPr bwMode="auto">
              <a:xfrm>
                <a:off x="5445" y="86"/>
                <a:ext cx="271" cy="322"/>
              </a:xfrm>
              <a:custGeom>
                <a:avLst/>
                <a:gdLst>
                  <a:gd name="T0" fmla="*/ 0 w 271"/>
                  <a:gd name="T1" fmla="*/ 322 h 322"/>
                  <a:gd name="T2" fmla="*/ 271 w 271"/>
                  <a:gd name="T3" fmla="*/ 0 h 322"/>
                  <a:gd name="T4" fmla="*/ 271 w 271"/>
                  <a:gd name="T5" fmla="*/ 9 h 322"/>
                  <a:gd name="T6" fmla="*/ 8 w 271"/>
                  <a:gd name="T7" fmla="*/ 322 h 322"/>
                  <a:gd name="T8" fmla="*/ 0 w 271"/>
                  <a:gd name="T9" fmla="*/ 322 h 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322">
                    <a:moveTo>
                      <a:pt x="0" y="322"/>
                    </a:moveTo>
                    <a:lnTo>
                      <a:pt x="271" y="0"/>
                    </a:lnTo>
                    <a:lnTo>
                      <a:pt x="271" y="9"/>
                    </a:lnTo>
                    <a:lnTo>
                      <a:pt x="8" y="322"/>
                    </a:lnTo>
                    <a:lnTo>
                      <a:pt x="0" y="322"/>
                    </a:lnTo>
                    <a:close/>
                  </a:path>
                </a:pathLst>
              </a:custGeom>
              <a:solidFill>
                <a:srgbClr val="5477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7" name="Freeform 561"/>
              <p:cNvSpPr>
                <a:spLocks/>
              </p:cNvSpPr>
              <p:nvPr userDrawn="1"/>
            </p:nvSpPr>
            <p:spPr bwMode="auto">
              <a:xfrm>
                <a:off x="5449" y="90"/>
                <a:ext cx="267" cy="318"/>
              </a:xfrm>
              <a:custGeom>
                <a:avLst/>
                <a:gdLst>
                  <a:gd name="T0" fmla="*/ 0 w 267"/>
                  <a:gd name="T1" fmla="*/ 318 h 318"/>
                  <a:gd name="T2" fmla="*/ 267 w 267"/>
                  <a:gd name="T3" fmla="*/ 0 h 318"/>
                  <a:gd name="T4" fmla="*/ 267 w 267"/>
                  <a:gd name="T5" fmla="*/ 10 h 318"/>
                  <a:gd name="T6" fmla="*/ 8 w 267"/>
                  <a:gd name="T7" fmla="*/ 318 h 318"/>
                  <a:gd name="T8" fmla="*/ 0 w 267"/>
                  <a:gd name="T9" fmla="*/ 318 h 3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7" h="318">
                    <a:moveTo>
                      <a:pt x="0" y="318"/>
                    </a:moveTo>
                    <a:lnTo>
                      <a:pt x="267" y="0"/>
                    </a:lnTo>
                    <a:lnTo>
                      <a:pt x="267" y="10"/>
                    </a:lnTo>
                    <a:lnTo>
                      <a:pt x="8" y="318"/>
                    </a:lnTo>
                    <a:lnTo>
                      <a:pt x="0" y="318"/>
                    </a:lnTo>
                    <a:close/>
                  </a:path>
                </a:pathLst>
              </a:custGeom>
              <a:solidFill>
                <a:srgbClr val="5375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8" name="Freeform 562"/>
              <p:cNvSpPr>
                <a:spLocks/>
              </p:cNvSpPr>
              <p:nvPr userDrawn="1"/>
            </p:nvSpPr>
            <p:spPr bwMode="auto">
              <a:xfrm>
                <a:off x="5453" y="95"/>
                <a:ext cx="263" cy="313"/>
              </a:xfrm>
              <a:custGeom>
                <a:avLst/>
                <a:gdLst>
                  <a:gd name="T0" fmla="*/ 0 w 263"/>
                  <a:gd name="T1" fmla="*/ 313 h 313"/>
                  <a:gd name="T2" fmla="*/ 263 w 263"/>
                  <a:gd name="T3" fmla="*/ 0 h 313"/>
                  <a:gd name="T4" fmla="*/ 263 w 263"/>
                  <a:gd name="T5" fmla="*/ 9 h 313"/>
                  <a:gd name="T6" fmla="*/ 8 w 263"/>
                  <a:gd name="T7" fmla="*/ 313 h 313"/>
                  <a:gd name="T8" fmla="*/ 0 w 263"/>
                  <a:gd name="T9" fmla="*/ 313 h 3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 h="313">
                    <a:moveTo>
                      <a:pt x="0" y="313"/>
                    </a:moveTo>
                    <a:lnTo>
                      <a:pt x="263" y="0"/>
                    </a:lnTo>
                    <a:lnTo>
                      <a:pt x="263" y="9"/>
                    </a:lnTo>
                    <a:lnTo>
                      <a:pt x="8" y="313"/>
                    </a:lnTo>
                    <a:lnTo>
                      <a:pt x="0" y="313"/>
                    </a:lnTo>
                    <a:close/>
                  </a:path>
                </a:pathLst>
              </a:custGeom>
              <a:solidFill>
                <a:srgbClr val="5275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9" name="Freeform 563"/>
              <p:cNvSpPr>
                <a:spLocks/>
              </p:cNvSpPr>
              <p:nvPr userDrawn="1"/>
            </p:nvSpPr>
            <p:spPr bwMode="auto">
              <a:xfrm>
                <a:off x="5457" y="100"/>
                <a:ext cx="259" cy="308"/>
              </a:xfrm>
              <a:custGeom>
                <a:avLst/>
                <a:gdLst>
                  <a:gd name="T0" fmla="*/ 0 w 259"/>
                  <a:gd name="T1" fmla="*/ 308 h 308"/>
                  <a:gd name="T2" fmla="*/ 259 w 259"/>
                  <a:gd name="T3" fmla="*/ 0 h 308"/>
                  <a:gd name="T4" fmla="*/ 259 w 259"/>
                  <a:gd name="T5" fmla="*/ 9 h 308"/>
                  <a:gd name="T6" fmla="*/ 8 w 259"/>
                  <a:gd name="T7" fmla="*/ 308 h 308"/>
                  <a:gd name="T8" fmla="*/ 0 w 259"/>
                  <a:gd name="T9" fmla="*/ 308 h 3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9" h="308">
                    <a:moveTo>
                      <a:pt x="0" y="308"/>
                    </a:moveTo>
                    <a:lnTo>
                      <a:pt x="259" y="0"/>
                    </a:lnTo>
                    <a:lnTo>
                      <a:pt x="259" y="9"/>
                    </a:lnTo>
                    <a:lnTo>
                      <a:pt x="8" y="308"/>
                    </a:lnTo>
                    <a:lnTo>
                      <a:pt x="0" y="308"/>
                    </a:lnTo>
                    <a:close/>
                  </a:path>
                </a:pathLst>
              </a:custGeom>
              <a:solidFill>
                <a:srgbClr val="5073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0" name="Freeform 564"/>
              <p:cNvSpPr>
                <a:spLocks/>
              </p:cNvSpPr>
              <p:nvPr userDrawn="1"/>
            </p:nvSpPr>
            <p:spPr bwMode="auto">
              <a:xfrm>
                <a:off x="5461" y="104"/>
                <a:ext cx="255" cy="304"/>
              </a:xfrm>
              <a:custGeom>
                <a:avLst/>
                <a:gdLst>
                  <a:gd name="T0" fmla="*/ 0 w 255"/>
                  <a:gd name="T1" fmla="*/ 304 h 304"/>
                  <a:gd name="T2" fmla="*/ 255 w 255"/>
                  <a:gd name="T3" fmla="*/ 0 h 304"/>
                  <a:gd name="T4" fmla="*/ 255 w 255"/>
                  <a:gd name="T5" fmla="*/ 11 h 304"/>
                  <a:gd name="T6" fmla="*/ 8 w 255"/>
                  <a:gd name="T7" fmla="*/ 304 h 304"/>
                  <a:gd name="T8" fmla="*/ 0 w 255"/>
                  <a:gd name="T9" fmla="*/ 304 h 3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 h="304">
                    <a:moveTo>
                      <a:pt x="0" y="304"/>
                    </a:moveTo>
                    <a:lnTo>
                      <a:pt x="255" y="0"/>
                    </a:lnTo>
                    <a:lnTo>
                      <a:pt x="255" y="11"/>
                    </a:lnTo>
                    <a:lnTo>
                      <a:pt x="8" y="304"/>
                    </a:lnTo>
                    <a:lnTo>
                      <a:pt x="0" y="304"/>
                    </a:lnTo>
                    <a:close/>
                  </a:path>
                </a:pathLst>
              </a:custGeom>
              <a:solidFill>
                <a:srgbClr val="4F73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1" name="Freeform 565"/>
              <p:cNvSpPr>
                <a:spLocks/>
              </p:cNvSpPr>
              <p:nvPr userDrawn="1"/>
            </p:nvSpPr>
            <p:spPr bwMode="auto">
              <a:xfrm>
                <a:off x="5465" y="109"/>
                <a:ext cx="251" cy="299"/>
              </a:xfrm>
              <a:custGeom>
                <a:avLst/>
                <a:gdLst>
                  <a:gd name="T0" fmla="*/ 0 w 251"/>
                  <a:gd name="T1" fmla="*/ 299 h 299"/>
                  <a:gd name="T2" fmla="*/ 251 w 251"/>
                  <a:gd name="T3" fmla="*/ 0 h 299"/>
                  <a:gd name="T4" fmla="*/ 251 w 251"/>
                  <a:gd name="T5" fmla="*/ 10 h 299"/>
                  <a:gd name="T6" fmla="*/ 8 w 251"/>
                  <a:gd name="T7" fmla="*/ 299 h 299"/>
                  <a:gd name="T8" fmla="*/ 0 w 251"/>
                  <a:gd name="T9" fmla="*/ 299 h 2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299">
                    <a:moveTo>
                      <a:pt x="0" y="299"/>
                    </a:moveTo>
                    <a:lnTo>
                      <a:pt x="251" y="0"/>
                    </a:lnTo>
                    <a:lnTo>
                      <a:pt x="251" y="10"/>
                    </a:lnTo>
                    <a:lnTo>
                      <a:pt x="8" y="299"/>
                    </a:lnTo>
                    <a:lnTo>
                      <a:pt x="0" y="299"/>
                    </a:lnTo>
                    <a:close/>
                  </a:path>
                </a:pathLst>
              </a:custGeom>
              <a:solidFill>
                <a:srgbClr val="4E71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2" name="Freeform 566"/>
              <p:cNvSpPr>
                <a:spLocks/>
              </p:cNvSpPr>
              <p:nvPr userDrawn="1"/>
            </p:nvSpPr>
            <p:spPr bwMode="auto">
              <a:xfrm>
                <a:off x="5469" y="115"/>
                <a:ext cx="247" cy="293"/>
              </a:xfrm>
              <a:custGeom>
                <a:avLst/>
                <a:gdLst>
                  <a:gd name="T0" fmla="*/ 0 w 247"/>
                  <a:gd name="T1" fmla="*/ 293 h 293"/>
                  <a:gd name="T2" fmla="*/ 247 w 247"/>
                  <a:gd name="T3" fmla="*/ 0 h 293"/>
                  <a:gd name="T4" fmla="*/ 247 w 247"/>
                  <a:gd name="T5" fmla="*/ 9 h 293"/>
                  <a:gd name="T6" fmla="*/ 9 w 247"/>
                  <a:gd name="T7" fmla="*/ 293 h 293"/>
                  <a:gd name="T8" fmla="*/ 0 w 247"/>
                  <a:gd name="T9" fmla="*/ 293 h 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 h="293">
                    <a:moveTo>
                      <a:pt x="0" y="293"/>
                    </a:moveTo>
                    <a:lnTo>
                      <a:pt x="247" y="0"/>
                    </a:lnTo>
                    <a:lnTo>
                      <a:pt x="247" y="9"/>
                    </a:lnTo>
                    <a:lnTo>
                      <a:pt x="9" y="293"/>
                    </a:lnTo>
                    <a:lnTo>
                      <a:pt x="0" y="293"/>
                    </a:lnTo>
                    <a:close/>
                  </a:path>
                </a:pathLst>
              </a:custGeom>
              <a:solidFill>
                <a:srgbClr val="4D71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3" name="Freeform 567"/>
              <p:cNvSpPr>
                <a:spLocks/>
              </p:cNvSpPr>
              <p:nvPr userDrawn="1"/>
            </p:nvSpPr>
            <p:spPr bwMode="auto">
              <a:xfrm>
                <a:off x="5473" y="119"/>
                <a:ext cx="243" cy="289"/>
              </a:xfrm>
              <a:custGeom>
                <a:avLst/>
                <a:gdLst>
                  <a:gd name="T0" fmla="*/ 0 w 243"/>
                  <a:gd name="T1" fmla="*/ 289 h 289"/>
                  <a:gd name="T2" fmla="*/ 243 w 243"/>
                  <a:gd name="T3" fmla="*/ 0 h 289"/>
                  <a:gd name="T4" fmla="*/ 243 w 243"/>
                  <a:gd name="T5" fmla="*/ 10 h 289"/>
                  <a:gd name="T6" fmla="*/ 9 w 243"/>
                  <a:gd name="T7" fmla="*/ 289 h 289"/>
                  <a:gd name="T8" fmla="*/ 0 w 243"/>
                  <a:gd name="T9" fmla="*/ 289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289">
                    <a:moveTo>
                      <a:pt x="0" y="289"/>
                    </a:moveTo>
                    <a:lnTo>
                      <a:pt x="243" y="0"/>
                    </a:lnTo>
                    <a:lnTo>
                      <a:pt x="243" y="10"/>
                    </a:lnTo>
                    <a:lnTo>
                      <a:pt x="9" y="289"/>
                    </a:lnTo>
                    <a:lnTo>
                      <a:pt x="0" y="289"/>
                    </a:lnTo>
                    <a:close/>
                  </a:path>
                </a:pathLst>
              </a:custGeom>
              <a:solidFill>
                <a:srgbClr val="4B6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4" name="Freeform 568"/>
              <p:cNvSpPr>
                <a:spLocks/>
              </p:cNvSpPr>
              <p:nvPr userDrawn="1"/>
            </p:nvSpPr>
            <p:spPr bwMode="auto">
              <a:xfrm>
                <a:off x="5478" y="124"/>
                <a:ext cx="238" cy="284"/>
              </a:xfrm>
              <a:custGeom>
                <a:avLst/>
                <a:gdLst>
                  <a:gd name="T0" fmla="*/ 0 w 238"/>
                  <a:gd name="T1" fmla="*/ 284 h 284"/>
                  <a:gd name="T2" fmla="*/ 238 w 238"/>
                  <a:gd name="T3" fmla="*/ 0 h 284"/>
                  <a:gd name="T4" fmla="*/ 238 w 238"/>
                  <a:gd name="T5" fmla="*/ 9 h 284"/>
                  <a:gd name="T6" fmla="*/ 8 w 238"/>
                  <a:gd name="T7" fmla="*/ 284 h 284"/>
                  <a:gd name="T8" fmla="*/ 0 w 238"/>
                  <a:gd name="T9" fmla="*/ 284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 h="284">
                    <a:moveTo>
                      <a:pt x="0" y="284"/>
                    </a:moveTo>
                    <a:lnTo>
                      <a:pt x="238" y="0"/>
                    </a:lnTo>
                    <a:lnTo>
                      <a:pt x="238" y="9"/>
                    </a:lnTo>
                    <a:lnTo>
                      <a:pt x="8" y="284"/>
                    </a:lnTo>
                    <a:lnTo>
                      <a:pt x="0" y="284"/>
                    </a:lnTo>
                    <a:close/>
                  </a:path>
                </a:pathLst>
              </a:custGeom>
              <a:solidFill>
                <a:srgbClr val="4A6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5" name="Freeform 569"/>
              <p:cNvSpPr>
                <a:spLocks/>
              </p:cNvSpPr>
              <p:nvPr userDrawn="1"/>
            </p:nvSpPr>
            <p:spPr bwMode="auto">
              <a:xfrm>
                <a:off x="5482" y="129"/>
                <a:ext cx="234" cy="279"/>
              </a:xfrm>
              <a:custGeom>
                <a:avLst/>
                <a:gdLst>
                  <a:gd name="T0" fmla="*/ 0 w 234"/>
                  <a:gd name="T1" fmla="*/ 279 h 279"/>
                  <a:gd name="T2" fmla="*/ 234 w 234"/>
                  <a:gd name="T3" fmla="*/ 0 h 279"/>
                  <a:gd name="T4" fmla="*/ 234 w 234"/>
                  <a:gd name="T5" fmla="*/ 10 h 279"/>
                  <a:gd name="T6" fmla="*/ 8 w 234"/>
                  <a:gd name="T7" fmla="*/ 279 h 279"/>
                  <a:gd name="T8" fmla="*/ 0 w 234"/>
                  <a:gd name="T9" fmla="*/ 279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279">
                    <a:moveTo>
                      <a:pt x="0" y="279"/>
                    </a:moveTo>
                    <a:lnTo>
                      <a:pt x="234" y="0"/>
                    </a:lnTo>
                    <a:lnTo>
                      <a:pt x="234" y="10"/>
                    </a:lnTo>
                    <a:lnTo>
                      <a:pt x="8" y="279"/>
                    </a:lnTo>
                    <a:lnTo>
                      <a:pt x="0" y="279"/>
                    </a:lnTo>
                    <a:close/>
                  </a:path>
                </a:pathLst>
              </a:custGeom>
              <a:solidFill>
                <a:srgbClr val="496D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6" name="Freeform 570"/>
              <p:cNvSpPr>
                <a:spLocks/>
              </p:cNvSpPr>
              <p:nvPr userDrawn="1"/>
            </p:nvSpPr>
            <p:spPr bwMode="auto">
              <a:xfrm>
                <a:off x="5486" y="133"/>
                <a:ext cx="230" cy="275"/>
              </a:xfrm>
              <a:custGeom>
                <a:avLst/>
                <a:gdLst>
                  <a:gd name="T0" fmla="*/ 0 w 230"/>
                  <a:gd name="T1" fmla="*/ 275 h 275"/>
                  <a:gd name="T2" fmla="*/ 230 w 230"/>
                  <a:gd name="T3" fmla="*/ 0 h 275"/>
                  <a:gd name="T4" fmla="*/ 230 w 230"/>
                  <a:gd name="T5" fmla="*/ 9 h 275"/>
                  <a:gd name="T6" fmla="*/ 8 w 230"/>
                  <a:gd name="T7" fmla="*/ 275 h 275"/>
                  <a:gd name="T8" fmla="*/ 0 w 230"/>
                  <a:gd name="T9" fmla="*/ 275 h 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275">
                    <a:moveTo>
                      <a:pt x="0" y="275"/>
                    </a:moveTo>
                    <a:lnTo>
                      <a:pt x="230" y="0"/>
                    </a:lnTo>
                    <a:lnTo>
                      <a:pt x="230" y="9"/>
                    </a:lnTo>
                    <a:lnTo>
                      <a:pt x="8" y="275"/>
                    </a:lnTo>
                    <a:lnTo>
                      <a:pt x="0" y="275"/>
                    </a:lnTo>
                    <a:close/>
                  </a:path>
                </a:pathLst>
              </a:custGeom>
              <a:solidFill>
                <a:srgbClr val="486D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7" name="Freeform 571"/>
              <p:cNvSpPr>
                <a:spLocks/>
              </p:cNvSpPr>
              <p:nvPr userDrawn="1"/>
            </p:nvSpPr>
            <p:spPr bwMode="auto">
              <a:xfrm>
                <a:off x="5490" y="139"/>
                <a:ext cx="226" cy="269"/>
              </a:xfrm>
              <a:custGeom>
                <a:avLst/>
                <a:gdLst>
                  <a:gd name="T0" fmla="*/ 0 w 226"/>
                  <a:gd name="T1" fmla="*/ 269 h 269"/>
                  <a:gd name="T2" fmla="*/ 226 w 226"/>
                  <a:gd name="T3" fmla="*/ 0 h 269"/>
                  <a:gd name="T4" fmla="*/ 226 w 226"/>
                  <a:gd name="T5" fmla="*/ 9 h 269"/>
                  <a:gd name="T6" fmla="*/ 8 w 226"/>
                  <a:gd name="T7" fmla="*/ 269 h 269"/>
                  <a:gd name="T8" fmla="*/ 0 w 226"/>
                  <a:gd name="T9" fmla="*/ 269 h 2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 h="269">
                    <a:moveTo>
                      <a:pt x="0" y="269"/>
                    </a:moveTo>
                    <a:lnTo>
                      <a:pt x="226" y="0"/>
                    </a:lnTo>
                    <a:lnTo>
                      <a:pt x="226" y="9"/>
                    </a:lnTo>
                    <a:lnTo>
                      <a:pt x="8" y="269"/>
                    </a:lnTo>
                    <a:lnTo>
                      <a:pt x="0" y="269"/>
                    </a:lnTo>
                    <a:close/>
                  </a:path>
                </a:pathLst>
              </a:custGeom>
              <a:solidFill>
                <a:srgbClr val="466B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8" name="Freeform 572"/>
              <p:cNvSpPr>
                <a:spLocks/>
              </p:cNvSpPr>
              <p:nvPr userDrawn="1"/>
            </p:nvSpPr>
            <p:spPr bwMode="auto">
              <a:xfrm>
                <a:off x="5494" y="142"/>
                <a:ext cx="222" cy="266"/>
              </a:xfrm>
              <a:custGeom>
                <a:avLst/>
                <a:gdLst>
                  <a:gd name="T0" fmla="*/ 0 w 222"/>
                  <a:gd name="T1" fmla="*/ 266 h 266"/>
                  <a:gd name="T2" fmla="*/ 222 w 222"/>
                  <a:gd name="T3" fmla="*/ 0 h 266"/>
                  <a:gd name="T4" fmla="*/ 222 w 222"/>
                  <a:gd name="T5" fmla="*/ 11 h 266"/>
                  <a:gd name="T6" fmla="*/ 8 w 222"/>
                  <a:gd name="T7" fmla="*/ 266 h 266"/>
                  <a:gd name="T8" fmla="*/ 0 w 222"/>
                  <a:gd name="T9" fmla="*/ 266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66">
                    <a:moveTo>
                      <a:pt x="0" y="266"/>
                    </a:moveTo>
                    <a:lnTo>
                      <a:pt x="222" y="0"/>
                    </a:lnTo>
                    <a:lnTo>
                      <a:pt x="222" y="11"/>
                    </a:lnTo>
                    <a:lnTo>
                      <a:pt x="8" y="266"/>
                    </a:lnTo>
                    <a:lnTo>
                      <a:pt x="0" y="266"/>
                    </a:lnTo>
                    <a:close/>
                  </a:path>
                </a:pathLst>
              </a:custGeom>
              <a:solidFill>
                <a:srgbClr val="456B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9" name="Freeform 573"/>
              <p:cNvSpPr>
                <a:spLocks/>
              </p:cNvSpPr>
              <p:nvPr userDrawn="1"/>
            </p:nvSpPr>
            <p:spPr bwMode="auto">
              <a:xfrm>
                <a:off x="5498" y="148"/>
                <a:ext cx="218" cy="260"/>
              </a:xfrm>
              <a:custGeom>
                <a:avLst/>
                <a:gdLst>
                  <a:gd name="T0" fmla="*/ 0 w 218"/>
                  <a:gd name="T1" fmla="*/ 260 h 260"/>
                  <a:gd name="T2" fmla="*/ 218 w 218"/>
                  <a:gd name="T3" fmla="*/ 0 h 260"/>
                  <a:gd name="T4" fmla="*/ 218 w 218"/>
                  <a:gd name="T5" fmla="*/ 9 h 260"/>
                  <a:gd name="T6" fmla="*/ 7 w 218"/>
                  <a:gd name="T7" fmla="*/ 260 h 260"/>
                  <a:gd name="T8" fmla="*/ 0 w 218"/>
                  <a:gd name="T9" fmla="*/ 260 h 2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260">
                    <a:moveTo>
                      <a:pt x="0" y="260"/>
                    </a:moveTo>
                    <a:lnTo>
                      <a:pt x="218" y="0"/>
                    </a:lnTo>
                    <a:lnTo>
                      <a:pt x="218" y="9"/>
                    </a:lnTo>
                    <a:lnTo>
                      <a:pt x="7" y="260"/>
                    </a:lnTo>
                    <a:lnTo>
                      <a:pt x="0" y="260"/>
                    </a:lnTo>
                    <a:close/>
                  </a:path>
                </a:pathLst>
              </a:custGeom>
              <a:solidFill>
                <a:srgbClr val="4469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0" name="Freeform 574"/>
              <p:cNvSpPr>
                <a:spLocks/>
              </p:cNvSpPr>
              <p:nvPr userDrawn="1"/>
            </p:nvSpPr>
            <p:spPr bwMode="auto">
              <a:xfrm>
                <a:off x="5502" y="153"/>
                <a:ext cx="214" cy="255"/>
              </a:xfrm>
              <a:custGeom>
                <a:avLst/>
                <a:gdLst>
                  <a:gd name="T0" fmla="*/ 0 w 214"/>
                  <a:gd name="T1" fmla="*/ 255 h 255"/>
                  <a:gd name="T2" fmla="*/ 214 w 214"/>
                  <a:gd name="T3" fmla="*/ 0 h 255"/>
                  <a:gd name="T4" fmla="*/ 214 w 214"/>
                  <a:gd name="T5" fmla="*/ 9 h 255"/>
                  <a:gd name="T6" fmla="*/ 7 w 214"/>
                  <a:gd name="T7" fmla="*/ 255 h 255"/>
                  <a:gd name="T8" fmla="*/ 0 w 214"/>
                  <a:gd name="T9" fmla="*/ 255 h 2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 h="255">
                    <a:moveTo>
                      <a:pt x="0" y="255"/>
                    </a:moveTo>
                    <a:lnTo>
                      <a:pt x="214" y="0"/>
                    </a:lnTo>
                    <a:lnTo>
                      <a:pt x="214" y="9"/>
                    </a:lnTo>
                    <a:lnTo>
                      <a:pt x="7" y="255"/>
                    </a:lnTo>
                    <a:lnTo>
                      <a:pt x="0" y="255"/>
                    </a:lnTo>
                    <a:close/>
                  </a:path>
                </a:pathLst>
              </a:custGeom>
              <a:solidFill>
                <a:srgbClr val="4369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1" name="Freeform 575"/>
              <p:cNvSpPr>
                <a:spLocks/>
              </p:cNvSpPr>
              <p:nvPr userDrawn="1"/>
            </p:nvSpPr>
            <p:spPr bwMode="auto">
              <a:xfrm>
                <a:off x="5505" y="157"/>
                <a:ext cx="211" cy="251"/>
              </a:xfrm>
              <a:custGeom>
                <a:avLst/>
                <a:gdLst>
                  <a:gd name="T0" fmla="*/ 0 w 211"/>
                  <a:gd name="T1" fmla="*/ 251 h 251"/>
                  <a:gd name="T2" fmla="*/ 211 w 211"/>
                  <a:gd name="T3" fmla="*/ 0 h 251"/>
                  <a:gd name="T4" fmla="*/ 211 w 211"/>
                  <a:gd name="T5" fmla="*/ 11 h 251"/>
                  <a:gd name="T6" fmla="*/ 8 w 211"/>
                  <a:gd name="T7" fmla="*/ 251 h 251"/>
                  <a:gd name="T8" fmla="*/ 0 w 211"/>
                  <a:gd name="T9" fmla="*/ 251 h 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251">
                    <a:moveTo>
                      <a:pt x="0" y="251"/>
                    </a:moveTo>
                    <a:lnTo>
                      <a:pt x="211" y="0"/>
                    </a:lnTo>
                    <a:lnTo>
                      <a:pt x="211" y="11"/>
                    </a:lnTo>
                    <a:lnTo>
                      <a:pt x="8" y="251"/>
                    </a:lnTo>
                    <a:lnTo>
                      <a:pt x="0" y="251"/>
                    </a:lnTo>
                    <a:close/>
                  </a:path>
                </a:pathLst>
              </a:custGeom>
              <a:solidFill>
                <a:srgbClr val="4167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2" name="Freeform 576"/>
              <p:cNvSpPr>
                <a:spLocks/>
              </p:cNvSpPr>
              <p:nvPr userDrawn="1"/>
            </p:nvSpPr>
            <p:spPr bwMode="auto">
              <a:xfrm>
                <a:off x="5509" y="162"/>
                <a:ext cx="207" cy="246"/>
              </a:xfrm>
              <a:custGeom>
                <a:avLst/>
                <a:gdLst>
                  <a:gd name="T0" fmla="*/ 0 w 207"/>
                  <a:gd name="T1" fmla="*/ 246 h 246"/>
                  <a:gd name="T2" fmla="*/ 207 w 207"/>
                  <a:gd name="T3" fmla="*/ 0 h 246"/>
                  <a:gd name="T4" fmla="*/ 207 w 207"/>
                  <a:gd name="T5" fmla="*/ 9 h 246"/>
                  <a:gd name="T6" fmla="*/ 8 w 207"/>
                  <a:gd name="T7" fmla="*/ 246 h 246"/>
                  <a:gd name="T8" fmla="*/ 0 w 207"/>
                  <a:gd name="T9" fmla="*/ 246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46">
                    <a:moveTo>
                      <a:pt x="0" y="246"/>
                    </a:moveTo>
                    <a:lnTo>
                      <a:pt x="207" y="0"/>
                    </a:lnTo>
                    <a:lnTo>
                      <a:pt x="207" y="9"/>
                    </a:lnTo>
                    <a:lnTo>
                      <a:pt x="8" y="246"/>
                    </a:lnTo>
                    <a:lnTo>
                      <a:pt x="0" y="246"/>
                    </a:lnTo>
                    <a:close/>
                  </a:path>
                </a:pathLst>
              </a:custGeom>
              <a:solidFill>
                <a:srgbClr val="4067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3" name="Freeform 577"/>
              <p:cNvSpPr>
                <a:spLocks/>
              </p:cNvSpPr>
              <p:nvPr userDrawn="1"/>
            </p:nvSpPr>
            <p:spPr bwMode="auto">
              <a:xfrm>
                <a:off x="5513" y="168"/>
                <a:ext cx="203" cy="240"/>
              </a:xfrm>
              <a:custGeom>
                <a:avLst/>
                <a:gdLst>
                  <a:gd name="T0" fmla="*/ 0 w 203"/>
                  <a:gd name="T1" fmla="*/ 240 h 240"/>
                  <a:gd name="T2" fmla="*/ 203 w 203"/>
                  <a:gd name="T3" fmla="*/ 0 h 240"/>
                  <a:gd name="T4" fmla="*/ 203 w 203"/>
                  <a:gd name="T5" fmla="*/ 9 h 240"/>
                  <a:gd name="T6" fmla="*/ 8 w 203"/>
                  <a:gd name="T7" fmla="*/ 240 h 240"/>
                  <a:gd name="T8" fmla="*/ 0 w 203"/>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 h="240">
                    <a:moveTo>
                      <a:pt x="0" y="240"/>
                    </a:moveTo>
                    <a:lnTo>
                      <a:pt x="203" y="0"/>
                    </a:lnTo>
                    <a:lnTo>
                      <a:pt x="203" y="9"/>
                    </a:lnTo>
                    <a:lnTo>
                      <a:pt x="8" y="240"/>
                    </a:lnTo>
                    <a:lnTo>
                      <a:pt x="0" y="240"/>
                    </a:lnTo>
                    <a:close/>
                  </a:path>
                </a:pathLst>
              </a:custGeom>
              <a:solidFill>
                <a:srgbClr val="3F65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4" name="Freeform 578"/>
              <p:cNvSpPr>
                <a:spLocks/>
              </p:cNvSpPr>
              <p:nvPr userDrawn="1"/>
            </p:nvSpPr>
            <p:spPr bwMode="auto">
              <a:xfrm>
                <a:off x="5517" y="171"/>
                <a:ext cx="199" cy="237"/>
              </a:xfrm>
              <a:custGeom>
                <a:avLst/>
                <a:gdLst>
                  <a:gd name="T0" fmla="*/ 0 w 199"/>
                  <a:gd name="T1" fmla="*/ 237 h 237"/>
                  <a:gd name="T2" fmla="*/ 199 w 199"/>
                  <a:gd name="T3" fmla="*/ 0 h 237"/>
                  <a:gd name="T4" fmla="*/ 199 w 199"/>
                  <a:gd name="T5" fmla="*/ 11 h 237"/>
                  <a:gd name="T6" fmla="*/ 8 w 199"/>
                  <a:gd name="T7" fmla="*/ 237 h 237"/>
                  <a:gd name="T8" fmla="*/ 0 w 199"/>
                  <a:gd name="T9" fmla="*/ 237 h 2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9" h="237">
                    <a:moveTo>
                      <a:pt x="0" y="237"/>
                    </a:moveTo>
                    <a:lnTo>
                      <a:pt x="199" y="0"/>
                    </a:lnTo>
                    <a:lnTo>
                      <a:pt x="199" y="11"/>
                    </a:lnTo>
                    <a:lnTo>
                      <a:pt x="8" y="237"/>
                    </a:lnTo>
                    <a:lnTo>
                      <a:pt x="0" y="237"/>
                    </a:lnTo>
                    <a:close/>
                  </a:path>
                </a:pathLst>
              </a:custGeom>
              <a:solidFill>
                <a:srgbClr val="3E65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5" name="Freeform 579"/>
              <p:cNvSpPr>
                <a:spLocks/>
              </p:cNvSpPr>
              <p:nvPr userDrawn="1"/>
            </p:nvSpPr>
            <p:spPr bwMode="auto">
              <a:xfrm>
                <a:off x="5521" y="177"/>
                <a:ext cx="195" cy="231"/>
              </a:xfrm>
              <a:custGeom>
                <a:avLst/>
                <a:gdLst>
                  <a:gd name="T0" fmla="*/ 0 w 195"/>
                  <a:gd name="T1" fmla="*/ 231 h 231"/>
                  <a:gd name="T2" fmla="*/ 195 w 195"/>
                  <a:gd name="T3" fmla="*/ 0 h 231"/>
                  <a:gd name="T4" fmla="*/ 195 w 195"/>
                  <a:gd name="T5" fmla="*/ 9 h 231"/>
                  <a:gd name="T6" fmla="*/ 8 w 195"/>
                  <a:gd name="T7" fmla="*/ 231 h 231"/>
                  <a:gd name="T8" fmla="*/ 0 w 195"/>
                  <a:gd name="T9" fmla="*/ 231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 h="231">
                    <a:moveTo>
                      <a:pt x="0" y="231"/>
                    </a:moveTo>
                    <a:lnTo>
                      <a:pt x="195" y="0"/>
                    </a:lnTo>
                    <a:lnTo>
                      <a:pt x="195" y="9"/>
                    </a:lnTo>
                    <a:lnTo>
                      <a:pt x="8" y="231"/>
                    </a:lnTo>
                    <a:lnTo>
                      <a:pt x="0" y="231"/>
                    </a:lnTo>
                    <a:close/>
                  </a:path>
                </a:pathLst>
              </a:custGeom>
              <a:solidFill>
                <a:srgbClr val="3C63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6" name="Freeform 580"/>
              <p:cNvSpPr>
                <a:spLocks/>
              </p:cNvSpPr>
              <p:nvPr userDrawn="1"/>
            </p:nvSpPr>
            <p:spPr bwMode="auto">
              <a:xfrm>
                <a:off x="5525" y="182"/>
                <a:ext cx="191" cy="226"/>
              </a:xfrm>
              <a:custGeom>
                <a:avLst/>
                <a:gdLst>
                  <a:gd name="T0" fmla="*/ 0 w 191"/>
                  <a:gd name="T1" fmla="*/ 226 h 226"/>
                  <a:gd name="T2" fmla="*/ 191 w 191"/>
                  <a:gd name="T3" fmla="*/ 0 h 226"/>
                  <a:gd name="T4" fmla="*/ 191 w 191"/>
                  <a:gd name="T5" fmla="*/ 9 h 226"/>
                  <a:gd name="T6" fmla="*/ 8 w 191"/>
                  <a:gd name="T7" fmla="*/ 226 h 226"/>
                  <a:gd name="T8" fmla="*/ 0 w 191"/>
                  <a:gd name="T9" fmla="*/ 226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226">
                    <a:moveTo>
                      <a:pt x="0" y="226"/>
                    </a:moveTo>
                    <a:lnTo>
                      <a:pt x="191" y="0"/>
                    </a:lnTo>
                    <a:lnTo>
                      <a:pt x="191" y="9"/>
                    </a:lnTo>
                    <a:lnTo>
                      <a:pt x="8" y="226"/>
                    </a:lnTo>
                    <a:lnTo>
                      <a:pt x="0" y="226"/>
                    </a:lnTo>
                    <a:close/>
                  </a:path>
                </a:pathLst>
              </a:custGeom>
              <a:solidFill>
                <a:srgbClr val="3B63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7" name="Freeform 581"/>
              <p:cNvSpPr>
                <a:spLocks/>
              </p:cNvSpPr>
              <p:nvPr userDrawn="1"/>
            </p:nvSpPr>
            <p:spPr bwMode="auto">
              <a:xfrm>
                <a:off x="5529" y="186"/>
                <a:ext cx="187" cy="222"/>
              </a:xfrm>
              <a:custGeom>
                <a:avLst/>
                <a:gdLst>
                  <a:gd name="T0" fmla="*/ 0 w 187"/>
                  <a:gd name="T1" fmla="*/ 222 h 222"/>
                  <a:gd name="T2" fmla="*/ 187 w 187"/>
                  <a:gd name="T3" fmla="*/ 0 h 222"/>
                  <a:gd name="T4" fmla="*/ 187 w 187"/>
                  <a:gd name="T5" fmla="*/ 11 h 222"/>
                  <a:gd name="T6" fmla="*/ 9 w 187"/>
                  <a:gd name="T7" fmla="*/ 222 h 222"/>
                  <a:gd name="T8" fmla="*/ 0 w 187"/>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7" h="222">
                    <a:moveTo>
                      <a:pt x="0" y="222"/>
                    </a:moveTo>
                    <a:lnTo>
                      <a:pt x="187" y="0"/>
                    </a:lnTo>
                    <a:lnTo>
                      <a:pt x="187" y="11"/>
                    </a:lnTo>
                    <a:lnTo>
                      <a:pt x="9" y="222"/>
                    </a:lnTo>
                    <a:lnTo>
                      <a:pt x="0" y="222"/>
                    </a:lnTo>
                    <a:close/>
                  </a:path>
                </a:pathLst>
              </a:custGeom>
              <a:solidFill>
                <a:srgbClr val="3A61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8" name="Freeform 582"/>
              <p:cNvSpPr>
                <a:spLocks/>
              </p:cNvSpPr>
              <p:nvPr userDrawn="1"/>
            </p:nvSpPr>
            <p:spPr bwMode="auto">
              <a:xfrm>
                <a:off x="5533" y="191"/>
                <a:ext cx="183" cy="217"/>
              </a:xfrm>
              <a:custGeom>
                <a:avLst/>
                <a:gdLst>
                  <a:gd name="T0" fmla="*/ 0 w 183"/>
                  <a:gd name="T1" fmla="*/ 217 h 217"/>
                  <a:gd name="T2" fmla="*/ 183 w 183"/>
                  <a:gd name="T3" fmla="*/ 0 h 217"/>
                  <a:gd name="T4" fmla="*/ 183 w 183"/>
                  <a:gd name="T5" fmla="*/ 10 h 217"/>
                  <a:gd name="T6" fmla="*/ 9 w 183"/>
                  <a:gd name="T7" fmla="*/ 217 h 217"/>
                  <a:gd name="T8" fmla="*/ 0 w 183"/>
                  <a:gd name="T9" fmla="*/ 217 h 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217">
                    <a:moveTo>
                      <a:pt x="0" y="217"/>
                    </a:moveTo>
                    <a:lnTo>
                      <a:pt x="183" y="0"/>
                    </a:lnTo>
                    <a:lnTo>
                      <a:pt x="183" y="10"/>
                    </a:lnTo>
                    <a:lnTo>
                      <a:pt x="9" y="217"/>
                    </a:lnTo>
                    <a:lnTo>
                      <a:pt x="0" y="217"/>
                    </a:lnTo>
                    <a:close/>
                  </a:path>
                </a:pathLst>
              </a:custGeom>
              <a:solidFill>
                <a:srgbClr val="3961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9" name="Freeform 583"/>
              <p:cNvSpPr>
                <a:spLocks/>
              </p:cNvSpPr>
              <p:nvPr userDrawn="1"/>
            </p:nvSpPr>
            <p:spPr bwMode="auto">
              <a:xfrm>
                <a:off x="5538" y="197"/>
                <a:ext cx="178" cy="211"/>
              </a:xfrm>
              <a:custGeom>
                <a:avLst/>
                <a:gdLst>
                  <a:gd name="T0" fmla="*/ 0 w 178"/>
                  <a:gd name="T1" fmla="*/ 211 h 211"/>
                  <a:gd name="T2" fmla="*/ 178 w 178"/>
                  <a:gd name="T3" fmla="*/ 0 h 211"/>
                  <a:gd name="T4" fmla="*/ 178 w 178"/>
                  <a:gd name="T5" fmla="*/ 9 h 211"/>
                  <a:gd name="T6" fmla="*/ 8 w 178"/>
                  <a:gd name="T7" fmla="*/ 211 h 211"/>
                  <a:gd name="T8" fmla="*/ 0 w 178"/>
                  <a:gd name="T9" fmla="*/ 211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 h="211">
                    <a:moveTo>
                      <a:pt x="0" y="211"/>
                    </a:moveTo>
                    <a:lnTo>
                      <a:pt x="178" y="0"/>
                    </a:lnTo>
                    <a:lnTo>
                      <a:pt x="178" y="9"/>
                    </a:lnTo>
                    <a:lnTo>
                      <a:pt x="8" y="211"/>
                    </a:lnTo>
                    <a:lnTo>
                      <a:pt x="0" y="211"/>
                    </a:lnTo>
                    <a:close/>
                  </a:path>
                </a:pathLst>
              </a:custGeom>
              <a:solidFill>
                <a:srgbClr val="375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0" name="Freeform 584"/>
              <p:cNvSpPr>
                <a:spLocks/>
              </p:cNvSpPr>
              <p:nvPr userDrawn="1"/>
            </p:nvSpPr>
            <p:spPr bwMode="auto">
              <a:xfrm>
                <a:off x="5542" y="201"/>
                <a:ext cx="174" cy="207"/>
              </a:xfrm>
              <a:custGeom>
                <a:avLst/>
                <a:gdLst>
                  <a:gd name="T0" fmla="*/ 0 w 174"/>
                  <a:gd name="T1" fmla="*/ 207 h 207"/>
                  <a:gd name="T2" fmla="*/ 174 w 174"/>
                  <a:gd name="T3" fmla="*/ 0 h 207"/>
                  <a:gd name="T4" fmla="*/ 174 w 174"/>
                  <a:gd name="T5" fmla="*/ 10 h 207"/>
                  <a:gd name="T6" fmla="*/ 8 w 174"/>
                  <a:gd name="T7" fmla="*/ 207 h 207"/>
                  <a:gd name="T8" fmla="*/ 0 w 174"/>
                  <a:gd name="T9" fmla="*/ 20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207">
                    <a:moveTo>
                      <a:pt x="0" y="207"/>
                    </a:moveTo>
                    <a:lnTo>
                      <a:pt x="174" y="0"/>
                    </a:lnTo>
                    <a:lnTo>
                      <a:pt x="174" y="10"/>
                    </a:lnTo>
                    <a:lnTo>
                      <a:pt x="8" y="207"/>
                    </a:lnTo>
                    <a:lnTo>
                      <a:pt x="0" y="207"/>
                    </a:lnTo>
                    <a:close/>
                  </a:path>
                </a:pathLst>
              </a:custGeom>
              <a:solidFill>
                <a:srgbClr val="365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1" name="Freeform 585"/>
              <p:cNvSpPr>
                <a:spLocks/>
              </p:cNvSpPr>
              <p:nvPr userDrawn="1"/>
            </p:nvSpPr>
            <p:spPr bwMode="auto">
              <a:xfrm>
                <a:off x="5546" y="206"/>
                <a:ext cx="170" cy="202"/>
              </a:xfrm>
              <a:custGeom>
                <a:avLst/>
                <a:gdLst>
                  <a:gd name="T0" fmla="*/ 0 w 170"/>
                  <a:gd name="T1" fmla="*/ 202 h 202"/>
                  <a:gd name="T2" fmla="*/ 170 w 170"/>
                  <a:gd name="T3" fmla="*/ 0 h 202"/>
                  <a:gd name="T4" fmla="*/ 170 w 170"/>
                  <a:gd name="T5" fmla="*/ 9 h 202"/>
                  <a:gd name="T6" fmla="*/ 8 w 170"/>
                  <a:gd name="T7" fmla="*/ 202 h 202"/>
                  <a:gd name="T8" fmla="*/ 0 w 170"/>
                  <a:gd name="T9" fmla="*/ 202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202">
                    <a:moveTo>
                      <a:pt x="0" y="202"/>
                    </a:moveTo>
                    <a:lnTo>
                      <a:pt x="170" y="0"/>
                    </a:lnTo>
                    <a:lnTo>
                      <a:pt x="170" y="9"/>
                    </a:lnTo>
                    <a:lnTo>
                      <a:pt x="8" y="202"/>
                    </a:lnTo>
                    <a:lnTo>
                      <a:pt x="0" y="202"/>
                    </a:lnTo>
                    <a:close/>
                  </a:path>
                </a:pathLst>
              </a:custGeom>
              <a:solidFill>
                <a:srgbClr val="355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2" name="Freeform 586"/>
              <p:cNvSpPr>
                <a:spLocks/>
              </p:cNvSpPr>
              <p:nvPr userDrawn="1"/>
            </p:nvSpPr>
            <p:spPr bwMode="auto">
              <a:xfrm>
                <a:off x="5550" y="211"/>
                <a:ext cx="166" cy="197"/>
              </a:xfrm>
              <a:custGeom>
                <a:avLst/>
                <a:gdLst>
                  <a:gd name="T0" fmla="*/ 0 w 166"/>
                  <a:gd name="T1" fmla="*/ 197 h 197"/>
                  <a:gd name="T2" fmla="*/ 166 w 166"/>
                  <a:gd name="T3" fmla="*/ 0 h 197"/>
                  <a:gd name="T4" fmla="*/ 166 w 166"/>
                  <a:gd name="T5" fmla="*/ 9 h 197"/>
                  <a:gd name="T6" fmla="*/ 8 w 166"/>
                  <a:gd name="T7" fmla="*/ 197 h 197"/>
                  <a:gd name="T8" fmla="*/ 0 w 166"/>
                  <a:gd name="T9" fmla="*/ 197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97">
                    <a:moveTo>
                      <a:pt x="0" y="197"/>
                    </a:moveTo>
                    <a:lnTo>
                      <a:pt x="166" y="0"/>
                    </a:lnTo>
                    <a:lnTo>
                      <a:pt x="166" y="9"/>
                    </a:lnTo>
                    <a:lnTo>
                      <a:pt x="8" y="197"/>
                    </a:lnTo>
                    <a:lnTo>
                      <a:pt x="0" y="197"/>
                    </a:lnTo>
                    <a:close/>
                  </a:path>
                </a:pathLst>
              </a:custGeom>
              <a:solidFill>
                <a:srgbClr val="345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3" name="Freeform 587"/>
              <p:cNvSpPr>
                <a:spLocks/>
              </p:cNvSpPr>
              <p:nvPr userDrawn="1"/>
            </p:nvSpPr>
            <p:spPr bwMode="auto">
              <a:xfrm>
                <a:off x="5554" y="215"/>
                <a:ext cx="162" cy="193"/>
              </a:xfrm>
              <a:custGeom>
                <a:avLst/>
                <a:gdLst>
                  <a:gd name="T0" fmla="*/ 0 w 162"/>
                  <a:gd name="T1" fmla="*/ 193 h 193"/>
                  <a:gd name="T2" fmla="*/ 162 w 162"/>
                  <a:gd name="T3" fmla="*/ 0 h 193"/>
                  <a:gd name="T4" fmla="*/ 162 w 162"/>
                  <a:gd name="T5" fmla="*/ 9 h 193"/>
                  <a:gd name="T6" fmla="*/ 8 w 162"/>
                  <a:gd name="T7" fmla="*/ 193 h 193"/>
                  <a:gd name="T8" fmla="*/ 0 w 162"/>
                  <a:gd name="T9" fmla="*/ 193 h 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193">
                    <a:moveTo>
                      <a:pt x="0" y="193"/>
                    </a:moveTo>
                    <a:lnTo>
                      <a:pt x="162" y="0"/>
                    </a:lnTo>
                    <a:lnTo>
                      <a:pt x="162" y="9"/>
                    </a:lnTo>
                    <a:lnTo>
                      <a:pt x="8" y="193"/>
                    </a:lnTo>
                    <a:lnTo>
                      <a:pt x="0" y="193"/>
                    </a:lnTo>
                    <a:close/>
                  </a:path>
                </a:pathLst>
              </a:custGeom>
              <a:solidFill>
                <a:srgbClr val="325B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4" name="Freeform 588"/>
              <p:cNvSpPr>
                <a:spLocks/>
              </p:cNvSpPr>
              <p:nvPr userDrawn="1"/>
            </p:nvSpPr>
            <p:spPr bwMode="auto">
              <a:xfrm>
                <a:off x="5558" y="220"/>
                <a:ext cx="158" cy="188"/>
              </a:xfrm>
              <a:custGeom>
                <a:avLst/>
                <a:gdLst>
                  <a:gd name="T0" fmla="*/ 0 w 158"/>
                  <a:gd name="T1" fmla="*/ 188 h 188"/>
                  <a:gd name="T2" fmla="*/ 158 w 158"/>
                  <a:gd name="T3" fmla="*/ 0 h 188"/>
                  <a:gd name="T4" fmla="*/ 158 w 158"/>
                  <a:gd name="T5" fmla="*/ 10 h 188"/>
                  <a:gd name="T6" fmla="*/ 8 w 158"/>
                  <a:gd name="T7" fmla="*/ 188 h 188"/>
                  <a:gd name="T8" fmla="*/ 0 w 158"/>
                  <a:gd name="T9" fmla="*/ 188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188">
                    <a:moveTo>
                      <a:pt x="0" y="188"/>
                    </a:moveTo>
                    <a:lnTo>
                      <a:pt x="158" y="0"/>
                    </a:lnTo>
                    <a:lnTo>
                      <a:pt x="158" y="10"/>
                    </a:lnTo>
                    <a:lnTo>
                      <a:pt x="8" y="188"/>
                    </a:lnTo>
                    <a:lnTo>
                      <a:pt x="0" y="188"/>
                    </a:lnTo>
                    <a:close/>
                  </a:path>
                </a:pathLst>
              </a:custGeom>
              <a:solidFill>
                <a:srgbClr val="315B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5" name="Freeform 589"/>
              <p:cNvSpPr>
                <a:spLocks/>
              </p:cNvSpPr>
              <p:nvPr userDrawn="1"/>
            </p:nvSpPr>
            <p:spPr bwMode="auto">
              <a:xfrm>
                <a:off x="5562" y="224"/>
                <a:ext cx="154" cy="184"/>
              </a:xfrm>
              <a:custGeom>
                <a:avLst/>
                <a:gdLst>
                  <a:gd name="T0" fmla="*/ 0 w 154"/>
                  <a:gd name="T1" fmla="*/ 184 h 184"/>
                  <a:gd name="T2" fmla="*/ 154 w 154"/>
                  <a:gd name="T3" fmla="*/ 0 h 184"/>
                  <a:gd name="T4" fmla="*/ 154 w 154"/>
                  <a:gd name="T5" fmla="*/ 11 h 184"/>
                  <a:gd name="T6" fmla="*/ 8 w 154"/>
                  <a:gd name="T7" fmla="*/ 184 h 184"/>
                  <a:gd name="T8" fmla="*/ 0 w 154"/>
                  <a:gd name="T9" fmla="*/ 184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184">
                    <a:moveTo>
                      <a:pt x="0" y="184"/>
                    </a:moveTo>
                    <a:lnTo>
                      <a:pt x="154" y="0"/>
                    </a:lnTo>
                    <a:lnTo>
                      <a:pt x="154" y="11"/>
                    </a:lnTo>
                    <a:lnTo>
                      <a:pt x="8" y="184"/>
                    </a:lnTo>
                    <a:lnTo>
                      <a:pt x="0" y="184"/>
                    </a:lnTo>
                    <a:close/>
                  </a:path>
                </a:pathLst>
              </a:custGeom>
              <a:solidFill>
                <a:srgbClr val="305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6" name="Freeform 590"/>
              <p:cNvSpPr>
                <a:spLocks/>
              </p:cNvSpPr>
              <p:nvPr userDrawn="1"/>
            </p:nvSpPr>
            <p:spPr bwMode="auto">
              <a:xfrm>
                <a:off x="5566" y="230"/>
                <a:ext cx="150" cy="178"/>
              </a:xfrm>
              <a:custGeom>
                <a:avLst/>
                <a:gdLst>
                  <a:gd name="T0" fmla="*/ 0 w 150"/>
                  <a:gd name="T1" fmla="*/ 178 h 178"/>
                  <a:gd name="T2" fmla="*/ 150 w 150"/>
                  <a:gd name="T3" fmla="*/ 0 h 178"/>
                  <a:gd name="T4" fmla="*/ 150 w 150"/>
                  <a:gd name="T5" fmla="*/ 9 h 178"/>
                  <a:gd name="T6" fmla="*/ 8 w 150"/>
                  <a:gd name="T7" fmla="*/ 178 h 178"/>
                  <a:gd name="T8" fmla="*/ 0 w 150"/>
                  <a:gd name="T9" fmla="*/ 178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178">
                    <a:moveTo>
                      <a:pt x="0" y="178"/>
                    </a:moveTo>
                    <a:lnTo>
                      <a:pt x="150" y="0"/>
                    </a:lnTo>
                    <a:lnTo>
                      <a:pt x="150" y="9"/>
                    </a:lnTo>
                    <a:lnTo>
                      <a:pt x="8" y="178"/>
                    </a:lnTo>
                    <a:lnTo>
                      <a:pt x="0" y="178"/>
                    </a:lnTo>
                    <a:close/>
                  </a:path>
                </a:pathLst>
              </a:custGeom>
              <a:solidFill>
                <a:srgbClr val="2F5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7" name="Freeform 591"/>
              <p:cNvSpPr>
                <a:spLocks/>
              </p:cNvSpPr>
              <p:nvPr userDrawn="1"/>
            </p:nvSpPr>
            <p:spPr bwMode="auto">
              <a:xfrm>
                <a:off x="5570" y="235"/>
                <a:ext cx="146" cy="173"/>
              </a:xfrm>
              <a:custGeom>
                <a:avLst/>
                <a:gdLst>
                  <a:gd name="T0" fmla="*/ 0 w 146"/>
                  <a:gd name="T1" fmla="*/ 173 h 173"/>
                  <a:gd name="T2" fmla="*/ 146 w 146"/>
                  <a:gd name="T3" fmla="*/ 0 h 173"/>
                  <a:gd name="T4" fmla="*/ 146 w 146"/>
                  <a:gd name="T5" fmla="*/ 9 h 173"/>
                  <a:gd name="T6" fmla="*/ 8 w 146"/>
                  <a:gd name="T7" fmla="*/ 173 h 173"/>
                  <a:gd name="T8" fmla="*/ 0 w 146"/>
                  <a:gd name="T9" fmla="*/ 173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73">
                    <a:moveTo>
                      <a:pt x="0" y="173"/>
                    </a:moveTo>
                    <a:lnTo>
                      <a:pt x="146" y="0"/>
                    </a:lnTo>
                    <a:lnTo>
                      <a:pt x="146" y="9"/>
                    </a:lnTo>
                    <a:lnTo>
                      <a:pt x="8" y="173"/>
                    </a:lnTo>
                    <a:lnTo>
                      <a:pt x="0" y="173"/>
                    </a:lnTo>
                    <a:close/>
                  </a:path>
                </a:pathLst>
              </a:custGeom>
              <a:solidFill>
                <a:srgbClr val="2D57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8" name="Freeform 592"/>
              <p:cNvSpPr>
                <a:spLocks/>
              </p:cNvSpPr>
              <p:nvPr userDrawn="1"/>
            </p:nvSpPr>
            <p:spPr bwMode="auto">
              <a:xfrm>
                <a:off x="5574" y="239"/>
                <a:ext cx="142" cy="169"/>
              </a:xfrm>
              <a:custGeom>
                <a:avLst/>
                <a:gdLst>
                  <a:gd name="T0" fmla="*/ 0 w 142"/>
                  <a:gd name="T1" fmla="*/ 169 h 169"/>
                  <a:gd name="T2" fmla="*/ 142 w 142"/>
                  <a:gd name="T3" fmla="*/ 0 h 169"/>
                  <a:gd name="T4" fmla="*/ 142 w 142"/>
                  <a:gd name="T5" fmla="*/ 10 h 169"/>
                  <a:gd name="T6" fmla="*/ 8 w 142"/>
                  <a:gd name="T7" fmla="*/ 169 h 169"/>
                  <a:gd name="T8" fmla="*/ 0 w 142"/>
                  <a:gd name="T9" fmla="*/ 169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169">
                    <a:moveTo>
                      <a:pt x="0" y="169"/>
                    </a:moveTo>
                    <a:lnTo>
                      <a:pt x="142" y="0"/>
                    </a:lnTo>
                    <a:lnTo>
                      <a:pt x="142" y="10"/>
                    </a:lnTo>
                    <a:lnTo>
                      <a:pt x="8" y="169"/>
                    </a:lnTo>
                    <a:lnTo>
                      <a:pt x="0" y="169"/>
                    </a:lnTo>
                    <a:close/>
                  </a:path>
                </a:pathLst>
              </a:custGeom>
              <a:solidFill>
                <a:srgbClr val="2C57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9" name="Freeform 593"/>
              <p:cNvSpPr>
                <a:spLocks/>
              </p:cNvSpPr>
              <p:nvPr userDrawn="1"/>
            </p:nvSpPr>
            <p:spPr bwMode="auto">
              <a:xfrm>
                <a:off x="5578" y="244"/>
                <a:ext cx="138" cy="164"/>
              </a:xfrm>
              <a:custGeom>
                <a:avLst/>
                <a:gdLst>
                  <a:gd name="T0" fmla="*/ 0 w 138"/>
                  <a:gd name="T1" fmla="*/ 164 h 164"/>
                  <a:gd name="T2" fmla="*/ 138 w 138"/>
                  <a:gd name="T3" fmla="*/ 0 h 164"/>
                  <a:gd name="T4" fmla="*/ 138 w 138"/>
                  <a:gd name="T5" fmla="*/ 9 h 164"/>
                  <a:gd name="T6" fmla="*/ 8 w 138"/>
                  <a:gd name="T7" fmla="*/ 164 h 164"/>
                  <a:gd name="T8" fmla="*/ 0 w 138"/>
                  <a:gd name="T9" fmla="*/ 164 h 1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64">
                    <a:moveTo>
                      <a:pt x="0" y="164"/>
                    </a:moveTo>
                    <a:lnTo>
                      <a:pt x="138" y="0"/>
                    </a:lnTo>
                    <a:lnTo>
                      <a:pt x="138" y="9"/>
                    </a:lnTo>
                    <a:lnTo>
                      <a:pt x="8" y="164"/>
                    </a:lnTo>
                    <a:lnTo>
                      <a:pt x="0" y="164"/>
                    </a:lnTo>
                    <a:close/>
                  </a:path>
                </a:pathLst>
              </a:custGeom>
              <a:solidFill>
                <a:srgbClr val="2A55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0" name="Freeform 594"/>
              <p:cNvSpPr>
                <a:spLocks/>
              </p:cNvSpPr>
              <p:nvPr userDrawn="1"/>
            </p:nvSpPr>
            <p:spPr bwMode="auto">
              <a:xfrm>
                <a:off x="5582" y="249"/>
                <a:ext cx="134" cy="159"/>
              </a:xfrm>
              <a:custGeom>
                <a:avLst/>
                <a:gdLst>
                  <a:gd name="T0" fmla="*/ 0 w 134"/>
                  <a:gd name="T1" fmla="*/ 159 h 159"/>
                  <a:gd name="T2" fmla="*/ 134 w 134"/>
                  <a:gd name="T3" fmla="*/ 0 h 159"/>
                  <a:gd name="T4" fmla="*/ 134 w 134"/>
                  <a:gd name="T5" fmla="*/ 10 h 159"/>
                  <a:gd name="T6" fmla="*/ 8 w 134"/>
                  <a:gd name="T7" fmla="*/ 159 h 159"/>
                  <a:gd name="T8" fmla="*/ 0 w 134"/>
                  <a:gd name="T9" fmla="*/ 159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159">
                    <a:moveTo>
                      <a:pt x="0" y="159"/>
                    </a:moveTo>
                    <a:lnTo>
                      <a:pt x="134" y="0"/>
                    </a:lnTo>
                    <a:lnTo>
                      <a:pt x="134" y="10"/>
                    </a:lnTo>
                    <a:lnTo>
                      <a:pt x="8" y="159"/>
                    </a:lnTo>
                    <a:lnTo>
                      <a:pt x="0" y="159"/>
                    </a:lnTo>
                    <a:close/>
                  </a:path>
                </a:pathLst>
              </a:custGeom>
              <a:solidFill>
                <a:srgbClr val="2A55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1" name="Freeform 595"/>
              <p:cNvSpPr>
                <a:spLocks/>
              </p:cNvSpPr>
              <p:nvPr userDrawn="1"/>
            </p:nvSpPr>
            <p:spPr bwMode="auto">
              <a:xfrm>
                <a:off x="5586" y="253"/>
                <a:ext cx="130" cy="155"/>
              </a:xfrm>
              <a:custGeom>
                <a:avLst/>
                <a:gdLst>
                  <a:gd name="T0" fmla="*/ 0 w 130"/>
                  <a:gd name="T1" fmla="*/ 155 h 155"/>
                  <a:gd name="T2" fmla="*/ 130 w 130"/>
                  <a:gd name="T3" fmla="*/ 0 h 155"/>
                  <a:gd name="T4" fmla="*/ 130 w 130"/>
                  <a:gd name="T5" fmla="*/ 11 h 155"/>
                  <a:gd name="T6" fmla="*/ 8 w 130"/>
                  <a:gd name="T7" fmla="*/ 155 h 155"/>
                  <a:gd name="T8" fmla="*/ 0 w 130"/>
                  <a:gd name="T9" fmla="*/ 155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155">
                    <a:moveTo>
                      <a:pt x="0" y="155"/>
                    </a:moveTo>
                    <a:lnTo>
                      <a:pt x="130" y="0"/>
                    </a:lnTo>
                    <a:lnTo>
                      <a:pt x="130" y="11"/>
                    </a:lnTo>
                    <a:lnTo>
                      <a:pt x="8" y="155"/>
                    </a:lnTo>
                    <a:lnTo>
                      <a:pt x="0" y="155"/>
                    </a:lnTo>
                    <a:close/>
                  </a:path>
                </a:pathLst>
              </a:custGeom>
              <a:solidFill>
                <a:srgbClr val="2853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2" name="Freeform 596"/>
              <p:cNvSpPr>
                <a:spLocks/>
              </p:cNvSpPr>
              <p:nvPr userDrawn="1"/>
            </p:nvSpPr>
            <p:spPr bwMode="auto">
              <a:xfrm>
                <a:off x="5590" y="259"/>
                <a:ext cx="126" cy="149"/>
              </a:xfrm>
              <a:custGeom>
                <a:avLst/>
                <a:gdLst>
                  <a:gd name="T0" fmla="*/ 0 w 126"/>
                  <a:gd name="T1" fmla="*/ 149 h 149"/>
                  <a:gd name="T2" fmla="*/ 126 w 126"/>
                  <a:gd name="T3" fmla="*/ 0 h 149"/>
                  <a:gd name="T4" fmla="*/ 126 w 126"/>
                  <a:gd name="T5" fmla="*/ 9 h 149"/>
                  <a:gd name="T6" fmla="*/ 9 w 126"/>
                  <a:gd name="T7" fmla="*/ 149 h 149"/>
                  <a:gd name="T8" fmla="*/ 0 w 126"/>
                  <a:gd name="T9" fmla="*/ 149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149">
                    <a:moveTo>
                      <a:pt x="0" y="149"/>
                    </a:moveTo>
                    <a:lnTo>
                      <a:pt x="126" y="0"/>
                    </a:lnTo>
                    <a:lnTo>
                      <a:pt x="126" y="9"/>
                    </a:lnTo>
                    <a:lnTo>
                      <a:pt x="9" y="149"/>
                    </a:lnTo>
                    <a:lnTo>
                      <a:pt x="0" y="149"/>
                    </a:lnTo>
                    <a:close/>
                  </a:path>
                </a:pathLst>
              </a:custGeom>
              <a:solidFill>
                <a:srgbClr val="2753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3" name="Freeform 597"/>
              <p:cNvSpPr>
                <a:spLocks/>
              </p:cNvSpPr>
              <p:nvPr userDrawn="1"/>
            </p:nvSpPr>
            <p:spPr bwMode="auto">
              <a:xfrm>
                <a:off x="5594" y="264"/>
                <a:ext cx="122" cy="144"/>
              </a:xfrm>
              <a:custGeom>
                <a:avLst/>
                <a:gdLst>
                  <a:gd name="T0" fmla="*/ 0 w 122"/>
                  <a:gd name="T1" fmla="*/ 144 h 144"/>
                  <a:gd name="T2" fmla="*/ 122 w 122"/>
                  <a:gd name="T3" fmla="*/ 0 h 144"/>
                  <a:gd name="T4" fmla="*/ 122 w 122"/>
                  <a:gd name="T5" fmla="*/ 9 h 144"/>
                  <a:gd name="T6" fmla="*/ 9 w 122"/>
                  <a:gd name="T7" fmla="*/ 144 h 144"/>
                  <a:gd name="T8" fmla="*/ 0 w 122"/>
                  <a:gd name="T9" fmla="*/ 144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44">
                    <a:moveTo>
                      <a:pt x="0" y="144"/>
                    </a:moveTo>
                    <a:lnTo>
                      <a:pt x="122" y="0"/>
                    </a:lnTo>
                    <a:lnTo>
                      <a:pt x="122" y="9"/>
                    </a:lnTo>
                    <a:lnTo>
                      <a:pt x="9" y="144"/>
                    </a:lnTo>
                    <a:lnTo>
                      <a:pt x="0" y="144"/>
                    </a:lnTo>
                    <a:close/>
                  </a:path>
                </a:pathLst>
              </a:custGeom>
              <a:solidFill>
                <a:srgbClr val="2551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4" name="Freeform 598"/>
              <p:cNvSpPr>
                <a:spLocks/>
              </p:cNvSpPr>
              <p:nvPr userDrawn="1"/>
            </p:nvSpPr>
            <p:spPr bwMode="auto">
              <a:xfrm>
                <a:off x="5599" y="268"/>
                <a:ext cx="117" cy="140"/>
              </a:xfrm>
              <a:custGeom>
                <a:avLst/>
                <a:gdLst>
                  <a:gd name="T0" fmla="*/ 0 w 117"/>
                  <a:gd name="T1" fmla="*/ 140 h 140"/>
                  <a:gd name="T2" fmla="*/ 117 w 117"/>
                  <a:gd name="T3" fmla="*/ 0 h 140"/>
                  <a:gd name="T4" fmla="*/ 117 w 117"/>
                  <a:gd name="T5" fmla="*/ 10 h 140"/>
                  <a:gd name="T6" fmla="*/ 8 w 117"/>
                  <a:gd name="T7" fmla="*/ 140 h 140"/>
                  <a:gd name="T8" fmla="*/ 0 w 117"/>
                  <a:gd name="T9" fmla="*/ 140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40">
                    <a:moveTo>
                      <a:pt x="0" y="140"/>
                    </a:moveTo>
                    <a:lnTo>
                      <a:pt x="117" y="0"/>
                    </a:lnTo>
                    <a:lnTo>
                      <a:pt x="117" y="10"/>
                    </a:lnTo>
                    <a:lnTo>
                      <a:pt x="8" y="140"/>
                    </a:lnTo>
                    <a:lnTo>
                      <a:pt x="0" y="140"/>
                    </a:lnTo>
                    <a:close/>
                  </a:path>
                </a:pathLst>
              </a:custGeom>
              <a:solidFill>
                <a:srgbClr val="2551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5" name="Freeform 599"/>
              <p:cNvSpPr>
                <a:spLocks/>
              </p:cNvSpPr>
              <p:nvPr userDrawn="1"/>
            </p:nvSpPr>
            <p:spPr bwMode="auto">
              <a:xfrm>
                <a:off x="5603" y="273"/>
                <a:ext cx="113" cy="135"/>
              </a:xfrm>
              <a:custGeom>
                <a:avLst/>
                <a:gdLst>
                  <a:gd name="T0" fmla="*/ 0 w 113"/>
                  <a:gd name="T1" fmla="*/ 135 h 135"/>
                  <a:gd name="T2" fmla="*/ 113 w 113"/>
                  <a:gd name="T3" fmla="*/ 0 h 135"/>
                  <a:gd name="T4" fmla="*/ 113 w 113"/>
                  <a:gd name="T5" fmla="*/ 9 h 135"/>
                  <a:gd name="T6" fmla="*/ 8 w 113"/>
                  <a:gd name="T7" fmla="*/ 135 h 135"/>
                  <a:gd name="T8" fmla="*/ 0 w 113"/>
                  <a:gd name="T9" fmla="*/ 135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135">
                    <a:moveTo>
                      <a:pt x="0" y="135"/>
                    </a:moveTo>
                    <a:lnTo>
                      <a:pt x="113" y="0"/>
                    </a:lnTo>
                    <a:lnTo>
                      <a:pt x="113" y="9"/>
                    </a:lnTo>
                    <a:lnTo>
                      <a:pt x="8" y="135"/>
                    </a:lnTo>
                    <a:lnTo>
                      <a:pt x="0" y="135"/>
                    </a:lnTo>
                    <a:close/>
                  </a:path>
                </a:pathLst>
              </a:custGeom>
              <a:solidFill>
                <a:srgbClr val="234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6" name="Freeform 600"/>
              <p:cNvSpPr>
                <a:spLocks/>
              </p:cNvSpPr>
              <p:nvPr userDrawn="1"/>
            </p:nvSpPr>
            <p:spPr bwMode="auto">
              <a:xfrm>
                <a:off x="5607" y="278"/>
                <a:ext cx="109" cy="130"/>
              </a:xfrm>
              <a:custGeom>
                <a:avLst/>
                <a:gdLst>
                  <a:gd name="T0" fmla="*/ 0 w 109"/>
                  <a:gd name="T1" fmla="*/ 130 h 130"/>
                  <a:gd name="T2" fmla="*/ 109 w 109"/>
                  <a:gd name="T3" fmla="*/ 0 h 130"/>
                  <a:gd name="T4" fmla="*/ 109 w 109"/>
                  <a:gd name="T5" fmla="*/ 10 h 130"/>
                  <a:gd name="T6" fmla="*/ 8 w 109"/>
                  <a:gd name="T7" fmla="*/ 130 h 130"/>
                  <a:gd name="T8" fmla="*/ 0 w 109"/>
                  <a:gd name="T9" fmla="*/ 13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30">
                    <a:moveTo>
                      <a:pt x="0" y="130"/>
                    </a:moveTo>
                    <a:lnTo>
                      <a:pt x="109" y="0"/>
                    </a:lnTo>
                    <a:lnTo>
                      <a:pt x="109" y="10"/>
                    </a:lnTo>
                    <a:lnTo>
                      <a:pt x="8" y="130"/>
                    </a:lnTo>
                    <a:lnTo>
                      <a:pt x="0" y="130"/>
                    </a:lnTo>
                    <a:close/>
                  </a:path>
                </a:pathLst>
              </a:custGeom>
              <a:solidFill>
                <a:srgbClr val="224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7" name="Freeform 601"/>
              <p:cNvSpPr>
                <a:spLocks/>
              </p:cNvSpPr>
              <p:nvPr userDrawn="1"/>
            </p:nvSpPr>
            <p:spPr bwMode="auto">
              <a:xfrm>
                <a:off x="5611" y="282"/>
                <a:ext cx="105" cy="126"/>
              </a:xfrm>
              <a:custGeom>
                <a:avLst/>
                <a:gdLst>
                  <a:gd name="T0" fmla="*/ 0 w 105"/>
                  <a:gd name="T1" fmla="*/ 126 h 126"/>
                  <a:gd name="T2" fmla="*/ 105 w 105"/>
                  <a:gd name="T3" fmla="*/ 0 h 126"/>
                  <a:gd name="T4" fmla="*/ 105 w 105"/>
                  <a:gd name="T5" fmla="*/ 11 h 126"/>
                  <a:gd name="T6" fmla="*/ 8 w 105"/>
                  <a:gd name="T7" fmla="*/ 126 h 126"/>
                  <a:gd name="T8" fmla="*/ 0 w 105"/>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26">
                    <a:moveTo>
                      <a:pt x="0" y="126"/>
                    </a:moveTo>
                    <a:lnTo>
                      <a:pt x="105" y="0"/>
                    </a:lnTo>
                    <a:lnTo>
                      <a:pt x="105" y="11"/>
                    </a:lnTo>
                    <a:lnTo>
                      <a:pt x="8" y="126"/>
                    </a:lnTo>
                    <a:lnTo>
                      <a:pt x="0" y="126"/>
                    </a:lnTo>
                    <a:close/>
                  </a:path>
                </a:pathLst>
              </a:custGeom>
              <a:solidFill>
                <a:srgbClr val="204D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8" name="Freeform 602"/>
              <p:cNvSpPr>
                <a:spLocks/>
              </p:cNvSpPr>
              <p:nvPr userDrawn="1"/>
            </p:nvSpPr>
            <p:spPr bwMode="auto">
              <a:xfrm>
                <a:off x="5615" y="288"/>
                <a:ext cx="101" cy="120"/>
              </a:xfrm>
              <a:custGeom>
                <a:avLst/>
                <a:gdLst>
                  <a:gd name="T0" fmla="*/ 0 w 101"/>
                  <a:gd name="T1" fmla="*/ 120 h 120"/>
                  <a:gd name="T2" fmla="*/ 101 w 101"/>
                  <a:gd name="T3" fmla="*/ 0 h 120"/>
                  <a:gd name="T4" fmla="*/ 101 w 101"/>
                  <a:gd name="T5" fmla="*/ 9 h 120"/>
                  <a:gd name="T6" fmla="*/ 8 w 101"/>
                  <a:gd name="T7" fmla="*/ 120 h 120"/>
                  <a:gd name="T8" fmla="*/ 0 w 101"/>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20">
                    <a:moveTo>
                      <a:pt x="0" y="120"/>
                    </a:moveTo>
                    <a:lnTo>
                      <a:pt x="101" y="0"/>
                    </a:lnTo>
                    <a:lnTo>
                      <a:pt x="101" y="9"/>
                    </a:lnTo>
                    <a:lnTo>
                      <a:pt x="8" y="120"/>
                    </a:lnTo>
                    <a:lnTo>
                      <a:pt x="0" y="120"/>
                    </a:lnTo>
                    <a:close/>
                  </a:path>
                </a:pathLst>
              </a:custGeom>
              <a:solidFill>
                <a:srgbClr val="204D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9" name="Freeform 603"/>
              <p:cNvSpPr>
                <a:spLocks/>
              </p:cNvSpPr>
              <p:nvPr userDrawn="1"/>
            </p:nvSpPr>
            <p:spPr bwMode="auto">
              <a:xfrm>
                <a:off x="5619" y="293"/>
                <a:ext cx="97" cy="115"/>
              </a:xfrm>
              <a:custGeom>
                <a:avLst/>
                <a:gdLst>
                  <a:gd name="T0" fmla="*/ 0 w 97"/>
                  <a:gd name="T1" fmla="*/ 115 h 115"/>
                  <a:gd name="T2" fmla="*/ 97 w 97"/>
                  <a:gd name="T3" fmla="*/ 0 h 115"/>
                  <a:gd name="T4" fmla="*/ 97 w 97"/>
                  <a:gd name="T5" fmla="*/ 9 h 115"/>
                  <a:gd name="T6" fmla="*/ 8 w 97"/>
                  <a:gd name="T7" fmla="*/ 115 h 115"/>
                  <a:gd name="T8" fmla="*/ 0 w 97"/>
                  <a:gd name="T9" fmla="*/ 115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15">
                    <a:moveTo>
                      <a:pt x="0" y="115"/>
                    </a:moveTo>
                    <a:lnTo>
                      <a:pt x="97" y="0"/>
                    </a:lnTo>
                    <a:lnTo>
                      <a:pt x="97" y="9"/>
                    </a:lnTo>
                    <a:lnTo>
                      <a:pt x="8" y="115"/>
                    </a:lnTo>
                    <a:lnTo>
                      <a:pt x="0" y="115"/>
                    </a:lnTo>
                    <a:close/>
                  </a:path>
                </a:pathLst>
              </a:custGeom>
              <a:solidFill>
                <a:srgbClr val="1E4B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0" name="Freeform 604"/>
              <p:cNvSpPr>
                <a:spLocks/>
              </p:cNvSpPr>
              <p:nvPr userDrawn="1"/>
            </p:nvSpPr>
            <p:spPr bwMode="auto">
              <a:xfrm>
                <a:off x="5623" y="297"/>
                <a:ext cx="93" cy="111"/>
              </a:xfrm>
              <a:custGeom>
                <a:avLst/>
                <a:gdLst>
                  <a:gd name="T0" fmla="*/ 0 w 93"/>
                  <a:gd name="T1" fmla="*/ 111 h 111"/>
                  <a:gd name="T2" fmla="*/ 93 w 93"/>
                  <a:gd name="T3" fmla="*/ 0 h 111"/>
                  <a:gd name="T4" fmla="*/ 93 w 93"/>
                  <a:gd name="T5" fmla="*/ 9 h 111"/>
                  <a:gd name="T6" fmla="*/ 7 w 93"/>
                  <a:gd name="T7" fmla="*/ 111 h 111"/>
                  <a:gd name="T8" fmla="*/ 0 w 93"/>
                  <a:gd name="T9" fmla="*/ 111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111">
                    <a:moveTo>
                      <a:pt x="0" y="111"/>
                    </a:moveTo>
                    <a:lnTo>
                      <a:pt x="93" y="0"/>
                    </a:lnTo>
                    <a:lnTo>
                      <a:pt x="93" y="9"/>
                    </a:lnTo>
                    <a:lnTo>
                      <a:pt x="7" y="111"/>
                    </a:lnTo>
                    <a:lnTo>
                      <a:pt x="0" y="111"/>
                    </a:lnTo>
                    <a:close/>
                  </a:path>
                </a:pathLst>
              </a:custGeom>
              <a:solidFill>
                <a:srgbClr val="1D4B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1" name="Freeform 605"/>
              <p:cNvSpPr>
                <a:spLocks/>
              </p:cNvSpPr>
              <p:nvPr userDrawn="1"/>
            </p:nvSpPr>
            <p:spPr bwMode="auto">
              <a:xfrm>
                <a:off x="5627" y="302"/>
                <a:ext cx="89" cy="106"/>
              </a:xfrm>
              <a:custGeom>
                <a:avLst/>
                <a:gdLst>
                  <a:gd name="T0" fmla="*/ 0 w 89"/>
                  <a:gd name="T1" fmla="*/ 106 h 106"/>
                  <a:gd name="T2" fmla="*/ 89 w 89"/>
                  <a:gd name="T3" fmla="*/ 0 h 106"/>
                  <a:gd name="T4" fmla="*/ 89 w 89"/>
                  <a:gd name="T5" fmla="*/ 9 h 106"/>
                  <a:gd name="T6" fmla="*/ 7 w 89"/>
                  <a:gd name="T7" fmla="*/ 106 h 106"/>
                  <a:gd name="T8" fmla="*/ 0 w 89"/>
                  <a:gd name="T9" fmla="*/ 106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106">
                    <a:moveTo>
                      <a:pt x="0" y="106"/>
                    </a:moveTo>
                    <a:lnTo>
                      <a:pt x="89" y="0"/>
                    </a:lnTo>
                    <a:lnTo>
                      <a:pt x="89" y="9"/>
                    </a:lnTo>
                    <a:lnTo>
                      <a:pt x="7" y="106"/>
                    </a:lnTo>
                    <a:lnTo>
                      <a:pt x="0" y="106"/>
                    </a:lnTo>
                    <a:close/>
                  </a:path>
                </a:pathLst>
              </a:custGeom>
              <a:solidFill>
                <a:srgbClr val="1B49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2" name="Freeform 606"/>
              <p:cNvSpPr>
                <a:spLocks/>
              </p:cNvSpPr>
              <p:nvPr userDrawn="1"/>
            </p:nvSpPr>
            <p:spPr bwMode="auto">
              <a:xfrm>
                <a:off x="5630" y="306"/>
                <a:ext cx="86" cy="102"/>
              </a:xfrm>
              <a:custGeom>
                <a:avLst/>
                <a:gdLst>
                  <a:gd name="T0" fmla="*/ 0 w 86"/>
                  <a:gd name="T1" fmla="*/ 102 h 102"/>
                  <a:gd name="T2" fmla="*/ 86 w 86"/>
                  <a:gd name="T3" fmla="*/ 0 h 102"/>
                  <a:gd name="T4" fmla="*/ 86 w 86"/>
                  <a:gd name="T5" fmla="*/ 11 h 102"/>
                  <a:gd name="T6" fmla="*/ 8 w 86"/>
                  <a:gd name="T7" fmla="*/ 102 h 102"/>
                  <a:gd name="T8" fmla="*/ 0 w 86"/>
                  <a:gd name="T9" fmla="*/ 102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102">
                    <a:moveTo>
                      <a:pt x="0" y="102"/>
                    </a:moveTo>
                    <a:lnTo>
                      <a:pt x="86" y="0"/>
                    </a:lnTo>
                    <a:lnTo>
                      <a:pt x="86" y="11"/>
                    </a:lnTo>
                    <a:lnTo>
                      <a:pt x="8" y="102"/>
                    </a:lnTo>
                    <a:lnTo>
                      <a:pt x="0" y="102"/>
                    </a:lnTo>
                    <a:close/>
                  </a:path>
                </a:pathLst>
              </a:custGeom>
              <a:solidFill>
                <a:srgbClr val="1B49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3" name="Freeform 607"/>
              <p:cNvSpPr>
                <a:spLocks/>
              </p:cNvSpPr>
              <p:nvPr userDrawn="1"/>
            </p:nvSpPr>
            <p:spPr bwMode="auto">
              <a:xfrm>
                <a:off x="5634" y="311"/>
                <a:ext cx="82" cy="97"/>
              </a:xfrm>
              <a:custGeom>
                <a:avLst/>
                <a:gdLst>
                  <a:gd name="T0" fmla="*/ 0 w 82"/>
                  <a:gd name="T1" fmla="*/ 97 h 97"/>
                  <a:gd name="T2" fmla="*/ 82 w 82"/>
                  <a:gd name="T3" fmla="*/ 0 h 97"/>
                  <a:gd name="T4" fmla="*/ 82 w 82"/>
                  <a:gd name="T5" fmla="*/ 10 h 97"/>
                  <a:gd name="T6" fmla="*/ 8 w 82"/>
                  <a:gd name="T7" fmla="*/ 97 h 97"/>
                  <a:gd name="T8" fmla="*/ 0 w 82"/>
                  <a:gd name="T9" fmla="*/ 97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97">
                    <a:moveTo>
                      <a:pt x="0" y="97"/>
                    </a:moveTo>
                    <a:lnTo>
                      <a:pt x="82" y="0"/>
                    </a:lnTo>
                    <a:lnTo>
                      <a:pt x="82" y="10"/>
                    </a:lnTo>
                    <a:lnTo>
                      <a:pt x="8" y="97"/>
                    </a:lnTo>
                    <a:lnTo>
                      <a:pt x="0" y="97"/>
                    </a:lnTo>
                    <a:close/>
                  </a:path>
                </a:pathLst>
              </a:custGeom>
              <a:solidFill>
                <a:srgbClr val="194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4" name="Freeform 608"/>
              <p:cNvSpPr>
                <a:spLocks/>
              </p:cNvSpPr>
              <p:nvPr userDrawn="1"/>
            </p:nvSpPr>
            <p:spPr bwMode="auto">
              <a:xfrm>
                <a:off x="5638" y="317"/>
                <a:ext cx="78" cy="91"/>
              </a:xfrm>
              <a:custGeom>
                <a:avLst/>
                <a:gdLst>
                  <a:gd name="T0" fmla="*/ 0 w 78"/>
                  <a:gd name="T1" fmla="*/ 91 h 91"/>
                  <a:gd name="T2" fmla="*/ 78 w 78"/>
                  <a:gd name="T3" fmla="*/ 0 h 91"/>
                  <a:gd name="T4" fmla="*/ 78 w 78"/>
                  <a:gd name="T5" fmla="*/ 9 h 91"/>
                  <a:gd name="T6" fmla="*/ 8 w 78"/>
                  <a:gd name="T7" fmla="*/ 91 h 91"/>
                  <a:gd name="T8" fmla="*/ 0 w 78"/>
                  <a:gd name="T9" fmla="*/ 91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91">
                    <a:moveTo>
                      <a:pt x="0" y="91"/>
                    </a:moveTo>
                    <a:lnTo>
                      <a:pt x="78" y="0"/>
                    </a:lnTo>
                    <a:lnTo>
                      <a:pt x="78" y="9"/>
                    </a:lnTo>
                    <a:lnTo>
                      <a:pt x="8" y="91"/>
                    </a:lnTo>
                    <a:lnTo>
                      <a:pt x="0" y="91"/>
                    </a:lnTo>
                    <a:close/>
                  </a:path>
                </a:pathLst>
              </a:custGeom>
              <a:solidFill>
                <a:srgbClr val="184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5" name="Freeform 609"/>
              <p:cNvSpPr>
                <a:spLocks/>
              </p:cNvSpPr>
              <p:nvPr userDrawn="1"/>
            </p:nvSpPr>
            <p:spPr bwMode="auto">
              <a:xfrm>
                <a:off x="5642" y="321"/>
                <a:ext cx="74" cy="87"/>
              </a:xfrm>
              <a:custGeom>
                <a:avLst/>
                <a:gdLst>
                  <a:gd name="T0" fmla="*/ 0 w 74"/>
                  <a:gd name="T1" fmla="*/ 87 h 87"/>
                  <a:gd name="T2" fmla="*/ 74 w 74"/>
                  <a:gd name="T3" fmla="*/ 0 h 87"/>
                  <a:gd name="T4" fmla="*/ 74 w 74"/>
                  <a:gd name="T5" fmla="*/ 10 h 87"/>
                  <a:gd name="T6" fmla="*/ 8 w 74"/>
                  <a:gd name="T7" fmla="*/ 87 h 87"/>
                  <a:gd name="T8" fmla="*/ 0 w 74"/>
                  <a:gd name="T9" fmla="*/ 87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87">
                    <a:moveTo>
                      <a:pt x="0" y="87"/>
                    </a:moveTo>
                    <a:lnTo>
                      <a:pt x="74" y="0"/>
                    </a:lnTo>
                    <a:lnTo>
                      <a:pt x="74" y="10"/>
                    </a:lnTo>
                    <a:lnTo>
                      <a:pt x="8" y="87"/>
                    </a:lnTo>
                    <a:lnTo>
                      <a:pt x="0" y="87"/>
                    </a:lnTo>
                    <a:close/>
                  </a:path>
                </a:pathLst>
              </a:custGeom>
              <a:solidFill>
                <a:srgbClr val="1645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6" name="Freeform 610"/>
              <p:cNvSpPr>
                <a:spLocks/>
              </p:cNvSpPr>
              <p:nvPr userDrawn="1"/>
            </p:nvSpPr>
            <p:spPr bwMode="auto">
              <a:xfrm>
                <a:off x="5646" y="326"/>
                <a:ext cx="70" cy="82"/>
              </a:xfrm>
              <a:custGeom>
                <a:avLst/>
                <a:gdLst>
                  <a:gd name="T0" fmla="*/ 0 w 70"/>
                  <a:gd name="T1" fmla="*/ 82 h 82"/>
                  <a:gd name="T2" fmla="*/ 70 w 70"/>
                  <a:gd name="T3" fmla="*/ 0 h 82"/>
                  <a:gd name="T4" fmla="*/ 70 w 70"/>
                  <a:gd name="T5" fmla="*/ 9 h 82"/>
                  <a:gd name="T6" fmla="*/ 9 w 70"/>
                  <a:gd name="T7" fmla="*/ 82 h 82"/>
                  <a:gd name="T8" fmla="*/ 0 w 70"/>
                  <a:gd name="T9" fmla="*/ 82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82">
                    <a:moveTo>
                      <a:pt x="0" y="82"/>
                    </a:moveTo>
                    <a:lnTo>
                      <a:pt x="70" y="0"/>
                    </a:lnTo>
                    <a:lnTo>
                      <a:pt x="70" y="9"/>
                    </a:lnTo>
                    <a:lnTo>
                      <a:pt x="9" y="82"/>
                    </a:lnTo>
                    <a:lnTo>
                      <a:pt x="0" y="82"/>
                    </a:lnTo>
                    <a:close/>
                  </a:path>
                </a:pathLst>
              </a:custGeom>
              <a:solidFill>
                <a:srgbClr val="1645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7" name="Freeform 611"/>
              <p:cNvSpPr>
                <a:spLocks/>
              </p:cNvSpPr>
              <p:nvPr userDrawn="1"/>
            </p:nvSpPr>
            <p:spPr bwMode="auto">
              <a:xfrm>
                <a:off x="5650" y="331"/>
                <a:ext cx="66" cy="77"/>
              </a:xfrm>
              <a:custGeom>
                <a:avLst/>
                <a:gdLst>
                  <a:gd name="T0" fmla="*/ 0 w 66"/>
                  <a:gd name="T1" fmla="*/ 77 h 77"/>
                  <a:gd name="T2" fmla="*/ 66 w 66"/>
                  <a:gd name="T3" fmla="*/ 0 h 77"/>
                  <a:gd name="T4" fmla="*/ 66 w 66"/>
                  <a:gd name="T5" fmla="*/ 9 h 77"/>
                  <a:gd name="T6" fmla="*/ 9 w 66"/>
                  <a:gd name="T7" fmla="*/ 77 h 77"/>
                  <a:gd name="T8" fmla="*/ 0 w 66"/>
                  <a:gd name="T9" fmla="*/ 77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77">
                    <a:moveTo>
                      <a:pt x="0" y="77"/>
                    </a:moveTo>
                    <a:lnTo>
                      <a:pt x="66" y="0"/>
                    </a:lnTo>
                    <a:lnTo>
                      <a:pt x="66" y="9"/>
                    </a:lnTo>
                    <a:lnTo>
                      <a:pt x="9" y="77"/>
                    </a:lnTo>
                    <a:lnTo>
                      <a:pt x="0" y="77"/>
                    </a:lnTo>
                    <a:close/>
                  </a:path>
                </a:pathLst>
              </a:custGeom>
              <a:solidFill>
                <a:srgbClr val="144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8" name="Freeform 612"/>
              <p:cNvSpPr>
                <a:spLocks/>
              </p:cNvSpPr>
              <p:nvPr userDrawn="1"/>
            </p:nvSpPr>
            <p:spPr bwMode="auto">
              <a:xfrm>
                <a:off x="5655" y="335"/>
                <a:ext cx="61" cy="73"/>
              </a:xfrm>
              <a:custGeom>
                <a:avLst/>
                <a:gdLst>
                  <a:gd name="T0" fmla="*/ 0 w 61"/>
                  <a:gd name="T1" fmla="*/ 73 h 73"/>
                  <a:gd name="T2" fmla="*/ 61 w 61"/>
                  <a:gd name="T3" fmla="*/ 0 h 73"/>
                  <a:gd name="T4" fmla="*/ 61 w 61"/>
                  <a:gd name="T5" fmla="*/ 11 h 73"/>
                  <a:gd name="T6" fmla="*/ 8 w 61"/>
                  <a:gd name="T7" fmla="*/ 73 h 73"/>
                  <a:gd name="T8" fmla="*/ 0 w 61"/>
                  <a:gd name="T9" fmla="*/ 73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73">
                    <a:moveTo>
                      <a:pt x="0" y="73"/>
                    </a:moveTo>
                    <a:lnTo>
                      <a:pt x="61" y="0"/>
                    </a:lnTo>
                    <a:lnTo>
                      <a:pt x="61" y="11"/>
                    </a:lnTo>
                    <a:lnTo>
                      <a:pt x="8" y="73"/>
                    </a:lnTo>
                    <a:lnTo>
                      <a:pt x="0" y="73"/>
                    </a:lnTo>
                    <a:close/>
                  </a:path>
                </a:pathLst>
              </a:custGeom>
              <a:solidFill>
                <a:srgbClr val="134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9" name="Freeform 613"/>
              <p:cNvSpPr>
                <a:spLocks/>
              </p:cNvSpPr>
              <p:nvPr userDrawn="1"/>
            </p:nvSpPr>
            <p:spPr bwMode="auto">
              <a:xfrm>
                <a:off x="5659" y="340"/>
                <a:ext cx="57" cy="68"/>
              </a:xfrm>
              <a:custGeom>
                <a:avLst/>
                <a:gdLst>
                  <a:gd name="T0" fmla="*/ 0 w 57"/>
                  <a:gd name="T1" fmla="*/ 68 h 68"/>
                  <a:gd name="T2" fmla="*/ 57 w 57"/>
                  <a:gd name="T3" fmla="*/ 0 h 68"/>
                  <a:gd name="T4" fmla="*/ 57 w 57"/>
                  <a:gd name="T5" fmla="*/ 10 h 68"/>
                  <a:gd name="T6" fmla="*/ 8 w 57"/>
                  <a:gd name="T7" fmla="*/ 68 h 68"/>
                  <a:gd name="T8" fmla="*/ 0 w 57"/>
                  <a:gd name="T9" fmla="*/ 68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68">
                    <a:moveTo>
                      <a:pt x="0" y="68"/>
                    </a:moveTo>
                    <a:lnTo>
                      <a:pt x="57" y="0"/>
                    </a:lnTo>
                    <a:lnTo>
                      <a:pt x="57" y="10"/>
                    </a:lnTo>
                    <a:lnTo>
                      <a:pt x="8" y="68"/>
                    </a:lnTo>
                    <a:lnTo>
                      <a:pt x="0" y="68"/>
                    </a:lnTo>
                    <a:close/>
                  </a:path>
                </a:pathLst>
              </a:custGeom>
              <a:solidFill>
                <a:srgbClr val="1141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0" name="Freeform 614"/>
              <p:cNvSpPr>
                <a:spLocks/>
              </p:cNvSpPr>
              <p:nvPr userDrawn="1"/>
            </p:nvSpPr>
            <p:spPr bwMode="auto">
              <a:xfrm>
                <a:off x="5663" y="346"/>
                <a:ext cx="53" cy="62"/>
              </a:xfrm>
              <a:custGeom>
                <a:avLst/>
                <a:gdLst>
                  <a:gd name="T0" fmla="*/ 0 w 53"/>
                  <a:gd name="T1" fmla="*/ 62 h 62"/>
                  <a:gd name="T2" fmla="*/ 53 w 53"/>
                  <a:gd name="T3" fmla="*/ 0 h 62"/>
                  <a:gd name="T4" fmla="*/ 53 w 53"/>
                  <a:gd name="T5" fmla="*/ 9 h 62"/>
                  <a:gd name="T6" fmla="*/ 8 w 53"/>
                  <a:gd name="T7" fmla="*/ 62 h 62"/>
                  <a:gd name="T8" fmla="*/ 0 w 53"/>
                  <a:gd name="T9" fmla="*/ 62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62">
                    <a:moveTo>
                      <a:pt x="0" y="62"/>
                    </a:moveTo>
                    <a:lnTo>
                      <a:pt x="53" y="0"/>
                    </a:lnTo>
                    <a:lnTo>
                      <a:pt x="53" y="9"/>
                    </a:lnTo>
                    <a:lnTo>
                      <a:pt x="8" y="62"/>
                    </a:lnTo>
                    <a:lnTo>
                      <a:pt x="0" y="62"/>
                    </a:lnTo>
                    <a:close/>
                  </a:path>
                </a:pathLst>
              </a:custGeom>
              <a:solidFill>
                <a:srgbClr val="1141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1" name="Freeform 615"/>
              <p:cNvSpPr>
                <a:spLocks/>
              </p:cNvSpPr>
              <p:nvPr userDrawn="1"/>
            </p:nvSpPr>
            <p:spPr bwMode="auto">
              <a:xfrm>
                <a:off x="5667" y="350"/>
                <a:ext cx="49" cy="58"/>
              </a:xfrm>
              <a:custGeom>
                <a:avLst/>
                <a:gdLst>
                  <a:gd name="T0" fmla="*/ 0 w 49"/>
                  <a:gd name="T1" fmla="*/ 58 h 58"/>
                  <a:gd name="T2" fmla="*/ 49 w 49"/>
                  <a:gd name="T3" fmla="*/ 0 h 58"/>
                  <a:gd name="T4" fmla="*/ 49 w 49"/>
                  <a:gd name="T5" fmla="*/ 10 h 58"/>
                  <a:gd name="T6" fmla="*/ 8 w 49"/>
                  <a:gd name="T7" fmla="*/ 58 h 58"/>
                  <a:gd name="T8" fmla="*/ 0 w 49"/>
                  <a:gd name="T9" fmla="*/ 58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58">
                    <a:moveTo>
                      <a:pt x="0" y="58"/>
                    </a:moveTo>
                    <a:lnTo>
                      <a:pt x="49" y="0"/>
                    </a:lnTo>
                    <a:lnTo>
                      <a:pt x="49" y="10"/>
                    </a:lnTo>
                    <a:lnTo>
                      <a:pt x="8" y="58"/>
                    </a:lnTo>
                    <a:lnTo>
                      <a:pt x="0" y="58"/>
                    </a:lnTo>
                    <a:close/>
                  </a:path>
                </a:pathLst>
              </a:custGeom>
              <a:solidFill>
                <a:srgbClr val="0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2" name="Freeform 616"/>
              <p:cNvSpPr>
                <a:spLocks/>
              </p:cNvSpPr>
              <p:nvPr userDrawn="1"/>
            </p:nvSpPr>
            <p:spPr bwMode="auto">
              <a:xfrm>
                <a:off x="5671" y="355"/>
                <a:ext cx="45" cy="53"/>
              </a:xfrm>
              <a:custGeom>
                <a:avLst/>
                <a:gdLst>
                  <a:gd name="T0" fmla="*/ 0 w 45"/>
                  <a:gd name="T1" fmla="*/ 53 h 53"/>
                  <a:gd name="T2" fmla="*/ 45 w 45"/>
                  <a:gd name="T3" fmla="*/ 0 h 53"/>
                  <a:gd name="T4" fmla="*/ 45 w 45"/>
                  <a:gd name="T5" fmla="*/ 9 h 53"/>
                  <a:gd name="T6" fmla="*/ 8 w 45"/>
                  <a:gd name="T7" fmla="*/ 53 h 53"/>
                  <a:gd name="T8" fmla="*/ 0 w 45"/>
                  <a:gd name="T9" fmla="*/ 5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3">
                    <a:moveTo>
                      <a:pt x="0" y="53"/>
                    </a:moveTo>
                    <a:lnTo>
                      <a:pt x="45" y="0"/>
                    </a:lnTo>
                    <a:lnTo>
                      <a:pt x="45" y="9"/>
                    </a:lnTo>
                    <a:lnTo>
                      <a:pt x="8" y="53"/>
                    </a:lnTo>
                    <a:lnTo>
                      <a:pt x="0" y="53"/>
                    </a:lnTo>
                    <a:close/>
                  </a:path>
                </a:pathLst>
              </a:custGeom>
              <a:solidFill>
                <a:srgbClr val="0E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235" name="Freeform 618"/>
            <p:cNvSpPr>
              <a:spLocks/>
            </p:cNvSpPr>
            <p:nvPr userDrawn="1"/>
          </p:nvSpPr>
          <p:spPr bwMode="auto">
            <a:xfrm>
              <a:off x="5675" y="360"/>
              <a:ext cx="41" cy="48"/>
            </a:xfrm>
            <a:custGeom>
              <a:avLst/>
              <a:gdLst>
                <a:gd name="T0" fmla="*/ 0 w 41"/>
                <a:gd name="T1" fmla="*/ 48 h 48"/>
                <a:gd name="T2" fmla="*/ 41 w 41"/>
                <a:gd name="T3" fmla="*/ 0 h 48"/>
                <a:gd name="T4" fmla="*/ 41 w 41"/>
                <a:gd name="T5" fmla="*/ 9 h 48"/>
                <a:gd name="T6" fmla="*/ 8 w 41"/>
                <a:gd name="T7" fmla="*/ 48 h 48"/>
                <a:gd name="T8" fmla="*/ 0 w 41"/>
                <a:gd name="T9" fmla="*/ 48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8">
                  <a:moveTo>
                    <a:pt x="0" y="48"/>
                  </a:moveTo>
                  <a:lnTo>
                    <a:pt x="41" y="0"/>
                  </a:lnTo>
                  <a:lnTo>
                    <a:pt x="41" y="9"/>
                  </a:lnTo>
                  <a:lnTo>
                    <a:pt x="8" y="48"/>
                  </a:lnTo>
                  <a:lnTo>
                    <a:pt x="0" y="48"/>
                  </a:lnTo>
                  <a:close/>
                </a:path>
              </a:pathLst>
            </a:custGeom>
            <a:solidFill>
              <a:srgbClr val="0C3D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6" name="Freeform 619"/>
            <p:cNvSpPr>
              <a:spLocks/>
            </p:cNvSpPr>
            <p:nvPr userDrawn="1"/>
          </p:nvSpPr>
          <p:spPr bwMode="auto">
            <a:xfrm>
              <a:off x="5679" y="364"/>
              <a:ext cx="37" cy="44"/>
            </a:xfrm>
            <a:custGeom>
              <a:avLst/>
              <a:gdLst>
                <a:gd name="T0" fmla="*/ 0 w 37"/>
                <a:gd name="T1" fmla="*/ 44 h 44"/>
                <a:gd name="T2" fmla="*/ 37 w 37"/>
                <a:gd name="T3" fmla="*/ 0 h 44"/>
                <a:gd name="T4" fmla="*/ 37 w 37"/>
                <a:gd name="T5" fmla="*/ 11 h 44"/>
                <a:gd name="T6" fmla="*/ 8 w 37"/>
                <a:gd name="T7" fmla="*/ 44 h 44"/>
                <a:gd name="T8" fmla="*/ 0 w 37"/>
                <a:gd name="T9" fmla="*/ 44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4">
                  <a:moveTo>
                    <a:pt x="0" y="44"/>
                  </a:moveTo>
                  <a:lnTo>
                    <a:pt x="37" y="0"/>
                  </a:lnTo>
                  <a:lnTo>
                    <a:pt x="37" y="11"/>
                  </a:lnTo>
                  <a:lnTo>
                    <a:pt x="8" y="44"/>
                  </a:lnTo>
                  <a:lnTo>
                    <a:pt x="0" y="44"/>
                  </a:lnTo>
                  <a:close/>
                </a:path>
              </a:pathLst>
            </a:custGeom>
            <a:solidFill>
              <a:srgbClr val="0C3D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7" name="Freeform 620"/>
            <p:cNvSpPr>
              <a:spLocks/>
            </p:cNvSpPr>
            <p:nvPr userDrawn="1"/>
          </p:nvSpPr>
          <p:spPr bwMode="auto">
            <a:xfrm>
              <a:off x="5683" y="369"/>
              <a:ext cx="33" cy="39"/>
            </a:xfrm>
            <a:custGeom>
              <a:avLst/>
              <a:gdLst>
                <a:gd name="T0" fmla="*/ 0 w 33"/>
                <a:gd name="T1" fmla="*/ 39 h 39"/>
                <a:gd name="T2" fmla="*/ 33 w 33"/>
                <a:gd name="T3" fmla="*/ 0 h 39"/>
                <a:gd name="T4" fmla="*/ 33 w 33"/>
                <a:gd name="T5" fmla="*/ 10 h 39"/>
                <a:gd name="T6" fmla="*/ 8 w 33"/>
                <a:gd name="T7" fmla="*/ 39 h 39"/>
                <a:gd name="T8" fmla="*/ 0 w 33"/>
                <a:gd name="T9" fmla="*/ 39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9">
                  <a:moveTo>
                    <a:pt x="0" y="39"/>
                  </a:moveTo>
                  <a:lnTo>
                    <a:pt x="33" y="0"/>
                  </a:lnTo>
                  <a:lnTo>
                    <a:pt x="33" y="10"/>
                  </a:lnTo>
                  <a:lnTo>
                    <a:pt x="8" y="39"/>
                  </a:lnTo>
                  <a:lnTo>
                    <a:pt x="0" y="39"/>
                  </a:lnTo>
                  <a:close/>
                </a:path>
              </a:pathLst>
            </a:custGeom>
            <a:solidFill>
              <a:srgbClr val="0A3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8" name="Freeform 621"/>
            <p:cNvSpPr>
              <a:spLocks/>
            </p:cNvSpPr>
            <p:nvPr userDrawn="1"/>
          </p:nvSpPr>
          <p:spPr bwMode="auto">
            <a:xfrm>
              <a:off x="5687" y="375"/>
              <a:ext cx="29" cy="33"/>
            </a:xfrm>
            <a:custGeom>
              <a:avLst/>
              <a:gdLst>
                <a:gd name="T0" fmla="*/ 0 w 29"/>
                <a:gd name="T1" fmla="*/ 33 h 33"/>
                <a:gd name="T2" fmla="*/ 29 w 29"/>
                <a:gd name="T3" fmla="*/ 0 h 33"/>
                <a:gd name="T4" fmla="*/ 29 w 29"/>
                <a:gd name="T5" fmla="*/ 9 h 33"/>
                <a:gd name="T6" fmla="*/ 8 w 29"/>
                <a:gd name="T7" fmla="*/ 33 h 33"/>
                <a:gd name="T8" fmla="*/ 0 w 29"/>
                <a:gd name="T9" fmla="*/ 33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3">
                  <a:moveTo>
                    <a:pt x="0" y="33"/>
                  </a:moveTo>
                  <a:lnTo>
                    <a:pt x="29" y="0"/>
                  </a:lnTo>
                  <a:lnTo>
                    <a:pt x="29" y="9"/>
                  </a:lnTo>
                  <a:lnTo>
                    <a:pt x="8" y="33"/>
                  </a:lnTo>
                  <a:lnTo>
                    <a:pt x="0" y="33"/>
                  </a:lnTo>
                  <a:close/>
                </a:path>
              </a:pathLst>
            </a:custGeom>
            <a:solidFill>
              <a:srgbClr val="093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9" name="Freeform 622"/>
            <p:cNvSpPr>
              <a:spLocks/>
            </p:cNvSpPr>
            <p:nvPr userDrawn="1"/>
          </p:nvSpPr>
          <p:spPr bwMode="auto">
            <a:xfrm>
              <a:off x="5691" y="379"/>
              <a:ext cx="25" cy="29"/>
            </a:xfrm>
            <a:custGeom>
              <a:avLst/>
              <a:gdLst>
                <a:gd name="T0" fmla="*/ 0 w 25"/>
                <a:gd name="T1" fmla="*/ 29 h 29"/>
                <a:gd name="T2" fmla="*/ 25 w 25"/>
                <a:gd name="T3" fmla="*/ 0 h 29"/>
                <a:gd name="T4" fmla="*/ 25 w 25"/>
                <a:gd name="T5" fmla="*/ 9 h 29"/>
                <a:gd name="T6" fmla="*/ 8 w 25"/>
                <a:gd name="T7" fmla="*/ 29 h 29"/>
                <a:gd name="T8" fmla="*/ 0 w 2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0" y="29"/>
                  </a:moveTo>
                  <a:lnTo>
                    <a:pt x="25" y="0"/>
                  </a:lnTo>
                  <a:lnTo>
                    <a:pt x="25" y="9"/>
                  </a:lnTo>
                  <a:lnTo>
                    <a:pt x="8" y="29"/>
                  </a:lnTo>
                  <a:lnTo>
                    <a:pt x="0" y="29"/>
                  </a:lnTo>
                  <a:close/>
                </a:path>
              </a:pathLst>
            </a:custGeom>
            <a:solidFill>
              <a:srgbClr val="073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 name="Freeform 623"/>
            <p:cNvSpPr>
              <a:spLocks/>
            </p:cNvSpPr>
            <p:nvPr userDrawn="1"/>
          </p:nvSpPr>
          <p:spPr bwMode="auto">
            <a:xfrm>
              <a:off x="5695" y="384"/>
              <a:ext cx="21" cy="24"/>
            </a:xfrm>
            <a:custGeom>
              <a:avLst/>
              <a:gdLst>
                <a:gd name="T0" fmla="*/ 0 w 21"/>
                <a:gd name="T1" fmla="*/ 24 h 24"/>
                <a:gd name="T2" fmla="*/ 21 w 21"/>
                <a:gd name="T3" fmla="*/ 0 h 24"/>
                <a:gd name="T4" fmla="*/ 21 w 21"/>
                <a:gd name="T5" fmla="*/ 9 h 24"/>
                <a:gd name="T6" fmla="*/ 8 w 21"/>
                <a:gd name="T7" fmla="*/ 24 h 24"/>
                <a:gd name="T8" fmla="*/ 0 w 21"/>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4">
                  <a:moveTo>
                    <a:pt x="0" y="24"/>
                  </a:moveTo>
                  <a:lnTo>
                    <a:pt x="21" y="0"/>
                  </a:lnTo>
                  <a:lnTo>
                    <a:pt x="21" y="9"/>
                  </a:lnTo>
                  <a:lnTo>
                    <a:pt x="8" y="24"/>
                  </a:lnTo>
                  <a:lnTo>
                    <a:pt x="0" y="24"/>
                  </a:lnTo>
                  <a:close/>
                </a:path>
              </a:pathLst>
            </a:custGeom>
            <a:solidFill>
              <a:srgbClr val="073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 name="Freeform 624"/>
            <p:cNvSpPr>
              <a:spLocks/>
            </p:cNvSpPr>
            <p:nvPr userDrawn="1"/>
          </p:nvSpPr>
          <p:spPr bwMode="auto">
            <a:xfrm>
              <a:off x="5699" y="388"/>
              <a:ext cx="17" cy="20"/>
            </a:xfrm>
            <a:custGeom>
              <a:avLst/>
              <a:gdLst>
                <a:gd name="T0" fmla="*/ 0 w 17"/>
                <a:gd name="T1" fmla="*/ 20 h 20"/>
                <a:gd name="T2" fmla="*/ 17 w 17"/>
                <a:gd name="T3" fmla="*/ 0 h 20"/>
                <a:gd name="T4" fmla="*/ 17 w 17"/>
                <a:gd name="T5" fmla="*/ 10 h 20"/>
                <a:gd name="T6" fmla="*/ 8 w 17"/>
                <a:gd name="T7" fmla="*/ 20 h 20"/>
                <a:gd name="T8" fmla="*/ 0 w 17"/>
                <a:gd name="T9" fmla="*/ 2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0">
                  <a:moveTo>
                    <a:pt x="0" y="20"/>
                  </a:moveTo>
                  <a:lnTo>
                    <a:pt x="17" y="0"/>
                  </a:lnTo>
                  <a:lnTo>
                    <a:pt x="17" y="10"/>
                  </a:lnTo>
                  <a:lnTo>
                    <a:pt x="8" y="20"/>
                  </a:lnTo>
                  <a:lnTo>
                    <a:pt x="0" y="20"/>
                  </a:lnTo>
                  <a:close/>
                </a:path>
              </a:pathLst>
            </a:custGeom>
            <a:solidFill>
              <a:srgbClr val="0537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2" name="Freeform 625"/>
            <p:cNvSpPr>
              <a:spLocks/>
            </p:cNvSpPr>
            <p:nvPr userDrawn="1"/>
          </p:nvSpPr>
          <p:spPr bwMode="auto">
            <a:xfrm>
              <a:off x="5703" y="393"/>
              <a:ext cx="13" cy="15"/>
            </a:xfrm>
            <a:custGeom>
              <a:avLst/>
              <a:gdLst>
                <a:gd name="T0" fmla="*/ 0 w 13"/>
                <a:gd name="T1" fmla="*/ 15 h 15"/>
                <a:gd name="T2" fmla="*/ 13 w 13"/>
                <a:gd name="T3" fmla="*/ 0 h 15"/>
                <a:gd name="T4" fmla="*/ 13 w 13"/>
                <a:gd name="T5" fmla="*/ 9 h 15"/>
                <a:gd name="T6" fmla="*/ 8 w 13"/>
                <a:gd name="T7" fmla="*/ 15 h 15"/>
                <a:gd name="T8" fmla="*/ 0 w 13"/>
                <a:gd name="T9" fmla="*/ 1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5">
                  <a:moveTo>
                    <a:pt x="0" y="15"/>
                  </a:moveTo>
                  <a:lnTo>
                    <a:pt x="13" y="0"/>
                  </a:lnTo>
                  <a:lnTo>
                    <a:pt x="13" y="9"/>
                  </a:lnTo>
                  <a:lnTo>
                    <a:pt x="8" y="15"/>
                  </a:lnTo>
                  <a:lnTo>
                    <a:pt x="0" y="15"/>
                  </a:lnTo>
                  <a:close/>
                </a:path>
              </a:pathLst>
            </a:custGeom>
            <a:solidFill>
              <a:srgbClr val="0437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3" name="Freeform 626"/>
            <p:cNvSpPr>
              <a:spLocks/>
            </p:cNvSpPr>
            <p:nvPr userDrawn="1"/>
          </p:nvSpPr>
          <p:spPr bwMode="auto">
            <a:xfrm>
              <a:off x="5707" y="398"/>
              <a:ext cx="9" cy="10"/>
            </a:xfrm>
            <a:custGeom>
              <a:avLst/>
              <a:gdLst>
                <a:gd name="T0" fmla="*/ 0 w 9"/>
                <a:gd name="T1" fmla="*/ 10 h 10"/>
                <a:gd name="T2" fmla="*/ 9 w 9"/>
                <a:gd name="T3" fmla="*/ 0 h 10"/>
                <a:gd name="T4" fmla="*/ 9 w 9"/>
                <a:gd name="T5" fmla="*/ 10 h 10"/>
                <a:gd name="T6" fmla="*/ 0 w 9"/>
                <a:gd name="T7" fmla="*/ 1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0">
                  <a:moveTo>
                    <a:pt x="0" y="10"/>
                  </a:moveTo>
                  <a:lnTo>
                    <a:pt x="9" y="0"/>
                  </a:lnTo>
                  <a:lnTo>
                    <a:pt x="9" y="10"/>
                  </a:lnTo>
                  <a:lnTo>
                    <a:pt x="0" y="10"/>
                  </a:lnTo>
                  <a:close/>
                </a:path>
              </a:pathLst>
            </a:custGeom>
            <a:solidFill>
              <a:srgbClr val="0235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4" name="Freeform 627"/>
            <p:cNvSpPr>
              <a:spLocks/>
            </p:cNvSpPr>
            <p:nvPr userDrawn="1"/>
          </p:nvSpPr>
          <p:spPr bwMode="auto">
            <a:xfrm>
              <a:off x="5711" y="402"/>
              <a:ext cx="5" cy="6"/>
            </a:xfrm>
            <a:custGeom>
              <a:avLst/>
              <a:gdLst>
                <a:gd name="T0" fmla="*/ 0 w 5"/>
                <a:gd name="T1" fmla="*/ 6 h 6"/>
                <a:gd name="T2" fmla="*/ 5 w 5"/>
                <a:gd name="T3" fmla="*/ 0 h 6"/>
                <a:gd name="T4" fmla="*/ 5 w 5"/>
                <a:gd name="T5" fmla="*/ 6 h 6"/>
                <a:gd name="T6" fmla="*/ 0 w 5"/>
                <a:gd name="T7" fmla="*/ 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0" y="6"/>
                  </a:moveTo>
                  <a:lnTo>
                    <a:pt x="5" y="0"/>
                  </a:lnTo>
                  <a:lnTo>
                    <a:pt x="5" y="6"/>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5" name="Freeform 632"/>
            <p:cNvSpPr>
              <a:spLocks/>
            </p:cNvSpPr>
            <p:nvPr userDrawn="1"/>
          </p:nvSpPr>
          <p:spPr bwMode="auto">
            <a:xfrm>
              <a:off x="5646" y="201"/>
              <a:ext cx="32" cy="31"/>
            </a:xfrm>
            <a:custGeom>
              <a:avLst/>
              <a:gdLst>
                <a:gd name="T0" fmla="*/ 32 w 32"/>
                <a:gd name="T1" fmla="*/ 15 h 31"/>
                <a:gd name="T2" fmla="*/ 32 w 32"/>
                <a:gd name="T3" fmla="*/ 13 h 31"/>
                <a:gd name="T4" fmla="*/ 32 w 32"/>
                <a:gd name="T5" fmla="*/ 11 h 31"/>
                <a:gd name="T6" fmla="*/ 31 w 32"/>
                <a:gd name="T7" fmla="*/ 9 h 31"/>
                <a:gd name="T8" fmla="*/ 29 w 32"/>
                <a:gd name="T9" fmla="*/ 7 h 31"/>
                <a:gd name="T10" fmla="*/ 29 w 32"/>
                <a:gd name="T11" fmla="*/ 5 h 31"/>
                <a:gd name="T12" fmla="*/ 28 w 32"/>
                <a:gd name="T13" fmla="*/ 3 h 31"/>
                <a:gd name="T14" fmla="*/ 25 w 32"/>
                <a:gd name="T15" fmla="*/ 2 h 31"/>
                <a:gd name="T16" fmla="*/ 24 w 32"/>
                <a:gd name="T17" fmla="*/ 1 h 31"/>
                <a:gd name="T18" fmla="*/ 23 w 32"/>
                <a:gd name="T19" fmla="*/ 1 h 31"/>
                <a:gd name="T20" fmla="*/ 20 w 32"/>
                <a:gd name="T21" fmla="*/ 0 h 31"/>
                <a:gd name="T22" fmla="*/ 19 w 32"/>
                <a:gd name="T23" fmla="*/ 0 h 31"/>
                <a:gd name="T24" fmla="*/ 16 w 32"/>
                <a:gd name="T25" fmla="*/ 0 h 31"/>
                <a:gd name="T26" fmla="*/ 15 w 32"/>
                <a:gd name="T27" fmla="*/ 0 h 31"/>
                <a:gd name="T28" fmla="*/ 12 w 32"/>
                <a:gd name="T29" fmla="*/ 0 h 31"/>
                <a:gd name="T30" fmla="*/ 11 w 32"/>
                <a:gd name="T31" fmla="*/ 1 h 31"/>
                <a:gd name="T32" fmla="*/ 8 w 32"/>
                <a:gd name="T33" fmla="*/ 1 h 31"/>
                <a:gd name="T34" fmla="*/ 7 w 32"/>
                <a:gd name="T35" fmla="*/ 2 h 31"/>
                <a:gd name="T36" fmla="*/ 6 w 32"/>
                <a:gd name="T37" fmla="*/ 3 h 31"/>
                <a:gd name="T38" fmla="*/ 4 w 32"/>
                <a:gd name="T39" fmla="*/ 5 h 31"/>
                <a:gd name="T40" fmla="*/ 3 w 32"/>
                <a:gd name="T41" fmla="*/ 7 h 31"/>
                <a:gd name="T42" fmla="*/ 2 w 32"/>
                <a:gd name="T43" fmla="*/ 9 h 31"/>
                <a:gd name="T44" fmla="*/ 2 w 32"/>
                <a:gd name="T45" fmla="*/ 11 h 31"/>
                <a:gd name="T46" fmla="*/ 0 w 32"/>
                <a:gd name="T47" fmla="*/ 13 h 31"/>
                <a:gd name="T48" fmla="*/ 0 w 32"/>
                <a:gd name="T49" fmla="*/ 15 h 31"/>
                <a:gd name="T50" fmla="*/ 0 w 32"/>
                <a:gd name="T51" fmla="*/ 17 h 31"/>
                <a:gd name="T52" fmla="*/ 2 w 32"/>
                <a:gd name="T53" fmla="*/ 19 h 31"/>
                <a:gd name="T54" fmla="*/ 2 w 32"/>
                <a:gd name="T55" fmla="*/ 21 h 31"/>
                <a:gd name="T56" fmla="*/ 3 w 32"/>
                <a:gd name="T57" fmla="*/ 23 h 31"/>
                <a:gd name="T58" fmla="*/ 4 w 32"/>
                <a:gd name="T59" fmla="*/ 25 h 31"/>
                <a:gd name="T60" fmla="*/ 6 w 32"/>
                <a:gd name="T61" fmla="*/ 26 h 31"/>
                <a:gd name="T62" fmla="*/ 7 w 32"/>
                <a:gd name="T63" fmla="*/ 27 h 31"/>
                <a:gd name="T64" fmla="*/ 8 w 32"/>
                <a:gd name="T65" fmla="*/ 29 h 31"/>
                <a:gd name="T66" fmla="*/ 11 w 32"/>
                <a:gd name="T67" fmla="*/ 30 h 31"/>
                <a:gd name="T68" fmla="*/ 12 w 32"/>
                <a:gd name="T69" fmla="*/ 30 h 31"/>
                <a:gd name="T70" fmla="*/ 15 w 32"/>
                <a:gd name="T71" fmla="*/ 31 h 31"/>
                <a:gd name="T72" fmla="*/ 16 w 32"/>
                <a:gd name="T73" fmla="*/ 31 h 31"/>
                <a:gd name="T74" fmla="*/ 19 w 32"/>
                <a:gd name="T75" fmla="*/ 31 h 31"/>
                <a:gd name="T76" fmla="*/ 20 w 32"/>
                <a:gd name="T77" fmla="*/ 30 h 31"/>
                <a:gd name="T78" fmla="*/ 23 w 32"/>
                <a:gd name="T79" fmla="*/ 30 h 31"/>
                <a:gd name="T80" fmla="*/ 24 w 32"/>
                <a:gd name="T81" fmla="*/ 29 h 31"/>
                <a:gd name="T82" fmla="*/ 25 w 32"/>
                <a:gd name="T83" fmla="*/ 27 h 31"/>
                <a:gd name="T84" fmla="*/ 28 w 32"/>
                <a:gd name="T85" fmla="*/ 26 h 31"/>
                <a:gd name="T86" fmla="*/ 29 w 32"/>
                <a:gd name="T87" fmla="*/ 25 h 31"/>
                <a:gd name="T88" fmla="*/ 29 w 32"/>
                <a:gd name="T89" fmla="*/ 23 h 31"/>
                <a:gd name="T90" fmla="*/ 31 w 32"/>
                <a:gd name="T91" fmla="*/ 21 h 31"/>
                <a:gd name="T92" fmla="*/ 32 w 32"/>
                <a:gd name="T93" fmla="*/ 19 h 31"/>
                <a:gd name="T94" fmla="*/ 32 w 32"/>
                <a:gd name="T95" fmla="*/ 17 h 31"/>
                <a:gd name="T96" fmla="*/ 32 w 32"/>
                <a:gd name="T97" fmla="*/ 15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32" y="15"/>
                  </a:moveTo>
                  <a:lnTo>
                    <a:pt x="32" y="13"/>
                  </a:lnTo>
                  <a:lnTo>
                    <a:pt x="32" y="11"/>
                  </a:lnTo>
                  <a:lnTo>
                    <a:pt x="31" y="9"/>
                  </a:lnTo>
                  <a:lnTo>
                    <a:pt x="29" y="7"/>
                  </a:lnTo>
                  <a:lnTo>
                    <a:pt x="29" y="5"/>
                  </a:lnTo>
                  <a:lnTo>
                    <a:pt x="28" y="3"/>
                  </a:lnTo>
                  <a:lnTo>
                    <a:pt x="25" y="2"/>
                  </a:lnTo>
                  <a:lnTo>
                    <a:pt x="24" y="1"/>
                  </a:lnTo>
                  <a:lnTo>
                    <a:pt x="23" y="1"/>
                  </a:lnTo>
                  <a:lnTo>
                    <a:pt x="20" y="0"/>
                  </a:lnTo>
                  <a:lnTo>
                    <a:pt x="19" y="0"/>
                  </a:lnTo>
                  <a:lnTo>
                    <a:pt x="16" y="0"/>
                  </a:lnTo>
                  <a:lnTo>
                    <a:pt x="15" y="0"/>
                  </a:lnTo>
                  <a:lnTo>
                    <a:pt x="12" y="0"/>
                  </a:lnTo>
                  <a:lnTo>
                    <a:pt x="11" y="1"/>
                  </a:lnTo>
                  <a:lnTo>
                    <a:pt x="8" y="1"/>
                  </a:lnTo>
                  <a:lnTo>
                    <a:pt x="7" y="2"/>
                  </a:lnTo>
                  <a:lnTo>
                    <a:pt x="6" y="3"/>
                  </a:lnTo>
                  <a:lnTo>
                    <a:pt x="4" y="5"/>
                  </a:lnTo>
                  <a:lnTo>
                    <a:pt x="3" y="7"/>
                  </a:lnTo>
                  <a:lnTo>
                    <a:pt x="2" y="9"/>
                  </a:lnTo>
                  <a:lnTo>
                    <a:pt x="2" y="11"/>
                  </a:lnTo>
                  <a:lnTo>
                    <a:pt x="0" y="13"/>
                  </a:lnTo>
                  <a:lnTo>
                    <a:pt x="0" y="15"/>
                  </a:lnTo>
                  <a:lnTo>
                    <a:pt x="0" y="17"/>
                  </a:lnTo>
                  <a:lnTo>
                    <a:pt x="2" y="19"/>
                  </a:lnTo>
                  <a:lnTo>
                    <a:pt x="2" y="21"/>
                  </a:lnTo>
                  <a:lnTo>
                    <a:pt x="3" y="23"/>
                  </a:lnTo>
                  <a:lnTo>
                    <a:pt x="4" y="25"/>
                  </a:lnTo>
                  <a:lnTo>
                    <a:pt x="6" y="26"/>
                  </a:lnTo>
                  <a:lnTo>
                    <a:pt x="7" y="27"/>
                  </a:lnTo>
                  <a:lnTo>
                    <a:pt x="8" y="29"/>
                  </a:lnTo>
                  <a:lnTo>
                    <a:pt x="11" y="30"/>
                  </a:lnTo>
                  <a:lnTo>
                    <a:pt x="12" y="30"/>
                  </a:lnTo>
                  <a:lnTo>
                    <a:pt x="15" y="31"/>
                  </a:lnTo>
                  <a:lnTo>
                    <a:pt x="16" y="31"/>
                  </a:lnTo>
                  <a:lnTo>
                    <a:pt x="19" y="31"/>
                  </a:lnTo>
                  <a:lnTo>
                    <a:pt x="20" y="30"/>
                  </a:lnTo>
                  <a:lnTo>
                    <a:pt x="23" y="30"/>
                  </a:lnTo>
                  <a:lnTo>
                    <a:pt x="24" y="29"/>
                  </a:lnTo>
                  <a:lnTo>
                    <a:pt x="25" y="27"/>
                  </a:lnTo>
                  <a:lnTo>
                    <a:pt x="28" y="26"/>
                  </a:lnTo>
                  <a:lnTo>
                    <a:pt x="29" y="25"/>
                  </a:lnTo>
                  <a:lnTo>
                    <a:pt x="29" y="23"/>
                  </a:lnTo>
                  <a:lnTo>
                    <a:pt x="31" y="21"/>
                  </a:lnTo>
                  <a:lnTo>
                    <a:pt x="32" y="19"/>
                  </a:lnTo>
                  <a:lnTo>
                    <a:pt x="32" y="17"/>
                  </a:lnTo>
                  <a:lnTo>
                    <a:pt x="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6" name="Freeform 633"/>
            <p:cNvSpPr>
              <a:spLocks/>
            </p:cNvSpPr>
            <p:nvPr userDrawn="1"/>
          </p:nvSpPr>
          <p:spPr bwMode="auto">
            <a:xfrm>
              <a:off x="5463" y="115"/>
              <a:ext cx="39" cy="212"/>
            </a:xfrm>
            <a:custGeom>
              <a:avLst/>
              <a:gdLst>
                <a:gd name="T0" fmla="*/ 16 w 39"/>
                <a:gd name="T1" fmla="*/ 212 h 212"/>
                <a:gd name="T2" fmla="*/ 39 w 39"/>
                <a:gd name="T3" fmla="*/ 2 h 212"/>
                <a:gd name="T4" fmla="*/ 24 w 39"/>
                <a:gd name="T5" fmla="*/ 0 h 212"/>
                <a:gd name="T6" fmla="*/ 0 w 39"/>
                <a:gd name="T7" fmla="*/ 211 h 212"/>
                <a:gd name="T8" fmla="*/ 16 w 39"/>
                <a:gd name="T9" fmla="*/ 212 h 2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12">
                  <a:moveTo>
                    <a:pt x="16" y="212"/>
                  </a:moveTo>
                  <a:lnTo>
                    <a:pt x="39" y="2"/>
                  </a:lnTo>
                  <a:lnTo>
                    <a:pt x="24" y="0"/>
                  </a:lnTo>
                  <a:lnTo>
                    <a:pt x="0" y="211"/>
                  </a:lnTo>
                  <a:lnTo>
                    <a:pt x="16"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7" name="Rectangle 634"/>
            <p:cNvSpPr>
              <a:spLocks noChangeArrowheads="1"/>
            </p:cNvSpPr>
            <p:nvPr userDrawn="1"/>
          </p:nvSpPr>
          <p:spPr bwMode="auto">
            <a:xfrm>
              <a:off x="5469" y="314"/>
              <a:ext cx="6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1248" name="Freeform 635"/>
            <p:cNvSpPr>
              <a:spLocks/>
            </p:cNvSpPr>
            <p:nvPr userDrawn="1"/>
          </p:nvSpPr>
          <p:spPr bwMode="auto">
            <a:xfrm>
              <a:off x="5425" y="150"/>
              <a:ext cx="33" cy="32"/>
            </a:xfrm>
            <a:custGeom>
              <a:avLst/>
              <a:gdLst>
                <a:gd name="T0" fmla="*/ 33 w 33"/>
                <a:gd name="T1" fmla="*/ 16 h 32"/>
                <a:gd name="T2" fmla="*/ 32 w 33"/>
                <a:gd name="T3" fmla="*/ 15 h 32"/>
                <a:gd name="T4" fmla="*/ 32 w 33"/>
                <a:gd name="T5" fmla="*/ 12 h 32"/>
                <a:gd name="T6" fmla="*/ 32 w 33"/>
                <a:gd name="T7" fmla="*/ 11 h 32"/>
                <a:gd name="T8" fmla="*/ 30 w 33"/>
                <a:gd name="T9" fmla="*/ 8 h 32"/>
                <a:gd name="T10" fmla="*/ 29 w 33"/>
                <a:gd name="T11" fmla="*/ 7 h 32"/>
                <a:gd name="T12" fmla="*/ 28 w 33"/>
                <a:gd name="T13" fmla="*/ 6 h 32"/>
                <a:gd name="T14" fmla="*/ 27 w 33"/>
                <a:gd name="T15" fmla="*/ 4 h 32"/>
                <a:gd name="T16" fmla="*/ 24 w 33"/>
                <a:gd name="T17" fmla="*/ 3 h 32"/>
                <a:gd name="T18" fmla="*/ 23 w 33"/>
                <a:gd name="T19" fmla="*/ 2 h 32"/>
                <a:gd name="T20" fmla="*/ 21 w 33"/>
                <a:gd name="T21" fmla="*/ 2 h 32"/>
                <a:gd name="T22" fmla="*/ 19 w 33"/>
                <a:gd name="T23" fmla="*/ 0 h 32"/>
                <a:gd name="T24" fmla="*/ 16 w 33"/>
                <a:gd name="T25" fmla="*/ 0 h 32"/>
                <a:gd name="T26" fmla="*/ 13 w 33"/>
                <a:gd name="T27" fmla="*/ 0 h 32"/>
                <a:gd name="T28" fmla="*/ 12 w 33"/>
                <a:gd name="T29" fmla="*/ 2 h 32"/>
                <a:gd name="T30" fmla="*/ 9 w 33"/>
                <a:gd name="T31" fmla="*/ 2 h 32"/>
                <a:gd name="T32" fmla="*/ 8 w 33"/>
                <a:gd name="T33" fmla="*/ 3 h 32"/>
                <a:gd name="T34" fmla="*/ 7 w 33"/>
                <a:gd name="T35" fmla="*/ 4 h 32"/>
                <a:gd name="T36" fmla="*/ 5 w 33"/>
                <a:gd name="T37" fmla="*/ 6 h 32"/>
                <a:gd name="T38" fmla="*/ 4 w 33"/>
                <a:gd name="T39" fmla="*/ 7 h 32"/>
                <a:gd name="T40" fmla="*/ 3 w 33"/>
                <a:gd name="T41" fmla="*/ 8 h 32"/>
                <a:gd name="T42" fmla="*/ 2 w 33"/>
                <a:gd name="T43" fmla="*/ 11 h 32"/>
                <a:gd name="T44" fmla="*/ 2 w 33"/>
                <a:gd name="T45" fmla="*/ 12 h 32"/>
                <a:gd name="T46" fmla="*/ 0 w 33"/>
                <a:gd name="T47" fmla="*/ 15 h 32"/>
                <a:gd name="T48" fmla="*/ 0 w 33"/>
                <a:gd name="T49" fmla="*/ 16 h 32"/>
                <a:gd name="T50" fmla="*/ 0 w 33"/>
                <a:gd name="T51" fmla="*/ 19 h 32"/>
                <a:gd name="T52" fmla="*/ 2 w 33"/>
                <a:gd name="T53" fmla="*/ 20 h 32"/>
                <a:gd name="T54" fmla="*/ 2 w 33"/>
                <a:gd name="T55" fmla="*/ 23 h 32"/>
                <a:gd name="T56" fmla="*/ 3 w 33"/>
                <a:gd name="T57" fmla="*/ 24 h 32"/>
                <a:gd name="T58" fmla="*/ 4 w 33"/>
                <a:gd name="T59" fmla="*/ 27 h 32"/>
                <a:gd name="T60" fmla="*/ 5 w 33"/>
                <a:gd name="T61" fmla="*/ 28 h 32"/>
                <a:gd name="T62" fmla="*/ 7 w 33"/>
                <a:gd name="T63" fmla="*/ 29 h 32"/>
                <a:gd name="T64" fmla="*/ 8 w 33"/>
                <a:gd name="T65" fmla="*/ 29 h 32"/>
                <a:gd name="T66" fmla="*/ 9 w 33"/>
                <a:gd name="T67" fmla="*/ 31 h 32"/>
                <a:gd name="T68" fmla="*/ 12 w 33"/>
                <a:gd name="T69" fmla="*/ 32 h 32"/>
                <a:gd name="T70" fmla="*/ 13 w 33"/>
                <a:gd name="T71" fmla="*/ 32 h 32"/>
                <a:gd name="T72" fmla="*/ 16 w 33"/>
                <a:gd name="T73" fmla="*/ 32 h 32"/>
                <a:gd name="T74" fmla="*/ 19 w 33"/>
                <a:gd name="T75" fmla="*/ 32 h 32"/>
                <a:gd name="T76" fmla="*/ 21 w 33"/>
                <a:gd name="T77" fmla="*/ 32 h 32"/>
                <a:gd name="T78" fmla="*/ 23 w 33"/>
                <a:gd name="T79" fmla="*/ 31 h 32"/>
                <a:gd name="T80" fmla="*/ 24 w 33"/>
                <a:gd name="T81" fmla="*/ 29 h 32"/>
                <a:gd name="T82" fmla="*/ 27 w 33"/>
                <a:gd name="T83" fmla="*/ 29 h 32"/>
                <a:gd name="T84" fmla="*/ 28 w 33"/>
                <a:gd name="T85" fmla="*/ 28 h 32"/>
                <a:gd name="T86" fmla="*/ 29 w 33"/>
                <a:gd name="T87" fmla="*/ 27 h 32"/>
                <a:gd name="T88" fmla="*/ 30 w 33"/>
                <a:gd name="T89" fmla="*/ 24 h 32"/>
                <a:gd name="T90" fmla="*/ 32 w 33"/>
                <a:gd name="T91" fmla="*/ 23 h 32"/>
                <a:gd name="T92" fmla="*/ 32 w 33"/>
                <a:gd name="T93" fmla="*/ 20 h 32"/>
                <a:gd name="T94" fmla="*/ 32 w 33"/>
                <a:gd name="T95" fmla="*/ 19 h 32"/>
                <a:gd name="T96" fmla="*/ 33 w 33"/>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 h="32">
                  <a:moveTo>
                    <a:pt x="33" y="16"/>
                  </a:moveTo>
                  <a:lnTo>
                    <a:pt x="32" y="15"/>
                  </a:lnTo>
                  <a:lnTo>
                    <a:pt x="32" y="12"/>
                  </a:lnTo>
                  <a:lnTo>
                    <a:pt x="32" y="11"/>
                  </a:lnTo>
                  <a:lnTo>
                    <a:pt x="30" y="8"/>
                  </a:lnTo>
                  <a:lnTo>
                    <a:pt x="29" y="7"/>
                  </a:lnTo>
                  <a:lnTo>
                    <a:pt x="28" y="6"/>
                  </a:lnTo>
                  <a:lnTo>
                    <a:pt x="27" y="4"/>
                  </a:lnTo>
                  <a:lnTo>
                    <a:pt x="24" y="3"/>
                  </a:lnTo>
                  <a:lnTo>
                    <a:pt x="23" y="2"/>
                  </a:lnTo>
                  <a:lnTo>
                    <a:pt x="21" y="2"/>
                  </a:lnTo>
                  <a:lnTo>
                    <a:pt x="19" y="0"/>
                  </a:lnTo>
                  <a:lnTo>
                    <a:pt x="16" y="0"/>
                  </a:lnTo>
                  <a:lnTo>
                    <a:pt x="13" y="0"/>
                  </a:lnTo>
                  <a:lnTo>
                    <a:pt x="12" y="2"/>
                  </a:lnTo>
                  <a:lnTo>
                    <a:pt x="9" y="2"/>
                  </a:lnTo>
                  <a:lnTo>
                    <a:pt x="8" y="3"/>
                  </a:lnTo>
                  <a:lnTo>
                    <a:pt x="7" y="4"/>
                  </a:lnTo>
                  <a:lnTo>
                    <a:pt x="5" y="6"/>
                  </a:lnTo>
                  <a:lnTo>
                    <a:pt x="4" y="7"/>
                  </a:lnTo>
                  <a:lnTo>
                    <a:pt x="3" y="8"/>
                  </a:lnTo>
                  <a:lnTo>
                    <a:pt x="2" y="11"/>
                  </a:lnTo>
                  <a:lnTo>
                    <a:pt x="2" y="12"/>
                  </a:lnTo>
                  <a:lnTo>
                    <a:pt x="0" y="15"/>
                  </a:lnTo>
                  <a:lnTo>
                    <a:pt x="0" y="16"/>
                  </a:lnTo>
                  <a:lnTo>
                    <a:pt x="0" y="19"/>
                  </a:lnTo>
                  <a:lnTo>
                    <a:pt x="2" y="20"/>
                  </a:lnTo>
                  <a:lnTo>
                    <a:pt x="2" y="23"/>
                  </a:lnTo>
                  <a:lnTo>
                    <a:pt x="3" y="24"/>
                  </a:lnTo>
                  <a:lnTo>
                    <a:pt x="4" y="27"/>
                  </a:lnTo>
                  <a:lnTo>
                    <a:pt x="5" y="28"/>
                  </a:lnTo>
                  <a:lnTo>
                    <a:pt x="7" y="29"/>
                  </a:lnTo>
                  <a:lnTo>
                    <a:pt x="8" y="29"/>
                  </a:lnTo>
                  <a:lnTo>
                    <a:pt x="9" y="31"/>
                  </a:lnTo>
                  <a:lnTo>
                    <a:pt x="12" y="32"/>
                  </a:lnTo>
                  <a:lnTo>
                    <a:pt x="13" y="32"/>
                  </a:lnTo>
                  <a:lnTo>
                    <a:pt x="16" y="32"/>
                  </a:lnTo>
                  <a:lnTo>
                    <a:pt x="19" y="32"/>
                  </a:lnTo>
                  <a:lnTo>
                    <a:pt x="21" y="32"/>
                  </a:lnTo>
                  <a:lnTo>
                    <a:pt x="23" y="31"/>
                  </a:lnTo>
                  <a:lnTo>
                    <a:pt x="24" y="29"/>
                  </a:lnTo>
                  <a:lnTo>
                    <a:pt x="27" y="29"/>
                  </a:lnTo>
                  <a:lnTo>
                    <a:pt x="28" y="28"/>
                  </a:lnTo>
                  <a:lnTo>
                    <a:pt x="29" y="27"/>
                  </a:lnTo>
                  <a:lnTo>
                    <a:pt x="30" y="24"/>
                  </a:lnTo>
                  <a:lnTo>
                    <a:pt x="32" y="23"/>
                  </a:lnTo>
                  <a:lnTo>
                    <a:pt x="32" y="20"/>
                  </a:lnTo>
                  <a:lnTo>
                    <a:pt x="32" y="19"/>
                  </a:lnTo>
                  <a:lnTo>
                    <a:pt x="3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9" name="Freeform 636"/>
            <p:cNvSpPr>
              <a:spLocks/>
            </p:cNvSpPr>
            <p:nvPr userDrawn="1"/>
          </p:nvSpPr>
          <p:spPr bwMode="auto">
            <a:xfrm>
              <a:off x="5415" y="253"/>
              <a:ext cx="31" cy="32"/>
            </a:xfrm>
            <a:custGeom>
              <a:avLst/>
              <a:gdLst>
                <a:gd name="T0" fmla="*/ 31 w 31"/>
                <a:gd name="T1" fmla="*/ 15 h 32"/>
                <a:gd name="T2" fmla="*/ 31 w 31"/>
                <a:gd name="T3" fmla="*/ 13 h 32"/>
                <a:gd name="T4" fmla="*/ 31 w 31"/>
                <a:gd name="T5" fmla="*/ 11 h 32"/>
                <a:gd name="T6" fmla="*/ 30 w 31"/>
                <a:gd name="T7" fmla="*/ 10 h 32"/>
                <a:gd name="T8" fmla="*/ 30 w 31"/>
                <a:gd name="T9" fmla="*/ 7 h 32"/>
                <a:gd name="T10" fmla="*/ 29 w 31"/>
                <a:gd name="T11" fmla="*/ 6 h 32"/>
                <a:gd name="T12" fmla="*/ 27 w 31"/>
                <a:gd name="T13" fmla="*/ 4 h 32"/>
                <a:gd name="T14" fmla="*/ 26 w 31"/>
                <a:gd name="T15" fmla="*/ 3 h 32"/>
                <a:gd name="T16" fmla="*/ 23 w 31"/>
                <a:gd name="T17" fmla="*/ 2 h 32"/>
                <a:gd name="T18" fmla="*/ 22 w 31"/>
                <a:gd name="T19" fmla="*/ 2 h 32"/>
                <a:gd name="T20" fmla="*/ 19 w 31"/>
                <a:gd name="T21" fmla="*/ 0 h 32"/>
                <a:gd name="T22" fmla="*/ 18 w 31"/>
                <a:gd name="T23" fmla="*/ 0 h 32"/>
                <a:gd name="T24" fmla="*/ 15 w 31"/>
                <a:gd name="T25" fmla="*/ 0 h 32"/>
                <a:gd name="T26" fmla="*/ 14 w 31"/>
                <a:gd name="T27" fmla="*/ 0 h 32"/>
                <a:gd name="T28" fmla="*/ 12 w 31"/>
                <a:gd name="T29" fmla="*/ 0 h 32"/>
                <a:gd name="T30" fmla="*/ 10 w 31"/>
                <a:gd name="T31" fmla="*/ 2 h 32"/>
                <a:gd name="T32" fmla="*/ 8 w 31"/>
                <a:gd name="T33" fmla="*/ 2 h 32"/>
                <a:gd name="T34" fmla="*/ 6 w 31"/>
                <a:gd name="T35" fmla="*/ 3 h 32"/>
                <a:gd name="T36" fmla="*/ 5 w 31"/>
                <a:gd name="T37" fmla="*/ 4 h 32"/>
                <a:gd name="T38" fmla="*/ 4 w 31"/>
                <a:gd name="T39" fmla="*/ 6 h 32"/>
                <a:gd name="T40" fmla="*/ 2 w 31"/>
                <a:gd name="T41" fmla="*/ 7 h 32"/>
                <a:gd name="T42" fmla="*/ 1 w 31"/>
                <a:gd name="T43" fmla="*/ 10 h 32"/>
                <a:gd name="T44" fmla="*/ 1 w 31"/>
                <a:gd name="T45" fmla="*/ 11 h 32"/>
                <a:gd name="T46" fmla="*/ 0 w 31"/>
                <a:gd name="T47" fmla="*/ 13 h 32"/>
                <a:gd name="T48" fmla="*/ 0 w 31"/>
                <a:gd name="T49" fmla="*/ 15 h 32"/>
                <a:gd name="T50" fmla="*/ 0 w 31"/>
                <a:gd name="T51" fmla="*/ 17 h 32"/>
                <a:gd name="T52" fmla="*/ 1 w 31"/>
                <a:gd name="T53" fmla="*/ 20 h 32"/>
                <a:gd name="T54" fmla="*/ 1 w 31"/>
                <a:gd name="T55" fmla="*/ 21 h 32"/>
                <a:gd name="T56" fmla="*/ 2 w 31"/>
                <a:gd name="T57" fmla="*/ 24 h 32"/>
                <a:gd name="T58" fmla="*/ 4 w 31"/>
                <a:gd name="T59" fmla="*/ 25 h 32"/>
                <a:gd name="T60" fmla="*/ 5 w 31"/>
                <a:gd name="T61" fmla="*/ 27 h 32"/>
                <a:gd name="T62" fmla="*/ 6 w 31"/>
                <a:gd name="T63" fmla="*/ 28 h 32"/>
                <a:gd name="T64" fmla="*/ 8 w 31"/>
                <a:gd name="T65" fmla="*/ 29 h 32"/>
                <a:gd name="T66" fmla="*/ 10 w 31"/>
                <a:gd name="T67" fmla="*/ 31 h 32"/>
                <a:gd name="T68" fmla="*/ 12 w 31"/>
                <a:gd name="T69" fmla="*/ 31 h 32"/>
                <a:gd name="T70" fmla="*/ 14 w 31"/>
                <a:gd name="T71" fmla="*/ 32 h 32"/>
                <a:gd name="T72" fmla="*/ 15 w 31"/>
                <a:gd name="T73" fmla="*/ 32 h 32"/>
                <a:gd name="T74" fmla="*/ 18 w 31"/>
                <a:gd name="T75" fmla="*/ 32 h 32"/>
                <a:gd name="T76" fmla="*/ 19 w 31"/>
                <a:gd name="T77" fmla="*/ 31 h 32"/>
                <a:gd name="T78" fmla="*/ 22 w 31"/>
                <a:gd name="T79" fmla="*/ 31 h 32"/>
                <a:gd name="T80" fmla="*/ 23 w 31"/>
                <a:gd name="T81" fmla="*/ 29 h 32"/>
                <a:gd name="T82" fmla="*/ 26 w 31"/>
                <a:gd name="T83" fmla="*/ 28 h 32"/>
                <a:gd name="T84" fmla="*/ 27 w 31"/>
                <a:gd name="T85" fmla="*/ 27 h 32"/>
                <a:gd name="T86" fmla="*/ 29 w 31"/>
                <a:gd name="T87" fmla="*/ 25 h 32"/>
                <a:gd name="T88" fmla="*/ 30 w 31"/>
                <a:gd name="T89" fmla="*/ 24 h 32"/>
                <a:gd name="T90" fmla="*/ 30 w 31"/>
                <a:gd name="T91" fmla="*/ 21 h 32"/>
                <a:gd name="T92" fmla="*/ 31 w 31"/>
                <a:gd name="T93" fmla="*/ 20 h 32"/>
                <a:gd name="T94" fmla="*/ 31 w 31"/>
                <a:gd name="T95" fmla="*/ 17 h 32"/>
                <a:gd name="T96" fmla="*/ 31 w 31"/>
                <a:gd name="T97" fmla="*/ 15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5"/>
                  </a:moveTo>
                  <a:lnTo>
                    <a:pt x="31" y="13"/>
                  </a:lnTo>
                  <a:lnTo>
                    <a:pt x="31" y="11"/>
                  </a:lnTo>
                  <a:lnTo>
                    <a:pt x="30" y="10"/>
                  </a:lnTo>
                  <a:lnTo>
                    <a:pt x="30" y="7"/>
                  </a:lnTo>
                  <a:lnTo>
                    <a:pt x="29" y="6"/>
                  </a:lnTo>
                  <a:lnTo>
                    <a:pt x="27" y="4"/>
                  </a:lnTo>
                  <a:lnTo>
                    <a:pt x="26" y="3"/>
                  </a:lnTo>
                  <a:lnTo>
                    <a:pt x="23" y="2"/>
                  </a:lnTo>
                  <a:lnTo>
                    <a:pt x="22" y="2"/>
                  </a:lnTo>
                  <a:lnTo>
                    <a:pt x="19" y="0"/>
                  </a:lnTo>
                  <a:lnTo>
                    <a:pt x="18" y="0"/>
                  </a:lnTo>
                  <a:lnTo>
                    <a:pt x="15" y="0"/>
                  </a:lnTo>
                  <a:lnTo>
                    <a:pt x="14" y="0"/>
                  </a:lnTo>
                  <a:lnTo>
                    <a:pt x="12" y="0"/>
                  </a:lnTo>
                  <a:lnTo>
                    <a:pt x="10" y="2"/>
                  </a:lnTo>
                  <a:lnTo>
                    <a:pt x="8" y="2"/>
                  </a:lnTo>
                  <a:lnTo>
                    <a:pt x="6" y="3"/>
                  </a:lnTo>
                  <a:lnTo>
                    <a:pt x="5" y="4"/>
                  </a:lnTo>
                  <a:lnTo>
                    <a:pt x="4" y="6"/>
                  </a:lnTo>
                  <a:lnTo>
                    <a:pt x="2" y="7"/>
                  </a:lnTo>
                  <a:lnTo>
                    <a:pt x="1" y="10"/>
                  </a:lnTo>
                  <a:lnTo>
                    <a:pt x="1" y="11"/>
                  </a:lnTo>
                  <a:lnTo>
                    <a:pt x="0" y="13"/>
                  </a:lnTo>
                  <a:lnTo>
                    <a:pt x="0" y="15"/>
                  </a:lnTo>
                  <a:lnTo>
                    <a:pt x="0" y="17"/>
                  </a:lnTo>
                  <a:lnTo>
                    <a:pt x="1" y="20"/>
                  </a:lnTo>
                  <a:lnTo>
                    <a:pt x="1" y="21"/>
                  </a:lnTo>
                  <a:lnTo>
                    <a:pt x="2" y="24"/>
                  </a:lnTo>
                  <a:lnTo>
                    <a:pt x="4" y="25"/>
                  </a:lnTo>
                  <a:lnTo>
                    <a:pt x="5" y="27"/>
                  </a:lnTo>
                  <a:lnTo>
                    <a:pt x="6" y="28"/>
                  </a:lnTo>
                  <a:lnTo>
                    <a:pt x="8" y="29"/>
                  </a:lnTo>
                  <a:lnTo>
                    <a:pt x="10" y="31"/>
                  </a:lnTo>
                  <a:lnTo>
                    <a:pt x="12" y="31"/>
                  </a:lnTo>
                  <a:lnTo>
                    <a:pt x="14" y="32"/>
                  </a:lnTo>
                  <a:lnTo>
                    <a:pt x="15" y="32"/>
                  </a:lnTo>
                  <a:lnTo>
                    <a:pt x="18" y="32"/>
                  </a:lnTo>
                  <a:lnTo>
                    <a:pt x="19" y="31"/>
                  </a:lnTo>
                  <a:lnTo>
                    <a:pt x="22" y="31"/>
                  </a:lnTo>
                  <a:lnTo>
                    <a:pt x="23" y="29"/>
                  </a:lnTo>
                  <a:lnTo>
                    <a:pt x="26" y="28"/>
                  </a:lnTo>
                  <a:lnTo>
                    <a:pt x="27" y="27"/>
                  </a:lnTo>
                  <a:lnTo>
                    <a:pt x="29" y="25"/>
                  </a:lnTo>
                  <a:lnTo>
                    <a:pt x="30" y="24"/>
                  </a:lnTo>
                  <a:lnTo>
                    <a:pt x="30" y="21"/>
                  </a:lnTo>
                  <a:lnTo>
                    <a:pt x="31" y="20"/>
                  </a:lnTo>
                  <a:lnTo>
                    <a:pt x="31" y="17"/>
                  </a:lnTo>
                  <a:lnTo>
                    <a:pt x="3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0" name="Rectangle 637"/>
            <p:cNvSpPr>
              <a:spLocks noChangeArrowheads="1"/>
            </p:cNvSpPr>
            <p:nvPr userDrawn="1"/>
          </p:nvSpPr>
          <p:spPr bwMode="auto">
            <a:xfrm>
              <a:off x="5417" y="164"/>
              <a:ext cx="69"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1251" name="Rectangle 638"/>
            <p:cNvSpPr>
              <a:spLocks noChangeArrowheads="1"/>
            </p:cNvSpPr>
            <p:nvPr userDrawn="1"/>
          </p:nvSpPr>
          <p:spPr bwMode="auto">
            <a:xfrm>
              <a:off x="5408" y="154"/>
              <a:ext cx="67" cy="1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1252" name="Rectangle 639"/>
            <p:cNvSpPr>
              <a:spLocks noChangeArrowheads="1"/>
            </p:cNvSpPr>
            <p:nvPr userDrawn="1"/>
          </p:nvSpPr>
          <p:spPr bwMode="auto">
            <a:xfrm>
              <a:off x="5407" y="264"/>
              <a:ext cx="70"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1253" name="Rectangle 640"/>
            <p:cNvSpPr>
              <a:spLocks noChangeArrowheads="1"/>
            </p:cNvSpPr>
            <p:nvPr userDrawn="1"/>
          </p:nvSpPr>
          <p:spPr bwMode="auto">
            <a:xfrm>
              <a:off x="5398" y="255"/>
              <a:ext cx="69" cy="1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1254" name="Freeform 641"/>
            <p:cNvSpPr>
              <a:spLocks/>
            </p:cNvSpPr>
            <p:nvPr userDrawn="1"/>
          </p:nvSpPr>
          <p:spPr bwMode="auto">
            <a:xfrm>
              <a:off x="5421" y="145"/>
              <a:ext cx="32" cy="33"/>
            </a:xfrm>
            <a:custGeom>
              <a:avLst/>
              <a:gdLst>
                <a:gd name="T0" fmla="*/ 32 w 32"/>
                <a:gd name="T1" fmla="*/ 17 h 33"/>
                <a:gd name="T2" fmla="*/ 32 w 32"/>
                <a:gd name="T3" fmla="*/ 15 h 33"/>
                <a:gd name="T4" fmla="*/ 32 w 32"/>
                <a:gd name="T5" fmla="*/ 13 h 33"/>
                <a:gd name="T6" fmla="*/ 31 w 32"/>
                <a:gd name="T7" fmla="*/ 11 h 33"/>
                <a:gd name="T8" fmla="*/ 29 w 32"/>
                <a:gd name="T9" fmla="*/ 9 h 33"/>
                <a:gd name="T10" fmla="*/ 28 w 32"/>
                <a:gd name="T11" fmla="*/ 7 h 33"/>
                <a:gd name="T12" fmla="*/ 27 w 32"/>
                <a:gd name="T13" fmla="*/ 5 h 33"/>
                <a:gd name="T14" fmla="*/ 25 w 32"/>
                <a:gd name="T15" fmla="*/ 4 h 33"/>
                <a:gd name="T16" fmla="*/ 24 w 32"/>
                <a:gd name="T17" fmla="*/ 3 h 33"/>
                <a:gd name="T18" fmla="*/ 23 w 32"/>
                <a:gd name="T19" fmla="*/ 3 h 33"/>
                <a:gd name="T20" fmla="*/ 20 w 32"/>
                <a:gd name="T21" fmla="*/ 1 h 33"/>
                <a:gd name="T22" fmla="*/ 17 w 32"/>
                <a:gd name="T23" fmla="*/ 1 h 33"/>
                <a:gd name="T24" fmla="*/ 16 w 32"/>
                <a:gd name="T25" fmla="*/ 0 h 33"/>
                <a:gd name="T26" fmla="*/ 13 w 32"/>
                <a:gd name="T27" fmla="*/ 1 h 33"/>
                <a:gd name="T28" fmla="*/ 11 w 32"/>
                <a:gd name="T29" fmla="*/ 1 h 33"/>
                <a:gd name="T30" fmla="*/ 9 w 32"/>
                <a:gd name="T31" fmla="*/ 3 h 33"/>
                <a:gd name="T32" fmla="*/ 8 w 32"/>
                <a:gd name="T33" fmla="*/ 3 h 33"/>
                <a:gd name="T34" fmla="*/ 7 w 32"/>
                <a:gd name="T35" fmla="*/ 4 h 33"/>
                <a:gd name="T36" fmla="*/ 6 w 32"/>
                <a:gd name="T37" fmla="*/ 5 h 33"/>
                <a:gd name="T38" fmla="*/ 3 w 32"/>
                <a:gd name="T39" fmla="*/ 7 h 33"/>
                <a:gd name="T40" fmla="*/ 3 w 32"/>
                <a:gd name="T41" fmla="*/ 9 h 33"/>
                <a:gd name="T42" fmla="*/ 2 w 32"/>
                <a:gd name="T43" fmla="*/ 11 h 33"/>
                <a:gd name="T44" fmla="*/ 0 w 32"/>
                <a:gd name="T45" fmla="*/ 13 h 33"/>
                <a:gd name="T46" fmla="*/ 0 w 32"/>
                <a:gd name="T47" fmla="*/ 15 h 33"/>
                <a:gd name="T48" fmla="*/ 0 w 32"/>
                <a:gd name="T49" fmla="*/ 17 h 33"/>
                <a:gd name="T50" fmla="*/ 0 w 32"/>
                <a:gd name="T51" fmla="*/ 20 h 33"/>
                <a:gd name="T52" fmla="*/ 0 w 32"/>
                <a:gd name="T53" fmla="*/ 21 h 33"/>
                <a:gd name="T54" fmla="*/ 2 w 32"/>
                <a:gd name="T55" fmla="*/ 24 h 33"/>
                <a:gd name="T56" fmla="*/ 3 w 32"/>
                <a:gd name="T57" fmla="*/ 25 h 33"/>
                <a:gd name="T58" fmla="*/ 3 w 32"/>
                <a:gd name="T59" fmla="*/ 26 h 33"/>
                <a:gd name="T60" fmla="*/ 6 w 32"/>
                <a:gd name="T61" fmla="*/ 28 h 33"/>
                <a:gd name="T62" fmla="*/ 7 w 32"/>
                <a:gd name="T63" fmla="*/ 29 h 33"/>
                <a:gd name="T64" fmla="*/ 8 w 32"/>
                <a:gd name="T65" fmla="*/ 30 h 33"/>
                <a:gd name="T66" fmla="*/ 9 w 32"/>
                <a:gd name="T67" fmla="*/ 32 h 33"/>
                <a:gd name="T68" fmla="*/ 11 w 32"/>
                <a:gd name="T69" fmla="*/ 32 h 33"/>
                <a:gd name="T70" fmla="*/ 13 w 32"/>
                <a:gd name="T71" fmla="*/ 33 h 33"/>
                <a:gd name="T72" fmla="*/ 16 w 32"/>
                <a:gd name="T73" fmla="*/ 33 h 33"/>
                <a:gd name="T74" fmla="*/ 17 w 32"/>
                <a:gd name="T75" fmla="*/ 33 h 33"/>
                <a:gd name="T76" fmla="*/ 20 w 32"/>
                <a:gd name="T77" fmla="*/ 32 h 33"/>
                <a:gd name="T78" fmla="*/ 23 w 32"/>
                <a:gd name="T79" fmla="*/ 32 h 33"/>
                <a:gd name="T80" fmla="*/ 24 w 32"/>
                <a:gd name="T81" fmla="*/ 30 h 33"/>
                <a:gd name="T82" fmla="*/ 25 w 32"/>
                <a:gd name="T83" fmla="*/ 29 h 33"/>
                <a:gd name="T84" fmla="*/ 27 w 32"/>
                <a:gd name="T85" fmla="*/ 28 h 33"/>
                <a:gd name="T86" fmla="*/ 28 w 32"/>
                <a:gd name="T87" fmla="*/ 26 h 33"/>
                <a:gd name="T88" fmla="*/ 29 w 32"/>
                <a:gd name="T89" fmla="*/ 25 h 33"/>
                <a:gd name="T90" fmla="*/ 31 w 32"/>
                <a:gd name="T91" fmla="*/ 24 h 33"/>
                <a:gd name="T92" fmla="*/ 32 w 32"/>
                <a:gd name="T93" fmla="*/ 21 h 33"/>
                <a:gd name="T94" fmla="*/ 32 w 32"/>
                <a:gd name="T95" fmla="*/ 20 h 33"/>
                <a:gd name="T96" fmla="*/ 32 w 32"/>
                <a:gd name="T97" fmla="*/ 17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3">
                  <a:moveTo>
                    <a:pt x="32" y="17"/>
                  </a:moveTo>
                  <a:lnTo>
                    <a:pt x="32" y="15"/>
                  </a:lnTo>
                  <a:lnTo>
                    <a:pt x="32" y="13"/>
                  </a:lnTo>
                  <a:lnTo>
                    <a:pt x="31" y="11"/>
                  </a:lnTo>
                  <a:lnTo>
                    <a:pt x="29" y="9"/>
                  </a:lnTo>
                  <a:lnTo>
                    <a:pt x="28" y="7"/>
                  </a:lnTo>
                  <a:lnTo>
                    <a:pt x="27" y="5"/>
                  </a:lnTo>
                  <a:lnTo>
                    <a:pt x="25" y="4"/>
                  </a:lnTo>
                  <a:lnTo>
                    <a:pt x="24" y="3"/>
                  </a:lnTo>
                  <a:lnTo>
                    <a:pt x="23" y="3"/>
                  </a:lnTo>
                  <a:lnTo>
                    <a:pt x="20" y="1"/>
                  </a:lnTo>
                  <a:lnTo>
                    <a:pt x="17" y="1"/>
                  </a:lnTo>
                  <a:lnTo>
                    <a:pt x="16" y="0"/>
                  </a:lnTo>
                  <a:lnTo>
                    <a:pt x="13" y="1"/>
                  </a:lnTo>
                  <a:lnTo>
                    <a:pt x="11" y="1"/>
                  </a:lnTo>
                  <a:lnTo>
                    <a:pt x="9" y="3"/>
                  </a:lnTo>
                  <a:lnTo>
                    <a:pt x="8" y="3"/>
                  </a:lnTo>
                  <a:lnTo>
                    <a:pt x="7" y="4"/>
                  </a:lnTo>
                  <a:lnTo>
                    <a:pt x="6" y="5"/>
                  </a:lnTo>
                  <a:lnTo>
                    <a:pt x="3" y="7"/>
                  </a:lnTo>
                  <a:lnTo>
                    <a:pt x="3" y="9"/>
                  </a:lnTo>
                  <a:lnTo>
                    <a:pt x="2" y="11"/>
                  </a:lnTo>
                  <a:lnTo>
                    <a:pt x="0" y="13"/>
                  </a:lnTo>
                  <a:lnTo>
                    <a:pt x="0" y="15"/>
                  </a:lnTo>
                  <a:lnTo>
                    <a:pt x="0" y="17"/>
                  </a:lnTo>
                  <a:lnTo>
                    <a:pt x="0" y="20"/>
                  </a:lnTo>
                  <a:lnTo>
                    <a:pt x="0" y="21"/>
                  </a:lnTo>
                  <a:lnTo>
                    <a:pt x="2" y="24"/>
                  </a:lnTo>
                  <a:lnTo>
                    <a:pt x="3" y="25"/>
                  </a:lnTo>
                  <a:lnTo>
                    <a:pt x="3" y="26"/>
                  </a:lnTo>
                  <a:lnTo>
                    <a:pt x="6" y="28"/>
                  </a:lnTo>
                  <a:lnTo>
                    <a:pt x="7" y="29"/>
                  </a:lnTo>
                  <a:lnTo>
                    <a:pt x="8" y="30"/>
                  </a:lnTo>
                  <a:lnTo>
                    <a:pt x="9" y="32"/>
                  </a:lnTo>
                  <a:lnTo>
                    <a:pt x="11" y="32"/>
                  </a:lnTo>
                  <a:lnTo>
                    <a:pt x="13" y="33"/>
                  </a:lnTo>
                  <a:lnTo>
                    <a:pt x="16" y="33"/>
                  </a:lnTo>
                  <a:lnTo>
                    <a:pt x="17" y="33"/>
                  </a:lnTo>
                  <a:lnTo>
                    <a:pt x="20" y="32"/>
                  </a:lnTo>
                  <a:lnTo>
                    <a:pt x="23" y="32"/>
                  </a:lnTo>
                  <a:lnTo>
                    <a:pt x="24" y="30"/>
                  </a:lnTo>
                  <a:lnTo>
                    <a:pt x="25" y="29"/>
                  </a:lnTo>
                  <a:lnTo>
                    <a:pt x="27" y="28"/>
                  </a:lnTo>
                  <a:lnTo>
                    <a:pt x="28" y="26"/>
                  </a:lnTo>
                  <a:lnTo>
                    <a:pt x="29" y="25"/>
                  </a:lnTo>
                  <a:lnTo>
                    <a:pt x="31" y="24"/>
                  </a:lnTo>
                  <a:lnTo>
                    <a:pt x="32" y="21"/>
                  </a:lnTo>
                  <a:lnTo>
                    <a:pt x="32" y="20"/>
                  </a:lnTo>
                  <a:lnTo>
                    <a:pt x="3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5" name="Freeform 642"/>
            <p:cNvSpPr>
              <a:spLocks/>
            </p:cNvSpPr>
            <p:nvPr userDrawn="1"/>
          </p:nvSpPr>
          <p:spPr bwMode="auto">
            <a:xfrm>
              <a:off x="5411" y="248"/>
              <a:ext cx="31" cy="32"/>
            </a:xfrm>
            <a:custGeom>
              <a:avLst/>
              <a:gdLst>
                <a:gd name="T0" fmla="*/ 31 w 31"/>
                <a:gd name="T1" fmla="*/ 16 h 32"/>
                <a:gd name="T2" fmla="*/ 31 w 31"/>
                <a:gd name="T3" fmla="*/ 13 h 32"/>
                <a:gd name="T4" fmla="*/ 30 w 31"/>
                <a:gd name="T5" fmla="*/ 12 h 32"/>
                <a:gd name="T6" fmla="*/ 30 w 31"/>
                <a:gd name="T7" fmla="*/ 11 h 32"/>
                <a:gd name="T8" fmla="*/ 29 w 31"/>
                <a:gd name="T9" fmla="*/ 8 h 32"/>
                <a:gd name="T10" fmla="*/ 27 w 31"/>
                <a:gd name="T11" fmla="*/ 7 h 32"/>
                <a:gd name="T12" fmla="*/ 26 w 31"/>
                <a:gd name="T13" fmla="*/ 5 h 32"/>
                <a:gd name="T14" fmla="*/ 25 w 31"/>
                <a:gd name="T15" fmla="*/ 4 h 32"/>
                <a:gd name="T16" fmla="*/ 23 w 31"/>
                <a:gd name="T17" fmla="*/ 3 h 32"/>
                <a:gd name="T18" fmla="*/ 21 w 31"/>
                <a:gd name="T19" fmla="*/ 1 h 32"/>
                <a:gd name="T20" fmla="*/ 19 w 31"/>
                <a:gd name="T21" fmla="*/ 0 h 32"/>
                <a:gd name="T22" fmla="*/ 18 w 31"/>
                <a:gd name="T23" fmla="*/ 0 h 32"/>
                <a:gd name="T24" fmla="*/ 16 w 31"/>
                <a:gd name="T25" fmla="*/ 0 h 32"/>
                <a:gd name="T26" fmla="*/ 13 w 31"/>
                <a:gd name="T27" fmla="*/ 0 h 32"/>
                <a:gd name="T28" fmla="*/ 12 w 31"/>
                <a:gd name="T29" fmla="*/ 0 h 32"/>
                <a:gd name="T30" fmla="*/ 9 w 31"/>
                <a:gd name="T31" fmla="*/ 1 h 32"/>
                <a:gd name="T32" fmla="*/ 8 w 31"/>
                <a:gd name="T33" fmla="*/ 3 h 32"/>
                <a:gd name="T34" fmla="*/ 5 w 31"/>
                <a:gd name="T35" fmla="*/ 4 h 32"/>
                <a:gd name="T36" fmla="*/ 4 w 31"/>
                <a:gd name="T37" fmla="*/ 5 h 32"/>
                <a:gd name="T38" fmla="*/ 2 w 31"/>
                <a:gd name="T39" fmla="*/ 7 h 32"/>
                <a:gd name="T40" fmla="*/ 1 w 31"/>
                <a:gd name="T41" fmla="*/ 8 h 32"/>
                <a:gd name="T42" fmla="*/ 0 w 31"/>
                <a:gd name="T43" fmla="*/ 11 h 32"/>
                <a:gd name="T44" fmla="*/ 0 w 31"/>
                <a:gd name="T45" fmla="*/ 12 h 32"/>
                <a:gd name="T46" fmla="*/ 0 w 31"/>
                <a:gd name="T47" fmla="*/ 13 h 32"/>
                <a:gd name="T48" fmla="*/ 0 w 31"/>
                <a:gd name="T49" fmla="*/ 16 h 32"/>
                <a:gd name="T50" fmla="*/ 0 w 31"/>
                <a:gd name="T51" fmla="*/ 18 h 32"/>
                <a:gd name="T52" fmla="*/ 0 w 31"/>
                <a:gd name="T53" fmla="*/ 20 h 32"/>
                <a:gd name="T54" fmla="*/ 0 w 31"/>
                <a:gd name="T55" fmla="*/ 22 h 32"/>
                <a:gd name="T56" fmla="*/ 1 w 31"/>
                <a:gd name="T57" fmla="*/ 24 h 32"/>
                <a:gd name="T58" fmla="*/ 2 w 31"/>
                <a:gd name="T59" fmla="*/ 25 h 32"/>
                <a:gd name="T60" fmla="*/ 4 w 31"/>
                <a:gd name="T61" fmla="*/ 28 h 32"/>
                <a:gd name="T62" fmla="*/ 5 w 31"/>
                <a:gd name="T63" fmla="*/ 29 h 32"/>
                <a:gd name="T64" fmla="*/ 8 w 31"/>
                <a:gd name="T65" fmla="*/ 29 h 32"/>
                <a:gd name="T66" fmla="*/ 9 w 31"/>
                <a:gd name="T67" fmla="*/ 30 h 32"/>
                <a:gd name="T68" fmla="*/ 12 w 31"/>
                <a:gd name="T69" fmla="*/ 32 h 32"/>
                <a:gd name="T70" fmla="*/ 13 w 31"/>
                <a:gd name="T71" fmla="*/ 32 h 32"/>
                <a:gd name="T72" fmla="*/ 16 w 31"/>
                <a:gd name="T73" fmla="*/ 32 h 32"/>
                <a:gd name="T74" fmla="*/ 18 w 31"/>
                <a:gd name="T75" fmla="*/ 32 h 32"/>
                <a:gd name="T76" fmla="*/ 19 w 31"/>
                <a:gd name="T77" fmla="*/ 32 h 32"/>
                <a:gd name="T78" fmla="*/ 21 w 31"/>
                <a:gd name="T79" fmla="*/ 30 h 32"/>
                <a:gd name="T80" fmla="*/ 23 w 31"/>
                <a:gd name="T81" fmla="*/ 29 h 32"/>
                <a:gd name="T82" fmla="*/ 25 w 31"/>
                <a:gd name="T83" fmla="*/ 29 h 32"/>
                <a:gd name="T84" fmla="*/ 26 w 31"/>
                <a:gd name="T85" fmla="*/ 28 h 32"/>
                <a:gd name="T86" fmla="*/ 27 w 31"/>
                <a:gd name="T87" fmla="*/ 25 h 32"/>
                <a:gd name="T88" fmla="*/ 29 w 31"/>
                <a:gd name="T89" fmla="*/ 24 h 32"/>
                <a:gd name="T90" fmla="*/ 30 w 31"/>
                <a:gd name="T91" fmla="*/ 22 h 32"/>
                <a:gd name="T92" fmla="*/ 30 w 31"/>
                <a:gd name="T93" fmla="*/ 20 h 32"/>
                <a:gd name="T94" fmla="*/ 31 w 31"/>
                <a:gd name="T95" fmla="*/ 18 h 32"/>
                <a:gd name="T96" fmla="*/ 31 w 31"/>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6"/>
                  </a:moveTo>
                  <a:lnTo>
                    <a:pt x="31" y="13"/>
                  </a:lnTo>
                  <a:lnTo>
                    <a:pt x="30" y="12"/>
                  </a:lnTo>
                  <a:lnTo>
                    <a:pt x="30" y="11"/>
                  </a:lnTo>
                  <a:lnTo>
                    <a:pt x="29" y="8"/>
                  </a:lnTo>
                  <a:lnTo>
                    <a:pt x="27" y="7"/>
                  </a:lnTo>
                  <a:lnTo>
                    <a:pt x="26" y="5"/>
                  </a:lnTo>
                  <a:lnTo>
                    <a:pt x="25" y="4"/>
                  </a:lnTo>
                  <a:lnTo>
                    <a:pt x="23" y="3"/>
                  </a:lnTo>
                  <a:lnTo>
                    <a:pt x="21" y="1"/>
                  </a:lnTo>
                  <a:lnTo>
                    <a:pt x="19" y="0"/>
                  </a:lnTo>
                  <a:lnTo>
                    <a:pt x="18" y="0"/>
                  </a:lnTo>
                  <a:lnTo>
                    <a:pt x="16" y="0"/>
                  </a:lnTo>
                  <a:lnTo>
                    <a:pt x="13" y="0"/>
                  </a:lnTo>
                  <a:lnTo>
                    <a:pt x="12" y="0"/>
                  </a:lnTo>
                  <a:lnTo>
                    <a:pt x="9" y="1"/>
                  </a:lnTo>
                  <a:lnTo>
                    <a:pt x="8" y="3"/>
                  </a:lnTo>
                  <a:lnTo>
                    <a:pt x="5" y="4"/>
                  </a:lnTo>
                  <a:lnTo>
                    <a:pt x="4" y="5"/>
                  </a:lnTo>
                  <a:lnTo>
                    <a:pt x="2" y="7"/>
                  </a:lnTo>
                  <a:lnTo>
                    <a:pt x="1" y="8"/>
                  </a:lnTo>
                  <a:lnTo>
                    <a:pt x="0" y="11"/>
                  </a:lnTo>
                  <a:lnTo>
                    <a:pt x="0" y="12"/>
                  </a:lnTo>
                  <a:lnTo>
                    <a:pt x="0" y="13"/>
                  </a:lnTo>
                  <a:lnTo>
                    <a:pt x="0" y="16"/>
                  </a:lnTo>
                  <a:lnTo>
                    <a:pt x="0" y="18"/>
                  </a:lnTo>
                  <a:lnTo>
                    <a:pt x="0" y="20"/>
                  </a:lnTo>
                  <a:lnTo>
                    <a:pt x="0" y="22"/>
                  </a:lnTo>
                  <a:lnTo>
                    <a:pt x="1" y="24"/>
                  </a:lnTo>
                  <a:lnTo>
                    <a:pt x="2" y="25"/>
                  </a:lnTo>
                  <a:lnTo>
                    <a:pt x="4" y="28"/>
                  </a:lnTo>
                  <a:lnTo>
                    <a:pt x="5" y="29"/>
                  </a:lnTo>
                  <a:lnTo>
                    <a:pt x="8" y="29"/>
                  </a:lnTo>
                  <a:lnTo>
                    <a:pt x="9" y="30"/>
                  </a:lnTo>
                  <a:lnTo>
                    <a:pt x="12" y="32"/>
                  </a:lnTo>
                  <a:lnTo>
                    <a:pt x="13" y="32"/>
                  </a:lnTo>
                  <a:lnTo>
                    <a:pt x="16" y="32"/>
                  </a:lnTo>
                  <a:lnTo>
                    <a:pt x="18" y="32"/>
                  </a:lnTo>
                  <a:lnTo>
                    <a:pt x="19" y="32"/>
                  </a:lnTo>
                  <a:lnTo>
                    <a:pt x="21" y="30"/>
                  </a:lnTo>
                  <a:lnTo>
                    <a:pt x="23" y="29"/>
                  </a:lnTo>
                  <a:lnTo>
                    <a:pt x="25" y="29"/>
                  </a:lnTo>
                  <a:lnTo>
                    <a:pt x="26" y="28"/>
                  </a:lnTo>
                  <a:lnTo>
                    <a:pt x="27" y="25"/>
                  </a:lnTo>
                  <a:lnTo>
                    <a:pt x="29" y="24"/>
                  </a:lnTo>
                  <a:lnTo>
                    <a:pt x="30" y="22"/>
                  </a:lnTo>
                  <a:lnTo>
                    <a:pt x="30" y="20"/>
                  </a:lnTo>
                  <a:lnTo>
                    <a:pt x="31" y="18"/>
                  </a:lnTo>
                  <a:lnTo>
                    <a:pt x="3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6" name="Freeform 643"/>
            <p:cNvSpPr>
              <a:spLocks/>
            </p:cNvSpPr>
            <p:nvPr userDrawn="1"/>
          </p:nvSpPr>
          <p:spPr bwMode="auto">
            <a:xfrm>
              <a:off x="5623" y="206"/>
              <a:ext cx="15" cy="14"/>
            </a:xfrm>
            <a:custGeom>
              <a:avLst/>
              <a:gdLst>
                <a:gd name="T0" fmla="*/ 14 w 15"/>
                <a:gd name="T1" fmla="*/ 0 h 14"/>
                <a:gd name="T2" fmla="*/ 0 w 15"/>
                <a:gd name="T3" fmla="*/ 1 h 14"/>
                <a:gd name="T4" fmla="*/ 0 w 15"/>
                <a:gd name="T5" fmla="*/ 14 h 14"/>
                <a:gd name="T6" fmla="*/ 15 w 15"/>
                <a:gd name="T7" fmla="*/ 14 h 14"/>
                <a:gd name="T8" fmla="*/ 14 w 15"/>
                <a:gd name="T9" fmla="*/ 1 h 14"/>
                <a:gd name="T10" fmla="*/ 14 w 15"/>
                <a:gd name="T11" fmla="*/ 0 h 14"/>
                <a:gd name="T12" fmla="*/ 14 w 15"/>
                <a:gd name="T13" fmla="*/ 1 h 14"/>
                <a:gd name="T14" fmla="*/ 14 w 15"/>
                <a:gd name="T15" fmla="*/ 0 h 14"/>
                <a:gd name="T16" fmla="*/ 14 w 15"/>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4">
                  <a:moveTo>
                    <a:pt x="14" y="0"/>
                  </a:moveTo>
                  <a:lnTo>
                    <a:pt x="0" y="1"/>
                  </a:lnTo>
                  <a:lnTo>
                    <a:pt x="0" y="14"/>
                  </a:lnTo>
                  <a:lnTo>
                    <a:pt x="15" y="14"/>
                  </a:lnTo>
                  <a:lnTo>
                    <a:pt x="14" y="1"/>
                  </a:lnTo>
                  <a:lnTo>
                    <a:pt x="14" y="0"/>
                  </a:lnTo>
                  <a:lnTo>
                    <a:pt x="14" y="1"/>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7" name="Freeform 644"/>
            <p:cNvSpPr>
              <a:spLocks/>
            </p:cNvSpPr>
            <p:nvPr userDrawn="1"/>
          </p:nvSpPr>
          <p:spPr bwMode="auto">
            <a:xfrm>
              <a:off x="5620" y="191"/>
              <a:ext cx="17" cy="17"/>
            </a:xfrm>
            <a:custGeom>
              <a:avLst/>
              <a:gdLst>
                <a:gd name="T0" fmla="*/ 14 w 17"/>
                <a:gd name="T1" fmla="*/ 0 h 17"/>
                <a:gd name="T2" fmla="*/ 0 w 17"/>
                <a:gd name="T3" fmla="*/ 4 h 17"/>
                <a:gd name="T4" fmla="*/ 3 w 17"/>
                <a:gd name="T5" fmla="*/ 17 h 17"/>
                <a:gd name="T6" fmla="*/ 17 w 17"/>
                <a:gd name="T7" fmla="*/ 15 h 17"/>
                <a:gd name="T8" fmla="*/ 14 w 17"/>
                <a:gd name="T9" fmla="*/ 2 h 17"/>
                <a:gd name="T10" fmla="*/ 14 w 17"/>
                <a:gd name="T11" fmla="*/ 0 h 17"/>
                <a:gd name="T12" fmla="*/ 14 w 17"/>
                <a:gd name="T13" fmla="*/ 2 h 17"/>
                <a:gd name="T14" fmla="*/ 14 w 17"/>
                <a:gd name="T15" fmla="*/ 2 h 17"/>
                <a:gd name="T16" fmla="*/ 14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0"/>
                  </a:moveTo>
                  <a:lnTo>
                    <a:pt x="0" y="4"/>
                  </a:lnTo>
                  <a:lnTo>
                    <a:pt x="3" y="17"/>
                  </a:lnTo>
                  <a:lnTo>
                    <a:pt x="17" y="15"/>
                  </a:lnTo>
                  <a:lnTo>
                    <a:pt x="14" y="2"/>
                  </a:lnTo>
                  <a:lnTo>
                    <a:pt x="14" y="0"/>
                  </a:lnTo>
                  <a:lnTo>
                    <a:pt x="14" y="2"/>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8" name="Freeform 645"/>
            <p:cNvSpPr>
              <a:spLocks/>
            </p:cNvSpPr>
            <p:nvPr userDrawn="1"/>
          </p:nvSpPr>
          <p:spPr bwMode="auto">
            <a:xfrm>
              <a:off x="5616" y="178"/>
              <a:ext cx="18" cy="19"/>
            </a:xfrm>
            <a:custGeom>
              <a:avLst/>
              <a:gdLst>
                <a:gd name="T0" fmla="*/ 13 w 18"/>
                <a:gd name="T1" fmla="*/ 0 h 19"/>
                <a:gd name="T2" fmla="*/ 0 w 18"/>
                <a:gd name="T3" fmla="*/ 7 h 19"/>
                <a:gd name="T4" fmla="*/ 4 w 18"/>
                <a:gd name="T5" fmla="*/ 19 h 19"/>
                <a:gd name="T6" fmla="*/ 18 w 18"/>
                <a:gd name="T7" fmla="*/ 13 h 19"/>
                <a:gd name="T8" fmla="*/ 14 w 18"/>
                <a:gd name="T9" fmla="*/ 1 h 19"/>
                <a:gd name="T10" fmla="*/ 13 w 18"/>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9">
                  <a:moveTo>
                    <a:pt x="13" y="0"/>
                  </a:moveTo>
                  <a:lnTo>
                    <a:pt x="0" y="7"/>
                  </a:lnTo>
                  <a:lnTo>
                    <a:pt x="4" y="19"/>
                  </a:lnTo>
                  <a:lnTo>
                    <a:pt x="18" y="13"/>
                  </a:lnTo>
                  <a:lnTo>
                    <a:pt x="14"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9" name="Freeform 646"/>
            <p:cNvSpPr>
              <a:spLocks/>
            </p:cNvSpPr>
            <p:nvPr userDrawn="1"/>
          </p:nvSpPr>
          <p:spPr bwMode="auto">
            <a:xfrm>
              <a:off x="5611" y="166"/>
              <a:ext cx="18" cy="19"/>
            </a:xfrm>
            <a:custGeom>
              <a:avLst/>
              <a:gdLst>
                <a:gd name="T0" fmla="*/ 13 w 18"/>
                <a:gd name="T1" fmla="*/ 0 h 19"/>
                <a:gd name="T2" fmla="*/ 0 w 18"/>
                <a:gd name="T3" fmla="*/ 7 h 19"/>
                <a:gd name="T4" fmla="*/ 5 w 18"/>
                <a:gd name="T5" fmla="*/ 19 h 19"/>
                <a:gd name="T6" fmla="*/ 18 w 18"/>
                <a:gd name="T7" fmla="*/ 12 h 19"/>
                <a:gd name="T8" fmla="*/ 13 w 18"/>
                <a:gd name="T9" fmla="*/ 2 h 19"/>
                <a:gd name="T10" fmla="*/ 13 w 18"/>
                <a:gd name="T11" fmla="*/ 0 h 19"/>
                <a:gd name="T12" fmla="*/ 13 w 18"/>
                <a:gd name="T13" fmla="*/ 2 h 19"/>
                <a:gd name="T14" fmla="*/ 13 w 18"/>
                <a:gd name="T15" fmla="*/ 0 h 19"/>
                <a:gd name="T16" fmla="*/ 13 w 18"/>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9">
                  <a:moveTo>
                    <a:pt x="13" y="0"/>
                  </a:moveTo>
                  <a:lnTo>
                    <a:pt x="0" y="7"/>
                  </a:lnTo>
                  <a:lnTo>
                    <a:pt x="5" y="19"/>
                  </a:lnTo>
                  <a:lnTo>
                    <a:pt x="18" y="12"/>
                  </a:lnTo>
                  <a:lnTo>
                    <a:pt x="13" y="2"/>
                  </a:lnTo>
                  <a:lnTo>
                    <a:pt x="13" y="0"/>
                  </a:lnTo>
                  <a:lnTo>
                    <a:pt x="13" y="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 name="Freeform 647"/>
            <p:cNvSpPr>
              <a:spLocks/>
            </p:cNvSpPr>
            <p:nvPr userDrawn="1"/>
          </p:nvSpPr>
          <p:spPr bwMode="auto">
            <a:xfrm>
              <a:off x="5604" y="154"/>
              <a:ext cx="20" cy="20"/>
            </a:xfrm>
            <a:custGeom>
              <a:avLst/>
              <a:gdLst>
                <a:gd name="T0" fmla="*/ 12 w 20"/>
                <a:gd name="T1" fmla="*/ 0 h 20"/>
                <a:gd name="T2" fmla="*/ 0 w 20"/>
                <a:gd name="T3" fmla="*/ 10 h 20"/>
                <a:gd name="T4" fmla="*/ 7 w 20"/>
                <a:gd name="T5" fmla="*/ 20 h 20"/>
                <a:gd name="T6" fmla="*/ 20 w 20"/>
                <a:gd name="T7" fmla="*/ 12 h 20"/>
                <a:gd name="T8" fmla="*/ 13 w 20"/>
                <a:gd name="T9" fmla="*/ 2 h 20"/>
                <a:gd name="T10" fmla="*/ 12 w 20"/>
                <a:gd name="T11" fmla="*/ 0 h 20"/>
                <a:gd name="T12" fmla="*/ 13 w 20"/>
                <a:gd name="T13" fmla="*/ 2 h 20"/>
                <a:gd name="T14" fmla="*/ 12 w 20"/>
                <a:gd name="T15" fmla="*/ 0 h 20"/>
                <a:gd name="T16" fmla="*/ 12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0"/>
                  </a:moveTo>
                  <a:lnTo>
                    <a:pt x="0" y="10"/>
                  </a:lnTo>
                  <a:lnTo>
                    <a:pt x="7" y="20"/>
                  </a:lnTo>
                  <a:lnTo>
                    <a:pt x="20" y="12"/>
                  </a:lnTo>
                  <a:lnTo>
                    <a:pt x="13" y="2"/>
                  </a:lnTo>
                  <a:lnTo>
                    <a:pt x="12" y="0"/>
                  </a:lnTo>
                  <a:lnTo>
                    <a:pt x="13" y="2"/>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1" name="Freeform 648"/>
            <p:cNvSpPr>
              <a:spLocks/>
            </p:cNvSpPr>
            <p:nvPr userDrawn="1"/>
          </p:nvSpPr>
          <p:spPr bwMode="auto">
            <a:xfrm>
              <a:off x="5596" y="144"/>
              <a:ext cx="20" cy="21"/>
            </a:xfrm>
            <a:custGeom>
              <a:avLst/>
              <a:gdLst>
                <a:gd name="T0" fmla="*/ 11 w 20"/>
                <a:gd name="T1" fmla="*/ 0 h 21"/>
                <a:gd name="T2" fmla="*/ 0 w 20"/>
                <a:gd name="T3" fmla="*/ 10 h 21"/>
                <a:gd name="T4" fmla="*/ 8 w 20"/>
                <a:gd name="T5" fmla="*/ 21 h 21"/>
                <a:gd name="T6" fmla="*/ 20 w 20"/>
                <a:gd name="T7" fmla="*/ 10 h 21"/>
                <a:gd name="T8" fmla="*/ 12 w 20"/>
                <a:gd name="T9" fmla="*/ 1 h 21"/>
                <a:gd name="T10" fmla="*/ 11 w 20"/>
                <a:gd name="T11" fmla="*/ 0 h 21"/>
                <a:gd name="T12" fmla="*/ 12 w 20"/>
                <a:gd name="T13" fmla="*/ 1 h 21"/>
                <a:gd name="T14" fmla="*/ 12 w 20"/>
                <a:gd name="T15" fmla="*/ 0 h 21"/>
                <a:gd name="T16" fmla="*/ 11 w 20"/>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1">
                  <a:moveTo>
                    <a:pt x="11" y="0"/>
                  </a:moveTo>
                  <a:lnTo>
                    <a:pt x="0" y="10"/>
                  </a:lnTo>
                  <a:lnTo>
                    <a:pt x="8" y="21"/>
                  </a:lnTo>
                  <a:lnTo>
                    <a:pt x="20" y="10"/>
                  </a:lnTo>
                  <a:lnTo>
                    <a:pt x="12" y="1"/>
                  </a:lnTo>
                  <a:lnTo>
                    <a:pt x="11" y="0"/>
                  </a:lnTo>
                  <a:lnTo>
                    <a:pt x="12" y="1"/>
                  </a:lnTo>
                  <a:lnTo>
                    <a:pt x="12"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2" name="Freeform 649"/>
            <p:cNvSpPr>
              <a:spLocks/>
            </p:cNvSpPr>
            <p:nvPr userDrawn="1"/>
          </p:nvSpPr>
          <p:spPr bwMode="auto">
            <a:xfrm>
              <a:off x="5587" y="135"/>
              <a:ext cx="20" cy="21"/>
            </a:xfrm>
            <a:custGeom>
              <a:avLst/>
              <a:gdLst>
                <a:gd name="T0" fmla="*/ 9 w 20"/>
                <a:gd name="T1" fmla="*/ 0 h 21"/>
                <a:gd name="T2" fmla="*/ 0 w 20"/>
                <a:gd name="T3" fmla="*/ 11 h 21"/>
                <a:gd name="T4" fmla="*/ 11 w 20"/>
                <a:gd name="T5" fmla="*/ 21 h 21"/>
                <a:gd name="T6" fmla="*/ 20 w 20"/>
                <a:gd name="T7" fmla="*/ 9 h 21"/>
                <a:gd name="T8" fmla="*/ 11 w 20"/>
                <a:gd name="T9" fmla="*/ 1 h 21"/>
                <a:gd name="T10" fmla="*/ 9 w 20"/>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1">
                  <a:moveTo>
                    <a:pt x="9" y="0"/>
                  </a:moveTo>
                  <a:lnTo>
                    <a:pt x="0" y="11"/>
                  </a:lnTo>
                  <a:lnTo>
                    <a:pt x="11" y="21"/>
                  </a:lnTo>
                  <a:lnTo>
                    <a:pt x="20" y="9"/>
                  </a:lnTo>
                  <a:lnTo>
                    <a:pt x="11" y="1"/>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3" name="Freeform 650"/>
            <p:cNvSpPr>
              <a:spLocks/>
            </p:cNvSpPr>
            <p:nvPr userDrawn="1"/>
          </p:nvSpPr>
          <p:spPr bwMode="auto">
            <a:xfrm>
              <a:off x="5578" y="127"/>
              <a:ext cx="18" cy="21"/>
            </a:xfrm>
            <a:custGeom>
              <a:avLst/>
              <a:gdLst>
                <a:gd name="T0" fmla="*/ 8 w 18"/>
                <a:gd name="T1" fmla="*/ 0 h 21"/>
                <a:gd name="T2" fmla="*/ 0 w 18"/>
                <a:gd name="T3" fmla="*/ 13 h 21"/>
                <a:gd name="T4" fmla="*/ 10 w 18"/>
                <a:gd name="T5" fmla="*/ 21 h 21"/>
                <a:gd name="T6" fmla="*/ 18 w 18"/>
                <a:gd name="T7" fmla="*/ 8 h 21"/>
                <a:gd name="T8" fmla="*/ 9 w 18"/>
                <a:gd name="T9" fmla="*/ 1 h 21"/>
                <a:gd name="T10" fmla="*/ 8 w 18"/>
                <a:gd name="T11" fmla="*/ 0 h 21"/>
                <a:gd name="T12" fmla="*/ 9 w 18"/>
                <a:gd name="T13" fmla="*/ 1 h 21"/>
                <a:gd name="T14" fmla="*/ 9 w 18"/>
                <a:gd name="T15" fmla="*/ 1 h 21"/>
                <a:gd name="T16" fmla="*/ 8 w 1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21">
                  <a:moveTo>
                    <a:pt x="8" y="0"/>
                  </a:moveTo>
                  <a:lnTo>
                    <a:pt x="0" y="13"/>
                  </a:lnTo>
                  <a:lnTo>
                    <a:pt x="10" y="21"/>
                  </a:lnTo>
                  <a:lnTo>
                    <a:pt x="18" y="8"/>
                  </a:lnTo>
                  <a:lnTo>
                    <a:pt x="9" y="1"/>
                  </a:lnTo>
                  <a:lnTo>
                    <a:pt x="8" y="0"/>
                  </a:lnTo>
                  <a:lnTo>
                    <a:pt x="9" y="1"/>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4" name="Freeform 651"/>
            <p:cNvSpPr>
              <a:spLocks/>
            </p:cNvSpPr>
            <p:nvPr userDrawn="1"/>
          </p:nvSpPr>
          <p:spPr bwMode="auto">
            <a:xfrm>
              <a:off x="5567" y="121"/>
              <a:ext cx="19" cy="20"/>
            </a:xfrm>
            <a:custGeom>
              <a:avLst/>
              <a:gdLst>
                <a:gd name="T0" fmla="*/ 7 w 19"/>
                <a:gd name="T1" fmla="*/ 0 h 20"/>
                <a:gd name="T2" fmla="*/ 0 w 19"/>
                <a:gd name="T3" fmla="*/ 14 h 20"/>
                <a:gd name="T4" fmla="*/ 12 w 19"/>
                <a:gd name="T5" fmla="*/ 20 h 20"/>
                <a:gd name="T6" fmla="*/ 19 w 19"/>
                <a:gd name="T7" fmla="*/ 6 h 20"/>
                <a:gd name="T8" fmla="*/ 7 w 19"/>
                <a:gd name="T9" fmla="*/ 0 h 20"/>
                <a:gd name="T10" fmla="*/ 7 w 19"/>
                <a:gd name="T11" fmla="*/ 0 h 20"/>
                <a:gd name="T12" fmla="*/ 7 w 19"/>
                <a:gd name="T13" fmla="*/ 0 h 20"/>
                <a:gd name="T14" fmla="*/ 7 w 19"/>
                <a:gd name="T15" fmla="*/ 0 h 20"/>
                <a:gd name="T16" fmla="*/ 7 w 19"/>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0">
                  <a:moveTo>
                    <a:pt x="7" y="0"/>
                  </a:moveTo>
                  <a:lnTo>
                    <a:pt x="0" y="14"/>
                  </a:lnTo>
                  <a:lnTo>
                    <a:pt x="12" y="20"/>
                  </a:lnTo>
                  <a:lnTo>
                    <a:pt x="19" y="6"/>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5" name="Freeform 652"/>
            <p:cNvSpPr>
              <a:spLocks/>
            </p:cNvSpPr>
            <p:nvPr userDrawn="1"/>
          </p:nvSpPr>
          <p:spPr bwMode="auto">
            <a:xfrm>
              <a:off x="5557" y="116"/>
              <a:ext cx="17" cy="20"/>
            </a:xfrm>
            <a:custGeom>
              <a:avLst/>
              <a:gdLst>
                <a:gd name="T0" fmla="*/ 4 w 17"/>
                <a:gd name="T1" fmla="*/ 0 h 20"/>
                <a:gd name="T2" fmla="*/ 0 w 17"/>
                <a:gd name="T3" fmla="*/ 15 h 20"/>
                <a:gd name="T4" fmla="*/ 12 w 17"/>
                <a:gd name="T5" fmla="*/ 20 h 20"/>
                <a:gd name="T6" fmla="*/ 17 w 17"/>
                <a:gd name="T7" fmla="*/ 5 h 20"/>
                <a:gd name="T8" fmla="*/ 5 w 17"/>
                <a:gd name="T9" fmla="*/ 0 h 20"/>
                <a:gd name="T10" fmla="*/ 4 w 17"/>
                <a:gd name="T11" fmla="*/ 0 h 20"/>
                <a:gd name="T12" fmla="*/ 5 w 17"/>
                <a:gd name="T13" fmla="*/ 0 h 20"/>
                <a:gd name="T14" fmla="*/ 5 w 17"/>
                <a:gd name="T15" fmla="*/ 0 h 20"/>
                <a:gd name="T16" fmla="*/ 4 w 17"/>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20">
                  <a:moveTo>
                    <a:pt x="4" y="0"/>
                  </a:moveTo>
                  <a:lnTo>
                    <a:pt x="0" y="15"/>
                  </a:lnTo>
                  <a:lnTo>
                    <a:pt x="12" y="20"/>
                  </a:lnTo>
                  <a:lnTo>
                    <a:pt x="17" y="5"/>
                  </a:lnTo>
                  <a:lnTo>
                    <a:pt x="5" y="0"/>
                  </a:lnTo>
                  <a:lnTo>
                    <a:pt x="4" y="0"/>
                  </a:lnTo>
                  <a:lnTo>
                    <a:pt x="5"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6" name="Freeform 653"/>
            <p:cNvSpPr>
              <a:spLocks/>
            </p:cNvSpPr>
            <p:nvPr userDrawn="1"/>
          </p:nvSpPr>
          <p:spPr bwMode="auto">
            <a:xfrm>
              <a:off x="5545" y="113"/>
              <a:ext cx="16" cy="19"/>
            </a:xfrm>
            <a:custGeom>
              <a:avLst/>
              <a:gdLst>
                <a:gd name="T0" fmla="*/ 3 w 16"/>
                <a:gd name="T1" fmla="*/ 0 h 19"/>
                <a:gd name="T2" fmla="*/ 0 w 16"/>
                <a:gd name="T3" fmla="*/ 16 h 19"/>
                <a:gd name="T4" fmla="*/ 13 w 16"/>
                <a:gd name="T5" fmla="*/ 19 h 19"/>
                <a:gd name="T6" fmla="*/ 16 w 16"/>
                <a:gd name="T7" fmla="*/ 3 h 19"/>
                <a:gd name="T8" fmla="*/ 3 w 16"/>
                <a:gd name="T9" fmla="*/ 0 h 19"/>
                <a:gd name="T10" fmla="*/ 3 w 16"/>
                <a:gd name="T11" fmla="*/ 0 h 19"/>
                <a:gd name="T12" fmla="*/ 3 w 16"/>
                <a:gd name="T13" fmla="*/ 0 h 19"/>
                <a:gd name="T14" fmla="*/ 3 w 16"/>
                <a:gd name="T15" fmla="*/ 0 h 19"/>
                <a:gd name="T16" fmla="*/ 3 w 16"/>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9">
                  <a:moveTo>
                    <a:pt x="3" y="0"/>
                  </a:moveTo>
                  <a:lnTo>
                    <a:pt x="0" y="16"/>
                  </a:lnTo>
                  <a:lnTo>
                    <a:pt x="13" y="19"/>
                  </a:lnTo>
                  <a:lnTo>
                    <a:pt x="16" y="3"/>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7" name="Freeform 654"/>
            <p:cNvSpPr>
              <a:spLocks/>
            </p:cNvSpPr>
            <p:nvPr userDrawn="1"/>
          </p:nvSpPr>
          <p:spPr bwMode="auto">
            <a:xfrm>
              <a:off x="5533" y="112"/>
              <a:ext cx="15" cy="17"/>
            </a:xfrm>
            <a:custGeom>
              <a:avLst/>
              <a:gdLst>
                <a:gd name="T0" fmla="*/ 0 w 15"/>
                <a:gd name="T1" fmla="*/ 16 h 17"/>
                <a:gd name="T2" fmla="*/ 13 w 15"/>
                <a:gd name="T3" fmla="*/ 17 h 17"/>
                <a:gd name="T4" fmla="*/ 15 w 15"/>
                <a:gd name="T5" fmla="*/ 1 h 17"/>
                <a:gd name="T6" fmla="*/ 1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3" y="17"/>
                  </a:lnTo>
                  <a:lnTo>
                    <a:pt x="15" y="1"/>
                  </a:lnTo>
                  <a:lnTo>
                    <a:pt x="1"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8" name="Freeform 655"/>
            <p:cNvSpPr>
              <a:spLocks/>
            </p:cNvSpPr>
            <p:nvPr userDrawn="1"/>
          </p:nvSpPr>
          <p:spPr bwMode="auto">
            <a:xfrm>
              <a:off x="5613" y="197"/>
              <a:ext cx="16" cy="15"/>
            </a:xfrm>
            <a:custGeom>
              <a:avLst/>
              <a:gdLst>
                <a:gd name="T0" fmla="*/ 15 w 16"/>
                <a:gd name="T1" fmla="*/ 0 h 15"/>
                <a:gd name="T2" fmla="*/ 0 w 16"/>
                <a:gd name="T3" fmla="*/ 1 h 15"/>
                <a:gd name="T4" fmla="*/ 0 w 16"/>
                <a:gd name="T5" fmla="*/ 15 h 15"/>
                <a:gd name="T6" fmla="*/ 16 w 16"/>
                <a:gd name="T7" fmla="*/ 14 h 15"/>
                <a:gd name="T8" fmla="*/ 15 w 16"/>
                <a:gd name="T9" fmla="*/ 1 h 15"/>
                <a:gd name="T10" fmla="*/ 15 w 16"/>
                <a:gd name="T11" fmla="*/ 0 h 15"/>
                <a:gd name="T12" fmla="*/ 15 w 16"/>
                <a:gd name="T13" fmla="*/ 1 h 15"/>
                <a:gd name="T14" fmla="*/ 15 w 16"/>
                <a:gd name="T15" fmla="*/ 0 h 15"/>
                <a:gd name="T16" fmla="*/ 15 w 16"/>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5">
                  <a:moveTo>
                    <a:pt x="15" y="0"/>
                  </a:moveTo>
                  <a:lnTo>
                    <a:pt x="0" y="1"/>
                  </a:lnTo>
                  <a:lnTo>
                    <a:pt x="0" y="15"/>
                  </a:lnTo>
                  <a:lnTo>
                    <a:pt x="16" y="14"/>
                  </a:lnTo>
                  <a:lnTo>
                    <a:pt x="15" y="1"/>
                  </a:lnTo>
                  <a:lnTo>
                    <a:pt x="15" y="0"/>
                  </a:lnTo>
                  <a:lnTo>
                    <a:pt x="15" y="1"/>
                  </a:lnTo>
                  <a:lnTo>
                    <a:pt x="1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9" name="Freeform 656"/>
            <p:cNvSpPr>
              <a:spLocks/>
            </p:cNvSpPr>
            <p:nvPr userDrawn="1"/>
          </p:nvSpPr>
          <p:spPr bwMode="auto">
            <a:xfrm>
              <a:off x="5611" y="182"/>
              <a:ext cx="17" cy="17"/>
            </a:xfrm>
            <a:custGeom>
              <a:avLst/>
              <a:gdLst>
                <a:gd name="T0" fmla="*/ 14 w 17"/>
                <a:gd name="T1" fmla="*/ 0 h 17"/>
                <a:gd name="T2" fmla="*/ 0 w 17"/>
                <a:gd name="T3" fmla="*/ 4 h 17"/>
                <a:gd name="T4" fmla="*/ 2 w 17"/>
                <a:gd name="T5" fmla="*/ 17 h 17"/>
                <a:gd name="T6" fmla="*/ 17 w 17"/>
                <a:gd name="T7" fmla="*/ 15 h 17"/>
                <a:gd name="T8" fmla="*/ 14 w 17"/>
                <a:gd name="T9" fmla="*/ 1 h 17"/>
                <a:gd name="T10" fmla="*/ 14 w 17"/>
                <a:gd name="T11" fmla="*/ 0 h 17"/>
                <a:gd name="T12" fmla="*/ 14 w 17"/>
                <a:gd name="T13" fmla="*/ 1 h 17"/>
                <a:gd name="T14" fmla="*/ 14 w 17"/>
                <a:gd name="T15" fmla="*/ 1 h 17"/>
                <a:gd name="T16" fmla="*/ 14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0"/>
                  </a:moveTo>
                  <a:lnTo>
                    <a:pt x="0" y="4"/>
                  </a:lnTo>
                  <a:lnTo>
                    <a:pt x="2" y="17"/>
                  </a:lnTo>
                  <a:lnTo>
                    <a:pt x="17" y="15"/>
                  </a:lnTo>
                  <a:lnTo>
                    <a:pt x="14" y="1"/>
                  </a:lnTo>
                  <a:lnTo>
                    <a:pt x="14" y="0"/>
                  </a:lnTo>
                  <a:lnTo>
                    <a:pt x="14" y="1"/>
                  </a:lnTo>
                  <a:lnTo>
                    <a:pt x="1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0" name="Freeform 657"/>
            <p:cNvSpPr>
              <a:spLocks/>
            </p:cNvSpPr>
            <p:nvPr userDrawn="1"/>
          </p:nvSpPr>
          <p:spPr bwMode="auto">
            <a:xfrm>
              <a:off x="5607" y="169"/>
              <a:ext cx="18" cy="18"/>
            </a:xfrm>
            <a:custGeom>
              <a:avLst/>
              <a:gdLst>
                <a:gd name="T0" fmla="*/ 13 w 18"/>
                <a:gd name="T1" fmla="*/ 0 h 18"/>
                <a:gd name="T2" fmla="*/ 0 w 18"/>
                <a:gd name="T3" fmla="*/ 6 h 18"/>
                <a:gd name="T4" fmla="*/ 4 w 18"/>
                <a:gd name="T5" fmla="*/ 18 h 18"/>
                <a:gd name="T6" fmla="*/ 18 w 18"/>
                <a:gd name="T7" fmla="*/ 13 h 18"/>
                <a:gd name="T8" fmla="*/ 14 w 18"/>
                <a:gd name="T9" fmla="*/ 1 h 18"/>
                <a:gd name="T10" fmla="*/ 13 w 18"/>
                <a:gd name="T11" fmla="*/ 0 h 18"/>
                <a:gd name="T12" fmla="*/ 14 w 18"/>
                <a:gd name="T13" fmla="*/ 1 h 18"/>
                <a:gd name="T14" fmla="*/ 14 w 18"/>
                <a:gd name="T15" fmla="*/ 1 h 18"/>
                <a:gd name="T16" fmla="*/ 13 w 18"/>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8">
                  <a:moveTo>
                    <a:pt x="13" y="0"/>
                  </a:moveTo>
                  <a:lnTo>
                    <a:pt x="0" y="6"/>
                  </a:lnTo>
                  <a:lnTo>
                    <a:pt x="4" y="18"/>
                  </a:lnTo>
                  <a:lnTo>
                    <a:pt x="18" y="13"/>
                  </a:lnTo>
                  <a:lnTo>
                    <a:pt x="14" y="1"/>
                  </a:lnTo>
                  <a:lnTo>
                    <a:pt x="13" y="0"/>
                  </a:lnTo>
                  <a:lnTo>
                    <a:pt x="14" y="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1" name="Freeform 658"/>
            <p:cNvSpPr>
              <a:spLocks/>
            </p:cNvSpPr>
            <p:nvPr userDrawn="1"/>
          </p:nvSpPr>
          <p:spPr bwMode="auto">
            <a:xfrm>
              <a:off x="5602" y="157"/>
              <a:ext cx="18" cy="20"/>
            </a:xfrm>
            <a:custGeom>
              <a:avLst/>
              <a:gdLst>
                <a:gd name="T0" fmla="*/ 13 w 18"/>
                <a:gd name="T1" fmla="*/ 0 h 20"/>
                <a:gd name="T2" fmla="*/ 0 w 18"/>
                <a:gd name="T3" fmla="*/ 8 h 20"/>
                <a:gd name="T4" fmla="*/ 5 w 18"/>
                <a:gd name="T5" fmla="*/ 20 h 20"/>
                <a:gd name="T6" fmla="*/ 18 w 18"/>
                <a:gd name="T7" fmla="*/ 12 h 20"/>
                <a:gd name="T8" fmla="*/ 13 w 18"/>
                <a:gd name="T9" fmla="*/ 1 h 20"/>
                <a:gd name="T10" fmla="*/ 13 w 1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0">
                  <a:moveTo>
                    <a:pt x="13" y="0"/>
                  </a:moveTo>
                  <a:lnTo>
                    <a:pt x="0" y="8"/>
                  </a:lnTo>
                  <a:lnTo>
                    <a:pt x="5" y="20"/>
                  </a:lnTo>
                  <a:lnTo>
                    <a:pt x="18" y="12"/>
                  </a:lnTo>
                  <a:lnTo>
                    <a:pt x="13" y="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2" name="Freeform 659"/>
            <p:cNvSpPr>
              <a:spLocks/>
            </p:cNvSpPr>
            <p:nvPr userDrawn="1"/>
          </p:nvSpPr>
          <p:spPr bwMode="auto">
            <a:xfrm>
              <a:off x="5595" y="145"/>
              <a:ext cx="20" cy="20"/>
            </a:xfrm>
            <a:custGeom>
              <a:avLst/>
              <a:gdLst>
                <a:gd name="T0" fmla="*/ 12 w 20"/>
                <a:gd name="T1" fmla="*/ 0 h 20"/>
                <a:gd name="T2" fmla="*/ 0 w 20"/>
                <a:gd name="T3" fmla="*/ 9 h 20"/>
                <a:gd name="T4" fmla="*/ 7 w 20"/>
                <a:gd name="T5" fmla="*/ 20 h 20"/>
                <a:gd name="T6" fmla="*/ 20 w 20"/>
                <a:gd name="T7" fmla="*/ 12 h 20"/>
                <a:gd name="T8" fmla="*/ 13 w 20"/>
                <a:gd name="T9" fmla="*/ 1 h 20"/>
                <a:gd name="T10" fmla="*/ 12 w 20"/>
                <a:gd name="T11" fmla="*/ 0 h 20"/>
                <a:gd name="T12" fmla="*/ 13 w 20"/>
                <a:gd name="T13" fmla="*/ 1 h 20"/>
                <a:gd name="T14" fmla="*/ 13 w 20"/>
                <a:gd name="T15" fmla="*/ 0 h 20"/>
                <a:gd name="T16" fmla="*/ 12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0"/>
                  </a:moveTo>
                  <a:lnTo>
                    <a:pt x="0" y="9"/>
                  </a:lnTo>
                  <a:lnTo>
                    <a:pt x="7" y="20"/>
                  </a:lnTo>
                  <a:lnTo>
                    <a:pt x="20" y="12"/>
                  </a:lnTo>
                  <a:lnTo>
                    <a:pt x="13" y="1"/>
                  </a:lnTo>
                  <a:lnTo>
                    <a:pt x="12" y="0"/>
                  </a:lnTo>
                  <a:lnTo>
                    <a:pt x="13" y="1"/>
                  </a:lnTo>
                  <a:lnTo>
                    <a:pt x="13" y="0"/>
                  </a:lnTo>
                  <a:lnTo>
                    <a:pt x="1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3" name="Freeform 660"/>
            <p:cNvSpPr>
              <a:spLocks/>
            </p:cNvSpPr>
            <p:nvPr userDrawn="1"/>
          </p:nvSpPr>
          <p:spPr bwMode="auto">
            <a:xfrm>
              <a:off x="5587" y="135"/>
              <a:ext cx="20" cy="21"/>
            </a:xfrm>
            <a:custGeom>
              <a:avLst/>
              <a:gdLst>
                <a:gd name="T0" fmla="*/ 11 w 20"/>
                <a:gd name="T1" fmla="*/ 0 h 21"/>
                <a:gd name="T2" fmla="*/ 0 w 20"/>
                <a:gd name="T3" fmla="*/ 10 h 21"/>
                <a:gd name="T4" fmla="*/ 8 w 20"/>
                <a:gd name="T5" fmla="*/ 21 h 21"/>
                <a:gd name="T6" fmla="*/ 20 w 20"/>
                <a:gd name="T7" fmla="*/ 10 h 21"/>
                <a:gd name="T8" fmla="*/ 12 w 20"/>
                <a:gd name="T9" fmla="*/ 1 h 21"/>
                <a:gd name="T10" fmla="*/ 11 w 20"/>
                <a:gd name="T11" fmla="*/ 0 h 21"/>
                <a:gd name="T12" fmla="*/ 12 w 20"/>
                <a:gd name="T13" fmla="*/ 1 h 21"/>
                <a:gd name="T14" fmla="*/ 12 w 20"/>
                <a:gd name="T15" fmla="*/ 0 h 21"/>
                <a:gd name="T16" fmla="*/ 11 w 20"/>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1">
                  <a:moveTo>
                    <a:pt x="11" y="0"/>
                  </a:moveTo>
                  <a:lnTo>
                    <a:pt x="0" y="10"/>
                  </a:lnTo>
                  <a:lnTo>
                    <a:pt x="8" y="21"/>
                  </a:lnTo>
                  <a:lnTo>
                    <a:pt x="20" y="10"/>
                  </a:lnTo>
                  <a:lnTo>
                    <a:pt x="12" y="1"/>
                  </a:lnTo>
                  <a:lnTo>
                    <a:pt x="11" y="0"/>
                  </a:lnTo>
                  <a:lnTo>
                    <a:pt x="12" y="1"/>
                  </a:lnTo>
                  <a:lnTo>
                    <a:pt x="12" y="0"/>
                  </a:lnTo>
                  <a:lnTo>
                    <a:pt x="1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4" name="Freeform 661"/>
            <p:cNvSpPr>
              <a:spLocks/>
            </p:cNvSpPr>
            <p:nvPr userDrawn="1"/>
          </p:nvSpPr>
          <p:spPr bwMode="auto">
            <a:xfrm>
              <a:off x="5578" y="125"/>
              <a:ext cx="20" cy="21"/>
            </a:xfrm>
            <a:custGeom>
              <a:avLst/>
              <a:gdLst>
                <a:gd name="T0" fmla="*/ 10 w 20"/>
                <a:gd name="T1" fmla="*/ 0 h 21"/>
                <a:gd name="T2" fmla="*/ 0 w 20"/>
                <a:gd name="T3" fmla="*/ 14 h 21"/>
                <a:gd name="T4" fmla="*/ 10 w 20"/>
                <a:gd name="T5" fmla="*/ 21 h 21"/>
                <a:gd name="T6" fmla="*/ 20 w 20"/>
                <a:gd name="T7" fmla="*/ 10 h 21"/>
                <a:gd name="T8" fmla="*/ 10 w 20"/>
                <a:gd name="T9" fmla="*/ 2 h 21"/>
                <a:gd name="T10" fmla="*/ 10 w 20"/>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1">
                  <a:moveTo>
                    <a:pt x="10" y="0"/>
                  </a:moveTo>
                  <a:lnTo>
                    <a:pt x="0" y="14"/>
                  </a:lnTo>
                  <a:lnTo>
                    <a:pt x="10" y="21"/>
                  </a:lnTo>
                  <a:lnTo>
                    <a:pt x="20" y="10"/>
                  </a:lnTo>
                  <a:lnTo>
                    <a:pt x="10" y="2"/>
                  </a:lnTo>
                  <a:lnTo>
                    <a:pt x="1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5" name="Freeform 662"/>
            <p:cNvSpPr>
              <a:spLocks/>
            </p:cNvSpPr>
            <p:nvPr userDrawn="1"/>
          </p:nvSpPr>
          <p:spPr bwMode="auto">
            <a:xfrm>
              <a:off x="5569" y="117"/>
              <a:ext cx="19" cy="22"/>
            </a:xfrm>
            <a:custGeom>
              <a:avLst/>
              <a:gdLst>
                <a:gd name="T0" fmla="*/ 8 w 19"/>
                <a:gd name="T1" fmla="*/ 0 h 22"/>
                <a:gd name="T2" fmla="*/ 0 w 19"/>
                <a:gd name="T3" fmla="*/ 14 h 22"/>
                <a:gd name="T4" fmla="*/ 10 w 19"/>
                <a:gd name="T5" fmla="*/ 22 h 22"/>
                <a:gd name="T6" fmla="*/ 19 w 19"/>
                <a:gd name="T7" fmla="*/ 8 h 22"/>
                <a:gd name="T8" fmla="*/ 9 w 19"/>
                <a:gd name="T9" fmla="*/ 2 h 22"/>
                <a:gd name="T10" fmla="*/ 8 w 19"/>
                <a:gd name="T11" fmla="*/ 0 h 22"/>
                <a:gd name="T12" fmla="*/ 9 w 19"/>
                <a:gd name="T13" fmla="*/ 2 h 22"/>
                <a:gd name="T14" fmla="*/ 8 w 19"/>
                <a:gd name="T15" fmla="*/ 0 h 22"/>
                <a:gd name="T16" fmla="*/ 8 w 19"/>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2">
                  <a:moveTo>
                    <a:pt x="8" y="0"/>
                  </a:moveTo>
                  <a:lnTo>
                    <a:pt x="0" y="14"/>
                  </a:lnTo>
                  <a:lnTo>
                    <a:pt x="10" y="22"/>
                  </a:lnTo>
                  <a:lnTo>
                    <a:pt x="19" y="8"/>
                  </a:lnTo>
                  <a:lnTo>
                    <a:pt x="9" y="2"/>
                  </a:lnTo>
                  <a:lnTo>
                    <a:pt x="8" y="0"/>
                  </a:lnTo>
                  <a:lnTo>
                    <a:pt x="9" y="2"/>
                  </a:lnTo>
                  <a:lnTo>
                    <a:pt x="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6" name="Freeform 663"/>
            <p:cNvSpPr>
              <a:spLocks/>
            </p:cNvSpPr>
            <p:nvPr userDrawn="1"/>
          </p:nvSpPr>
          <p:spPr bwMode="auto">
            <a:xfrm>
              <a:off x="5558" y="112"/>
              <a:ext cx="19" cy="20"/>
            </a:xfrm>
            <a:custGeom>
              <a:avLst/>
              <a:gdLst>
                <a:gd name="T0" fmla="*/ 7 w 19"/>
                <a:gd name="T1" fmla="*/ 0 h 20"/>
                <a:gd name="T2" fmla="*/ 0 w 19"/>
                <a:gd name="T3" fmla="*/ 15 h 20"/>
                <a:gd name="T4" fmla="*/ 12 w 19"/>
                <a:gd name="T5" fmla="*/ 20 h 20"/>
                <a:gd name="T6" fmla="*/ 19 w 19"/>
                <a:gd name="T7" fmla="*/ 5 h 20"/>
                <a:gd name="T8" fmla="*/ 7 w 19"/>
                <a:gd name="T9" fmla="*/ 0 h 20"/>
                <a:gd name="T10" fmla="*/ 7 w 1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20">
                  <a:moveTo>
                    <a:pt x="7" y="0"/>
                  </a:moveTo>
                  <a:lnTo>
                    <a:pt x="0" y="15"/>
                  </a:lnTo>
                  <a:lnTo>
                    <a:pt x="12" y="20"/>
                  </a:lnTo>
                  <a:lnTo>
                    <a:pt x="19" y="5"/>
                  </a:lnTo>
                  <a:lnTo>
                    <a:pt x="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7" name="Freeform 664"/>
            <p:cNvSpPr>
              <a:spLocks/>
            </p:cNvSpPr>
            <p:nvPr userDrawn="1"/>
          </p:nvSpPr>
          <p:spPr bwMode="auto">
            <a:xfrm>
              <a:off x="5548" y="107"/>
              <a:ext cx="17" cy="20"/>
            </a:xfrm>
            <a:custGeom>
              <a:avLst/>
              <a:gdLst>
                <a:gd name="T0" fmla="*/ 5 w 17"/>
                <a:gd name="T1" fmla="*/ 0 h 20"/>
                <a:gd name="T2" fmla="*/ 0 w 17"/>
                <a:gd name="T3" fmla="*/ 14 h 20"/>
                <a:gd name="T4" fmla="*/ 11 w 17"/>
                <a:gd name="T5" fmla="*/ 20 h 20"/>
                <a:gd name="T6" fmla="*/ 17 w 17"/>
                <a:gd name="T7" fmla="*/ 5 h 20"/>
                <a:gd name="T8" fmla="*/ 5 w 17"/>
                <a:gd name="T9" fmla="*/ 0 h 20"/>
                <a:gd name="T10" fmla="*/ 5 w 17"/>
                <a:gd name="T11" fmla="*/ 0 h 20"/>
                <a:gd name="T12" fmla="*/ 5 w 17"/>
                <a:gd name="T13" fmla="*/ 0 h 20"/>
                <a:gd name="T14" fmla="*/ 5 w 17"/>
                <a:gd name="T15" fmla="*/ 0 h 20"/>
                <a:gd name="T16" fmla="*/ 5 w 17"/>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20">
                  <a:moveTo>
                    <a:pt x="5" y="0"/>
                  </a:moveTo>
                  <a:lnTo>
                    <a:pt x="0" y="14"/>
                  </a:lnTo>
                  <a:lnTo>
                    <a:pt x="11" y="20"/>
                  </a:lnTo>
                  <a:lnTo>
                    <a:pt x="17" y="5"/>
                  </a:lnTo>
                  <a:lnTo>
                    <a:pt x="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8" name="Freeform 665"/>
            <p:cNvSpPr>
              <a:spLocks/>
            </p:cNvSpPr>
            <p:nvPr userDrawn="1"/>
          </p:nvSpPr>
          <p:spPr bwMode="auto">
            <a:xfrm>
              <a:off x="5536" y="104"/>
              <a:ext cx="17" cy="19"/>
            </a:xfrm>
            <a:custGeom>
              <a:avLst/>
              <a:gdLst>
                <a:gd name="T0" fmla="*/ 2 w 17"/>
                <a:gd name="T1" fmla="*/ 0 h 19"/>
                <a:gd name="T2" fmla="*/ 0 w 17"/>
                <a:gd name="T3" fmla="*/ 15 h 19"/>
                <a:gd name="T4" fmla="*/ 13 w 17"/>
                <a:gd name="T5" fmla="*/ 19 h 19"/>
                <a:gd name="T6" fmla="*/ 17 w 17"/>
                <a:gd name="T7" fmla="*/ 3 h 19"/>
                <a:gd name="T8" fmla="*/ 4 w 17"/>
                <a:gd name="T9" fmla="*/ 0 h 19"/>
                <a:gd name="T10" fmla="*/ 2 w 17"/>
                <a:gd name="T11" fmla="*/ 0 h 19"/>
                <a:gd name="T12" fmla="*/ 4 w 17"/>
                <a:gd name="T13" fmla="*/ 0 h 19"/>
                <a:gd name="T14" fmla="*/ 2 w 17"/>
                <a:gd name="T15" fmla="*/ 0 h 19"/>
                <a:gd name="T16" fmla="*/ 2 w 17"/>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9">
                  <a:moveTo>
                    <a:pt x="2" y="0"/>
                  </a:moveTo>
                  <a:lnTo>
                    <a:pt x="0" y="15"/>
                  </a:lnTo>
                  <a:lnTo>
                    <a:pt x="13" y="19"/>
                  </a:lnTo>
                  <a:lnTo>
                    <a:pt x="17" y="3"/>
                  </a:lnTo>
                  <a:lnTo>
                    <a:pt x="4" y="0"/>
                  </a:lnTo>
                  <a:lnTo>
                    <a:pt x="2" y="0"/>
                  </a:lnTo>
                  <a:lnTo>
                    <a:pt x="4" y="0"/>
                  </a:lnTo>
                  <a:lnTo>
                    <a:pt x="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9" name="Freeform 666"/>
            <p:cNvSpPr>
              <a:spLocks/>
            </p:cNvSpPr>
            <p:nvPr userDrawn="1"/>
          </p:nvSpPr>
          <p:spPr bwMode="auto">
            <a:xfrm>
              <a:off x="5524" y="103"/>
              <a:ext cx="14" cy="16"/>
            </a:xfrm>
            <a:custGeom>
              <a:avLst/>
              <a:gdLst>
                <a:gd name="T0" fmla="*/ 0 w 14"/>
                <a:gd name="T1" fmla="*/ 16 h 16"/>
                <a:gd name="T2" fmla="*/ 13 w 14"/>
                <a:gd name="T3" fmla="*/ 16 h 16"/>
                <a:gd name="T4" fmla="*/ 14 w 14"/>
                <a:gd name="T5" fmla="*/ 1 h 16"/>
                <a:gd name="T6" fmla="*/ 1 w 14"/>
                <a:gd name="T7" fmla="*/ 0 h 16"/>
                <a:gd name="T8" fmla="*/ 0 w 14"/>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6"/>
                  </a:moveTo>
                  <a:lnTo>
                    <a:pt x="13" y="16"/>
                  </a:lnTo>
                  <a:lnTo>
                    <a:pt x="14" y="1"/>
                  </a:lnTo>
                  <a:lnTo>
                    <a:pt x="1" y="0"/>
                  </a:lnTo>
                  <a:lnTo>
                    <a:pt x="0"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 name="Freeform 667"/>
            <p:cNvSpPr>
              <a:spLocks/>
            </p:cNvSpPr>
            <p:nvPr userDrawn="1"/>
          </p:nvSpPr>
          <p:spPr bwMode="auto">
            <a:xfrm>
              <a:off x="5454" y="106"/>
              <a:ext cx="38" cy="213"/>
            </a:xfrm>
            <a:custGeom>
              <a:avLst/>
              <a:gdLst>
                <a:gd name="T0" fmla="*/ 16 w 38"/>
                <a:gd name="T1" fmla="*/ 213 h 213"/>
                <a:gd name="T2" fmla="*/ 38 w 38"/>
                <a:gd name="T3" fmla="*/ 2 h 213"/>
                <a:gd name="T4" fmla="*/ 24 w 38"/>
                <a:gd name="T5" fmla="*/ 0 h 213"/>
                <a:gd name="T6" fmla="*/ 0 w 38"/>
                <a:gd name="T7" fmla="*/ 211 h 213"/>
                <a:gd name="T8" fmla="*/ 16 w 38"/>
                <a:gd name="T9" fmla="*/ 213 h 2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213">
                  <a:moveTo>
                    <a:pt x="16" y="213"/>
                  </a:moveTo>
                  <a:lnTo>
                    <a:pt x="38" y="2"/>
                  </a:lnTo>
                  <a:lnTo>
                    <a:pt x="24" y="0"/>
                  </a:lnTo>
                  <a:lnTo>
                    <a:pt x="0" y="211"/>
                  </a:lnTo>
                  <a:lnTo>
                    <a:pt x="16" y="21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 name="Rectangle 668"/>
            <p:cNvSpPr>
              <a:spLocks noChangeArrowheads="1"/>
            </p:cNvSpPr>
            <p:nvPr userDrawn="1"/>
          </p:nvSpPr>
          <p:spPr bwMode="auto">
            <a:xfrm>
              <a:off x="5461" y="305"/>
              <a:ext cx="64" cy="1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1282" name="Freeform 669"/>
            <p:cNvSpPr>
              <a:spLocks/>
            </p:cNvSpPr>
            <p:nvPr userDrawn="1"/>
          </p:nvSpPr>
          <p:spPr bwMode="auto">
            <a:xfrm>
              <a:off x="5623" y="218"/>
              <a:ext cx="15" cy="17"/>
            </a:xfrm>
            <a:custGeom>
              <a:avLst/>
              <a:gdLst>
                <a:gd name="T0" fmla="*/ 14 w 15"/>
                <a:gd name="T1" fmla="*/ 17 h 17"/>
                <a:gd name="T2" fmla="*/ 14 w 15"/>
                <a:gd name="T3" fmla="*/ 15 h 17"/>
                <a:gd name="T4" fmla="*/ 15 w 15"/>
                <a:gd name="T5" fmla="*/ 1 h 17"/>
                <a:gd name="T6" fmla="*/ 0 w 15"/>
                <a:gd name="T7" fmla="*/ 0 h 17"/>
                <a:gd name="T8" fmla="*/ 0 w 15"/>
                <a:gd name="T9" fmla="*/ 14 h 17"/>
                <a:gd name="T10" fmla="*/ 14 w 15"/>
                <a:gd name="T11" fmla="*/ 17 h 17"/>
                <a:gd name="T12" fmla="*/ 14 w 15"/>
                <a:gd name="T13" fmla="*/ 17 h 17"/>
                <a:gd name="T14" fmla="*/ 14 w 15"/>
                <a:gd name="T15" fmla="*/ 15 h 17"/>
                <a:gd name="T16" fmla="*/ 14 w 15"/>
                <a:gd name="T17" fmla="*/ 15 h 17"/>
                <a:gd name="T18" fmla="*/ 14 w 15"/>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7">
                  <a:moveTo>
                    <a:pt x="14" y="17"/>
                  </a:moveTo>
                  <a:lnTo>
                    <a:pt x="14" y="15"/>
                  </a:lnTo>
                  <a:lnTo>
                    <a:pt x="15" y="1"/>
                  </a:lnTo>
                  <a:lnTo>
                    <a:pt x="0" y="0"/>
                  </a:lnTo>
                  <a:lnTo>
                    <a:pt x="0" y="14"/>
                  </a:lnTo>
                  <a:lnTo>
                    <a:pt x="14" y="17"/>
                  </a:lnTo>
                  <a:lnTo>
                    <a:pt x="14" y="15"/>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3" name="Freeform 670"/>
            <p:cNvSpPr>
              <a:spLocks/>
            </p:cNvSpPr>
            <p:nvPr userDrawn="1"/>
          </p:nvSpPr>
          <p:spPr bwMode="auto">
            <a:xfrm>
              <a:off x="5620" y="231"/>
              <a:ext cx="17" cy="17"/>
            </a:xfrm>
            <a:custGeom>
              <a:avLst/>
              <a:gdLst>
                <a:gd name="T0" fmla="*/ 14 w 17"/>
                <a:gd name="T1" fmla="*/ 17 h 17"/>
                <a:gd name="T2" fmla="*/ 14 w 17"/>
                <a:gd name="T3" fmla="*/ 17 h 17"/>
                <a:gd name="T4" fmla="*/ 17 w 17"/>
                <a:gd name="T5" fmla="*/ 4 h 17"/>
                <a:gd name="T6" fmla="*/ 3 w 17"/>
                <a:gd name="T7" fmla="*/ 0 h 17"/>
                <a:gd name="T8" fmla="*/ 0 w 17"/>
                <a:gd name="T9" fmla="*/ 14 h 17"/>
                <a:gd name="T10" fmla="*/ 14 w 17"/>
                <a:gd name="T11" fmla="*/ 17 h 17"/>
                <a:gd name="T12" fmla="*/ 14 w 17"/>
                <a:gd name="T13" fmla="*/ 17 h 17"/>
                <a:gd name="T14" fmla="*/ 14 w 17"/>
                <a:gd name="T15" fmla="*/ 17 h 17"/>
                <a:gd name="T16" fmla="*/ 14 w 17"/>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17"/>
                  </a:moveTo>
                  <a:lnTo>
                    <a:pt x="14" y="17"/>
                  </a:lnTo>
                  <a:lnTo>
                    <a:pt x="17" y="4"/>
                  </a:lnTo>
                  <a:lnTo>
                    <a:pt x="3" y="0"/>
                  </a:lnTo>
                  <a:lnTo>
                    <a:pt x="0" y="14"/>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4" name="Freeform 671"/>
            <p:cNvSpPr>
              <a:spLocks/>
            </p:cNvSpPr>
            <p:nvPr userDrawn="1"/>
          </p:nvSpPr>
          <p:spPr bwMode="auto">
            <a:xfrm>
              <a:off x="5616" y="244"/>
              <a:ext cx="18" cy="17"/>
            </a:xfrm>
            <a:custGeom>
              <a:avLst/>
              <a:gdLst>
                <a:gd name="T0" fmla="*/ 14 w 18"/>
                <a:gd name="T1" fmla="*/ 17 h 17"/>
                <a:gd name="T2" fmla="*/ 14 w 18"/>
                <a:gd name="T3" fmla="*/ 17 h 17"/>
                <a:gd name="T4" fmla="*/ 18 w 18"/>
                <a:gd name="T5" fmla="*/ 4 h 17"/>
                <a:gd name="T6" fmla="*/ 4 w 18"/>
                <a:gd name="T7" fmla="*/ 0 h 17"/>
                <a:gd name="T8" fmla="*/ 0 w 18"/>
                <a:gd name="T9" fmla="*/ 12 h 17"/>
                <a:gd name="T10" fmla="*/ 14 w 18"/>
                <a:gd name="T11" fmla="*/ 17 h 17"/>
                <a:gd name="T12" fmla="*/ 14 w 18"/>
                <a:gd name="T13" fmla="*/ 17 h 17"/>
                <a:gd name="T14" fmla="*/ 14 w 18"/>
                <a:gd name="T15" fmla="*/ 17 h 17"/>
                <a:gd name="T16" fmla="*/ 14 w 1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7">
                  <a:moveTo>
                    <a:pt x="14" y="17"/>
                  </a:moveTo>
                  <a:lnTo>
                    <a:pt x="14" y="17"/>
                  </a:lnTo>
                  <a:lnTo>
                    <a:pt x="18" y="4"/>
                  </a:lnTo>
                  <a:lnTo>
                    <a:pt x="4" y="0"/>
                  </a:lnTo>
                  <a:lnTo>
                    <a:pt x="0" y="12"/>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5" name="Freeform 672"/>
            <p:cNvSpPr>
              <a:spLocks/>
            </p:cNvSpPr>
            <p:nvPr userDrawn="1"/>
          </p:nvSpPr>
          <p:spPr bwMode="auto">
            <a:xfrm>
              <a:off x="5611" y="256"/>
              <a:ext cx="19" cy="18"/>
            </a:xfrm>
            <a:custGeom>
              <a:avLst/>
              <a:gdLst>
                <a:gd name="T0" fmla="*/ 13 w 19"/>
                <a:gd name="T1" fmla="*/ 18 h 18"/>
                <a:gd name="T2" fmla="*/ 13 w 19"/>
                <a:gd name="T3" fmla="*/ 18 h 18"/>
                <a:gd name="T4" fmla="*/ 19 w 19"/>
                <a:gd name="T5" fmla="*/ 5 h 18"/>
                <a:gd name="T6" fmla="*/ 5 w 19"/>
                <a:gd name="T7" fmla="*/ 0 h 18"/>
                <a:gd name="T8" fmla="*/ 0 w 19"/>
                <a:gd name="T9" fmla="*/ 12 h 18"/>
                <a:gd name="T10" fmla="*/ 13 w 19"/>
                <a:gd name="T11" fmla="*/ 18 h 18"/>
                <a:gd name="T12" fmla="*/ 13 w 19"/>
                <a:gd name="T13" fmla="*/ 18 h 18"/>
                <a:gd name="T14" fmla="*/ 13 w 19"/>
                <a:gd name="T15" fmla="*/ 18 h 18"/>
                <a:gd name="T16" fmla="*/ 13 w 19"/>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18">
                  <a:moveTo>
                    <a:pt x="13" y="18"/>
                  </a:moveTo>
                  <a:lnTo>
                    <a:pt x="13" y="18"/>
                  </a:lnTo>
                  <a:lnTo>
                    <a:pt x="19" y="5"/>
                  </a:lnTo>
                  <a:lnTo>
                    <a:pt x="5" y="0"/>
                  </a:lnTo>
                  <a:lnTo>
                    <a:pt x="0" y="12"/>
                  </a:lnTo>
                  <a:lnTo>
                    <a:pt x="1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6" name="Freeform 673"/>
            <p:cNvSpPr>
              <a:spLocks/>
            </p:cNvSpPr>
            <p:nvPr userDrawn="1"/>
          </p:nvSpPr>
          <p:spPr bwMode="auto">
            <a:xfrm>
              <a:off x="5604" y="266"/>
              <a:ext cx="20" cy="20"/>
            </a:xfrm>
            <a:custGeom>
              <a:avLst/>
              <a:gdLst>
                <a:gd name="T0" fmla="*/ 12 w 20"/>
                <a:gd name="T1" fmla="*/ 20 h 20"/>
                <a:gd name="T2" fmla="*/ 13 w 20"/>
                <a:gd name="T3" fmla="*/ 20 h 20"/>
                <a:gd name="T4" fmla="*/ 20 w 20"/>
                <a:gd name="T5" fmla="*/ 8 h 20"/>
                <a:gd name="T6" fmla="*/ 7 w 20"/>
                <a:gd name="T7" fmla="*/ 0 h 20"/>
                <a:gd name="T8" fmla="*/ 0 w 20"/>
                <a:gd name="T9" fmla="*/ 11 h 20"/>
                <a:gd name="T10" fmla="*/ 12 w 20"/>
                <a:gd name="T11" fmla="*/ 20 h 20"/>
                <a:gd name="T12" fmla="*/ 12 w 20"/>
                <a:gd name="T13" fmla="*/ 20 h 20"/>
                <a:gd name="T14" fmla="*/ 12 w 20"/>
                <a:gd name="T15" fmla="*/ 20 h 20"/>
                <a:gd name="T16" fmla="*/ 13 w 20"/>
                <a:gd name="T17" fmla="*/ 20 h 20"/>
                <a:gd name="T18" fmla="*/ 12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2" y="20"/>
                  </a:moveTo>
                  <a:lnTo>
                    <a:pt x="13" y="20"/>
                  </a:lnTo>
                  <a:lnTo>
                    <a:pt x="20" y="8"/>
                  </a:lnTo>
                  <a:lnTo>
                    <a:pt x="7" y="0"/>
                  </a:lnTo>
                  <a:lnTo>
                    <a:pt x="0" y="11"/>
                  </a:lnTo>
                  <a:lnTo>
                    <a:pt x="12" y="20"/>
                  </a:lnTo>
                  <a:lnTo>
                    <a:pt x="13" y="20"/>
                  </a:lnTo>
                  <a:lnTo>
                    <a:pt x="1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7" name="Freeform 674"/>
            <p:cNvSpPr>
              <a:spLocks/>
            </p:cNvSpPr>
            <p:nvPr userDrawn="1"/>
          </p:nvSpPr>
          <p:spPr bwMode="auto">
            <a:xfrm>
              <a:off x="5596" y="277"/>
              <a:ext cx="20" cy="20"/>
            </a:xfrm>
            <a:custGeom>
              <a:avLst/>
              <a:gdLst>
                <a:gd name="T0" fmla="*/ 11 w 20"/>
                <a:gd name="T1" fmla="*/ 20 h 20"/>
                <a:gd name="T2" fmla="*/ 12 w 20"/>
                <a:gd name="T3" fmla="*/ 20 h 20"/>
                <a:gd name="T4" fmla="*/ 20 w 20"/>
                <a:gd name="T5" fmla="*/ 9 h 20"/>
                <a:gd name="T6" fmla="*/ 8 w 20"/>
                <a:gd name="T7" fmla="*/ 0 h 20"/>
                <a:gd name="T8" fmla="*/ 0 w 20"/>
                <a:gd name="T9" fmla="*/ 9 h 20"/>
                <a:gd name="T10" fmla="*/ 11 w 20"/>
                <a:gd name="T11" fmla="*/ 20 h 20"/>
                <a:gd name="T12" fmla="*/ 11 w 20"/>
                <a:gd name="T13" fmla="*/ 20 h 20"/>
                <a:gd name="T14" fmla="*/ 12 w 20"/>
                <a:gd name="T15" fmla="*/ 20 h 20"/>
                <a:gd name="T16" fmla="*/ 12 w 20"/>
                <a:gd name="T17" fmla="*/ 20 h 20"/>
                <a:gd name="T18" fmla="*/ 11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1" y="20"/>
                  </a:moveTo>
                  <a:lnTo>
                    <a:pt x="12" y="20"/>
                  </a:lnTo>
                  <a:lnTo>
                    <a:pt x="20" y="9"/>
                  </a:lnTo>
                  <a:lnTo>
                    <a:pt x="8" y="0"/>
                  </a:lnTo>
                  <a:lnTo>
                    <a:pt x="0" y="9"/>
                  </a:lnTo>
                  <a:lnTo>
                    <a:pt x="11" y="20"/>
                  </a:lnTo>
                  <a:lnTo>
                    <a:pt x="12" y="20"/>
                  </a:lnTo>
                  <a:lnTo>
                    <a:pt x="1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8" name="Freeform 675"/>
            <p:cNvSpPr>
              <a:spLocks/>
            </p:cNvSpPr>
            <p:nvPr userDrawn="1"/>
          </p:nvSpPr>
          <p:spPr bwMode="auto">
            <a:xfrm>
              <a:off x="5588" y="286"/>
              <a:ext cx="19" cy="20"/>
            </a:xfrm>
            <a:custGeom>
              <a:avLst/>
              <a:gdLst>
                <a:gd name="T0" fmla="*/ 10 w 19"/>
                <a:gd name="T1" fmla="*/ 20 h 20"/>
                <a:gd name="T2" fmla="*/ 11 w 19"/>
                <a:gd name="T3" fmla="*/ 20 h 20"/>
                <a:gd name="T4" fmla="*/ 19 w 19"/>
                <a:gd name="T5" fmla="*/ 11 h 20"/>
                <a:gd name="T6" fmla="*/ 8 w 19"/>
                <a:gd name="T7" fmla="*/ 0 h 20"/>
                <a:gd name="T8" fmla="*/ 0 w 19"/>
                <a:gd name="T9" fmla="*/ 8 h 20"/>
                <a:gd name="T10" fmla="*/ 10 w 19"/>
                <a:gd name="T11" fmla="*/ 20 h 20"/>
                <a:gd name="T12" fmla="*/ 10 w 19"/>
                <a:gd name="T13" fmla="*/ 20 h 20"/>
                <a:gd name="T14" fmla="*/ 10 w 19"/>
                <a:gd name="T15" fmla="*/ 20 h 20"/>
                <a:gd name="T16" fmla="*/ 11 w 19"/>
                <a:gd name="T17" fmla="*/ 20 h 20"/>
                <a:gd name="T18" fmla="*/ 10 w 19"/>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20">
                  <a:moveTo>
                    <a:pt x="10" y="20"/>
                  </a:moveTo>
                  <a:lnTo>
                    <a:pt x="11" y="20"/>
                  </a:lnTo>
                  <a:lnTo>
                    <a:pt x="19" y="11"/>
                  </a:lnTo>
                  <a:lnTo>
                    <a:pt x="8" y="0"/>
                  </a:lnTo>
                  <a:lnTo>
                    <a:pt x="0" y="8"/>
                  </a:lnTo>
                  <a:lnTo>
                    <a:pt x="10" y="20"/>
                  </a:lnTo>
                  <a:lnTo>
                    <a:pt x="11" y="20"/>
                  </a:lnTo>
                  <a:lnTo>
                    <a:pt x="1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9" name="Freeform 676"/>
            <p:cNvSpPr>
              <a:spLocks/>
            </p:cNvSpPr>
            <p:nvPr userDrawn="1"/>
          </p:nvSpPr>
          <p:spPr bwMode="auto">
            <a:xfrm>
              <a:off x="5578" y="294"/>
              <a:ext cx="20" cy="20"/>
            </a:xfrm>
            <a:custGeom>
              <a:avLst/>
              <a:gdLst>
                <a:gd name="T0" fmla="*/ 8 w 20"/>
                <a:gd name="T1" fmla="*/ 20 h 20"/>
                <a:gd name="T2" fmla="*/ 9 w 20"/>
                <a:gd name="T3" fmla="*/ 20 h 20"/>
                <a:gd name="T4" fmla="*/ 20 w 20"/>
                <a:gd name="T5" fmla="*/ 12 h 20"/>
                <a:gd name="T6" fmla="*/ 10 w 20"/>
                <a:gd name="T7" fmla="*/ 0 h 20"/>
                <a:gd name="T8" fmla="*/ 0 w 20"/>
                <a:gd name="T9" fmla="*/ 7 h 20"/>
                <a:gd name="T10" fmla="*/ 8 w 20"/>
                <a:gd name="T11" fmla="*/ 20 h 20"/>
                <a:gd name="T12" fmla="*/ 8 w 20"/>
                <a:gd name="T13" fmla="*/ 20 h 20"/>
                <a:gd name="T14" fmla="*/ 9 w 20"/>
                <a:gd name="T15" fmla="*/ 20 h 20"/>
                <a:gd name="T16" fmla="*/ 9 w 20"/>
                <a:gd name="T17" fmla="*/ 20 h 20"/>
                <a:gd name="T18" fmla="*/ 8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8" y="20"/>
                  </a:moveTo>
                  <a:lnTo>
                    <a:pt x="9" y="20"/>
                  </a:lnTo>
                  <a:lnTo>
                    <a:pt x="20" y="12"/>
                  </a:lnTo>
                  <a:lnTo>
                    <a:pt x="10" y="0"/>
                  </a:lnTo>
                  <a:lnTo>
                    <a:pt x="0" y="7"/>
                  </a:lnTo>
                  <a:lnTo>
                    <a:pt x="8" y="20"/>
                  </a:lnTo>
                  <a:lnTo>
                    <a:pt x="9"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0" name="Freeform 677"/>
            <p:cNvSpPr>
              <a:spLocks/>
            </p:cNvSpPr>
            <p:nvPr userDrawn="1"/>
          </p:nvSpPr>
          <p:spPr bwMode="auto">
            <a:xfrm>
              <a:off x="5569" y="301"/>
              <a:ext cx="17" cy="20"/>
            </a:xfrm>
            <a:custGeom>
              <a:avLst/>
              <a:gdLst>
                <a:gd name="T0" fmla="*/ 5 w 17"/>
                <a:gd name="T1" fmla="*/ 20 h 20"/>
                <a:gd name="T2" fmla="*/ 6 w 17"/>
                <a:gd name="T3" fmla="*/ 20 h 20"/>
                <a:gd name="T4" fmla="*/ 17 w 17"/>
                <a:gd name="T5" fmla="*/ 13 h 20"/>
                <a:gd name="T6" fmla="*/ 10 w 17"/>
                <a:gd name="T7" fmla="*/ 0 h 20"/>
                <a:gd name="T8" fmla="*/ 0 w 17"/>
                <a:gd name="T9" fmla="*/ 5 h 20"/>
                <a:gd name="T10" fmla="*/ 5 w 17"/>
                <a:gd name="T11" fmla="*/ 20 h 20"/>
                <a:gd name="T12" fmla="*/ 5 w 17"/>
                <a:gd name="T13" fmla="*/ 20 h 20"/>
                <a:gd name="T14" fmla="*/ 6 w 17"/>
                <a:gd name="T15" fmla="*/ 20 h 20"/>
                <a:gd name="T16" fmla="*/ 6 w 17"/>
                <a:gd name="T17" fmla="*/ 20 h 20"/>
                <a:gd name="T18" fmla="*/ 5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5" y="20"/>
                  </a:moveTo>
                  <a:lnTo>
                    <a:pt x="6" y="20"/>
                  </a:lnTo>
                  <a:lnTo>
                    <a:pt x="17" y="13"/>
                  </a:lnTo>
                  <a:lnTo>
                    <a:pt x="10" y="0"/>
                  </a:lnTo>
                  <a:lnTo>
                    <a:pt x="0" y="5"/>
                  </a:lnTo>
                  <a:lnTo>
                    <a:pt x="5" y="20"/>
                  </a:lnTo>
                  <a:lnTo>
                    <a:pt x="6" y="20"/>
                  </a:lnTo>
                  <a:lnTo>
                    <a:pt x="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1" name="Freeform 678"/>
            <p:cNvSpPr>
              <a:spLocks/>
            </p:cNvSpPr>
            <p:nvPr userDrawn="1"/>
          </p:nvSpPr>
          <p:spPr bwMode="auto">
            <a:xfrm>
              <a:off x="5557" y="306"/>
              <a:ext cx="17" cy="20"/>
            </a:xfrm>
            <a:custGeom>
              <a:avLst/>
              <a:gdLst>
                <a:gd name="T0" fmla="*/ 4 w 17"/>
                <a:gd name="T1" fmla="*/ 20 h 20"/>
                <a:gd name="T2" fmla="*/ 5 w 17"/>
                <a:gd name="T3" fmla="*/ 19 h 20"/>
                <a:gd name="T4" fmla="*/ 17 w 17"/>
                <a:gd name="T5" fmla="*/ 15 h 20"/>
                <a:gd name="T6" fmla="*/ 12 w 17"/>
                <a:gd name="T7" fmla="*/ 0 h 20"/>
                <a:gd name="T8" fmla="*/ 0 w 17"/>
                <a:gd name="T9" fmla="*/ 4 h 20"/>
                <a:gd name="T10" fmla="*/ 4 w 17"/>
                <a:gd name="T11" fmla="*/ 20 h 20"/>
                <a:gd name="T12" fmla="*/ 4 w 17"/>
                <a:gd name="T13" fmla="*/ 20 h 20"/>
                <a:gd name="T14" fmla="*/ 5 w 17"/>
                <a:gd name="T15" fmla="*/ 20 h 20"/>
                <a:gd name="T16" fmla="*/ 5 w 17"/>
                <a:gd name="T17" fmla="*/ 19 h 20"/>
                <a:gd name="T18" fmla="*/ 4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4" y="20"/>
                  </a:moveTo>
                  <a:lnTo>
                    <a:pt x="5" y="19"/>
                  </a:lnTo>
                  <a:lnTo>
                    <a:pt x="17" y="15"/>
                  </a:lnTo>
                  <a:lnTo>
                    <a:pt x="12" y="0"/>
                  </a:lnTo>
                  <a:lnTo>
                    <a:pt x="0" y="4"/>
                  </a:lnTo>
                  <a:lnTo>
                    <a:pt x="4" y="20"/>
                  </a:lnTo>
                  <a:lnTo>
                    <a:pt x="5" y="20"/>
                  </a:lnTo>
                  <a:lnTo>
                    <a:pt x="5" y="19"/>
                  </a:lnTo>
                  <a:lnTo>
                    <a:pt x="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2" name="Freeform 679"/>
            <p:cNvSpPr>
              <a:spLocks/>
            </p:cNvSpPr>
            <p:nvPr userDrawn="1"/>
          </p:nvSpPr>
          <p:spPr bwMode="auto">
            <a:xfrm>
              <a:off x="5545" y="310"/>
              <a:ext cx="16" cy="18"/>
            </a:xfrm>
            <a:custGeom>
              <a:avLst/>
              <a:gdLst>
                <a:gd name="T0" fmla="*/ 3 w 16"/>
                <a:gd name="T1" fmla="*/ 18 h 18"/>
                <a:gd name="T2" fmla="*/ 3 w 16"/>
                <a:gd name="T3" fmla="*/ 18 h 18"/>
                <a:gd name="T4" fmla="*/ 16 w 16"/>
                <a:gd name="T5" fmla="*/ 16 h 18"/>
                <a:gd name="T6" fmla="*/ 13 w 16"/>
                <a:gd name="T7" fmla="*/ 0 h 18"/>
                <a:gd name="T8" fmla="*/ 0 w 16"/>
                <a:gd name="T9" fmla="*/ 3 h 18"/>
                <a:gd name="T10" fmla="*/ 3 w 16"/>
                <a:gd name="T11" fmla="*/ 18 h 18"/>
                <a:gd name="T12" fmla="*/ 3 w 16"/>
                <a:gd name="T13" fmla="*/ 18 h 18"/>
                <a:gd name="T14" fmla="*/ 3 w 16"/>
                <a:gd name="T15" fmla="*/ 18 h 18"/>
                <a:gd name="T16" fmla="*/ 3 w 16"/>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8">
                  <a:moveTo>
                    <a:pt x="3" y="18"/>
                  </a:moveTo>
                  <a:lnTo>
                    <a:pt x="3" y="18"/>
                  </a:lnTo>
                  <a:lnTo>
                    <a:pt x="16" y="16"/>
                  </a:lnTo>
                  <a:lnTo>
                    <a:pt x="13" y="0"/>
                  </a:lnTo>
                  <a:lnTo>
                    <a:pt x="0" y="3"/>
                  </a:lnTo>
                  <a:lnTo>
                    <a:pt x="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3" name="Freeform 680"/>
            <p:cNvSpPr>
              <a:spLocks/>
            </p:cNvSpPr>
            <p:nvPr userDrawn="1"/>
          </p:nvSpPr>
          <p:spPr bwMode="auto">
            <a:xfrm>
              <a:off x="5533" y="313"/>
              <a:ext cx="15" cy="17"/>
            </a:xfrm>
            <a:custGeom>
              <a:avLst/>
              <a:gdLst>
                <a:gd name="T0" fmla="*/ 1 w 15"/>
                <a:gd name="T1" fmla="*/ 17 h 17"/>
                <a:gd name="T2" fmla="*/ 15 w 15"/>
                <a:gd name="T3" fmla="*/ 15 h 17"/>
                <a:gd name="T4" fmla="*/ 13 w 15"/>
                <a:gd name="T5" fmla="*/ 0 h 17"/>
                <a:gd name="T6" fmla="*/ 0 w 15"/>
                <a:gd name="T7" fmla="*/ 1 h 17"/>
                <a:gd name="T8" fmla="*/ 1 w 15"/>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1" y="17"/>
                  </a:moveTo>
                  <a:lnTo>
                    <a:pt x="15" y="15"/>
                  </a:lnTo>
                  <a:lnTo>
                    <a:pt x="13" y="0"/>
                  </a:lnTo>
                  <a:lnTo>
                    <a:pt x="0" y="1"/>
                  </a:lnTo>
                  <a:lnTo>
                    <a:pt x="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4" name="Freeform 681"/>
            <p:cNvSpPr>
              <a:spLocks/>
            </p:cNvSpPr>
            <p:nvPr userDrawn="1"/>
          </p:nvSpPr>
          <p:spPr bwMode="auto">
            <a:xfrm>
              <a:off x="5613" y="210"/>
              <a:ext cx="16" cy="16"/>
            </a:xfrm>
            <a:custGeom>
              <a:avLst/>
              <a:gdLst>
                <a:gd name="T0" fmla="*/ 15 w 16"/>
                <a:gd name="T1" fmla="*/ 16 h 16"/>
                <a:gd name="T2" fmla="*/ 15 w 16"/>
                <a:gd name="T3" fmla="*/ 14 h 16"/>
                <a:gd name="T4" fmla="*/ 16 w 16"/>
                <a:gd name="T5" fmla="*/ 0 h 16"/>
                <a:gd name="T6" fmla="*/ 0 w 16"/>
                <a:gd name="T7" fmla="*/ 0 h 16"/>
                <a:gd name="T8" fmla="*/ 0 w 16"/>
                <a:gd name="T9" fmla="*/ 13 h 16"/>
                <a:gd name="T10" fmla="*/ 15 w 16"/>
                <a:gd name="T11" fmla="*/ 16 h 16"/>
                <a:gd name="T12" fmla="*/ 15 w 16"/>
                <a:gd name="T13" fmla="*/ 16 h 16"/>
                <a:gd name="T14" fmla="*/ 15 w 16"/>
                <a:gd name="T15" fmla="*/ 14 h 16"/>
                <a:gd name="T16" fmla="*/ 15 w 16"/>
                <a:gd name="T17" fmla="*/ 14 h 16"/>
                <a:gd name="T18" fmla="*/ 15 w 16"/>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6">
                  <a:moveTo>
                    <a:pt x="15" y="16"/>
                  </a:moveTo>
                  <a:lnTo>
                    <a:pt x="15" y="14"/>
                  </a:lnTo>
                  <a:lnTo>
                    <a:pt x="16" y="0"/>
                  </a:lnTo>
                  <a:lnTo>
                    <a:pt x="0" y="0"/>
                  </a:lnTo>
                  <a:lnTo>
                    <a:pt x="0" y="13"/>
                  </a:lnTo>
                  <a:lnTo>
                    <a:pt x="15" y="16"/>
                  </a:lnTo>
                  <a:lnTo>
                    <a:pt x="15" y="14"/>
                  </a:lnTo>
                  <a:lnTo>
                    <a:pt x="15"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5" name="Freeform 682"/>
            <p:cNvSpPr>
              <a:spLocks/>
            </p:cNvSpPr>
            <p:nvPr userDrawn="1"/>
          </p:nvSpPr>
          <p:spPr bwMode="auto">
            <a:xfrm>
              <a:off x="5611" y="223"/>
              <a:ext cx="17" cy="17"/>
            </a:xfrm>
            <a:custGeom>
              <a:avLst/>
              <a:gdLst>
                <a:gd name="T0" fmla="*/ 14 w 17"/>
                <a:gd name="T1" fmla="*/ 17 h 17"/>
                <a:gd name="T2" fmla="*/ 14 w 17"/>
                <a:gd name="T3" fmla="*/ 16 h 17"/>
                <a:gd name="T4" fmla="*/ 17 w 17"/>
                <a:gd name="T5" fmla="*/ 3 h 17"/>
                <a:gd name="T6" fmla="*/ 2 w 17"/>
                <a:gd name="T7" fmla="*/ 0 h 17"/>
                <a:gd name="T8" fmla="*/ 0 w 17"/>
                <a:gd name="T9" fmla="*/ 13 h 17"/>
                <a:gd name="T10" fmla="*/ 14 w 17"/>
                <a:gd name="T11" fmla="*/ 17 h 17"/>
                <a:gd name="T12" fmla="*/ 14 w 17"/>
                <a:gd name="T13" fmla="*/ 17 h 17"/>
                <a:gd name="T14" fmla="*/ 14 w 17"/>
                <a:gd name="T15" fmla="*/ 16 h 17"/>
                <a:gd name="T16" fmla="*/ 14 w 17"/>
                <a:gd name="T17" fmla="*/ 16 h 17"/>
                <a:gd name="T18" fmla="*/ 14 w 17"/>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7">
                  <a:moveTo>
                    <a:pt x="14" y="17"/>
                  </a:moveTo>
                  <a:lnTo>
                    <a:pt x="14" y="16"/>
                  </a:lnTo>
                  <a:lnTo>
                    <a:pt x="17" y="3"/>
                  </a:lnTo>
                  <a:lnTo>
                    <a:pt x="2" y="0"/>
                  </a:lnTo>
                  <a:lnTo>
                    <a:pt x="0" y="13"/>
                  </a:lnTo>
                  <a:lnTo>
                    <a:pt x="14" y="17"/>
                  </a:lnTo>
                  <a:lnTo>
                    <a:pt x="14" y="16"/>
                  </a:lnTo>
                  <a:lnTo>
                    <a:pt x="14" y="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6" name="Freeform 683"/>
            <p:cNvSpPr>
              <a:spLocks/>
            </p:cNvSpPr>
            <p:nvPr userDrawn="1"/>
          </p:nvSpPr>
          <p:spPr bwMode="auto">
            <a:xfrm>
              <a:off x="5607" y="235"/>
              <a:ext cx="18" cy="18"/>
            </a:xfrm>
            <a:custGeom>
              <a:avLst/>
              <a:gdLst>
                <a:gd name="T0" fmla="*/ 14 w 18"/>
                <a:gd name="T1" fmla="*/ 18 h 18"/>
                <a:gd name="T2" fmla="*/ 14 w 18"/>
                <a:gd name="T3" fmla="*/ 17 h 18"/>
                <a:gd name="T4" fmla="*/ 18 w 18"/>
                <a:gd name="T5" fmla="*/ 5 h 18"/>
                <a:gd name="T6" fmla="*/ 4 w 18"/>
                <a:gd name="T7" fmla="*/ 0 h 18"/>
                <a:gd name="T8" fmla="*/ 0 w 18"/>
                <a:gd name="T9" fmla="*/ 12 h 18"/>
                <a:gd name="T10" fmla="*/ 14 w 18"/>
                <a:gd name="T11" fmla="*/ 1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8">
                  <a:moveTo>
                    <a:pt x="14" y="18"/>
                  </a:moveTo>
                  <a:lnTo>
                    <a:pt x="14" y="17"/>
                  </a:lnTo>
                  <a:lnTo>
                    <a:pt x="18" y="5"/>
                  </a:lnTo>
                  <a:lnTo>
                    <a:pt x="4" y="0"/>
                  </a:lnTo>
                  <a:lnTo>
                    <a:pt x="0" y="12"/>
                  </a:lnTo>
                  <a:lnTo>
                    <a:pt x="14"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7" name="Freeform 684"/>
            <p:cNvSpPr>
              <a:spLocks/>
            </p:cNvSpPr>
            <p:nvPr userDrawn="1"/>
          </p:nvSpPr>
          <p:spPr bwMode="auto">
            <a:xfrm>
              <a:off x="5602" y="247"/>
              <a:ext cx="19" cy="18"/>
            </a:xfrm>
            <a:custGeom>
              <a:avLst/>
              <a:gdLst>
                <a:gd name="T0" fmla="*/ 13 w 19"/>
                <a:gd name="T1" fmla="*/ 18 h 18"/>
                <a:gd name="T2" fmla="*/ 14 w 19"/>
                <a:gd name="T3" fmla="*/ 17 h 18"/>
                <a:gd name="T4" fmla="*/ 19 w 19"/>
                <a:gd name="T5" fmla="*/ 6 h 18"/>
                <a:gd name="T6" fmla="*/ 5 w 19"/>
                <a:gd name="T7" fmla="*/ 0 h 18"/>
                <a:gd name="T8" fmla="*/ 0 w 19"/>
                <a:gd name="T9" fmla="*/ 12 h 18"/>
                <a:gd name="T10" fmla="*/ 13 w 19"/>
                <a:gd name="T11" fmla="*/ 18 h 18"/>
                <a:gd name="T12" fmla="*/ 13 w 19"/>
                <a:gd name="T13" fmla="*/ 18 h 18"/>
                <a:gd name="T14" fmla="*/ 13 w 19"/>
                <a:gd name="T15" fmla="*/ 18 h 18"/>
                <a:gd name="T16" fmla="*/ 14 w 19"/>
                <a:gd name="T17" fmla="*/ 17 h 18"/>
                <a:gd name="T18" fmla="*/ 13 w 19"/>
                <a:gd name="T19" fmla="*/ 18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18">
                  <a:moveTo>
                    <a:pt x="13" y="18"/>
                  </a:moveTo>
                  <a:lnTo>
                    <a:pt x="14" y="17"/>
                  </a:lnTo>
                  <a:lnTo>
                    <a:pt x="19" y="6"/>
                  </a:lnTo>
                  <a:lnTo>
                    <a:pt x="5" y="0"/>
                  </a:lnTo>
                  <a:lnTo>
                    <a:pt x="0" y="12"/>
                  </a:lnTo>
                  <a:lnTo>
                    <a:pt x="13" y="18"/>
                  </a:lnTo>
                  <a:lnTo>
                    <a:pt x="14" y="17"/>
                  </a:lnTo>
                  <a:lnTo>
                    <a:pt x="13"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8" name="Freeform 685"/>
            <p:cNvSpPr>
              <a:spLocks/>
            </p:cNvSpPr>
            <p:nvPr userDrawn="1"/>
          </p:nvSpPr>
          <p:spPr bwMode="auto">
            <a:xfrm>
              <a:off x="5595" y="257"/>
              <a:ext cx="20" cy="21"/>
            </a:xfrm>
            <a:custGeom>
              <a:avLst/>
              <a:gdLst>
                <a:gd name="T0" fmla="*/ 12 w 20"/>
                <a:gd name="T1" fmla="*/ 21 h 21"/>
                <a:gd name="T2" fmla="*/ 13 w 20"/>
                <a:gd name="T3" fmla="*/ 20 h 21"/>
                <a:gd name="T4" fmla="*/ 20 w 20"/>
                <a:gd name="T5" fmla="*/ 8 h 21"/>
                <a:gd name="T6" fmla="*/ 7 w 20"/>
                <a:gd name="T7" fmla="*/ 0 h 21"/>
                <a:gd name="T8" fmla="*/ 0 w 20"/>
                <a:gd name="T9" fmla="*/ 12 h 21"/>
                <a:gd name="T10" fmla="*/ 12 w 20"/>
                <a:gd name="T11" fmla="*/ 21 h 21"/>
                <a:gd name="T12" fmla="*/ 12 w 20"/>
                <a:gd name="T13" fmla="*/ 21 h 21"/>
                <a:gd name="T14" fmla="*/ 13 w 20"/>
                <a:gd name="T15" fmla="*/ 20 h 21"/>
                <a:gd name="T16" fmla="*/ 13 w 20"/>
                <a:gd name="T17" fmla="*/ 20 h 21"/>
                <a:gd name="T18" fmla="*/ 12 w 20"/>
                <a:gd name="T19" fmla="*/ 2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1">
                  <a:moveTo>
                    <a:pt x="12" y="21"/>
                  </a:moveTo>
                  <a:lnTo>
                    <a:pt x="13" y="20"/>
                  </a:lnTo>
                  <a:lnTo>
                    <a:pt x="20" y="8"/>
                  </a:lnTo>
                  <a:lnTo>
                    <a:pt x="7" y="0"/>
                  </a:lnTo>
                  <a:lnTo>
                    <a:pt x="0" y="12"/>
                  </a:lnTo>
                  <a:lnTo>
                    <a:pt x="12" y="21"/>
                  </a:lnTo>
                  <a:lnTo>
                    <a:pt x="13" y="20"/>
                  </a:lnTo>
                  <a:lnTo>
                    <a:pt x="12"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9" name="Freeform 686"/>
            <p:cNvSpPr>
              <a:spLocks/>
            </p:cNvSpPr>
            <p:nvPr userDrawn="1"/>
          </p:nvSpPr>
          <p:spPr bwMode="auto">
            <a:xfrm>
              <a:off x="5587" y="268"/>
              <a:ext cx="20" cy="20"/>
            </a:xfrm>
            <a:custGeom>
              <a:avLst/>
              <a:gdLst>
                <a:gd name="T0" fmla="*/ 12 w 20"/>
                <a:gd name="T1" fmla="*/ 20 h 20"/>
                <a:gd name="T2" fmla="*/ 12 w 20"/>
                <a:gd name="T3" fmla="*/ 20 h 20"/>
                <a:gd name="T4" fmla="*/ 20 w 20"/>
                <a:gd name="T5" fmla="*/ 10 h 20"/>
                <a:gd name="T6" fmla="*/ 8 w 20"/>
                <a:gd name="T7" fmla="*/ 0 h 20"/>
                <a:gd name="T8" fmla="*/ 0 w 20"/>
                <a:gd name="T9" fmla="*/ 9 h 20"/>
                <a:gd name="T10" fmla="*/ 12 w 20"/>
                <a:gd name="T11" fmla="*/ 20 h 20"/>
                <a:gd name="T12" fmla="*/ 12 w 20"/>
                <a:gd name="T13" fmla="*/ 20 h 20"/>
                <a:gd name="T14" fmla="*/ 12 w 20"/>
                <a:gd name="T15" fmla="*/ 20 h 20"/>
                <a:gd name="T16" fmla="*/ 12 w 20"/>
                <a:gd name="T17" fmla="*/ 2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20"/>
                  </a:moveTo>
                  <a:lnTo>
                    <a:pt x="12" y="20"/>
                  </a:lnTo>
                  <a:lnTo>
                    <a:pt x="20" y="10"/>
                  </a:lnTo>
                  <a:lnTo>
                    <a:pt x="8" y="0"/>
                  </a:lnTo>
                  <a:lnTo>
                    <a:pt x="0" y="9"/>
                  </a:lnTo>
                  <a:lnTo>
                    <a:pt x="12"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0" name="Freeform 687"/>
            <p:cNvSpPr>
              <a:spLocks/>
            </p:cNvSpPr>
            <p:nvPr userDrawn="1"/>
          </p:nvSpPr>
          <p:spPr bwMode="auto">
            <a:xfrm>
              <a:off x="5579" y="277"/>
              <a:ext cx="20" cy="20"/>
            </a:xfrm>
            <a:custGeom>
              <a:avLst/>
              <a:gdLst>
                <a:gd name="T0" fmla="*/ 9 w 20"/>
                <a:gd name="T1" fmla="*/ 20 h 20"/>
                <a:gd name="T2" fmla="*/ 11 w 20"/>
                <a:gd name="T3" fmla="*/ 20 h 20"/>
                <a:gd name="T4" fmla="*/ 20 w 20"/>
                <a:gd name="T5" fmla="*/ 11 h 20"/>
                <a:gd name="T6" fmla="*/ 9 w 20"/>
                <a:gd name="T7" fmla="*/ 0 h 20"/>
                <a:gd name="T8" fmla="*/ 0 w 20"/>
                <a:gd name="T9" fmla="*/ 8 h 20"/>
                <a:gd name="T10" fmla="*/ 9 w 20"/>
                <a:gd name="T11" fmla="*/ 20 h 20"/>
                <a:gd name="T12" fmla="*/ 9 w 20"/>
                <a:gd name="T13" fmla="*/ 20 h 20"/>
                <a:gd name="T14" fmla="*/ 9 w 20"/>
                <a:gd name="T15" fmla="*/ 20 h 20"/>
                <a:gd name="T16" fmla="*/ 11 w 20"/>
                <a:gd name="T17" fmla="*/ 20 h 20"/>
                <a:gd name="T18" fmla="*/ 9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9" y="20"/>
                  </a:moveTo>
                  <a:lnTo>
                    <a:pt x="11" y="20"/>
                  </a:lnTo>
                  <a:lnTo>
                    <a:pt x="20" y="11"/>
                  </a:lnTo>
                  <a:lnTo>
                    <a:pt x="9" y="0"/>
                  </a:lnTo>
                  <a:lnTo>
                    <a:pt x="0" y="8"/>
                  </a:lnTo>
                  <a:lnTo>
                    <a:pt x="9" y="20"/>
                  </a:lnTo>
                  <a:lnTo>
                    <a:pt x="11" y="20"/>
                  </a:lnTo>
                  <a:lnTo>
                    <a:pt x="9"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1" name="Freeform 688"/>
            <p:cNvSpPr>
              <a:spLocks/>
            </p:cNvSpPr>
            <p:nvPr userDrawn="1"/>
          </p:nvSpPr>
          <p:spPr bwMode="auto">
            <a:xfrm>
              <a:off x="5569" y="285"/>
              <a:ext cx="19" cy="21"/>
            </a:xfrm>
            <a:custGeom>
              <a:avLst/>
              <a:gdLst>
                <a:gd name="T0" fmla="*/ 8 w 19"/>
                <a:gd name="T1" fmla="*/ 21 h 21"/>
                <a:gd name="T2" fmla="*/ 9 w 19"/>
                <a:gd name="T3" fmla="*/ 20 h 21"/>
                <a:gd name="T4" fmla="*/ 19 w 19"/>
                <a:gd name="T5" fmla="*/ 12 h 21"/>
                <a:gd name="T6" fmla="*/ 10 w 19"/>
                <a:gd name="T7" fmla="*/ 0 h 21"/>
                <a:gd name="T8" fmla="*/ 0 w 19"/>
                <a:gd name="T9" fmla="*/ 8 h 21"/>
                <a:gd name="T10" fmla="*/ 8 w 19"/>
                <a:gd name="T11" fmla="*/ 21 h 21"/>
                <a:gd name="T12" fmla="*/ 8 w 19"/>
                <a:gd name="T13" fmla="*/ 21 h 21"/>
                <a:gd name="T14" fmla="*/ 9 w 19"/>
                <a:gd name="T15" fmla="*/ 20 h 21"/>
                <a:gd name="T16" fmla="*/ 9 w 19"/>
                <a:gd name="T17" fmla="*/ 20 h 21"/>
                <a:gd name="T18" fmla="*/ 8 w 19"/>
                <a:gd name="T19" fmla="*/ 2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21">
                  <a:moveTo>
                    <a:pt x="8" y="21"/>
                  </a:moveTo>
                  <a:lnTo>
                    <a:pt x="9" y="20"/>
                  </a:lnTo>
                  <a:lnTo>
                    <a:pt x="19" y="12"/>
                  </a:lnTo>
                  <a:lnTo>
                    <a:pt x="10" y="0"/>
                  </a:lnTo>
                  <a:lnTo>
                    <a:pt x="0" y="8"/>
                  </a:lnTo>
                  <a:lnTo>
                    <a:pt x="8" y="21"/>
                  </a:lnTo>
                  <a:lnTo>
                    <a:pt x="9" y="20"/>
                  </a:lnTo>
                  <a:lnTo>
                    <a:pt x="8"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2" name="Freeform 689"/>
            <p:cNvSpPr>
              <a:spLocks/>
            </p:cNvSpPr>
            <p:nvPr userDrawn="1"/>
          </p:nvSpPr>
          <p:spPr bwMode="auto">
            <a:xfrm>
              <a:off x="5558" y="292"/>
              <a:ext cx="19" cy="19"/>
            </a:xfrm>
            <a:custGeom>
              <a:avLst/>
              <a:gdLst>
                <a:gd name="T0" fmla="*/ 7 w 19"/>
                <a:gd name="T1" fmla="*/ 19 h 19"/>
                <a:gd name="T2" fmla="*/ 8 w 19"/>
                <a:gd name="T3" fmla="*/ 19 h 19"/>
                <a:gd name="T4" fmla="*/ 19 w 19"/>
                <a:gd name="T5" fmla="*/ 14 h 19"/>
                <a:gd name="T6" fmla="*/ 12 w 19"/>
                <a:gd name="T7" fmla="*/ 0 h 19"/>
                <a:gd name="T8" fmla="*/ 0 w 19"/>
                <a:gd name="T9" fmla="*/ 5 h 19"/>
                <a:gd name="T10" fmla="*/ 7 w 19"/>
                <a:gd name="T11" fmla="*/ 19 h 19"/>
                <a:gd name="T12" fmla="*/ 7 w 19"/>
                <a:gd name="T13" fmla="*/ 19 h 19"/>
                <a:gd name="T14" fmla="*/ 7 w 19"/>
                <a:gd name="T15" fmla="*/ 19 h 19"/>
                <a:gd name="T16" fmla="*/ 8 w 19"/>
                <a:gd name="T17" fmla="*/ 19 h 19"/>
                <a:gd name="T18" fmla="*/ 7 w 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19">
                  <a:moveTo>
                    <a:pt x="7" y="19"/>
                  </a:moveTo>
                  <a:lnTo>
                    <a:pt x="8" y="19"/>
                  </a:lnTo>
                  <a:lnTo>
                    <a:pt x="19" y="14"/>
                  </a:lnTo>
                  <a:lnTo>
                    <a:pt x="12" y="0"/>
                  </a:lnTo>
                  <a:lnTo>
                    <a:pt x="0" y="5"/>
                  </a:lnTo>
                  <a:lnTo>
                    <a:pt x="7" y="19"/>
                  </a:lnTo>
                  <a:lnTo>
                    <a:pt x="8" y="19"/>
                  </a:lnTo>
                  <a:lnTo>
                    <a:pt x="7" y="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3" name="Freeform 690"/>
            <p:cNvSpPr>
              <a:spLocks/>
            </p:cNvSpPr>
            <p:nvPr userDrawn="1"/>
          </p:nvSpPr>
          <p:spPr bwMode="auto">
            <a:xfrm>
              <a:off x="5548" y="297"/>
              <a:ext cx="17" cy="20"/>
            </a:xfrm>
            <a:custGeom>
              <a:avLst/>
              <a:gdLst>
                <a:gd name="T0" fmla="*/ 4 w 17"/>
                <a:gd name="T1" fmla="*/ 20 h 20"/>
                <a:gd name="T2" fmla="*/ 5 w 17"/>
                <a:gd name="T3" fmla="*/ 20 h 20"/>
                <a:gd name="T4" fmla="*/ 17 w 17"/>
                <a:gd name="T5" fmla="*/ 14 h 20"/>
                <a:gd name="T6" fmla="*/ 11 w 17"/>
                <a:gd name="T7" fmla="*/ 0 h 20"/>
                <a:gd name="T8" fmla="*/ 0 w 17"/>
                <a:gd name="T9" fmla="*/ 5 h 20"/>
                <a:gd name="T10" fmla="*/ 4 w 17"/>
                <a:gd name="T11" fmla="*/ 20 h 20"/>
                <a:gd name="T12" fmla="*/ 4 w 17"/>
                <a:gd name="T13" fmla="*/ 20 h 20"/>
                <a:gd name="T14" fmla="*/ 5 w 17"/>
                <a:gd name="T15" fmla="*/ 20 h 20"/>
                <a:gd name="T16" fmla="*/ 5 w 17"/>
                <a:gd name="T17" fmla="*/ 20 h 20"/>
                <a:gd name="T18" fmla="*/ 4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4" y="20"/>
                  </a:moveTo>
                  <a:lnTo>
                    <a:pt x="5" y="20"/>
                  </a:lnTo>
                  <a:lnTo>
                    <a:pt x="17" y="14"/>
                  </a:lnTo>
                  <a:lnTo>
                    <a:pt x="11" y="0"/>
                  </a:lnTo>
                  <a:lnTo>
                    <a:pt x="0" y="5"/>
                  </a:lnTo>
                  <a:lnTo>
                    <a:pt x="4" y="20"/>
                  </a:lnTo>
                  <a:lnTo>
                    <a:pt x="5" y="20"/>
                  </a:lnTo>
                  <a:lnTo>
                    <a:pt x="4"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4" name="Freeform 691"/>
            <p:cNvSpPr>
              <a:spLocks/>
            </p:cNvSpPr>
            <p:nvPr userDrawn="1"/>
          </p:nvSpPr>
          <p:spPr bwMode="auto">
            <a:xfrm>
              <a:off x="5536" y="301"/>
              <a:ext cx="16" cy="18"/>
            </a:xfrm>
            <a:custGeom>
              <a:avLst/>
              <a:gdLst>
                <a:gd name="T0" fmla="*/ 2 w 16"/>
                <a:gd name="T1" fmla="*/ 18 h 18"/>
                <a:gd name="T2" fmla="*/ 2 w 16"/>
                <a:gd name="T3" fmla="*/ 18 h 18"/>
                <a:gd name="T4" fmla="*/ 16 w 16"/>
                <a:gd name="T5" fmla="*/ 16 h 18"/>
                <a:gd name="T6" fmla="*/ 13 w 16"/>
                <a:gd name="T7" fmla="*/ 0 h 18"/>
                <a:gd name="T8" fmla="*/ 0 w 16"/>
                <a:gd name="T9" fmla="*/ 2 h 18"/>
                <a:gd name="T10" fmla="*/ 2 w 16"/>
                <a:gd name="T11" fmla="*/ 18 h 18"/>
                <a:gd name="T12" fmla="*/ 2 w 16"/>
                <a:gd name="T13" fmla="*/ 18 h 18"/>
                <a:gd name="T14" fmla="*/ 2 w 16"/>
                <a:gd name="T15" fmla="*/ 18 h 18"/>
                <a:gd name="T16" fmla="*/ 2 w 16"/>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8">
                  <a:moveTo>
                    <a:pt x="2" y="18"/>
                  </a:moveTo>
                  <a:lnTo>
                    <a:pt x="2" y="18"/>
                  </a:lnTo>
                  <a:lnTo>
                    <a:pt x="16" y="16"/>
                  </a:lnTo>
                  <a:lnTo>
                    <a:pt x="13" y="0"/>
                  </a:lnTo>
                  <a:lnTo>
                    <a:pt x="0" y="2"/>
                  </a:lnTo>
                  <a:lnTo>
                    <a:pt x="2"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5" name="Freeform 692"/>
            <p:cNvSpPr>
              <a:spLocks/>
            </p:cNvSpPr>
            <p:nvPr userDrawn="1"/>
          </p:nvSpPr>
          <p:spPr bwMode="auto">
            <a:xfrm>
              <a:off x="5524" y="303"/>
              <a:ext cx="14" cy="16"/>
            </a:xfrm>
            <a:custGeom>
              <a:avLst/>
              <a:gdLst>
                <a:gd name="T0" fmla="*/ 1 w 14"/>
                <a:gd name="T1" fmla="*/ 16 h 16"/>
                <a:gd name="T2" fmla="*/ 14 w 14"/>
                <a:gd name="T3" fmla="*/ 16 h 16"/>
                <a:gd name="T4" fmla="*/ 13 w 14"/>
                <a:gd name="T5" fmla="*/ 0 h 16"/>
                <a:gd name="T6" fmla="*/ 0 w 14"/>
                <a:gd name="T7" fmla="*/ 2 h 16"/>
                <a:gd name="T8" fmla="*/ 1 w 14"/>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1" y="16"/>
                  </a:moveTo>
                  <a:lnTo>
                    <a:pt x="14" y="16"/>
                  </a:lnTo>
                  <a:lnTo>
                    <a:pt x="13" y="0"/>
                  </a:lnTo>
                  <a:lnTo>
                    <a:pt x="0" y="2"/>
                  </a:lnTo>
                  <a:lnTo>
                    <a:pt x="1"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6" name="Rectangle 693"/>
            <p:cNvSpPr>
              <a:spLocks noChangeArrowheads="1"/>
            </p:cNvSpPr>
            <p:nvPr userDrawn="1"/>
          </p:nvSpPr>
          <p:spPr bwMode="auto">
            <a:xfrm>
              <a:off x="5634" y="212"/>
              <a:ext cx="62"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1307" name="Rectangle 694"/>
            <p:cNvSpPr>
              <a:spLocks noChangeArrowheads="1"/>
            </p:cNvSpPr>
            <p:nvPr userDrawn="1"/>
          </p:nvSpPr>
          <p:spPr bwMode="auto">
            <a:xfrm>
              <a:off x="5625" y="203"/>
              <a:ext cx="63" cy="1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1308" name="Freeform 695"/>
            <p:cNvSpPr>
              <a:spLocks/>
            </p:cNvSpPr>
            <p:nvPr userDrawn="1"/>
          </p:nvSpPr>
          <p:spPr bwMode="auto">
            <a:xfrm>
              <a:off x="5644" y="197"/>
              <a:ext cx="31" cy="33"/>
            </a:xfrm>
            <a:custGeom>
              <a:avLst/>
              <a:gdLst>
                <a:gd name="T0" fmla="*/ 31 w 31"/>
                <a:gd name="T1" fmla="*/ 15 h 33"/>
                <a:gd name="T2" fmla="*/ 31 w 31"/>
                <a:gd name="T3" fmla="*/ 14 h 33"/>
                <a:gd name="T4" fmla="*/ 31 w 31"/>
                <a:gd name="T5" fmla="*/ 11 h 33"/>
                <a:gd name="T6" fmla="*/ 30 w 31"/>
                <a:gd name="T7" fmla="*/ 10 h 33"/>
                <a:gd name="T8" fmla="*/ 29 w 31"/>
                <a:gd name="T9" fmla="*/ 7 h 33"/>
                <a:gd name="T10" fmla="*/ 29 w 31"/>
                <a:gd name="T11" fmla="*/ 6 h 33"/>
                <a:gd name="T12" fmla="*/ 26 w 31"/>
                <a:gd name="T13" fmla="*/ 5 h 33"/>
                <a:gd name="T14" fmla="*/ 25 w 31"/>
                <a:gd name="T15" fmla="*/ 4 h 33"/>
                <a:gd name="T16" fmla="*/ 23 w 31"/>
                <a:gd name="T17" fmla="*/ 2 h 33"/>
                <a:gd name="T18" fmla="*/ 22 w 31"/>
                <a:gd name="T19" fmla="*/ 2 h 33"/>
                <a:gd name="T20" fmla="*/ 19 w 31"/>
                <a:gd name="T21" fmla="*/ 1 h 33"/>
                <a:gd name="T22" fmla="*/ 18 w 31"/>
                <a:gd name="T23" fmla="*/ 1 h 33"/>
                <a:gd name="T24" fmla="*/ 15 w 31"/>
                <a:gd name="T25" fmla="*/ 0 h 33"/>
                <a:gd name="T26" fmla="*/ 13 w 31"/>
                <a:gd name="T27" fmla="*/ 1 h 33"/>
                <a:gd name="T28" fmla="*/ 11 w 31"/>
                <a:gd name="T29" fmla="*/ 1 h 33"/>
                <a:gd name="T30" fmla="*/ 9 w 31"/>
                <a:gd name="T31" fmla="*/ 2 h 33"/>
                <a:gd name="T32" fmla="*/ 8 w 31"/>
                <a:gd name="T33" fmla="*/ 2 h 33"/>
                <a:gd name="T34" fmla="*/ 5 w 31"/>
                <a:gd name="T35" fmla="*/ 4 h 33"/>
                <a:gd name="T36" fmla="*/ 4 w 31"/>
                <a:gd name="T37" fmla="*/ 5 h 33"/>
                <a:gd name="T38" fmla="*/ 2 w 31"/>
                <a:gd name="T39" fmla="*/ 6 h 33"/>
                <a:gd name="T40" fmla="*/ 1 w 31"/>
                <a:gd name="T41" fmla="*/ 7 h 33"/>
                <a:gd name="T42" fmla="*/ 1 w 31"/>
                <a:gd name="T43" fmla="*/ 10 h 33"/>
                <a:gd name="T44" fmla="*/ 0 w 31"/>
                <a:gd name="T45" fmla="*/ 11 h 33"/>
                <a:gd name="T46" fmla="*/ 0 w 31"/>
                <a:gd name="T47" fmla="*/ 14 h 33"/>
                <a:gd name="T48" fmla="*/ 0 w 31"/>
                <a:gd name="T49" fmla="*/ 15 h 33"/>
                <a:gd name="T50" fmla="*/ 0 w 31"/>
                <a:gd name="T51" fmla="*/ 18 h 33"/>
                <a:gd name="T52" fmla="*/ 0 w 31"/>
                <a:gd name="T53" fmla="*/ 21 h 33"/>
                <a:gd name="T54" fmla="*/ 1 w 31"/>
                <a:gd name="T55" fmla="*/ 22 h 33"/>
                <a:gd name="T56" fmla="*/ 1 w 31"/>
                <a:gd name="T57" fmla="*/ 25 h 33"/>
                <a:gd name="T58" fmla="*/ 2 w 31"/>
                <a:gd name="T59" fmla="*/ 26 h 33"/>
                <a:gd name="T60" fmla="*/ 4 w 31"/>
                <a:gd name="T61" fmla="*/ 27 h 33"/>
                <a:gd name="T62" fmla="*/ 5 w 31"/>
                <a:gd name="T63" fmla="*/ 29 h 33"/>
                <a:gd name="T64" fmla="*/ 8 w 31"/>
                <a:gd name="T65" fmla="*/ 30 h 33"/>
                <a:gd name="T66" fmla="*/ 9 w 31"/>
                <a:gd name="T67" fmla="*/ 31 h 33"/>
                <a:gd name="T68" fmla="*/ 11 w 31"/>
                <a:gd name="T69" fmla="*/ 31 h 33"/>
                <a:gd name="T70" fmla="*/ 13 w 31"/>
                <a:gd name="T71" fmla="*/ 33 h 33"/>
                <a:gd name="T72" fmla="*/ 15 w 31"/>
                <a:gd name="T73" fmla="*/ 33 h 33"/>
                <a:gd name="T74" fmla="*/ 18 w 31"/>
                <a:gd name="T75" fmla="*/ 33 h 33"/>
                <a:gd name="T76" fmla="*/ 19 w 31"/>
                <a:gd name="T77" fmla="*/ 31 h 33"/>
                <a:gd name="T78" fmla="*/ 22 w 31"/>
                <a:gd name="T79" fmla="*/ 31 h 33"/>
                <a:gd name="T80" fmla="*/ 23 w 31"/>
                <a:gd name="T81" fmla="*/ 30 h 33"/>
                <a:gd name="T82" fmla="*/ 25 w 31"/>
                <a:gd name="T83" fmla="*/ 29 h 33"/>
                <a:gd name="T84" fmla="*/ 26 w 31"/>
                <a:gd name="T85" fmla="*/ 27 h 33"/>
                <a:gd name="T86" fmla="*/ 29 w 31"/>
                <a:gd name="T87" fmla="*/ 26 h 33"/>
                <a:gd name="T88" fmla="*/ 29 w 31"/>
                <a:gd name="T89" fmla="*/ 25 h 33"/>
                <a:gd name="T90" fmla="*/ 30 w 31"/>
                <a:gd name="T91" fmla="*/ 22 h 33"/>
                <a:gd name="T92" fmla="*/ 31 w 31"/>
                <a:gd name="T93" fmla="*/ 21 h 33"/>
                <a:gd name="T94" fmla="*/ 31 w 31"/>
                <a:gd name="T95" fmla="*/ 18 h 33"/>
                <a:gd name="T96" fmla="*/ 31 w 31"/>
                <a:gd name="T97" fmla="*/ 15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3">
                  <a:moveTo>
                    <a:pt x="31" y="15"/>
                  </a:moveTo>
                  <a:lnTo>
                    <a:pt x="31" y="14"/>
                  </a:lnTo>
                  <a:lnTo>
                    <a:pt x="31" y="11"/>
                  </a:lnTo>
                  <a:lnTo>
                    <a:pt x="30" y="10"/>
                  </a:lnTo>
                  <a:lnTo>
                    <a:pt x="29" y="7"/>
                  </a:lnTo>
                  <a:lnTo>
                    <a:pt x="29" y="6"/>
                  </a:lnTo>
                  <a:lnTo>
                    <a:pt x="26" y="5"/>
                  </a:lnTo>
                  <a:lnTo>
                    <a:pt x="25" y="4"/>
                  </a:lnTo>
                  <a:lnTo>
                    <a:pt x="23" y="2"/>
                  </a:lnTo>
                  <a:lnTo>
                    <a:pt x="22" y="2"/>
                  </a:lnTo>
                  <a:lnTo>
                    <a:pt x="19" y="1"/>
                  </a:lnTo>
                  <a:lnTo>
                    <a:pt x="18" y="1"/>
                  </a:lnTo>
                  <a:lnTo>
                    <a:pt x="15" y="0"/>
                  </a:lnTo>
                  <a:lnTo>
                    <a:pt x="13" y="1"/>
                  </a:lnTo>
                  <a:lnTo>
                    <a:pt x="11" y="1"/>
                  </a:lnTo>
                  <a:lnTo>
                    <a:pt x="9" y="2"/>
                  </a:lnTo>
                  <a:lnTo>
                    <a:pt x="8" y="2"/>
                  </a:lnTo>
                  <a:lnTo>
                    <a:pt x="5" y="4"/>
                  </a:lnTo>
                  <a:lnTo>
                    <a:pt x="4" y="5"/>
                  </a:lnTo>
                  <a:lnTo>
                    <a:pt x="2" y="6"/>
                  </a:lnTo>
                  <a:lnTo>
                    <a:pt x="1" y="7"/>
                  </a:lnTo>
                  <a:lnTo>
                    <a:pt x="1" y="10"/>
                  </a:lnTo>
                  <a:lnTo>
                    <a:pt x="0" y="11"/>
                  </a:lnTo>
                  <a:lnTo>
                    <a:pt x="0" y="14"/>
                  </a:lnTo>
                  <a:lnTo>
                    <a:pt x="0" y="15"/>
                  </a:lnTo>
                  <a:lnTo>
                    <a:pt x="0" y="18"/>
                  </a:lnTo>
                  <a:lnTo>
                    <a:pt x="0" y="21"/>
                  </a:lnTo>
                  <a:lnTo>
                    <a:pt x="1" y="22"/>
                  </a:lnTo>
                  <a:lnTo>
                    <a:pt x="1" y="25"/>
                  </a:lnTo>
                  <a:lnTo>
                    <a:pt x="2" y="26"/>
                  </a:lnTo>
                  <a:lnTo>
                    <a:pt x="4" y="27"/>
                  </a:lnTo>
                  <a:lnTo>
                    <a:pt x="5" y="29"/>
                  </a:lnTo>
                  <a:lnTo>
                    <a:pt x="8" y="30"/>
                  </a:lnTo>
                  <a:lnTo>
                    <a:pt x="9" y="31"/>
                  </a:lnTo>
                  <a:lnTo>
                    <a:pt x="11" y="31"/>
                  </a:lnTo>
                  <a:lnTo>
                    <a:pt x="13" y="33"/>
                  </a:lnTo>
                  <a:lnTo>
                    <a:pt x="15" y="33"/>
                  </a:lnTo>
                  <a:lnTo>
                    <a:pt x="18" y="33"/>
                  </a:lnTo>
                  <a:lnTo>
                    <a:pt x="19" y="31"/>
                  </a:lnTo>
                  <a:lnTo>
                    <a:pt x="22" y="31"/>
                  </a:lnTo>
                  <a:lnTo>
                    <a:pt x="23" y="30"/>
                  </a:lnTo>
                  <a:lnTo>
                    <a:pt x="25" y="29"/>
                  </a:lnTo>
                  <a:lnTo>
                    <a:pt x="26" y="27"/>
                  </a:lnTo>
                  <a:lnTo>
                    <a:pt x="29" y="26"/>
                  </a:lnTo>
                  <a:lnTo>
                    <a:pt x="29" y="25"/>
                  </a:lnTo>
                  <a:lnTo>
                    <a:pt x="30" y="22"/>
                  </a:lnTo>
                  <a:lnTo>
                    <a:pt x="31" y="21"/>
                  </a:lnTo>
                  <a:lnTo>
                    <a:pt x="31" y="18"/>
                  </a:lnTo>
                  <a:lnTo>
                    <a:pt x="3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9" name="Freeform 696"/>
            <p:cNvSpPr>
              <a:spLocks/>
            </p:cNvSpPr>
            <p:nvPr userDrawn="1"/>
          </p:nvSpPr>
          <p:spPr bwMode="auto">
            <a:xfrm>
              <a:off x="5115" y="197"/>
              <a:ext cx="31" cy="31"/>
            </a:xfrm>
            <a:custGeom>
              <a:avLst/>
              <a:gdLst>
                <a:gd name="T0" fmla="*/ 0 w 31"/>
                <a:gd name="T1" fmla="*/ 15 h 31"/>
                <a:gd name="T2" fmla="*/ 0 w 31"/>
                <a:gd name="T3" fmla="*/ 14 h 31"/>
                <a:gd name="T4" fmla="*/ 0 w 31"/>
                <a:gd name="T5" fmla="*/ 11 h 31"/>
                <a:gd name="T6" fmla="*/ 1 w 31"/>
                <a:gd name="T7" fmla="*/ 10 h 31"/>
                <a:gd name="T8" fmla="*/ 2 w 31"/>
                <a:gd name="T9" fmla="*/ 7 h 31"/>
                <a:gd name="T10" fmla="*/ 2 w 31"/>
                <a:gd name="T11" fmla="*/ 6 h 31"/>
                <a:gd name="T12" fmla="*/ 5 w 31"/>
                <a:gd name="T13" fmla="*/ 5 h 31"/>
                <a:gd name="T14" fmla="*/ 6 w 31"/>
                <a:gd name="T15" fmla="*/ 4 h 31"/>
                <a:gd name="T16" fmla="*/ 8 w 31"/>
                <a:gd name="T17" fmla="*/ 2 h 31"/>
                <a:gd name="T18" fmla="*/ 9 w 31"/>
                <a:gd name="T19" fmla="*/ 1 h 31"/>
                <a:gd name="T20" fmla="*/ 12 w 31"/>
                <a:gd name="T21" fmla="*/ 1 h 31"/>
                <a:gd name="T22" fmla="*/ 13 w 31"/>
                <a:gd name="T23" fmla="*/ 0 h 31"/>
                <a:gd name="T24" fmla="*/ 16 w 31"/>
                <a:gd name="T25" fmla="*/ 0 h 31"/>
                <a:gd name="T26" fmla="*/ 18 w 31"/>
                <a:gd name="T27" fmla="*/ 0 h 31"/>
                <a:gd name="T28" fmla="*/ 19 w 31"/>
                <a:gd name="T29" fmla="*/ 1 h 31"/>
                <a:gd name="T30" fmla="*/ 21 w 31"/>
                <a:gd name="T31" fmla="*/ 1 h 31"/>
                <a:gd name="T32" fmla="*/ 23 w 31"/>
                <a:gd name="T33" fmla="*/ 2 h 31"/>
                <a:gd name="T34" fmla="*/ 25 w 31"/>
                <a:gd name="T35" fmla="*/ 4 h 31"/>
                <a:gd name="T36" fmla="*/ 26 w 31"/>
                <a:gd name="T37" fmla="*/ 5 h 31"/>
                <a:gd name="T38" fmla="*/ 27 w 31"/>
                <a:gd name="T39" fmla="*/ 6 h 31"/>
                <a:gd name="T40" fmla="*/ 29 w 31"/>
                <a:gd name="T41" fmla="*/ 7 h 31"/>
                <a:gd name="T42" fmla="*/ 30 w 31"/>
                <a:gd name="T43" fmla="*/ 10 h 31"/>
                <a:gd name="T44" fmla="*/ 31 w 31"/>
                <a:gd name="T45" fmla="*/ 11 h 31"/>
                <a:gd name="T46" fmla="*/ 31 w 31"/>
                <a:gd name="T47" fmla="*/ 14 h 31"/>
                <a:gd name="T48" fmla="*/ 31 w 31"/>
                <a:gd name="T49" fmla="*/ 15 h 31"/>
                <a:gd name="T50" fmla="*/ 31 w 31"/>
                <a:gd name="T51" fmla="*/ 18 h 31"/>
                <a:gd name="T52" fmla="*/ 31 w 31"/>
                <a:gd name="T53" fmla="*/ 21 h 31"/>
                <a:gd name="T54" fmla="*/ 30 w 31"/>
                <a:gd name="T55" fmla="*/ 22 h 31"/>
                <a:gd name="T56" fmla="*/ 29 w 31"/>
                <a:gd name="T57" fmla="*/ 23 h 31"/>
                <a:gd name="T58" fmla="*/ 27 w 31"/>
                <a:gd name="T59" fmla="*/ 25 h 31"/>
                <a:gd name="T60" fmla="*/ 26 w 31"/>
                <a:gd name="T61" fmla="*/ 27 h 31"/>
                <a:gd name="T62" fmla="*/ 25 w 31"/>
                <a:gd name="T63" fmla="*/ 29 h 31"/>
                <a:gd name="T64" fmla="*/ 23 w 31"/>
                <a:gd name="T65" fmla="*/ 29 h 31"/>
                <a:gd name="T66" fmla="*/ 21 w 31"/>
                <a:gd name="T67" fmla="*/ 30 h 31"/>
                <a:gd name="T68" fmla="*/ 19 w 31"/>
                <a:gd name="T69" fmla="*/ 31 h 31"/>
                <a:gd name="T70" fmla="*/ 18 w 31"/>
                <a:gd name="T71" fmla="*/ 31 h 31"/>
                <a:gd name="T72" fmla="*/ 16 w 31"/>
                <a:gd name="T73" fmla="*/ 31 h 31"/>
                <a:gd name="T74" fmla="*/ 13 w 31"/>
                <a:gd name="T75" fmla="*/ 31 h 31"/>
                <a:gd name="T76" fmla="*/ 12 w 31"/>
                <a:gd name="T77" fmla="*/ 31 h 31"/>
                <a:gd name="T78" fmla="*/ 9 w 31"/>
                <a:gd name="T79" fmla="*/ 30 h 31"/>
                <a:gd name="T80" fmla="*/ 8 w 31"/>
                <a:gd name="T81" fmla="*/ 29 h 31"/>
                <a:gd name="T82" fmla="*/ 6 w 31"/>
                <a:gd name="T83" fmla="*/ 29 h 31"/>
                <a:gd name="T84" fmla="*/ 5 w 31"/>
                <a:gd name="T85" fmla="*/ 27 h 31"/>
                <a:gd name="T86" fmla="*/ 2 w 31"/>
                <a:gd name="T87" fmla="*/ 25 h 31"/>
                <a:gd name="T88" fmla="*/ 2 w 31"/>
                <a:gd name="T89" fmla="*/ 23 h 31"/>
                <a:gd name="T90" fmla="*/ 1 w 31"/>
                <a:gd name="T91" fmla="*/ 22 h 31"/>
                <a:gd name="T92" fmla="*/ 0 w 31"/>
                <a:gd name="T93" fmla="*/ 21 h 31"/>
                <a:gd name="T94" fmla="*/ 0 w 31"/>
                <a:gd name="T95" fmla="*/ 18 h 31"/>
                <a:gd name="T96" fmla="*/ 0 w 31"/>
                <a:gd name="T97" fmla="*/ 15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1">
                  <a:moveTo>
                    <a:pt x="0" y="15"/>
                  </a:moveTo>
                  <a:lnTo>
                    <a:pt x="0" y="14"/>
                  </a:lnTo>
                  <a:lnTo>
                    <a:pt x="0" y="11"/>
                  </a:lnTo>
                  <a:lnTo>
                    <a:pt x="1" y="10"/>
                  </a:lnTo>
                  <a:lnTo>
                    <a:pt x="2" y="7"/>
                  </a:lnTo>
                  <a:lnTo>
                    <a:pt x="2" y="6"/>
                  </a:lnTo>
                  <a:lnTo>
                    <a:pt x="5" y="5"/>
                  </a:lnTo>
                  <a:lnTo>
                    <a:pt x="6" y="4"/>
                  </a:lnTo>
                  <a:lnTo>
                    <a:pt x="8" y="2"/>
                  </a:lnTo>
                  <a:lnTo>
                    <a:pt x="9" y="1"/>
                  </a:lnTo>
                  <a:lnTo>
                    <a:pt x="12" y="1"/>
                  </a:lnTo>
                  <a:lnTo>
                    <a:pt x="13" y="0"/>
                  </a:lnTo>
                  <a:lnTo>
                    <a:pt x="16" y="0"/>
                  </a:lnTo>
                  <a:lnTo>
                    <a:pt x="18" y="0"/>
                  </a:lnTo>
                  <a:lnTo>
                    <a:pt x="19" y="1"/>
                  </a:lnTo>
                  <a:lnTo>
                    <a:pt x="21" y="1"/>
                  </a:lnTo>
                  <a:lnTo>
                    <a:pt x="23" y="2"/>
                  </a:lnTo>
                  <a:lnTo>
                    <a:pt x="25" y="4"/>
                  </a:lnTo>
                  <a:lnTo>
                    <a:pt x="26" y="5"/>
                  </a:lnTo>
                  <a:lnTo>
                    <a:pt x="27" y="6"/>
                  </a:lnTo>
                  <a:lnTo>
                    <a:pt x="29" y="7"/>
                  </a:lnTo>
                  <a:lnTo>
                    <a:pt x="30" y="10"/>
                  </a:lnTo>
                  <a:lnTo>
                    <a:pt x="31" y="11"/>
                  </a:lnTo>
                  <a:lnTo>
                    <a:pt x="31" y="14"/>
                  </a:lnTo>
                  <a:lnTo>
                    <a:pt x="31" y="15"/>
                  </a:lnTo>
                  <a:lnTo>
                    <a:pt x="31" y="18"/>
                  </a:lnTo>
                  <a:lnTo>
                    <a:pt x="31" y="21"/>
                  </a:lnTo>
                  <a:lnTo>
                    <a:pt x="30" y="22"/>
                  </a:lnTo>
                  <a:lnTo>
                    <a:pt x="29" y="23"/>
                  </a:lnTo>
                  <a:lnTo>
                    <a:pt x="27" y="25"/>
                  </a:lnTo>
                  <a:lnTo>
                    <a:pt x="26" y="27"/>
                  </a:lnTo>
                  <a:lnTo>
                    <a:pt x="25" y="29"/>
                  </a:lnTo>
                  <a:lnTo>
                    <a:pt x="23" y="29"/>
                  </a:lnTo>
                  <a:lnTo>
                    <a:pt x="21" y="30"/>
                  </a:lnTo>
                  <a:lnTo>
                    <a:pt x="19" y="31"/>
                  </a:lnTo>
                  <a:lnTo>
                    <a:pt x="18" y="31"/>
                  </a:lnTo>
                  <a:lnTo>
                    <a:pt x="16" y="31"/>
                  </a:lnTo>
                  <a:lnTo>
                    <a:pt x="13" y="31"/>
                  </a:lnTo>
                  <a:lnTo>
                    <a:pt x="12" y="31"/>
                  </a:lnTo>
                  <a:lnTo>
                    <a:pt x="9" y="30"/>
                  </a:lnTo>
                  <a:lnTo>
                    <a:pt x="8" y="29"/>
                  </a:lnTo>
                  <a:lnTo>
                    <a:pt x="6" y="29"/>
                  </a:lnTo>
                  <a:lnTo>
                    <a:pt x="5" y="27"/>
                  </a:lnTo>
                  <a:lnTo>
                    <a:pt x="2" y="25"/>
                  </a:lnTo>
                  <a:lnTo>
                    <a:pt x="2" y="23"/>
                  </a:lnTo>
                  <a:lnTo>
                    <a:pt x="1" y="22"/>
                  </a:lnTo>
                  <a:lnTo>
                    <a:pt x="0" y="21"/>
                  </a:lnTo>
                  <a:lnTo>
                    <a:pt x="0" y="18"/>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0" name="Freeform 697"/>
            <p:cNvSpPr>
              <a:spLocks/>
            </p:cNvSpPr>
            <p:nvPr userDrawn="1"/>
          </p:nvSpPr>
          <p:spPr bwMode="auto">
            <a:xfrm>
              <a:off x="5090" y="98"/>
              <a:ext cx="31" cy="31"/>
            </a:xfrm>
            <a:custGeom>
              <a:avLst/>
              <a:gdLst>
                <a:gd name="T0" fmla="*/ 0 w 31"/>
                <a:gd name="T1" fmla="*/ 14 h 31"/>
                <a:gd name="T2" fmla="*/ 0 w 31"/>
                <a:gd name="T3" fmla="*/ 13 h 31"/>
                <a:gd name="T4" fmla="*/ 1 w 31"/>
                <a:gd name="T5" fmla="*/ 10 h 31"/>
                <a:gd name="T6" fmla="*/ 1 w 31"/>
                <a:gd name="T7" fmla="*/ 9 h 31"/>
                <a:gd name="T8" fmla="*/ 2 w 31"/>
                <a:gd name="T9" fmla="*/ 6 h 31"/>
                <a:gd name="T10" fmla="*/ 4 w 31"/>
                <a:gd name="T11" fmla="*/ 5 h 31"/>
                <a:gd name="T12" fmla="*/ 5 w 31"/>
                <a:gd name="T13" fmla="*/ 4 h 31"/>
                <a:gd name="T14" fmla="*/ 6 w 31"/>
                <a:gd name="T15" fmla="*/ 2 h 31"/>
                <a:gd name="T16" fmla="*/ 8 w 31"/>
                <a:gd name="T17" fmla="*/ 1 h 31"/>
                <a:gd name="T18" fmla="*/ 10 w 31"/>
                <a:gd name="T19" fmla="*/ 1 h 31"/>
                <a:gd name="T20" fmla="*/ 12 w 31"/>
                <a:gd name="T21" fmla="*/ 0 h 31"/>
                <a:gd name="T22" fmla="*/ 14 w 31"/>
                <a:gd name="T23" fmla="*/ 0 h 31"/>
                <a:gd name="T24" fmla="*/ 17 w 31"/>
                <a:gd name="T25" fmla="*/ 0 h 31"/>
                <a:gd name="T26" fmla="*/ 18 w 31"/>
                <a:gd name="T27" fmla="*/ 0 h 31"/>
                <a:gd name="T28" fmla="*/ 21 w 31"/>
                <a:gd name="T29" fmla="*/ 0 h 31"/>
                <a:gd name="T30" fmla="*/ 22 w 31"/>
                <a:gd name="T31" fmla="*/ 1 h 31"/>
                <a:gd name="T32" fmla="*/ 23 w 31"/>
                <a:gd name="T33" fmla="*/ 1 h 31"/>
                <a:gd name="T34" fmla="*/ 26 w 31"/>
                <a:gd name="T35" fmla="*/ 2 h 31"/>
                <a:gd name="T36" fmla="*/ 27 w 31"/>
                <a:gd name="T37" fmla="*/ 4 h 31"/>
                <a:gd name="T38" fmla="*/ 29 w 31"/>
                <a:gd name="T39" fmla="*/ 5 h 31"/>
                <a:gd name="T40" fmla="*/ 30 w 31"/>
                <a:gd name="T41" fmla="*/ 6 h 31"/>
                <a:gd name="T42" fmla="*/ 30 w 31"/>
                <a:gd name="T43" fmla="*/ 9 h 31"/>
                <a:gd name="T44" fmla="*/ 31 w 31"/>
                <a:gd name="T45" fmla="*/ 10 h 31"/>
                <a:gd name="T46" fmla="*/ 31 w 31"/>
                <a:gd name="T47" fmla="*/ 13 h 31"/>
                <a:gd name="T48" fmla="*/ 31 w 31"/>
                <a:gd name="T49" fmla="*/ 14 h 31"/>
                <a:gd name="T50" fmla="*/ 31 w 31"/>
                <a:gd name="T51" fmla="*/ 17 h 31"/>
                <a:gd name="T52" fmla="*/ 31 w 31"/>
                <a:gd name="T53" fmla="*/ 19 h 31"/>
                <a:gd name="T54" fmla="*/ 30 w 31"/>
                <a:gd name="T55" fmla="*/ 21 h 31"/>
                <a:gd name="T56" fmla="*/ 30 w 31"/>
                <a:gd name="T57" fmla="*/ 23 h 31"/>
                <a:gd name="T58" fmla="*/ 29 w 31"/>
                <a:gd name="T59" fmla="*/ 25 h 31"/>
                <a:gd name="T60" fmla="*/ 27 w 31"/>
                <a:gd name="T61" fmla="*/ 26 h 31"/>
                <a:gd name="T62" fmla="*/ 26 w 31"/>
                <a:gd name="T63" fmla="*/ 27 h 31"/>
                <a:gd name="T64" fmla="*/ 23 w 31"/>
                <a:gd name="T65" fmla="*/ 29 h 31"/>
                <a:gd name="T66" fmla="*/ 22 w 31"/>
                <a:gd name="T67" fmla="*/ 30 h 31"/>
                <a:gd name="T68" fmla="*/ 21 w 31"/>
                <a:gd name="T69" fmla="*/ 30 h 31"/>
                <a:gd name="T70" fmla="*/ 18 w 31"/>
                <a:gd name="T71" fmla="*/ 31 h 31"/>
                <a:gd name="T72" fmla="*/ 17 w 31"/>
                <a:gd name="T73" fmla="*/ 31 h 31"/>
                <a:gd name="T74" fmla="*/ 14 w 31"/>
                <a:gd name="T75" fmla="*/ 31 h 31"/>
                <a:gd name="T76" fmla="*/ 12 w 31"/>
                <a:gd name="T77" fmla="*/ 30 h 31"/>
                <a:gd name="T78" fmla="*/ 10 w 31"/>
                <a:gd name="T79" fmla="*/ 30 h 31"/>
                <a:gd name="T80" fmla="*/ 8 w 31"/>
                <a:gd name="T81" fmla="*/ 29 h 31"/>
                <a:gd name="T82" fmla="*/ 6 w 31"/>
                <a:gd name="T83" fmla="*/ 27 h 31"/>
                <a:gd name="T84" fmla="*/ 5 w 31"/>
                <a:gd name="T85" fmla="*/ 26 h 31"/>
                <a:gd name="T86" fmla="*/ 4 w 31"/>
                <a:gd name="T87" fmla="*/ 25 h 31"/>
                <a:gd name="T88" fmla="*/ 2 w 31"/>
                <a:gd name="T89" fmla="*/ 23 h 31"/>
                <a:gd name="T90" fmla="*/ 1 w 31"/>
                <a:gd name="T91" fmla="*/ 21 h 31"/>
                <a:gd name="T92" fmla="*/ 1 w 31"/>
                <a:gd name="T93" fmla="*/ 19 h 31"/>
                <a:gd name="T94" fmla="*/ 0 w 31"/>
                <a:gd name="T95" fmla="*/ 17 h 31"/>
                <a:gd name="T96" fmla="*/ 0 w 31"/>
                <a:gd name="T97" fmla="*/ 14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1">
                  <a:moveTo>
                    <a:pt x="0" y="14"/>
                  </a:moveTo>
                  <a:lnTo>
                    <a:pt x="0" y="13"/>
                  </a:lnTo>
                  <a:lnTo>
                    <a:pt x="1" y="10"/>
                  </a:lnTo>
                  <a:lnTo>
                    <a:pt x="1" y="9"/>
                  </a:lnTo>
                  <a:lnTo>
                    <a:pt x="2" y="6"/>
                  </a:lnTo>
                  <a:lnTo>
                    <a:pt x="4" y="5"/>
                  </a:lnTo>
                  <a:lnTo>
                    <a:pt x="5" y="4"/>
                  </a:lnTo>
                  <a:lnTo>
                    <a:pt x="6" y="2"/>
                  </a:lnTo>
                  <a:lnTo>
                    <a:pt x="8" y="1"/>
                  </a:lnTo>
                  <a:lnTo>
                    <a:pt x="10" y="1"/>
                  </a:lnTo>
                  <a:lnTo>
                    <a:pt x="12" y="0"/>
                  </a:lnTo>
                  <a:lnTo>
                    <a:pt x="14" y="0"/>
                  </a:lnTo>
                  <a:lnTo>
                    <a:pt x="17" y="0"/>
                  </a:lnTo>
                  <a:lnTo>
                    <a:pt x="18" y="0"/>
                  </a:lnTo>
                  <a:lnTo>
                    <a:pt x="21" y="0"/>
                  </a:lnTo>
                  <a:lnTo>
                    <a:pt x="22" y="1"/>
                  </a:lnTo>
                  <a:lnTo>
                    <a:pt x="23" y="1"/>
                  </a:lnTo>
                  <a:lnTo>
                    <a:pt x="26" y="2"/>
                  </a:lnTo>
                  <a:lnTo>
                    <a:pt x="27" y="4"/>
                  </a:lnTo>
                  <a:lnTo>
                    <a:pt x="29" y="5"/>
                  </a:lnTo>
                  <a:lnTo>
                    <a:pt x="30" y="6"/>
                  </a:lnTo>
                  <a:lnTo>
                    <a:pt x="30" y="9"/>
                  </a:lnTo>
                  <a:lnTo>
                    <a:pt x="31" y="10"/>
                  </a:lnTo>
                  <a:lnTo>
                    <a:pt x="31" y="13"/>
                  </a:lnTo>
                  <a:lnTo>
                    <a:pt x="31" y="14"/>
                  </a:lnTo>
                  <a:lnTo>
                    <a:pt x="31" y="17"/>
                  </a:lnTo>
                  <a:lnTo>
                    <a:pt x="31" y="19"/>
                  </a:lnTo>
                  <a:lnTo>
                    <a:pt x="30" y="21"/>
                  </a:lnTo>
                  <a:lnTo>
                    <a:pt x="30" y="23"/>
                  </a:lnTo>
                  <a:lnTo>
                    <a:pt x="29" y="25"/>
                  </a:lnTo>
                  <a:lnTo>
                    <a:pt x="27" y="26"/>
                  </a:lnTo>
                  <a:lnTo>
                    <a:pt x="26" y="27"/>
                  </a:lnTo>
                  <a:lnTo>
                    <a:pt x="23" y="29"/>
                  </a:lnTo>
                  <a:lnTo>
                    <a:pt x="22" y="30"/>
                  </a:lnTo>
                  <a:lnTo>
                    <a:pt x="21" y="30"/>
                  </a:lnTo>
                  <a:lnTo>
                    <a:pt x="18" y="31"/>
                  </a:lnTo>
                  <a:lnTo>
                    <a:pt x="17" y="31"/>
                  </a:lnTo>
                  <a:lnTo>
                    <a:pt x="14" y="31"/>
                  </a:lnTo>
                  <a:lnTo>
                    <a:pt x="12" y="30"/>
                  </a:lnTo>
                  <a:lnTo>
                    <a:pt x="10" y="30"/>
                  </a:lnTo>
                  <a:lnTo>
                    <a:pt x="8" y="29"/>
                  </a:lnTo>
                  <a:lnTo>
                    <a:pt x="6" y="27"/>
                  </a:lnTo>
                  <a:lnTo>
                    <a:pt x="5" y="26"/>
                  </a:lnTo>
                  <a:lnTo>
                    <a:pt x="4" y="25"/>
                  </a:lnTo>
                  <a:lnTo>
                    <a:pt x="2" y="23"/>
                  </a:lnTo>
                  <a:lnTo>
                    <a:pt x="1" y="21"/>
                  </a:lnTo>
                  <a:lnTo>
                    <a:pt x="1" y="19"/>
                  </a:lnTo>
                  <a:lnTo>
                    <a:pt x="0" y="17"/>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1" name="Freeform 698"/>
            <p:cNvSpPr>
              <a:spLocks/>
            </p:cNvSpPr>
            <p:nvPr userDrawn="1"/>
          </p:nvSpPr>
          <p:spPr bwMode="auto">
            <a:xfrm>
              <a:off x="5216" y="197"/>
              <a:ext cx="32" cy="31"/>
            </a:xfrm>
            <a:custGeom>
              <a:avLst/>
              <a:gdLst>
                <a:gd name="T0" fmla="*/ 0 w 32"/>
                <a:gd name="T1" fmla="*/ 14 h 31"/>
                <a:gd name="T2" fmla="*/ 0 w 32"/>
                <a:gd name="T3" fmla="*/ 13 h 31"/>
                <a:gd name="T4" fmla="*/ 1 w 32"/>
                <a:gd name="T5" fmla="*/ 10 h 31"/>
                <a:gd name="T6" fmla="*/ 1 w 32"/>
                <a:gd name="T7" fmla="*/ 9 h 31"/>
                <a:gd name="T8" fmla="*/ 3 w 32"/>
                <a:gd name="T9" fmla="*/ 6 h 31"/>
                <a:gd name="T10" fmla="*/ 4 w 32"/>
                <a:gd name="T11" fmla="*/ 5 h 31"/>
                <a:gd name="T12" fmla="*/ 5 w 32"/>
                <a:gd name="T13" fmla="*/ 4 h 31"/>
                <a:gd name="T14" fmla="*/ 7 w 32"/>
                <a:gd name="T15" fmla="*/ 2 h 31"/>
                <a:gd name="T16" fmla="*/ 8 w 32"/>
                <a:gd name="T17" fmla="*/ 1 h 31"/>
                <a:gd name="T18" fmla="*/ 11 w 32"/>
                <a:gd name="T19" fmla="*/ 1 h 31"/>
                <a:gd name="T20" fmla="*/ 12 w 32"/>
                <a:gd name="T21" fmla="*/ 0 h 31"/>
                <a:gd name="T22" fmla="*/ 15 w 32"/>
                <a:gd name="T23" fmla="*/ 0 h 31"/>
                <a:gd name="T24" fmla="*/ 16 w 32"/>
                <a:gd name="T25" fmla="*/ 0 h 31"/>
                <a:gd name="T26" fmla="*/ 18 w 32"/>
                <a:gd name="T27" fmla="*/ 0 h 31"/>
                <a:gd name="T28" fmla="*/ 20 w 32"/>
                <a:gd name="T29" fmla="*/ 0 h 31"/>
                <a:gd name="T30" fmla="*/ 22 w 32"/>
                <a:gd name="T31" fmla="*/ 1 h 31"/>
                <a:gd name="T32" fmla="*/ 24 w 32"/>
                <a:gd name="T33" fmla="*/ 1 h 31"/>
                <a:gd name="T34" fmla="*/ 26 w 32"/>
                <a:gd name="T35" fmla="*/ 2 h 31"/>
                <a:gd name="T36" fmla="*/ 28 w 32"/>
                <a:gd name="T37" fmla="*/ 4 h 31"/>
                <a:gd name="T38" fmla="*/ 29 w 32"/>
                <a:gd name="T39" fmla="*/ 5 h 31"/>
                <a:gd name="T40" fmla="*/ 30 w 32"/>
                <a:gd name="T41" fmla="*/ 6 h 31"/>
                <a:gd name="T42" fmla="*/ 30 w 32"/>
                <a:gd name="T43" fmla="*/ 9 h 31"/>
                <a:gd name="T44" fmla="*/ 32 w 32"/>
                <a:gd name="T45" fmla="*/ 10 h 31"/>
                <a:gd name="T46" fmla="*/ 32 w 32"/>
                <a:gd name="T47" fmla="*/ 13 h 31"/>
                <a:gd name="T48" fmla="*/ 32 w 32"/>
                <a:gd name="T49" fmla="*/ 14 h 31"/>
                <a:gd name="T50" fmla="*/ 32 w 32"/>
                <a:gd name="T51" fmla="*/ 17 h 31"/>
                <a:gd name="T52" fmla="*/ 32 w 32"/>
                <a:gd name="T53" fmla="*/ 19 h 31"/>
                <a:gd name="T54" fmla="*/ 30 w 32"/>
                <a:gd name="T55" fmla="*/ 21 h 31"/>
                <a:gd name="T56" fmla="*/ 30 w 32"/>
                <a:gd name="T57" fmla="*/ 23 h 31"/>
                <a:gd name="T58" fmla="*/ 29 w 32"/>
                <a:gd name="T59" fmla="*/ 25 h 31"/>
                <a:gd name="T60" fmla="*/ 28 w 32"/>
                <a:gd name="T61" fmla="*/ 26 h 31"/>
                <a:gd name="T62" fmla="*/ 26 w 32"/>
                <a:gd name="T63" fmla="*/ 27 h 31"/>
                <a:gd name="T64" fmla="*/ 24 w 32"/>
                <a:gd name="T65" fmla="*/ 29 h 31"/>
                <a:gd name="T66" fmla="*/ 22 w 32"/>
                <a:gd name="T67" fmla="*/ 30 h 31"/>
                <a:gd name="T68" fmla="*/ 20 w 32"/>
                <a:gd name="T69" fmla="*/ 30 h 31"/>
                <a:gd name="T70" fmla="*/ 18 w 32"/>
                <a:gd name="T71" fmla="*/ 31 h 31"/>
                <a:gd name="T72" fmla="*/ 16 w 32"/>
                <a:gd name="T73" fmla="*/ 31 h 31"/>
                <a:gd name="T74" fmla="*/ 15 w 32"/>
                <a:gd name="T75" fmla="*/ 31 h 31"/>
                <a:gd name="T76" fmla="*/ 12 w 32"/>
                <a:gd name="T77" fmla="*/ 30 h 31"/>
                <a:gd name="T78" fmla="*/ 11 w 32"/>
                <a:gd name="T79" fmla="*/ 30 h 31"/>
                <a:gd name="T80" fmla="*/ 8 w 32"/>
                <a:gd name="T81" fmla="*/ 29 h 31"/>
                <a:gd name="T82" fmla="*/ 7 w 32"/>
                <a:gd name="T83" fmla="*/ 27 h 31"/>
                <a:gd name="T84" fmla="*/ 5 w 32"/>
                <a:gd name="T85" fmla="*/ 26 h 31"/>
                <a:gd name="T86" fmla="*/ 4 w 32"/>
                <a:gd name="T87" fmla="*/ 25 h 31"/>
                <a:gd name="T88" fmla="*/ 3 w 32"/>
                <a:gd name="T89" fmla="*/ 23 h 31"/>
                <a:gd name="T90" fmla="*/ 1 w 32"/>
                <a:gd name="T91" fmla="*/ 21 h 31"/>
                <a:gd name="T92" fmla="*/ 1 w 32"/>
                <a:gd name="T93" fmla="*/ 19 h 31"/>
                <a:gd name="T94" fmla="*/ 0 w 32"/>
                <a:gd name="T95" fmla="*/ 17 h 31"/>
                <a:gd name="T96" fmla="*/ 0 w 32"/>
                <a:gd name="T97" fmla="*/ 14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0" y="14"/>
                  </a:moveTo>
                  <a:lnTo>
                    <a:pt x="0" y="13"/>
                  </a:lnTo>
                  <a:lnTo>
                    <a:pt x="1" y="10"/>
                  </a:lnTo>
                  <a:lnTo>
                    <a:pt x="1" y="9"/>
                  </a:lnTo>
                  <a:lnTo>
                    <a:pt x="3" y="6"/>
                  </a:lnTo>
                  <a:lnTo>
                    <a:pt x="4" y="5"/>
                  </a:lnTo>
                  <a:lnTo>
                    <a:pt x="5" y="4"/>
                  </a:lnTo>
                  <a:lnTo>
                    <a:pt x="7" y="2"/>
                  </a:lnTo>
                  <a:lnTo>
                    <a:pt x="8" y="1"/>
                  </a:lnTo>
                  <a:lnTo>
                    <a:pt x="11" y="1"/>
                  </a:lnTo>
                  <a:lnTo>
                    <a:pt x="12" y="0"/>
                  </a:lnTo>
                  <a:lnTo>
                    <a:pt x="15" y="0"/>
                  </a:lnTo>
                  <a:lnTo>
                    <a:pt x="16" y="0"/>
                  </a:lnTo>
                  <a:lnTo>
                    <a:pt x="18" y="0"/>
                  </a:lnTo>
                  <a:lnTo>
                    <a:pt x="20" y="0"/>
                  </a:lnTo>
                  <a:lnTo>
                    <a:pt x="22" y="1"/>
                  </a:lnTo>
                  <a:lnTo>
                    <a:pt x="24" y="1"/>
                  </a:lnTo>
                  <a:lnTo>
                    <a:pt x="26" y="2"/>
                  </a:lnTo>
                  <a:lnTo>
                    <a:pt x="28" y="4"/>
                  </a:lnTo>
                  <a:lnTo>
                    <a:pt x="29" y="5"/>
                  </a:lnTo>
                  <a:lnTo>
                    <a:pt x="30" y="6"/>
                  </a:lnTo>
                  <a:lnTo>
                    <a:pt x="30" y="9"/>
                  </a:lnTo>
                  <a:lnTo>
                    <a:pt x="32" y="10"/>
                  </a:lnTo>
                  <a:lnTo>
                    <a:pt x="32" y="13"/>
                  </a:lnTo>
                  <a:lnTo>
                    <a:pt x="32" y="14"/>
                  </a:lnTo>
                  <a:lnTo>
                    <a:pt x="32" y="17"/>
                  </a:lnTo>
                  <a:lnTo>
                    <a:pt x="32" y="19"/>
                  </a:lnTo>
                  <a:lnTo>
                    <a:pt x="30" y="21"/>
                  </a:lnTo>
                  <a:lnTo>
                    <a:pt x="30" y="23"/>
                  </a:lnTo>
                  <a:lnTo>
                    <a:pt x="29" y="25"/>
                  </a:lnTo>
                  <a:lnTo>
                    <a:pt x="28" y="26"/>
                  </a:lnTo>
                  <a:lnTo>
                    <a:pt x="26" y="27"/>
                  </a:lnTo>
                  <a:lnTo>
                    <a:pt x="24" y="29"/>
                  </a:lnTo>
                  <a:lnTo>
                    <a:pt x="22" y="30"/>
                  </a:lnTo>
                  <a:lnTo>
                    <a:pt x="20" y="30"/>
                  </a:lnTo>
                  <a:lnTo>
                    <a:pt x="18" y="31"/>
                  </a:lnTo>
                  <a:lnTo>
                    <a:pt x="16" y="31"/>
                  </a:lnTo>
                  <a:lnTo>
                    <a:pt x="15" y="31"/>
                  </a:lnTo>
                  <a:lnTo>
                    <a:pt x="12" y="30"/>
                  </a:lnTo>
                  <a:lnTo>
                    <a:pt x="11" y="30"/>
                  </a:lnTo>
                  <a:lnTo>
                    <a:pt x="8" y="29"/>
                  </a:lnTo>
                  <a:lnTo>
                    <a:pt x="7" y="27"/>
                  </a:lnTo>
                  <a:lnTo>
                    <a:pt x="5" y="26"/>
                  </a:lnTo>
                  <a:lnTo>
                    <a:pt x="4" y="25"/>
                  </a:lnTo>
                  <a:lnTo>
                    <a:pt x="3" y="23"/>
                  </a:lnTo>
                  <a:lnTo>
                    <a:pt x="1" y="21"/>
                  </a:lnTo>
                  <a:lnTo>
                    <a:pt x="1" y="19"/>
                  </a:lnTo>
                  <a:lnTo>
                    <a:pt x="0" y="17"/>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2" name="Freeform 699"/>
            <p:cNvSpPr>
              <a:spLocks/>
            </p:cNvSpPr>
            <p:nvPr userDrawn="1"/>
          </p:nvSpPr>
          <p:spPr bwMode="auto">
            <a:xfrm>
              <a:off x="5050" y="298"/>
              <a:ext cx="32" cy="32"/>
            </a:xfrm>
            <a:custGeom>
              <a:avLst/>
              <a:gdLst>
                <a:gd name="T0" fmla="*/ 0 w 32"/>
                <a:gd name="T1" fmla="*/ 16 h 32"/>
                <a:gd name="T2" fmla="*/ 0 w 32"/>
                <a:gd name="T3" fmla="*/ 15 h 32"/>
                <a:gd name="T4" fmla="*/ 0 w 32"/>
                <a:gd name="T5" fmla="*/ 12 h 32"/>
                <a:gd name="T6" fmla="*/ 2 w 32"/>
                <a:gd name="T7" fmla="*/ 11 h 32"/>
                <a:gd name="T8" fmla="*/ 3 w 32"/>
                <a:gd name="T9" fmla="*/ 8 h 32"/>
                <a:gd name="T10" fmla="*/ 3 w 32"/>
                <a:gd name="T11" fmla="*/ 7 h 32"/>
                <a:gd name="T12" fmla="*/ 6 w 32"/>
                <a:gd name="T13" fmla="*/ 5 h 32"/>
                <a:gd name="T14" fmla="*/ 7 w 32"/>
                <a:gd name="T15" fmla="*/ 4 h 32"/>
                <a:gd name="T16" fmla="*/ 8 w 32"/>
                <a:gd name="T17" fmla="*/ 3 h 32"/>
                <a:gd name="T18" fmla="*/ 9 w 32"/>
                <a:gd name="T19" fmla="*/ 1 h 32"/>
                <a:gd name="T20" fmla="*/ 12 w 32"/>
                <a:gd name="T21" fmla="*/ 1 h 32"/>
                <a:gd name="T22" fmla="*/ 13 w 32"/>
                <a:gd name="T23" fmla="*/ 0 h 32"/>
                <a:gd name="T24" fmla="*/ 16 w 32"/>
                <a:gd name="T25" fmla="*/ 0 h 32"/>
                <a:gd name="T26" fmla="*/ 19 w 32"/>
                <a:gd name="T27" fmla="*/ 0 h 32"/>
                <a:gd name="T28" fmla="*/ 20 w 32"/>
                <a:gd name="T29" fmla="*/ 1 h 32"/>
                <a:gd name="T30" fmla="*/ 23 w 32"/>
                <a:gd name="T31" fmla="*/ 1 h 32"/>
                <a:gd name="T32" fmla="*/ 24 w 32"/>
                <a:gd name="T33" fmla="*/ 3 h 32"/>
                <a:gd name="T34" fmla="*/ 25 w 32"/>
                <a:gd name="T35" fmla="*/ 4 h 32"/>
                <a:gd name="T36" fmla="*/ 27 w 32"/>
                <a:gd name="T37" fmla="*/ 5 h 32"/>
                <a:gd name="T38" fmla="*/ 28 w 32"/>
                <a:gd name="T39" fmla="*/ 7 h 32"/>
                <a:gd name="T40" fmla="*/ 29 w 32"/>
                <a:gd name="T41" fmla="*/ 8 h 32"/>
                <a:gd name="T42" fmla="*/ 31 w 32"/>
                <a:gd name="T43" fmla="*/ 11 h 32"/>
                <a:gd name="T44" fmla="*/ 32 w 32"/>
                <a:gd name="T45" fmla="*/ 12 h 32"/>
                <a:gd name="T46" fmla="*/ 32 w 32"/>
                <a:gd name="T47" fmla="*/ 15 h 32"/>
                <a:gd name="T48" fmla="*/ 32 w 32"/>
                <a:gd name="T49" fmla="*/ 16 h 32"/>
                <a:gd name="T50" fmla="*/ 32 w 32"/>
                <a:gd name="T51" fmla="*/ 19 h 32"/>
                <a:gd name="T52" fmla="*/ 32 w 32"/>
                <a:gd name="T53" fmla="*/ 21 h 32"/>
                <a:gd name="T54" fmla="*/ 31 w 32"/>
                <a:gd name="T55" fmla="*/ 23 h 32"/>
                <a:gd name="T56" fmla="*/ 29 w 32"/>
                <a:gd name="T57" fmla="*/ 25 h 32"/>
                <a:gd name="T58" fmla="*/ 28 w 32"/>
                <a:gd name="T59" fmla="*/ 27 h 32"/>
                <a:gd name="T60" fmla="*/ 27 w 32"/>
                <a:gd name="T61" fmla="*/ 28 h 32"/>
                <a:gd name="T62" fmla="*/ 25 w 32"/>
                <a:gd name="T63" fmla="*/ 29 h 32"/>
                <a:gd name="T64" fmla="*/ 24 w 32"/>
                <a:gd name="T65" fmla="*/ 29 h 32"/>
                <a:gd name="T66" fmla="*/ 23 w 32"/>
                <a:gd name="T67" fmla="*/ 30 h 32"/>
                <a:gd name="T68" fmla="*/ 20 w 32"/>
                <a:gd name="T69" fmla="*/ 32 h 32"/>
                <a:gd name="T70" fmla="*/ 19 w 32"/>
                <a:gd name="T71" fmla="*/ 32 h 32"/>
                <a:gd name="T72" fmla="*/ 16 w 32"/>
                <a:gd name="T73" fmla="*/ 32 h 32"/>
                <a:gd name="T74" fmla="*/ 13 w 32"/>
                <a:gd name="T75" fmla="*/ 32 h 32"/>
                <a:gd name="T76" fmla="*/ 12 w 32"/>
                <a:gd name="T77" fmla="*/ 32 h 32"/>
                <a:gd name="T78" fmla="*/ 9 w 32"/>
                <a:gd name="T79" fmla="*/ 30 h 32"/>
                <a:gd name="T80" fmla="*/ 8 w 32"/>
                <a:gd name="T81" fmla="*/ 29 h 32"/>
                <a:gd name="T82" fmla="*/ 7 w 32"/>
                <a:gd name="T83" fmla="*/ 29 h 32"/>
                <a:gd name="T84" fmla="*/ 6 w 32"/>
                <a:gd name="T85" fmla="*/ 28 h 32"/>
                <a:gd name="T86" fmla="*/ 3 w 32"/>
                <a:gd name="T87" fmla="*/ 27 h 32"/>
                <a:gd name="T88" fmla="*/ 3 w 32"/>
                <a:gd name="T89" fmla="*/ 25 h 32"/>
                <a:gd name="T90" fmla="*/ 2 w 32"/>
                <a:gd name="T91" fmla="*/ 23 h 32"/>
                <a:gd name="T92" fmla="*/ 0 w 32"/>
                <a:gd name="T93" fmla="*/ 21 h 32"/>
                <a:gd name="T94" fmla="*/ 0 w 32"/>
                <a:gd name="T95" fmla="*/ 19 h 32"/>
                <a:gd name="T96" fmla="*/ 0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0" y="16"/>
                  </a:moveTo>
                  <a:lnTo>
                    <a:pt x="0" y="15"/>
                  </a:lnTo>
                  <a:lnTo>
                    <a:pt x="0" y="12"/>
                  </a:lnTo>
                  <a:lnTo>
                    <a:pt x="2" y="11"/>
                  </a:lnTo>
                  <a:lnTo>
                    <a:pt x="3" y="8"/>
                  </a:lnTo>
                  <a:lnTo>
                    <a:pt x="3" y="7"/>
                  </a:lnTo>
                  <a:lnTo>
                    <a:pt x="6" y="5"/>
                  </a:lnTo>
                  <a:lnTo>
                    <a:pt x="7" y="4"/>
                  </a:lnTo>
                  <a:lnTo>
                    <a:pt x="8" y="3"/>
                  </a:lnTo>
                  <a:lnTo>
                    <a:pt x="9" y="1"/>
                  </a:lnTo>
                  <a:lnTo>
                    <a:pt x="12" y="1"/>
                  </a:lnTo>
                  <a:lnTo>
                    <a:pt x="13" y="0"/>
                  </a:lnTo>
                  <a:lnTo>
                    <a:pt x="16" y="0"/>
                  </a:lnTo>
                  <a:lnTo>
                    <a:pt x="19" y="0"/>
                  </a:lnTo>
                  <a:lnTo>
                    <a:pt x="20" y="1"/>
                  </a:lnTo>
                  <a:lnTo>
                    <a:pt x="23" y="1"/>
                  </a:lnTo>
                  <a:lnTo>
                    <a:pt x="24" y="3"/>
                  </a:lnTo>
                  <a:lnTo>
                    <a:pt x="25" y="4"/>
                  </a:lnTo>
                  <a:lnTo>
                    <a:pt x="27" y="5"/>
                  </a:lnTo>
                  <a:lnTo>
                    <a:pt x="28" y="7"/>
                  </a:lnTo>
                  <a:lnTo>
                    <a:pt x="29" y="8"/>
                  </a:lnTo>
                  <a:lnTo>
                    <a:pt x="31" y="11"/>
                  </a:lnTo>
                  <a:lnTo>
                    <a:pt x="32" y="12"/>
                  </a:lnTo>
                  <a:lnTo>
                    <a:pt x="32" y="15"/>
                  </a:lnTo>
                  <a:lnTo>
                    <a:pt x="32" y="16"/>
                  </a:lnTo>
                  <a:lnTo>
                    <a:pt x="32" y="19"/>
                  </a:lnTo>
                  <a:lnTo>
                    <a:pt x="32" y="21"/>
                  </a:lnTo>
                  <a:lnTo>
                    <a:pt x="31" y="23"/>
                  </a:lnTo>
                  <a:lnTo>
                    <a:pt x="29" y="25"/>
                  </a:lnTo>
                  <a:lnTo>
                    <a:pt x="28" y="27"/>
                  </a:lnTo>
                  <a:lnTo>
                    <a:pt x="27" y="28"/>
                  </a:lnTo>
                  <a:lnTo>
                    <a:pt x="25" y="29"/>
                  </a:lnTo>
                  <a:lnTo>
                    <a:pt x="24" y="29"/>
                  </a:lnTo>
                  <a:lnTo>
                    <a:pt x="23" y="30"/>
                  </a:lnTo>
                  <a:lnTo>
                    <a:pt x="20" y="32"/>
                  </a:lnTo>
                  <a:lnTo>
                    <a:pt x="19" y="32"/>
                  </a:lnTo>
                  <a:lnTo>
                    <a:pt x="16" y="32"/>
                  </a:lnTo>
                  <a:lnTo>
                    <a:pt x="13" y="32"/>
                  </a:lnTo>
                  <a:lnTo>
                    <a:pt x="12" y="32"/>
                  </a:lnTo>
                  <a:lnTo>
                    <a:pt x="9" y="30"/>
                  </a:lnTo>
                  <a:lnTo>
                    <a:pt x="8" y="29"/>
                  </a:lnTo>
                  <a:lnTo>
                    <a:pt x="7" y="29"/>
                  </a:lnTo>
                  <a:lnTo>
                    <a:pt x="6" y="28"/>
                  </a:lnTo>
                  <a:lnTo>
                    <a:pt x="3" y="27"/>
                  </a:lnTo>
                  <a:lnTo>
                    <a:pt x="3" y="25"/>
                  </a:lnTo>
                  <a:lnTo>
                    <a:pt x="2" y="23"/>
                  </a:lnTo>
                  <a:lnTo>
                    <a:pt x="0" y="21"/>
                  </a:lnTo>
                  <a:lnTo>
                    <a:pt x="0" y="19"/>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3" name="Freeform 700"/>
            <p:cNvSpPr>
              <a:spLocks/>
            </p:cNvSpPr>
            <p:nvPr userDrawn="1"/>
          </p:nvSpPr>
          <p:spPr bwMode="auto">
            <a:xfrm>
              <a:off x="5073" y="107"/>
              <a:ext cx="146" cy="14"/>
            </a:xfrm>
            <a:custGeom>
              <a:avLst/>
              <a:gdLst>
                <a:gd name="T0" fmla="*/ 144 w 146"/>
                <a:gd name="T1" fmla="*/ 9 h 14"/>
                <a:gd name="T2" fmla="*/ 136 w 146"/>
                <a:gd name="T3" fmla="*/ 0 h 14"/>
                <a:gd name="T4" fmla="*/ 0 w 146"/>
                <a:gd name="T5" fmla="*/ 0 h 14"/>
                <a:gd name="T6" fmla="*/ 0 w 146"/>
                <a:gd name="T7" fmla="*/ 14 h 14"/>
                <a:gd name="T8" fmla="*/ 136 w 146"/>
                <a:gd name="T9" fmla="*/ 14 h 14"/>
                <a:gd name="T10" fmla="*/ 144 w 146"/>
                <a:gd name="T11" fmla="*/ 9 h 14"/>
                <a:gd name="T12" fmla="*/ 144 w 146"/>
                <a:gd name="T13" fmla="*/ 9 h 14"/>
                <a:gd name="T14" fmla="*/ 146 w 146"/>
                <a:gd name="T15" fmla="*/ 0 h 14"/>
                <a:gd name="T16" fmla="*/ 136 w 146"/>
                <a:gd name="T17" fmla="*/ 0 h 14"/>
                <a:gd name="T18" fmla="*/ 144 w 146"/>
                <a:gd name="T19" fmla="*/ 9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6" h="14">
                  <a:moveTo>
                    <a:pt x="144" y="9"/>
                  </a:moveTo>
                  <a:lnTo>
                    <a:pt x="136" y="0"/>
                  </a:lnTo>
                  <a:lnTo>
                    <a:pt x="0" y="0"/>
                  </a:lnTo>
                  <a:lnTo>
                    <a:pt x="0" y="14"/>
                  </a:lnTo>
                  <a:lnTo>
                    <a:pt x="136" y="14"/>
                  </a:lnTo>
                  <a:lnTo>
                    <a:pt x="144" y="9"/>
                  </a:lnTo>
                  <a:lnTo>
                    <a:pt x="146" y="0"/>
                  </a:lnTo>
                  <a:lnTo>
                    <a:pt x="136" y="0"/>
                  </a:lnTo>
                  <a:lnTo>
                    <a:pt x="14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4" name="Freeform 701"/>
            <p:cNvSpPr>
              <a:spLocks/>
            </p:cNvSpPr>
            <p:nvPr userDrawn="1"/>
          </p:nvSpPr>
          <p:spPr bwMode="auto">
            <a:xfrm>
              <a:off x="5171" y="113"/>
              <a:ext cx="46" cy="212"/>
            </a:xfrm>
            <a:custGeom>
              <a:avLst/>
              <a:gdLst>
                <a:gd name="T0" fmla="*/ 8 w 46"/>
                <a:gd name="T1" fmla="*/ 212 h 212"/>
                <a:gd name="T2" fmla="*/ 15 w 46"/>
                <a:gd name="T3" fmla="*/ 205 h 212"/>
                <a:gd name="T4" fmla="*/ 46 w 46"/>
                <a:gd name="T5" fmla="*/ 3 h 212"/>
                <a:gd name="T6" fmla="*/ 32 w 46"/>
                <a:gd name="T7" fmla="*/ 0 h 212"/>
                <a:gd name="T8" fmla="*/ 0 w 46"/>
                <a:gd name="T9" fmla="*/ 202 h 212"/>
                <a:gd name="T10" fmla="*/ 8 w 46"/>
                <a:gd name="T11" fmla="*/ 212 h 212"/>
                <a:gd name="T12" fmla="*/ 8 w 46"/>
                <a:gd name="T13" fmla="*/ 212 h 212"/>
                <a:gd name="T14" fmla="*/ 15 w 46"/>
                <a:gd name="T15" fmla="*/ 212 h 212"/>
                <a:gd name="T16" fmla="*/ 15 w 46"/>
                <a:gd name="T17" fmla="*/ 205 h 212"/>
                <a:gd name="T18" fmla="*/ 8 w 46"/>
                <a:gd name="T19" fmla="*/ 212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212">
                  <a:moveTo>
                    <a:pt x="8" y="212"/>
                  </a:moveTo>
                  <a:lnTo>
                    <a:pt x="15" y="205"/>
                  </a:lnTo>
                  <a:lnTo>
                    <a:pt x="46" y="3"/>
                  </a:lnTo>
                  <a:lnTo>
                    <a:pt x="32" y="0"/>
                  </a:lnTo>
                  <a:lnTo>
                    <a:pt x="0" y="202"/>
                  </a:lnTo>
                  <a:lnTo>
                    <a:pt x="8" y="212"/>
                  </a:lnTo>
                  <a:lnTo>
                    <a:pt x="15" y="212"/>
                  </a:lnTo>
                  <a:lnTo>
                    <a:pt x="15" y="205"/>
                  </a:lnTo>
                  <a:lnTo>
                    <a:pt x="8"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5" name="Rectangle 702"/>
            <p:cNvSpPr>
              <a:spLocks noChangeArrowheads="1"/>
            </p:cNvSpPr>
            <p:nvPr userDrawn="1"/>
          </p:nvSpPr>
          <p:spPr bwMode="auto">
            <a:xfrm>
              <a:off x="5036" y="309"/>
              <a:ext cx="143"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1316" name="Rectangle 703"/>
            <p:cNvSpPr>
              <a:spLocks noChangeArrowheads="1"/>
            </p:cNvSpPr>
            <p:nvPr userDrawn="1"/>
          </p:nvSpPr>
          <p:spPr bwMode="auto">
            <a:xfrm>
              <a:off x="5100" y="207"/>
              <a:ext cx="159"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1317" name="Freeform 704"/>
            <p:cNvSpPr>
              <a:spLocks/>
            </p:cNvSpPr>
            <p:nvPr userDrawn="1"/>
          </p:nvSpPr>
          <p:spPr bwMode="auto">
            <a:xfrm>
              <a:off x="5065" y="96"/>
              <a:ext cx="146" cy="16"/>
            </a:xfrm>
            <a:custGeom>
              <a:avLst/>
              <a:gdLst>
                <a:gd name="T0" fmla="*/ 144 w 146"/>
                <a:gd name="T1" fmla="*/ 10 h 16"/>
                <a:gd name="T2" fmla="*/ 137 w 146"/>
                <a:gd name="T3" fmla="*/ 0 h 16"/>
                <a:gd name="T4" fmla="*/ 0 w 146"/>
                <a:gd name="T5" fmla="*/ 0 h 16"/>
                <a:gd name="T6" fmla="*/ 0 w 146"/>
                <a:gd name="T7" fmla="*/ 16 h 16"/>
                <a:gd name="T8" fmla="*/ 137 w 146"/>
                <a:gd name="T9" fmla="*/ 16 h 16"/>
                <a:gd name="T10" fmla="*/ 144 w 146"/>
                <a:gd name="T11" fmla="*/ 10 h 16"/>
                <a:gd name="T12" fmla="*/ 144 w 146"/>
                <a:gd name="T13" fmla="*/ 10 h 16"/>
                <a:gd name="T14" fmla="*/ 146 w 146"/>
                <a:gd name="T15" fmla="*/ 0 h 16"/>
                <a:gd name="T16" fmla="*/ 137 w 146"/>
                <a:gd name="T17" fmla="*/ 0 h 16"/>
                <a:gd name="T18" fmla="*/ 144 w 146"/>
                <a:gd name="T19" fmla="*/ 1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6" h="16">
                  <a:moveTo>
                    <a:pt x="144" y="10"/>
                  </a:moveTo>
                  <a:lnTo>
                    <a:pt x="137" y="0"/>
                  </a:lnTo>
                  <a:lnTo>
                    <a:pt x="0" y="0"/>
                  </a:lnTo>
                  <a:lnTo>
                    <a:pt x="0" y="16"/>
                  </a:lnTo>
                  <a:lnTo>
                    <a:pt x="137" y="16"/>
                  </a:lnTo>
                  <a:lnTo>
                    <a:pt x="144" y="10"/>
                  </a:lnTo>
                  <a:lnTo>
                    <a:pt x="146" y="0"/>
                  </a:lnTo>
                  <a:lnTo>
                    <a:pt x="137" y="0"/>
                  </a:lnTo>
                  <a:lnTo>
                    <a:pt x="144" y="1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8" name="Freeform 705"/>
            <p:cNvSpPr>
              <a:spLocks/>
            </p:cNvSpPr>
            <p:nvPr userDrawn="1"/>
          </p:nvSpPr>
          <p:spPr bwMode="auto">
            <a:xfrm>
              <a:off x="5163" y="103"/>
              <a:ext cx="46" cy="211"/>
            </a:xfrm>
            <a:custGeom>
              <a:avLst/>
              <a:gdLst>
                <a:gd name="T0" fmla="*/ 8 w 46"/>
                <a:gd name="T1" fmla="*/ 211 h 211"/>
                <a:gd name="T2" fmla="*/ 15 w 46"/>
                <a:gd name="T3" fmla="*/ 204 h 211"/>
                <a:gd name="T4" fmla="*/ 46 w 46"/>
                <a:gd name="T5" fmla="*/ 3 h 211"/>
                <a:gd name="T6" fmla="*/ 31 w 46"/>
                <a:gd name="T7" fmla="*/ 0 h 211"/>
                <a:gd name="T8" fmla="*/ 0 w 46"/>
                <a:gd name="T9" fmla="*/ 202 h 211"/>
                <a:gd name="T10" fmla="*/ 8 w 46"/>
                <a:gd name="T11" fmla="*/ 211 h 211"/>
                <a:gd name="T12" fmla="*/ 8 w 46"/>
                <a:gd name="T13" fmla="*/ 211 h 211"/>
                <a:gd name="T14" fmla="*/ 15 w 46"/>
                <a:gd name="T15" fmla="*/ 211 h 211"/>
                <a:gd name="T16" fmla="*/ 15 w 46"/>
                <a:gd name="T17" fmla="*/ 204 h 211"/>
                <a:gd name="T18" fmla="*/ 8 w 46"/>
                <a:gd name="T19" fmla="*/ 211 h 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211">
                  <a:moveTo>
                    <a:pt x="8" y="211"/>
                  </a:moveTo>
                  <a:lnTo>
                    <a:pt x="15" y="204"/>
                  </a:lnTo>
                  <a:lnTo>
                    <a:pt x="46" y="3"/>
                  </a:lnTo>
                  <a:lnTo>
                    <a:pt x="31" y="0"/>
                  </a:lnTo>
                  <a:lnTo>
                    <a:pt x="0" y="202"/>
                  </a:lnTo>
                  <a:lnTo>
                    <a:pt x="8" y="211"/>
                  </a:lnTo>
                  <a:lnTo>
                    <a:pt x="15" y="211"/>
                  </a:lnTo>
                  <a:lnTo>
                    <a:pt x="15" y="204"/>
                  </a:lnTo>
                  <a:lnTo>
                    <a:pt x="8" y="2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9" name="Rectangle 706"/>
            <p:cNvSpPr>
              <a:spLocks noChangeArrowheads="1"/>
            </p:cNvSpPr>
            <p:nvPr userDrawn="1"/>
          </p:nvSpPr>
          <p:spPr bwMode="auto">
            <a:xfrm>
              <a:off x="5028" y="299"/>
              <a:ext cx="143" cy="1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1320" name="Rectangle 707"/>
            <p:cNvSpPr>
              <a:spLocks noChangeArrowheads="1"/>
            </p:cNvSpPr>
            <p:nvPr userDrawn="1"/>
          </p:nvSpPr>
          <p:spPr bwMode="auto">
            <a:xfrm>
              <a:off x="5092" y="197"/>
              <a:ext cx="160" cy="1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GB" altLang="en-US" smtClean="0"/>
            </a:p>
          </p:txBody>
        </p:sp>
        <p:sp>
          <p:nvSpPr>
            <p:cNvPr id="1321" name="Freeform 708"/>
            <p:cNvSpPr>
              <a:spLocks/>
            </p:cNvSpPr>
            <p:nvPr userDrawn="1"/>
          </p:nvSpPr>
          <p:spPr bwMode="auto">
            <a:xfrm>
              <a:off x="5211" y="190"/>
              <a:ext cx="31" cy="32"/>
            </a:xfrm>
            <a:custGeom>
              <a:avLst/>
              <a:gdLst>
                <a:gd name="T0" fmla="*/ 0 w 31"/>
                <a:gd name="T1" fmla="*/ 14 h 32"/>
                <a:gd name="T2" fmla="*/ 0 w 31"/>
                <a:gd name="T3" fmla="*/ 13 h 32"/>
                <a:gd name="T4" fmla="*/ 0 w 31"/>
                <a:gd name="T5" fmla="*/ 11 h 32"/>
                <a:gd name="T6" fmla="*/ 1 w 31"/>
                <a:gd name="T7" fmla="*/ 9 h 32"/>
                <a:gd name="T8" fmla="*/ 2 w 31"/>
                <a:gd name="T9" fmla="*/ 7 h 32"/>
                <a:gd name="T10" fmla="*/ 2 w 31"/>
                <a:gd name="T11" fmla="*/ 5 h 32"/>
                <a:gd name="T12" fmla="*/ 5 w 31"/>
                <a:gd name="T13" fmla="*/ 4 h 32"/>
                <a:gd name="T14" fmla="*/ 6 w 31"/>
                <a:gd name="T15" fmla="*/ 3 h 32"/>
                <a:gd name="T16" fmla="*/ 8 w 31"/>
                <a:gd name="T17" fmla="*/ 1 h 32"/>
                <a:gd name="T18" fmla="*/ 9 w 31"/>
                <a:gd name="T19" fmla="*/ 1 h 32"/>
                <a:gd name="T20" fmla="*/ 12 w 31"/>
                <a:gd name="T21" fmla="*/ 0 h 32"/>
                <a:gd name="T22" fmla="*/ 13 w 31"/>
                <a:gd name="T23" fmla="*/ 0 h 32"/>
                <a:gd name="T24" fmla="*/ 16 w 31"/>
                <a:gd name="T25" fmla="*/ 0 h 32"/>
                <a:gd name="T26" fmla="*/ 18 w 31"/>
                <a:gd name="T27" fmla="*/ 0 h 32"/>
                <a:gd name="T28" fmla="*/ 20 w 31"/>
                <a:gd name="T29" fmla="*/ 0 h 32"/>
                <a:gd name="T30" fmla="*/ 22 w 31"/>
                <a:gd name="T31" fmla="*/ 1 h 32"/>
                <a:gd name="T32" fmla="*/ 23 w 31"/>
                <a:gd name="T33" fmla="*/ 1 h 32"/>
                <a:gd name="T34" fmla="*/ 26 w 31"/>
                <a:gd name="T35" fmla="*/ 3 h 32"/>
                <a:gd name="T36" fmla="*/ 27 w 31"/>
                <a:gd name="T37" fmla="*/ 4 h 32"/>
                <a:gd name="T38" fmla="*/ 29 w 31"/>
                <a:gd name="T39" fmla="*/ 5 h 32"/>
                <a:gd name="T40" fmla="*/ 30 w 31"/>
                <a:gd name="T41" fmla="*/ 7 h 32"/>
                <a:gd name="T42" fmla="*/ 30 w 31"/>
                <a:gd name="T43" fmla="*/ 9 h 32"/>
                <a:gd name="T44" fmla="*/ 31 w 31"/>
                <a:gd name="T45" fmla="*/ 11 h 32"/>
                <a:gd name="T46" fmla="*/ 31 w 31"/>
                <a:gd name="T47" fmla="*/ 13 h 32"/>
                <a:gd name="T48" fmla="*/ 31 w 31"/>
                <a:gd name="T49" fmla="*/ 14 h 32"/>
                <a:gd name="T50" fmla="*/ 31 w 31"/>
                <a:gd name="T51" fmla="*/ 17 h 32"/>
                <a:gd name="T52" fmla="*/ 31 w 31"/>
                <a:gd name="T53" fmla="*/ 20 h 32"/>
                <a:gd name="T54" fmla="*/ 30 w 31"/>
                <a:gd name="T55" fmla="*/ 21 h 32"/>
                <a:gd name="T56" fmla="*/ 30 w 31"/>
                <a:gd name="T57" fmla="*/ 24 h 32"/>
                <a:gd name="T58" fmla="*/ 29 w 31"/>
                <a:gd name="T59" fmla="*/ 25 h 32"/>
                <a:gd name="T60" fmla="*/ 27 w 31"/>
                <a:gd name="T61" fmla="*/ 26 h 32"/>
                <a:gd name="T62" fmla="*/ 26 w 31"/>
                <a:gd name="T63" fmla="*/ 28 h 32"/>
                <a:gd name="T64" fmla="*/ 23 w 31"/>
                <a:gd name="T65" fmla="*/ 29 h 32"/>
                <a:gd name="T66" fmla="*/ 22 w 31"/>
                <a:gd name="T67" fmla="*/ 30 h 32"/>
                <a:gd name="T68" fmla="*/ 20 w 31"/>
                <a:gd name="T69" fmla="*/ 30 h 32"/>
                <a:gd name="T70" fmla="*/ 18 w 31"/>
                <a:gd name="T71" fmla="*/ 32 h 32"/>
                <a:gd name="T72" fmla="*/ 16 w 31"/>
                <a:gd name="T73" fmla="*/ 32 h 32"/>
                <a:gd name="T74" fmla="*/ 13 w 31"/>
                <a:gd name="T75" fmla="*/ 32 h 32"/>
                <a:gd name="T76" fmla="*/ 12 w 31"/>
                <a:gd name="T77" fmla="*/ 30 h 32"/>
                <a:gd name="T78" fmla="*/ 9 w 31"/>
                <a:gd name="T79" fmla="*/ 30 h 32"/>
                <a:gd name="T80" fmla="*/ 8 w 31"/>
                <a:gd name="T81" fmla="*/ 29 h 32"/>
                <a:gd name="T82" fmla="*/ 6 w 31"/>
                <a:gd name="T83" fmla="*/ 28 h 32"/>
                <a:gd name="T84" fmla="*/ 5 w 31"/>
                <a:gd name="T85" fmla="*/ 26 h 32"/>
                <a:gd name="T86" fmla="*/ 2 w 31"/>
                <a:gd name="T87" fmla="*/ 25 h 32"/>
                <a:gd name="T88" fmla="*/ 2 w 31"/>
                <a:gd name="T89" fmla="*/ 24 h 32"/>
                <a:gd name="T90" fmla="*/ 1 w 31"/>
                <a:gd name="T91" fmla="*/ 21 h 32"/>
                <a:gd name="T92" fmla="*/ 0 w 31"/>
                <a:gd name="T93" fmla="*/ 20 h 32"/>
                <a:gd name="T94" fmla="*/ 0 w 31"/>
                <a:gd name="T95" fmla="*/ 17 h 32"/>
                <a:gd name="T96" fmla="*/ 0 w 31"/>
                <a:gd name="T97" fmla="*/ 14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0" y="14"/>
                  </a:moveTo>
                  <a:lnTo>
                    <a:pt x="0" y="13"/>
                  </a:lnTo>
                  <a:lnTo>
                    <a:pt x="0" y="11"/>
                  </a:lnTo>
                  <a:lnTo>
                    <a:pt x="1" y="9"/>
                  </a:lnTo>
                  <a:lnTo>
                    <a:pt x="2" y="7"/>
                  </a:lnTo>
                  <a:lnTo>
                    <a:pt x="2" y="5"/>
                  </a:lnTo>
                  <a:lnTo>
                    <a:pt x="5" y="4"/>
                  </a:lnTo>
                  <a:lnTo>
                    <a:pt x="6" y="3"/>
                  </a:lnTo>
                  <a:lnTo>
                    <a:pt x="8" y="1"/>
                  </a:lnTo>
                  <a:lnTo>
                    <a:pt x="9" y="1"/>
                  </a:lnTo>
                  <a:lnTo>
                    <a:pt x="12" y="0"/>
                  </a:lnTo>
                  <a:lnTo>
                    <a:pt x="13" y="0"/>
                  </a:lnTo>
                  <a:lnTo>
                    <a:pt x="16" y="0"/>
                  </a:lnTo>
                  <a:lnTo>
                    <a:pt x="18" y="0"/>
                  </a:lnTo>
                  <a:lnTo>
                    <a:pt x="20" y="0"/>
                  </a:lnTo>
                  <a:lnTo>
                    <a:pt x="22" y="1"/>
                  </a:lnTo>
                  <a:lnTo>
                    <a:pt x="23" y="1"/>
                  </a:lnTo>
                  <a:lnTo>
                    <a:pt x="26" y="3"/>
                  </a:lnTo>
                  <a:lnTo>
                    <a:pt x="27" y="4"/>
                  </a:lnTo>
                  <a:lnTo>
                    <a:pt x="29" y="5"/>
                  </a:lnTo>
                  <a:lnTo>
                    <a:pt x="30" y="7"/>
                  </a:lnTo>
                  <a:lnTo>
                    <a:pt x="30" y="9"/>
                  </a:lnTo>
                  <a:lnTo>
                    <a:pt x="31" y="11"/>
                  </a:lnTo>
                  <a:lnTo>
                    <a:pt x="31" y="13"/>
                  </a:lnTo>
                  <a:lnTo>
                    <a:pt x="31" y="14"/>
                  </a:lnTo>
                  <a:lnTo>
                    <a:pt x="31" y="17"/>
                  </a:lnTo>
                  <a:lnTo>
                    <a:pt x="31" y="20"/>
                  </a:lnTo>
                  <a:lnTo>
                    <a:pt x="30" y="21"/>
                  </a:lnTo>
                  <a:lnTo>
                    <a:pt x="30" y="24"/>
                  </a:lnTo>
                  <a:lnTo>
                    <a:pt x="29" y="25"/>
                  </a:lnTo>
                  <a:lnTo>
                    <a:pt x="27" y="26"/>
                  </a:lnTo>
                  <a:lnTo>
                    <a:pt x="26" y="28"/>
                  </a:lnTo>
                  <a:lnTo>
                    <a:pt x="23" y="29"/>
                  </a:lnTo>
                  <a:lnTo>
                    <a:pt x="22" y="30"/>
                  </a:lnTo>
                  <a:lnTo>
                    <a:pt x="20" y="30"/>
                  </a:lnTo>
                  <a:lnTo>
                    <a:pt x="18" y="32"/>
                  </a:lnTo>
                  <a:lnTo>
                    <a:pt x="16" y="32"/>
                  </a:lnTo>
                  <a:lnTo>
                    <a:pt x="13" y="32"/>
                  </a:lnTo>
                  <a:lnTo>
                    <a:pt x="12" y="30"/>
                  </a:lnTo>
                  <a:lnTo>
                    <a:pt x="9" y="30"/>
                  </a:lnTo>
                  <a:lnTo>
                    <a:pt x="8" y="29"/>
                  </a:lnTo>
                  <a:lnTo>
                    <a:pt x="6" y="28"/>
                  </a:lnTo>
                  <a:lnTo>
                    <a:pt x="5" y="26"/>
                  </a:lnTo>
                  <a:lnTo>
                    <a:pt x="2" y="25"/>
                  </a:lnTo>
                  <a:lnTo>
                    <a:pt x="2" y="24"/>
                  </a:lnTo>
                  <a:lnTo>
                    <a:pt x="1" y="21"/>
                  </a:lnTo>
                  <a:lnTo>
                    <a:pt x="0" y="20"/>
                  </a:lnTo>
                  <a:lnTo>
                    <a:pt x="0" y="17"/>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2" name="Freeform 709"/>
            <p:cNvSpPr>
              <a:spLocks/>
            </p:cNvSpPr>
            <p:nvPr userDrawn="1"/>
          </p:nvSpPr>
          <p:spPr bwMode="auto">
            <a:xfrm>
              <a:off x="5084" y="90"/>
              <a:ext cx="32" cy="31"/>
            </a:xfrm>
            <a:custGeom>
              <a:avLst/>
              <a:gdLst>
                <a:gd name="T0" fmla="*/ 0 w 32"/>
                <a:gd name="T1" fmla="*/ 14 h 31"/>
                <a:gd name="T2" fmla="*/ 0 w 32"/>
                <a:gd name="T3" fmla="*/ 13 h 31"/>
                <a:gd name="T4" fmla="*/ 0 w 32"/>
                <a:gd name="T5" fmla="*/ 12 h 31"/>
                <a:gd name="T6" fmla="*/ 0 w 32"/>
                <a:gd name="T7" fmla="*/ 9 h 31"/>
                <a:gd name="T8" fmla="*/ 2 w 32"/>
                <a:gd name="T9" fmla="*/ 8 h 31"/>
                <a:gd name="T10" fmla="*/ 3 w 32"/>
                <a:gd name="T11" fmla="*/ 6 h 31"/>
                <a:gd name="T12" fmla="*/ 4 w 32"/>
                <a:gd name="T13" fmla="*/ 4 h 31"/>
                <a:gd name="T14" fmla="*/ 6 w 32"/>
                <a:gd name="T15" fmla="*/ 2 h 31"/>
                <a:gd name="T16" fmla="*/ 7 w 32"/>
                <a:gd name="T17" fmla="*/ 1 h 31"/>
                <a:gd name="T18" fmla="*/ 10 w 32"/>
                <a:gd name="T19" fmla="*/ 1 h 31"/>
                <a:gd name="T20" fmla="*/ 11 w 32"/>
                <a:gd name="T21" fmla="*/ 0 h 31"/>
                <a:gd name="T22" fmla="*/ 14 w 32"/>
                <a:gd name="T23" fmla="*/ 0 h 31"/>
                <a:gd name="T24" fmla="*/ 16 w 32"/>
                <a:gd name="T25" fmla="*/ 0 h 31"/>
                <a:gd name="T26" fmla="*/ 18 w 32"/>
                <a:gd name="T27" fmla="*/ 0 h 31"/>
                <a:gd name="T28" fmla="*/ 20 w 32"/>
                <a:gd name="T29" fmla="*/ 0 h 31"/>
                <a:gd name="T30" fmla="*/ 22 w 32"/>
                <a:gd name="T31" fmla="*/ 1 h 31"/>
                <a:gd name="T32" fmla="*/ 24 w 32"/>
                <a:gd name="T33" fmla="*/ 1 h 31"/>
                <a:gd name="T34" fmla="*/ 25 w 32"/>
                <a:gd name="T35" fmla="*/ 2 h 31"/>
                <a:gd name="T36" fmla="*/ 27 w 32"/>
                <a:gd name="T37" fmla="*/ 4 h 31"/>
                <a:gd name="T38" fmla="*/ 28 w 32"/>
                <a:gd name="T39" fmla="*/ 6 h 31"/>
                <a:gd name="T40" fmla="*/ 29 w 32"/>
                <a:gd name="T41" fmla="*/ 8 h 31"/>
                <a:gd name="T42" fmla="*/ 31 w 32"/>
                <a:gd name="T43" fmla="*/ 9 h 31"/>
                <a:gd name="T44" fmla="*/ 32 w 32"/>
                <a:gd name="T45" fmla="*/ 12 h 31"/>
                <a:gd name="T46" fmla="*/ 32 w 32"/>
                <a:gd name="T47" fmla="*/ 13 h 31"/>
                <a:gd name="T48" fmla="*/ 32 w 32"/>
                <a:gd name="T49" fmla="*/ 14 h 31"/>
                <a:gd name="T50" fmla="*/ 32 w 32"/>
                <a:gd name="T51" fmla="*/ 17 h 31"/>
                <a:gd name="T52" fmla="*/ 32 w 32"/>
                <a:gd name="T53" fmla="*/ 19 h 31"/>
                <a:gd name="T54" fmla="*/ 31 w 32"/>
                <a:gd name="T55" fmla="*/ 21 h 31"/>
                <a:gd name="T56" fmla="*/ 29 w 32"/>
                <a:gd name="T57" fmla="*/ 23 h 31"/>
                <a:gd name="T58" fmla="*/ 28 w 32"/>
                <a:gd name="T59" fmla="*/ 25 h 31"/>
                <a:gd name="T60" fmla="*/ 27 w 32"/>
                <a:gd name="T61" fmla="*/ 26 h 31"/>
                <a:gd name="T62" fmla="*/ 25 w 32"/>
                <a:gd name="T63" fmla="*/ 27 h 31"/>
                <a:gd name="T64" fmla="*/ 24 w 32"/>
                <a:gd name="T65" fmla="*/ 29 h 31"/>
                <a:gd name="T66" fmla="*/ 22 w 32"/>
                <a:gd name="T67" fmla="*/ 30 h 31"/>
                <a:gd name="T68" fmla="*/ 20 w 32"/>
                <a:gd name="T69" fmla="*/ 30 h 31"/>
                <a:gd name="T70" fmla="*/ 18 w 32"/>
                <a:gd name="T71" fmla="*/ 31 h 31"/>
                <a:gd name="T72" fmla="*/ 16 w 32"/>
                <a:gd name="T73" fmla="*/ 31 h 31"/>
                <a:gd name="T74" fmla="*/ 14 w 32"/>
                <a:gd name="T75" fmla="*/ 31 h 31"/>
                <a:gd name="T76" fmla="*/ 11 w 32"/>
                <a:gd name="T77" fmla="*/ 30 h 31"/>
                <a:gd name="T78" fmla="*/ 10 w 32"/>
                <a:gd name="T79" fmla="*/ 30 h 31"/>
                <a:gd name="T80" fmla="*/ 7 w 32"/>
                <a:gd name="T81" fmla="*/ 29 h 31"/>
                <a:gd name="T82" fmla="*/ 6 w 32"/>
                <a:gd name="T83" fmla="*/ 27 h 31"/>
                <a:gd name="T84" fmla="*/ 4 w 32"/>
                <a:gd name="T85" fmla="*/ 26 h 31"/>
                <a:gd name="T86" fmla="*/ 3 w 32"/>
                <a:gd name="T87" fmla="*/ 25 h 31"/>
                <a:gd name="T88" fmla="*/ 2 w 32"/>
                <a:gd name="T89" fmla="*/ 23 h 31"/>
                <a:gd name="T90" fmla="*/ 0 w 32"/>
                <a:gd name="T91" fmla="*/ 21 h 31"/>
                <a:gd name="T92" fmla="*/ 0 w 32"/>
                <a:gd name="T93" fmla="*/ 19 h 31"/>
                <a:gd name="T94" fmla="*/ 0 w 32"/>
                <a:gd name="T95" fmla="*/ 17 h 31"/>
                <a:gd name="T96" fmla="*/ 0 w 32"/>
                <a:gd name="T97" fmla="*/ 14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0" y="14"/>
                  </a:moveTo>
                  <a:lnTo>
                    <a:pt x="0" y="13"/>
                  </a:lnTo>
                  <a:lnTo>
                    <a:pt x="0" y="12"/>
                  </a:lnTo>
                  <a:lnTo>
                    <a:pt x="0" y="9"/>
                  </a:lnTo>
                  <a:lnTo>
                    <a:pt x="2" y="8"/>
                  </a:lnTo>
                  <a:lnTo>
                    <a:pt x="3" y="6"/>
                  </a:lnTo>
                  <a:lnTo>
                    <a:pt x="4" y="4"/>
                  </a:lnTo>
                  <a:lnTo>
                    <a:pt x="6" y="2"/>
                  </a:lnTo>
                  <a:lnTo>
                    <a:pt x="7" y="1"/>
                  </a:lnTo>
                  <a:lnTo>
                    <a:pt x="10" y="1"/>
                  </a:lnTo>
                  <a:lnTo>
                    <a:pt x="11" y="0"/>
                  </a:lnTo>
                  <a:lnTo>
                    <a:pt x="14" y="0"/>
                  </a:lnTo>
                  <a:lnTo>
                    <a:pt x="16" y="0"/>
                  </a:lnTo>
                  <a:lnTo>
                    <a:pt x="18" y="0"/>
                  </a:lnTo>
                  <a:lnTo>
                    <a:pt x="20" y="0"/>
                  </a:lnTo>
                  <a:lnTo>
                    <a:pt x="22" y="1"/>
                  </a:lnTo>
                  <a:lnTo>
                    <a:pt x="24" y="1"/>
                  </a:lnTo>
                  <a:lnTo>
                    <a:pt x="25" y="2"/>
                  </a:lnTo>
                  <a:lnTo>
                    <a:pt x="27" y="4"/>
                  </a:lnTo>
                  <a:lnTo>
                    <a:pt x="28" y="6"/>
                  </a:lnTo>
                  <a:lnTo>
                    <a:pt x="29" y="8"/>
                  </a:lnTo>
                  <a:lnTo>
                    <a:pt x="31" y="9"/>
                  </a:lnTo>
                  <a:lnTo>
                    <a:pt x="32" y="12"/>
                  </a:lnTo>
                  <a:lnTo>
                    <a:pt x="32" y="13"/>
                  </a:lnTo>
                  <a:lnTo>
                    <a:pt x="32" y="14"/>
                  </a:lnTo>
                  <a:lnTo>
                    <a:pt x="32" y="17"/>
                  </a:lnTo>
                  <a:lnTo>
                    <a:pt x="32" y="19"/>
                  </a:lnTo>
                  <a:lnTo>
                    <a:pt x="31" y="21"/>
                  </a:lnTo>
                  <a:lnTo>
                    <a:pt x="29" y="23"/>
                  </a:lnTo>
                  <a:lnTo>
                    <a:pt x="28" y="25"/>
                  </a:lnTo>
                  <a:lnTo>
                    <a:pt x="27" y="26"/>
                  </a:lnTo>
                  <a:lnTo>
                    <a:pt x="25" y="27"/>
                  </a:lnTo>
                  <a:lnTo>
                    <a:pt x="24" y="29"/>
                  </a:lnTo>
                  <a:lnTo>
                    <a:pt x="22" y="30"/>
                  </a:lnTo>
                  <a:lnTo>
                    <a:pt x="20" y="30"/>
                  </a:lnTo>
                  <a:lnTo>
                    <a:pt x="18" y="31"/>
                  </a:lnTo>
                  <a:lnTo>
                    <a:pt x="16" y="31"/>
                  </a:lnTo>
                  <a:lnTo>
                    <a:pt x="14" y="31"/>
                  </a:lnTo>
                  <a:lnTo>
                    <a:pt x="11" y="30"/>
                  </a:lnTo>
                  <a:lnTo>
                    <a:pt x="10" y="30"/>
                  </a:lnTo>
                  <a:lnTo>
                    <a:pt x="7" y="29"/>
                  </a:lnTo>
                  <a:lnTo>
                    <a:pt x="6" y="27"/>
                  </a:lnTo>
                  <a:lnTo>
                    <a:pt x="4" y="26"/>
                  </a:lnTo>
                  <a:lnTo>
                    <a:pt x="3" y="25"/>
                  </a:lnTo>
                  <a:lnTo>
                    <a:pt x="2" y="23"/>
                  </a:lnTo>
                  <a:lnTo>
                    <a:pt x="0" y="21"/>
                  </a:lnTo>
                  <a:lnTo>
                    <a:pt x="0" y="19"/>
                  </a:lnTo>
                  <a:lnTo>
                    <a:pt x="0" y="17"/>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3" name="Freeform 710"/>
            <p:cNvSpPr>
              <a:spLocks/>
            </p:cNvSpPr>
            <p:nvPr userDrawn="1"/>
          </p:nvSpPr>
          <p:spPr bwMode="auto">
            <a:xfrm>
              <a:off x="5107" y="190"/>
              <a:ext cx="31" cy="32"/>
            </a:xfrm>
            <a:custGeom>
              <a:avLst/>
              <a:gdLst>
                <a:gd name="T0" fmla="*/ 0 w 31"/>
                <a:gd name="T1" fmla="*/ 16 h 32"/>
                <a:gd name="T2" fmla="*/ 0 w 31"/>
                <a:gd name="T3" fmla="*/ 13 h 32"/>
                <a:gd name="T4" fmla="*/ 1 w 31"/>
                <a:gd name="T5" fmla="*/ 12 h 32"/>
                <a:gd name="T6" fmla="*/ 1 w 31"/>
                <a:gd name="T7" fmla="*/ 9 h 32"/>
                <a:gd name="T8" fmla="*/ 2 w 31"/>
                <a:gd name="T9" fmla="*/ 8 h 32"/>
                <a:gd name="T10" fmla="*/ 2 w 31"/>
                <a:gd name="T11" fmla="*/ 7 h 32"/>
                <a:gd name="T12" fmla="*/ 5 w 31"/>
                <a:gd name="T13" fmla="*/ 4 h 32"/>
                <a:gd name="T14" fmla="*/ 6 w 31"/>
                <a:gd name="T15" fmla="*/ 3 h 32"/>
                <a:gd name="T16" fmla="*/ 8 w 31"/>
                <a:gd name="T17" fmla="*/ 1 h 32"/>
                <a:gd name="T18" fmla="*/ 9 w 31"/>
                <a:gd name="T19" fmla="*/ 1 h 32"/>
                <a:gd name="T20" fmla="*/ 12 w 31"/>
                <a:gd name="T21" fmla="*/ 0 h 32"/>
                <a:gd name="T22" fmla="*/ 13 w 31"/>
                <a:gd name="T23" fmla="*/ 0 h 32"/>
                <a:gd name="T24" fmla="*/ 16 w 31"/>
                <a:gd name="T25" fmla="*/ 0 h 32"/>
                <a:gd name="T26" fmla="*/ 18 w 31"/>
                <a:gd name="T27" fmla="*/ 0 h 32"/>
                <a:gd name="T28" fmla="*/ 20 w 31"/>
                <a:gd name="T29" fmla="*/ 0 h 32"/>
                <a:gd name="T30" fmla="*/ 22 w 31"/>
                <a:gd name="T31" fmla="*/ 1 h 32"/>
                <a:gd name="T32" fmla="*/ 24 w 31"/>
                <a:gd name="T33" fmla="*/ 1 h 32"/>
                <a:gd name="T34" fmla="*/ 26 w 31"/>
                <a:gd name="T35" fmla="*/ 3 h 32"/>
                <a:gd name="T36" fmla="*/ 27 w 31"/>
                <a:gd name="T37" fmla="*/ 4 h 32"/>
                <a:gd name="T38" fmla="*/ 29 w 31"/>
                <a:gd name="T39" fmla="*/ 7 h 32"/>
                <a:gd name="T40" fmla="*/ 30 w 31"/>
                <a:gd name="T41" fmla="*/ 8 h 32"/>
                <a:gd name="T42" fmla="*/ 30 w 31"/>
                <a:gd name="T43" fmla="*/ 9 h 32"/>
                <a:gd name="T44" fmla="*/ 31 w 31"/>
                <a:gd name="T45" fmla="*/ 12 h 32"/>
                <a:gd name="T46" fmla="*/ 31 w 31"/>
                <a:gd name="T47" fmla="*/ 13 h 32"/>
                <a:gd name="T48" fmla="*/ 31 w 31"/>
                <a:gd name="T49" fmla="*/ 16 h 32"/>
                <a:gd name="T50" fmla="*/ 31 w 31"/>
                <a:gd name="T51" fmla="*/ 18 h 32"/>
                <a:gd name="T52" fmla="*/ 31 w 31"/>
                <a:gd name="T53" fmla="*/ 20 h 32"/>
                <a:gd name="T54" fmla="*/ 30 w 31"/>
                <a:gd name="T55" fmla="*/ 22 h 32"/>
                <a:gd name="T56" fmla="*/ 30 w 31"/>
                <a:gd name="T57" fmla="*/ 24 h 32"/>
                <a:gd name="T58" fmla="*/ 29 w 31"/>
                <a:gd name="T59" fmla="*/ 25 h 32"/>
                <a:gd name="T60" fmla="*/ 27 w 31"/>
                <a:gd name="T61" fmla="*/ 28 h 32"/>
                <a:gd name="T62" fmla="*/ 26 w 31"/>
                <a:gd name="T63" fmla="*/ 28 h 32"/>
                <a:gd name="T64" fmla="*/ 24 w 31"/>
                <a:gd name="T65" fmla="*/ 29 h 32"/>
                <a:gd name="T66" fmla="*/ 22 w 31"/>
                <a:gd name="T67" fmla="*/ 30 h 32"/>
                <a:gd name="T68" fmla="*/ 20 w 31"/>
                <a:gd name="T69" fmla="*/ 30 h 32"/>
                <a:gd name="T70" fmla="*/ 18 w 31"/>
                <a:gd name="T71" fmla="*/ 32 h 32"/>
                <a:gd name="T72" fmla="*/ 16 w 31"/>
                <a:gd name="T73" fmla="*/ 32 h 32"/>
                <a:gd name="T74" fmla="*/ 13 w 31"/>
                <a:gd name="T75" fmla="*/ 32 h 32"/>
                <a:gd name="T76" fmla="*/ 12 w 31"/>
                <a:gd name="T77" fmla="*/ 30 h 32"/>
                <a:gd name="T78" fmla="*/ 9 w 31"/>
                <a:gd name="T79" fmla="*/ 30 h 32"/>
                <a:gd name="T80" fmla="*/ 8 w 31"/>
                <a:gd name="T81" fmla="*/ 29 h 32"/>
                <a:gd name="T82" fmla="*/ 6 w 31"/>
                <a:gd name="T83" fmla="*/ 28 h 32"/>
                <a:gd name="T84" fmla="*/ 5 w 31"/>
                <a:gd name="T85" fmla="*/ 28 h 32"/>
                <a:gd name="T86" fmla="*/ 2 w 31"/>
                <a:gd name="T87" fmla="*/ 25 h 32"/>
                <a:gd name="T88" fmla="*/ 2 w 31"/>
                <a:gd name="T89" fmla="*/ 24 h 32"/>
                <a:gd name="T90" fmla="*/ 1 w 31"/>
                <a:gd name="T91" fmla="*/ 22 h 32"/>
                <a:gd name="T92" fmla="*/ 1 w 31"/>
                <a:gd name="T93" fmla="*/ 20 h 32"/>
                <a:gd name="T94" fmla="*/ 0 w 31"/>
                <a:gd name="T95" fmla="*/ 18 h 32"/>
                <a:gd name="T96" fmla="*/ 0 w 31"/>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0" y="16"/>
                  </a:moveTo>
                  <a:lnTo>
                    <a:pt x="0" y="13"/>
                  </a:lnTo>
                  <a:lnTo>
                    <a:pt x="1" y="12"/>
                  </a:lnTo>
                  <a:lnTo>
                    <a:pt x="1" y="9"/>
                  </a:lnTo>
                  <a:lnTo>
                    <a:pt x="2" y="8"/>
                  </a:lnTo>
                  <a:lnTo>
                    <a:pt x="2" y="7"/>
                  </a:lnTo>
                  <a:lnTo>
                    <a:pt x="5" y="4"/>
                  </a:lnTo>
                  <a:lnTo>
                    <a:pt x="6" y="3"/>
                  </a:lnTo>
                  <a:lnTo>
                    <a:pt x="8" y="1"/>
                  </a:lnTo>
                  <a:lnTo>
                    <a:pt x="9" y="1"/>
                  </a:lnTo>
                  <a:lnTo>
                    <a:pt x="12" y="0"/>
                  </a:lnTo>
                  <a:lnTo>
                    <a:pt x="13" y="0"/>
                  </a:lnTo>
                  <a:lnTo>
                    <a:pt x="16" y="0"/>
                  </a:lnTo>
                  <a:lnTo>
                    <a:pt x="18" y="0"/>
                  </a:lnTo>
                  <a:lnTo>
                    <a:pt x="20" y="0"/>
                  </a:lnTo>
                  <a:lnTo>
                    <a:pt x="22" y="1"/>
                  </a:lnTo>
                  <a:lnTo>
                    <a:pt x="24" y="1"/>
                  </a:lnTo>
                  <a:lnTo>
                    <a:pt x="26" y="3"/>
                  </a:lnTo>
                  <a:lnTo>
                    <a:pt x="27" y="4"/>
                  </a:lnTo>
                  <a:lnTo>
                    <a:pt x="29" y="7"/>
                  </a:lnTo>
                  <a:lnTo>
                    <a:pt x="30" y="8"/>
                  </a:lnTo>
                  <a:lnTo>
                    <a:pt x="30" y="9"/>
                  </a:lnTo>
                  <a:lnTo>
                    <a:pt x="31" y="12"/>
                  </a:lnTo>
                  <a:lnTo>
                    <a:pt x="31" y="13"/>
                  </a:lnTo>
                  <a:lnTo>
                    <a:pt x="31" y="16"/>
                  </a:lnTo>
                  <a:lnTo>
                    <a:pt x="31" y="18"/>
                  </a:lnTo>
                  <a:lnTo>
                    <a:pt x="31" y="20"/>
                  </a:lnTo>
                  <a:lnTo>
                    <a:pt x="30" y="22"/>
                  </a:lnTo>
                  <a:lnTo>
                    <a:pt x="30" y="24"/>
                  </a:lnTo>
                  <a:lnTo>
                    <a:pt x="29" y="25"/>
                  </a:lnTo>
                  <a:lnTo>
                    <a:pt x="27" y="28"/>
                  </a:lnTo>
                  <a:lnTo>
                    <a:pt x="26" y="28"/>
                  </a:lnTo>
                  <a:lnTo>
                    <a:pt x="24" y="29"/>
                  </a:lnTo>
                  <a:lnTo>
                    <a:pt x="22" y="30"/>
                  </a:lnTo>
                  <a:lnTo>
                    <a:pt x="20" y="30"/>
                  </a:lnTo>
                  <a:lnTo>
                    <a:pt x="18" y="32"/>
                  </a:lnTo>
                  <a:lnTo>
                    <a:pt x="16" y="32"/>
                  </a:lnTo>
                  <a:lnTo>
                    <a:pt x="13" y="32"/>
                  </a:lnTo>
                  <a:lnTo>
                    <a:pt x="12" y="30"/>
                  </a:lnTo>
                  <a:lnTo>
                    <a:pt x="9" y="30"/>
                  </a:lnTo>
                  <a:lnTo>
                    <a:pt x="8" y="29"/>
                  </a:lnTo>
                  <a:lnTo>
                    <a:pt x="6" y="28"/>
                  </a:lnTo>
                  <a:lnTo>
                    <a:pt x="5" y="28"/>
                  </a:lnTo>
                  <a:lnTo>
                    <a:pt x="2" y="25"/>
                  </a:lnTo>
                  <a:lnTo>
                    <a:pt x="2" y="24"/>
                  </a:lnTo>
                  <a:lnTo>
                    <a:pt x="1" y="22"/>
                  </a:lnTo>
                  <a:lnTo>
                    <a:pt x="1" y="20"/>
                  </a:lnTo>
                  <a:lnTo>
                    <a:pt x="0" y="18"/>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4" name="Freeform 711"/>
            <p:cNvSpPr>
              <a:spLocks/>
            </p:cNvSpPr>
            <p:nvPr userDrawn="1"/>
          </p:nvSpPr>
          <p:spPr bwMode="auto">
            <a:xfrm>
              <a:off x="5042" y="292"/>
              <a:ext cx="32" cy="31"/>
            </a:xfrm>
            <a:custGeom>
              <a:avLst/>
              <a:gdLst>
                <a:gd name="T0" fmla="*/ 0 w 32"/>
                <a:gd name="T1" fmla="*/ 15 h 31"/>
                <a:gd name="T2" fmla="*/ 0 w 32"/>
                <a:gd name="T3" fmla="*/ 14 h 31"/>
                <a:gd name="T4" fmla="*/ 2 w 32"/>
                <a:gd name="T5" fmla="*/ 11 h 31"/>
                <a:gd name="T6" fmla="*/ 2 w 32"/>
                <a:gd name="T7" fmla="*/ 10 h 31"/>
                <a:gd name="T8" fmla="*/ 3 w 32"/>
                <a:gd name="T9" fmla="*/ 7 h 31"/>
                <a:gd name="T10" fmla="*/ 4 w 32"/>
                <a:gd name="T11" fmla="*/ 6 h 31"/>
                <a:gd name="T12" fmla="*/ 6 w 32"/>
                <a:gd name="T13" fmla="*/ 5 h 31"/>
                <a:gd name="T14" fmla="*/ 7 w 32"/>
                <a:gd name="T15" fmla="*/ 3 h 31"/>
                <a:gd name="T16" fmla="*/ 8 w 32"/>
                <a:gd name="T17" fmla="*/ 2 h 31"/>
                <a:gd name="T18" fmla="*/ 11 w 32"/>
                <a:gd name="T19" fmla="*/ 1 h 31"/>
                <a:gd name="T20" fmla="*/ 12 w 32"/>
                <a:gd name="T21" fmla="*/ 1 h 31"/>
                <a:gd name="T22" fmla="*/ 15 w 32"/>
                <a:gd name="T23" fmla="*/ 0 h 31"/>
                <a:gd name="T24" fmla="*/ 16 w 32"/>
                <a:gd name="T25" fmla="*/ 0 h 31"/>
                <a:gd name="T26" fmla="*/ 19 w 32"/>
                <a:gd name="T27" fmla="*/ 0 h 31"/>
                <a:gd name="T28" fmla="*/ 20 w 32"/>
                <a:gd name="T29" fmla="*/ 1 h 31"/>
                <a:gd name="T30" fmla="*/ 23 w 32"/>
                <a:gd name="T31" fmla="*/ 1 h 31"/>
                <a:gd name="T32" fmla="*/ 24 w 32"/>
                <a:gd name="T33" fmla="*/ 2 h 31"/>
                <a:gd name="T34" fmla="*/ 27 w 32"/>
                <a:gd name="T35" fmla="*/ 3 h 31"/>
                <a:gd name="T36" fmla="*/ 28 w 32"/>
                <a:gd name="T37" fmla="*/ 5 h 31"/>
                <a:gd name="T38" fmla="*/ 29 w 32"/>
                <a:gd name="T39" fmla="*/ 6 h 31"/>
                <a:gd name="T40" fmla="*/ 31 w 32"/>
                <a:gd name="T41" fmla="*/ 7 h 31"/>
                <a:gd name="T42" fmla="*/ 31 w 32"/>
                <a:gd name="T43" fmla="*/ 10 h 31"/>
                <a:gd name="T44" fmla="*/ 32 w 32"/>
                <a:gd name="T45" fmla="*/ 11 h 31"/>
                <a:gd name="T46" fmla="*/ 32 w 32"/>
                <a:gd name="T47" fmla="*/ 14 h 31"/>
                <a:gd name="T48" fmla="*/ 32 w 32"/>
                <a:gd name="T49" fmla="*/ 15 h 31"/>
                <a:gd name="T50" fmla="*/ 32 w 32"/>
                <a:gd name="T51" fmla="*/ 18 h 31"/>
                <a:gd name="T52" fmla="*/ 32 w 32"/>
                <a:gd name="T53" fmla="*/ 21 h 31"/>
                <a:gd name="T54" fmla="*/ 31 w 32"/>
                <a:gd name="T55" fmla="*/ 22 h 31"/>
                <a:gd name="T56" fmla="*/ 31 w 32"/>
                <a:gd name="T57" fmla="*/ 23 h 31"/>
                <a:gd name="T58" fmla="*/ 29 w 32"/>
                <a:gd name="T59" fmla="*/ 25 h 31"/>
                <a:gd name="T60" fmla="*/ 28 w 32"/>
                <a:gd name="T61" fmla="*/ 27 h 31"/>
                <a:gd name="T62" fmla="*/ 27 w 32"/>
                <a:gd name="T63" fmla="*/ 29 h 31"/>
                <a:gd name="T64" fmla="*/ 24 w 32"/>
                <a:gd name="T65" fmla="*/ 29 h 31"/>
                <a:gd name="T66" fmla="*/ 23 w 32"/>
                <a:gd name="T67" fmla="*/ 30 h 31"/>
                <a:gd name="T68" fmla="*/ 20 w 32"/>
                <a:gd name="T69" fmla="*/ 31 h 31"/>
                <a:gd name="T70" fmla="*/ 19 w 32"/>
                <a:gd name="T71" fmla="*/ 31 h 31"/>
                <a:gd name="T72" fmla="*/ 16 w 32"/>
                <a:gd name="T73" fmla="*/ 31 h 31"/>
                <a:gd name="T74" fmla="*/ 15 w 32"/>
                <a:gd name="T75" fmla="*/ 31 h 31"/>
                <a:gd name="T76" fmla="*/ 12 w 32"/>
                <a:gd name="T77" fmla="*/ 31 h 31"/>
                <a:gd name="T78" fmla="*/ 11 w 32"/>
                <a:gd name="T79" fmla="*/ 30 h 31"/>
                <a:gd name="T80" fmla="*/ 8 w 32"/>
                <a:gd name="T81" fmla="*/ 29 h 31"/>
                <a:gd name="T82" fmla="*/ 7 w 32"/>
                <a:gd name="T83" fmla="*/ 29 h 31"/>
                <a:gd name="T84" fmla="*/ 6 w 32"/>
                <a:gd name="T85" fmla="*/ 27 h 31"/>
                <a:gd name="T86" fmla="*/ 4 w 32"/>
                <a:gd name="T87" fmla="*/ 25 h 31"/>
                <a:gd name="T88" fmla="*/ 3 w 32"/>
                <a:gd name="T89" fmla="*/ 23 h 31"/>
                <a:gd name="T90" fmla="*/ 2 w 32"/>
                <a:gd name="T91" fmla="*/ 22 h 31"/>
                <a:gd name="T92" fmla="*/ 2 w 32"/>
                <a:gd name="T93" fmla="*/ 21 h 31"/>
                <a:gd name="T94" fmla="*/ 0 w 32"/>
                <a:gd name="T95" fmla="*/ 18 h 31"/>
                <a:gd name="T96" fmla="*/ 0 w 32"/>
                <a:gd name="T97" fmla="*/ 15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0" y="15"/>
                  </a:moveTo>
                  <a:lnTo>
                    <a:pt x="0" y="14"/>
                  </a:lnTo>
                  <a:lnTo>
                    <a:pt x="2" y="11"/>
                  </a:lnTo>
                  <a:lnTo>
                    <a:pt x="2" y="10"/>
                  </a:lnTo>
                  <a:lnTo>
                    <a:pt x="3" y="7"/>
                  </a:lnTo>
                  <a:lnTo>
                    <a:pt x="4" y="6"/>
                  </a:lnTo>
                  <a:lnTo>
                    <a:pt x="6" y="5"/>
                  </a:lnTo>
                  <a:lnTo>
                    <a:pt x="7" y="3"/>
                  </a:lnTo>
                  <a:lnTo>
                    <a:pt x="8" y="2"/>
                  </a:lnTo>
                  <a:lnTo>
                    <a:pt x="11" y="1"/>
                  </a:lnTo>
                  <a:lnTo>
                    <a:pt x="12" y="1"/>
                  </a:lnTo>
                  <a:lnTo>
                    <a:pt x="15" y="0"/>
                  </a:lnTo>
                  <a:lnTo>
                    <a:pt x="16" y="0"/>
                  </a:lnTo>
                  <a:lnTo>
                    <a:pt x="19" y="0"/>
                  </a:lnTo>
                  <a:lnTo>
                    <a:pt x="20" y="1"/>
                  </a:lnTo>
                  <a:lnTo>
                    <a:pt x="23" y="1"/>
                  </a:lnTo>
                  <a:lnTo>
                    <a:pt x="24" y="2"/>
                  </a:lnTo>
                  <a:lnTo>
                    <a:pt x="27" y="3"/>
                  </a:lnTo>
                  <a:lnTo>
                    <a:pt x="28" y="5"/>
                  </a:lnTo>
                  <a:lnTo>
                    <a:pt x="29" y="6"/>
                  </a:lnTo>
                  <a:lnTo>
                    <a:pt x="31" y="7"/>
                  </a:lnTo>
                  <a:lnTo>
                    <a:pt x="31" y="10"/>
                  </a:lnTo>
                  <a:lnTo>
                    <a:pt x="32" y="11"/>
                  </a:lnTo>
                  <a:lnTo>
                    <a:pt x="32" y="14"/>
                  </a:lnTo>
                  <a:lnTo>
                    <a:pt x="32" y="15"/>
                  </a:lnTo>
                  <a:lnTo>
                    <a:pt x="32" y="18"/>
                  </a:lnTo>
                  <a:lnTo>
                    <a:pt x="32" y="21"/>
                  </a:lnTo>
                  <a:lnTo>
                    <a:pt x="31" y="22"/>
                  </a:lnTo>
                  <a:lnTo>
                    <a:pt x="31" y="23"/>
                  </a:lnTo>
                  <a:lnTo>
                    <a:pt x="29" y="25"/>
                  </a:lnTo>
                  <a:lnTo>
                    <a:pt x="28" y="27"/>
                  </a:lnTo>
                  <a:lnTo>
                    <a:pt x="27" y="29"/>
                  </a:lnTo>
                  <a:lnTo>
                    <a:pt x="24" y="29"/>
                  </a:lnTo>
                  <a:lnTo>
                    <a:pt x="23" y="30"/>
                  </a:lnTo>
                  <a:lnTo>
                    <a:pt x="20" y="31"/>
                  </a:lnTo>
                  <a:lnTo>
                    <a:pt x="19" y="31"/>
                  </a:lnTo>
                  <a:lnTo>
                    <a:pt x="16" y="31"/>
                  </a:lnTo>
                  <a:lnTo>
                    <a:pt x="15" y="31"/>
                  </a:lnTo>
                  <a:lnTo>
                    <a:pt x="12" y="31"/>
                  </a:lnTo>
                  <a:lnTo>
                    <a:pt x="11" y="30"/>
                  </a:lnTo>
                  <a:lnTo>
                    <a:pt x="8" y="29"/>
                  </a:lnTo>
                  <a:lnTo>
                    <a:pt x="7" y="29"/>
                  </a:lnTo>
                  <a:lnTo>
                    <a:pt x="6" y="27"/>
                  </a:lnTo>
                  <a:lnTo>
                    <a:pt x="4" y="25"/>
                  </a:lnTo>
                  <a:lnTo>
                    <a:pt x="3" y="23"/>
                  </a:lnTo>
                  <a:lnTo>
                    <a:pt x="2" y="22"/>
                  </a:lnTo>
                  <a:lnTo>
                    <a:pt x="2" y="21"/>
                  </a:lnTo>
                  <a:lnTo>
                    <a:pt x="0" y="18"/>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5" name="Freeform 712"/>
            <p:cNvSpPr>
              <a:spLocks/>
            </p:cNvSpPr>
            <p:nvPr userDrawn="1"/>
          </p:nvSpPr>
          <p:spPr bwMode="auto">
            <a:xfrm>
              <a:off x="5358" y="59"/>
              <a:ext cx="32" cy="31"/>
            </a:xfrm>
            <a:custGeom>
              <a:avLst/>
              <a:gdLst>
                <a:gd name="T0" fmla="*/ 32 w 32"/>
                <a:gd name="T1" fmla="*/ 16 h 31"/>
                <a:gd name="T2" fmla="*/ 32 w 32"/>
                <a:gd name="T3" fmla="*/ 14 h 31"/>
                <a:gd name="T4" fmla="*/ 32 w 32"/>
                <a:gd name="T5" fmla="*/ 12 h 31"/>
                <a:gd name="T6" fmla="*/ 30 w 32"/>
                <a:gd name="T7" fmla="*/ 10 h 31"/>
                <a:gd name="T8" fmla="*/ 29 w 32"/>
                <a:gd name="T9" fmla="*/ 8 h 31"/>
                <a:gd name="T10" fmla="*/ 29 w 32"/>
                <a:gd name="T11" fmla="*/ 6 h 31"/>
                <a:gd name="T12" fmla="*/ 26 w 32"/>
                <a:gd name="T13" fmla="*/ 4 h 31"/>
                <a:gd name="T14" fmla="*/ 25 w 32"/>
                <a:gd name="T15" fmla="*/ 3 h 31"/>
                <a:gd name="T16" fmla="*/ 24 w 32"/>
                <a:gd name="T17" fmla="*/ 2 h 31"/>
                <a:gd name="T18" fmla="*/ 22 w 32"/>
                <a:gd name="T19" fmla="*/ 2 h 31"/>
                <a:gd name="T20" fmla="*/ 20 w 32"/>
                <a:gd name="T21" fmla="*/ 0 h 31"/>
                <a:gd name="T22" fmla="*/ 19 w 32"/>
                <a:gd name="T23" fmla="*/ 0 h 31"/>
                <a:gd name="T24" fmla="*/ 16 w 32"/>
                <a:gd name="T25" fmla="*/ 0 h 31"/>
                <a:gd name="T26" fmla="*/ 13 w 32"/>
                <a:gd name="T27" fmla="*/ 0 h 31"/>
                <a:gd name="T28" fmla="*/ 12 w 32"/>
                <a:gd name="T29" fmla="*/ 0 h 31"/>
                <a:gd name="T30" fmla="*/ 9 w 32"/>
                <a:gd name="T31" fmla="*/ 2 h 31"/>
                <a:gd name="T32" fmla="*/ 8 w 32"/>
                <a:gd name="T33" fmla="*/ 2 h 31"/>
                <a:gd name="T34" fmla="*/ 7 w 32"/>
                <a:gd name="T35" fmla="*/ 3 h 31"/>
                <a:gd name="T36" fmla="*/ 5 w 32"/>
                <a:gd name="T37" fmla="*/ 4 h 31"/>
                <a:gd name="T38" fmla="*/ 4 w 32"/>
                <a:gd name="T39" fmla="*/ 6 h 31"/>
                <a:gd name="T40" fmla="*/ 3 w 32"/>
                <a:gd name="T41" fmla="*/ 8 h 31"/>
                <a:gd name="T42" fmla="*/ 1 w 32"/>
                <a:gd name="T43" fmla="*/ 10 h 31"/>
                <a:gd name="T44" fmla="*/ 0 w 32"/>
                <a:gd name="T45" fmla="*/ 12 h 31"/>
                <a:gd name="T46" fmla="*/ 0 w 32"/>
                <a:gd name="T47" fmla="*/ 14 h 31"/>
                <a:gd name="T48" fmla="*/ 0 w 32"/>
                <a:gd name="T49" fmla="*/ 16 h 31"/>
                <a:gd name="T50" fmla="*/ 0 w 32"/>
                <a:gd name="T51" fmla="*/ 19 h 31"/>
                <a:gd name="T52" fmla="*/ 0 w 32"/>
                <a:gd name="T53" fmla="*/ 20 h 31"/>
                <a:gd name="T54" fmla="*/ 1 w 32"/>
                <a:gd name="T55" fmla="*/ 23 h 31"/>
                <a:gd name="T56" fmla="*/ 3 w 32"/>
                <a:gd name="T57" fmla="*/ 24 h 31"/>
                <a:gd name="T58" fmla="*/ 4 w 32"/>
                <a:gd name="T59" fmla="*/ 25 h 31"/>
                <a:gd name="T60" fmla="*/ 5 w 32"/>
                <a:gd name="T61" fmla="*/ 28 h 31"/>
                <a:gd name="T62" fmla="*/ 7 w 32"/>
                <a:gd name="T63" fmla="*/ 29 h 31"/>
                <a:gd name="T64" fmla="*/ 8 w 32"/>
                <a:gd name="T65" fmla="*/ 29 h 31"/>
                <a:gd name="T66" fmla="*/ 9 w 32"/>
                <a:gd name="T67" fmla="*/ 31 h 31"/>
                <a:gd name="T68" fmla="*/ 12 w 32"/>
                <a:gd name="T69" fmla="*/ 31 h 31"/>
                <a:gd name="T70" fmla="*/ 13 w 32"/>
                <a:gd name="T71" fmla="*/ 31 h 31"/>
                <a:gd name="T72" fmla="*/ 16 w 32"/>
                <a:gd name="T73" fmla="*/ 31 h 31"/>
                <a:gd name="T74" fmla="*/ 19 w 32"/>
                <a:gd name="T75" fmla="*/ 31 h 31"/>
                <a:gd name="T76" fmla="*/ 20 w 32"/>
                <a:gd name="T77" fmla="*/ 31 h 31"/>
                <a:gd name="T78" fmla="*/ 22 w 32"/>
                <a:gd name="T79" fmla="*/ 31 h 31"/>
                <a:gd name="T80" fmla="*/ 24 w 32"/>
                <a:gd name="T81" fmla="*/ 29 h 31"/>
                <a:gd name="T82" fmla="*/ 25 w 32"/>
                <a:gd name="T83" fmla="*/ 29 h 31"/>
                <a:gd name="T84" fmla="*/ 26 w 32"/>
                <a:gd name="T85" fmla="*/ 28 h 31"/>
                <a:gd name="T86" fmla="*/ 29 w 32"/>
                <a:gd name="T87" fmla="*/ 25 h 31"/>
                <a:gd name="T88" fmla="*/ 29 w 32"/>
                <a:gd name="T89" fmla="*/ 24 h 31"/>
                <a:gd name="T90" fmla="*/ 30 w 32"/>
                <a:gd name="T91" fmla="*/ 23 h 31"/>
                <a:gd name="T92" fmla="*/ 32 w 32"/>
                <a:gd name="T93" fmla="*/ 20 h 31"/>
                <a:gd name="T94" fmla="*/ 32 w 32"/>
                <a:gd name="T95" fmla="*/ 19 h 31"/>
                <a:gd name="T96" fmla="*/ 32 w 32"/>
                <a:gd name="T97" fmla="*/ 16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32" y="16"/>
                  </a:moveTo>
                  <a:lnTo>
                    <a:pt x="32" y="14"/>
                  </a:lnTo>
                  <a:lnTo>
                    <a:pt x="32" y="12"/>
                  </a:lnTo>
                  <a:lnTo>
                    <a:pt x="30" y="10"/>
                  </a:lnTo>
                  <a:lnTo>
                    <a:pt x="29" y="8"/>
                  </a:lnTo>
                  <a:lnTo>
                    <a:pt x="29" y="6"/>
                  </a:lnTo>
                  <a:lnTo>
                    <a:pt x="26" y="4"/>
                  </a:lnTo>
                  <a:lnTo>
                    <a:pt x="25" y="3"/>
                  </a:lnTo>
                  <a:lnTo>
                    <a:pt x="24" y="2"/>
                  </a:lnTo>
                  <a:lnTo>
                    <a:pt x="22" y="2"/>
                  </a:lnTo>
                  <a:lnTo>
                    <a:pt x="20" y="0"/>
                  </a:lnTo>
                  <a:lnTo>
                    <a:pt x="19" y="0"/>
                  </a:lnTo>
                  <a:lnTo>
                    <a:pt x="16" y="0"/>
                  </a:lnTo>
                  <a:lnTo>
                    <a:pt x="13" y="0"/>
                  </a:lnTo>
                  <a:lnTo>
                    <a:pt x="12" y="0"/>
                  </a:lnTo>
                  <a:lnTo>
                    <a:pt x="9" y="2"/>
                  </a:lnTo>
                  <a:lnTo>
                    <a:pt x="8" y="2"/>
                  </a:lnTo>
                  <a:lnTo>
                    <a:pt x="7" y="3"/>
                  </a:lnTo>
                  <a:lnTo>
                    <a:pt x="5" y="4"/>
                  </a:lnTo>
                  <a:lnTo>
                    <a:pt x="4" y="6"/>
                  </a:lnTo>
                  <a:lnTo>
                    <a:pt x="3" y="8"/>
                  </a:lnTo>
                  <a:lnTo>
                    <a:pt x="1" y="10"/>
                  </a:lnTo>
                  <a:lnTo>
                    <a:pt x="0" y="12"/>
                  </a:lnTo>
                  <a:lnTo>
                    <a:pt x="0" y="14"/>
                  </a:lnTo>
                  <a:lnTo>
                    <a:pt x="0" y="16"/>
                  </a:lnTo>
                  <a:lnTo>
                    <a:pt x="0" y="19"/>
                  </a:lnTo>
                  <a:lnTo>
                    <a:pt x="0" y="20"/>
                  </a:lnTo>
                  <a:lnTo>
                    <a:pt x="1" y="23"/>
                  </a:lnTo>
                  <a:lnTo>
                    <a:pt x="3" y="24"/>
                  </a:lnTo>
                  <a:lnTo>
                    <a:pt x="4" y="25"/>
                  </a:lnTo>
                  <a:lnTo>
                    <a:pt x="5" y="28"/>
                  </a:lnTo>
                  <a:lnTo>
                    <a:pt x="7" y="29"/>
                  </a:lnTo>
                  <a:lnTo>
                    <a:pt x="8" y="29"/>
                  </a:lnTo>
                  <a:lnTo>
                    <a:pt x="9" y="31"/>
                  </a:lnTo>
                  <a:lnTo>
                    <a:pt x="12" y="31"/>
                  </a:lnTo>
                  <a:lnTo>
                    <a:pt x="13" y="31"/>
                  </a:lnTo>
                  <a:lnTo>
                    <a:pt x="16" y="31"/>
                  </a:lnTo>
                  <a:lnTo>
                    <a:pt x="19" y="31"/>
                  </a:lnTo>
                  <a:lnTo>
                    <a:pt x="20" y="31"/>
                  </a:lnTo>
                  <a:lnTo>
                    <a:pt x="22" y="31"/>
                  </a:lnTo>
                  <a:lnTo>
                    <a:pt x="24" y="29"/>
                  </a:lnTo>
                  <a:lnTo>
                    <a:pt x="25" y="29"/>
                  </a:lnTo>
                  <a:lnTo>
                    <a:pt x="26" y="28"/>
                  </a:lnTo>
                  <a:lnTo>
                    <a:pt x="29" y="25"/>
                  </a:lnTo>
                  <a:lnTo>
                    <a:pt x="29" y="24"/>
                  </a:lnTo>
                  <a:lnTo>
                    <a:pt x="30" y="23"/>
                  </a:lnTo>
                  <a:lnTo>
                    <a:pt x="32" y="20"/>
                  </a:lnTo>
                  <a:lnTo>
                    <a:pt x="32" y="19"/>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6" name="Freeform 713"/>
            <p:cNvSpPr>
              <a:spLocks/>
            </p:cNvSpPr>
            <p:nvPr userDrawn="1"/>
          </p:nvSpPr>
          <p:spPr bwMode="auto">
            <a:xfrm>
              <a:off x="5278" y="356"/>
              <a:ext cx="31" cy="32"/>
            </a:xfrm>
            <a:custGeom>
              <a:avLst/>
              <a:gdLst>
                <a:gd name="T0" fmla="*/ 31 w 31"/>
                <a:gd name="T1" fmla="*/ 16 h 32"/>
                <a:gd name="T2" fmla="*/ 31 w 31"/>
                <a:gd name="T3" fmla="*/ 15 h 32"/>
                <a:gd name="T4" fmla="*/ 30 w 31"/>
                <a:gd name="T5" fmla="*/ 12 h 32"/>
                <a:gd name="T6" fmla="*/ 30 w 31"/>
                <a:gd name="T7" fmla="*/ 11 h 32"/>
                <a:gd name="T8" fmla="*/ 29 w 31"/>
                <a:gd name="T9" fmla="*/ 9 h 32"/>
                <a:gd name="T10" fmla="*/ 29 w 31"/>
                <a:gd name="T11" fmla="*/ 7 h 32"/>
                <a:gd name="T12" fmla="*/ 26 w 31"/>
                <a:gd name="T13" fmla="*/ 5 h 32"/>
                <a:gd name="T14" fmla="*/ 25 w 31"/>
                <a:gd name="T15" fmla="*/ 4 h 32"/>
                <a:gd name="T16" fmla="*/ 24 w 31"/>
                <a:gd name="T17" fmla="*/ 3 h 32"/>
                <a:gd name="T18" fmla="*/ 22 w 31"/>
                <a:gd name="T19" fmla="*/ 3 h 32"/>
                <a:gd name="T20" fmla="*/ 20 w 31"/>
                <a:gd name="T21" fmla="*/ 1 h 32"/>
                <a:gd name="T22" fmla="*/ 18 w 31"/>
                <a:gd name="T23" fmla="*/ 1 h 32"/>
                <a:gd name="T24" fmla="*/ 16 w 31"/>
                <a:gd name="T25" fmla="*/ 0 h 32"/>
                <a:gd name="T26" fmla="*/ 13 w 31"/>
                <a:gd name="T27" fmla="*/ 1 h 32"/>
                <a:gd name="T28" fmla="*/ 12 w 31"/>
                <a:gd name="T29" fmla="*/ 1 h 32"/>
                <a:gd name="T30" fmla="*/ 9 w 31"/>
                <a:gd name="T31" fmla="*/ 3 h 32"/>
                <a:gd name="T32" fmla="*/ 8 w 31"/>
                <a:gd name="T33" fmla="*/ 3 h 32"/>
                <a:gd name="T34" fmla="*/ 5 w 31"/>
                <a:gd name="T35" fmla="*/ 4 h 32"/>
                <a:gd name="T36" fmla="*/ 4 w 31"/>
                <a:gd name="T37" fmla="*/ 5 h 32"/>
                <a:gd name="T38" fmla="*/ 3 w 31"/>
                <a:gd name="T39" fmla="*/ 7 h 32"/>
                <a:gd name="T40" fmla="*/ 1 w 31"/>
                <a:gd name="T41" fmla="*/ 9 h 32"/>
                <a:gd name="T42" fmla="*/ 1 w 31"/>
                <a:gd name="T43" fmla="*/ 11 h 32"/>
                <a:gd name="T44" fmla="*/ 0 w 31"/>
                <a:gd name="T45" fmla="*/ 12 h 32"/>
                <a:gd name="T46" fmla="*/ 0 w 31"/>
                <a:gd name="T47" fmla="*/ 15 h 32"/>
                <a:gd name="T48" fmla="*/ 0 w 31"/>
                <a:gd name="T49" fmla="*/ 16 h 32"/>
                <a:gd name="T50" fmla="*/ 0 w 31"/>
                <a:gd name="T51" fmla="*/ 19 h 32"/>
                <a:gd name="T52" fmla="*/ 0 w 31"/>
                <a:gd name="T53" fmla="*/ 21 h 32"/>
                <a:gd name="T54" fmla="*/ 1 w 31"/>
                <a:gd name="T55" fmla="*/ 23 h 32"/>
                <a:gd name="T56" fmla="*/ 1 w 31"/>
                <a:gd name="T57" fmla="*/ 25 h 32"/>
                <a:gd name="T58" fmla="*/ 3 w 31"/>
                <a:gd name="T59" fmla="*/ 27 h 32"/>
                <a:gd name="T60" fmla="*/ 4 w 31"/>
                <a:gd name="T61" fmla="*/ 28 h 32"/>
                <a:gd name="T62" fmla="*/ 5 w 31"/>
                <a:gd name="T63" fmla="*/ 29 h 32"/>
                <a:gd name="T64" fmla="*/ 8 w 31"/>
                <a:gd name="T65" fmla="*/ 31 h 32"/>
                <a:gd name="T66" fmla="*/ 9 w 31"/>
                <a:gd name="T67" fmla="*/ 32 h 32"/>
                <a:gd name="T68" fmla="*/ 12 w 31"/>
                <a:gd name="T69" fmla="*/ 32 h 32"/>
                <a:gd name="T70" fmla="*/ 13 w 31"/>
                <a:gd name="T71" fmla="*/ 32 h 32"/>
                <a:gd name="T72" fmla="*/ 16 w 31"/>
                <a:gd name="T73" fmla="*/ 32 h 32"/>
                <a:gd name="T74" fmla="*/ 18 w 31"/>
                <a:gd name="T75" fmla="*/ 32 h 32"/>
                <a:gd name="T76" fmla="*/ 20 w 31"/>
                <a:gd name="T77" fmla="*/ 32 h 32"/>
                <a:gd name="T78" fmla="*/ 22 w 31"/>
                <a:gd name="T79" fmla="*/ 32 h 32"/>
                <a:gd name="T80" fmla="*/ 24 w 31"/>
                <a:gd name="T81" fmla="*/ 31 h 32"/>
                <a:gd name="T82" fmla="*/ 25 w 31"/>
                <a:gd name="T83" fmla="*/ 29 h 32"/>
                <a:gd name="T84" fmla="*/ 26 w 31"/>
                <a:gd name="T85" fmla="*/ 28 h 32"/>
                <a:gd name="T86" fmla="*/ 29 w 31"/>
                <a:gd name="T87" fmla="*/ 27 h 32"/>
                <a:gd name="T88" fmla="*/ 29 w 31"/>
                <a:gd name="T89" fmla="*/ 25 h 32"/>
                <a:gd name="T90" fmla="*/ 30 w 31"/>
                <a:gd name="T91" fmla="*/ 23 h 32"/>
                <a:gd name="T92" fmla="*/ 30 w 31"/>
                <a:gd name="T93" fmla="*/ 21 h 32"/>
                <a:gd name="T94" fmla="*/ 31 w 31"/>
                <a:gd name="T95" fmla="*/ 19 h 32"/>
                <a:gd name="T96" fmla="*/ 31 w 31"/>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6"/>
                  </a:moveTo>
                  <a:lnTo>
                    <a:pt x="31" y="15"/>
                  </a:lnTo>
                  <a:lnTo>
                    <a:pt x="30" y="12"/>
                  </a:lnTo>
                  <a:lnTo>
                    <a:pt x="30" y="11"/>
                  </a:lnTo>
                  <a:lnTo>
                    <a:pt x="29" y="9"/>
                  </a:lnTo>
                  <a:lnTo>
                    <a:pt x="29" y="7"/>
                  </a:lnTo>
                  <a:lnTo>
                    <a:pt x="26" y="5"/>
                  </a:lnTo>
                  <a:lnTo>
                    <a:pt x="25" y="4"/>
                  </a:lnTo>
                  <a:lnTo>
                    <a:pt x="24" y="3"/>
                  </a:lnTo>
                  <a:lnTo>
                    <a:pt x="22" y="3"/>
                  </a:lnTo>
                  <a:lnTo>
                    <a:pt x="20" y="1"/>
                  </a:lnTo>
                  <a:lnTo>
                    <a:pt x="18" y="1"/>
                  </a:lnTo>
                  <a:lnTo>
                    <a:pt x="16" y="0"/>
                  </a:lnTo>
                  <a:lnTo>
                    <a:pt x="13" y="1"/>
                  </a:lnTo>
                  <a:lnTo>
                    <a:pt x="12" y="1"/>
                  </a:lnTo>
                  <a:lnTo>
                    <a:pt x="9" y="3"/>
                  </a:lnTo>
                  <a:lnTo>
                    <a:pt x="8" y="3"/>
                  </a:lnTo>
                  <a:lnTo>
                    <a:pt x="5" y="4"/>
                  </a:lnTo>
                  <a:lnTo>
                    <a:pt x="4" y="5"/>
                  </a:lnTo>
                  <a:lnTo>
                    <a:pt x="3" y="7"/>
                  </a:lnTo>
                  <a:lnTo>
                    <a:pt x="1" y="9"/>
                  </a:lnTo>
                  <a:lnTo>
                    <a:pt x="1" y="11"/>
                  </a:lnTo>
                  <a:lnTo>
                    <a:pt x="0" y="12"/>
                  </a:lnTo>
                  <a:lnTo>
                    <a:pt x="0" y="15"/>
                  </a:lnTo>
                  <a:lnTo>
                    <a:pt x="0" y="16"/>
                  </a:lnTo>
                  <a:lnTo>
                    <a:pt x="0" y="19"/>
                  </a:lnTo>
                  <a:lnTo>
                    <a:pt x="0" y="21"/>
                  </a:lnTo>
                  <a:lnTo>
                    <a:pt x="1" y="23"/>
                  </a:lnTo>
                  <a:lnTo>
                    <a:pt x="1" y="25"/>
                  </a:lnTo>
                  <a:lnTo>
                    <a:pt x="3" y="27"/>
                  </a:lnTo>
                  <a:lnTo>
                    <a:pt x="4" y="28"/>
                  </a:lnTo>
                  <a:lnTo>
                    <a:pt x="5" y="29"/>
                  </a:lnTo>
                  <a:lnTo>
                    <a:pt x="8" y="31"/>
                  </a:lnTo>
                  <a:lnTo>
                    <a:pt x="9" y="32"/>
                  </a:lnTo>
                  <a:lnTo>
                    <a:pt x="12" y="32"/>
                  </a:lnTo>
                  <a:lnTo>
                    <a:pt x="13" y="32"/>
                  </a:lnTo>
                  <a:lnTo>
                    <a:pt x="16" y="32"/>
                  </a:lnTo>
                  <a:lnTo>
                    <a:pt x="18" y="32"/>
                  </a:lnTo>
                  <a:lnTo>
                    <a:pt x="20" y="32"/>
                  </a:lnTo>
                  <a:lnTo>
                    <a:pt x="22" y="32"/>
                  </a:lnTo>
                  <a:lnTo>
                    <a:pt x="24" y="31"/>
                  </a:lnTo>
                  <a:lnTo>
                    <a:pt x="25" y="29"/>
                  </a:lnTo>
                  <a:lnTo>
                    <a:pt x="26" y="28"/>
                  </a:lnTo>
                  <a:lnTo>
                    <a:pt x="29" y="27"/>
                  </a:lnTo>
                  <a:lnTo>
                    <a:pt x="29" y="25"/>
                  </a:lnTo>
                  <a:lnTo>
                    <a:pt x="30" y="23"/>
                  </a:lnTo>
                  <a:lnTo>
                    <a:pt x="30" y="21"/>
                  </a:lnTo>
                  <a:lnTo>
                    <a:pt x="31" y="19"/>
                  </a:lnTo>
                  <a:lnTo>
                    <a:pt x="3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7" name="Freeform 714"/>
            <p:cNvSpPr>
              <a:spLocks/>
            </p:cNvSpPr>
            <p:nvPr userDrawn="1"/>
          </p:nvSpPr>
          <p:spPr bwMode="auto">
            <a:xfrm>
              <a:off x="5336" y="54"/>
              <a:ext cx="67" cy="157"/>
            </a:xfrm>
            <a:custGeom>
              <a:avLst/>
              <a:gdLst>
                <a:gd name="T0" fmla="*/ 14 w 67"/>
                <a:gd name="T1" fmla="*/ 157 h 157"/>
                <a:gd name="T2" fmla="*/ 14 w 67"/>
                <a:gd name="T3" fmla="*/ 157 h 157"/>
                <a:gd name="T4" fmla="*/ 20 w 67"/>
                <a:gd name="T5" fmla="*/ 106 h 157"/>
                <a:gd name="T6" fmla="*/ 25 w 67"/>
                <a:gd name="T7" fmla="*/ 62 h 157"/>
                <a:gd name="T8" fmla="*/ 27 w 67"/>
                <a:gd name="T9" fmla="*/ 53 h 157"/>
                <a:gd name="T10" fmla="*/ 30 w 67"/>
                <a:gd name="T11" fmla="*/ 45 h 157"/>
                <a:gd name="T12" fmla="*/ 33 w 67"/>
                <a:gd name="T13" fmla="*/ 37 h 157"/>
                <a:gd name="T14" fmla="*/ 38 w 67"/>
                <a:gd name="T15" fmla="*/ 32 h 157"/>
                <a:gd name="T16" fmla="*/ 43 w 67"/>
                <a:gd name="T17" fmla="*/ 26 h 157"/>
                <a:gd name="T18" fmla="*/ 48 w 67"/>
                <a:gd name="T19" fmla="*/ 21 h 157"/>
                <a:gd name="T20" fmla="*/ 56 w 67"/>
                <a:gd name="T21" fmla="*/ 19 h 157"/>
                <a:gd name="T22" fmla="*/ 67 w 67"/>
                <a:gd name="T23" fmla="*/ 16 h 157"/>
                <a:gd name="T24" fmla="*/ 63 w 67"/>
                <a:gd name="T25" fmla="*/ 0 h 157"/>
                <a:gd name="T26" fmla="*/ 51 w 67"/>
                <a:gd name="T27" fmla="*/ 4 h 157"/>
                <a:gd name="T28" fmla="*/ 42 w 67"/>
                <a:gd name="T29" fmla="*/ 8 h 157"/>
                <a:gd name="T30" fmla="*/ 33 w 67"/>
                <a:gd name="T31" fmla="*/ 15 h 157"/>
                <a:gd name="T32" fmla="*/ 26 w 67"/>
                <a:gd name="T33" fmla="*/ 21 h 157"/>
                <a:gd name="T34" fmla="*/ 20 w 67"/>
                <a:gd name="T35" fmla="*/ 30 h 157"/>
                <a:gd name="T36" fmla="*/ 16 w 67"/>
                <a:gd name="T37" fmla="*/ 38 h 157"/>
                <a:gd name="T38" fmla="*/ 12 w 67"/>
                <a:gd name="T39" fmla="*/ 49 h 157"/>
                <a:gd name="T40" fmla="*/ 9 w 67"/>
                <a:gd name="T41" fmla="*/ 59 h 157"/>
                <a:gd name="T42" fmla="*/ 4 w 67"/>
                <a:gd name="T43" fmla="*/ 104 h 157"/>
                <a:gd name="T44" fmla="*/ 0 w 67"/>
                <a:gd name="T45" fmla="*/ 154 h 157"/>
                <a:gd name="T46" fmla="*/ 0 w 67"/>
                <a:gd name="T47" fmla="*/ 154 h 157"/>
                <a:gd name="T48" fmla="*/ 14 w 67"/>
                <a:gd name="T49" fmla="*/ 157 h 1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 h="157">
                  <a:moveTo>
                    <a:pt x="14" y="157"/>
                  </a:moveTo>
                  <a:lnTo>
                    <a:pt x="14" y="157"/>
                  </a:lnTo>
                  <a:lnTo>
                    <a:pt x="20" y="106"/>
                  </a:lnTo>
                  <a:lnTo>
                    <a:pt x="25" y="62"/>
                  </a:lnTo>
                  <a:lnTo>
                    <a:pt x="27" y="53"/>
                  </a:lnTo>
                  <a:lnTo>
                    <a:pt x="30" y="45"/>
                  </a:lnTo>
                  <a:lnTo>
                    <a:pt x="33" y="37"/>
                  </a:lnTo>
                  <a:lnTo>
                    <a:pt x="38" y="32"/>
                  </a:lnTo>
                  <a:lnTo>
                    <a:pt x="43" y="26"/>
                  </a:lnTo>
                  <a:lnTo>
                    <a:pt x="48" y="21"/>
                  </a:lnTo>
                  <a:lnTo>
                    <a:pt x="56" y="19"/>
                  </a:lnTo>
                  <a:lnTo>
                    <a:pt x="67" y="16"/>
                  </a:lnTo>
                  <a:lnTo>
                    <a:pt x="63" y="0"/>
                  </a:lnTo>
                  <a:lnTo>
                    <a:pt x="51" y="4"/>
                  </a:lnTo>
                  <a:lnTo>
                    <a:pt x="42" y="8"/>
                  </a:lnTo>
                  <a:lnTo>
                    <a:pt x="33" y="15"/>
                  </a:lnTo>
                  <a:lnTo>
                    <a:pt x="26" y="21"/>
                  </a:lnTo>
                  <a:lnTo>
                    <a:pt x="20" y="30"/>
                  </a:lnTo>
                  <a:lnTo>
                    <a:pt x="16" y="38"/>
                  </a:lnTo>
                  <a:lnTo>
                    <a:pt x="12" y="49"/>
                  </a:lnTo>
                  <a:lnTo>
                    <a:pt x="9" y="59"/>
                  </a:lnTo>
                  <a:lnTo>
                    <a:pt x="4" y="104"/>
                  </a:lnTo>
                  <a:lnTo>
                    <a:pt x="0" y="154"/>
                  </a:lnTo>
                  <a:lnTo>
                    <a:pt x="14"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8" name="Freeform 715"/>
            <p:cNvSpPr>
              <a:spLocks/>
            </p:cNvSpPr>
            <p:nvPr userDrawn="1"/>
          </p:nvSpPr>
          <p:spPr bwMode="auto">
            <a:xfrm>
              <a:off x="5332" y="208"/>
              <a:ext cx="18" cy="22"/>
            </a:xfrm>
            <a:custGeom>
              <a:avLst/>
              <a:gdLst>
                <a:gd name="T0" fmla="*/ 0 w 18"/>
                <a:gd name="T1" fmla="*/ 20 h 22"/>
                <a:gd name="T2" fmla="*/ 16 w 18"/>
                <a:gd name="T3" fmla="*/ 22 h 22"/>
                <a:gd name="T4" fmla="*/ 18 w 18"/>
                <a:gd name="T5" fmla="*/ 3 h 22"/>
                <a:gd name="T6" fmla="*/ 4 w 18"/>
                <a:gd name="T7" fmla="*/ 0 h 22"/>
                <a:gd name="T8" fmla="*/ 0 w 18"/>
                <a:gd name="T9" fmla="*/ 20 h 22"/>
                <a:gd name="T10" fmla="*/ 0 w 18"/>
                <a:gd name="T11" fmla="*/ 2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2">
                  <a:moveTo>
                    <a:pt x="0" y="20"/>
                  </a:moveTo>
                  <a:lnTo>
                    <a:pt x="16" y="22"/>
                  </a:lnTo>
                  <a:lnTo>
                    <a:pt x="18" y="3"/>
                  </a:lnTo>
                  <a:lnTo>
                    <a:pt x="4"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9" name="Freeform 716"/>
            <p:cNvSpPr>
              <a:spLocks/>
            </p:cNvSpPr>
            <p:nvPr userDrawn="1"/>
          </p:nvSpPr>
          <p:spPr bwMode="auto">
            <a:xfrm>
              <a:off x="5269" y="228"/>
              <a:ext cx="79" cy="156"/>
            </a:xfrm>
            <a:custGeom>
              <a:avLst/>
              <a:gdLst>
                <a:gd name="T0" fmla="*/ 0 w 79"/>
                <a:gd name="T1" fmla="*/ 156 h 156"/>
                <a:gd name="T2" fmla="*/ 13 w 79"/>
                <a:gd name="T3" fmla="*/ 156 h 156"/>
                <a:gd name="T4" fmla="*/ 23 w 79"/>
                <a:gd name="T5" fmla="*/ 152 h 156"/>
                <a:gd name="T6" fmla="*/ 34 w 79"/>
                <a:gd name="T7" fmla="*/ 148 h 156"/>
                <a:gd name="T8" fmla="*/ 43 w 79"/>
                <a:gd name="T9" fmla="*/ 141 h 156"/>
                <a:gd name="T10" fmla="*/ 50 w 79"/>
                <a:gd name="T11" fmla="*/ 133 h 156"/>
                <a:gd name="T12" fmla="*/ 55 w 79"/>
                <a:gd name="T13" fmla="*/ 124 h 156"/>
                <a:gd name="T14" fmla="*/ 60 w 79"/>
                <a:gd name="T15" fmla="*/ 115 h 156"/>
                <a:gd name="T16" fmla="*/ 63 w 79"/>
                <a:gd name="T17" fmla="*/ 103 h 156"/>
                <a:gd name="T18" fmla="*/ 72 w 79"/>
                <a:gd name="T19" fmla="*/ 56 h 156"/>
                <a:gd name="T20" fmla="*/ 79 w 79"/>
                <a:gd name="T21" fmla="*/ 2 h 156"/>
                <a:gd name="T22" fmla="*/ 63 w 79"/>
                <a:gd name="T23" fmla="*/ 0 h 156"/>
                <a:gd name="T24" fmla="*/ 56 w 79"/>
                <a:gd name="T25" fmla="*/ 53 h 156"/>
                <a:gd name="T26" fmla="*/ 48 w 79"/>
                <a:gd name="T27" fmla="*/ 100 h 156"/>
                <a:gd name="T28" fmla="*/ 46 w 79"/>
                <a:gd name="T29" fmla="*/ 110 h 156"/>
                <a:gd name="T30" fmla="*/ 42 w 79"/>
                <a:gd name="T31" fmla="*/ 118 h 156"/>
                <a:gd name="T32" fmla="*/ 38 w 79"/>
                <a:gd name="T33" fmla="*/ 124 h 156"/>
                <a:gd name="T34" fmla="*/ 33 w 79"/>
                <a:gd name="T35" fmla="*/ 131 h 156"/>
                <a:gd name="T36" fmla="*/ 26 w 79"/>
                <a:gd name="T37" fmla="*/ 135 h 156"/>
                <a:gd name="T38" fmla="*/ 19 w 79"/>
                <a:gd name="T39" fmla="*/ 137 h 156"/>
                <a:gd name="T40" fmla="*/ 10 w 79"/>
                <a:gd name="T41" fmla="*/ 140 h 156"/>
                <a:gd name="T42" fmla="*/ 0 w 79"/>
                <a:gd name="T43" fmla="*/ 141 h 156"/>
                <a:gd name="T44" fmla="*/ 0 w 79"/>
                <a:gd name="T45" fmla="*/ 156 h 1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 h="156">
                  <a:moveTo>
                    <a:pt x="0" y="156"/>
                  </a:moveTo>
                  <a:lnTo>
                    <a:pt x="13" y="156"/>
                  </a:lnTo>
                  <a:lnTo>
                    <a:pt x="23" y="152"/>
                  </a:lnTo>
                  <a:lnTo>
                    <a:pt x="34" y="148"/>
                  </a:lnTo>
                  <a:lnTo>
                    <a:pt x="43" y="141"/>
                  </a:lnTo>
                  <a:lnTo>
                    <a:pt x="50" y="133"/>
                  </a:lnTo>
                  <a:lnTo>
                    <a:pt x="55" y="124"/>
                  </a:lnTo>
                  <a:lnTo>
                    <a:pt x="60" y="115"/>
                  </a:lnTo>
                  <a:lnTo>
                    <a:pt x="63" y="103"/>
                  </a:lnTo>
                  <a:lnTo>
                    <a:pt x="72" y="56"/>
                  </a:lnTo>
                  <a:lnTo>
                    <a:pt x="79" y="2"/>
                  </a:lnTo>
                  <a:lnTo>
                    <a:pt x="63" y="0"/>
                  </a:lnTo>
                  <a:lnTo>
                    <a:pt x="56" y="53"/>
                  </a:lnTo>
                  <a:lnTo>
                    <a:pt x="48" y="100"/>
                  </a:lnTo>
                  <a:lnTo>
                    <a:pt x="46" y="110"/>
                  </a:lnTo>
                  <a:lnTo>
                    <a:pt x="42" y="118"/>
                  </a:lnTo>
                  <a:lnTo>
                    <a:pt x="38" y="124"/>
                  </a:lnTo>
                  <a:lnTo>
                    <a:pt x="33" y="131"/>
                  </a:lnTo>
                  <a:lnTo>
                    <a:pt x="26" y="135"/>
                  </a:lnTo>
                  <a:lnTo>
                    <a:pt x="19" y="137"/>
                  </a:lnTo>
                  <a:lnTo>
                    <a:pt x="10" y="140"/>
                  </a:lnTo>
                  <a:lnTo>
                    <a:pt x="0" y="141"/>
                  </a:lnTo>
                  <a:lnTo>
                    <a:pt x="0" y="1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0" name="Freeform 717"/>
            <p:cNvSpPr>
              <a:spLocks/>
            </p:cNvSpPr>
            <p:nvPr userDrawn="1"/>
          </p:nvSpPr>
          <p:spPr bwMode="auto">
            <a:xfrm>
              <a:off x="5338" y="220"/>
              <a:ext cx="62" cy="62"/>
            </a:xfrm>
            <a:custGeom>
              <a:avLst/>
              <a:gdLst>
                <a:gd name="T0" fmla="*/ 46 w 62"/>
                <a:gd name="T1" fmla="*/ 0 h 62"/>
                <a:gd name="T2" fmla="*/ 46 w 62"/>
                <a:gd name="T3" fmla="*/ 0 h 62"/>
                <a:gd name="T4" fmla="*/ 45 w 62"/>
                <a:gd name="T5" fmla="*/ 10 h 62"/>
                <a:gd name="T6" fmla="*/ 42 w 62"/>
                <a:gd name="T7" fmla="*/ 19 h 62"/>
                <a:gd name="T8" fmla="*/ 39 w 62"/>
                <a:gd name="T9" fmla="*/ 27 h 62"/>
                <a:gd name="T10" fmla="*/ 33 w 62"/>
                <a:gd name="T11" fmla="*/ 33 h 62"/>
                <a:gd name="T12" fmla="*/ 27 w 62"/>
                <a:gd name="T13" fmla="*/ 39 h 62"/>
                <a:gd name="T14" fmla="*/ 19 w 62"/>
                <a:gd name="T15" fmla="*/ 44 h 62"/>
                <a:gd name="T16" fmla="*/ 10 w 62"/>
                <a:gd name="T17" fmla="*/ 46 h 62"/>
                <a:gd name="T18" fmla="*/ 0 w 62"/>
                <a:gd name="T19" fmla="*/ 46 h 62"/>
                <a:gd name="T20" fmla="*/ 0 w 62"/>
                <a:gd name="T21" fmla="*/ 62 h 62"/>
                <a:gd name="T22" fmla="*/ 14 w 62"/>
                <a:gd name="T23" fmla="*/ 61 h 62"/>
                <a:gd name="T24" fmla="*/ 24 w 62"/>
                <a:gd name="T25" fmla="*/ 57 h 62"/>
                <a:gd name="T26" fmla="*/ 35 w 62"/>
                <a:gd name="T27" fmla="*/ 52 h 62"/>
                <a:gd name="T28" fmla="*/ 44 w 62"/>
                <a:gd name="T29" fmla="*/ 44 h 62"/>
                <a:gd name="T30" fmla="*/ 52 w 62"/>
                <a:gd name="T31" fmla="*/ 35 h 62"/>
                <a:gd name="T32" fmla="*/ 57 w 62"/>
                <a:gd name="T33" fmla="*/ 24 h 62"/>
                <a:gd name="T34" fmla="*/ 61 w 62"/>
                <a:gd name="T35" fmla="*/ 13 h 62"/>
                <a:gd name="T36" fmla="*/ 62 w 62"/>
                <a:gd name="T37" fmla="*/ 0 h 62"/>
                <a:gd name="T38" fmla="*/ 62 w 62"/>
                <a:gd name="T39" fmla="*/ 0 h 62"/>
                <a:gd name="T40" fmla="*/ 46 w 62"/>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2" h="62">
                  <a:moveTo>
                    <a:pt x="46" y="0"/>
                  </a:moveTo>
                  <a:lnTo>
                    <a:pt x="46" y="0"/>
                  </a:lnTo>
                  <a:lnTo>
                    <a:pt x="45" y="10"/>
                  </a:lnTo>
                  <a:lnTo>
                    <a:pt x="42" y="19"/>
                  </a:lnTo>
                  <a:lnTo>
                    <a:pt x="39" y="27"/>
                  </a:lnTo>
                  <a:lnTo>
                    <a:pt x="33" y="33"/>
                  </a:lnTo>
                  <a:lnTo>
                    <a:pt x="27" y="39"/>
                  </a:lnTo>
                  <a:lnTo>
                    <a:pt x="19" y="44"/>
                  </a:lnTo>
                  <a:lnTo>
                    <a:pt x="10" y="46"/>
                  </a:lnTo>
                  <a:lnTo>
                    <a:pt x="0" y="46"/>
                  </a:lnTo>
                  <a:lnTo>
                    <a:pt x="0" y="62"/>
                  </a:lnTo>
                  <a:lnTo>
                    <a:pt x="14" y="61"/>
                  </a:lnTo>
                  <a:lnTo>
                    <a:pt x="24" y="57"/>
                  </a:lnTo>
                  <a:lnTo>
                    <a:pt x="35" y="52"/>
                  </a:lnTo>
                  <a:lnTo>
                    <a:pt x="44" y="44"/>
                  </a:lnTo>
                  <a:lnTo>
                    <a:pt x="52" y="35"/>
                  </a:lnTo>
                  <a:lnTo>
                    <a:pt x="57" y="24"/>
                  </a:lnTo>
                  <a:lnTo>
                    <a:pt x="61" y="13"/>
                  </a:lnTo>
                  <a:lnTo>
                    <a:pt x="62"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1" name="Freeform 718"/>
            <p:cNvSpPr>
              <a:spLocks/>
            </p:cNvSpPr>
            <p:nvPr userDrawn="1"/>
          </p:nvSpPr>
          <p:spPr bwMode="auto">
            <a:xfrm>
              <a:off x="5338" y="158"/>
              <a:ext cx="62" cy="62"/>
            </a:xfrm>
            <a:custGeom>
              <a:avLst/>
              <a:gdLst>
                <a:gd name="T0" fmla="*/ 0 w 62"/>
                <a:gd name="T1" fmla="*/ 16 h 62"/>
                <a:gd name="T2" fmla="*/ 0 w 62"/>
                <a:gd name="T3" fmla="*/ 16 h 62"/>
                <a:gd name="T4" fmla="*/ 10 w 62"/>
                <a:gd name="T5" fmla="*/ 17 h 62"/>
                <a:gd name="T6" fmla="*/ 19 w 62"/>
                <a:gd name="T7" fmla="*/ 20 h 62"/>
                <a:gd name="T8" fmla="*/ 27 w 62"/>
                <a:gd name="T9" fmla="*/ 24 h 62"/>
                <a:gd name="T10" fmla="*/ 33 w 62"/>
                <a:gd name="T11" fmla="*/ 29 h 62"/>
                <a:gd name="T12" fmla="*/ 39 w 62"/>
                <a:gd name="T13" fmla="*/ 36 h 62"/>
                <a:gd name="T14" fmla="*/ 42 w 62"/>
                <a:gd name="T15" fmla="*/ 44 h 62"/>
                <a:gd name="T16" fmla="*/ 45 w 62"/>
                <a:gd name="T17" fmla="*/ 53 h 62"/>
                <a:gd name="T18" fmla="*/ 46 w 62"/>
                <a:gd name="T19" fmla="*/ 62 h 62"/>
                <a:gd name="T20" fmla="*/ 62 w 62"/>
                <a:gd name="T21" fmla="*/ 62 h 62"/>
                <a:gd name="T22" fmla="*/ 61 w 62"/>
                <a:gd name="T23" fmla="*/ 50 h 62"/>
                <a:gd name="T24" fmla="*/ 57 w 62"/>
                <a:gd name="T25" fmla="*/ 39 h 62"/>
                <a:gd name="T26" fmla="*/ 52 w 62"/>
                <a:gd name="T27" fmla="*/ 28 h 62"/>
                <a:gd name="T28" fmla="*/ 44 w 62"/>
                <a:gd name="T29" fmla="*/ 19 h 62"/>
                <a:gd name="T30" fmla="*/ 35 w 62"/>
                <a:gd name="T31" fmla="*/ 11 h 62"/>
                <a:gd name="T32" fmla="*/ 24 w 62"/>
                <a:gd name="T33" fmla="*/ 6 h 62"/>
                <a:gd name="T34" fmla="*/ 14 w 62"/>
                <a:gd name="T35" fmla="*/ 2 h 62"/>
                <a:gd name="T36" fmla="*/ 0 w 62"/>
                <a:gd name="T37" fmla="*/ 0 h 62"/>
                <a:gd name="T38" fmla="*/ 0 w 62"/>
                <a:gd name="T39" fmla="*/ 0 h 62"/>
                <a:gd name="T40" fmla="*/ 0 w 62"/>
                <a:gd name="T41" fmla="*/ 16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2" h="62">
                  <a:moveTo>
                    <a:pt x="0" y="16"/>
                  </a:moveTo>
                  <a:lnTo>
                    <a:pt x="0" y="16"/>
                  </a:lnTo>
                  <a:lnTo>
                    <a:pt x="10" y="17"/>
                  </a:lnTo>
                  <a:lnTo>
                    <a:pt x="19" y="20"/>
                  </a:lnTo>
                  <a:lnTo>
                    <a:pt x="27" y="24"/>
                  </a:lnTo>
                  <a:lnTo>
                    <a:pt x="33" y="29"/>
                  </a:lnTo>
                  <a:lnTo>
                    <a:pt x="39" y="36"/>
                  </a:lnTo>
                  <a:lnTo>
                    <a:pt x="42" y="44"/>
                  </a:lnTo>
                  <a:lnTo>
                    <a:pt x="45" y="53"/>
                  </a:lnTo>
                  <a:lnTo>
                    <a:pt x="46" y="62"/>
                  </a:lnTo>
                  <a:lnTo>
                    <a:pt x="62" y="62"/>
                  </a:lnTo>
                  <a:lnTo>
                    <a:pt x="61" y="50"/>
                  </a:lnTo>
                  <a:lnTo>
                    <a:pt x="57" y="39"/>
                  </a:lnTo>
                  <a:lnTo>
                    <a:pt x="52" y="28"/>
                  </a:lnTo>
                  <a:lnTo>
                    <a:pt x="44" y="19"/>
                  </a:lnTo>
                  <a:lnTo>
                    <a:pt x="35" y="11"/>
                  </a:lnTo>
                  <a:lnTo>
                    <a:pt x="24" y="6"/>
                  </a:lnTo>
                  <a:lnTo>
                    <a:pt x="14" y="2"/>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2" name="Freeform 719"/>
            <p:cNvSpPr>
              <a:spLocks/>
            </p:cNvSpPr>
            <p:nvPr userDrawn="1"/>
          </p:nvSpPr>
          <p:spPr bwMode="auto">
            <a:xfrm>
              <a:off x="5278" y="158"/>
              <a:ext cx="60" cy="62"/>
            </a:xfrm>
            <a:custGeom>
              <a:avLst/>
              <a:gdLst>
                <a:gd name="T0" fmla="*/ 16 w 60"/>
                <a:gd name="T1" fmla="*/ 62 h 62"/>
                <a:gd name="T2" fmla="*/ 16 w 60"/>
                <a:gd name="T3" fmla="*/ 62 h 62"/>
                <a:gd name="T4" fmla="*/ 17 w 60"/>
                <a:gd name="T5" fmla="*/ 53 h 62"/>
                <a:gd name="T6" fmla="*/ 20 w 60"/>
                <a:gd name="T7" fmla="*/ 44 h 62"/>
                <a:gd name="T8" fmla="*/ 24 w 60"/>
                <a:gd name="T9" fmla="*/ 36 h 62"/>
                <a:gd name="T10" fmla="*/ 29 w 60"/>
                <a:gd name="T11" fmla="*/ 29 h 62"/>
                <a:gd name="T12" fmla="*/ 35 w 60"/>
                <a:gd name="T13" fmla="*/ 24 h 62"/>
                <a:gd name="T14" fmla="*/ 43 w 60"/>
                <a:gd name="T15" fmla="*/ 20 h 62"/>
                <a:gd name="T16" fmla="*/ 53 w 60"/>
                <a:gd name="T17" fmla="*/ 17 h 62"/>
                <a:gd name="T18" fmla="*/ 60 w 60"/>
                <a:gd name="T19" fmla="*/ 16 h 62"/>
                <a:gd name="T20" fmla="*/ 60 w 60"/>
                <a:gd name="T21" fmla="*/ 0 h 62"/>
                <a:gd name="T22" fmla="*/ 49 w 60"/>
                <a:gd name="T23" fmla="*/ 2 h 62"/>
                <a:gd name="T24" fmla="*/ 38 w 60"/>
                <a:gd name="T25" fmla="*/ 6 h 62"/>
                <a:gd name="T26" fmla="*/ 28 w 60"/>
                <a:gd name="T27" fmla="*/ 11 h 62"/>
                <a:gd name="T28" fmla="*/ 18 w 60"/>
                <a:gd name="T29" fmla="*/ 19 h 62"/>
                <a:gd name="T30" fmla="*/ 10 w 60"/>
                <a:gd name="T31" fmla="*/ 28 h 62"/>
                <a:gd name="T32" fmla="*/ 5 w 60"/>
                <a:gd name="T33" fmla="*/ 39 h 62"/>
                <a:gd name="T34" fmla="*/ 1 w 60"/>
                <a:gd name="T35" fmla="*/ 50 h 62"/>
                <a:gd name="T36" fmla="*/ 0 w 60"/>
                <a:gd name="T37" fmla="*/ 62 h 62"/>
                <a:gd name="T38" fmla="*/ 0 w 60"/>
                <a:gd name="T39" fmla="*/ 62 h 62"/>
                <a:gd name="T40" fmla="*/ 16 w 60"/>
                <a:gd name="T41" fmla="*/ 62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 h="62">
                  <a:moveTo>
                    <a:pt x="16" y="62"/>
                  </a:moveTo>
                  <a:lnTo>
                    <a:pt x="16" y="62"/>
                  </a:lnTo>
                  <a:lnTo>
                    <a:pt x="17" y="53"/>
                  </a:lnTo>
                  <a:lnTo>
                    <a:pt x="20" y="44"/>
                  </a:lnTo>
                  <a:lnTo>
                    <a:pt x="24" y="36"/>
                  </a:lnTo>
                  <a:lnTo>
                    <a:pt x="29" y="29"/>
                  </a:lnTo>
                  <a:lnTo>
                    <a:pt x="35" y="24"/>
                  </a:lnTo>
                  <a:lnTo>
                    <a:pt x="43" y="20"/>
                  </a:lnTo>
                  <a:lnTo>
                    <a:pt x="53" y="17"/>
                  </a:lnTo>
                  <a:lnTo>
                    <a:pt x="60" y="16"/>
                  </a:lnTo>
                  <a:lnTo>
                    <a:pt x="60" y="0"/>
                  </a:lnTo>
                  <a:lnTo>
                    <a:pt x="49" y="2"/>
                  </a:lnTo>
                  <a:lnTo>
                    <a:pt x="38" y="6"/>
                  </a:lnTo>
                  <a:lnTo>
                    <a:pt x="28" y="11"/>
                  </a:lnTo>
                  <a:lnTo>
                    <a:pt x="18" y="19"/>
                  </a:lnTo>
                  <a:lnTo>
                    <a:pt x="10" y="28"/>
                  </a:lnTo>
                  <a:lnTo>
                    <a:pt x="5" y="39"/>
                  </a:lnTo>
                  <a:lnTo>
                    <a:pt x="1" y="50"/>
                  </a:lnTo>
                  <a:lnTo>
                    <a:pt x="0" y="62"/>
                  </a:lnTo>
                  <a:lnTo>
                    <a:pt x="16"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3" name="Freeform 720"/>
            <p:cNvSpPr>
              <a:spLocks/>
            </p:cNvSpPr>
            <p:nvPr userDrawn="1"/>
          </p:nvSpPr>
          <p:spPr bwMode="auto">
            <a:xfrm>
              <a:off x="5278" y="220"/>
              <a:ext cx="60" cy="62"/>
            </a:xfrm>
            <a:custGeom>
              <a:avLst/>
              <a:gdLst>
                <a:gd name="T0" fmla="*/ 60 w 60"/>
                <a:gd name="T1" fmla="*/ 46 h 62"/>
                <a:gd name="T2" fmla="*/ 60 w 60"/>
                <a:gd name="T3" fmla="*/ 46 h 62"/>
                <a:gd name="T4" fmla="*/ 53 w 60"/>
                <a:gd name="T5" fmla="*/ 46 h 62"/>
                <a:gd name="T6" fmla="*/ 43 w 60"/>
                <a:gd name="T7" fmla="*/ 44 h 62"/>
                <a:gd name="T8" fmla="*/ 35 w 60"/>
                <a:gd name="T9" fmla="*/ 39 h 62"/>
                <a:gd name="T10" fmla="*/ 29 w 60"/>
                <a:gd name="T11" fmla="*/ 33 h 62"/>
                <a:gd name="T12" fmla="*/ 24 w 60"/>
                <a:gd name="T13" fmla="*/ 27 h 62"/>
                <a:gd name="T14" fmla="*/ 20 w 60"/>
                <a:gd name="T15" fmla="*/ 19 h 62"/>
                <a:gd name="T16" fmla="*/ 17 w 60"/>
                <a:gd name="T17" fmla="*/ 10 h 62"/>
                <a:gd name="T18" fmla="*/ 16 w 60"/>
                <a:gd name="T19" fmla="*/ 0 h 62"/>
                <a:gd name="T20" fmla="*/ 0 w 60"/>
                <a:gd name="T21" fmla="*/ 0 h 62"/>
                <a:gd name="T22" fmla="*/ 1 w 60"/>
                <a:gd name="T23" fmla="*/ 13 h 62"/>
                <a:gd name="T24" fmla="*/ 5 w 60"/>
                <a:gd name="T25" fmla="*/ 24 h 62"/>
                <a:gd name="T26" fmla="*/ 10 w 60"/>
                <a:gd name="T27" fmla="*/ 35 h 62"/>
                <a:gd name="T28" fmla="*/ 18 w 60"/>
                <a:gd name="T29" fmla="*/ 44 h 62"/>
                <a:gd name="T30" fmla="*/ 28 w 60"/>
                <a:gd name="T31" fmla="*/ 52 h 62"/>
                <a:gd name="T32" fmla="*/ 38 w 60"/>
                <a:gd name="T33" fmla="*/ 57 h 62"/>
                <a:gd name="T34" fmla="*/ 49 w 60"/>
                <a:gd name="T35" fmla="*/ 61 h 62"/>
                <a:gd name="T36" fmla="*/ 60 w 60"/>
                <a:gd name="T37" fmla="*/ 62 h 62"/>
                <a:gd name="T38" fmla="*/ 60 w 60"/>
                <a:gd name="T39" fmla="*/ 62 h 62"/>
                <a:gd name="T40" fmla="*/ 60 w 60"/>
                <a:gd name="T41" fmla="*/ 46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 h="62">
                  <a:moveTo>
                    <a:pt x="60" y="46"/>
                  </a:moveTo>
                  <a:lnTo>
                    <a:pt x="60" y="46"/>
                  </a:lnTo>
                  <a:lnTo>
                    <a:pt x="53" y="46"/>
                  </a:lnTo>
                  <a:lnTo>
                    <a:pt x="43" y="44"/>
                  </a:lnTo>
                  <a:lnTo>
                    <a:pt x="35" y="39"/>
                  </a:lnTo>
                  <a:lnTo>
                    <a:pt x="29" y="33"/>
                  </a:lnTo>
                  <a:lnTo>
                    <a:pt x="24" y="27"/>
                  </a:lnTo>
                  <a:lnTo>
                    <a:pt x="20" y="19"/>
                  </a:lnTo>
                  <a:lnTo>
                    <a:pt x="17" y="10"/>
                  </a:lnTo>
                  <a:lnTo>
                    <a:pt x="16" y="0"/>
                  </a:lnTo>
                  <a:lnTo>
                    <a:pt x="0" y="0"/>
                  </a:lnTo>
                  <a:lnTo>
                    <a:pt x="1" y="13"/>
                  </a:lnTo>
                  <a:lnTo>
                    <a:pt x="5" y="24"/>
                  </a:lnTo>
                  <a:lnTo>
                    <a:pt x="10" y="35"/>
                  </a:lnTo>
                  <a:lnTo>
                    <a:pt x="18" y="44"/>
                  </a:lnTo>
                  <a:lnTo>
                    <a:pt x="28" y="52"/>
                  </a:lnTo>
                  <a:lnTo>
                    <a:pt x="38" y="57"/>
                  </a:lnTo>
                  <a:lnTo>
                    <a:pt x="49" y="61"/>
                  </a:lnTo>
                  <a:lnTo>
                    <a:pt x="60" y="62"/>
                  </a:lnTo>
                  <a:lnTo>
                    <a:pt x="6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4" name="Freeform 721"/>
            <p:cNvSpPr>
              <a:spLocks/>
            </p:cNvSpPr>
            <p:nvPr userDrawn="1"/>
          </p:nvSpPr>
          <p:spPr bwMode="auto">
            <a:xfrm>
              <a:off x="5328" y="45"/>
              <a:ext cx="67" cy="157"/>
            </a:xfrm>
            <a:custGeom>
              <a:avLst/>
              <a:gdLst>
                <a:gd name="T0" fmla="*/ 14 w 67"/>
                <a:gd name="T1" fmla="*/ 157 h 157"/>
                <a:gd name="T2" fmla="*/ 14 w 67"/>
                <a:gd name="T3" fmla="*/ 157 h 157"/>
                <a:gd name="T4" fmla="*/ 20 w 67"/>
                <a:gd name="T5" fmla="*/ 105 h 157"/>
                <a:gd name="T6" fmla="*/ 25 w 67"/>
                <a:gd name="T7" fmla="*/ 61 h 157"/>
                <a:gd name="T8" fmla="*/ 28 w 67"/>
                <a:gd name="T9" fmla="*/ 53 h 157"/>
                <a:gd name="T10" fmla="*/ 30 w 67"/>
                <a:gd name="T11" fmla="*/ 45 h 157"/>
                <a:gd name="T12" fmla="*/ 33 w 67"/>
                <a:gd name="T13" fmla="*/ 37 h 157"/>
                <a:gd name="T14" fmla="*/ 38 w 67"/>
                <a:gd name="T15" fmla="*/ 32 h 157"/>
                <a:gd name="T16" fmla="*/ 43 w 67"/>
                <a:gd name="T17" fmla="*/ 26 h 157"/>
                <a:gd name="T18" fmla="*/ 49 w 67"/>
                <a:gd name="T19" fmla="*/ 21 h 157"/>
                <a:gd name="T20" fmla="*/ 56 w 67"/>
                <a:gd name="T21" fmla="*/ 17 h 157"/>
                <a:gd name="T22" fmla="*/ 67 w 67"/>
                <a:gd name="T23" fmla="*/ 14 h 157"/>
                <a:gd name="T24" fmla="*/ 63 w 67"/>
                <a:gd name="T25" fmla="*/ 0 h 157"/>
                <a:gd name="T26" fmla="*/ 51 w 67"/>
                <a:gd name="T27" fmla="*/ 4 h 157"/>
                <a:gd name="T28" fmla="*/ 42 w 67"/>
                <a:gd name="T29" fmla="*/ 8 h 157"/>
                <a:gd name="T30" fmla="*/ 33 w 67"/>
                <a:gd name="T31" fmla="*/ 14 h 157"/>
                <a:gd name="T32" fmla="*/ 26 w 67"/>
                <a:gd name="T33" fmla="*/ 21 h 157"/>
                <a:gd name="T34" fmla="*/ 20 w 67"/>
                <a:gd name="T35" fmla="*/ 29 h 157"/>
                <a:gd name="T36" fmla="*/ 16 w 67"/>
                <a:gd name="T37" fmla="*/ 38 h 157"/>
                <a:gd name="T38" fmla="*/ 12 w 67"/>
                <a:gd name="T39" fmla="*/ 49 h 157"/>
                <a:gd name="T40" fmla="*/ 9 w 67"/>
                <a:gd name="T41" fmla="*/ 59 h 157"/>
                <a:gd name="T42" fmla="*/ 5 w 67"/>
                <a:gd name="T43" fmla="*/ 104 h 157"/>
                <a:gd name="T44" fmla="*/ 0 w 67"/>
                <a:gd name="T45" fmla="*/ 154 h 157"/>
                <a:gd name="T46" fmla="*/ 0 w 67"/>
                <a:gd name="T47" fmla="*/ 154 h 157"/>
                <a:gd name="T48" fmla="*/ 14 w 67"/>
                <a:gd name="T49" fmla="*/ 157 h 1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 h="157">
                  <a:moveTo>
                    <a:pt x="14" y="157"/>
                  </a:moveTo>
                  <a:lnTo>
                    <a:pt x="14" y="157"/>
                  </a:lnTo>
                  <a:lnTo>
                    <a:pt x="20" y="105"/>
                  </a:lnTo>
                  <a:lnTo>
                    <a:pt x="25" y="61"/>
                  </a:lnTo>
                  <a:lnTo>
                    <a:pt x="28" y="53"/>
                  </a:lnTo>
                  <a:lnTo>
                    <a:pt x="30" y="45"/>
                  </a:lnTo>
                  <a:lnTo>
                    <a:pt x="33" y="37"/>
                  </a:lnTo>
                  <a:lnTo>
                    <a:pt x="38" y="32"/>
                  </a:lnTo>
                  <a:lnTo>
                    <a:pt x="43" y="26"/>
                  </a:lnTo>
                  <a:lnTo>
                    <a:pt x="49" y="21"/>
                  </a:lnTo>
                  <a:lnTo>
                    <a:pt x="56" y="17"/>
                  </a:lnTo>
                  <a:lnTo>
                    <a:pt x="67" y="14"/>
                  </a:lnTo>
                  <a:lnTo>
                    <a:pt x="63" y="0"/>
                  </a:lnTo>
                  <a:lnTo>
                    <a:pt x="51" y="4"/>
                  </a:lnTo>
                  <a:lnTo>
                    <a:pt x="42" y="8"/>
                  </a:lnTo>
                  <a:lnTo>
                    <a:pt x="33" y="14"/>
                  </a:lnTo>
                  <a:lnTo>
                    <a:pt x="26" y="21"/>
                  </a:lnTo>
                  <a:lnTo>
                    <a:pt x="20" y="29"/>
                  </a:lnTo>
                  <a:lnTo>
                    <a:pt x="16" y="38"/>
                  </a:lnTo>
                  <a:lnTo>
                    <a:pt x="12" y="49"/>
                  </a:lnTo>
                  <a:lnTo>
                    <a:pt x="9" y="59"/>
                  </a:lnTo>
                  <a:lnTo>
                    <a:pt x="5" y="104"/>
                  </a:lnTo>
                  <a:lnTo>
                    <a:pt x="0" y="154"/>
                  </a:lnTo>
                  <a:lnTo>
                    <a:pt x="14" y="15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5" name="Freeform 722"/>
            <p:cNvSpPr>
              <a:spLocks/>
            </p:cNvSpPr>
            <p:nvPr userDrawn="1"/>
          </p:nvSpPr>
          <p:spPr bwMode="auto">
            <a:xfrm>
              <a:off x="5324" y="199"/>
              <a:ext cx="18" cy="21"/>
            </a:xfrm>
            <a:custGeom>
              <a:avLst/>
              <a:gdLst>
                <a:gd name="T0" fmla="*/ 0 w 18"/>
                <a:gd name="T1" fmla="*/ 19 h 21"/>
                <a:gd name="T2" fmla="*/ 16 w 18"/>
                <a:gd name="T3" fmla="*/ 21 h 21"/>
                <a:gd name="T4" fmla="*/ 18 w 18"/>
                <a:gd name="T5" fmla="*/ 3 h 21"/>
                <a:gd name="T6" fmla="*/ 4 w 18"/>
                <a:gd name="T7" fmla="*/ 0 h 21"/>
                <a:gd name="T8" fmla="*/ 0 w 18"/>
                <a:gd name="T9" fmla="*/ 19 h 21"/>
                <a:gd name="T10" fmla="*/ 0 w 18"/>
                <a:gd name="T11" fmla="*/ 19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1">
                  <a:moveTo>
                    <a:pt x="0" y="19"/>
                  </a:moveTo>
                  <a:lnTo>
                    <a:pt x="16" y="21"/>
                  </a:lnTo>
                  <a:lnTo>
                    <a:pt x="18" y="3"/>
                  </a:lnTo>
                  <a:lnTo>
                    <a:pt x="4" y="0"/>
                  </a:lnTo>
                  <a:lnTo>
                    <a:pt x="0" y="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6" name="Freeform 723"/>
            <p:cNvSpPr>
              <a:spLocks/>
            </p:cNvSpPr>
            <p:nvPr userDrawn="1"/>
          </p:nvSpPr>
          <p:spPr bwMode="auto">
            <a:xfrm>
              <a:off x="5261" y="218"/>
              <a:ext cx="79" cy="157"/>
            </a:xfrm>
            <a:custGeom>
              <a:avLst/>
              <a:gdLst>
                <a:gd name="T0" fmla="*/ 0 w 79"/>
                <a:gd name="T1" fmla="*/ 157 h 157"/>
                <a:gd name="T2" fmla="*/ 13 w 79"/>
                <a:gd name="T3" fmla="*/ 155 h 157"/>
                <a:gd name="T4" fmla="*/ 23 w 79"/>
                <a:gd name="T5" fmla="*/ 153 h 157"/>
                <a:gd name="T6" fmla="*/ 34 w 79"/>
                <a:gd name="T7" fmla="*/ 149 h 157"/>
                <a:gd name="T8" fmla="*/ 43 w 79"/>
                <a:gd name="T9" fmla="*/ 142 h 157"/>
                <a:gd name="T10" fmla="*/ 50 w 79"/>
                <a:gd name="T11" fmla="*/ 134 h 157"/>
                <a:gd name="T12" fmla="*/ 55 w 79"/>
                <a:gd name="T13" fmla="*/ 125 h 157"/>
                <a:gd name="T14" fmla="*/ 60 w 79"/>
                <a:gd name="T15" fmla="*/ 116 h 157"/>
                <a:gd name="T16" fmla="*/ 63 w 79"/>
                <a:gd name="T17" fmla="*/ 104 h 157"/>
                <a:gd name="T18" fmla="*/ 72 w 79"/>
                <a:gd name="T19" fmla="*/ 56 h 157"/>
                <a:gd name="T20" fmla="*/ 79 w 79"/>
                <a:gd name="T21" fmla="*/ 2 h 157"/>
                <a:gd name="T22" fmla="*/ 63 w 79"/>
                <a:gd name="T23" fmla="*/ 0 h 157"/>
                <a:gd name="T24" fmla="*/ 56 w 79"/>
                <a:gd name="T25" fmla="*/ 54 h 157"/>
                <a:gd name="T26" fmla="*/ 48 w 79"/>
                <a:gd name="T27" fmla="*/ 101 h 157"/>
                <a:gd name="T28" fmla="*/ 46 w 79"/>
                <a:gd name="T29" fmla="*/ 110 h 157"/>
                <a:gd name="T30" fmla="*/ 42 w 79"/>
                <a:gd name="T31" fmla="*/ 118 h 157"/>
                <a:gd name="T32" fmla="*/ 38 w 79"/>
                <a:gd name="T33" fmla="*/ 125 h 157"/>
                <a:gd name="T34" fmla="*/ 33 w 79"/>
                <a:gd name="T35" fmla="*/ 130 h 157"/>
                <a:gd name="T36" fmla="*/ 26 w 79"/>
                <a:gd name="T37" fmla="*/ 136 h 157"/>
                <a:gd name="T38" fmla="*/ 20 w 79"/>
                <a:gd name="T39" fmla="*/ 138 h 157"/>
                <a:gd name="T40" fmla="*/ 10 w 79"/>
                <a:gd name="T41" fmla="*/ 141 h 157"/>
                <a:gd name="T42" fmla="*/ 0 w 79"/>
                <a:gd name="T43" fmla="*/ 141 h 157"/>
                <a:gd name="T44" fmla="*/ 0 w 79"/>
                <a:gd name="T45" fmla="*/ 157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 h="157">
                  <a:moveTo>
                    <a:pt x="0" y="157"/>
                  </a:moveTo>
                  <a:lnTo>
                    <a:pt x="13" y="155"/>
                  </a:lnTo>
                  <a:lnTo>
                    <a:pt x="23" y="153"/>
                  </a:lnTo>
                  <a:lnTo>
                    <a:pt x="34" y="149"/>
                  </a:lnTo>
                  <a:lnTo>
                    <a:pt x="43" y="142"/>
                  </a:lnTo>
                  <a:lnTo>
                    <a:pt x="50" y="134"/>
                  </a:lnTo>
                  <a:lnTo>
                    <a:pt x="55" y="125"/>
                  </a:lnTo>
                  <a:lnTo>
                    <a:pt x="60" y="116"/>
                  </a:lnTo>
                  <a:lnTo>
                    <a:pt x="63" y="104"/>
                  </a:lnTo>
                  <a:lnTo>
                    <a:pt x="72" y="56"/>
                  </a:lnTo>
                  <a:lnTo>
                    <a:pt x="79" y="2"/>
                  </a:lnTo>
                  <a:lnTo>
                    <a:pt x="63" y="0"/>
                  </a:lnTo>
                  <a:lnTo>
                    <a:pt x="56" y="54"/>
                  </a:lnTo>
                  <a:lnTo>
                    <a:pt x="48" y="101"/>
                  </a:lnTo>
                  <a:lnTo>
                    <a:pt x="46" y="110"/>
                  </a:lnTo>
                  <a:lnTo>
                    <a:pt x="42" y="118"/>
                  </a:lnTo>
                  <a:lnTo>
                    <a:pt x="38" y="125"/>
                  </a:lnTo>
                  <a:lnTo>
                    <a:pt x="33" y="130"/>
                  </a:lnTo>
                  <a:lnTo>
                    <a:pt x="26" y="136"/>
                  </a:lnTo>
                  <a:lnTo>
                    <a:pt x="20" y="138"/>
                  </a:lnTo>
                  <a:lnTo>
                    <a:pt x="10" y="141"/>
                  </a:lnTo>
                  <a:lnTo>
                    <a:pt x="0" y="141"/>
                  </a:lnTo>
                  <a:lnTo>
                    <a:pt x="0" y="15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7" name="Freeform 724"/>
            <p:cNvSpPr>
              <a:spLocks/>
            </p:cNvSpPr>
            <p:nvPr userDrawn="1"/>
          </p:nvSpPr>
          <p:spPr bwMode="auto">
            <a:xfrm>
              <a:off x="5332" y="211"/>
              <a:ext cx="60" cy="62"/>
            </a:xfrm>
            <a:custGeom>
              <a:avLst/>
              <a:gdLst>
                <a:gd name="T0" fmla="*/ 45 w 60"/>
                <a:gd name="T1" fmla="*/ 0 h 62"/>
                <a:gd name="T2" fmla="*/ 45 w 60"/>
                <a:gd name="T3" fmla="*/ 0 h 62"/>
                <a:gd name="T4" fmla="*/ 43 w 60"/>
                <a:gd name="T5" fmla="*/ 9 h 62"/>
                <a:gd name="T6" fmla="*/ 41 w 60"/>
                <a:gd name="T7" fmla="*/ 19 h 62"/>
                <a:gd name="T8" fmla="*/ 37 w 60"/>
                <a:gd name="T9" fmla="*/ 26 h 62"/>
                <a:gd name="T10" fmla="*/ 31 w 60"/>
                <a:gd name="T11" fmla="*/ 33 h 62"/>
                <a:gd name="T12" fmla="*/ 25 w 60"/>
                <a:gd name="T13" fmla="*/ 38 h 62"/>
                <a:gd name="T14" fmla="*/ 17 w 60"/>
                <a:gd name="T15" fmla="*/ 44 h 62"/>
                <a:gd name="T16" fmla="*/ 8 w 60"/>
                <a:gd name="T17" fmla="*/ 46 h 62"/>
                <a:gd name="T18" fmla="*/ 0 w 60"/>
                <a:gd name="T19" fmla="*/ 46 h 62"/>
                <a:gd name="T20" fmla="*/ 0 w 60"/>
                <a:gd name="T21" fmla="*/ 62 h 62"/>
                <a:gd name="T22" fmla="*/ 12 w 60"/>
                <a:gd name="T23" fmla="*/ 61 h 62"/>
                <a:gd name="T24" fmla="*/ 22 w 60"/>
                <a:gd name="T25" fmla="*/ 57 h 62"/>
                <a:gd name="T26" fmla="*/ 33 w 60"/>
                <a:gd name="T27" fmla="*/ 52 h 62"/>
                <a:gd name="T28" fmla="*/ 42 w 60"/>
                <a:gd name="T29" fmla="*/ 44 h 62"/>
                <a:gd name="T30" fmla="*/ 50 w 60"/>
                <a:gd name="T31" fmla="*/ 34 h 62"/>
                <a:gd name="T32" fmla="*/ 55 w 60"/>
                <a:gd name="T33" fmla="*/ 24 h 62"/>
                <a:gd name="T34" fmla="*/ 59 w 60"/>
                <a:gd name="T35" fmla="*/ 12 h 62"/>
                <a:gd name="T36" fmla="*/ 60 w 60"/>
                <a:gd name="T37" fmla="*/ 0 h 62"/>
                <a:gd name="T38" fmla="*/ 60 w 60"/>
                <a:gd name="T39" fmla="*/ 0 h 62"/>
                <a:gd name="T40" fmla="*/ 45 w 60"/>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 h="62">
                  <a:moveTo>
                    <a:pt x="45" y="0"/>
                  </a:moveTo>
                  <a:lnTo>
                    <a:pt x="45" y="0"/>
                  </a:lnTo>
                  <a:lnTo>
                    <a:pt x="43" y="9"/>
                  </a:lnTo>
                  <a:lnTo>
                    <a:pt x="41" y="19"/>
                  </a:lnTo>
                  <a:lnTo>
                    <a:pt x="37" y="26"/>
                  </a:lnTo>
                  <a:lnTo>
                    <a:pt x="31" y="33"/>
                  </a:lnTo>
                  <a:lnTo>
                    <a:pt x="25" y="38"/>
                  </a:lnTo>
                  <a:lnTo>
                    <a:pt x="17" y="44"/>
                  </a:lnTo>
                  <a:lnTo>
                    <a:pt x="8" y="46"/>
                  </a:lnTo>
                  <a:lnTo>
                    <a:pt x="0" y="46"/>
                  </a:lnTo>
                  <a:lnTo>
                    <a:pt x="0" y="62"/>
                  </a:lnTo>
                  <a:lnTo>
                    <a:pt x="12" y="61"/>
                  </a:lnTo>
                  <a:lnTo>
                    <a:pt x="22" y="57"/>
                  </a:lnTo>
                  <a:lnTo>
                    <a:pt x="33" y="52"/>
                  </a:lnTo>
                  <a:lnTo>
                    <a:pt x="42" y="44"/>
                  </a:lnTo>
                  <a:lnTo>
                    <a:pt x="50" y="34"/>
                  </a:lnTo>
                  <a:lnTo>
                    <a:pt x="55" y="24"/>
                  </a:lnTo>
                  <a:lnTo>
                    <a:pt x="59" y="12"/>
                  </a:lnTo>
                  <a:lnTo>
                    <a:pt x="60" y="0"/>
                  </a:lnTo>
                  <a:lnTo>
                    <a:pt x="4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8" name="Freeform 725"/>
            <p:cNvSpPr>
              <a:spLocks/>
            </p:cNvSpPr>
            <p:nvPr userDrawn="1"/>
          </p:nvSpPr>
          <p:spPr bwMode="auto">
            <a:xfrm>
              <a:off x="5332" y="149"/>
              <a:ext cx="60" cy="62"/>
            </a:xfrm>
            <a:custGeom>
              <a:avLst/>
              <a:gdLst>
                <a:gd name="T0" fmla="*/ 0 w 60"/>
                <a:gd name="T1" fmla="*/ 16 h 62"/>
                <a:gd name="T2" fmla="*/ 0 w 60"/>
                <a:gd name="T3" fmla="*/ 16 h 62"/>
                <a:gd name="T4" fmla="*/ 8 w 60"/>
                <a:gd name="T5" fmla="*/ 16 h 62"/>
                <a:gd name="T6" fmla="*/ 17 w 60"/>
                <a:gd name="T7" fmla="*/ 19 h 62"/>
                <a:gd name="T8" fmla="*/ 25 w 60"/>
                <a:gd name="T9" fmla="*/ 24 h 62"/>
                <a:gd name="T10" fmla="*/ 31 w 60"/>
                <a:gd name="T11" fmla="*/ 29 h 62"/>
                <a:gd name="T12" fmla="*/ 37 w 60"/>
                <a:gd name="T13" fmla="*/ 36 h 62"/>
                <a:gd name="T14" fmla="*/ 41 w 60"/>
                <a:gd name="T15" fmla="*/ 44 h 62"/>
                <a:gd name="T16" fmla="*/ 43 w 60"/>
                <a:gd name="T17" fmla="*/ 53 h 62"/>
                <a:gd name="T18" fmla="*/ 45 w 60"/>
                <a:gd name="T19" fmla="*/ 62 h 62"/>
                <a:gd name="T20" fmla="*/ 60 w 60"/>
                <a:gd name="T21" fmla="*/ 62 h 62"/>
                <a:gd name="T22" fmla="*/ 59 w 60"/>
                <a:gd name="T23" fmla="*/ 50 h 62"/>
                <a:gd name="T24" fmla="*/ 55 w 60"/>
                <a:gd name="T25" fmla="*/ 38 h 62"/>
                <a:gd name="T26" fmla="*/ 50 w 60"/>
                <a:gd name="T27" fmla="*/ 28 h 62"/>
                <a:gd name="T28" fmla="*/ 42 w 60"/>
                <a:gd name="T29" fmla="*/ 19 h 62"/>
                <a:gd name="T30" fmla="*/ 33 w 60"/>
                <a:gd name="T31" fmla="*/ 11 h 62"/>
                <a:gd name="T32" fmla="*/ 22 w 60"/>
                <a:gd name="T33" fmla="*/ 5 h 62"/>
                <a:gd name="T34" fmla="*/ 12 w 60"/>
                <a:gd name="T35" fmla="*/ 1 h 62"/>
                <a:gd name="T36" fmla="*/ 0 w 60"/>
                <a:gd name="T37" fmla="*/ 0 h 62"/>
                <a:gd name="T38" fmla="*/ 0 w 60"/>
                <a:gd name="T39" fmla="*/ 0 h 62"/>
                <a:gd name="T40" fmla="*/ 0 w 60"/>
                <a:gd name="T41" fmla="*/ 16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 h="62">
                  <a:moveTo>
                    <a:pt x="0" y="16"/>
                  </a:moveTo>
                  <a:lnTo>
                    <a:pt x="0" y="16"/>
                  </a:lnTo>
                  <a:lnTo>
                    <a:pt x="8" y="16"/>
                  </a:lnTo>
                  <a:lnTo>
                    <a:pt x="17" y="19"/>
                  </a:lnTo>
                  <a:lnTo>
                    <a:pt x="25" y="24"/>
                  </a:lnTo>
                  <a:lnTo>
                    <a:pt x="31" y="29"/>
                  </a:lnTo>
                  <a:lnTo>
                    <a:pt x="37" y="36"/>
                  </a:lnTo>
                  <a:lnTo>
                    <a:pt x="41" y="44"/>
                  </a:lnTo>
                  <a:lnTo>
                    <a:pt x="43" y="53"/>
                  </a:lnTo>
                  <a:lnTo>
                    <a:pt x="45" y="62"/>
                  </a:lnTo>
                  <a:lnTo>
                    <a:pt x="60" y="62"/>
                  </a:lnTo>
                  <a:lnTo>
                    <a:pt x="59" y="50"/>
                  </a:lnTo>
                  <a:lnTo>
                    <a:pt x="55" y="38"/>
                  </a:lnTo>
                  <a:lnTo>
                    <a:pt x="50" y="28"/>
                  </a:lnTo>
                  <a:lnTo>
                    <a:pt x="42" y="19"/>
                  </a:lnTo>
                  <a:lnTo>
                    <a:pt x="33" y="11"/>
                  </a:lnTo>
                  <a:lnTo>
                    <a:pt x="22" y="5"/>
                  </a:lnTo>
                  <a:lnTo>
                    <a:pt x="12" y="1"/>
                  </a:lnTo>
                  <a:lnTo>
                    <a:pt x="0" y="0"/>
                  </a:lnTo>
                  <a:lnTo>
                    <a:pt x="0"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9" name="Freeform 726"/>
            <p:cNvSpPr>
              <a:spLocks/>
            </p:cNvSpPr>
            <p:nvPr userDrawn="1"/>
          </p:nvSpPr>
          <p:spPr bwMode="auto">
            <a:xfrm>
              <a:off x="5270" y="149"/>
              <a:ext cx="62" cy="62"/>
            </a:xfrm>
            <a:custGeom>
              <a:avLst/>
              <a:gdLst>
                <a:gd name="T0" fmla="*/ 16 w 62"/>
                <a:gd name="T1" fmla="*/ 62 h 62"/>
                <a:gd name="T2" fmla="*/ 16 w 62"/>
                <a:gd name="T3" fmla="*/ 62 h 62"/>
                <a:gd name="T4" fmla="*/ 17 w 62"/>
                <a:gd name="T5" fmla="*/ 53 h 62"/>
                <a:gd name="T6" fmla="*/ 20 w 62"/>
                <a:gd name="T7" fmla="*/ 44 h 62"/>
                <a:gd name="T8" fmla="*/ 24 w 62"/>
                <a:gd name="T9" fmla="*/ 36 h 62"/>
                <a:gd name="T10" fmla="*/ 29 w 62"/>
                <a:gd name="T11" fmla="*/ 29 h 62"/>
                <a:gd name="T12" fmla="*/ 36 w 62"/>
                <a:gd name="T13" fmla="*/ 24 h 62"/>
                <a:gd name="T14" fmla="*/ 43 w 62"/>
                <a:gd name="T15" fmla="*/ 19 h 62"/>
                <a:gd name="T16" fmla="*/ 53 w 62"/>
                <a:gd name="T17" fmla="*/ 16 h 62"/>
                <a:gd name="T18" fmla="*/ 62 w 62"/>
                <a:gd name="T19" fmla="*/ 16 h 62"/>
                <a:gd name="T20" fmla="*/ 62 w 62"/>
                <a:gd name="T21" fmla="*/ 0 h 62"/>
                <a:gd name="T22" fmla="*/ 49 w 62"/>
                <a:gd name="T23" fmla="*/ 1 h 62"/>
                <a:gd name="T24" fmla="*/ 38 w 62"/>
                <a:gd name="T25" fmla="*/ 5 h 62"/>
                <a:gd name="T26" fmla="*/ 28 w 62"/>
                <a:gd name="T27" fmla="*/ 11 h 62"/>
                <a:gd name="T28" fmla="*/ 18 w 62"/>
                <a:gd name="T29" fmla="*/ 19 h 62"/>
                <a:gd name="T30" fmla="*/ 11 w 62"/>
                <a:gd name="T31" fmla="*/ 28 h 62"/>
                <a:gd name="T32" fmla="*/ 5 w 62"/>
                <a:gd name="T33" fmla="*/ 38 h 62"/>
                <a:gd name="T34" fmla="*/ 1 w 62"/>
                <a:gd name="T35" fmla="*/ 50 h 62"/>
                <a:gd name="T36" fmla="*/ 0 w 62"/>
                <a:gd name="T37" fmla="*/ 62 h 62"/>
                <a:gd name="T38" fmla="*/ 0 w 62"/>
                <a:gd name="T39" fmla="*/ 62 h 62"/>
                <a:gd name="T40" fmla="*/ 16 w 62"/>
                <a:gd name="T41" fmla="*/ 62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2" h="62">
                  <a:moveTo>
                    <a:pt x="16" y="62"/>
                  </a:moveTo>
                  <a:lnTo>
                    <a:pt x="16" y="62"/>
                  </a:lnTo>
                  <a:lnTo>
                    <a:pt x="17" y="53"/>
                  </a:lnTo>
                  <a:lnTo>
                    <a:pt x="20" y="44"/>
                  </a:lnTo>
                  <a:lnTo>
                    <a:pt x="24" y="36"/>
                  </a:lnTo>
                  <a:lnTo>
                    <a:pt x="29" y="29"/>
                  </a:lnTo>
                  <a:lnTo>
                    <a:pt x="36" y="24"/>
                  </a:lnTo>
                  <a:lnTo>
                    <a:pt x="43" y="19"/>
                  </a:lnTo>
                  <a:lnTo>
                    <a:pt x="53" y="16"/>
                  </a:lnTo>
                  <a:lnTo>
                    <a:pt x="62" y="16"/>
                  </a:lnTo>
                  <a:lnTo>
                    <a:pt x="62" y="0"/>
                  </a:lnTo>
                  <a:lnTo>
                    <a:pt x="49" y="1"/>
                  </a:lnTo>
                  <a:lnTo>
                    <a:pt x="38" y="5"/>
                  </a:lnTo>
                  <a:lnTo>
                    <a:pt x="28" y="11"/>
                  </a:lnTo>
                  <a:lnTo>
                    <a:pt x="18" y="19"/>
                  </a:lnTo>
                  <a:lnTo>
                    <a:pt x="11" y="28"/>
                  </a:lnTo>
                  <a:lnTo>
                    <a:pt x="5" y="38"/>
                  </a:lnTo>
                  <a:lnTo>
                    <a:pt x="1" y="50"/>
                  </a:lnTo>
                  <a:lnTo>
                    <a:pt x="0" y="62"/>
                  </a:lnTo>
                  <a:lnTo>
                    <a:pt x="16" y="6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0" name="Freeform 727"/>
            <p:cNvSpPr>
              <a:spLocks/>
            </p:cNvSpPr>
            <p:nvPr userDrawn="1"/>
          </p:nvSpPr>
          <p:spPr bwMode="auto">
            <a:xfrm>
              <a:off x="5270" y="211"/>
              <a:ext cx="62" cy="62"/>
            </a:xfrm>
            <a:custGeom>
              <a:avLst/>
              <a:gdLst>
                <a:gd name="T0" fmla="*/ 62 w 62"/>
                <a:gd name="T1" fmla="*/ 46 h 62"/>
                <a:gd name="T2" fmla="*/ 62 w 62"/>
                <a:gd name="T3" fmla="*/ 46 h 62"/>
                <a:gd name="T4" fmla="*/ 53 w 62"/>
                <a:gd name="T5" fmla="*/ 46 h 62"/>
                <a:gd name="T6" fmla="*/ 43 w 62"/>
                <a:gd name="T7" fmla="*/ 44 h 62"/>
                <a:gd name="T8" fmla="*/ 36 w 62"/>
                <a:gd name="T9" fmla="*/ 38 h 62"/>
                <a:gd name="T10" fmla="*/ 29 w 62"/>
                <a:gd name="T11" fmla="*/ 33 h 62"/>
                <a:gd name="T12" fmla="*/ 24 w 62"/>
                <a:gd name="T13" fmla="*/ 26 h 62"/>
                <a:gd name="T14" fmla="*/ 20 w 62"/>
                <a:gd name="T15" fmla="*/ 19 h 62"/>
                <a:gd name="T16" fmla="*/ 17 w 62"/>
                <a:gd name="T17" fmla="*/ 9 h 62"/>
                <a:gd name="T18" fmla="*/ 16 w 62"/>
                <a:gd name="T19" fmla="*/ 0 h 62"/>
                <a:gd name="T20" fmla="*/ 0 w 62"/>
                <a:gd name="T21" fmla="*/ 0 h 62"/>
                <a:gd name="T22" fmla="*/ 1 w 62"/>
                <a:gd name="T23" fmla="*/ 12 h 62"/>
                <a:gd name="T24" fmla="*/ 5 w 62"/>
                <a:gd name="T25" fmla="*/ 24 h 62"/>
                <a:gd name="T26" fmla="*/ 11 w 62"/>
                <a:gd name="T27" fmla="*/ 34 h 62"/>
                <a:gd name="T28" fmla="*/ 18 w 62"/>
                <a:gd name="T29" fmla="*/ 44 h 62"/>
                <a:gd name="T30" fmla="*/ 28 w 62"/>
                <a:gd name="T31" fmla="*/ 52 h 62"/>
                <a:gd name="T32" fmla="*/ 38 w 62"/>
                <a:gd name="T33" fmla="*/ 57 h 62"/>
                <a:gd name="T34" fmla="*/ 49 w 62"/>
                <a:gd name="T35" fmla="*/ 61 h 62"/>
                <a:gd name="T36" fmla="*/ 62 w 62"/>
                <a:gd name="T37" fmla="*/ 62 h 62"/>
                <a:gd name="T38" fmla="*/ 62 w 62"/>
                <a:gd name="T39" fmla="*/ 62 h 62"/>
                <a:gd name="T40" fmla="*/ 62 w 62"/>
                <a:gd name="T41" fmla="*/ 46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2" h="62">
                  <a:moveTo>
                    <a:pt x="62" y="46"/>
                  </a:moveTo>
                  <a:lnTo>
                    <a:pt x="62" y="46"/>
                  </a:lnTo>
                  <a:lnTo>
                    <a:pt x="53" y="46"/>
                  </a:lnTo>
                  <a:lnTo>
                    <a:pt x="43" y="44"/>
                  </a:lnTo>
                  <a:lnTo>
                    <a:pt x="36" y="38"/>
                  </a:lnTo>
                  <a:lnTo>
                    <a:pt x="29" y="33"/>
                  </a:lnTo>
                  <a:lnTo>
                    <a:pt x="24" y="26"/>
                  </a:lnTo>
                  <a:lnTo>
                    <a:pt x="20" y="19"/>
                  </a:lnTo>
                  <a:lnTo>
                    <a:pt x="17" y="9"/>
                  </a:lnTo>
                  <a:lnTo>
                    <a:pt x="16" y="0"/>
                  </a:lnTo>
                  <a:lnTo>
                    <a:pt x="0" y="0"/>
                  </a:lnTo>
                  <a:lnTo>
                    <a:pt x="1" y="12"/>
                  </a:lnTo>
                  <a:lnTo>
                    <a:pt x="5" y="24"/>
                  </a:lnTo>
                  <a:lnTo>
                    <a:pt x="11" y="34"/>
                  </a:lnTo>
                  <a:lnTo>
                    <a:pt x="18" y="44"/>
                  </a:lnTo>
                  <a:lnTo>
                    <a:pt x="28" y="52"/>
                  </a:lnTo>
                  <a:lnTo>
                    <a:pt x="38" y="57"/>
                  </a:lnTo>
                  <a:lnTo>
                    <a:pt x="49" y="61"/>
                  </a:lnTo>
                  <a:lnTo>
                    <a:pt x="62" y="62"/>
                  </a:lnTo>
                  <a:lnTo>
                    <a:pt x="62" y="4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1" name="Freeform 728"/>
            <p:cNvSpPr>
              <a:spLocks/>
            </p:cNvSpPr>
            <p:nvPr userDrawn="1"/>
          </p:nvSpPr>
          <p:spPr bwMode="auto">
            <a:xfrm>
              <a:off x="5350" y="49"/>
              <a:ext cx="32" cy="31"/>
            </a:xfrm>
            <a:custGeom>
              <a:avLst/>
              <a:gdLst>
                <a:gd name="T0" fmla="*/ 32 w 32"/>
                <a:gd name="T1" fmla="*/ 17 h 31"/>
                <a:gd name="T2" fmla="*/ 32 w 32"/>
                <a:gd name="T3" fmla="*/ 14 h 31"/>
                <a:gd name="T4" fmla="*/ 32 w 32"/>
                <a:gd name="T5" fmla="*/ 13 h 31"/>
                <a:gd name="T6" fmla="*/ 30 w 32"/>
                <a:gd name="T7" fmla="*/ 10 h 31"/>
                <a:gd name="T8" fmla="*/ 29 w 32"/>
                <a:gd name="T9" fmla="*/ 9 h 31"/>
                <a:gd name="T10" fmla="*/ 29 w 32"/>
                <a:gd name="T11" fmla="*/ 6 h 31"/>
                <a:gd name="T12" fmla="*/ 27 w 32"/>
                <a:gd name="T13" fmla="*/ 5 h 31"/>
                <a:gd name="T14" fmla="*/ 25 w 32"/>
                <a:gd name="T15" fmla="*/ 4 h 31"/>
                <a:gd name="T16" fmla="*/ 24 w 32"/>
                <a:gd name="T17" fmla="*/ 2 h 31"/>
                <a:gd name="T18" fmla="*/ 23 w 32"/>
                <a:gd name="T19" fmla="*/ 2 h 31"/>
                <a:gd name="T20" fmla="*/ 20 w 32"/>
                <a:gd name="T21" fmla="*/ 1 h 31"/>
                <a:gd name="T22" fmla="*/ 19 w 32"/>
                <a:gd name="T23" fmla="*/ 1 h 31"/>
                <a:gd name="T24" fmla="*/ 16 w 32"/>
                <a:gd name="T25" fmla="*/ 0 h 31"/>
                <a:gd name="T26" fmla="*/ 15 w 32"/>
                <a:gd name="T27" fmla="*/ 1 h 31"/>
                <a:gd name="T28" fmla="*/ 12 w 32"/>
                <a:gd name="T29" fmla="*/ 1 h 31"/>
                <a:gd name="T30" fmla="*/ 9 w 32"/>
                <a:gd name="T31" fmla="*/ 2 h 31"/>
                <a:gd name="T32" fmla="*/ 8 w 32"/>
                <a:gd name="T33" fmla="*/ 2 h 31"/>
                <a:gd name="T34" fmla="*/ 7 w 32"/>
                <a:gd name="T35" fmla="*/ 4 h 31"/>
                <a:gd name="T36" fmla="*/ 6 w 32"/>
                <a:gd name="T37" fmla="*/ 5 h 31"/>
                <a:gd name="T38" fmla="*/ 4 w 32"/>
                <a:gd name="T39" fmla="*/ 6 h 31"/>
                <a:gd name="T40" fmla="*/ 3 w 32"/>
                <a:gd name="T41" fmla="*/ 9 h 31"/>
                <a:gd name="T42" fmla="*/ 2 w 32"/>
                <a:gd name="T43" fmla="*/ 10 h 31"/>
                <a:gd name="T44" fmla="*/ 0 w 32"/>
                <a:gd name="T45" fmla="*/ 13 h 31"/>
                <a:gd name="T46" fmla="*/ 0 w 32"/>
                <a:gd name="T47" fmla="*/ 14 h 31"/>
                <a:gd name="T48" fmla="*/ 0 w 32"/>
                <a:gd name="T49" fmla="*/ 17 h 31"/>
                <a:gd name="T50" fmla="*/ 0 w 32"/>
                <a:gd name="T51" fmla="*/ 20 h 31"/>
                <a:gd name="T52" fmla="*/ 0 w 32"/>
                <a:gd name="T53" fmla="*/ 21 h 31"/>
                <a:gd name="T54" fmla="*/ 2 w 32"/>
                <a:gd name="T55" fmla="*/ 22 h 31"/>
                <a:gd name="T56" fmla="*/ 3 w 32"/>
                <a:gd name="T57" fmla="*/ 25 h 31"/>
                <a:gd name="T58" fmla="*/ 4 w 32"/>
                <a:gd name="T59" fmla="*/ 26 h 31"/>
                <a:gd name="T60" fmla="*/ 6 w 32"/>
                <a:gd name="T61" fmla="*/ 28 h 31"/>
                <a:gd name="T62" fmla="*/ 7 w 32"/>
                <a:gd name="T63" fmla="*/ 29 h 31"/>
                <a:gd name="T64" fmla="*/ 8 w 32"/>
                <a:gd name="T65" fmla="*/ 30 h 31"/>
                <a:gd name="T66" fmla="*/ 9 w 32"/>
                <a:gd name="T67" fmla="*/ 31 h 31"/>
                <a:gd name="T68" fmla="*/ 12 w 32"/>
                <a:gd name="T69" fmla="*/ 31 h 31"/>
                <a:gd name="T70" fmla="*/ 15 w 32"/>
                <a:gd name="T71" fmla="*/ 31 h 31"/>
                <a:gd name="T72" fmla="*/ 16 w 32"/>
                <a:gd name="T73" fmla="*/ 31 h 31"/>
                <a:gd name="T74" fmla="*/ 19 w 32"/>
                <a:gd name="T75" fmla="*/ 31 h 31"/>
                <a:gd name="T76" fmla="*/ 20 w 32"/>
                <a:gd name="T77" fmla="*/ 31 h 31"/>
                <a:gd name="T78" fmla="*/ 23 w 32"/>
                <a:gd name="T79" fmla="*/ 31 h 31"/>
                <a:gd name="T80" fmla="*/ 24 w 32"/>
                <a:gd name="T81" fmla="*/ 30 h 31"/>
                <a:gd name="T82" fmla="*/ 25 w 32"/>
                <a:gd name="T83" fmla="*/ 29 h 31"/>
                <a:gd name="T84" fmla="*/ 27 w 32"/>
                <a:gd name="T85" fmla="*/ 28 h 31"/>
                <a:gd name="T86" fmla="*/ 29 w 32"/>
                <a:gd name="T87" fmla="*/ 26 h 31"/>
                <a:gd name="T88" fmla="*/ 29 w 32"/>
                <a:gd name="T89" fmla="*/ 25 h 31"/>
                <a:gd name="T90" fmla="*/ 30 w 32"/>
                <a:gd name="T91" fmla="*/ 22 h 31"/>
                <a:gd name="T92" fmla="*/ 32 w 32"/>
                <a:gd name="T93" fmla="*/ 21 h 31"/>
                <a:gd name="T94" fmla="*/ 32 w 32"/>
                <a:gd name="T95" fmla="*/ 20 h 31"/>
                <a:gd name="T96" fmla="*/ 32 w 32"/>
                <a:gd name="T97" fmla="*/ 17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32" y="17"/>
                  </a:moveTo>
                  <a:lnTo>
                    <a:pt x="32" y="14"/>
                  </a:lnTo>
                  <a:lnTo>
                    <a:pt x="32" y="13"/>
                  </a:lnTo>
                  <a:lnTo>
                    <a:pt x="30" y="10"/>
                  </a:lnTo>
                  <a:lnTo>
                    <a:pt x="29" y="9"/>
                  </a:lnTo>
                  <a:lnTo>
                    <a:pt x="29" y="6"/>
                  </a:lnTo>
                  <a:lnTo>
                    <a:pt x="27" y="5"/>
                  </a:lnTo>
                  <a:lnTo>
                    <a:pt x="25" y="4"/>
                  </a:lnTo>
                  <a:lnTo>
                    <a:pt x="24" y="2"/>
                  </a:lnTo>
                  <a:lnTo>
                    <a:pt x="23" y="2"/>
                  </a:lnTo>
                  <a:lnTo>
                    <a:pt x="20" y="1"/>
                  </a:lnTo>
                  <a:lnTo>
                    <a:pt x="19" y="1"/>
                  </a:lnTo>
                  <a:lnTo>
                    <a:pt x="16" y="0"/>
                  </a:lnTo>
                  <a:lnTo>
                    <a:pt x="15" y="1"/>
                  </a:lnTo>
                  <a:lnTo>
                    <a:pt x="12" y="1"/>
                  </a:lnTo>
                  <a:lnTo>
                    <a:pt x="9" y="2"/>
                  </a:lnTo>
                  <a:lnTo>
                    <a:pt x="8" y="2"/>
                  </a:lnTo>
                  <a:lnTo>
                    <a:pt x="7" y="4"/>
                  </a:lnTo>
                  <a:lnTo>
                    <a:pt x="6" y="5"/>
                  </a:lnTo>
                  <a:lnTo>
                    <a:pt x="4" y="6"/>
                  </a:lnTo>
                  <a:lnTo>
                    <a:pt x="3" y="9"/>
                  </a:lnTo>
                  <a:lnTo>
                    <a:pt x="2" y="10"/>
                  </a:lnTo>
                  <a:lnTo>
                    <a:pt x="0" y="13"/>
                  </a:lnTo>
                  <a:lnTo>
                    <a:pt x="0" y="14"/>
                  </a:lnTo>
                  <a:lnTo>
                    <a:pt x="0" y="17"/>
                  </a:lnTo>
                  <a:lnTo>
                    <a:pt x="0" y="20"/>
                  </a:lnTo>
                  <a:lnTo>
                    <a:pt x="0" y="21"/>
                  </a:lnTo>
                  <a:lnTo>
                    <a:pt x="2" y="22"/>
                  </a:lnTo>
                  <a:lnTo>
                    <a:pt x="3" y="25"/>
                  </a:lnTo>
                  <a:lnTo>
                    <a:pt x="4" y="26"/>
                  </a:lnTo>
                  <a:lnTo>
                    <a:pt x="6" y="28"/>
                  </a:lnTo>
                  <a:lnTo>
                    <a:pt x="7" y="29"/>
                  </a:lnTo>
                  <a:lnTo>
                    <a:pt x="8" y="30"/>
                  </a:lnTo>
                  <a:lnTo>
                    <a:pt x="9" y="31"/>
                  </a:lnTo>
                  <a:lnTo>
                    <a:pt x="12" y="31"/>
                  </a:lnTo>
                  <a:lnTo>
                    <a:pt x="15" y="31"/>
                  </a:lnTo>
                  <a:lnTo>
                    <a:pt x="16" y="31"/>
                  </a:lnTo>
                  <a:lnTo>
                    <a:pt x="19" y="31"/>
                  </a:lnTo>
                  <a:lnTo>
                    <a:pt x="20" y="31"/>
                  </a:lnTo>
                  <a:lnTo>
                    <a:pt x="23" y="31"/>
                  </a:lnTo>
                  <a:lnTo>
                    <a:pt x="24" y="30"/>
                  </a:lnTo>
                  <a:lnTo>
                    <a:pt x="25" y="29"/>
                  </a:lnTo>
                  <a:lnTo>
                    <a:pt x="27" y="28"/>
                  </a:lnTo>
                  <a:lnTo>
                    <a:pt x="29" y="26"/>
                  </a:lnTo>
                  <a:lnTo>
                    <a:pt x="29" y="25"/>
                  </a:lnTo>
                  <a:lnTo>
                    <a:pt x="30" y="22"/>
                  </a:lnTo>
                  <a:lnTo>
                    <a:pt x="32" y="21"/>
                  </a:lnTo>
                  <a:lnTo>
                    <a:pt x="32" y="20"/>
                  </a:lnTo>
                  <a:lnTo>
                    <a:pt x="3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2" name="Freeform 729"/>
            <p:cNvSpPr>
              <a:spLocks/>
            </p:cNvSpPr>
            <p:nvPr userDrawn="1"/>
          </p:nvSpPr>
          <p:spPr bwMode="auto">
            <a:xfrm>
              <a:off x="5270" y="347"/>
              <a:ext cx="32" cy="32"/>
            </a:xfrm>
            <a:custGeom>
              <a:avLst/>
              <a:gdLst>
                <a:gd name="T0" fmla="*/ 32 w 32"/>
                <a:gd name="T1" fmla="*/ 16 h 32"/>
                <a:gd name="T2" fmla="*/ 32 w 32"/>
                <a:gd name="T3" fmla="*/ 14 h 32"/>
                <a:gd name="T4" fmla="*/ 32 w 32"/>
                <a:gd name="T5" fmla="*/ 12 h 32"/>
                <a:gd name="T6" fmla="*/ 30 w 32"/>
                <a:gd name="T7" fmla="*/ 10 h 32"/>
                <a:gd name="T8" fmla="*/ 29 w 32"/>
                <a:gd name="T9" fmla="*/ 8 h 32"/>
                <a:gd name="T10" fmla="*/ 29 w 32"/>
                <a:gd name="T11" fmla="*/ 7 h 32"/>
                <a:gd name="T12" fmla="*/ 26 w 32"/>
                <a:gd name="T13" fmla="*/ 5 h 32"/>
                <a:gd name="T14" fmla="*/ 25 w 32"/>
                <a:gd name="T15" fmla="*/ 4 h 32"/>
                <a:gd name="T16" fmla="*/ 24 w 32"/>
                <a:gd name="T17" fmla="*/ 3 h 32"/>
                <a:gd name="T18" fmla="*/ 22 w 32"/>
                <a:gd name="T19" fmla="*/ 1 h 32"/>
                <a:gd name="T20" fmla="*/ 20 w 32"/>
                <a:gd name="T21" fmla="*/ 1 h 32"/>
                <a:gd name="T22" fmla="*/ 18 w 32"/>
                <a:gd name="T23" fmla="*/ 1 h 32"/>
                <a:gd name="T24" fmla="*/ 16 w 32"/>
                <a:gd name="T25" fmla="*/ 0 h 32"/>
                <a:gd name="T26" fmla="*/ 13 w 32"/>
                <a:gd name="T27" fmla="*/ 1 h 32"/>
                <a:gd name="T28" fmla="*/ 12 w 32"/>
                <a:gd name="T29" fmla="*/ 1 h 32"/>
                <a:gd name="T30" fmla="*/ 9 w 32"/>
                <a:gd name="T31" fmla="*/ 1 h 32"/>
                <a:gd name="T32" fmla="*/ 8 w 32"/>
                <a:gd name="T33" fmla="*/ 3 h 32"/>
                <a:gd name="T34" fmla="*/ 5 w 32"/>
                <a:gd name="T35" fmla="*/ 4 h 32"/>
                <a:gd name="T36" fmla="*/ 4 w 32"/>
                <a:gd name="T37" fmla="*/ 5 h 32"/>
                <a:gd name="T38" fmla="*/ 3 w 32"/>
                <a:gd name="T39" fmla="*/ 7 h 32"/>
                <a:gd name="T40" fmla="*/ 1 w 32"/>
                <a:gd name="T41" fmla="*/ 8 h 32"/>
                <a:gd name="T42" fmla="*/ 1 w 32"/>
                <a:gd name="T43" fmla="*/ 10 h 32"/>
                <a:gd name="T44" fmla="*/ 0 w 32"/>
                <a:gd name="T45" fmla="*/ 12 h 32"/>
                <a:gd name="T46" fmla="*/ 0 w 32"/>
                <a:gd name="T47" fmla="*/ 14 h 32"/>
                <a:gd name="T48" fmla="*/ 0 w 32"/>
                <a:gd name="T49" fmla="*/ 16 h 32"/>
                <a:gd name="T50" fmla="*/ 0 w 32"/>
                <a:gd name="T51" fmla="*/ 18 h 32"/>
                <a:gd name="T52" fmla="*/ 0 w 32"/>
                <a:gd name="T53" fmla="*/ 21 h 32"/>
                <a:gd name="T54" fmla="*/ 1 w 32"/>
                <a:gd name="T55" fmla="*/ 22 h 32"/>
                <a:gd name="T56" fmla="*/ 1 w 32"/>
                <a:gd name="T57" fmla="*/ 25 h 32"/>
                <a:gd name="T58" fmla="*/ 3 w 32"/>
                <a:gd name="T59" fmla="*/ 26 h 32"/>
                <a:gd name="T60" fmla="*/ 4 w 32"/>
                <a:gd name="T61" fmla="*/ 28 h 32"/>
                <a:gd name="T62" fmla="*/ 5 w 32"/>
                <a:gd name="T63" fmla="*/ 29 h 32"/>
                <a:gd name="T64" fmla="*/ 8 w 32"/>
                <a:gd name="T65" fmla="*/ 30 h 32"/>
                <a:gd name="T66" fmla="*/ 9 w 32"/>
                <a:gd name="T67" fmla="*/ 30 h 32"/>
                <a:gd name="T68" fmla="*/ 12 w 32"/>
                <a:gd name="T69" fmla="*/ 32 h 32"/>
                <a:gd name="T70" fmla="*/ 13 w 32"/>
                <a:gd name="T71" fmla="*/ 32 h 32"/>
                <a:gd name="T72" fmla="*/ 16 w 32"/>
                <a:gd name="T73" fmla="*/ 32 h 32"/>
                <a:gd name="T74" fmla="*/ 18 w 32"/>
                <a:gd name="T75" fmla="*/ 32 h 32"/>
                <a:gd name="T76" fmla="*/ 20 w 32"/>
                <a:gd name="T77" fmla="*/ 32 h 32"/>
                <a:gd name="T78" fmla="*/ 22 w 32"/>
                <a:gd name="T79" fmla="*/ 30 h 32"/>
                <a:gd name="T80" fmla="*/ 24 w 32"/>
                <a:gd name="T81" fmla="*/ 30 h 32"/>
                <a:gd name="T82" fmla="*/ 25 w 32"/>
                <a:gd name="T83" fmla="*/ 29 h 32"/>
                <a:gd name="T84" fmla="*/ 26 w 32"/>
                <a:gd name="T85" fmla="*/ 28 h 32"/>
                <a:gd name="T86" fmla="*/ 29 w 32"/>
                <a:gd name="T87" fmla="*/ 26 h 32"/>
                <a:gd name="T88" fmla="*/ 29 w 32"/>
                <a:gd name="T89" fmla="*/ 25 h 32"/>
                <a:gd name="T90" fmla="*/ 30 w 32"/>
                <a:gd name="T91" fmla="*/ 22 h 32"/>
                <a:gd name="T92" fmla="*/ 32 w 32"/>
                <a:gd name="T93" fmla="*/ 21 h 32"/>
                <a:gd name="T94" fmla="*/ 32 w 32"/>
                <a:gd name="T95" fmla="*/ 18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4"/>
                  </a:lnTo>
                  <a:lnTo>
                    <a:pt x="32" y="12"/>
                  </a:lnTo>
                  <a:lnTo>
                    <a:pt x="30" y="10"/>
                  </a:lnTo>
                  <a:lnTo>
                    <a:pt x="29" y="8"/>
                  </a:lnTo>
                  <a:lnTo>
                    <a:pt x="29" y="7"/>
                  </a:lnTo>
                  <a:lnTo>
                    <a:pt x="26" y="5"/>
                  </a:lnTo>
                  <a:lnTo>
                    <a:pt x="25" y="4"/>
                  </a:lnTo>
                  <a:lnTo>
                    <a:pt x="24" y="3"/>
                  </a:lnTo>
                  <a:lnTo>
                    <a:pt x="22" y="1"/>
                  </a:lnTo>
                  <a:lnTo>
                    <a:pt x="20" y="1"/>
                  </a:lnTo>
                  <a:lnTo>
                    <a:pt x="18" y="1"/>
                  </a:lnTo>
                  <a:lnTo>
                    <a:pt x="16" y="0"/>
                  </a:lnTo>
                  <a:lnTo>
                    <a:pt x="13" y="1"/>
                  </a:lnTo>
                  <a:lnTo>
                    <a:pt x="12" y="1"/>
                  </a:lnTo>
                  <a:lnTo>
                    <a:pt x="9" y="1"/>
                  </a:lnTo>
                  <a:lnTo>
                    <a:pt x="8" y="3"/>
                  </a:lnTo>
                  <a:lnTo>
                    <a:pt x="5" y="4"/>
                  </a:lnTo>
                  <a:lnTo>
                    <a:pt x="4" y="5"/>
                  </a:lnTo>
                  <a:lnTo>
                    <a:pt x="3" y="7"/>
                  </a:lnTo>
                  <a:lnTo>
                    <a:pt x="1" y="8"/>
                  </a:lnTo>
                  <a:lnTo>
                    <a:pt x="1" y="10"/>
                  </a:lnTo>
                  <a:lnTo>
                    <a:pt x="0" y="12"/>
                  </a:lnTo>
                  <a:lnTo>
                    <a:pt x="0" y="14"/>
                  </a:lnTo>
                  <a:lnTo>
                    <a:pt x="0" y="16"/>
                  </a:lnTo>
                  <a:lnTo>
                    <a:pt x="0" y="18"/>
                  </a:lnTo>
                  <a:lnTo>
                    <a:pt x="0" y="21"/>
                  </a:lnTo>
                  <a:lnTo>
                    <a:pt x="1" y="22"/>
                  </a:lnTo>
                  <a:lnTo>
                    <a:pt x="1" y="25"/>
                  </a:lnTo>
                  <a:lnTo>
                    <a:pt x="3" y="26"/>
                  </a:lnTo>
                  <a:lnTo>
                    <a:pt x="4" y="28"/>
                  </a:lnTo>
                  <a:lnTo>
                    <a:pt x="5" y="29"/>
                  </a:lnTo>
                  <a:lnTo>
                    <a:pt x="8" y="30"/>
                  </a:lnTo>
                  <a:lnTo>
                    <a:pt x="9" y="30"/>
                  </a:lnTo>
                  <a:lnTo>
                    <a:pt x="12" y="32"/>
                  </a:lnTo>
                  <a:lnTo>
                    <a:pt x="13" y="32"/>
                  </a:lnTo>
                  <a:lnTo>
                    <a:pt x="16" y="32"/>
                  </a:lnTo>
                  <a:lnTo>
                    <a:pt x="18" y="32"/>
                  </a:lnTo>
                  <a:lnTo>
                    <a:pt x="20" y="32"/>
                  </a:lnTo>
                  <a:lnTo>
                    <a:pt x="22" y="30"/>
                  </a:lnTo>
                  <a:lnTo>
                    <a:pt x="24" y="30"/>
                  </a:lnTo>
                  <a:lnTo>
                    <a:pt x="25" y="29"/>
                  </a:lnTo>
                  <a:lnTo>
                    <a:pt x="26" y="28"/>
                  </a:lnTo>
                  <a:lnTo>
                    <a:pt x="29" y="26"/>
                  </a:lnTo>
                  <a:lnTo>
                    <a:pt x="29" y="25"/>
                  </a:lnTo>
                  <a:lnTo>
                    <a:pt x="30" y="22"/>
                  </a:lnTo>
                  <a:lnTo>
                    <a:pt x="32" y="21"/>
                  </a:lnTo>
                  <a:lnTo>
                    <a:pt x="32" y="18"/>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cSld>
  <p:clrMap bg1="lt1" tx1="dk1" bg2="lt2" tx2="dk2" accent1="accent1" accent2="accent2" accent3="accent3" accent4="accent4" accent5="accent5" accent6="accent6" hlink="hlink" folHlink="folHlink"/>
  <p:sldLayoutIdLst>
    <p:sldLayoutId id="2147483771"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2" r:id="rId12"/>
  </p:sldLayoutIdLst>
  <p:txStyles>
    <p:titleStyle>
      <a:lvl1pPr marL="171450" indent="-171450" algn="l" rtl="0" eaLnBrk="0" fontAlgn="base" hangingPunct="0">
        <a:spcBef>
          <a:spcPct val="0"/>
        </a:spcBef>
        <a:spcAft>
          <a:spcPct val="0"/>
        </a:spcAft>
        <a:defRPr sz="3200" b="1">
          <a:solidFill>
            <a:schemeClr val="tx2"/>
          </a:solidFill>
          <a:latin typeface="+mj-lt"/>
          <a:ea typeface="+mj-ea"/>
          <a:cs typeface="+mj-cs"/>
        </a:defRPr>
      </a:lvl1pPr>
      <a:lvl2pPr marL="171450" indent="-171450" algn="l" rtl="0" eaLnBrk="0" fontAlgn="base" hangingPunct="0">
        <a:spcBef>
          <a:spcPct val="0"/>
        </a:spcBef>
        <a:spcAft>
          <a:spcPct val="0"/>
        </a:spcAft>
        <a:defRPr sz="3200" b="1">
          <a:solidFill>
            <a:schemeClr val="tx2"/>
          </a:solidFill>
          <a:latin typeface="Arial" charset="0"/>
        </a:defRPr>
      </a:lvl2pPr>
      <a:lvl3pPr marL="171450" indent="-171450" algn="l" rtl="0" eaLnBrk="0" fontAlgn="base" hangingPunct="0">
        <a:spcBef>
          <a:spcPct val="0"/>
        </a:spcBef>
        <a:spcAft>
          <a:spcPct val="0"/>
        </a:spcAft>
        <a:defRPr sz="3200" b="1">
          <a:solidFill>
            <a:schemeClr val="tx2"/>
          </a:solidFill>
          <a:latin typeface="Arial" charset="0"/>
        </a:defRPr>
      </a:lvl3pPr>
      <a:lvl4pPr marL="171450" indent="-171450" algn="l" rtl="0" eaLnBrk="0" fontAlgn="base" hangingPunct="0">
        <a:spcBef>
          <a:spcPct val="0"/>
        </a:spcBef>
        <a:spcAft>
          <a:spcPct val="0"/>
        </a:spcAft>
        <a:defRPr sz="3200" b="1">
          <a:solidFill>
            <a:schemeClr val="tx2"/>
          </a:solidFill>
          <a:latin typeface="Arial" charset="0"/>
        </a:defRPr>
      </a:lvl4pPr>
      <a:lvl5pPr marL="171450" indent="-171450" algn="l" rtl="0" eaLnBrk="0" fontAlgn="base" hangingPunct="0">
        <a:spcBef>
          <a:spcPct val="0"/>
        </a:spcBef>
        <a:spcAft>
          <a:spcPct val="0"/>
        </a:spcAft>
        <a:defRPr sz="3200" b="1">
          <a:solidFill>
            <a:schemeClr val="tx2"/>
          </a:solidFill>
          <a:latin typeface="Arial" charset="0"/>
        </a:defRPr>
      </a:lvl5pPr>
      <a:lvl6pPr marL="628650" algn="l" rtl="0" fontAlgn="base">
        <a:spcBef>
          <a:spcPct val="0"/>
        </a:spcBef>
        <a:spcAft>
          <a:spcPct val="0"/>
        </a:spcAft>
        <a:defRPr sz="3200" b="1">
          <a:solidFill>
            <a:schemeClr val="tx2"/>
          </a:solidFill>
          <a:latin typeface="Arial" charset="0"/>
        </a:defRPr>
      </a:lvl6pPr>
      <a:lvl7pPr marL="1085850" algn="l" rtl="0" fontAlgn="base">
        <a:spcBef>
          <a:spcPct val="0"/>
        </a:spcBef>
        <a:spcAft>
          <a:spcPct val="0"/>
        </a:spcAft>
        <a:defRPr sz="3200" b="1">
          <a:solidFill>
            <a:schemeClr val="tx2"/>
          </a:solidFill>
          <a:latin typeface="Arial" charset="0"/>
        </a:defRPr>
      </a:lvl7pPr>
      <a:lvl8pPr marL="1543050" algn="l" rtl="0" fontAlgn="base">
        <a:spcBef>
          <a:spcPct val="0"/>
        </a:spcBef>
        <a:spcAft>
          <a:spcPct val="0"/>
        </a:spcAft>
        <a:defRPr sz="3200" b="1">
          <a:solidFill>
            <a:schemeClr val="tx2"/>
          </a:solidFill>
          <a:latin typeface="Arial" charset="0"/>
        </a:defRPr>
      </a:lvl8pPr>
      <a:lvl9pPr marL="2000250" algn="l"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50000"/>
        </a:spcBef>
        <a:spcAft>
          <a:spcPct val="0"/>
        </a:spcAft>
        <a:buClr>
          <a:schemeClr val="tx2"/>
        </a:buClr>
        <a:buSzPct val="80000"/>
        <a:buFont typeface="Wingdings" pitchFamily="2" charset="2"/>
        <a:buChar char="n"/>
        <a:defRPr sz="2400" b="1">
          <a:solidFill>
            <a:schemeClr val="tx1"/>
          </a:solidFill>
          <a:latin typeface="+mn-lt"/>
          <a:ea typeface="+mn-ea"/>
          <a:cs typeface="+mn-cs"/>
        </a:defRPr>
      </a:lvl1pPr>
      <a:lvl2pPr marL="796925" indent="-339725" algn="l" rtl="0" eaLnBrk="0" fontAlgn="base" hangingPunct="0">
        <a:lnSpc>
          <a:spcPct val="90000"/>
        </a:lnSpc>
        <a:spcBef>
          <a:spcPct val="35000"/>
        </a:spcBef>
        <a:spcAft>
          <a:spcPct val="0"/>
        </a:spcAft>
        <a:buSzPct val="70000"/>
        <a:buFont typeface="Wingdings" pitchFamily="2" charset="2"/>
        <a:buChar char="l"/>
        <a:defRPr sz="2200">
          <a:solidFill>
            <a:schemeClr val="tx1"/>
          </a:solidFill>
          <a:latin typeface="+mn-lt"/>
        </a:defRPr>
      </a:lvl2pPr>
      <a:lvl3pPr marL="1250950" indent="-223838" algn="l" rtl="0" eaLnBrk="0" fontAlgn="base" hangingPunct="0">
        <a:lnSpc>
          <a:spcPct val="90000"/>
        </a:lnSpc>
        <a:spcBef>
          <a:spcPct val="35000"/>
        </a:spcBef>
        <a:spcAft>
          <a:spcPct val="0"/>
        </a:spcAft>
        <a:buSzPct val="60000"/>
        <a:buFont typeface="Wingdings" pitchFamily="2" charset="2"/>
        <a:buChar char="u"/>
        <a:defRPr sz="2000">
          <a:solidFill>
            <a:schemeClr val="tx1"/>
          </a:solidFill>
          <a:latin typeface="+mn-lt"/>
        </a:defRPr>
      </a:lvl3pPr>
      <a:lvl4pPr marL="1712913"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w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18.emf"/><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19.emf"/><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2.emf"/></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6.emf"/><Relationship Id="rId5" Type="http://schemas.openxmlformats.org/officeDocument/2006/relationships/oleObject" Target="../embeddings/oleObject6.bin"/><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28.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image" Target="../media/image20.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36.xml"/><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9.bin"/><Relationship Id="rId5" Type="http://schemas.openxmlformats.org/officeDocument/2006/relationships/image" Target="../media/image29.png"/><Relationship Id="rId4" Type="http://schemas.openxmlformats.org/officeDocument/2006/relationships/oleObject" Target="../embeddings/oleObject8.bin"/><Relationship Id="rId9"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35.w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12.bin"/><Relationship Id="rId5" Type="http://schemas.openxmlformats.org/officeDocument/2006/relationships/image" Target="../media/image34.wmf"/><Relationship Id="rId4" Type="http://schemas.openxmlformats.org/officeDocument/2006/relationships/oleObject" Target="../embeddings/oleObject11.bin"/></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139100"/>
            <a:ext cx="9144000" cy="1602930"/>
          </a:xfrm>
        </p:spPr>
        <p:txBody>
          <a:bodyPr/>
          <a:lstStyle/>
          <a:p>
            <a:pPr marL="0" indent="171450" algn="ctr" eaLnBrk="1" hangingPunct="1"/>
            <a:r>
              <a:rPr lang="en-US" altLang="en-US" sz="2800" dirty="0" smtClean="0"/>
              <a:t>Principles CMOS Cell Design and    Characterization </a:t>
            </a:r>
          </a:p>
        </p:txBody>
      </p:sp>
      <p:sp>
        <p:nvSpPr>
          <p:cNvPr id="4099" name="Rectangle 1"/>
          <p:cNvSpPr>
            <a:spLocks noChangeArrowheads="1"/>
          </p:cNvSpPr>
          <p:nvPr/>
        </p:nvSpPr>
        <p:spPr bwMode="auto">
          <a:xfrm>
            <a:off x="1633538" y="3238500"/>
            <a:ext cx="20810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b="0" dirty="0" err="1">
                <a:latin typeface="Times New Roman" pitchFamily="18" charset="0"/>
              </a:rPr>
              <a:t>Dr</a:t>
            </a:r>
            <a:r>
              <a:rPr lang="en-US" altLang="en-US" b="0" dirty="0">
                <a:latin typeface="Times New Roman" pitchFamily="18" charset="0"/>
              </a:rPr>
              <a:t> Basel Halak</a:t>
            </a:r>
            <a:endParaRPr lang="en-GB" altLang="en-US" b="0" dirty="0">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altLang="en-US" smtClean="0"/>
              <a:t>Learning Outcomes</a:t>
            </a:r>
          </a:p>
        </p:txBody>
      </p:sp>
      <p:sp>
        <p:nvSpPr>
          <p:cNvPr id="3" name="Content Placeholder 2"/>
          <p:cNvSpPr>
            <a:spLocks noGrp="1"/>
          </p:cNvSpPr>
          <p:nvPr>
            <p:ph idx="1"/>
          </p:nvPr>
        </p:nvSpPr>
        <p:spPr/>
        <p:txBody>
          <a:bodyPr/>
          <a:lstStyle/>
          <a:p>
            <a:pPr marL="0" indent="0">
              <a:buFont typeface="Wingdings" pitchFamily="2" charset="2"/>
              <a:buNone/>
              <a:defRPr/>
            </a:pPr>
            <a:r>
              <a:rPr lang="en-GB" dirty="0" smtClean="0"/>
              <a:t>At the end of this lecture you should be able to:</a:t>
            </a:r>
          </a:p>
          <a:p>
            <a:pPr marL="457200" indent="-457200">
              <a:buFont typeface="Wingdings" pitchFamily="2" charset="2"/>
              <a:buAutoNum type="arabicPeriod"/>
              <a:defRPr/>
            </a:pPr>
            <a:r>
              <a:rPr lang="en-GB" b="0" dirty="0" smtClean="0"/>
              <a:t>Describe </a:t>
            </a:r>
            <a:r>
              <a:rPr lang="en-GB" b="0" dirty="0"/>
              <a:t>the principles </a:t>
            </a:r>
            <a:r>
              <a:rPr lang="en-GB" b="0" dirty="0" smtClean="0"/>
              <a:t>of field effect transistors</a:t>
            </a:r>
          </a:p>
          <a:p>
            <a:pPr marL="457200" indent="-457200">
              <a:buFont typeface="Wingdings" pitchFamily="2" charset="2"/>
              <a:buAutoNum type="arabicPeriod"/>
              <a:defRPr/>
            </a:pPr>
            <a:r>
              <a:rPr lang="en-GB" b="0" dirty="0" smtClean="0">
                <a:solidFill>
                  <a:srgbClr val="FF0000"/>
                </a:solidFill>
              </a:rPr>
              <a:t>Describe the principles of CMOS technology</a:t>
            </a:r>
          </a:p>
          <a:p>
            <a:pPr marL="457200" indent="-457200">
              <a:buFont typeface="Wingdings" pitchFamily="2" charset="2"/>
              <a:buAutoNum type="arabicPeriod"/>
              <a:defRPr/>
            </a:pPr>
            <a:r>
              <a:rPr lang="en-GB" b="0" dirty="0" smtClean="0"/>
              <a:t>Measure and optimise the performance of CMOS combinational gates</a:t>
            </a:r>
          </a:p>
          <a:p>
            <a:pPr marL="457200" indent="-457200">
              <a:buFont typeface="Wingdings" pitchFamily="2" charset="2"/>
              <a:buAutoNum type="arabicPeriod"/>
              <a:defRPr/>
            </a:pPr>
            <a:r>
              <a:rPr lang="en-GB" b="0" dirty="0" smtClean="0"/>
              <a:t>Measure setup and hold times of CMOS sequential elements </a:t>
            </a:r>
          </a:p>
          <a:p>
            <a:pPr marL="0" indent="0">
              <a:buFont typeface="Wingdings" pitchFamily="2" charset="2"/>
              <a:buNone/>
              <a:defRPr/>
            </a:pPr>
            <a:endParaRPr lang="en-GB" dirty="0" smtClean="0"/>
          </a:p>
          <a:p>
            <a:pPr marL="457200" indent="-457200">
              <a:buFont typeface="Wingdings" pitchFamily="2" charset="2"/>
              <a:buAutoNum type="arabicPeriod"/>
              <a:defRPr/>
            </a:pPr>
            <a:endParaRPr lang="en-GB" dirty="0"/>
          </a:p>
        </p:txBody>
      </p:sp>
    </p:spTree>
    <p:extLst>
      <p:ext uri="{BB962C8B-B14F-4D97-AF65-F5344CB8AC3E}">
        <p14:creationId xmlns:p14="http://schemas.microsoft.com/office/powerpoint/2010/main" val="2024910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smtClean="0"/>
              <a:t>What is Static CMOS?</a:t>
            </a:r>
          </a:p>
        </p:txBody>
      </p:sp>
      <p:sp>
        <p:nvSpPr>
          <p:cNvPr id="25603" name="Rectangle 3"/>
          <p:cNvSpPr>
            <a:spLocks noGrp="1" noChangeArrowheads="1"/>
          </p:cNvSpPr>
          <p:nvPr>
            <p:ph type="body" idx="1"/>
          </p:nvPr>
        </p:nvSpPr>
        <p:spPr/>
        <p:txBody>
          <a:bodyPr/>
          <a:lstStyle/>
          <a:p>
            <a:r>
              <a:rPr lang="en-GB" altLang="en-US" smtClean="0"/>
              <a:t>Complementary metal–oxide–semiconductor</a:t>
            </a:r>
            <a:r>
              <a:rPr lang="en-GB" altLang="en-US" b="0" smtClean="0"/>
              <a:t> (</a:t>
            </a:r>
            <a:r>
              <a:rPr lang="en-US" altLang="en-US" smtClean="0"/>
              <a:t>a.k.a. static CMOS)</a:t>
            </a:r>
          </a:p>
        </p:txBody>
      </p:sp>
      <p:graphicFrame>
        <p:nvGraphicFramePr>
          <p:cNvPr id="25604" name="Object 4"/>
          <p:cNvGraphicFramePr>
            <a:graphicFrameLocks noChangeAspect="1"/>
          </p:cNvGraphicFramePr>
          <p:nvPr/>
        </p:nvGraphicFramePr>
        <p:xfrm>
          <a:off x="2892425" y="2093913"/>
          <a:ext cx="2971800" cy="2551112"/>
        </p:xfrm>
        <a:graphic>
          <a:graphicData uri="http://schemas.openxmlformats.org/presentationml/2006/ole">
            <mc:AlternateContent xmlns:mc="http://schemas.openxmlformats.org/markup-compatibility/2006">
              <mc:Choice xmlns:v="urn:schemas-microsoft-com:vml" Requires="v">
                <p:oleObj spid="_x0000_s167969" name="VISIO" r:id="rId4" imgW="1572768" imgH="1348740" progId="Visio.Drawing.6">
                  <p:embed/>
                </p:oleObj>
              </mc:Choice>
              <mc:Fallback>
                <p:oleObj name="VISIO" r:id="rId4" imgW="1572768" imgH="1348740"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2425" y="2093913"/>
                        <a:ext cx="2971800" cy="255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40" name="Group 32"/>
          <p:cNvGraphicFramePr>
            <a:graphicFrameLocks noGrp="1"/>
          </p:cNvGraphicFramePr>
          <p:nvPr/>
        </p:nvGraphicFramePr>
        <p:xfrm>
          <a:off x="1328738" y="4802188"/>
          <a:ext cx="5638800" cy="1485899"/>
        </p:xfrm>
        <a:graphic>
          <a:graphicData uri="http://schemas.openxmlformats.org/drawingml/2006/table">
            <a:tbl>
              <a:tblPr/>
              <a:tblGrid>
                <a:gridCol w="1879600"/>
                <a:gridCol w="1879600"/>
                <a:gridCol w="1879600"/>
              </a:tblGrid>
              <a:tr h="396409">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000" b="0" i="0" u="none" strike="noStrike" cap="none" normalizeH="0" baseline="0" dirty="0" smtClean="0">
                        <a:ln>
                          <a:noFill/>
                        </a:ln>
                        <a:solidFill>
                          <a:schemeClr val="tx1"/>
                        </a:solidFill>
                        <a:effectLst/>
                        <a:latin typeface="Arial" pitchFamily="34" charset="0"/>
                      </a:endParaRP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rPr>
                        <a:t>Pull-up OFF</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rPr>
                        <a:t>Pull-up ON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43157">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rPr>
                        <a:t>Pull-down OFF</a:t>
                      </a: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Arial" pitchFamily="34" charset="0"/>
                        </a:rPr>
                        <a:t>Z (float)</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rPr>
                        <a:t>1</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33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rPr>
                        <a:t>Pull-down ON</a:t>
                      </a: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rPr>
                        <a:t>0</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Arial" pitchFamily="34" charset="0"/>
                        </a:rPr>
                        <a:t>X (crowbar)</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60806837"/>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mtClean="0"/>
              <a:t>Conduction Complement</a:t>
            </a:r>
          </a:p>
        </p:txBody>
      </p:sp>
      <p:sp>
        <p:nvSpPr>
          <p:cNvPr id="27651" name="Rectangle 3"/>
          <p:cNvSpPr>
            <a:spLocks noGrp="1" noChangeArrowheads="1"/>
          </p:cNvSpPr>
          <p:nvPr>
            <p:ph type="body" idx="1"/>
          </p:nvPr>
        </p:nvSpPr>
        <p:spPr>
          <a:xfrm>
            <a:off x="373063" y="1023938"/>
            <a:ext cx="4725987" cy="4724400"/>
          </a:xfrm>
        </p:spPr>
        <p:txBody>
          <a:bodyPr/>
          <a:lstStyle/>
          <a:p>
            <a:r>
              <a:rPr lang="en-US" altLang="en-US" dirty="0" smtClean="0"/>
              <a:t>Complementary CMOS gates always produce 0 or 1</a:t>
            </a:r>
          </a:p>
          <a:p>
            <a:pPr lvl="1"/>
            <a:endParaRPr lang="en-US" altLang="en-US" dirty="0" smtClean="0"/>
          </a:p>
          <a:p>
            <a:pPr lvl="1"/>
            <a:endParaRPr lang="en-US" altLang="en-US" dirty="0" smtClean="0"/>
          </a:p>
        </p:txBody>
      </p:sp>
      <p:pic>
        <p:nvPicPr>
          <p:cNvPr id="27653" name="Picture 2" descr="http://www.vtvt.ece.vt.edu/vlsidesign/images/invert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130" y="1673410"/>
            <a:ext cx="4711306" cy="4711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4" name="TextBox 1"/>
          <p:cNvSpPr txBox="1">
            <a:spLocks noChangeArrowheads="1"/>
          </p:cNvSpPr>
          <p:nvPr/>
        </p:nvSpPr>
        <p:spPr bwMode="auto">
          <a:xfrm>
            <a:off x="2969070" y="6076939"/>
            <a:ext cx="262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buClr>
                <a:schemeClr val="tx2"/>
              </a:buClr>
              <a:buSzPct val="80000"/>
              <a:buFont typeface="Wingdings" pitchFamily="2" charset="2"/>
              <a:buChar char="n"/>
              <a:defRPr sz="2400" b="1">
                <a:solidFill>
                  <a:schemeClr val="tx1"/>
                </a:solidFill>
                <a:latin typeface="Arial"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ClrTx/>
              <a:buSzTx/>
              <a:buFontTx/>
              <a:buNone/>
            </a:pPr>
            <a:r>
              <a:rPr lang="en-GB" altLang="en-US" sz="2000" dirty="0" smtClean="0">
                <a:latin typeface="Times New Roman" pitchFamily="18" charset="0"/>
              </a:rPr>
              <a:t>CMOS Inverter </a:t>
            </a:r>
            <a:r>
              <a:rPr lang="en-GB" altLang="en-US" sz="1400" dirty="0" smtClean="0">
                <a:latin typeface="Times New Roman" pitchFamily="18" charset="0"/>
              </a:rPr>
              <a:t>  </a:t>
            </a:r>
            <a:endParaRPr lang="en-GB" altLang="en-US" sz="1400" dirty="0">
              <a:latin typeface="Times New Roman" pitchFamily="18" charset="0"/>
            </a:endParaRPr>
          </a:p>
        </p:txBody>
      </p:sp>
    </p:spTree>
    <p:extLst>
      <p:ext uri="{BB962C8B-B14F-4D97-AF65-F5344CB8AC3E}">
        <p14:creationId xmlns:p14="http://schemas.microsoft.com/office/powerpoint/2010/main" val="1128453643"/>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a:xfrm>
            <a:off x="0" y="0"/>
            <a:ext cx="9144000" cy="905933"/>
          </a:xfrm>
        </p:spPr>
        <p:txBody>
          <a:bodyPr/>
          <a:lstStyle/>
          <a:p>
            <a:r>
              <a:rPr lang="en-US" altLang="en-US" sz="2800" dirty="0"/>
              <a:t>NMOS Transistors </a:t>
            </a:r>
            <a:r>
              <a:rPr lang="en-US" altLang="en-US" sz="2800" dirty="0" smtClean="0"/>
              <a:t>in </a:t>
            </a:r>
            <a:r>
              <a:rPr lang="en-US" altLang="en-US" sz="2800" dirty="0"/>
              <a:t>Series/Parallel Connection</a:t>
            </a:r>
            <a:endParaRPr lang="en-US" altLang="en-US" sz="2800" dirty="0">
              <a:solidFill>
                <a:schemeClr val="tx1"/>
              </a:solidFill>
              <a:latin typeface="Arial" charset="0"/>
            </a:endParaRPr>
          </a:p>
        </p:txBody>
      </p:sp>
      <p:sp>
        <p:nvSpPr>
          <p:cNvPr id="612355" name="Rectangle 3"/>
          <p:cNvSpPr>
            <a:spLocks noChangeArrowheads="1"/>
          </p:cNvSpPr>
          <p:nvPr/>
        </p:nvSpPr>
        <p:spPr bwMode="auto">
          <a:xfrm>
            <a:off x="228600" y="1655763"/>
            <a:ext cx="868680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a:spcBef>
                <a:spcPts val="1300"/>
              </a:spcBef>
            </a:pPr>
            <a:r>
              <a:rPr lang="en-US" altLang="en-US" sz="2000" b="1" i="0">
                <a:latin typeface="Times New Roman" pitchFamily="18" charset="0"/>
              </a:rPr>
              <a:t>Transistors can be thought as a switch controlled by its gate signal</a:t>
            </a:r>
            <a:endParaRPr lang="en-US" altLang="en-US" sz="2000" i="0">
              <a:latin typeface="Times New Roman" pitchFamily="18" charset="0"/>
            </a:endParaRPr>
          </a:p>
          <a:p>
            <a:pPr lvl="2">
              <a:spcBef>
                <a:spcPts val="1300"/>
              </a:spcBef>
            </a:pPr>
            <a:r>
              <a:rPr lang="en-US" altLang="en-US" sz="2000" b="1" i="0">
                <a:latin typeface="Times New Roman" pitchFamily="18" charset="0"/>
              </a:rPr>
              <a:t>NMOS switch closes when switch control input is high</a:t>
            </a:r>
            <a:endParaRPr lang="en-US" altLang="en-US" b="1" i="0">
              <a:latin typeface="Times New Roman" pitchFamily="18" charset="0"/>
            </a:endParaRPr>
          </a:p>
        </p:txBody>
      </p:sp>
      <p:pic>
        <p:nvPicPr>
          <p:cNvPr id="612356" name="Picture 4"/>
          <p:cNvPicPr>
            <a:picLocks noChangeAspect="1" noChangeArrowheads="1"/>
          </p:cNvPicPr>
          <p:nvPr/>
        </p:nvPicPr>
        <p:blipFill>
          <a:blip r:embed="rId3">
            <a:extLst>
              <a:ext uri="{28A0092B-C50C-407E-A947-70E740481C1C}">
                <a14:useLocalDpi xmlns:a14="http://schemas.microsoft.com/office/drawing/2010/main" val="0"/>
              </a:ext>
            </a:extLst>
          </a:blip>
          <a:srcRect l="25929" b="25922"/>
          <a:stretch>
            <a:fillRect/>
          </a:stretch>
        </p:blipFill>
        <p:spPr bwMode="auto">
          <a:xfrm>
            <a:off x="1676400" y="2493963"/>
            <a:ext cx="5659438"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676400" y="5489910"/>
            <a:ext cx="5910635" cy="7378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23115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a:xfrm>
            <a:off x="-7158" y="0"/>
            <a:ext cx="9151158" cy="833780"/>
          </a:xfrm>
        </p:spPr>
        <p:txBody>
          <a:bodyPr/>
          <a:lstStyle/>
          <a:p>
            <a:r>
              <a:rPr lang="en-US" altLang="en-US" sz="2800" dirty="0"/>
              <a:t>PMOS Transistors </a:t>
            </a:r>
            <a:r>
              <a:rPr lang="en-US" altLang="en-US" sz="2800" dirty="0" smtClean="0"/>
              <a:t>in </a:t>
            </a:r>
            <a:r>
              <a:rPr lang="en-US" altLang="en-US" sz="2800" dirty="0"/>
              <a:t>Series/Parallel Connection</a:t>
            </a:r>
            <a:endParaRPr lang="en-US" altLang="en-US" sz="2800" dirty="0">
              <a:solidFill>
                <a:schemeClr val="tx1"/>
              </a:solidFill>
              <a:latin typeface="Arial" charset="0"/>
            </a:endParaRPr>
          </a:p>
        </p:txBody>
      </p:sp>
      <p:pic>
        <p:nvPicPr>
          <p:cNvPr id="613379" name="Picture 3"/>
          <p:cNvPicPr>
            <a:picLocks noChangeAspect="1" noChangeArrowheads="1"/>
          </p:cNvPicPr>
          <p:nvPr/>
        </p:nvPicPr>
        <p:blipFill>
          <a:blip r:embed="rId3">
            <a:extLst>
              <a:ext uri="{28A0092B-C50C-407E-A947-70E740481C1C}">
                <a14:useLocalDpi xmlns:a14="http://schemas.microsoft.com/office/drawing/2010/main" val="0"/>
              </a:ext>
            </a:extLst>
          </a:blip>
          <a:srcRect r="-35" b="24701"/>
          <a:stretch>
            <a:fillRect/>
          </a:stretch>
        </p:blipFill>
        <p:spPr bwMode="auto">
          <a:xfrm>
            <a:off x="0" y="1511300"/>
            <a:ext cx="8763000" cy="478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76400" y="5489910"/>
            <a:ext cx="5910635" cy="7378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168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ChangeArrowheads="1"/>
          </p:cNvSpPr>
          <p:nvPr>
            <p:ph type="title"/>
          </p:nvPr>
        </p:nvSpPr>
        <p:spPr>
          <a:xfrm>
            <a:off x="-1" y="0"/>
            <a:ext cx="9144001" cy="838200"/>
          </a:xfrm>
        </p:spPr>
        <p:txBody>
          <a:bodyPr/>
          <a:lstStyle/>
          <a:p>
            <a:r>
              <a:rPr lang="en-US" altLang="en-US" dirty="0"/>
              <a:t>Example Gate: NAND</a:t>
            </a:r>
            <a:endParaRPr lang="en-US" altLang="en-US" dirty="0">
              <a:solidFill>
                <a:schemeClr val="tx1"/>
              </a:solidFill>
              <a:latin typeface="Arial" charset="0"/>
            </a:endParaRPr>
          </a:p>
        </p:txBody>
      </p:sp>
      <p:pic>
        <p:nvPicPr>
          <p:cNvPr id="617475" name="Picture 3"/>
          <p:cNvPicPr>
            <a:picLocks noChangeAspect="1" noChangeArrowheads="1"/>
          </p:cNvPicPr>
          <p:nvPr/>
        </p:nvPicPr>
        <p:blipFill>
          <a:blip r:embed="rId3">
            <a:extLst>
              <a:ext uri="{28A0092B-C50C-407E-A947-70E740481C1C}">
                <a14:useLocalDpi xmlns:a14="http://schemas.microsoft.com/office/drawing/2010/main" val="0"/>
              </a:ext>
            </a:extLst>
          </a:blip>
          <a:srcRect l="8188" t="21315" r="13763" b="16002"/>
          <a:stretch>
            <a:fillRect/>
          </a:stretch>
        </p:blipFill>
        <p:spPr bwMode="auto">
          <a:xfrm>
            <a:off x="373850" y="910110"/>
            <a:ext cx="7819497" cy="5492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7334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t>CMOS Properties</a:t>
            </a:r>
          </a:p>
        </p:txBody>
      </p:sp>
      <p:sp>
        <p:nvSpPr>
          <p:cNvPr id="11267" name="Rectangle 3"/>
          <p:cNvSpPr>
            <a:spLocks noGrp="1" noChangeArrowheads="1"/>
          </p:cNvSpPr>
          <p:nvPr>
            <p:ph type="body" idx="1"/>
          </p:nvPr>
        </p:nvSpPr>
        <p:spPr>
          <a:xfrm>
            <a:off x="488950" y="1062038"/>
            <a:ext cx="7772400" cy="4495800"/>
          </a:xfrm>
        </p:spPr>
        <p:txBody>
          <a:bodyPr/>
          <a:lstStyle/>
          <a:p>
            <a:pPr marL="457200" indent="-457200">
              <a:lnSpc>
                <a:spcPct val="90000"/>
              </a:lnSpc>
              <a:buFont typeface="+mj-lt"/>
              <a:buAutoNum type="arabicPeriod"/>
            </a:pPr>
            <a:r>
              <a:rPr lang="en-US" altLang="en-US" sz="2000" b="0" dirty="0" smtClean="0"/>
              <a:t>Full rail-to-rail swing; high noise margins</a:t>
            </a:r>
          </a:p>
          <a:p>
            <a:pPr marL="457200" indent="-457200">
              <a:lnSpc>
                <a:spcPct val="90000"/>
              </a:lnSpc>
              <a:buFont typeface="+mj-lt"/>
              <a:buAutoNum type="arabicPeriod"/>
            </a:pPr>
            <a:r>
              <a:rPr lang="en-US" altLang="en-US" sz="2000" b="0" dirty="0" smtClean="0"/>
              <a:t>Logic levels not dependent upon the relative device sizes; </a:t>
            </a:r>
          </a:p>
          <a:p>
            <a:pPr marL="457200" indent="-457200">
              <a:lnSpc>
                <a:spcPct val="90000"/>
              </a:lnSpc>
              <a:buFont typeface="+mj-lt"/>
              <a:buAutoNum type="arabicPeriod"/>
            </a:pPr>
            <a:r>
              <a:rPr lang="en-US" altLang="en-US" sz="2000" b="0" dirty="0" smtClean="0"/>
              <a:t>Always a path to </a:t>
            </a:r>
            <a:r>
              <a:rPr lang="en-US" altLang="en-US" sz="2000" b="0" dirty="0" err="1" smtClean="0"/>
              <a:t>Vdd</a:t>
            </a:r>
            <a:r>
              <a:rPr lang="en-US" altLang="en-US" sz="2000" b="0" dirty="0" smtClean="0"/>
              <a:t> or </a:t>
            </a:r>
            <a:r>
              <a:rPr lang="en-US" altLang="en-US" sz="2000" b="0" dirty="0" err="1" smtClean="0"/>
              <a:t>Gnd</a:t>
            </a:r>
            <a:r>
              <a:rPr lang="en-US" altLang="en-US" sz="2000" b="0" dirty="0" smtClean="0"/>
              <a:t> in steady state; low output impedance</a:t>
            </a:r>
          </a:p>
          <a:p>
            <a:pPr marL="457200" indent="-457200">
              <a:lnSpc>
                <a:spcPct val="90000"/>
              </a:lnSpc>
              <a:buFont typeface="+mj-lt"/>
              <a:buAutoNum type="arabicPeriod"/>
            </a:pPr>
            <a:r>
              <a:rPr lang="en-US" altLang="en-US" sz="2000" b="0" dirty="0" smtClean="0"/>
              <a:t>Extremely high input resistance; nearly zero steady-state input current</a:t>
            </a:r>
          </a:p>
          <a:p>
            <a:pPr marL="457200" indent="-457200">
              <a:lnSpc>
                <a:spcPct val="90000"/>
              </a:lnSpc>
              <a:buFont typeface="+mj-lt"/>
              <a:buAutoNum type="arabicPeriod"/>
            </a:pPr>
            <a:r>
              <a:rPr lang="en-US" altLang="en-US" sz="2000" b="0" dirty="0" smtClean="0"/>
              <a:t>No direct path steady state between power and ground; no leakage power dissipation (</a:t>
            </a:r>
            <a:r>
              <a:rPr lang="en-US" altLang="en-US" sz="2000" b="0" dirty="0" smtClean="0">
                <a:solidFill>
                  <a:srgbClr val="FF0000"/>
                </a:solidFill>
              </a:rPr>
              <a:t>this is not true in modern technologies</a:t>
            </a:r>
            <a:r>
              <a:rPr lang="en-US" altLang="en-US" sz="2000" b="0" dirty="0" smtClean="0"/>
              <a:t>).</a:t>
            </a:r>
          </a:p>
          <a:p>
            <a:pPr marL="457200" indent="-457200">
              <a:lnSpc>
                <a:spcPct val="90000"/>
              </a:lnSpc>
              <a:buFont typeface="+mj-lt"/>
              <a:buAutoNum type="arabicPeriod"/>
            </a:pPr>
            <a:r>
              <a:rPr lang="en-US" altLang="en-US" sz="2000" b="0" dirty="0" smtClean="0"/>
              <a:t>Propagation delay function of load capacitance and resistance of transistors</a:t>
            </a:r>
          </a:p>
        </p:txBody>
      </p:sp>
    </p:spTree>
    <p:extLst>
      <p:ext uri="{BB962C8B-B14F-4D97-AF65-F5344CB8AC3E}">
        <p14:creationId xmlns:p14="http://schemas.microsoft.com/office/powerpoint/2010/main" val="3193960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altLang="en-US" smtClean="0"/>
              <a:t>Learning Outcomes</a:t>
            </a:r>
          </a:p>
        </p:txBody>
      </p:sp>
      <p:sp>
        <p:nvSpPr>
          <p:cNvPr id="3" name="Content Placeholder 2"/>
          <p:cNvSpPr>
            <a:spLocks noGrp="1"/>
          </p:cNvSpPr>
          <p:nvPr>
            <p:ph idx="1"/>
          </p:nvPr>
        </p:nvSpPr>
        <p:spPr/>
        <p:txBody>
          <a:bodyPr/>
          <a:lstStyle/>
          <a:p>
            <a:pPr marL="0" indent="0">
              <a:buFont typeface="Wingdings" pitchFamily="2" charset="2"/>
              <a:buNone/>
              <a:defRPr/>
            </a:pPr>
            <a:r>
              <a:rPr lang="en-GB" dirty="0" smtClean="0"/>
              <a:t>At the end of this lecture you should be able to:</a:t>
            </a:r>
          </a:p>
          <a:p>
            <a:pPr marL="457200" indent="-457200">
              <a:buFont typeface="Wingdings" pitchFamily="2" charset="2"/>
              <a:buAutoNum type="arabicPeriod"/>
              <a:defRPr/>
            </a:pPr>
            <a:r>
              <a:rPr lang="en-GB" b="0" dirty="0" smtClean="0"/>
              <a:t>Describe </a:t>
            </a:r>
            <a:r>
              <a:rPr lang="en-GB" b="0" dirty="0"/>
              <a:t>the principles </a:t>
            </a:r>
            <a:r>
              <a:rPr lang="en-GB" b="0" dirty="0" smtClean="0"/>
              <a:t>of field effect transistors</a:t>
            </a:r>
          </a:p>
          <a:p>
            <a:pPr marL="457200" indent="-457200">
              <a:buFont typeface="Wingdings" pitchFamily="2" charset="2"/>
              <a:buAutoNum type="arabicPeriod"/>
              <a:defRPr/>
            </a:pPr>
            <a:r>
              <a:rPr lang="en-GB" b="0" dirty="0" smtClean="0"/>
              <a:t>Describe the principles of CMOS technology</a:t>
            </a:r>
          </a:p>
          <a:p>
            <a:pPr marL="457200" indent="-457200">
              <a:buFont typeface="Wingdings" pitchFamily="2" charset="2"/>
              <a:buAutoNum type="arabicPeriod"/>
              <a:defRPr/>
            </a:pPr>
            <a:r>
              <a:rPr lang="en-GB" b="0" dirty="0" smtClean="0">
                <a:solidFill>
                  <a:srgbClr val="FF0000"/>
                </a:solidFill>
              </a:rPr>
              <a:t>Measure and optimise the performance of CMOS combinational gates</a:t>
            </a:r>
          </a:p>
          <a:p>
            <a:pPr marL="457200" indent="-457200">
              <a:buFont typeface="Wingdings" pitchFamily="2" charset="2"/>
              <a:buAutoNum type="arabicPeriod"/>
              <a:defRPr/>
            </a:pPr>
            <a:r>
              <a:rPr lang="en-GB" b="0" dirty="0" smtClean="0"/>
              <a:t>Measure setup and hold times of CMOS sequential elements </a:t>
            </a:r>
          </a:p>
          <a:p>
            <a:pPr marL="0" indent="0">
              <a:buFont typeface="Wingdings" pitchFamily="2" charset="2"/>
              <a:buNone/>
              <a:defRPr/>
            </a:pPr>
            <a:endParaRPr lang="en-GB" dirty="0" smtClean="0"/>
          </a:p>
          <a:p>
            <a:pPr marL="457200" indent="-457200">
              <a:buFont typeface="Wingdings" pitchFamily="2" charset="2"/>
              <a:buAutoNum type="arabicPeriod"/>
              <a:defRPr/>
            </a:pPr>
            <a:endParaRPr lang="en-GB" dirty="0"/>
          </a:p>
        </p:txBody>
      </p:sp>
    </p:spTree>
    <p:extLst>
      <p:ext uri="{BB962C8B-B14F-4D97-AF65-F5344CB8AC3E}">
        <p14:creationId xmlns:p14="http://schemas.microsoft.com/office/powerpoint/2010/main" val="3134999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9144000" cy="833438"/>
          </a:xfrm>
        </p:spPr>
        <p:txBody>
          <a:bodyPr/>
          <a:lstStyle/>
          <a:p>
            <a:r>
              <a:rPr lang="en-GB" altLang="en-US" b="0" smtClean="0"/>
              <a:t>Propagation Delay Calculations</a:t>
            </a:r>
            <a:endParaRPr lang="en-GB" altLang="en-US" smtClean="0"/>
          </a:p>
        </p:txBody>
      </p:sp>
      <p:sp>
        <p:nvSpPr>
          <p:cNvPr id="14339" name="Rectangle 3"/>
          <p:cNvSpPr>
            <a:spLocks noChangeArrowheads="1"/>
          </p:cNvSpPr>
          <p:nvPr/>
        </p:nvSpPr>
        <p:spPr bwMode="auto">
          <a:xfrm>
            <a:off x="0" y="909638"/>
            <a:ext cx="3940175"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buFont typeface="Wingdings" pitchFamily="2" charset="2"/>
              <a:buChar char="§"/>
            </a:pPr>
            <a:r>
              <a:rPr lang="en-US" altLang="en-US"/>
              <a:t>When an input signal of a logic gate is changed, there is a propagation delay before the output of the logic gate changes. This is due to capacitive loading at the output.</a:t>
            </a:r>
          </a:p>
          <a:p>
            <a:pPr algn="just">
              <a:buFont typeface="Wingdings" pitchFamily="2" charset="2"/>
              <a:buChar char="§"/>
            </a:pPr>
            <a:endParaRPr lang="en-US" altLang="en-US"/>
          </a:p>
          <a:p>
            <a:pPr algn="just">
              <a:buFont typeface="Wingdings" pitchFamily="2" charset="2"/>
              <a:buChar char="§"/>
            </a:pPr>
            <a:r>
              <a:rPr lang="en-GB" altLang="en-US"/>
              <a:t>The propagation delay is measured between the 50%   transition points of </a:t>
            </a:r>
            <a:r>
              <a:rPr lang="en-US" altLang="en-US"/>
              <a:t>the input and output signals.</a:t>
            </a:r>
            <a:endParaRPr lang="en-GB" altLang="en-US"/>
          </a:p>
          <a:p>
            <a:pPr algn="just">
              <a:buFont typeface="Wingdings" pitchFamily="2" charset="2"/>
              <a:buChar char="§"/>
            </a:pPr>
            <a:endParaRPr lang="en-GB" altLang="en-US"/>
          </a:p>
        </p:txBody>
      </p:sp>
      <p:pic>
        <p:nvPicPr>
          <p:cNvPr id="143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468438"/>
            <a:ext cx="4867275" cy="377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833438"/>
          </a:xfrm>
        </p:spPr>
        <p:txBody>
          <a:bodyPr/>
          <a:lstStyle/>
          <a:p>
            <a:r>
              <a:rPr lang="en-GB" altLang="en-US" b="0" smtClean="0"/>
              <a:t>Propagation Delay Calculations</a:t>
            </a:r>
            <a:endParaRPr lang="en-GB" altLang="en-US" smtClean="0"/>
          </a:p>
        </p:txBody>
      </p:sp>
      <p:sp>
        <p:nvSpPr>
          <p:cNvPr id="15363" name="Rectangle 3"/>
          <p:cNvSpPr>
            <a:spLocks noChangeArrowheads="1"/>
          </p:cNvSpPr>
          <p:nvPr/>
        </p:nvSpPr>
        <p:spPr bwMode="auto">
          <a:xfrm>
            <a:off x="0" y="909638"/>
            <a:ext cx="3940175"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buFont typeface="Wingdings" pitchFamily="2" charset="2"/>
              <a:buChar char="§"/>
            </a:pPr>
            <a:r>
              <a:rPr lang="en-US" altLang="en-US"/>
              <a:t>When an input signal of a logic gate is changed, there is a propagation delay before the output of the logic gate changes. This is due to capacitive loading at the output.</a:t>
            </a:r>
          </a:p>
          <a:p>
            <a:pPr algn="just">
              <a:buFont typeface="Wingdings" pitchFamily="2" charset="2"/>
              <a:buChar char="§"/>
            </a:pPr>
            <a:endParaRPr lang="en-US" altLang="en-US"/>
          </a:p>
          <a:p>
            <a:pPr algn="just">
              <a:buFont typeface="Wingdings" pitchFamily="2" charset="2"/>
              <a:buChar char="§"/>
            </a:pPr>
            <a:r>
              <a:rPr lang="en-GB" altLang="en-US"/>
              <a:t>The propagation delay is measured between the 50%   transition points of </a:t>
            </a:r>
            <a:r>
              <a:rPr lang="en-US" altLang="en-US"/>
              <a:t>the input and output signals.</a:t>
            </a:r>
            <a:endParaRPr lang="en-GB" altLang="en-US"/>
          </a:p>
          <a:p>
            <a:pPr algn="just">
              <a:buFont typeface="Wingdings" pitchFamily="2" charset="2"/>
              <a:buChar char="§"/>
            </a:pPr>
            <a:endParaRPr lang="en-GB" altLang="en-US"/>
          </a:p>
        </p:txBody>
      </p:sp>
      <p:grpSp>
        <p:nvGrpSpPr>
          <p:cNvPr id="15364" name="Group 110"/>
          <p:cNvGrpSpPr>
            <a:grpSpLocks/>
          </p:cNvGrpSpPr>
          <p:nvPr/>
        </p:nvGrpSpPr>
        <p:grpSpPr bwMode="auto">
          <a:xfrm>
            <a:off x="4384675" y="1049338"/>
            <a:ext cx="4867275" cy="3165475"/>
            <a:chOff x="1150938" y="1490663"/>
            <a:chExt cx="6353175" cy="4621858"/>
          </a:xfrm>
        </p:grpSpPr>
        <p:sp>
          <p:nvSpPr>
            <p:cNvPr id="15390" name="Rectangle 16"/>
            <p:cNvSpPr>
              <a:spLocks noChangeArrowheads="1"/>
            </p:cNvSpPr>
            <p:nvPr/>
          </p:nvSpPr>
          <p:spPr bwMode="auto">
            <a:xfrm>
              <a:off x="4772025" y="3797300"/>
              <a:ext cx="11113" cy="158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i="1">
                <a:latin typeface="Arial" pitchFamily="34" charset="0"/>
                <a:cs typeface="Arial" pitchFamily="34" charset="0"/>
              </a:endParaRPr>
            </a:p>
          </p:txBody>
        </p:sp>
        <p:sp>
          <p:nvSpPr>
            <p:cNvPr id="15391" name="Rectangle 17"/>
            <p:cNvSpPr>
              <a:spLocks noChangeArrowheads="1"/>
            </p:cNvSpPr>
            <p:nvPr/>
          </p:nvSpPr>
          <p:spPr bwMode="auto">
            <a:xfrm>
              <a:off x="4772025" y="5532438"/>
              <a:ext cx="1588"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i="1">
                <a:latin typeface="Arial" pitchFamily="34" charset="0"/>
                <a:cs typeface="Arial" pitchFamily="34" charset="0"/>
              </a:endParaRPr>
            </a:p>
          </p:txBody>
        </p:sp>
        <p:sp>
          <p:nvSpPr>
            <p:cNvPr id="15392" name="Rectangle 18"/>
            <p:cNvSpPr>
              <a:spLocks noChangeArrowheads="1"/>
            </p:cNvSpPr>
            <p:nvPr/>
          </p:nvSpPr>
          <p:spPr bwMode="auto">
            <a:xfrm>
              <a:off x="7502525" y="5532438"/>
              <a:ext cx="1588"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i="1">
                <a:latin typeface="Arial" pitchFamily="34" charset="0"/>
                <a:cs typeface="Arial" pitchFamily="34" charset="0"/>
              </a:endParaRPr>
            </a:p>
          </p:txBody>
        </p:sp>
        <p:sp>
          <p:nvSpPr>
            <p:cNvPr id="15393" name="Rectangle 19"/>
            <p:cNvSpPr>
              <a:spLocks noChangeArrowheads="1"/>
            </p:cNvSpPr>
            <p:nvPr/>
          </p:nvSpPr>
          <p:spPr bwMode="auto">
            <a:xfrm>
              <a:off x="5334000" y="5881688"/>
              <a:ext cx="11113" cy="158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i="1">
                <a:latin typeface="Arial" pitchFamily="34" charset="0"/>
                <a:cs typeface="Arial" pitchFamily="34" charset="0"/>
              </a:endParaRPr>
            </a:p>
          </p:txBody>
        </p:sp>
        <p:sp>
          <p:nvSpPr>
            <p:cNvPr id="15394" name="Rectangle 20"/>
            <p:cNvSpPr>
              <a:spLocks noChangeArrowheads="1"/>
            </p:cNvSpPr>
            <p:nvPr/>
          </p:nvSpPr>
          <p:spPr bwMode="auto">
            <a:xfrm>
              <a:off x="5334000" y="5881688"/>
              <a:ext cx="11113" cy="158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i="1">
                <a:latin typeface="Arial" pitchFamily="34" charset="0"/>
                <a:cs typeface="Arial" pitchFamily="34" charset="0"/>
              </a:endParaRPr>
            </a:p>
          </p:txBody>
        </p:sp>
        <p:sp>
          <p:nvSpPr>
            <p:cNvPr id="15395" name="Rectangle 21"/>
            <p:cNvSpPr>
              <a:spLocks noChangeArrowheads="1"/>
            </p:cNvSpPr>
            <p:nvPr/>
          </p:nvSpPr>
          <p:spPr bwMode="auto">
            <a:xfrm>
              <a:off x="5334000" y="5881688"/>
              <a:ext cx="11113" cy="158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i="1">
                <a:latin typeface="Arial" pitchFamily="34" charset="0"/>
                <a:cs typeface="Arial" pitchFamily="34" charset="0"/>
              </a:endParaRPr>
            </a:p>
          </p:txBody>
        </p:sp>
        <p:sp>
          <p:nvSpPr>
            <p:cNvPr id="15396" name="Rectangle 22"/>
            <p:cNvSpPr>
              <a:spLocks noChangeArrowheads="1"/>
            </p:cNvSpPr>
            <p:nvPr/>
          </p:nvSpPr>
          <p:spPr bwMode="auto">
            <a:xfrm>
              <a:off x="5334000" y="5318125"/>
              <a:ext cx="11113" cy="158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i="1">
                <a:latin typeface="Arial" pitchFamily="34" charset="0"/>
                <a:cs typeface="Arial" pitchFamily="34" charset="0"/>
              </a:endParaRPr>
            </a:p>
          </p:txBody>
        </p:sp>
        <p:sp>
          <p:nvSpPr>
            <p:cNvPr id="15397" name="Rectangle 23"/>
            <p:cNvSpPr>
              <a:spLocks noChangeArrowheads="1"/>
            </p:cNvSpPr>
            <p:nvPr/>
          </p:nvSpPr>
          <p:spPr bwMode="auto">
            <a:xfrm>
              <a:off x="5334000" y="5307013"/>
              <a:ext cx="11113" cy="158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i="1">
                <a:latin typeface="Arial" pitchFamily="34" charset="0"/>
                <a:cs typeface="Arial" pitchFamily="34" charset="0"/>
              </a:endParaRPr>
            </a:p>
          </p:txBody>
        </p:sp>
        <p:sp>
          <p:nvSpPr>
            <p:cNvPr id="15398" name="Rectangle 24"/>
            <p:cNvSpPr>
              <a:spLocks noChangeArrowheads="1"/>
            </p:cNvSpPr>
            <p:nvPr/>
          </p:nvSpPr>
          <p:spPr bwMode="auto">
            <a:xfrm>
              <a:off x="5099050" y="5202238"/>
              <a:ext cx="1588"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i="1">
                <a:latin typeface="Arial" pitchFamily="34" charset="0"/>
                <a:cs typeface="Arial" pitchFamily="34" charset="0"/>
              </a:endParaRPr>
            </a:p>
          </p:txBody>
        </p:sp>
        <p:sp>
          <p:nvSpPr>
            <p:cNvPr id="15399" name="Rectangle 25"/>
            <p:cNvSpPr>
              <a:spLocks noChangeArrowheads="1"/>
            </p:cNvSpPr>
            <p:nvPr/>
          </p:nvSpPr>
          <p:spPr bwMode="auto">
            <a:xfrm>
              <a:off x="5111750" y="5202238"/>
              <a:ext cx="1588"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i="1">
                <a:latin typeface="Arial" pitchFamily="34" charset="0"/>
                <a:cs typeface="Arial" pitchFamily="34" charset="0"/>
              </a:endParaRPr>
            </a:p>
          </p:txBody>
        </p:sp>
        <p:sp>
          <p:nvSpPr>
            <p:cNvPr id="15400" name="Rectangle 26"/>
            <p:cNvSpPr>
              <a:spLocks noChangeArrowheads="1"/>
            </p:cNvSpPr>
            <p:nvPr/>
          </p:nvSpPr>
          <p:spPr bwMode="auto">
            <a:xfrm>
              <a:off x="5146675" y="5510213"/>
              <a:ext cx="11113" cy="158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i="1">
                <a:latin typeface="Arial" pitchFamily="34" charset="0"/>
                <a:cs typeface="Arial" pitchFamily="34" charset="0"/>
              </a:endParaRPr>
            </a:p>
          </p:txBody>
        </p:sp>
        <p:sp>
          <p:nvSpPr>
            <p:cNvPr id="15401" name="Rectangle 27"/>
            <p:cNvSpPr>
              <a:spLocks noChangeArrowheads="1"/>
            </p:cNvSpPr>
            <p:nvPr/>
          </p:nvSpPr>
          <p:spPr bwMode="auto">
            <a:xfrm>
              <a:off x="5884863" y="3562350"/>
              <a:ext cx="11112" cy="158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i="1">
                <a:latin typeface="Arial" pitchFamily="34" charset="0"/>
                <a:cs typeface="Arial" pitchFamily="34" charset="0"/>
              </a:endParaRPr>
            </a:p>
          </p:txBody>
        </p:sp>
        <p:sp>
          <p:nvSpPr>
            <p:cNvPr id="15402" name="Rectangle 28"/>
            <p:cNvSpPr>
              <a:spLocks noChangeArrowheads="1"/>
            </p:cNvSpPr>
            <p:nvPr/>
          </p:nvSpPr>
          <p:spPr bwMode="auto">
            <a:xfrm>
              <a:off x="5708650" y="3230563"/>
              <a:ext cx="12700" cy="158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i="1">
                <a:latin typeface="Arial" pitchFamily="34" charset="0"/>
                <a:cs typeface="Arial" pitchFamily="34" charset="0"/>
              </a:endParaRPr>
            </a:p>
          </p:txBody>
        </p:sp>
        <p:sp>
          <p:nvSpPr>
            <p:cNvPr id="15403" name="Rectangle 29"/>
            <p:cNvSpPr>
              <a:spLocks noChangeArrowheads="1"/>
            </p:cNvSpPr>
            <p:nvPr/>
          </p:nvSpPr>
          <p:spPr bwMode="auto">
            <a:xfrm>
              <a:off x="4783138" y="5354638"/>
              <a:ext cx="11112" cy="158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i="1">
                <a:latin typeface="Arial" pitchFamily="34" charset="0"/>
                <a:cs typeface="Arial" pitchFamily="34" charset="0"/>
              </a:endParaRPr>
            </a:p>
          </p:txBody>
        </p:sp>
        <p:sp>
          <p:nvSpPr>
            <p:cNvPr id="15404" name="Rectangle 30"/>
            <p:cNvSpPr>
              <a:spLocks noChangeArrowheads="1"/>
            </p:cNvSpPr>
            <p:nvPr/>
          </p:nvSpPr>
          <p:spPr bwMode="auto">
            <a:xfrm>
              <a:off x="4783138" y="5354638"/>
              <a:ext cx="11112" cy="158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i="1">
                <a:latin typeface="Arial" pitchFamily="34" charset="0"/>
                <a:cs typeface="Arial" pitchFamily="34" charset="0"/>
              </a:endParaRPr>
            </a:p>
          </p:txBody>
        </p:sp>
        <p:sp>
          <p:nvSpPr>
            <p:cNvPr id="15405" name="Rectangle 31"/>
            <p:cNvSpPr>
              <a:spLocks noChangeArrowheads="1"/>
            </p:cNvSpPr>
            <p:nvPr/>
          </p:nvSpPr>
          <p:spPr bwMode="auto">
            <a:xfrm>
              <a:off x="4783138" y="5354638"/>
              <a:ext cx="11112" cy="158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i="1">
                <a:latin typeface="Arial" pitchFamily="34" charset="0"/>
                <a:cs typeface="Arial" pitchFamily="34" charset="0"/>
              </a:endParaRPr>
            </a:p>
          </p:txBody>
        </p:sp>
        <p:sp>
          <p:nvSpPr>
            <p:cNvPr id="15406" name="Rectangle 32"/>
            <p:cNvSpPr>
              <a:spLocks noChangeArrowheads="1"/>
            </p:cNvSpPr>
            <p:nvPr/>
          </p:nvSpPr>
          <p:spPr bwMode="auto">
            <a:xfrm>
              <a:off x="5334000" y="5354638"/>
              <a:ext cx="1588"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i="1">
                <a:latin typeface="Arial" pitchFamily="34" charset="0"/>
                <a:cs typeface="Arial" pitchFamily="34" charset="0"/>
              </a:endParaRPr>
            </a:p>
          </p:txBody>
        </p:sp>
        <p:sp>
          <p:nvSpPr>
            <p:cNvPr id="15407" name="Rectangle 33"/>
            <p:cNvSpPr>
              <a:spLocks noChangeArrowheads="1"/>
            </p:cNvSpPr>
            <p:nvPr/>
          </p:nvSpPr>
          <p:spPr bwMode="auto">
            <a:xfrm>
              <a:off x="5345113" y="5029200"/>
              <a:ext cx="158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i="1">
                <a:latin typeface="Arial" pitchFamily="34" charset="0"/>
                <a:cs typeface="Arial" pitchFamily="34" charset="0"/>
              </a:endParaRPr>
            </a:p>
          </p:txBody>
        </p:sp>
        <p:sp>
          <p:nvSpPr>
            <p:cNvPr id="15408" name="Line 34"/>
            <p:cNvSpPr>
              <a:spLocks noChangeShapeType="1"/>
            </p:cNvSpPr>
            <p:nvPr/>
          </p:nvSpPr>
          <p:spPr bwMode="auto">
            <a:xfrm>
              <a:off x="1614488" y="4673600"/>
              <a:ext cx="1587" cy="433388"/>
            </a:xfrm>
            <a:prstGeom prst="line">
              <a:avLst/>
            </a:prstGeom>
            <a:noFill/>
            <a:ln w="158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5409" name="Line 35"/>
            <p:cNvSpPr>
              <a:spLocks noChangeShapeType="1"/>
            </p:cNvSpPr>
            <p:nvPr/>
          </p:nvSpPr>
          <p:spPr bwMode="auto">
            <a:xfrm>
              <a:off x="2308225" y="3514725"/>
              <a:ext cx="1588" cy="495300"/>
            </a:xfrm>
            <a:prstGeom prst="line">
              <a:avLst/>
            </a:prstGeom>
            <a:noFill/>
            <a:ln w="158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5410" name="Line 36"/>
            <p:cNvSpPr>
              <a:spLocks noChangeShapeType="1"/>
            </p:cNvSpPr>
            <p:nvPr/>
          </p:nvSpPr>
          <p:spPr bwMode="auto">
            <a:xfrm>
              <a:off x="2308225" y="4116388"/>
              <a:ext cx="1588" cy="481012"/>
            </a:xfrm>
            <a:prstGeom prst="line">
              <a:avLst/>
            </a:prstGeom>
            <a:noFill/>
            <a:ln w="158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5411" name="Line 37"/>
            <p:cNvSpPr>
              <a:spLocks noChangeShapeType="1"/>
            </p:cNvSpPr>
            <p:nvPr/>
          </p:nvSpPr>
          <p:spPr bwMode="auto">
            <a:xfrm>
              <a:off x="1614488" y="2776538"/>
              <a:ext cx="1587" cy="738187"/>
            </a:xfrm>
            <a:prstGeom prst="line">
              <a:avLst/>
            </a:prstGeom>
            <a:noFill/>
            <a:ln w="158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5412" name="Line 38"/>
            <p:cNvSpPr>
              <a:spLocks noChangeShapeType="1"/>
            </p:cNvSpPr>
            <p:nvPr/>
          </p:nvSpPr>
          <p:spPr bwMode="auto">
            <a:xfrm>
              <a:off x="1614488" y="1876425"/>
              <a:ext cx="1587" cy="350838"/>
            </a:xfrm>
            <a:prstGeom prst="line">
              <a:avLst/>
            </a:prstGeom>
            <a:noFill/>
            <a:ln w="158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5413" name="Line 39"/>
            <p:cNvSpPr>
              <a:spLocks noChangeShapeType="1"/>
            </p:cNvSpPr>
            <p:nvPr/>
          </p:nvSpPr>
          <p:spPr bwMode="auto">
            <a:xfrm>
              <a:off x="1241425" y="1876425"/>
              <a:ext cx="739775" cy="1588"/>
            </a:xfrm>
            <a:prstGeom prst="line">
              <a:avLst/>
            </a:prstGeom>
            <a:noFill/>
            <a:ln w="158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5414" name="Line 40"/>
            <p:cNvSpPr>
              <a:spLocks noChangeShapeType="1"/>
            </p:cNvSpPr>
            <p:nvPr/>
          </p:nvSpPr>
          <p:spPr bwMode="auto">
            <a:xfrm>
              <a:off x="4389438" y="1908175"/>
              <a:ext cx="746125" cy="1588"/>
            </a:xfrm>
            <a:prstGeom prst="line">
              <a:avLst/>
            </a:prstGeom>
            <a:noFill/>
            <a:ln w="158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5415" name="Line 41"/>
            <p:cNvSpPr>
              <a:spLocks noChangeShapeType="1"/>
            </p:cNvSpPr>
            <p:nvPr/>
          </p:nvSpPr>
          <p:spPr bwMode="auto">
            <a:xfrm>
              <a:off x="1614488" y="3514725"/>
              <a:ext cx="1098550" cy="1588"/>
            </a:xfrm>
            <a:prstGeom prst="line">
              <a:avLst/>
            </a:prstGeom>
            <a:noFill/>
            <a:ln w="158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5416" name="Oval 42"/>
            <p:cNvSpPr>
              <a:spLocks noChangeArrowheads="1"/>
            </p:cNvSpPr>
            <p:nvPr/>
          </p:nvSpPr>
          <p:spPr bwMode="auto">
            <a:xfrm>
              <a:off x="1570038" y="3468688"/>
              <a:ext cx="90487" cy="920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i="1">
                <a:latin typeface="Arial" pitchFamily="34" charset="0"/>
                <a:cs typeface="Arial" pitchFamily="34" charset="0"/>
              </a:endParaRPr>
            </a:p>
          </p:txBody>
        </p:sp>
        <p:sp>
          <p:nvSpPr>
            <p:cNvPr id="15417" name="Oval 43"/>
            <p:cNvSpPr>
              <a:spLocks noChangeArrowheads="1"/>
            </p:cNvSpPr>
            <p:nvPr/>
          </p:nvSpPr>
          <p:spPr bwMode="auto">
            <a:xfrm>
              <a:off x="2262188" y="3468688"/>
              <a:ext cx="92075" cy="920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i="1">
                <a:latin typeface="Arial" pitchFamily="34" charset="0"/>
                <a:cs typeface="Arial" pitchFamily="34" charset="0"/>
              </a:endParaRPr>
            </a:p>
          </p:txBody>
        </p:sp>
        <p:sp>
          <p:nvSpPr>
            <p:cNvPr id="15418" name="Freeform 44"/>
            <p:cNvSpPr>
              <a:spLocks/>
            </p:cNvSpPr>
            <p:nvPr/>
          </p:nvSpPr>
          <p:spPr bwMode="auto">
            <a:xfrm>
              <a:off x="1524000" y="2227263"/>
              <a:ext cx="182563" cy="549275"/>
            </a:xfrm>
            <a:custGeom>
              <a:avLst/>
              <a:gdLst>
                <a:gd name="T0" fmla="*/ 143650093 w 115"/>
                <a:gd name="T1" fmla="*/ 871974063 h 346"/>
                <a:gd name="T2" fmla="*/ 0 w 115"/>
                <a:gd name="T3" fmla="*/ 798890325 h 346"/>
                <a:gd name="T4" fmla="*/ 289819556 w 115"/>
                <a:gd name="T5" fmla="*/ 652721263 h 346"/>
                <a:gd name="T6" fmla="*/ 0 w 115"/>
                <a:gd name="T7" fmla="*/ 509071563 h 346"/>
                <a:gd name="T8" fmla="*/ 289819556 w 115"/>
                <a:gd name="T9" fmla="*/ 362902500 h 346"/>
                <a:gd name="T10" fmla="*/ 0 w 115"/>
                <a:gd name="T11" fmla="*/ 216733438 h 346"/>
                <a:gd name="T12" fmla="*/ 289819556 w 115"/>
                <a:gd name="T13" fmla="*/ 73083738 h 346"/>
                <a:gd name="T14" fmla="*/ 143650093 w 115"/>
                <a:gd name="T15" fmla="*/ 0 h 346"/>
                <a:gd name="T16" fmla="*/ 0 60000 65536"/>
                <a:gd name="T17" fmla="*/ 0 60000 65536"/>
                <a:gd name="T18" fmla="*/ 0 60000 65536"/>
                <a:gd name="T19" fmla="*/ 0 60000 65536"/>
                <a:gd name="T20" fmla="*/ 0 60000 65536"/>
                <a:gd name="T21" fmla="*/ 0 60000 65536"/>
                <a:gd name="T22" fmla="*/ 0 60000 65536"/>
                <a:gd name="T23" fmla="*/ 0 60000 65536"/>
                <a:gd name="T24" fmla="*/ 0 w 115"/>
                <a:gd name="T25" fmla="*/ 0 h 346"/>
                <a:gd name="T26" fmla="*/ 115 w 115"/>
                <a:gd name="T27" fmla="*/ 346 h 3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 h="346">
                  <a:moveTo>
                    <a:pt x="57" y="346"/>
                  </a:moveTo>
                  <a:lnTo>
                    <a:pt x="0" y="317"/>
                  </a:lnTo>
                  <a:lnTo>
                    <a:pt x="115" y="259"/>
                  </a:lnTo>
                  <a:lnTo>
                    <a:pt x="0" y="202"/>
                  </a:lnTo>
                  <a:lnTo>
                    <a:pt x="115" y="144"/>
                  </a:lnTo>
                  <a:lnTo>
                    <a:pt x="0" y="86"/>
                  </a:lnTo>
                  <a:lnTo>
                    <a:pt x="115" y="29"/>
                  </a:lnTo>
                  <a:lnTo>
                    <a:pt x="57" y="0"/>
                  </a:lnTo>
                </a:path>
              </a:pathLst>
            </a:custGeom>
            <a:noFill/>
            <a:ln w="238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419" name="Line 45"/>
            <p:cNvSpPr>
              <a:spLocks noChangeShapeType="1"/>
            </p:cNvSpPr>
            <p:nvPr/>
          </p:nvSpPr>
          <p:spPr bwMode="auto">
            <a:xfrm>
              <a:off x="4762500" y="4794250"/>
              <a:ext cx="1588" cy="312738"/>
            </a:xfrm>
            <a:prstGeom prst="line">
              <a:avLst/>
            </a:prstGeom>
            <a:noFill/>
            <a:ln w="158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5420" name="Line 46"/>
            <p:cNvSpPr>
              <a:spLocks noChangeShapeType="1"/>
            </p:cNvSpPr>
            <p:nvPr/>
          </p:nvSpPr>
          <p:spPr bwMode="auto">
            <a:xfrm>
              <a:off x="4762500" y="3484563"/>
              <a:ext cx="1588" cy="762000"/>
            </a:xfrm>
            <a:prstGeom prst="line">
              <a:avLst/>
            </a:prstGeom>
            <a:noFill/>
            <a:ln w="158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5421" name="Freeform 47"/>
            <p:cNvSpPr>
              <a:spLocks/>
            </p:cNvSpPr>
            <p:nvPr/>
          </p:nvSpPr>
          <p:spPr bwMode="auto">
            <a:xfrm>
              <a:off x="4670425" y="4246563"/>
              <a:ext cx="182563" cy="547687"/>
            </a:xfrm>
            <a:custGeom>
              <a:avLst/>
              <a:gdLst>
                <a:gd name="T0" fmla="*/ 146169463 w 115"/>
                <a:gd name="T1" fmla="*/ 869452319 h 345"/>
                <a:gd name="T2" fmla="*/ 0 w 115"/>
                <a:gd name="T3" fmla="*/ 798888008 h 345"/>
                <a:gd name="T4" fmla="*/ 289819556 w 115"/>
                <a:gd name="T5" fmla="*/ 652719079 h 345"/>
                <a:gd name="T6" fmla="*/ 0 w 115"/>
                <a:gd name="T7" fmla="*/ 506550150 h 345"/>
                <a:gd name="T8" fmla="*/ 289819556 w 115"/>
                <a:gd name="T9" fmla="*/ 362902169 h 345"/>
                <a:gd name="T10" fmla="*/ 0 w 115"/>
                <a:gd name="T11" fmla="*/ 216733240 h 345"/>
                <a:gd name="T12" fmla="*/ 289819556 w 115"/>
                <a:gd name="T13" fmla="*/ 73083671 h 345"/>
                <a:gd name="T14" fmla="*/ 146169463 w 115"/>
                <a:gd name="T15" fmla="*/ 0 h 345"/>
                <a:gd name="T16" fmla="*/ 0 60000 65536"/>
                <a:gd name="T17" fmla="*/ 0 60000 65536"/>
                <a:gd name="T18" fmla="*/ 0 60000 65536"/>
                <a:gd name="T19" fmla="*/ 0 60000 65536"/>
                <a:gd name="T20" fmla="*/ 0 60000 65536"/>
                <a:gd name="T21" fmla="*/ 0 60000 65536"/>
                <a:gd name="T22" fmla="*/ 0 60000 65536"/>
                <a:gd name="T23" fmla="*/ 0 60000 65536"/>
                <a:gd name="T24" fmla="*/ 0 w 115"/>
                <a:gd name="T25" fmla="*/ 0 h 345"/>
                <a:gd name="T26" fmla="*/ 115 w 115"/>
                <a:gd name="T27" fmla="*/ 345 h 3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 h="345">
                  <a:moveTo>
                    <a:pt x="58" y="345"/>
                  </a:moveTo>
                  <a:lnTo>
                    <a:pt x="0" y="317"/>
                  </a:lnTo>
                  <a:lnTo>
                    <a:pt x="115" y="259"/>
                  </a:lnTo>
                  <a:lnTo>
                    <a:pt x="0" y="201"/>
                  </a:lnTo>
                  <a:lnTo>
                    <a:pt x="115" y="144"/>
                  </a:lnTo>
                  <a:lnTo>
                    <a:pt x="0" y="86"/>
                  </a:lnTo>
                  <a:lnTo>
                    <a:pt x="115" y="29"/>
                  </a:lnTo>
                  <a:lnTo>
                    <a:pt x="58" y="0"/>
                  </a:lnTo>
                </a:path>
              </a:pathLst>
            </a:custGeom>
            <a:noFill/>
            <a:ln w="238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422" name="Line 48"/>
            <p:cNvSpPr>
              <a:spLocks noChangeShapeType="1"/>
            </p:cNvSpPr>
            <p:nvPr/>
          </p:nvSpPr>
          <p:spPr bwMode="auto">
            <a:xfrm flipH="1">
              <a:off x="1439863" y="5106988"/>
              <a:ext cx="342900" cy="1587"/>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5423" name="Line 49"/>
            <p:cNvSpPr>
              <a:spLocks noChangeShapeType="1"/>
            </p:cNvSpPr>
            <p:nvPr/>
          </p:nvSpPr>
          <p:spPr bwMode="auto">
            <a:xfrm flipH="1">
              <a:off x="1500188" y="5183188"/>
              <a:ext cx="222250" cy="1587"/>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5424" name="Line 50"/>
            <p:cNvSpPr>
              <a:spLocks noChangeShapeType="1"/>
            </p:cNvSpPr>
            <p:nvPr/>
          </p:nvSpPr>
          <p:spPr bwMode="auto">
            <a:xfrm flipH="1">
              <a:off x="1562100" y="5251450"/>
              <a:ext cx="98425" cy="1588"/>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5425" name="Line 51"/>
            <p:cNvSpPr>
              <a:spLocks noChangeShapeType="1"/>
            </p:cNvSpPr>
            <p:nvPr/>
          </p:nvSpPr>
          <p:spPr bwMode="auto">
            <a:xfrm flipH="1">
              <a:off x="4586288" y="5106988"/>
              <a:ext cx="350837" cy="1587"/>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5426" name="Line 52"/>
            <p:cNvSpPr>
              <a:spLocks noChangeShapeType="1"/>
            </p:cNvSpPr>
            <p:nvPr/>
          </p:nvSpPr>
          <p:spPr bwMode="auto">
            <a:xfrm flipH="1">
              <a:off x="4648200" y="5183188"/>
              <a:ext cx="220663" cy="1587"/>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5427" name="Line 53"/>
            <p:cNvSpPr>
              <a:spLocks noChangeShapeType="1"/>
            </p:cNvSpPr>
            <p:nvPr/>
          </p:nvSpPr>
          <p:spPr bwMode="auto">
            <a:xfrm flipH="1">
              <a:off x="4708525" y="5251450"/>
              <a:ext cx="106363" cy="1588"/>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5428" name="Line 54"/>
            <p:cNvSpPr>
              <a:spLocks noChangeShapeType="1"/>
            </p:cNvSpPr>
            <p:nvPr/>
          </p:nvSpPr>
          <p:spPr bwMode="auto">
            <a:xfrm flipH="1">
              <a:off x="2141538" y="4597400"/>
              <a:ext cx="342900" cy="1588"/>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5429" name="Line 55"/>
            <p:cNvSpPr>
              <a:spLocks noChangeShapeType="1"/>
            </p:cNvSpPr>
            <p:nvPr/>
          </p:nvSpPr>
          <p:spPr bwMode="auto">
            <a:xfrm flipH="1">
              <a:off x="2201863" y="4665663"/>
              <a:ext cx="220662" cy="1587"/>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5430" name="Line 56"/>
            <p:cNvSpPr>
              <a:spLocks noChangeShapeType="1"/>
            </p:cNvSpPr>
            <p:nvPr/>
          </p:nvSpPr>
          <p:spPr bwMode="auto">
            <a:xfrm flipH="1">
              <a:off x="2262188" y="4741863"/>
              <a:ext cx="100012" cy="1587"/>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5431" name="Line 57"/>
            <p:cNvSpPr>
              <a:spLocks noChangeShapeType="1"/>
            </p:cNvSpPr>
            <p:nvPr/>
          </p:nvSpPr>
          <p:spPr bwMode="auto">
            <a:xfrm>
              <a:off x="2163763" y="4010025"/>
              <a:ext cx="296862" cy="1588"/>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5432" name="Line 58"/>
            <p:cNvSpPr>
              <a:spLocks noChangeShapeType="1"/>
            </p:cNvSpPr>
            <p:nvPr/>
          </p:nvSpPr>
          <p:spPr bwMode="auto">
            <a:xfrm>
              <a:off x="2163763" y="4116388"/>
              <a:ext cx="296862" cy="1587"/>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5433" name="Oval 59"/>
            <p:cNvSpPr>
              <a:spLocks noChangeArrowheads="1"/>
            </p:cNvSpPr>
            <p:nvPr/>
          </p:nvSpPr>
          <p:spPr bwMode="auto">
            <a:xfrm>
              <a:off x="1562100" y="4565650"/>
              <a:ext cx="106363" cy="107950"/>
            </a:xfrm>
            <a:prstGeom prst="ellipse">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i="1">
                <a:latin typeface="Arial" pitchFamily="34" charset="0"/>
                <a:cs typeface="Arial" pitchFamily="34" charset="0"/>
              </a:endParaRPr>
            </a:p>
          </p:txBody>
        </p:sp>
        <p:sp>
          <p:nvSpPr>
            <p:cNvPr id="15434" name="Oval 60"/>
            <p:cNvSpPr>
              <a:spLocks noChangeArrowheads="1"/>
            </p:cNvSpPr>
            <p:nvPr/>
          </p:nvSpPr>
          <p:spPr bwMode="auto">
            <a:xfrm>
              <a:off x="2713038" y="3462338"/>
              <a:ext cx="106362" cy="106362"/>
            </a:xfrm>
            <a:prstGeom prst="ellipse">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i="1">
                <a:latin typeface="Arial" pitchFamily="34" charset="0"/>
                <a:cs typeface="Arial" pitchFamily="34" charset="0"/>
              </a:endParaRPr>
            </a:p>
          </p:txBody>
        </p:sp>
        <p:sp>
          <p:nvSpPr>
            <p:cNvPr id="15435" name="Line 61"/>
            <p:cNvSpPr>
              <a:spLocks noChangeShapeType="1"/>
            </p:cNvSpPr>
            <p:nvPr/>
          </p:nvSpPr>
          <p:spPr bwMode="auto">
            <a:xfrm>
              <a:off x="6164263" y="3636963"/>
              <a:ext cx="1587" cy="495300"/>
            </a:xfrm>
            <a:prstGeom prst="line">
              <a:avLst/>
            </a:prstGeom>
            <a:noFill/>
            <a:ln w="158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5436" name="Line 62"/>
            <p:cNvSpPr>
              <a:spLocks noChangeShapeType="1"/>
            </p:cNvSpPr>
            <p:nvPr/>
          </p:nvSpPr>
          <p:spPr bwMode="auto">
            <a:xfrm>
              <a:off x="6164263" y="4238625"/>
              <a:ext cx="1587" cy="479425"/>
            </a:xfrm>
            <a:prstGeom prst="line">
              <a:avLst/>
            </a:prstGeom>
            <a:noFill/>
            <a:ln w="158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5437" name="Line 63"/>
            <p:cNvSpPr>
              <a:spLocks noChangeShapeType="1"/>
            </p:cNvSpPr>
            <p:nvPr/>
          </p:nvSpPr>
          <p:spPr bwMode="auto">
            <a:xfrm>
              <a:off x="4762500" y="3636963"/>
              <a:ext cx="1698625" cy="1587"/>
            </a:xfrm>
            <a:prstGeom prst="line">
              <a:avLst/>
            </a:prstGeom>
            <a:noFill/>
            <a:ln w="158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5438" name="Oval 64"/>
            <p:cNvSpPr>
              <a:spLocks noChangeArrowheads="1"/>
            </p:cNvSpPr>
            <p:nvPr/>
          </p:nvSpPr>
          <p:spPr bwMode="auto">
            <a:xfrm>
              <a:off x="4716463" y="3590925"/>
              <a:ext cx="92075" cy="920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i="1">
                <a:latin typeface="Arial" pitchFamily="34" charset="0"/>
                <a:cs typeface="Arial" pitchFamily="34" charset="0"/>
              </a:endParaRPr>
            </a:p>
          </p:txBody>
        </p:sp>
        <p:sp>
          <p:nvSpPr>
            <p:cNvPr id="15439" name="Oval 65"/>
            <p:cNvSpPr>
              <a:spLocks noChangeArrowheads="1"/>
            </p:cNvSpPr>
            <p:nvPr/>
          </p:nvSpPr>
          <p:spPr bwMode="auto">
            <a:xfrm>
              <a:off x="6118225" y="3590925"/>
              <a:ext cx="92075" cy="920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i="1">
                <a:latin typeface="Arial" pitchFamily="34" charset="0"/>
                <a:cs typeface="Arial" pitchFamily="34" charset="0"/>
              </a:endParaRPr>
            </a:p>
          </p:txBody>
        </p:sp>
        <p:sp>
          <p:nvSpPr>
            <p:cNvPr id="15440" name="Line 66"/>
            <p:cNvSpPr>
              <a:spLocks noChangeShapeType="1"/>
            </p:cNvSpPr>
            <p:nvPr/>
          </p:nvSpPr>
          <p:spPr bwMode="auto">
            <a:xfrm flipH="1">
              <a:off x="5989638" y="4718050"/>
              <a:ext cx="349250" cy="1588"/>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5441" name="Line 67"/>
            <p:cNvSpPr>
              <a:spLocks noChangeShapeType="1"/>
            </p:cNvSpPr>
            <p:nvPr/>
          </p:nvSpPr>
          <p:spPr bwMode="auto">
            <a:xfrm flipH="1">
              <a:off x="6049963" y="4787900"/>
              <a:ext cx="220662" cy="1588"/>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5442" name="Line 68"/>
            <p:cNvSpPr>
              <a:spLocks noChangeShapeType="1"/>
            </p:cNvSpPr>
            <p:nvPr/>
          </p:nvSpPr>
          <p:spPr bwMode="auto">
            <a:xfrm flipH="1">
              <a:off x="6110288" y="4862513"/>
              <a:ext cx="107950" cy="1587"/>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5443" name="Line 69"/>
            <p:cNvSpPr>
              <a:spLocks noChangeShapeType="1"/>
            </p:cNvSpPr>
            <p:nvPr/>
          </p:nvSpPr>
          <p:spPr bwMode="auto">
            <a:xfrm>
              <a:off x="6019800" y="4132263"/>
              <a:ext cx="288925" cy="1587"/>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5444" name="Line 70"/>
            <p:cNvSpPr>
              <a:spLocks noChangeShapeType="1"/>
            </p:cNvSpPr>
            <p:nvPr/>
          </p:nvSpPr>
          <p:spPr bwMode="auto">
            <a:xfrm>
              <a:off x="6019800" y="4238625"/>
              <a:ext cx="288925" cy="1588"/>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5445" name="Oval 71"/>
            <p:cNvSpPr>
              <a:spLocks noChangeArrowheads="1"/>
            </p:cNvSpPr>
            <p:nvPr/>
          </p:nvSpPr>
          <p:spPr bwMode="auto">
            <a:xfrm>
              <a:off x="6461125" y="3582988"/>
              <a:ext cx="106363" cy="106362"/>
            </a:xfrm>
            <a:prstGeom prst="ellipse">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i="1">
                <a:latin typeface="Arial" pitchFamily="34" charset="0"/>
                <a:cs typeface="Arial" pitchFamily="34" charset="0"/>
              </a:endParaRPr>
            </a:p>
          </p:txBody>
        </p:sp>
        <p:sp>
          <p:nvSpPr>
            <p:cNvPr id="15446" name="Oval 72"/>
            <p:cNvSpPr>
              <a:spLocks noChangeArrowheads="1"/>
            </p:cNvSpPr>
            <p:nvPr/>
          </p:nvSpPr>
          <p:spPr bwMode="auto">
            <a:xfrm>
              <a:off x="4708525" y="3378200"/>
              <a:ext cx="106363" cy="106363"/>
            </a:xfrm>
            <a:prstGeom prst="ellipse">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i="1">
                <a:latin typeface="Arial" pitchFamily="34" charset="0"/>
                <a:cs typeface="Arial" pitchFamily="34" charset="0"/>
              </a:endParaRPr>
            </a:p>
          </p:txBody>
        </p:sp>
        <p:sp>
          <p:nvSpPr>
            <p:cNvPr id="15447" name="Freeform 73"/>
            <p:cNvSpPr>
              <a:spLocks/>
            </p:cNvSpPr>
            <p:nvPr/>
          </p:nvSpPr>
          <p:spPr bwMode="auto">
            <a:xfrm>
              <a:off x="1371600" y="4276725"/>
              <a:ext cx="204788" cy="122238"/>
            </a:xfrm>
            <a:custGeom>
              <a:avLst/>
              <a:gdLst>
                <a:gd name="T0" fmla="*/ 1553263887 w 27"/>
                <a:gd name="T1" fmla="*/ 0 h 16"/>
                <a:gd name="T2" fmla="*/ 0 w 27"/>
                <a:gd name="T3" fmla="*/ 933883040 h 16"/>
                <a:gd name="T4" fmla="*/ 0 60000 65536"/>
                <a:gd name="T5" fmla="*/ 0 60000 65536"/>
                <a:gd name="T6" fmla="*/ 0 w 27"/>
                <a:gd name="T7" fmla="*/ 0 h 16"/>
                <a:gd name="T8" fmla="*/ 27 w 27"/>
                <a:gd name="T9" fmla="*/ 16 h 16"/>
              </a:gdLst>
              <a:ahLst/>
              <a:cxnLst>
                <a:cxn ang="T4">
                  <a:pos x="T0" y="T1"/>
                </a:cxn>
                <a:cxn ang="T5">
                  <a:pos x="T2" y="T3"/>
                </a:cxn>
              </a:cxnLst>
              <a:rect l="T6" t="T7" r="T8" b="T9"/>
              <a:pathLst>
                <a:path w="27" h="16">
                  <a:moveTo>
                    <a:pt x="27" y="0"/>
                  </a:moveTo>
                  <a:cubicBezTo>
                    <a:pt x="17" y="3"/>
                    <a:pt x="8" y="9"/>
                    <a:pt x="0" y="16"/>
                  </a:cubicBezTo>
                </a:path>
              </a:pathLst>
            </a:cu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448" name="Freeform 74"/>
            <p:cNvSpPr>
              <a:spLocks/>
            </p:cNvSpPr>
            <p:nvPr/>
          </p:nvSpPr>
          <p:spPr bwMode="auto">
            <a:xfrm>
              <a:off x="1287463" y="4337050"/>
              <a:ext cx="144462" cy="130175"/>
            </a:xfrm>
            <a:custGeom>
              <a:avLst/>
              <a:gdLst>
                <a:gd name="T0" fmla="*/ 693714127 w 19"/>
                <a:gd name="T1" fmla="*/ 410441775 h 17"/>
                <a:gd name="T2" fmla="*/ 1098382602 w 19"/>
                <a:gd name="T3" fmla="*/ 469081784 h 17"/>
                <a:gd name="T4" fmla="*/ 1098382602 w 19"/>
                <a:gd name="T5" fmla="*/ 527714135 h 17"/>
                <a:gd name="T6" fmla="*/ 520283695 w 19"/>
                <a:gd name="T7" fmla="*/ 703618847 h 17"/>
                <a:gd name="T8" fmla="*/ 0 w 19"/>
                <a:gd name="T9" fmla="*/ 996795919 h 17"/>
                <a:gd name="T10" fmla="*/ 346860865 w 19"/>
                <a:gd name="T11" fmla="*/ 527714135 h 17"/>
                <a:gd name="T12" fmla="*/ 635906517 w 19"/>
                <a:gd name="T13" fmla="*/ 0 h 17"/>
                <a:gd name="T14" fmla="*/ 635906517 w 19"/>
                <a:gd name="T15" fmla="*/ 0 h 17"/>
                <a:gd name="T16" fmla="*/ 693714127 w 19"/>
                <a:gd name="T17" fmla="*/ 410441775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7"/>
                <a:gd name="T29" fmla="*/ 19 w 1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7">
                  <a:moveTo>
                    <a:pt x="12" y="7"/>
                  </a:moveTo>
                  <a:cubicBezTo>
                    <a:pt x="19" y="8"/>
                    <a:pt x="19" y="8"/>
                    <a:pt x="19" y="8"/>
                  </a:cubicBezTo>
                  <a:cubicBezTo>
                    <a:pt x="19" y="9"/>
                    <a:pt x="19" y="9"/>
                    <a:pt x="19" y="9"/>
                  </a:cubicBezTo>
                  <a:cubicBezTo>
                    <a:pt x="9" y="12"/>
                    <a:pt x="9" y="12"/>
                    <a:pt x="9" y="12"/>
                  </a:cubicBezTo>
                  <a:cubicBezTo>
                    <a:pt x="6" y="14"/>
                    <a:pt x="3" y="16"/>
                    <a:pt x="0" y="17"/>
                  </a:cubicBezTo>
                  <a:cubicBezTo>
                    <a:pt x="2" y="15"/>
                    <a:pt x="4" y="12"/>
                    <a:pt x="6" y="9"/>
                  </a:cubicBezTo>
                  <a:cubicBezTo>
                    <a:pt x="11" y="0"/>
                    <a:pt x="11" y="0"/>
                    <a:pt x="11" y="0"/>
                  </a:cubicBezTo>
                  <a:cubicBezTo>
                    <a:pt x="11" y="0"/>
                    <a:pt x="11" y="0"/>
                    <a:pt x="11" y="0"/>
                  </a:cubicBezTo>
                  <a:cubicBezTo>
                    <a:pt x="12" y="7"/>
                    <a:pt x="12" y="7"/>
                    <a:pt x="12" y="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49" name="Freeform 75"/>
            <p:cNvSpPr>
              <a:spLocks noEditPoints="1"/>
            </p:cNvSpPr>
            <p:nvPr/>
          </p:nvSpPr>
          <p:spPr bwMode="auto">
            <a:xfrm>
              <a:off x="1355725" y="3514725"/>
              <a:ext cx="258763" cy="1050925"/>
            </a:xfrm>
            <a:custGeom>
              <a:avLst/>
              <a:gdLst>
                <a:gd name="T0" fmla="*/ 410787056 w 163"/>
                <a:gd name="T1" fmla="*/ 1668343438 h 662"/>
                <a:gd name="T2" fmla="*/ 0 w 163"/>
                <a:gd name="T3" fmla="*/ 992941563 h 662"/>
                <a:gd name="T4" fmla="*/ 410787056 w 163"/>
                <a:gd name="T5" fmla="*/ 871974063 h 662"/>
                <a:gd name="T6" fmla="*/ 410787056 w 163"/>
                <a:gd name="T7" fmla="*/ 0 h 662"/>
                <a:gd name="T8" fmla="*/ 0 60000 65536"/>
                <a:gd name="T9" fmla="*/ 0 60000 65536"/>
                <a:gd name="T10" fmla="*/ 0 60000 65536"/>
                <a:gd name="T11" fmla="*/ 0 60000 65536"/>
                <a:gd name="T12" fmla="*/ 0 w 163"/>
                <a:gd name="T13" fmla="*/ 0 h 662"/>
                <a:gd name="T14" fmla="*/ 163 w 163"/>
                <a:gd name="T15" fmla="*/ 662 h 662"/>
              </a:gdLst>
              <a:ahLst/>
              <a:cxnLst>
                <a:cxn ang="T8">
                  <a:pos x="T0" y="T1"/>
                </a:cxn>
                <a:cxn ang="T9">
                  <a:pos x="T2" y="T3"/>
                </a:cxn>
                <a:cxn ang="T10">
                  <a:pos x="T4" y="T5"/>
                </a:cxn>
                <a:cxn ang="T11">
                  <a:pos x="T6" y="T7"/>
                </a:cxn>
              </a:cxnLst>
              <a:rect l="T12" t="T13" r="T14" b="T15"/>
              <a:pathLst>
                <a:path w="163" h="662">
                  <a:moveTo>
                    <a:pt x="163" y="662"/>
                  </a:moveTo>
                  <a:lnTo>
                    <a:pt x="0" y="394"/>
                  </a:lnTo>
                  <a:moveTo>
                    <a:pt x="163" y="346"/>
                  </a:moveTo>
                  <a:lnTo>
                    <a:pt x="163" y="0"/>
                  </a:lnTo>
                </a:path>
              </a:pathLst>
            </a:cu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450" name="Freeform 76"/>
            <p:cNvSpPr>
              <a:spLocks/>
            </p:cNvSpPr>
            <p:nvPr/>
          </p:nvSpPr>
          <p:spPr bwMode="auto">
            <a:xfrm>
              <a:off x="4518025" y="3087688"/>
              <a:ext cx="206375" cy="122237"/>
            </a:xfrm>
            <a:custGeom>
              <a:avLst/>
              <a:gdLst>
                <a:gd name="T0" fmla="*/ 1577431134 w 27"/>
                <a:gd name="T1" fmla="*/ 0 h 16"/>
                <a:gd name="T2" fmla="*/ 0 w 27"/>
                <a:gd name="T3" fmla="*/ 933867761 h 16"/>
                <a:gd name="T4" fmla="*/ 0 60000 65536"/>
                <a:gd name="T5" fmla="*/ 0 60000 65536"/>
                <a:gd name="T6" fmla="*/ 0 w 27"/>
                <a:gd name="T7" fmla="*/ 0 h 16"/>
                <a:gd name="T8" fmla="*/ 27 w 27"/>
                <a:gd name="T9" fmla="*/ 16 h 16"/>
              </a:gdLst>
              <a:ahLst/>
              <a:cxnLst>
                <a:cxn ang="T4">
                  <a:pos x="T0" y="T1"/>
                </a:cxn>
                <a:cxn ang="T5">
                  <a:pos x="T2" y="T3"/>
                </a:cxn>
              </a:cxnLst>
              <a:rect l="T6" t="T7" r="T8" b="T9"/>
              <a:pathLst>
                <a:path w="27" h="16">
                  <a:moveTo>
                    <a:pt x="27" y="0"/>
                  </a:moveTo>
                  <a:cubicBezTo>
                    <a:pt x="17" y="3"/>
                    <a:pt x="8" y="9"/>
                    <a:pt x="0" y="16"/>
                  </a:cubicBezTo>
                </a:path>
              </a:pathLst>
            </a:cu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451" name="Freeform 77"/>
            <p:cNvSpPr>
              <a:spLocks/>
            </p:cNvSpPr>
            <p:nvPr/>
          </p:nvSpPr>
          <p:spPr bwMode="auto">
            <a:xfrm>
              <a:off x="4441825" y="3149600"/>
              <a:ext cx="138113" cy="128588"/>
            </a:xfrm>
            <a:custGeom>
              <a:avLst/>
              <a:gdLst>
                <a:gd name="T0" fmla="*/ 647611857 w 18"/>
                <a:gd name="T1" fmla="*/ 400498672 h 17"/>
                <a:gd name="T2" fmla="*/ 1059733376 w 18"/>
                <a:gd name="T3" fmla="*/ 514926864 h 17"/>
                <a:gd name="T4" fmla="*/ 1059733376 w 18"/>
                <a:gd name="T5" fmla="*/ 514926864 h 17"/>
                <a:gd name="T6" fmla="*/ 470996022 w 18"/>
                <a:gd name="T7" fmla="*/ 686569152 h 17"/>
                <a:gd name="T8" fmla="*/ 0 w 18"/>
                <a:gd name="T9" fmla="*/ 972639632 h 17"/>
                <a:gd name="T10" fmla="*/ 294372514 w 18"/>
                <a:gd name="T11" fmla="*/ 514926864 h 17"/>
                <a:gd name="T12" fmla="*/ 588737354 w 18"/>
                <a:gd name="T13" fmla="*/ 0 h 17"/>
                <a:gd name="T14" fmla="*/ 588737354 w 18"/>
                <a:gd name="T15" fmla="*/ 0 h 17"/>
                <a:gd name="T16" fmla="*/ 647611857 w 18"/>
                <a:gd name="T17" fmla="*/ 400498672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7"/>
                <a:gd name="T29" fmla="*/ 18 w 1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7">
                  <a:moveTo>
                    <a:pt x="11" y="7"/>
                  </a:moveTo>
                  <a:cubicBezTo>
                    <a:pt x="18" y="9"/>
                    <a:pt x="18" y="9"/>
                    <a:pt x="18" y="9"/>
                  </a:cubicBezTo>
                  <a:cubicBezTo>
                    <a:pt x="18" y="9"/>
                    <a:pt x="18" y="9"/>
                    <a:pt x="18" y="9"/>
                  </a:cubicBezTo>
                  <a:cubicBezTo>
                    <a:pt x="8" y="12"/>
                    <a:pt x="8" y="12"/>
                    <a:pt x="8" y="12"/>
                  </a:cubicBezTo>
                  <a:cubicBezTo>
                    <a:pt x="5" y="14"/>
                    <a:pt x="2" y="16"/>
                    <a:pt x="0" y="17"/>
                  </a:cubicBezTo>
                  <a:cubicBezTo>
                    <a:pt x="1" y="15"/>
                    <a:pt x="3" y="12"/>
                    <a:pt x="5" y="9"/>
                  </a:cubicBezTo>
                  <a:cubicBezTo>
                    <a:pt x="10" y="0"/>
                    <a:pt x="10" y="0"/>
                    <a:pt x="10" y="0"/>
                  </a:cubicBezTo>
                  <a:cubicBezTo>
                    <a:pt x="10" y="0"/>
                    <a:pt x="10" y="0"/>
                    <a:pt x="10" y="0"/>
                  </a:cubicBezTo>
                  <a:cubicBezTo>
                    <a:pt x="11" y="7"/>
                    <a:pt x="11" y="7"/>
                    <a:pt x="11" y="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52" name="Freeform 78"/>
            <p:cNvSpPr>
              <a:spLocks noEditPoints="1"/>
            </p:cNvSpPr>
            <p:nvPr/>
          </p:nvSpPr>
          <p:spPr bwMode="auto">
            <a:xfrm>
              <a:off x="4503738" y="1908175"/>
              <a:ext cx="258762" cy="1470025"/>
            </a:xfrm>
            <a:custGeom>
              <a:avLst/>
              <a:gdLst>
                <a:gd name="T0" fmla="*/ 410783881 w 163"/>
                <a:gd name="T1" fmla="*/ 2147483647 h 926"/>
                <a:gd name="T2" fmla="*/ 0 w 163"/>
                <a:gd name="T3" fmla="*/ 1655743450 h 926"/>
                <a:gd name="T4" fmla="*/ 410783881 w 163"/>
                <a:gd name="T5" fmla="*/ 1534775950 h 926"/>
                <a:gd name="T6" fmla="*/ 410783881 w 163"/>
                <a:gd name="T7" fmla="*/ 0 h 926"/>
                <a:gd name="T8" fmla="*/ 0 60000 65536"/>
                <a:gd name="T9" fmla="*/ 0 60000 65536"/>
                <a:gd name="T10" fmla="*/ 0 60000 65536"/>
                <a:gd name="T11" fmla="*/ 0 60000 65536"/>
                <a:gd name="T12" fmla="*/ 0 w 163"/>
                <a:gd name="T13" fmla="*/ 0 h 926"/>
                <a:gd name="T14" fmla="*/ 163 w 163"/>
                <a:gd name="T15" fmla="*/ 926 h 926"/>
              </a:gdLst>
              <a:ahLst/>
              <a:cxnLst>
                <a:cxn ang="T8">
                  <a:pos x="T0" y="T1"/>
                </a:cxn>
                <a:cxn ang="T9">
                  <a:pos x="T2" y="T3"/>
                </a:cxn>
                <a:cxn ang="T10">
                  <a:pos x="T4" y="T5"/>
                </a:cxn>
                <a:cxn ang="T11">
                  <a:pos x="T6" y="T7"/>
                </a:cxn>
              </a:cxnLst>
              <a:rect l="T12" t="T13" r="T14" b="T15"/>
              <a:pathLst>
                <a:path w="163" h="926">
                  <a:moveTo>
                    <a:pt x="163" y="926"/>
                  </a:moveTo>
                  <a:lnTo>
                    <a:pt x="0" y="657"/>
                  </a:lnTo>
                  <a:moveTo>
                    <a:pt x="163" y="609"/>
                  </a:moveTo>
                  <a:lnTo>
                    <a:pt x="163" y="0"/>
                  </a:lnTo>
                </a:path>
              </a:pathLst>
            </a:cu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453" name="Freeform 79"/>
            <p:cNvSpPr>
              <a:spLocks/>
            </p:cNvSpPr>
            <p:nvPr/>
          </p:nvSpPr>
          <p:spPr bwMode="auto">
            <a:xfrm>
              <a:off x="1989138" y="2159000"/>
              <a:ext cx="220662" cy="898525"/>
            </a:xfrm>
            <a:custGeom>
              <a:avLst/>
              <a:gdLst>
                <a:gd name="T0" fmla="*/ 0 w 29"/>
                <a:gd name="T1" fmla="*/ 0 h 118"/>
                <a:gd name="T2" fmla="*/ 57897143 w 29"/>
                <a:gd name="T3" fmla="*/ 2147483647 h 118"/>
                <a:gd name="T4" fmla="*/ 1100053333 w 29"/>
                <a:gd name="T5" fmla="*/ 2147483647 h 118"/>
                <a:gd name="T6" fmla="*/ 1679024767 w 29"/>
                <a:gd name="T7" fmla="*/ 2147483647 h 118"/>
                <a:gd name="T8" fmla="*/ 0 60000 65536"/>
                <a:gd name="T9" fmla="*/ 0 60000 65536"/>
                <a:gd name="T10" fmla="*/ 0 60000 65536"/>
                <a:gd name="T11" fmla="*/ 0 60000 65536"/>
                <a:gd name="T12" fmla="*/ 0 w 29"/>
                <a:gd name="T13" fmla="*/ 0 h 118"/>
                <a:gd name="T14" fmla="*/ 29 w 29"/>
                <a:gd name="T15" fmla="*/ 118 h 118"/>
              </a:gdLst>
              <a:ahLst/>
              <a:cxnLst>
                <a:cxn ang="T8">
                  <a:pos x="T0" y="T1"/>
                </a:cxn>
                <a:cxn ang="T9">
                  <a:pos x="T2" y="T3"/>
                </a:cxn>
                <a:cxn ang="T10">
                  <a:pos x="T4" y="T5"/>
                </a:cxn>
                <a:cxn ang="T11">
                  <a:pos x="T6" y="T7"/>
                </a:cxn>
              </a:cxnLst>
              <a:rect l="T12" t="T13" r="T14" b="T15"/>
              <a:pathLst>
                <a:path w="29" h="118">
                  <a:moveTo>
                    <a:pt x="0" y="0"/>
                  </a:moveTo>
                  <a:cubicBezTo>
                    <a:pt x="0" y="7"/>
                    <a:pt x="1" y="57"/>
                    <a:pt x="1" y="60"/>
                  </a:cubicBezTo>
                  <a:cubicBezTo>
                    <a:pt x="1" y="74"/>
                    <a:pt x="6" y="90"/>
                    <a:pt x="19" y="106"/>
                  </a:cubicBezTo>
                  <a:cubicBezTo>
                    <a:pt x="29" y="118"/>
                    <a:pt x="29" y="118"/>
                    <a:pt x="29" y="118"/>
                  </a:cubicBezTo>
                </a:path>
              </a:pathLst>
            </a:custGeom>
            <a:noFill/>
            <a:ln w="317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454" name="Freeform 80"/>
            <p:cNvSpPr>
              <a:spLocks/>
            </p:cNvSpPr>
            <p:nvPr/>
          </p:nvSpPr>
          <p:spPr bwMode="auto">
            <a:xfrm>
              <a:off x="2125663" y="2973388"/>
              <a:ext cx="174625" cy="198437"/>
            </a:xfrm>
            <a:custGeom>
              <a:avLst/>
              <a:gdLst>
                <a:gd name="T0" fmla="*/ 518803283 w 23"/>
                <a:gd name="T1" fmla="*/ 524255290 h 26"/>
                <a:gd name="T2" fmla="*/ 691735179 w 23"/>
                <a:gd name="T3" fmla="*/ 0 h 26"/>
                <a:gd name="T4" fmla="*/ 749376614 w 23"/>
                <a:gd name="T5" fmla="*/ 0 h 26"/>
                <a:gd name="T6" fmla="*/ 979957538 w 23"/>
                <a:gd name="T7" fmla="*/ 757258489 h 26"/>
                <a:gd name="T8" fmla="*/ 1325821332 w 23"/>
                <a:gd name="T9" fmla="*/ 1514509345 h 26"/>
                <a:gd name="T10" fmla="*/ 691735179 w 23"/>
                <a:gd name="T11" fmla="*/ 990254055 h 26"/>
                <a:gd name="T12" fmla="*/ 0 w 23"/>
                <a:gd name="T13" fmla="*/ 582504181 h 26"/>
                <a:gd name="T14" fmla="*/ 0 w 23"/>
                <a:gd name="T15" fmla="*/ 582504181 h 26"/>
                <a:gd name="T16" fmla="*/ 518803283 w 23"/>
                <a:gd name="T17" fmla="*/ 52425529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6"/>
                <a:gd name="T29" fmla="*/ 23 w 23"/>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6">
                  <a:moveTo>
                    <a:pt x="9" y="9"/>
                  </a:moveTo>
                  <a:cubicBezTo>
                    <a:pt x="12" y="0"/>
                    <a:pt x="12" y="0"/>
                    <a:pt x="12" y="0"/>
                  </a:cubicBezTo>
                  <a:cubicBezTo>
                    <a:pt x="13" y="0"/>
                    <a:pt x="13" y="0"/>
                    <a:pt x="13" y="0"/>
                  </a:cubicBezTo>
                  <a:cubicBezTo>
                    <a:pt x="17" y="13"/>
                    <a:pt x="17" y="13"/>
                    <a:pt x="17" y="13"/>
                  </a:cubicBezTo>
                  <a:cubicBezTo>
                    <a:pt x="19" y="17"/>
                    <a:pt x="21" y="22"/>
                    <a:pt x="23" y="26"/>
                  </a:cubicBezTo>
                  <a:cubicBezTo>
                    <a:pt x="20" y="23"/>
                    <a:pt x="16" y="20"/>
                    <a:pt x="12" y="17"/>
                  </a:cubicBezTo>
                  <a:cubicBezTo>
                    <a:pt x="0" y="10"/>
                    <a:pt x="0" y="10"/>
                    <a:pt x="0" y="10"/>
                  </a:cubicBezTo>
                  <a:cubicBezTo>
                    <a:pt x="0" y="10"/>
                    <a:pt x="0" y="10"/>
                    <a:pt x="0" y="10"/>
                  </a:cubicBezTo>
                  <a:lnTo>
                    <a:pt x="9" y="9"/>
                  </a:lnTo>
                  <a:close/>
                </a:path>
              </a:pathLst>
            </a:custGeom>
            <a:solidFill>
              <a:schemeClr val="accent1"/>
            </a:solidFill>
            <a:ln w="9525">
              <a:solidFill>
                <a:schemeClr val="accent1"/>
              </a:solidFill>
              <a:round/>
              <a:headEnd/>
              <a:tailEnd/>
            </a:ln>
          </p:spPr>
          <p:txBody>
            <a:bodyPr/>
            <a:lstStyle/>
            <a:p>
              <a:endParaRPr lang="en-GB"/>
            </a:p>
          </p:txBody>
        </p:sp>
        <p:sp>
          <p:nvSpPr>
            <p:cNvPr id="15455" name="Freeform 81"/>
            <p:cNvSpPr>
              <a:spLocks/>
            </p:cNvSpPr>
            <p:nvPr/>
          </p:nvSpPr>
          <p:spPr bwMode="auto">
            <a:xfrm>
              <a:off x="5143500" y="4222750"/>
              <a:ext cx="122238" cy="206375"/>
            </a:xfrm>
            <a:custGeom>
              <a:avLst/>
              <a:gdLst>
                <a:gd name="T0" fmla="*/ 466941520 w 16"/>
                <a:gd name="T1" fmla="*/ 292119991 h 27"/>
                <a:gd name="T2" fmla="*/ 933883040 w 16"/>
                <a:gd name="T3" fmla="*/ 58427056 h 27"/>
                <a:gd name="T4" fmla="*/ 933883040 w 16"/>
                <a:gd name="T5" fmla="*/ 58427056 h 27"/>
                <a:gd name="T6" fmla="*/ 583678810 w 16"/>
                <a:gd name="T7" fmla="*/ 759505861 h 27"/>
                <a:gd name="T8" fmla="*/ 408572875 w 16"/>
                <a:gd name="T9" fmla="*/ 1577431134 h 27"/>
                <a:gd name="T10" fmla="*/ 233474580 w 16"/>
                <a:gd name="T11" fmla="*/ 759505861 h 27"/>
                <a:gd name="T12" fmla="*/ 0 w 16"/>
                <a:gd name="T13" fmla="*/ 0 h 27"/>
                <a:gd name="T14" fmla="*/ 0 w 16"/>
                <a:gd name="T15" fmla="*/ 0 h 27"/>
                <a:gd name="T16" fmla="*/ 466941520 w 16"/>
                <a:gd name="T17" fmla="*/ 292119991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27"/>
                <a:gd name="T29" fmla="*/ 16 w 16"/>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27">
                  <a:moveTo>
                    <a:pt x="8" y="5"/>
                  </a:moveTo>
                  <a:cubicBezTo>
                    <a:pt x="16" y="1"/>
                    <a:pt x="16" y="1"/>
                    <a:pt x="16" y="1"/>
                  </a:cubicBezTo>
                  <a:cubicBezTo>
                    <a:pt x="16" y="1"/>
                    <a:pt x="16" y="1"/>
                    <a:pt x="16" y="1"/>
                  </a:cubicBezTo>
                  <a:cubicBezTo>
                    <a:pt x="10" y="13"/>
                    <a:pt x="10" y="13"/>
                    <a:pt x="10" y="13"/>
                  </a:cubicBezTo>
                  <a:cubicBezTo>
                    <a:pt x="9" y="18"/>
                    <a:pt x="8" y="22"/>
                    <a:pt x="7" y="27"/>
                  </a:cubicBezTo>
                  <a:cubicBezTo>
                    <a:pt x="6" y="22"/>
                    <a:pt x="5" y="18"/>
                    <a:pt x="4" y="13"/>
                  </a:cubicBezTo>
                  <a:cubicBezTo>
                    <a:pt x="0" y="0"/>
                    <a:pt x="0" y="0"/>
                    <a:pt x="0" y="0"/>
                  </a:cubicBezTo>
                  <a:cubicBezTo>
                    <a:pt x="0" y="0"/>
                    <a:pt x="0" y="0"/>
                    <a:pt x="0" y="0"/>
                  </a:cubicBezTo>
                  <a:lnTo>
                    <a:pt x="8" y="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56" name="Freeform 82"/>
            <p:cNvSpPr>
              <a:spLocks/>
            </p:cNvSpPr>
            <p:nvPr/>
          </p:nvSpPr>
          <p:spPr bwMode="auto">
            <a:xfrm>
              <a:off x="5203825" y="3835400"/>
              <a:ext cx="579438" cy="692150"/>
            </a:xfrm>
            <a:custGeom>
              <a:avLst/>
              <a:gdLst>
                <a:gd name="T0" fmla="*/ 2147483647 w 76"/>
                <a:gd name="T1" fmla="*/ 2147483647 h 91"/>
                <a:gd name="T2" fmla="*/ 2147483647 w 76"/>
                <a:gd name="T3" fmla="*/ 115703141 h 91"/>
                <a:gd name="T4" fmla="*/ 0 w 76"/>
                <a:gd name="T5" fmla="*/ 2147483647 h 91"/>
                <a:gd name="T6" fmla="*/ 0 60000 65536"/>
                <a:gd name="T7" fmla="*/ 0 60000 65536"/>
                <a:gd name="T8" fmla="*/ 0 60000 65536"/>
                <a:gd name="T9" fmla="*/ 0 w 76"/>
                <a:gd name="T10" fmla="*/ 0 h 91"/>
                <a:gd name="T11" fmla="*/ 76 w 76"/>
                <a:gd name="T12" fmla="*/ 91 h 91"/>
              </a:gdLst>
              <a:ahLst/>
              <a:cxnLst>
                <a:cxn ang="T6">
                  <a:pos x="T0" y="T1"/>
                </a:cxn>
                <a:cxn ang="T7">
                  <a:pos x="T2" y="T3"/>
                </a:cxn>
                <a:cxn ang="T8">
                  <a:pos x="T4" y="T5"/>
                </a:cxn>
              </a:cxnLst>
              <a:rect l="T9" t="T10" r="T11" b="T12"/>
              <a:pathLst>
                <a:path w="76" h="91">
                  <a:moveTo>
                    <a:pt x="76" y="91"/>
                  </a:moveTo>
                  <a:cubicBezTo>
                    <a:pt x="74" y="66"/>
                    <a:pt x="67" y="2"/>
                    <a:pt x="37" y="2"/>
                  </a:cubicBezTo>
                  <a:cubicBezTo>
                    <a:pt x="37" y="2"/>
                    <a:pt x="2" y="0"/>
                    <a:pt x="0" y="61"/>
                  </a:cubicBezTo>
                </a:path>
              </a:pathLst>
            </a:custGeom>
            <a:noFill/>
            <a:ln w="317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457" name="Rectangle 83"/>
            <p:cNvSpPr>
              <a:spLocks noChangeArrowheads="1"/>
            </p:cNvSpPr>
            <p:nvPr/>
          </p:nvSpPr>
          <p:spPr bwMode="auto">
            <a:xfrm>
              <a:off x="6662738" y="3460750"/>
              <a:ext cx="1746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900" i="1">
                  <a:solidFill>
                    <a:srgbClr val="000000"/>
                  </a:solidFill>
                  <a:latin typeface="Times Ten Roman" pitchFamily="18" charset="0"/>
                  <a:cs typeface="Arial" pitchFamily="34" charset="0"/>
                </a:rPr>
                <a:t>V</a:t>
              </a:r>
              <a:endParaRPr lang="en-US" altLang="en-US" sz="1800">
                <a:solidFill>
                  <a:schemeClr val="tx2"/>
                </a:solidFill>
                <a:latin typeface="Book Antiqua" pitchFamily="18" charset="0"/>
                <a:cs typeface="Arial" pitchFamily="34" charset="0"/>
              </a:endParaRPr>
            </a:p>
          </p:txBody>
        </p:sp>
        <p:sp>
          <p:nvSpPr>
            <p:cNvPr id="15458" name="Rectangle 84"/>
            <p:cNvSpPr>
              <a:spLocks noChangeArrowheads="1"/>
            </p:cNvSpPr>
            <p:nvPr/>
          </p:nvSpPr>
          <p:spPr bwMode="auto">
            <a:xfrm>
              <a:off x="6838950" y="3584575"/>
              <a:ext cx="2460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i="1">
                  <a:solidFill>
                    <a:srgbClr val="000000"/>
                  </a:solidFill>
                  <a:latin typeface="Times Ten Roman" pitchFamily="18" charset="0"/>
                  <a:cs typeface="Arial" pitchFamily="34" charset="0"/>
                </a:rPr>
                <a:t>out</a:t>
              </a:r>
              <a:endParaRPr lang="en-US" altLang="en-US" sz="1800">
                <a:solidFill>
                  <a:schemeClr val="tx2"/>
                </a:solidFill>
                <a:latin typeface="Book Antiqua" pitchFamily="18" charset="0"/>
                <a:cs typeface="Arial" pitchFamily="34" charset="0"/>
              </a:endParaRPr>
            </a:p>
          </p:txBody>
        </p:sp>
        <p:sp>
          <p:nvSpPr>
            <p:cNvPr id="15459" name="Rectangle 85"/>
            <p:cNvSpPr>
              <a:spLocks noChangeArrowheads="1"/>
            </p:cNvSpPr>
            <p:nvPr/>
          </p:nvSpPr>
          <p:spPr bwMode="auto">
            <a:xfrm>
              <a:off x="2914650" y="3338513"/>
              <a:ext cx="1746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900" i="1">
                  <a:solidFill>
                    <a:srgbClr val="000000"/>
                  </a:solidFill>
                  <a:latin typeface="Times Ten Roman" pitchFamily="18" charset="0"/>
                  <a:cs typeface="Arial" pitchFamily="34" charset="0"/>
                </a:rPr>
                <a:t>V</a:t>
              </a:r>
              <a:endParaRPr lang="en-US" altLang="en-US" sz="1800">
                <a:solidFill>
                  <a:schemeClr val="tx2"/>
                </a:solidFill>
                <a:latin typeface="Book Antiqua" pitchFamily="18" charset="0"/>
                <a:cs typeface="Arial" pitchFamily="34" charset="0"/>
              </a:endParaRPr>
            </a:p>
          </p:txBody>
        </p:sp>
        <p:sp>
          <p:nvSpPr>
            <p:cNvPr id="15460" name="Rectangle 86"/>
            <p:cNvSpPr>
              <a:spLocks noChangeArrowheads="1"/>
            </p:cNvSpPr>
            <p:nvPr/>
          </p:nvSpPr>
          <p:spPr bwMode="auto">
            <a:xfrm>
              <a:off x="3089275" y="3459163"/>
              <a:ext cx="2651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500" i="1">
                  <a:solidFill>
                    <a:srgbClr val="000000"/>
                  </a:solidFill>
                  <a:latin typeface="Times Ten Roman" pitchFamily="18" charset="0"/>
                  <a:cs typeface="Arial" pitchFamily="34" charset="0"/>
                </a:rPr>
                <a:t>out</a:t>
              </a:r>
              <a:endParaRPr lang="en-US" altLang="en-US" sz="1800">
                <a:solidFill>
                  <a:schemeClr val="tx2"/>
                </a:solidFill>
                <a:latin typeface="Book Antiqua" pitchFamily="18" charset="0"/>
                <a:cs typeface="Arial" pitchFamily="34" charset="0"/>
              </a:endParaRPr>
            </a:p>
          </p:txBody>
        </p:sp>
        <p:sp>
          <p:nvSpPr>
            <p:cNvPr id="15461" name="Rectangle 87"/>
            <p:cNvSpPr>
              <a:spLocks noChangeArrowheads="1"/>
            </p:cNvSpPr>
            <p:nvPr/>
          </p:nvSpPr>
          <p:spPr bwMode="auto">
            <a:xfrm>
              <a:off x="4298950" y="4349750"/>
              <a:ext cx="1746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900" i="1">
                  <a:solidFill>
                    <a:srgbClr val="000000"/>
                  </a:solidFill>
                  <a:latin typeface="Times Ten Roman" pitchFamily="18" charset="0"/>
                  <a:cs typeface="Arial" pitchFamily="34" charset="0"/>
                </a:rPr>
                <a:t>R</a:t>
              </a:r>
              <a:endParaRPr lang="en-US" altLang="en-US" sz="1800">
                <a:solidFill>
                  <a:schemeClr val="tx2"/>
                </a:solidFill>
                <a:latin typeface="Book Antiqua" pitchFamily="18" charset="0"/>
                <a:cs typeface="Arial" pitchFamily="34" charset="0"/>
              </a:endParaRPr>
            </a:p>
          </p:txBody>
        </p:sp>
        <p:sp>
          <p:nvSpPr>
            <p:cNvPr id="15462" name="Rectangle 88"/>
            <p:cNvSpPr>
              <a:spLocks noChangeArrowheads="1"/>
            </p:cNvSpPr>
            <p:nvPr/>
          </p:nvSpPr>
          <p:spPr bwMode="auto">
            <a:xfrm>
              <a:off x="4475163" y="4470400"/>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i="1">
                  <a:solidFill>
                    <a:srgbClr val="000000"/>
                  </a:solidFill>
                  <a:latin typeface="Times Ten Roman" pitchFamily="18" charset="0"/>
                  <a:cs typeface="Arial" pitchFamily="34" charset="0"/>
                </a:rPr>
                <a:t>n</a:t>
              </a:r>
              <a:endParaRPr lang="en-US" altLang="en-US" sz="1800">
                <a:solidFill>
                  <a:schemeClr val="tx2"/>
                </a:solidFill>
                <a:latin typeface="Book Antiqua" pitchFamily="18" charset="0"/>
                <a:cs typeface="Arial" pitchFamily="34" charset="0"/>
              </a:endParaRPr>
            </a:p>
          </p:txBody>
        </p:sp>
        <p:sp>
          <p:nvSpPr>
            <p:cNvPr id="15463" name="Rectangle 89"/>
            <p:cNvSpPr>
              <a:spLocks noChangeArrowheads="1"/>
            </p:cNvSpPr>
            <p:nvPr/>
          </p:nvSpPr>
          <p:spPr bwMode="auto">
            <a:xfrm>
              <a:off x="1150938" y="2325688"/>
              <a:ext cx="1746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900" i="1">
                  <a:solidFill>
                    <a:srgbClr val="000000"/>
                  </a:solidFill>
                  <a:latin typeface="Times Ten Roman" pitchFamily="18" charset="0"/>
                  <a:cs typeface="Arial" pitchFamily="34" charset="0"/>
                </a:rPr>
                <a:t>R</a:t>
              </a:r>
              <a:endParaRPr lang="en-US" altLang="en-US" sz="1800">
                <a:solidFill>
                  <a:schemeClr val="tx2"/>
                </a:solidFill>
                <a:latin typeface="Book Antiqua" pitchFamily="18" charset="0"/>
                <a:cs typeface="Arial" pitchFamily="34" charset="0"/>
              </a:endParaRPr>
            </a:p>
          </p:txBody>
        </p:sp>
        <p:sp>
          <p:nvSpPr>
            <p:cNvPr id="15464" name="Rectangle 90"/>
            <p:cNvSpPr>
              <a:spLocks noChangeArrowheads="1"/>
            </p:cNvSpPr>
            <p:nvPr/>
          </p:nvSpPr>
          <p:spPr bwMode="auto">
            <a:xfrm>
              <a:off x="1327150" y="2446338"/>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i="1">
                  <a:solidFill>
                    <a:srgbClr val="000000"/>
                  </a:solidFill>
                  <a:latin typeface="Times Ten Roman" pitchFamily="18" charset="0"/>
                  <a:cs typeface="Arial" pitchFamily="34" charset="0"/>
                </a:rPr>
                <a:t>p</a:t>
              </a:r>
              <a:endParaRPr lang="en-US" altLang="en-US" sz="1800">
                <a:solidFill>
                  <a:schemeClr val="tx2"/>
                </a:solidFill>
                <a:latin typeface="Book Antiqua" pitchFamily="18" charset="0"/>
                <a:cs typeface="Arial" pitchFamily="34" charset="0"/>
              </a:endParaRPr>
            </a:p>
          </p:txBody>
        </p:sp>
        <p:sp>
          <p:nvSpPr>
            <p:cNvPr id="15465" name="Rectangle 91"/>
            <p:cNvSpPr>
              <a:spLocks noChangeArrowheads="1"/>
            </p:cNvSpPr>
            <p:nvPr/>
          </p:nvSpPr>
          <p:spPr bwMode="auto">
            <a:xfrm>
              <a:off x="4521200" y="1522413"/>
              <a:ext cx="1746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900" i="1">
                  <a:solidFill>
                    <a:srgbClr val="000000"/>
                  </a:solidFill>
                  <a:latin typeface="Times Ten Roman" pitchFamily="18" charset="0"/>
                  <a:cs typeface="Arial" pitchFamily="34" charset="0"/>
                </a:rPr>
                <a:t>V</a:t>
              </a:r>
              <a:endParaRPr lang="en-US" altLang="en-US" sz="1800">
                <a:solidFill>
                  <a:schemeClr val="tx2"/>
                </a:solidFill>
                <a:latin typeface="Book Antiqua" pitchFamily="18" charset="0"/>
                <a:cs typeface="Arial" pitchFamily="34" charset="0"/>
              </a:endParaRPr>
            </a:p>
          </p:txBody>
        </p:sp>
        <p:sp>
          <p:nvSpPr>
            <p:cNvPr id="15466" name="Rectangle 92"/>
            <p:cNvSpPr>
              <a:spLocks noChangeArrowheads="1"/>
            </p:cNvSpPr>
            <p:nvPr/>
          </p:nvSpPr>
          <p:spPr bwMode="auto">
            <a:xfrm>
              <a:off x="4695825" y="1643063"/>
              <a:ext cx="295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i="1">
                  <a:solidFill>
                    <a:srgbClr val="000000"/>
                  </a:solidFill>
                  <a:latin typeface="Times Ten Roman" pitchFamily="18" charset="0"/>
                  <a:cs typeface="Arial" pitchFamily="34" charset="0"/>
                </a:rPr>
                <a:t>DD</a:t>
              </a:r>
              <a:endParaRPr lang="en-US" altLang="en-US" sz="1800">
                <a:solidFill>
                  <a:schemeClr val="tx2"/>
                </a:solidFill>
                <a:latin typeface="Book Antiqua" pitchFamily="18" charset="0"/>
                <a:cs typeface="Arial" pitchFamily="34" charset="0"/>
              </a:endParaRPr>
            </a:p>
          </p:txBody>
        </p:sp>
        <p:sp>
          <p:nvSpPr>
            <p:cNvPr id="15467" name="Rectangle 93"/>
            <p:cNvSpPr>
              <a:spLocks noChangeArrowheads="1"/>
            </p:cNvSpPr>
            <p:nvPr/>
          </p:nvSpPr>
          <p:spPr bwMode="auto">
            <a:xfrm>
              <a:off x="1371600" y="1490663"/>
              <a:ext cx="1746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900" i="1">
                  <a:solidFill>
                    <a:srgbClr val="000000"/>
                  </a:solidFill>
                  <a:latin typeface="Times Ten Roman" pitchFamily="18" charset="0"/>
                  <a:cs typeface="Arial" pitchFamily="34" charset="0"/>
                </a:rPr>
                <a:t>V</a:t>
              </a:r>
              <a:endParaRPr lang="en-US" altLang="en-US" sz="1800">
                <a:solidFill>
                  <a:schemeClr val="tx2"/>
                </a:solidFill>
                <a:latin typeface="Book Antiqua" pitchFamily="18" charset="0"/>
                <a:cs typeface="Arial" pitchFamily="34" charset="0"/>
              </a:endParaRPr>
            </a:p>
          </p:txBody>
        </p:sp>
        <p:sp>
          <p:nvSpPr>
            <p:cNvPr id="15468" name="Rectangle 94"/>
            <p:cNvSpPr>
              <a:spLocks noChangeArrowheads="1"/>
            </p:cNvSpPr>
            <p:nvPr/>
          </p:nvSpPr>
          <p:spPr bwMode="auto">
            <a:xfrm>
              <a:off x="1547813" y="1611313"/>
              <a:ext cx="295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i="1">
                  <a:solidFill>
                    <a:srgbClr val="000000"/>
                  </a:solidFill>
                  <a:latin typeface="Times Ten Roman" pitchFamily="18" charset="0"/>
                  <a:cs typeface="Arial" pitchFamily="34" charset="0"/>
                </a:rPr>
                <a:t>DD</a:t>
              </a:r>
              <a:endParaRPr lang="en-US" altLang="en-US" sz="1800">
                <a:solidFill>
                  <a:schemeClr val="tx2"/>
                </a:solidFill>
                <a:latin typeface="Book Antiqua" pitchFamily="18" charset="0"/>
                <a:cs typeface="Arial" pitchFamily="34" charset="0"/>
              </a:endParaRPr>
            </a:p>
          </p:txBody>
        </p:sp>
        <p:sp>
          <p:nvSpPr>
            <p:cNvPr id="15469" name="Rectangle 95"/>
            <p:cNvSpPr>
              <a:spLocks noChangeArrowheads="1"/>
            </p:cNvSpPr>
            <p:nvPr/>
          </p:nvSpPr>
          <p:spPr bwMode="auto">
            <a:xfrm>
              <a:off x="4921250" y="5351463"/>
              <a:ext cx="1746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900" i="1">
                  <a:solidFill>
                    <a:srgbClr val="000000"/>
                  </a:solidFill>
                  <a:latin typeface="Times Ten Roman" pitchFamily="18" charset="0"/>
                  <a:cs typeface="Arial" pitchFamily="34" charset="0"/>
                </a:rPr>
                <a:t>V</a:t>
              </a:r>
              <a:endParaRPr lang="en-US" altLang="en-US" sz="1800">
                <a:solidFill>
                  <a:schemeClr val="tx2"/>
                </a:solidFill>
                <a:latin typeface="Book Antiqua" pitchFamily="18" charset="0"/>
                <a:cs typeface="Arial" pitchFamily="34" charset="0"/>
              </a:endParaRPr>
            </a:p>
          </p:txBody>
        </p:sp>
        <p:sp>
          <p:nvSpPr>
            <p:cNvPr id="15470" name="Rectangle 96"/>
            <p:cNvSpPr>
              <a:spLocks noChangeArrowheads="1"/>
            </p:cNvSpPr>
            <p:nvPr/>
          </p:nvSpPr>
          <p:spPr bwMode="auto">
            <a:xfrm>
              <a:off x="5097463" y="5472113"/>
              <a:ext cx="158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500" i="1">
                  <a:solidFill>
                    <a:srgbClr val="000000"/>
                  </a:solidFill>
                  <a:latin typeface="Times Ten Roman" pitchFamily="18" charset="0"/>
                  <a:cs typeface="Arial" pitchFamily="34" charset="0"/>
                </a:rPr>
                <a:t>in</a:t>
              </a:r>
              <a:endParaRPr lang="en-US" altLang="en-US" sz="1800">
                <a:solidFill>
                  <a:schemeClr val="tx2"/>
                </a:solidFill>
                <a:latin typeface="Book Antiqua" pitchFamily="18" charset="0"/>
                <a:cs typeface="Arial" pitchFamily="34" charset="0"/>
              </a:endParaRPr>
            </a:p>
          </p:txBody>
        </p:sp>
        <p:sp>
          <p:nvSpPr>
            <p:cNvPr id="15471" name="Rectangle 97"/>
            <p:cNvSpPr>
              <a:spLocks noChangeArrowheads="1"/>
            </p:cNvSpPr>
            <p:nvPr/>
          </p:nvSpPr>
          <p:spPr bwMode="auto">
            <a:xfrm>
              <a:off x="5295900" y="5389563"/>
              <a:ext cx="20161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900">
                  <a:solidFill>
                    <a:srgbClr val="000000"/>
                  </a:solidFill>
                  <a:latin typeface="MathematicalPi 1" pitchFamily="82" charset="0"/>
                  <a:cs typeface="Arial" pitchFamily="34" charset="0"/>
                </a:rPr>
                <a:t>5</a:t>
              </a:r>
              <a:endParaRPr lang="en-US" altLang="en-US" sz="1800">
                <a:solidFill>
                  <a:schemeClr val="tx2"/>
                </a:solidFill>
                <a:latin typeface="Book Antiqua" pitchFamily="18" charset="0"/>
                <a:cs typeface="Arial" pitchFamily="34" charset="0"/>
              </a:endParaRPr>
            </a:p>
          </p:txBody>
        </p:sp>
        <p:sp>
          <p:nvSpPr>
            <p:cNvPr id="15472" name="Rectangle 98"/>
            <p:cNvSpPr>
              <a:spLocks noChangeArrowheads="1"/>
            </p:cNvSpPr>
            <p:nvPr/>
          </p:nvSpPr>
          <p:spPr bwMode="auto">
            <a:xfrm>
              <a:off x="5559425" y="5351463"/>
              <a:ext cx="1746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900" i="1">
                  <a:solidFill>
                    <a:srgbClr val="000000"/>
                  </a:solidFill>
                  <a:latin typeface="Times Ten Roman" pitchFamily="18" charset="0"/>
                  <a:cs typeface="Arial" pitchFamily="34" charset="0"/>
                </a:rPr>
                <a:t>V</a:t>
              </a:r>
              <a:endParaRPr lang="en-US" altLang="en-US" sz="1800">
                <a:solidFill>
                  <a:schemeClr val="tx2"/>
                </a:solidFill>
                <a:latin typeface="Book Antiqua" pitchFamily="18" charset="0"/>
                <a:cs typeface="Arial" pitchFamily="34" charset="0"/>
              </a:endParaRPr>
            </a:p>
          </p:txBody>
        </p:sp>
        <p:sp>
          <p:nvSpPr>
            <p:cNvPr id="15473" name="Rectangle 99"/>
            <p:cNvSpPr>
              <a:spLocks noChangeArrowheads="1"/>
            </p:cNvSpPr>
            <p:nvPr/>
          </p:nvSpPr>
          <p:spPr bwMode="auto">
            <a:xfrm>
              <a:off x="5735638" y="5472113"/>
              <a:ext cx="317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500" i="1">
                  <a:solidFill>
                    <a:srgbClr val="000000"/>
                  </a:solidFill>
                  <a:latin typeface="Times Ten Roman" pitchFamily="18" charset="0"/>
                  <a:cs typeface="Arial" pitchFamily="34" charset="0"/>
                </a:rPr>
                <a:t>DD</a:t>
              </a:r>
              <a:endParaRPr lang="en-US" altLang="en-US" sz="1800">
                <a:solidFill>
                  <a:schemeClr val="tx2"/>
                </a:solidFill>
                <a:latin typeface="Book Antiqua" pitchFamily="18" charset="0"/>
                <a:cs typeface="Arial" pitchFamily="34" charset="0"/>
              </a:endParaRPr>
            </a:p>
          </p:txBody>
        </p:sp>
        <p:sp>
          <p:nvSpPr>
            <p:cNvPr id="15474" name="Rectangle 100"/>
            <p:cNvSpPr>
              <a:spLocks noChangeArrowheads="1"/>
            </p:cNvSpPr>
            <p:nvPr/>
          </p:nvSpPr>
          <p:spPr bwMode="auto">
            <a:xfrm>
              <a:off x="1651000" y="5349875"/>
              <a:ext cx="1746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900" i="1">
                  <a:solidFill>
                    <a:srgbClr val="000000"/>
                  </a:solidFill>
                  <a:latin typeface="Times Ten Roman" pitchFamily="18" charset="0"/>
                  <a:cs typeface="Arial" pitchFamily="34" charset="0"/>
                </a:rPr>
                <a:t>V</a:t>
              </a:r>
              <a:endParaRPr lang="en-US" altLang="en-US" sz="1800">
                <a:solidFill>
                  <a:schemeClr val="tx2"/>
                </a:solidFill>
                <a:latin typeface="Book Antiqua" pitchFamily="18" charset="0"/>
                <a:cs typeface="Arial" pitchFamily="34" charset="0"/>
              </a:endParaRPr>
            </a:p>
          </p:txBody>
        </p:sp>
        <p:sp>
          <p:nvSpPr>
            <p:cNvPr id="15475" name="Rectangle 101"/>
            <p:cNvSpPr>
              <a:spLocks noChangeArrowheads="1"/>
            </p:cNvSpPr>
            <p:nvPr/>
          </p:nvSpPr>
          <p:spPr bwMode="auto">
            <a:xfrm>
              <a:off x="1827213" y="5473700"/>
              <a:ext cx="1476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i="1">
                  <a:solidFill>
                    <a:srgbClr val="000000"/>
                  </a:solidFill>
                  <a:latin typeface="Times Ten Roman" pitchFamily="18" charset="0"/>
                  <a:cs typeface="Arial" pitchFamily="34" charset="0"/>
                </a:rPr>
                <a:t>in</a:t>
              </a:r>
              <a:endParaRPr lang="en-US" altLang="en-US" sz="1800">
                <a:solidFill>
                  <a:schemeClr val="tx2"/>
                </a:solidFill>
                <a:latin typeface="Book Antiqua" pitchFamily="18" charset="0"/>
                <a:cs typeface="Arial" pitchFamily="34" charset="0"/>
              </a:endParaRPr>
            </a:p>
          </p:txBody>
        </p:sp>
        <p:sp>
          <p:nvSpPr>
            <p:cNvPr id="15476" name="Rectangle 102"/>
            <p:cNvSpPr>
              <a:spLocks noChangeArrowheads="1"/>
            </p:cNvSpPr>
            <p:nvPr/>
          </p:nvSpPr>
          <p:spPr bwMode="auto">
            <a:xfrm>
              <a:off x="2025650" y="5387975"/>
              <a:ext cx="20161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900">
                  <a:solidFill>
                    <a:srgbClr val="000000"/>
                  </a:solidFill>
                  <a:latin typeface="MathematicalPi 1" pitchFamily="82" charset="0"/>
                  <a:cs typeface="Arial" pitchFamily="34" charset="0"/>
                </a:rPr>
                <a:t>5</a:t>
              </a:r>
              <a:endParaRPr lang="en-US" altLang="en-US" sz="1800">
                <a:solidFill>
                  <a:schemeClr val="tx2"/>
                </a:solidFill>
                <a:latin typeface="Book Antiqua" pitchFamily="18" charset="0"/>
                <a:cs typeface="Arial" pitchFamily="34" charset="0"/>
              </a:endParaRPr>
            </a:p>
          </p:txBody>
        </p:sp>
        <p:sp>
          <p:nvSpPr>
            <p:cNvPr id="15477" name="Rectangle 103"/>
            <p:cNvSpPr>
              <a:spLocks noChangeArrowheads="1"/>
            </p:cNvSpPr>
            <p:nvPr/>
          </p:nvSpPr>
          <p:spPr bwMode="auto">
            <a:xfrm>
              <a:off x="2290763" y="5349875"/>
              <a:ext cx="1206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900">
                  <a:solidFill>
                    <a:srgbClr val="000000"/>
                  </a:solidFill>
                  <a:latin typeface="Times Ten Roman" pitchFamily="18" charset="0"/>
                  <a:cs typeface="Arial" pitchFamily="34" charset="0"/>
                </a:rPr>
                <a:t>0</a:t>
              </a:r>
              <a:endParaRPr lang="en-US" altLang="en-US" sz="1800">
                <a:solidFill>
                  <a:schemeClr val="tx2"/>
                </a:solidFill>
                <a:latin typeface="Book Antiqua" pitchFamily="18" charset="0"/>
                <a:cs typeface="Arial" pitchFamily="34" charset="0"/>
              </a:endParaRPr>
            </a:p>
          </p:txBody>
        </p:sp>
        <p:sp>
          <p:nvSpPr>
            <p:cNvPr id="94" name="Rectangle 104"/>
            <p:cNvSpPr>
              <a:spLocks noChangeArrowheads="1"/>
            </p:cNvSpPr>
            <p:nvPr/>
          </p:nvSpPr>
          <p:spPr bwMode="auto">
            <a:xfrm>
              <a:off x="1188236" y="5778746"/>
              <a:ext cx="1647350" cy="333775"/>
            </a:xfrm>
            <a:prstGeom prst="rect">
              <a:avLst/>
            </a:prstGeom>
            <a:noFill/>
            <a:ln w="9525">
              <a:noFill/>
              <a:miter lim="800000"/>
              <a:headEnd/>
              <a:tailEnd/>
            </a:ln>
          </p:spPr>
          <p:txBody>
            <a:bodyPr wrap="none" lIns="0" tIns="0" rIns="0" bIns="0">
              <a:spAutoFit/>
            </a:bodyPr>
            <a:lstStyle/>
            <a:p>
              <a:pPr>
                <a:defRPr/>
              </a:pPr>
              <a:r>
                <a:rPr lang="en-US" sz="1900" dirty="0">
                  <a:solidFill>
                    <a:srgbClr val="000000"/>
                  </a:solidFill>
                  <a:latin typeface="+mn-lt"/>
                </a:rPr>
                <a:t>(a) Low-to-high</a:t>
              </a:r>
              <a:endParaRPr lang="en-US" sz="1800" dirty="0">
                <a:solidFill>
                  <a:schemeClr val="tx2"/>
                </a:solidFill>
                <a:latin typeface="+mn-lt"/>
              </a:endParaRPr>
            </a:p>
          </p:txBody>
        </p:sp>
        <p:sp>
          <p:nvSpPr>
            <p:cNvPr id="95" name="Rectangle 105"/>
            <p:cNvSpPr>
              <a:spLocks noChangeArrowheads="1"/>
            </p:cNvSpPr>
            <p:nvPr/>
          </p:nvSpPr>
          <p:spPr bwMode="auto">
            <a:xfrm>
              <a:off x="4642491" y="5778746"/>
              <a:ext cx="1605906" cy="333775"/>
            </a:xfrm>
            <a:prstGeom prst="rect">
              <a:avLst/>
            </a:prstGeom>
            <a:noFill/>
            <a:ln w="9525">
              <a:noFill/>
              <a:miter lim="800000"/>
              <a:headEnd/>
              <a:tailEnd/>
            </a:ln>
          </p:spPr>
          <p:txBody>
            <a:bodyPr wrap="none" lIns="0" tIns="0" rIns="0" bIns="0">
              <a:spAutoFit/>
            </a:bodyPr>
            <a:lstStyle/>
            <a:p>
              <a:pPr>
                <a:defRPr/>
              </a:pPr>
              <a:r>
                <a:rPr lang="en-US" sz="1900" dirty="0">
                  <a:solidFill>
                    <a:srgbClr val="000000"/>
                  </a:solidFill>
                  <a:latin typeface="+mn-lt"/>
                </a:rPr>
                <a:t>(b) High-to-low</a:t>
              </a:r>
              <a:endParaRPr lang="en-US" sz="1800" dirty="0">
                <a:solidFill>
                  <a:schemeClr val="tx2"/>
                </a:solidFill>
                <a:latin typeface="+mn-lt"/>
              </a:endParaRPr>
            </a:p>
          </p:txBody>
        </p:sp>
        <p:sp>
          <p:nvSpPr>
            <p:cNvPr id="15480" name="Rectangle 106"/>
            <p:cNvSpPr>
              <a:spLocks noChangeArrowheads="1"/>
            </p:cNvSpPr>
            <p:nvPr/>
          </p:nvSpPr>
          <p:spPr bwMode="auto">
            <a:xfrm>
              <a:off x="6400800" y="4011613"/>
              <a:ext cx="1746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900" i="1">
                  <a:solidFill>
                    <a:srgbClr val="000000"/>
                  </a:solidFill>
                  <a:latin typeface="Times Ten Roman" pitchFamily="18" charset="0"/>
                  <a:cs typeface="Arial" pitchFamily="34" charset="0"/>
                </a:rPr>
                <a:t>C</a:t>
              </a:r>
              <a:endParaRPr lang="en-US" altLang="en-US" sz="1800">
                <a:solidFill>
                  <a:schemeClr val="tx2"/>
                </a:solidFill>
                <a:latin typeface="Book Antiqua" pitchFamily="18" charset="0"/>
                <a:cs typeface="Arial" pitchFamily="34" charset="0"/>
              </a:endParaRPr>
            </a:p>
          </p:txBody>
        </p:sp>
        <p:sp>
          <p:nvSpPr>
            <p:cNvPr id="15481" name="Rectangle 107"/>
            <p:cNvSpPr>
              <a:spLocks noChangeArrowheads="1"/>
            </p:cNvSpPr>
            <p:nvPr/>
          </p:nvSpPr>
          <p:spPr bwMode="auto">
            <a:xfrm>
              <a:off x="6577013" y="4132263"/>
              <a:ext cx="1285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i="1">
                  <a:solidFill>
                    <a:srgbClr val="000000"/>
                  </a:solidFill>
                  <a:latin typeface="Times Ten Roman" pitchFamily="18" charset="0"/>
                  <a:cs typeface="Arial" pitchFamily="34" charset="0"/>
                </a:rPr>
                <a:t>L</a:t>
              </a:r>
              <a:endParaRPr lang="en-US" altLang="en-US" sz="1800">
                <a:solidFill>
                  <a:schemeClr val="tx2"/>
                </a:solidFill>
                <a:latin typeface="Book Antiqua" pitchFamily="18" charset="0"/>
                <a:cs typeface="Arial" pitchFamily="34" charset="0"/>
              </a:endParaRPr>
            </a:p>
          </p:txBody>
        </p:sp>
        <p:sp>
          <p:nvSpPr>
            <p:cNvPr id="15482" name="Rectangle 108"/>
            <p:cNvSpPr>
              <a:spLocks noChangeArrowheads="1"/>
            </p:cNvSpPr>
            <p:nvPr/>
          </p:nvSpPr>
          <p:spPr bwMode="auto">
            <a:xfrm>
              <a:off x="2549525" y="3890963"/>
              <a:ext cx="1746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900" i="1">
                  <a:solidFill>
                    <a:srgbClr val="000000"/>
                  </a:solidFill>
                  <a:latin typeface="Times Ten Roman" pitchFamily="18" charset="0"/>
                  <a:cs typeface="Arial" pitchFamily="34" charset="0"/>
                </a:rPr>
                <a:t>C</a:t>
              </a:r>
              <a:endParaRPr lang="en-US" altLang="en-US" sz="1800">
                <a:solidFill>
                  <a:schemeClr val="tx2"/>
                </a:solidFill>
                <a:latin typeface="Book Antiqua" pitchFamily="18" charset="0"/>
                <a:cs typeface="Arial" pitchFamily="34" charset="0"/>
              </a:endParaRPr>
            </a:p>
          </p:txBody>
        </p:sp>
        <p:sp>
          <p:nvSpPr>
            <p:cNvPr id="15483" name="Rectangle 109"/>
            <p:cNvSpPr>
              <a:spLocks noChangeArrowheads="1"/>
            </p:cNvSpPr>
            <p:nvPr/>
          </p:nvSpPr>
          <p:spPr bwMode="auto">
            <a:xfrm>
              <a:off x="2725738" y="4010025"/>
              <a:ext cx="1285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i="1">
                  <a:solidFill>
                    <a:srgbClr val="000000"/>
                  </a:solidFill>
                  <a:latin typeface="Times Ten Roman" pitchFamily="18" charset="0"/>
                  <a:cs typeface="Arial" pitchFamily="34" charset="0"/>
                </a:rPr>
                <a:t>L</a:t>
              </a:r>
              <a:endParaRPr lang="en-US" altLang="en-US" sz="1800">
                <a:solidFill>
                  <a:schemeClr val="tx2"/>
                </a:solidFill>
                <a:latin typeface="Book Antiqua" pitchFamily="18" charset="0"/>
                <a:cs typeface="Arial" pitchFamily="34" charset="0"/>
              </a:endParaRPr>
            </a:p>
          </p:txBody>
        </p:sp>
      </p:grpSp>
      <p:grpSp>
        <p:nvGrpSpPr>
          <p:cNvPr id="15365" name="Group 3"/>
          <p:cNvGrpSpPr>
            <a:grpSpLocks/>
          </p:cNvGrpSpPr>
          <p:nvPr/>
        </p:nvGrpSpPr>
        <p:grpSpPr bwMode="auto">
          <a:xfrm>
            <a:off x="4438650" y="4364038"/>
            <a:ext cx="4489450" cy="558800"/>
            <a:chOff x="3936" y="1090"/>
            <a:chExt cx="1680" cy="1011"/>
          </a:xfrm>
        </p:grpSpPr>
        <p:sp>
          <p:nvSpPr>
            <p:cNvPr id="115" name="Rectangle 4"/>
            <p:cNvSpPr>
              <a:spLocks noChangeArrowheads="1"/>
            </p:cNvSpPr>
            <p:nvPr/>
          </p:nvSpPr>
          <p:spPr bwMode="auto">
            <a:xfrm>
              <a:off x="3936" y="1090"/>
              <a:ext cx="1680" cy="925"/>
            </a:xfrm>
            <a:prstGeom prst="rect">
              <a:avLst/>
            </a:prstGeom>
            <a:solidFill>
              <a:schemeClr val="accent1">
                <a:lumMod val="90000"/>
              </a:schemeClr>
            </a:solidFill>
            <a:ln w="12700">
              <a:solidFill>
                <a:schemeClr val="tx1"/>
              </a:solidFill>
              <a:miter lim="800000"/>
              <a:headEnd/>
              <a:tailEnd/>
            </a:ln>
          </p:spPr>
          <p:txBody>
            <a:bodyPr wrap="none" anchor="ctr"/>
            <a:lstStyle>
              <a:lvl1pPr>
                <a:defRPr sz="2400" i="1">
                  <a:solidFill>
                    <a:schemeClr val="tx1"/>
                  </a:solidFill>
                  <a:latin typeface="Arial" pitchFamily="34" charset="0"/>
                  <a:cs typeface="Arial" pitchFamily="34" charset="0"/>
                </a:defRPr>
              </a:lvl1pPr>
              <a:lvl2pPr marL="742950" indent="-285750">
                <a:defRPr sz="2400" i="1">
                  <a:solidFill>
                    <a:schemeClr val="tx1"/>
                  </a:solidFill>
                  <a:latin typeface="Arial" pitchFamily="34" charset="0"/>
                  <a:cs typeface="Arial" pitchFamily="34" charset="0"/>
                </a:defRPr>
              </a:lvl2pPr>
              <a:lvl3pPr marL="1143000" indent="-228600">
                <a:defRPr sz="2400" i="1">
                  <a:solidFill>
                    <a:schemeClr val="tx1"/>
                  </a:solidFill>
                  <a:latin typeface="Arial" pitchFamily="34" charset="0"/>
                  <a:cs typeface="Arial" pitchFamily="34" charset="0"/>
                </a:defRPr>
              </a:lvl3pPr>
              <a:lvl4pPr marL="1600200" indent="-228600">
                <a:defRPr sz="2400" i="1">
                  <a:solidFill>
                    <a:schemeClr val="tx1"/>
                  </a:solidFill>
                  <a:latin typeface="Arial" pitchFamily="34" charset="0"/>
                  <a:cs typeface="Arial" pitchFamily="34" charset="0"/>
                </a:defRPr>
              </a:lvl4pPr>
              <a:lvl5pPr marL="2057400" indent="-228600">
                <a:defRPr sz="2400"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i="1">
                  <a:solidFill>
                    <a:schemeClr val="tx1"/>
                  </a:solidFill>
                  <a:latin typeface="Arial" pitchFamily="34" charset="0"/>
                  <a:cs typeface="Arial" pitchFamily="34" charset="0"/>
                </a:defRPr>
              </a:lvl9pPr>
            </a:lstStyle>
            <a:p>
              <a:pPr algn="ctr">
                <a:defRPr/>
              </a:pPr>
              <a:endParaRPr lang="en-US" altLang="en-US" sz="2000" dirty="0" smtClean="0"/>
            </a:p>
          </p:txBody>
        </p:sp>
        <p:sp>
          <p:nvSpPr>
            <p:cNvPr id="15380" name="Rectangle 5"/>
            <p:cNvSpPr>
              <a:spLocks noChangeArrowheads="1"/>
            </p:cNvSpPr>
            <p:nvPr/>
          </p:nvSpPr>
          <p:spPr bwMode="auto">
            <a:xfrm>
              <a:off x="4058" y="1322"/>
              <a:ext cx="32"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b="1">
                  <a:solidFill>
                    <a:schemeClr val="bg1"/>
                  </a:solidFill>
                  <a:latin typeface="Arial" pitchFamily="34" charset="0"/>
                  <a:cs typeface="Arial" pitchFamily="34" charset="0"/>
                </a:rPr>
                <a:t>t</a:t>
              </a:r>
              <a:endParaRPr lang="en-US" altLang="en-US" sz="2000">
                <a:solidFill>
                  <a:schemeClr val="bg1"/>
                </a:solidFill>
                <a:latin typeface="Arial" pitchFamily="34" charset="0"/>
                <a:cs typeface="Arial" pitchFamily="34" charset="0"/>
              </a:endParaRPr>
            </a:p>
          </p:txBody>
        </p:sp>
        <p:sp>
          <p:nvSpPr>
            <p:cNvPr id="15381" name="Rectangle 6"/>
            <p:cNvSpPr>
              <a:spLocks noChangeArrowheads="1"/>
            </p:cNvSpPr>
            <p:nvPr/>
          </p:nvSpPr>
          <p:spPr bwMode="auto">
            <a:xfrm>
              <a:off x="4117" y="1403"/>
              <a:ext cx="187"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b="1">
                  <a:solidFill>
                    <a:schemeClr val="bg1"/>
                  </a:solidFill>
                  <a:latin typeface="Arial" pitchFamily="34" charset="0"/>
                  <a:cs typeface="Arial" pitchFamily="34" charset="0"/>
                </a:rPr>
                <a:t>pHL</a:t>
              </a:r>
              <a:endParaRPr lang="en-US" altLang="en-US" sz="2000">
                <a:solidFill>
                  <a:schemeClr val="bg1"/>
                </a:solidFill>
                <a:latin typeface="Arial" pitchFamily="34" charset="0"/>
                <a:cs typeface="Arial" pitchFamily="34" charset="0"/>
              </a:endParaRPr>
            </a:p>
          </p:txBody>
        </p:sp>
        <p:sp>
          <p:nvSpPr>
            <p:cNvPr id="15382" name="Rectangle 7"/>
            <p:cNvSpPr>
              <a:spLocks noChangeArrowheads="1"/>
            </p:cNvSpPr>
            <p:nvPr/>
          </p:nvSpPr>
          <p:spPr bwMode="auto">
            <a:xfrm>
              <a:off x="4391" y="1322"/>
              <a:ext cx="397"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b="1">
                  <a:solidFill>
                    <a:schemeClr val="bg1"/>
                  </a:solidFill>
                  <a:latin typeface="Arial" pitchFamily="34" charset="0"/>
                  <a:cs typeface="Arial" pitchFamily="34" charset="0"/>
                </a:rPr>
                <a:t> = 0.69(R</a:t>
              </a:r>
              <a:endParaRPr lang="en-US" altLang="en-US" sz="2000">
                <a:solidFill>
                  <a:schemeClr val="bg1"/>
                </a:solidFill>
                <a:latin typeface="Arial" pitchFamily="34" charset="0"/>
                <a:cs typeface="Arial" pitchFamily="34" charset="0"/>
              </a:endParaRPr>
            </a:p>
          </p:txBody>
        </p:sp>
        <p:sp>
          <p:nvSpPr>
            <p:cNvPr id="15383" name="Rectangle 8"/>
            <p:cNvSpPr>
              <a:spLocks noChangeArrowheads="1"/>
            </p:cNvSpPr>
            <p:nvPr/>
          </p:nvSpPr>
          <p:spPr bwMode="auto">
            <a:xfrm>
              <a:off x="4841" y="1403"/>
              <a:ext cx="59"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b="1">
                  <a:solidFill>
                    <a:schemeClr val="bg1"/>
                  </a:solidFill>
                  <a:latin typeface="Arial" pitchFamily="34" charset="0"/>
                  <a:cs typeface="Arial" pitchFamily="34" charset="0"/>
                </a:rPr>
                <a:t>n</a:t>
              </a:r>
              <a:endParaRPr lang="en-US" altLang="en-US" sz="2000">
                <a:solidFill>
                  <a:schemeClr val="bg1"/>
                </a:solidFill>
                <a:latin typeface="Arial" pitchFamily="34" charset="0"/>
                <a:cs typeface="Arial" pitchFamily="34" charset="0"/>
              </a:endParaRPr>
            </a:p>
          </p:txBody>
        </p:sp>
        <p:sp>
          <p:nvSpPr>
            <p:cNvPr id="15384" name="Rectangle 9"/>
            <p:cNvSpPr>
              <a:spLocks noChangeArrowheads="1"/>
            </p:cNvSpPr>
            <p:nvPr/>
          </p:nvSpPr>
          <p:spPr bwMode="auto">
            <a:xfrm>
              <a:off x="5011" y="1322"/>
              <a:ext cx="96"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b="1">
                  <a:solidFill>
                    <a:schemeClr val="bg1"/>
                  </a:solidFill>
                  <a:latin typeface="Arial" pitchFamily="34" charset="0"/>
                  <a:cs typeface="Arial" pitchFamily="34" charset="0"/>
                </a:rPr>
                <a:t>.C</a:t>
              </a:r>
              <a:endParaRPr lang="en-US" altLang="en-US" sz="2000">
                <a:solidFill>
                  <a:schemeClr val="bg1"/>
                </a:solidFill>
                <a:latin typeface="Arial" pitchFamily="34" charset="0"/>
                <a:cs typeface="Arial" pitchFamily="34" charset="0"/>
              </a:endParaRPr>
            </a:p>
          </p:txBody>
        </p:sp>
        <p:sp>
          <p:nvSpPr>
            <p:cNvPr id="15385" name="Rectangle 10"/>
            <p:cNvSpPr>
              <a:spLocks noChangeArrowheads="1"/>
            </p:cNvSpPr>
            <p:nvPr/>
          </p:nvSpPr>
          <p:spPr bwMode="auto">
            <a:xfrm>
              <a:off x="5188" y="1403"/>
              <a:ext cx="59"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b="1">
                  <a:solidFill>
                    <a:schemeClr val="bg1"/>
                  </a:solidFill>
                  <a:latin typeface="Arial" pitchFamily="34" charset="0"/>
                  <a:cs typeface="Arial" pitchFamily="34" charset="0"/>
                </a:rPr>
                <a:t>L</a:t>
              </a:r>
              <a:endParaRPr lang="en-US" altLang="en-US" sz="2000">
                <a:solidFill>
                  <a:schemeClr val="bg1"/>
                </a:solidFill>
                <a:latin typeface="Arial" pitchFamily="34" charset="0"/>
                <a:cs typeface="Arial" pitchFamily="34" charset="0"/>
              </a:endParaRPr>
            </a:p>
          </p:txBody>
        </p:sp>
        <p:sp>
          <p:nvSpPr>
            <p:cNvPr id="15386" name="Rectangle 11"/>
            <p:cNvSpPr>
              <a:spLocks noChangeArrowheads="1"/>
            </p:cNvSpPr>
            <p:nvPr/>
          </p:nvSpPr>
          <p:spPr bwMode="auto">
            <a:xfrm>
              <a:off x="5277" y="1322"/>
              <a:ext cx="32"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b="1">
                  <a:solidFill>
                    <a:schemeClr val="bg1"/>
                  </a:solidFill>
                  <a:latin typeface="Arial" pitchFamily="34" charset="0"/>
                  <a:cs typeface="Arial" pitchFamily="34" charset="0"/>
                </a:rPr>
                <a:t>)</a:t>
              </a:r>
              <a:endParaRPr lang="en-US" altLang="en-US" sz="2000">
                <a:solidFill>
                  <a:schemeClr val="bg1"/>
                </a:solidFill>
                <a:latin typeface="Arial" pitchFamily="34" charset="0"/>
                <a:cs typeface="Arial" pitchFamily="34" charset="0"/>
              </a:endParaRPr>
            </a:p>
          </p:txBody>
        </p:sp>
        <p:sp>
          <p:nvSpPr>
            <p:cNvPr id="15387" name="Rectangle 13"/>
            <p:cNvSpPr>
              <a:spLocks noChangeArrowheads="1"/>
            </p:cNvSpPr>
            <p:nvPr/>
          </p:nvSpPr>
          <p:spPr bwMode="auto">
            <a:xfrm>
              <a:off x="5107" y="1699"/>
              <a:ext cx="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000">
                <a:solidFill>
                  <a:schemeClr val="bg1"/>
                </a:solidFill>
                <a:latin typeface="Arial" pitchFamily="34" charset="0"/>
                <a:cs typeface="Arial" pitchFamily="34" charset="0"/>
              </a:endParaRPr>
            </a:p>
          </p:txBody>
        </p:sp>
        <p:sp>
          <p:nvSpPr>
            <p:cNvPr id="15388" name="Rectangle 14"/>
            <p:cNvSpPr>
              <a:spLocks noChangeArrowheads="1"/>
            </p:cNvSpPr>
            <p:nvPr/>
          </p:nvSpPr>
          <p:spPr bwMode="auto">
            <a:xfrm>
              <a:off x="5284" y="1618"/>
              <a:ext cx="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000">
                <a:solidFill>
                  <a:schemeClr val="bg1"/>
                </a:solidFill>
                <a:latin typeface="Arial" pitchFamily="34" charset="0"/>
                <a:cs typeface="Arial" pitchFamily="34" charset="0"/>
              </a:endParaRPr>
            </a:p>
          </p:txBody>
        </p:sp>
        <p:sp>
          <p:nvSpPr>
            <p:cNvPr id="15389" name="Rectangle 15"/>
            <p:cNvSpPr>
              <a:spLocks noChangeArrowheads="1"/>
            </p:cNvSpPr>
            <p:nvPr/>
          </p:nvSpPr>
          <p:spPr bwMode="auto">
            <a:xfrm>
              <a:off x="5410" y="1699"/>
              <a:ext cx="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000">
                <a:solidFill>
                  <a:schemeClr val="bg1"/>
                </a:solidFill>
                <a:latin typeface="Arial" pitchFamily="34" charset="0"/>
                <a:cs typeface="Arial" pitchFamily="34" charset="0"/>
              </a:endParaRPr>
            </a:p>
          </p:txBody>
        </p:sp>
      </p:grpSp>
      <p:grpSp>
        <p:nvGrpSpPr>
          <p:cNvPr id="15366" name="Group 3"/>
          <p:cNvGrpSpPr>
            <a:grpSpLocks/>
          </p:cNvGrpSpPr>
          <p:nvPr/>
        </p:nvGrpSpPr>
        <p:grpSpPr bwMode="auto">
          <a:xfrm>
            <a:off x="4438650" y="5154613"/>
            <a:ext cx="4489450" cy="593725"/>
            <a:chOff x="3936" y="1090"/>
            <a:chExt cx="1680" cy="1011"/>
          </a:xfrm>
        </p:grpSpPr>
        <p:sp>
          <p:nvSpPr>
            <p:cNvPr id="127" name="Rectangle 4"/>
            <p:cNvSpPr>
              <a:spLocks noChangeArrowheads="1"/>
            </p:cNvSpPr>
            <p:nvPr/>
          </p:nvSpPr>
          <p:spPr bwMode="auto">
            <a:xfrm>
              <a:off x="3936" y="1090"/>
              <a:ext cx="1680" cy="927"/>
            </a:xfrm>
            <a:prstGeom prst="rect">
              <a:avLst/>
            </a:prstGeom>
            <a:solidFill>
              <a:schemeClr val="accent1">
                <a:lumMod val="90000"/>
              </a:schemeClr>
            </a:solidFill>
            <a:ln w="12700">
              <a:solidFill>
                <a:schemeClr val="tx1"/>
              </a:solidFill>
              <a:miter lim="800000"/>
              <a:headEnd/>
              <a:tailEnd/>
            </a:ln>
          </p:spPr>
          <p:txBody>
            <a:bodyPr wrap="none" anchor="ctr"/>
            <a:lstStyle>
              <a:lvl1pPr>
                <a:defRPr sz="2400" i="1">
                  <a:solidFill>
                    <a:schemeClr val="tx1"/>
                  </a:solidFill>
                  <a:latin typeface="Arial" pitchFamily="34" charset="0"/>
                  <a:cs typeface="Arial" pitchFamily="34" charset="0"/>
                </a:defRPr>
              </a:lvl1pPr>
              <a:lvl2pPr marL="742950" indent="-285750">
                <a:defRPr sz="2400" i="1">
                  <a:solidFill>
                    <a:schemeClr val="tx1"/>
                  </a:solidFill>
                  <a:latin typeface="Arial" pitchFamily="34" charset="0"/>
                  <a:cs typeface="Arial" pitchFamily="34" charset="0"/>
                </a:defRPr>
              </a:lvl2pPr>
              <a:lvl3pPr marL="1143000" indent="-228600">
                <a:defRPr sz="2400" i="1">
                  <a:solidFill>
                    <a:schemeClr val="tx1"/>
                  </a:solidFill>
                  <a:latin typeface="Arial" pitchFamily="34" charset="0"/>
                  <a:cs typeface="Arial" pitchFamily="34" charset="0"/>
                </a:defRPr>
              </a:lvl3pPr>
              <a:lvl4pPr marL="1600200" indent="-228600">
                <a:defRPr sz="2400" i="1">
                  <a:solidFill>
                    <a:schemeClr val="tx1"/>
                  </a:solidFill>
                  <a:latin typeface="Arial" pitchFamily="34" charset="0"/>
                  <a:cs typeface="Arial" pitchFamily="34" charset="0"/>
                </a:defRPr>
              </a:lvl4pPr>
              <a:lvl5pPr marL="2057400" indent="-228600">
                <a:defRPr sz="2400"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i="1">
                  <a:solidFill>
                    <a:schemeClr val="tx1"/>
                  </a:solidFill>
                  <a:latin typeface="Arial" pitchFamily="34" charset="0"/>
                  <a:cs typeface="Arial" pitchFamily="34" charset="0"/>
                </a:defRPr>
              </a:lvl9pPr>
            </a:lstStyle>
            <a:p>
              <a:pPr algn="ctr">
                <a:defRPr/>
              </a:pPr>
              <a:endParaRPr lang="en-US" altLang="en-US" sz="2000" dirty="0" smtClean="0"/>
            </a:p>
          </p:txBody>
        </p:sp>
        <p:sp>
          <p:nvSpPr>
            <p:cNvPr id="15369" name="Rectangle 5"/>
            <p:cNvSpPr>
              <a:spLocks noChangeArrowheads="1"/>
            </p:cNvSpPr>
            <p:nvPr/>
          </p:nvSpPr>
          <p:spPr bwMode="auto">
            <a:xfrm>
              <a:off x="4058" y="1322"/>
              <a:ext cx="32"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b="1">
                  <a:solidFill>
                    <a:schemeClr val="bg1"/>
                  </a:solidFill>
                  <a:latin typeface="Arial" pitchFamily="34" charset="0"/>
                  <a:cs typeface="Arial" pitchFamily="34" charset="0"/>
                </a:rPr>
                <a:t>t</a:t>
              </a:r>
              <a:endParaRPr lang="en-US" altLang="en-US" sz="2000">
                <a:solidFill>
                  <a:schemeClr val="bg1"/>
                </a:solidFill>
                <a:latin typeface="Arial" pitchFamily="34" charset="0"/>
                <a:cs typeface="Arial" pitchFamily="34" charset="0"/>
              </a:endParaRPr>
            </a:p>
          </p:txBody>
        </p:sp>
        <p:sp>
          <p:nvSpPr>
            <p:cNvPr id="15370" name="Rectangle 6"/>
            <p:cNvSpPr>
              <a:spLocks noChangeArrowheads="1"/>
            </p:cNvSpPr>
            <p:nvPr/>
          </p:nvSpPr>
          <p:spPr bwMode="auto">
            <a:xfrm>
              <a:off x="4117" y="1403"/>
              <a:ext cx="187"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b="1">
                  <a:solidFill>
                    <a:schemeClr val="bg1"/>
                  </a:solidFill>
                  <a:latin typeface="Arial" pitchFamily="34" charset="0"/>
                  <a:cs typeface="Arial" pitchFamily="34" charset="0"/>
                </a:rPr>
                <a:t>pLH</a:t>
              </a:r>
              <a:endParaRPr lang="en-US" altLang="en-US" sz="2000">
                <a:solidFill>
                  <a:schemeClr val="bg1"/>
                </a:solidFill>
                <a:latin typeface="Arial" pitchFamily="34" charset="0"/>
                <a:cs typeface="Arial" pitchFamily="34" charset="0"/>
              </a:endParaRPr>
            </a:p>
          </p:txBody>
        </p:sp>
        <p:sp>
          <p:nvSpPr>
            <p:cNvPr id="15371" name="Rectangle 7"/>
            <p:cNvSpPr>
              <a:spLocks noChangeArrowheads="1"/>
            </p:cNvSpPr>
            <p:nvPr/>
          </p:nvSpPr>
          <p:spPr bwMode="auto">
            <a:xfrm>
              <a:off x="4391" y="1322"/>
              <a:ext cx="397"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b="1">
                  <a:solidFill>
                    <a:schemeClr val="bg1"/>
                  </a:solidFill>
                  <a:latin typeface="Arial" pitchFamily="34" charset="0"/>
                  <a:cs typeface="Arial" pitchFamily="34" charset="0"/>
                </a:rPr>
                <a:t> = 0.69(R</a:t>
              </a:r>
              <a:endParaRPr lang="en-US" altLang="en-US" sz="2000">
                <a:solidFill>
                  <a:schemeClr val="bg1"/>
                </a:solidFill>
                <a:latin typeface="Arial" pitchFamily="34" charset="0"/>
                <a:cs typeface="Arial" pitchFamily="34" charset="0"/>
              </a:endParaRPr>
            </a:p>
          </p:txBody>
        </p:sp>
        <p:sp>
          <p:nvSpPr>
            <p:cNvPr id="15372" name="Rectangle 8"/>
            <p:cNvSpPr>
              <a:spLocks noChangeArrowheads="1"/>
            </p:cNvSpPr>
            <p:nvPr/>
          </p:nvSpPr>
          <p:spPr bwMode="auto">
            <a:xfrm>
              <a:off x="4841" y="1403"/>
              <a:ext cx="59"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b="1">
                  <a:solidFill>
                    <a:schemeClr val="bg1"/>
                  </a:solidFill>
                  <a:latin typeface="Arial" pitchFamily="34" charset="0"/>
                  <a:cs typeface="Arial" pitchFamily="34" charset="0"/>
                </a:rPr>
                <a:t>p</a:t>
              </a:r>
              <a:endParaRPr lang="en-US" altLang="en-US" sz="2000">
                <a:solidFill>
                  <a:schemeClr val="bg1"/>
                </a:solidFill>
                <a:latin typeface="Arial" pitchFamily="34" charset="0"/>
                <a:cs typeface="Arial" pitchFamily="34" charset="0"/>
              </a:endParaRPr>
            </a:p>
          </p:txBody>
        </p:sp>
        <p:sp>
          <p:nvSpPr>
            <p:cNvPr id="15373" name="Rectangle 9"/>
            <p:cNvSpPr>
              <a:spLocks noChangeArrowheads="1"/>
            </p:cNvSpPr>
            <p:nvPr/>
          </p:nvSpPr>
          <p:spPr bwMode="auto">
            <a:xfrm>
              <a:off x="5011" y="1322"/>
              <a:ext cx="96"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b="1">
                  <a:solidFill>
                    <a:schemeClr val="bg1"/>
                  </a:solidFill>
                  <a:latin typeface="Arial" pitchFamily="34" charset="0"/>
                  <a:cs typeface="Arial" pitchFamily="34" charset="0"/>
                </a:rPr>
                <a:t>.C</a:t>
              </a:r>
              <a:endParaRPr lang="en-US" altLang="en-US" sz="2000">
                <a:solidFill>
                  <a:schemeClr val="bg1"/>
                </a:solidFill>
                <a:latin typeface="Arial" pitchFamily="34" charset="0"/>
                <a:cs typeface="Arial" pitchFamily="34" charset="0"/>
              </a:endParaRPr>
            </a:p>
          </p:txBody>
        </p:sp>
        <p:sp>
          <p:nvSpPr>
            <p:cNvPr id="15374" name="Rectangle 10"/>
            <p:cNvSpPr>
              <a:spLocks noChangeArrowheads="1"/>
            </p:cNvSpPr>
            <p:nvPr/>
          </p:nvSpPr>
          <p:spPr bwMode="auto">
            <a:xfrm>
              <a:off x="5188" y="1403"/>
              <a:ext cx="59"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b="1">
                  <a:solidFill>
                    <a:schemeClr val="bg1"/>
                  </a:solidFill>
                  <a:latin typeface="Arial" pitchFamily="34" charset="0"/>
                  <a:cs typeface="Arial" pitchFamily="34" charset="0"/>
                </a:rPr>
                <a:t>L</a:t>
              </a:r>
              <a:endParaRPr lang="en-US" altLang="en-US" sz="2000">
                <a:solidFill>
                  <a:schemeClr val="bg1"/>
                </a:solidFill>
                <a:latin typeface="Arial" pitchFamily="34" charset="0"/>
                <a:cs typeface="Arial" pitchFamily="34" charset="0"/>
              </a:endParaRPr>
            </a:p>
          </p:txBody>
        </p:sp>
        <p:sp>
          <p:nvSpPr>
            <p:cNvPr id="15375" name="Rectangle 11"/>
            <p:cNvSpPr>
              <a:spLocks noChangeArrowheads="1"/>
            </p:cNvSpPr>
            <p:nvPr/>
          </p:nvSpPr>
          <p:spPr bwMode="auto">
            <a:xfrm>
              <a:off x="5277" y="1322"/>
              <a:ext cx="32"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b="1">
                  <a:solidFill>
                    <a:schemeClr val="bg1"/>
                  </a:solidFill>
                  <a:latin typeface="Arial" pitchFamily="34" charset="0"/>
                  <a:cs typeface="Arial" pitchFamily="34" charset="0"/>
                </a:rPr>
                <a:t>)</a:t>
              </a:r>
              <a:endParaRPr lang="en-US" altLang="en-US" sz="2000">
                <a:solidFill>
                  <a:schemeClr val="bg1"/>
                </a:solidFill>
                <a:latin typeface="Arial" pitchFamily="34" charset="0"/>
                <a:cs typeface="Arial" pitchFamily="34" charset="0"/>
              </a:endParaRPr>
            </a:p>
          </p:txBody>
        </p:sp>
        <p:sp>
          <p:nvSpPr>
            <p:cNvPr id="15376" name="Rectangle 13"/>
            <p:cNvSpPr>
              <a:spLocks noChangeArrowheads="1"/>
            </p:cNvSpPr>
            <p:nvPr/>
          </p:nvSpPr>
          <p:spPr bwMode="auto">
            <a:xfrm>
              <a:off x="5107" y="1699"/>
              <a:ext cx="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000">
                <a:solidFill>
                  <a:schemeClr val="bg1"/>
                </a:solidFill>
                <a:latin typeface="Arial" pitchFamily="34" charset="0"/>
                <a:cs typeface="Arial" pitchFamily="34" charset="0"/>
              </a:endParaRPr>
            </a:p>
          </p:txBody>
        </p:sp>
        <p:sp>
          <p:nvSpPr>
            <p:cNvPr id="15377" name="Rectangle 14"/>
            <p:cNvSpPr>
              <a:spLocks noChangeArrowheads="1"/>
            </p:cNvSpPr>
            <p:nvPr/>
          </p:nvSpPr>
          <p:spPr bwMode="auto">
            <a:xfrm>
              <a:off x="5284" y="1618"/>
              <a:ext cx="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000">
                <a:solidFill>
                  <a:schemeClr val="bg1"/>
                </a:solidFill>
                <a:latin typeface="Arial" pitchFamily="34" charset="0"/>
                <a:cs typeface="Arial" pitchFamily="34" charset="0"/>
              </a:endParaRPr>
            </a:p>
          </p:txBody>
        </p:sp>
        <p:sp>
          <p:nvSpPr>
            <p:cNvPr id="15378" name="Rectangle 15"/>
            <p:cNvSpPr>
              <a:spLocks noChangeArrowheads="1"/>
            </p:cNvSpPr>
            <p:nvPr/>
          </p:nvSpPr>
          <p:spPr bwMode="auto">
            <a:xfrm>
              <a:off x="5410" y="1699"/>
              <a:ext cx="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000">
                <a:solidFill>
                  <a:schemeClr val="bg1"/>
                </a:solidFill>
                <a:latin typeface="Arial" pitchFamily="34" charset="0"/>
                <a:cs typeface="Arial" pitchFamily="34" charset="0"/>
              </a:endParaRPr>
            </a:p>
          </p:txBody>
        </p:sp>
      </p:grpSp>
      <p:sp>
        <p:nvSpPr>
          <p:cNvPr id="3" name="TextBox 2"/>
          <p:cNvSpPr txBox="1"/>
          <p:nvPr/>
        </p:nvSpPr>
        <p:spPr>
          <a:xfrm>
            <a:off x="4848225" y="5803900"/>
            <a:ext cx="3449638" cy="646113"/>
          </a:xfrm>
          <a:prstGeom prst="rect">
            <a:avLst/>
          </a:prstGeom>
          <a:solidFill>
            <a:schemeClr val="accent1">
              <a:lumMod val="90000"/>
            </a:schemeClr>
          </a:solidFill>
          <a:ln>
            <a:solidFill>
              <a:schemeClr val="tx1"/>
            </a:solidFill>
          </a:ln>
        </p:spPr>
        <p:txBody>
          <a:bodyPr wrap="none">
            <a:spAutoFit/>
          </a:bodyPr>
          <a:lstStyle/>
          <a:p>
            <a:pPr>
              <a:defRPr/>
            </a:pPr>
            <a:r>
              <a:rPr lang="en-GB" sz="3600" dirty="0">
                <a:solidFill>
                  <a:schemeClr val="bg1"/>
                </a:solidFill>
              </a:rPr>
              <a:t>t</a:t>
            </a:r>
            <a:r>
              <a:rPr lang="en-GB" sz="3600" baseline="-25000" dirty="0">
                <a:solidFill>
                  <a:schemeClr val="bg1"/>
                </a:solidFill>
              </a:rPr>
              <a:t>p</a:t>
            </a:r>
            <a:r>
              <a:rPr lang="en-GB" sz="3600" dirty="0">
                <a:solidFill>
                  <a:schemeClr val="bg1"/>
                </a:solidFill>
              </a:rPr>
              <a:t> = (t</a:t>
            </a:r>
            <a:r>
              <a:rPr lang="en-GB" sz="3600" baseline="-25000" dirty="0">
                <a:solidFill>
                  <a:schemeClr val="bg1"/>
                </a:solidFill>
              </a:rPr>
              <a:t>pHL</a:t>
            </a:r>
            <a:r>
              <a:rPr lang="en-GB" sz="3600" dirty="0">
                <a:solidFill>
                  <a:schemeClr val="bg1"/>
                </a:solidFill>
              </a:rPr>
              <a:t> +t</a:t>
            </a:r>
            <a:r>
              <a:rPr lang="en-GB" sz="3600" baseline="-25000" dirty="0">
                <a:solidFill>
                  <a:schemeClr val="bg1"/>
                </a:solidFill>
              </a:rPr>
              <a:t>pLH</a:t>
            </a:r>
            <a:r>
              <a:rPr lang="en-GB" sz="3600" dirty="0">
                <a:solidFill>
                  <a:schemeClr val="bg1"/>
                </a:solidFill>
              </a:rPr>
              <a:t>)/2</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altLang="en-US" smtClean="0"/>
              <a:t>Learning Outcomes</a:t>
            </a:r>
          </a:p>
        </p:txBody>
      </p:sp>
      <p:sp>
        <p:nvSpPr>
          <p:cNvPr id="3" name="Content Placeholder 2"/>
          <p:cNvSpPr>
            <a:spLocks noGrp="1"/>
          </p:cNvSpPr>
          <p:nvPr>
            <p:ph idx="1"/>
          </p:nvPr>
        </p:nvSpPr>
        <p:spPr/>
        <p:txBody>
          <a:bodyPr/>
          <a:lstStyle/>
          <a:p>
            <a:pPr marL="0" indent="0">
              <a:buFont typeface="Wingdings" pitchFamily="2" charset="2"/>
              <a:buNone/>
              <a:defRPr/>
            </a:pPr>
            <a:r>
              <a:rPr lang="en-GB" dirty="0" smtClean="0"/>
              <a:t>At the end of this lecture you should be able to:</a:t>
            </a:r>
          </a:p>
          <a:p>
            <a:pPr marL="457200" indent="-457200">
              <a:buFont typeface="Wingdings" pitchFamily="2" charset="2"/>
              <a:buAutoNum type="arabicPeriod"/>
              <a:defRPr/>
            </a:pPr>
            <a:r>
              <a:rPr lang="en-GB" b="0" dirty="0" smtClean="0"/>
              <a:t>Describe </a:t>
            </a:r>
            <a:r>
              <a:rPr lang="en-GB" b="0" dirty="0"/>
              <a:t>the principles </a:t>
            </a:r>
            <a:r>
              <a:rPr lang="en-GB" b="0" dirty="0" smtClean="0"/>
              <a:t>of field effect transistors</a:t>
            </a:r>
          </a:p>
          <a:p>
            <a:pPr marL="457200" indent="-457200">
              <a:buFont typeface="Wingdings" pitchFamily="2" charset="2"/>
              <a:buAutoNum type="arabicPeriod"/>
              <a:defRPr/>
            </a:pPr>
            <a:r>
              <a:rPr lang="en-GB" b="0" dirty="0" smtClean="0"/>
              <a:t>Describe the principles of CMOS technology</a:t>
            </a:r>
          </a:p>
          <a:p>
            <a:pPr marL="457200" indent="-457200">
              <a:buFont typeface="Wingdings" pitchFamily="2" charset="2"/>
              <a:buAutoNum type="arabicPeriod"/>
              <a:defRPr/>
            </a:pPr>
            <a:r>
              <a:rPr lang="en-GB" b="0" dirty="0" smtClean="0"/>
              <a:t>Measure and optimise the performance of CMOS combinational gates</a:t>
            </a:r>
          </a:p>
          <a:p>
            <a:pPr marL="457200" indent="-457200">
              <a:buFont typeface="Wingdings" pitchFamily="2" charset="2"/>
              <a:buAutoNum type="arabicPeriod"/>
              <a:defRPr/>
            </a:pPr>
            <a:r>
              <a:rPr lang="en-GB" b="0" dirty="0" smtClean="0"/>
              <a:t>Measure setup and hold times of CMOS sequential elements </a:t>
            </a:r>
          </a:p>
          <a:p>
            <a:pPr marL="0" indent="0">
              <a:buFont typeface="Wingdings" pitchFamily="2" charset="2"/>
              <a:buNone/>
              <a:defRPr/>
            </a:pPr>
            <a:endParaRPr lang="en-GB" dirty="0" smtClean="0"/>
          </a:p>
          <a:p>
            <a:pPr marL="457200" indent="-457200">
              <a:buFont typeface="Wingdings" pitchFamily="2" charset="2"/>
              <a:buAutoNum type="arabicPeriod"/>
              <a:defRPr/>
            </a:pP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altLang="en-US" smtClean="0"/>
              <a:t>Logic Gate Output Capacitance </a:t>
            </a:r>
          </a:p>
        </p:txBody>
      </p:sp>
      <p:sp>
        <p:nvSpPr>
          <p:cNvPr id="3" name="Rectangle 2"/>
          <p:cNvSpPr/>
          <p:nvPr/>
        </p:nvSpPr>
        <p:spPr>
          <a:xfrm>
            <a:off x="258763" y="1023938"/>
            <a:ext cx="8885237" cy="3416300"/>
          </a:xfrm>
          <a:prstGeom prst="rect">
            <a:avLst/>
          </a:prstGeom>
        </p:spPr>
        <p:txBody>
          <a:bodyPr>
            <a:spAutoFit/>
          </a:bodyPr>
          <a:lstStyle/>
          <a:p>
            <a:pPr>
              <a:defRPr/>
            </a:pPr>
            <a:r>
              <a:rPr lang="en-US" dirty="0"/>
              <a:t>The output capacitance of a logic gate is</a:t>
            </a:r>
          </a:p>
          <a:p>
            <a:pPr>
              <a:defRPr/>
            </a:pPr>
            <a:r>
              <a:rPr lang="en-GB" dirty="0"/>
              <a:t>comprised of several components:</a:t>
            </a:r>
          </a:p>
          <a:p>
            <a:pPr>
              <a:defRPr/>
            </a:pPr>
            <a:endParaRPr lang="en-GB" dirty="0"/>
          </a:p>
          <a:p>
            <a:pPr marL="457200" indent="-457200">
              <a:buFont typeface="+mj-lt"/>
              <a:buAutoNum type="arabicPeriod"/>
              <a:defRPr/>
            </a:pPr>
            <a:r>
              <a:rPr lang="en-GB" b="1" dirty="0"/>
              <a:t>Intrinsic capacitances</a:t>
            </a:r>
            <a:r>
              <a:rPr lang="en-GB" dirty="0"/>
              <a:t>:  mainly </a:t>
            </a:r>
            <a:r>
              <a:rPr lang="en-GB" dirty="0" err="1"/>
              <a:t>pn</a:t>
            </a:r>
            <a:r>
              <a:rPr lang="en-GB" dirty="0"/>
              <a:t>-junction and gate-drain capacitance (</a:t>
            </a:r>
            <a:r>
              <a:rPr lang="en-US" dirty="0"/>
              <a:t>both NMOS and PMOS transistors).</a:t>
            </a:r>
          </a:p>
          <a:p>
            <a:pPr marL="457200" indent="-457200">
              <a:buFont typeface="+mj-lt"/>
              <a:buAutoNum type="arabicPeriod"/>
              <a:defRPr/>
            </a:pPr>
            <a:endParaRPr lang="en-US" dirty="0"/>
          </a:p>
          <a:p>
            <a:pPr marL="457200" indent="-457200">
              <a:buFont typeface="+mj-lt"/>
              <a:buAutoNum type="arabicPeriod"/>
              <a:defRPr/>
            </a:pPr>
            <a:r>
              <a:rPr lang="en-GB" b="1" dirty="0"/>
              <a:t> Extrinsic capacitances:</a:t>
            </a:r>
          </a:p>
          <a:p>
            <a:pPr marL="457200" indent="-457200">
              <a:buFont typeface="Wingdings" panose="05000000000000000000" pitchFamily="2" charset="2"/>
              <a:buChar char="§"/>
              <a:defRPr/>
            </a:pPr>
            <a:r>
              <a:rPr lang="en-GB" dirty="0"/>
              <a:t>        capacitance of connecting wires</a:t>
            </a:r>
          </a:p>
          <a:p>
            <a:pPr marL="457200" indent="-457200">
              <a:buFont typeface="Wingdings" panose="05000000000000000000" pitchFamily="2" charset="2"/>
              <a:buChar char="§"/>
              <a:defRPr/>
            </a:pPr>
            <a:r>
              <a:rPr lang="en-GB" dirty="0"/>
              <a:t>        </a:t>
            </a:r>
            <a:r>
              <a:rPr lang="en-US" dirty="0"/>
              <a:t>input capacitances of the fan-out gates</a:t>
            </a:r>
            <a:endParaRPr lang="en-GB" dirty="0"/>
          </a:p>
        </p:txBody>
      </p:sp>
    </p:spTree>
    <p:extLst>
      <p:ext uri="{BB962C8B-B14F-4D97-AF65-F5344CB8AC3E}">
        <p14:creationId xmlns:p14="http://schemas.microsoft.com/office/powerpoint/2010/main" val="27906035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108" name="Oval 60"/>
          <p:cNvSpPr>
            <a:spLocks noChangeArrowheads="1"/>
          </p:cNvSpPr>
          <p:nvPr/>
        </p:nvSpPr>
        <p:spPr bwMode="auto">
          <a:xfrm>
            <a:off x="5811838" y="2417763"/>
            <a:ext cx="939800" cy="2090737"/>
          </a:xfrm>
          <a:prstGeom prst="ellipse">
            <a:avLst/>
          </a:prstGeom>
          <a:solidFill>
            <a:srgbClr val="315263">
              <a:alpha val="25000"/>
            </a:srgbClr>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8050" name="Rectangle 2"/>
          <p:cNvSpPr>
            <a:spLocks noGrp="1" noChangeArrowheads="1"/>
          </p:cNvSpPr>
          <p:nvPr>
            <p:ph type="title"/>
          </p:nvPr>
        </p:nvSpPr>
        <p:spPr>
          <a:xfrm>
            <a:off x="-52388" y="0"/>
            <a:ext cx="9196387" cy="754063"/>
          </a:xfrm>
        </p:spPr>
        <p:txBody>
          <a:bodyPr/>
          <a:lstStyle/>
          <a:p>
            <a:r>
              <a:rPr lang="en-US" altLang="en-US" sz="4000" dirty="0"/>
              <a:t>Fan-in and Fan-out</a:t>
            </a:r>
            <a:endParaRPr lang="en-US" altLang="en-US" sz="4000" dirty="0">
              <a:solidFill>
                <a:schemeClr val="tx1"/>
              </a:solidFill>
              <a:latin typeface="Arial" charset="0"/>
            </a:endParaRPr>
          </a:p>
        </p:txBody>
      </p:sp>
      <p:grpSp>
        <p:nvGrpSpPr>
          <p:cNvPr id="258090" name="Group 42"/>
          <p:cNvGrpSpPr>
            <a:grpSpLocks/>
          </p:cNvGrpSpPr>
          <p:nvPr/>
        </p:nvGrpSpPr>
        <p:grpSpPr bwMode="auto">
          <a:xfrm>
            <a:off x="793750" y="1465263"/>
            <a:ext cx="3352800" cy="4384675"/>
            <a:chOff x="500" y="923"/>
            <a:chExt cx="2112" cy="2762"/>
          </a:xfrm>
        </p:grpSpPr>
        <p:sp>
          <p:nvSpPr>
            <p:cNvPr id="258089" name="Oval 41"/>
            <p:cNvSpPr>
              <a:spLocks noChangeArrowheads="1"/>
            </p:cNvSpPr>
            <p:nvPr/>
          </p:nvSpPr>
          <p:spPr bwMode="auto">
            <a:xfrm>
              <a:off x="1262" y="923"/>
              <a:ext cx="971" cy="2509"/>
            </a:xfrm>
            <a:prstGeom prst="ellipse">
              <a:avLst/>
            </a:prstGeom>
            <a:solidFill>
              <a:srgbClr val="315263">
                <a:alpha val="24001"/>
              </a:srgbClr>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8056" name="Freeform 8"/>
            <p:cNvSpPr>
              <a:spLocks/>
            </p:cNvSpPr>
            <p:nvPr/>
          </p:nvSpPr>
          <p:spPr bwMode="auto">
            <a:xfrm>
              <a:off x="723" y="1851"/>
              <a:ext cx="278" cy="318"/>
            </a:xfrm>
            <a:custGeom>
              <a:avLst/>
              <a:gdLst>
                <a:gd name="T0" fmla="*/ 0 w 278"/>
                <a:gd name="T1" fmla="*/ 318 h 318"/>
                <a:gd name="T2" fmla="*/ 278 w 278"/>
                <a:gd name="T3" fmla="*/ 161 h 318"/>
                <a:gd name="T4" fmla="*/ 0 w 278"/>
                <a:gd name="T5" fmla="*/ 0 h 318"/>
                <a:gd name="T6" fmla="*/ 0 w 278"/>
                <a:gd name="T7" fmla="*/ 318 h 318"/>
              </a:gdLst>
              <a:ahLst/>
              <a:cxnLst>
                <a:cxn ang="0">
                  <a:pos x="T0" y="T1"/>
                </a:cxn>
                <a:cxn ang="0">
                  <a:pos x="T2" y="T3"/>
                </a:cxn>
                <a:cxn ang="0">
                  <a:pos x="T4" y="T5"/>
                </a:cxn>
                <a:cxn ang="0">
                  <a:pos x="T6" y="T7"/>
                </a:cxn>
              </a:cxnLst>
              <a:rect l="0" t="0" r="r" b="b"/>
              <a:pathLst>
                <a:path w="278" h="318">
                  <a:moveTo>
                    <a:pt x="0" y="318"/>
                  </a:moveTo>
                  <a:lnTo>
                    <a:pt x="278" y="161"/>
                  </a:lnTo>
                  <a:lnTo>
                    <a:pt x="0" y="0"/>
                  </a:lnTo>
                  <a:lnTo>
                    <a:pt x="0" y="318"/>
                  </a:lnTo>
                  <a:close/>
                </a:path>
              </a:pathLst>
            </a:custGeom>
            <a:noFill/>
            <a:ln w="206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8057" name="Oval 9"/>
            <p:cNvSpPr>
              <a:spLocks noChangeArrowheads="1"/>
            </p:cNvSpPr>
            <p:nvPr/>
          </p:nvSpPr>
          <p:spPr bwMode="auto">
            <a:xfrm>
              <a:off x="1001" y="1969"/>
              <a:ext cx="83" cy="82"/>
            </a:xfrm>
            <a:prstGeom prst="ellipse">
              <a:avLst/>
            </a:pr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8058" name="Oval 10"/>
            <p:cNvSpPr>
              <a:spLocks noChangeArrowheads="1"/>
            </p:cNvSpPr>
            <p:nvPr/>
          </p:nvSpPr>
          <p:spPr bwMode="auto">
            <a:xfrm>
              <a:off x="1197" y="1293"/>
              <a:ext cx="53" cy="53"/>
            </a:xfrm>
            <a:prstGeom prst="ellipse">
              <a:avLst/>
            </a:prstGeom>
            <a:solidFill>
              <a:srgbClr val="000000"/>
            </a:solidFill>
            <a:ln w="14288">
              <a:solidFill>
                <a:srgbClr val="000000"/>
              </a:solidFill>
              <a:miter lim="800000"/>
              <a:headEnd/>
              <a:tailEnd/>
            </a:ln>
          </p:spPr>
          <p:txBody>
            <a:bodyPr/>
            <a:lstStyle/>
            <a:p>
              <a:endParaRPr lang="en-GB"/>
            </a:p>
          </p:txBody>
        </p:sp>
        <p:sp>
          <p:nvSpPr>
            <p:cNvPr id="258059" name="Oval 11"/>
            <p:cNvSpPr>
              <a:spLocks noChangeArrowheads="1"/>
            </p:cNvSpPr>
            <p:nvPr/>
          </p:nvSpPr>
          <p:spPr bwMode="auto">
            <a:xfrm>
              <a:off x="1197" y="1777"/>
              <a:ext cx="53" cy="52"/>
            </a:xfrm>
            <a:prstGeom prst="ellipse">
              <a:avLst/>
            </a:prstGeom>
            <a:solidFill>
              <a:srgbClr val="000000"/>
            </a:solidFill>
            <a:ln w="14288">
              <a:solidFill>
                <a:srgbClr val="000000"/>
              </a:solidFill>
              <a:miter lim="800000"/>
              <a:headEnd/>
              <a:tailEnd/>
            </a:ln>
          </p:spPr>
          <p:txBody>
            <a:bodyPr/>
            <a:lstStyle/>
            <a:p>
              <a:endParaRPr lang="en-GB"/>
            </a:p>
          </p:txBody>
        </p:sp>
        <p:sp>
          <p:nvSpPr>
            <p:cNvPr id="258060" name="Oval 12"/>
            <p:cNvSpPr>
              <a:spLocks noChangeArrowheads="1"/>
            </p:cNvSpPr>
            <p:nvPr/>
          </p:nvSpPr>
          <p:spPr bwMode="auto">
            <a:xfrm>
              <a:off x="1197" y="1986"/>
              <a:ext cx="53" cy="52"/>
            </a:xfrm>
            <a:prstGeom prst="ellipse">
              <a:avLst/>
            </a:prstGeom>
            <a:solidFill>
              <a:srgbClr val="000000"/>
            </a:solidFill>
            <a:ln w="14288">
              <a:solidFill>
                <a:srgbClr val="000000"/>
              </a:solidFill>
              <a:miter lim="800000"/>
              <a:headEnd/>
              <a:tailEnd/>
            </a:ln>
          </p:spPr>
          <p:txBody>
            <a:bodyPr/>
            <a:lstStyle/>
            <a:p>
              <a:endParaRPr lang="en-GB"/>
            </a:p>
          </p:txBody>
        </p:sp>
        <p:sp>
          <p:nvSpPr>
            <p:cNvPr id="258061" name="Oval 13"/>
            <p:cNvSpPr>
              <a:spLocks noChangeArrowheads="1"/>
            </p:cNvSpPr>
            <p:nvPr/>
          </p:nvSpPr>
          <p:spPr bwMode="auto">
            <a:xfrm>
              <a:off x="1197" y="2261"/>
              <a:ext cx="53" cy="52"/>
            </a:xfrm>
            <a:prstGeom prst="ellipse">
              <a:avLst/>
            </a:prstGeom>
            <a:solidFill>
              <a:srgbClr val="000000"/>
            </a:solidFill>
            <a:ln w="14288">
              <a:solidFill>
                <a:srgbClr val="000000"/>
              </a:solidFill>
              <a:miter lim="800000"/>
              <a:headEnd/>
              <a:tailEnd/>
            </a:ln>
          </p:spPr>
          <p:txBody>
            <a:bodyPr/>
            <a:lstStyle/>
            <a:p>
              <a:endParaRPr lang="en-GB"/>
            </a:p>
          </p:txBody>
        </p:sp>
        <p:sp>
          <p:nvSpPr>
            <p:cNvPr id="258062" name="Oval 14"/>
            <p:cNvSpPr>
              <a:spLocks noChangeArrowheads="1"/>
            </p:cNvSpPr>
            <p:nvPr/>
          </p:nvSpPr>
          <p:spPr bwMode="auto">
            <a:xfrm>
              <a:off x="1197" y="2740"/>
              <a:ext cx="53" cy="52"/>
            </a:xfrm>
            <a:prstGeom prst="ellipse">
              <a:avLst/>
            </a:prstGeom>
            <a:solidFill>
              <a:srgbClr val="000000"/>
            </a:solidFill>
            <a:ln w="14288">
              <a:solidFill>
                <a:srgbClr val="000000"/>
              </a:solidFill>
              <a:miter lim="800000"/>
              <a:headEnd/>
              <a:tailEnd/>
            </a:ln>
          </p:spPr>
          <p:txBody>
            <a:bodyPr/>
            <a:lstStyle/>
            <a:p>
              <a:endParaRPr lang="en-GB"/>
            </a:p>
          </p:txBody>
        </p:sp>
        <p:sp>
          <p:nvSpPr>
            <p:cNvPr id="258063" name="Line 15"/>
            <p:cNvSpPr>
              <a:spLocks noChangeShapeType="1"/>
            </p:cNvSpPr>
            <p:nvPr/>
          </p:nvSpPr>
          <p:spPr bwMode="auto">
            <a:xfrm>
              <a:off x="1223" y="1346"/>
              <a:ext cx="1" cy="1751"/>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58064" name="Line 16"/>
            <p:cNvSpPr>
              <a:spLocks noChangeShapeType="1"/>
            </p:cNvSpPr>
            <p:nvPr/>
          </p:nvSpPr>
          <p:spPr bwMode="auto">
            <a:xfrm>
              <a:off x="1084" y="2012"/>
              <a:ext cx="139" cy="1"/>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58065" name="Line 17"/>
            <p:cNvSpPr>
              <a:spLocks noChangeShapeType="1"/>
            </p:cNvSpPr>
            <p:nvPr/>
          </p:nvSpPr>
          <p:spPr bwMode="auto">
            <a:xfrm>
              <a:off x="500" y="2012"/>
              <a:ext cx="223" cy="1"/>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58066" name="Oval 18"/>
            <p:cNvSpPr>
              <a:spLocks noChangeArrowheads="1"/>
            </p:cNvSpPr>
            <p:nvPr/>
          </p:nvSpPr>
          <p:spPr bwMode="auto">
            <a:xfrm>
              <a:off x="1616" y="3162"/>
              <a:ext cx="34" cy="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067" name="Oval 19"/>
            <p:cNvSpPr>
              <a:spLocks noChangeArrowheads="1"/>
            </p:cNvSpPr>
            <p:nvPr/>
          </p:nvSpPr>
          <p:spPr bwMode="auto">
            <a:xfrm>
              <a:off x="1694" y="3162"/>
              <a:ext cx="35" cy="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068" name="Oval 20"/>
            <p:cNvSpPr>
              <a:spLocks noChangeArrowheads="1"/>
            </p:cNvSpPr>
            <p:nvPr/>
          </p:nvSpPr>
          <p:spPr bwMode="auto">
            <a:xfrm>
              <a:off x="1772" y="3162"/>
              <a:ext cx="35" cy="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069" name="Freeform 21"/>
            <p:cNvSpPr>
              <a:spLocks/>
            </p:cNvSpPr>
            <p:nvPr/>
          </p:nvSpPr>
          <p:spPr bwMode="auto">
            <a:xfrm>
              <a:off x="2391" y="1245"/>
              <a:ext cx="48" cy="2000"/>
            </a:xfrm>
            <a:custGeom>
              <a:avLst/>
              <a:gdLst>
                <a:gd name="T0" fmla="*/ 0 w 11"/>
                <a:gd name="T1" fmla="*/ 459 h 459"/>
                <a:gd name="T2" fmla="*/ 5 w 11"/>
                <a:gd name="T3" fmla="*/ 450 h 459"/>
                <a:gd name="T4" fmla="*/ 5 w 11"/>
                <a:gd name="T5" fmla="*/ 242 h 459"/>
                <a:gd name="T6" fmla="*/ 11 w 11"/>
                <a:gd name="T7" fmla="*/ 232 h 459"/>
                <a:gd name="T8" fmla="*/ 11 w 11"/>
                <a:gd name="T9" fmla="*/ 232 h 459"/>
                <a:gd name="T10" fmla="*/ 5 w 11"/>
                <a:gd name="T11" fmla="*/ 222 h 459"/>
                <a:gd name="T12" fmla="*/ 5 w 11"/>
                <a:gd name="T13" fmla="*/ 10 h 459"/>
                <a:gd name="T14" fmla="*/ 0 w 11"/>
                <a:gd name="T15" fmla="*/ 0 h 4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59">
                  <a:moveTo>
                    <a:pt x="0" y="459"/>
                  </a:moveTo>
                  <a:cubicBezTo>
                    <a:pt x="3" y="458"/>
                    <a:pt x="5" y="455"/>
                    <a:pt x="5" y="450"/>
                  </a:cubicBezTo>
                  <a:cubicBezTo>
                    <a:pt x="5" y="242"/>
                    <a:pt x="5" y="242"/>
                    <a:pt x="5" y="242"/>
                  </a:cubicBezTo>
                  <a:cubicBezTo>
                    <a:pt x="5" y="236"/>
                    <a:pt x="6" y="233"/>
                    <a:pt x="11" y="232"/>
                  </a:cubicBezTo>
                  <a:cubicBezTo>
                    <a:pt x="11" y="232"/>
                    <a:pt x="11" y="232"/>
                    <a:pt x="11" y="232"/>
                  </a:cubicBezTo>
                  <a:cubicBezTo>
                    <a:pt x="6" y="230"/>
                    <a:pt x="5" y="227"/>
                    <a:pt x="5" y="222"/>
                  </a:cubicBezTo>
                  <a:cubicBezTo>
                    <a:pt x="5" y="10"/>
                    <a:pt x="5" y="10"/>
                    <a:pt x="5" y="10"/>
                  </a:cubicBezTo>
                  <a:cubicBezTo>
                    <a:pt x="5" y="4"/>
                    <a:pt x="3" y="1"/>
                    <a:pt x="0" y="0"/>
                  </a:cubicBezTo>
                </a:path>
              </a:pathLst>
            </a:custGeom>
            <a:noFill/>
            <a:ln w="14288" cap="flat">
              <a:solidFill>
                <a:srgbClr val="31526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8070" name="Rectangle 22"/>
            <p:cNvSpPr>
              <a:spLocks noChangeArrowheads="1"/>
            </p:cNvSpPr>
            <p:nvPr/>
          </p:nvSpPr>
          <p:spPr bwMode="auto">
            <a:xfrm>
              <a:off x="2491" y="2181"/>
              <a:ext cx="12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100">
                  <a:solidFill>
                    <a:srgbClr val="315263"/>
                  </a:solidFill>
                </a:rPr>
                <a:t>N</a:t>
              </a:r>
              <a:endParaRPr lang="en-US" altLang="en-US" sz="3200">
                <a:solidFill>
                  <a:srgbClr val="315263"/>
                </a:solidFill>
              </a:endParaRPr>
            </a:p>
          </p:txBody>
        </p:sp>
        <p:sp>
          <p:nvSpPr>
            <p:cNvPr id="258071" name="Rectangle 23"/>
            <p:cNvSpPr>
              <a:spLocks noChangeArrowheads="1"/>
            </p:cNvSpPr>
            <p:nvPr/>
          </p:nvSpPr>
          <p:spPr bwMode="auto">
            <a:xfrm>
              <a:off x="1077" y="3445"/>
              <a:ext cx="889"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500" b="1" i="0" dirty="0"/>
                <a:t>Fan-out </a:t>
              </a:r>
              <a:r>
                <a:rPr lang="en-US" altLang="en-US" sz="2500" b="1" dirty="0"/>
                <a:t>N</a:t>
              </a:r>
              <a:endParaRPr lang="en-US" altLang="en-US" sz="3600" b="1" dirty="0"/>
            </a:p>
          </p:txBody>
        </p:sp>
        <p:sp>
          <p:nvSpPr>
            <p:cNvPr id="258073" name="Line 25"/>
            <p:cNvSpPr>
              <a:spLocks noChangeShapeType="1"/>
            </p:cNvSpPr>
            <p:nvPr/>
          </p:nvSpPr>
          <p:spPr bwMode="auto">
            <a:xfrm>
              <a:off x="1925" y="1320"/>
              <a:ext cx="131" cy="1"/>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58074" name="Line 26"/>
            <p:cNvSpPr>
              <a:spLocks noChangeShapeType="1"/>
            </p:cNvSpPr>
            <p:nvPr/>
          </p:nvSpPr>
          <p:spPr bwMode="auto">
            <a:xfrm>
              <a:off x="1250" y="1320"/>
              <a:ext cx="287" cy="1"/>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58075" name="Freeform 27"/>
            <p:cNvSpPr>
              <a:spLocks/>
            </p:cNvSpPr>
            <p:nvPr/>
          </p:nvSpPr>
          <p:spPr bwMode="auto">
            <a:xfrm>
              <a:off x="1537" y="1145"/>
              <a:ext cx="296" cy="344"/>
            </a:xfrm>
            <a:custGeom>
              <a:avLst/>
              <a:gdLst>
                <a:gd name="T0" fmla="*/ 0 w 296"/>
                <a:gd name="T1" fmla="*/ 344 h 344"/>
                <a:gd name="T2" fmla="*/ 296 w 296"/>
                <a:gd name="T3" fmla="*/ 175 h 344"/>
                <a:gd name="T4" fmla="*/ 0 w 296"/>
                <a:gd name="T5" fmla="*/ 0 h 344"/>
                <a:gd name="T6" fmla="*/ 0 w 296"/>
                <a:gd name="T7" fmla="*/ 344 h 344"/>
              </a:gdLst>
              <a:ahLst/>
              <a:cxnLst>
                <a:cxn ang="0">
                  <a:pos x="T0" y="T1"/>
                </a:cxn>
                <a:cxn ang="0">
                  <a:pos x="T2" y="T3"/>
                </a:cxn>
                <a:cxn ang="0">
                  <a:pos x="T4" y="T5"/>
                </a:cxn>
                <a:cxn ang="0">
                  <a:pos x="T6" y="T7"/>
                </a:cxn>
              </a:cxnLst>
              <a:rect l="0" t="0" r="r" b="b"/>
              <a:pathLst>
                <a:path w="296" h="344">
                  <a:moveTo>
                    <a:pt x="0" y="344"/>
                  </a:moveTo>
                  <a:lnTo>
                    <a:pt x="296" y="175"/>
                  </a:lnTo>
                  <a:lnTo>
                    <a:pt x="0" y="0"/>
                  </a:lnTo>
                  <a:lnTo>
                    <a:pt x="0" y="344"/>
                  </a:lnTo>
                  <a:close/>
                </a:path>
              </a:pathLst>
            </a:custGeom>
            <a:solidFill>
              <a:schemeClr val="bg1"/>
            </a:solidFill>
            <a:ln w="20638" cap="flat">
              <a:solidFill>
                <a:srgbClr val="000000"/>
              </a:solidFill>
              <a:prstDash val="solid"/>
              <a:miter lim="800000"/>
              <a:headEnd/>
              <a:tailEnd/>
            </a:ln>
          </p:spPr>
          <p:txBody>
            <a:bodyPr/>
            <a:lstStyle/>
            <a:p>
              <a:endParaRPr lang="en-GB"/>
            </a:p>
          </p:txBody>
        </p:sp>
        <p:sp>
          <p:nvSpPr>
            <p:cNvPr id="258076" name="Oval 28"/>
            <p:cNvSpPr>
              <a:spLocks noChangeArrowheads="1"/>
            </p:cNvSpPr>
            <p:nvPr/>
          </p:nvSpPr>
          <p:spPr bwMode="auto">
            <a:xfrm>
              <a:off x="1833" y="1272"/>
              <a:ext cx="92" cy="91"/>
            </a:xfrm>
            <a:prstGeom prst="ellipse">
              <a:avLst/>
            </a:prstGeom>
            <a:solidFill>
              <a:schemeClr val="bg1"/>
            </a:solidFill>
            <a:ln w="20638">
              <a:solidFill>
                <a:srgbClr val="000000"/>
              </a:solidFill>
              <a:miter lim="800000"/>
              <a:headEnd/>
              <a:tailEnd/>
            </a:ln>
          </p:spPr>
          <p:txBody>
            <a:bodyPr/>
            <a:lstStyle/>
            <a:p>
              <a:endParaRPr lang="en-GB"/>
            </a:p>
          </p:txBody>
        </p:sp>
        <p:sp>
          <p:nvSpPr>
            <p:cNvPr id="258077" name="Line 29"/>
            <p:cNvSpPr>
              <a:spLocks noChangeShapeType="1"/>
            </p:cNvSpPr>
            <p:nvPr/>
          </p:nvSpPr>
          <p:spPr bwMode="auto">
            <a:xfrm>
              <a:off x="1925" y="1803"/>
              <a:ext cx="131" cy="1"/>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58078" name="Line 30"/>
            <p:cNvSpPr>
              <a:spLocks noChangeShapeType="1"/>
            </p:cNvSpPr>
            <p:nvPr/>
          </p:nvSpPr>
          <p:spPr bwMode="auto">
            <a:xfrm>
              <a:off x="1250" y="1803"/>
              <a:ext cx="287" cy="1"/>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58079" name="Freeform 31"/>
            <p:cNvSpPr>
              <a:spLocks/>
            </p:cNvSpPr>
            <p:nvPr/>
          </p:nvSpPr>
          <p:spPr bwMode="auto">
            <a:xfrm>
              <a:off x="1537" y="1629"/>
              <a:ext cx="296" cy="344"/>
            </a:xfrm>
            <a:custGeom>
              <a:avLst/>
              <a:gdLst>
                <a:gd name="T0" fmla="*/ 0 w 296"/>
                <a:gd name="T1" fmla="*/ 344 h 344"/>
                <a:gd name="T2" fmla="*/ 296 w 296"/>
                <a:gd name="T3" fmla="*/ 174 h 344"/>
                <a:gd name="T4" fmla="*/ 0 w 296"/>
                <a:gd name="T5" fmla="*/ 0 h 344"/>
                <a:gd name="T6" fmla="*/ 0 w 296"/>
                <a:gd name="T7" fmla="*/ 344 h 344"/>
              </a:gdLst>
              <a:ahLst/>
              <a:cxnLst>
                <a:cxn ang="0">
                  <a:pos x="T0" y="T1"/>
                </a:cxn>
                <a:cxn ang="0">
                  <a:pos x="T2" y="T3"/>
                </a:cxn>
                <a:cxn ang="0">
                  <a:pos x="T4" y="T5"/>
                </a:cxn>
                <a:cxn ang="0">
                  <a:pos x="T6" y="T7"/>
                </a:cxn>
              </a:cxnLst>
              <a:rect l="0" t="0" r="r" b="b"/>
              <a:pathLst>
                <a:path w="296" h="344">
                  <a:moveTo>
                    <a:pt x="0" y="344"/>
                  </a:moveTo>
                  <a:lnTo>
                    <a:pt x="296" y="174"/>
                  </a:lnTo>
                  <a:lnTo>
                    <a:pt x="0" y="0"/>
                  </a:lnTo>
                  <a:lnTo>
                    <a:pt x="0" y="344"/>
                  </a:lnTo>
                  <a:close/>
                </a:path>
              </a:pathLst>
            </a:custGeom>
            <a:solidFill>
              <a:schemeClr val="bg1"/>
            </a:solidFill>
            <a:ln w="20638" cap="flat">
              <a:solidFill>
                <a:srgbClr val="000000"/>
              </a:solidFill>
              <a:prstDash val="solid"/>
              <a:miter lim="800000"/>
              <a:headEnd/>
              <a:tailEnd/>
            </a:ln>
          </p:spPr>
          <p:txBody>
            <a:bodyPr/>
            <a:lstStyle/>
            <a:p>
              <a:endParaRPr lang="en-GB"/>
            </a:p>
          </p:txBody>
        </p:sp>
        <p:sp>
          <p:nvSpPr>
            <p:cNvPr id="258080" name="Oval 32"/>
            <p:cNvSpPr>
              <a:spLocks noChangeArrowheads="1"/>
            </p:cNvSpPr>
            <p:nvPr/>
          </p:nvSpPr>
          <p:spPr bwMode="auto">
            <a:xfrm>
              <a:off x="1833" y="1755"/>
              <a:ext cx="92" cy="92"/>
            </a:xfrm>
            <a:prstGeom prst="ellipse">
              <a:avLst/>
            </a:prstGeom>
            <a:solidFill>
              <a:schemeClr val="bg1"/>
            </a:solidFill>
            <a:ln w="20638">
              <a:solidFill>
                <a:srgbClr val="000000"/>
              </a:solidFill>
              <a:miter lim="800000"/>
              <a:headEnd/>
              <a:tailEnd/>
            </a:ln>
          </p:spPr>
          <p:txBody>
            <a:bodyPr/>
            <a:lstStyle/>
            <a:p>
              <a:endParaRPr lang="en-GB"/>
            </a:p>
          </p:txBody>
        </p:sp>
        <p:sp>
          <p:nvSpPr>
            <p:cNvPr id="258081" name="Line 33"/>
            <p:cNvSpPr>
              <a:spLocks noChangeShapeType="1"/>
            </p:cNvSpPr>
            <p:nvPr/>
          </p:nvSpPr>
          <p:spPr bwMode="auto">
            <a:xfrm>
              <a:off x="1925" y="2287"/>
              <a:ext cx="131" cy="1"/>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58082" name="Line 34"/>
            <p:cNvSpPr>
              <a:spLocks noChangeShapeType="1"/>
            </p:cNvSpPr>
            <p:nvPr/>
          </p:nvSpPr>
          <p:spPr bwMode="auto">
            <a:xfrm>
              <a:off x="1250" y="2287"/>
              <a:ext cx="287" cy="1"/>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58083" name="Freeform 35"/>
            <p:cNvSpPr>
              <a:spLocks/>
            </p:cNvSpPr>
            <p:nvPr/>
          </p:nvSpPr>
          <p:spPr bwMode="auto">
            <a:xfrm>
              <a:off x="1537" y="2112"/>
              <a:ext cx="296" cy="345"/>
            </a:xfrm>
            <a:custGeom>
              <a:avLst/>
              <a:gdLst>
                <a:gd name="T0" fmla="*/ 0 w 296"/>
                <a:gd name="T1" fmla="*/ 345 h 345"/>
                <a:gd name="T2" fmla="*/ 296 w 296"/>
                <a:gd name="T3" fmla="*/ 175 h 345"/>
                <a:gd name="T4" fmla="*/ 0 w 296"/>
                <a:gd name="T5" fmla="*/ 0 h 345"/>
                <a:gd name="T6" fmla="*/ 0 w 296"/>
                <a:gd name="T7" fmla="*/ 345 h 345"/>
              </a:gdLst>
              <a:ahLst/>
              <a:cxnLst>
                <a:cxn ang="0">
                  <a:pos x="T0" y="T1"/>
                </a:cxn>
                <a:cxn ang="0">
                  <a:pos x="T2" y="T3"/>
                </a:cxn>
                <a:cxn ang="0">
                  <a:pos x="T4" y="T5"/>
                </a:cxn>
                <a:cxn ang="0">
                  <a:pos x="T6" y="T7"/>
                </a:cxn>
              </a:cxnLst>
              <a:rect l="0" t="0" r="r" b="b"/>
              <a:pathLst>
                <a:path w="296" h="345">
                  <a:moveTo>
                    <a:pt x="0" y="345"/>
                  </a:moveTo>
                  <a:lnTo>
                    <a:pt x="296" y="175"/>
                  </a:lnTo>
                  <a:lnTo>
                    <a:pt x="0" y="0"/>
                  </a:lnTo>
                  <a:lnTo>
                    <a:pt x="0" y="345"/>
                  </a:lnTo>
                  <a:close/>
                </a:path>
              </a:pathLst>
            </a:custGeom>
            <a:solidFill>
              <a:schemeClr val="bg1"/>
            </a:solidFill>
            <a:ln w="20638" cap="flat">
              <a:solidFill>
                <a:srgbClr val="000000"/>
              </a:solidFill>
              <a:prstDash val="solid"/>
              <a:miter lim="800000"/>
              <a:headEnd/>
              <a:tailEnd/>
            </a:ln>
          </p:spPr>
          <p:txBody>
            <a:bodyPr/>
            <a:lstStyle/>
            <a:p>
              <a:endParaRPr lang="en-GB"/>
            </a:p>
          </p:txBody>
        </p:sp>
        <p:sp>
          <p:nvSpPr>
            <p:cNvPr id="258084" name="Oval 36"/>
            <p:cNvSpPr>
              <a:spLocks noChangeArrowheads="1"/>
            </p:cNvSpPr>
            <p:nvPr/>
          </p:nvSpPr>
          <p:spPr bwMode="auto">
            <a:xfrm>
              <a:off x="1833" y="2239"/>
              <a:ext cx="92" cy="91"/>
            </a:xfrm>
            <a:prstGeom prst="ellipse">
              <a:avLst/>
            </a:prstGeom>
            <a:solidFill>
              <a:schemeClr val="bg1"/>
            </a:solidFill>
            <a:ln w="20638">
              <a:solidFill>
                <a:srgbClr val="000000"/>
              </a:solidFill>
              <a:miter lim="800000"/>
              <a:headEnd/>
              <a:tailEnd/>
            </a:ln>
          </p:spPr>
          <p:txBody>
            <a:bodyPr/>
            <a:lstStyle/>
            <a:p>
              <a:endParaRPr lang="en-GB"/>
            </a:p>
          </p:txBody>
        </p:sp>
        <p:sp>
          <p:nvSpPr>
            <p:cNvPr id="258085" name="Line 37"/>
            <p:cNvSpPr>
              <a:spLocks noChangeShapeType="1"/>
            </p:cNvSpPr>
            <p:nvPr/>
          </p:nvSpPr>
          <p:spPr bwMode="auto">
            <a:xfrm>
              <a:off x="1925" y="2766"/>
              <a:ext cx="131" cy="1"/>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58086" name="Line 38"/>
            <p:cNvSpPr>
              <a:spLocks noChangeShapeType="1"/>
            </p:cNvSpPr>
            <p:nvPr/>
          </p:nvSpPr>
          <p:spPr bwMode="auto">
            <a:xfrm>
              <a:off x="1250" y="2766"/>
              <a:ext cx="287" cy="1"/>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58087" name="Freeform 39"/>
            <p:cNvSpPr>
              <a:spLocks/>
            </p:cNvSpPr>
            <p:nvPr/>
          </p:nvSpPr>
          <p:spPr bwMode="auto">
            <a:xfrm>
              <a:off x="1537" y="2596"/>
              <a:ext cx="296" cy="344"/>
            </a:xfrm>
            <a:custGeom>
              <a:avLst/>
              <a:gdLst>
                <a:gd name="T0" fmla="*/ 0 w 296"/>
                <a:gd name="T1" fmla="*/ 344 h 344"/>
                <a:gd name="T2" fmla="*/ 296 w 296"/>
                <a:gd name="T3" fmla="*/ 170 h 344"/>
                <a:gd name="T4" fmla="*/ 0 w 296"/>
                <a:gd name="T5" fmla="*/ 0 h 344"/>
                <a:gd name="T6" fmla="*/ 0 w 296"/>
                <a:gd name="T7" fmla="*/ 344 h 344"/>
              </a:gdLst>
              <a:ahLst/>
              <a:cxnLst>
                <a:cxn ang="0">
                  <a:pos x="T0" y="T1"/>
                </a:cxn>
                <a:cxn ang="0">
                  <a:pos x="T2" y="T3"/>
                </a:cxn>
                <a:cxn ang="0">
                  <a:pos x="T4" y="T5"/>
                </a:cxn>
                <a:cxn ang="0">
                  <a:pos x="T6" y="T7"/>
                </a:cxn>
              </a:cxnLst>
              <a:rect l="0" t="0" r="r" b="b"/>
              <a:pathLst>
                <a:path w="296" h="344">
                  <a:moveTo>
                    <a:pt x="0" y="344"/>
                  </a:moveTo>
                  <a:lnTo>
                    <a:pt x="296" y="170"/>
                  </a:lnTo>
                  <a:lnTo>
                    <a:pt x="0" y="0"/>
                  </a:lnTo>
                  <a:lnTo>
                    <a:pt x="0" y="344"/>
                  </a:lnTo>
                  <a:close/>
                </a:path>
              </a:pathLst>
            </a:custGeom>
            <a:solidFill>
              <a:schemeClr val="bg1"/>
            </a:solidFill>
            <a:ln w="20638" cap="flat">
              <a:solidFill>
                <a:srgbClr val="000000"/>
              </a:solidFill>
              <a:prstDash val="solid"/>
              <a:miter lim="800000"/>
              <a:headEnd/>
              <a:tailEnd/>
            </a:ln>
          </p:spPr>
          <p:txBody>
            <a:bodyPr/>
            <a:lstStyle/>
            <a:p>
              <a:endParaRPr lang="en-GB"/>
            </a:p>
          </p:txBody>
        </p:sp>
        <p:sp>
          <p:nvSpPr>
            <p:cNvPr id="258088" name="Oval 40"/>
            <p:cNvSpPr>
              <a:spLocks noChangeArrowheads="1"/>
            </p:cNvSpPr>
            <p:nvPr/>
          </p:nvSpPr>
          <p:spPr bwMode="auto">
            <a:xfrm>
              <a:off x="1833" y="2722"/>
              <a:ext cx="92" cy="92"/>
            </a:xfrm>
            <a:prstGeom prst="ellipse">
              <a:avLst/>
            </a:prstGeom>
            <a:solidFill>
              <a:schemeClr val="bg1"/>
            </a:solidFill>
            <a:ln w="20638">
              <a:solidFill>
                <a:srgbClr val="000000"/>
              </a:solidFill>
              <a:miter lim="800000"/>
              <a:headEnd/>
              <a:tailEnd/>
            </a:ln>
          </p:spPr>
          <p:txBody>
            <a:bodyPr/>
            <a:lstStyle/>
            <a:p>
              <a:endParaRPr lang="en-GB"/>
            </a:p>
          </p:txBody>
        </p:sp>
      </p:grpSp>
      <p:sp>
        <p:nvSpPr>
          <p:cNvPr id="258095" name="Rectangle 47"/>
          <p:cNvSpPr>
            <a:spLocks noChangeArrowheads="1"/>
          </p:cNvSpPr>
          <p:nvPr/>
        </p:nvSpPr>
        <p:spPr bwMode="auto">
          <a:xfrm>
            <a:off x="6142038" y="5340350"/>
            <a:ext cx="128428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500" i="0" dirty="0"/>
              <a:t>Fan-in </a:t>
            </a:r>
            <a:r>
              <a:rPr lang="en-US" altLang="en-US" sz="2800" dirty="0"/>
              <a:t>M</a:t>
            </a:r>
          </a:p>
        </p:txBody>
      </p:sp>
      <p:sp>
        <p:nvSpPr>
          <p:cNvPr id="258097" name="Rectangle 49"/>
          <p:cNvSpPr>
            <a:spLocks noChangeArrowheads="1"/>
          </p:cNvSpPr>
          <p:nvPr/>
        </p:nvSpPr>
        <p:spPr bwMode="auto">
          <a:xfrm>
            <a:off x="5243513" y="3275013"/>
            <a:ext cx="2222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100" b="1">
                <a:solidFill>
                  <a:srgbClr val="315263"/>
                </a:solidFill>
              </a:rPr>
              <a:t>M</a:t>
            </a:r>
            <a:endParaRPr lang="en-US" altLang="en-US" b="1">
              <a:solidFill>
                <a:srgbClr val="315263"/>
              </a:solidFill>
            </a:endParaRPr>
          </a:p>
        </p:txBody>
      </p:sp>
      <p:sp>
        <p:nvSpPr>
          <p:cNvPr id="258098" name="Oval 50"/>
          <p:cNvSpPr>
            <a:spLocks noChangeArrowheads="1"/>
          </p:cNvSpPr>
          <p:nvPr/>
        </p:nvSpPr>
        <p:spPr bwMode="auto">
          <a:xfrm>
            <a:off x="6084888" y="3835400"/>
            <a:ext cx="65087" cy="666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099" name="Oval 51"/>
          <p:cNvSpPr>
            <a:spLocks noChangeArrowheads="1"/>
          </p:cNvSpPr>
          <p:nvPr/>
        </p:nvSpPr>
        <p:spPr bwMode="auto">
          <a:xfrm>
            <a:off x="6232525" y="3835400"/>
            <a:ext cx="66675" cy="666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100" name="Oval 52"/>
          <p:cNvSpPr>
            <a:spLocks noChangeArrowheads="1"/>
          </p:cNvSpPr>
          <p:nvPr/>
        </p:nvSpPr>
        <p:spPr bwMode="auto">
          <a:xfrm>
            <a:off x="6380163" y="3835400"/>
            <a:ext cx="66675" cy="666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101" name="Freeform 53"/>
          <p:cNvSpPr>
            <a:spLocks/>
          </p:cNvSpPr>
          <p:nvPr/>
        </p:nvSpPr>
        <p:spPr bwMode="auto">
          <a:xfrm>
            <a:off x="5589588" y="2541588"/>
            <a:ext cx="90487" cy="1771650"/>
          </a:xfrm>
          <a:custGeom>
            <a:avLst/>
            <a:gdLst>
              <a:gd name="T0" fmla="*/ 11 w 11"/>
              <a:gd name="T1" fmla="*/ 0 h 215"/>
              <a:gd name="T2" fmla="*/ 6 w 11"/>
              <a:gd name="T3" fmla="*/ 9 h 215"/>
              <a:gd name="T4" fmla="*/ 6 w 11"/>
              <a:gd name="T5" fmla="*/ 97 h 215"/>
              <a:gd name="T6" fmla="*/ 0 w 11"/>
              <a:gd name="T7" fmla="*/ 107 h 215"/>
              <a:gd name="T8" fmla="*/ 0 w 11"/>
              <a:gd name="T9" fmla="*/ 108 h 215"/>
              <a:gd name="T10" fmla="*/ 6 w 11"/>
              <a:gd name="T11" fmla="*/ 118 h 215"/>
              <a:gd name="T12" fmla="*/ 6 w 11"/>
              <a:gd name="T13" fmla="*/ 206 h 215"/>
              <a:gd name="T14" fmla="*/ 11 w 11"/>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15">
                <a:moveTo>
                  <a:pt x="11" y="0"/>
                </a:moveTo>
                <a:cubicBezTo>
                  <a:pt x="8" y="1"/>
                  <a:pt x="6" y="4"/>
                  <a:pt x="6" y="9"/>
                </a:cubicBezTo>
                <a:cubicBezTo>
                  <a:pt x="6" y="97"/>
                  <a:pt x="6" y="97"/>
                  <a:pt x="6" y="97"/>
                </a:cubicBezTo>
                <a:cubicBezTo>
                  <a:pt x="6" y="103"/>
                  <a:pt x="5" y="106"/>
                  <a:pt x="0" y="107"/>
                </a:cubicBezTo>
                <a:cubicBezTo>
                  <a:pt x="0" y="108"/>
                  <a:pt x="0" y="108"/>
                  <a:pt x="0" y="108"/>
                </a:cubicBezTo>
                <a:cubicBezTo>
                  <a:pt x="5" y="109"/>
                  <a:pt x="6" y="112"/>
                  <a:pt x="6" y="118"/>
                </a:cubicBezTo>
                <a:cubicBezTo>
                  <a:pt x="6" y="206"/>
                  <a:pt x="6" y="206"/>
                  <a:pt x="6" y="206"/>
                </a:cubicBezTo>
                <a:cubicBezTo>
                  <a:pt x="6" y="211"/>
                  <a:pt x="8" y="214"/>
                  <a:pt x="11" y="215"/>
                </a:cubicBezTo>
              </a:path>
            </a:pathLst>
          </a:custGeom>
          <a:noFill/>
          <a:ln w="15875" cap="flat">
            <a:solidFill>
              <a:srgbClr val="31526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8102" name="Line 54"/>
          <p:cNvSpPr>
            <a:spLocks noChangeShapeType="1"/>
          </p:cNvSpPr>
          <p:nvPr/>
        </p:nvSpPr>
        <p:spPr bwMode="auto">
          <a:xfrm flipH="1">
            <a:off x="7831138" y="3406775"/>
            <a:ext cx="238125" cy="1588"/>
          </a:xfrm>
          <a:prstGeom prst="line">
            <a:avLst/>
          </a:prstGeom>
          <a:noFill/>
          <a:ln w="158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58103" name="Line 55"/>
          <p:cNvSpPr>
            <a:spLocks noChangeShapeType="1"/>
          </p:cNvSpPr>
          <p:nvPr/>
        </p:nvSpPr>
        <p:spPr bwMode="auto">
          <a:xfrm flipH="1">
            <a:off x="6010275" y="3711575"/>
            <a:ext cx="542925" cy="1588"/>
          </a:xfrm>
          <a:prstGeom prst="line">
            <a:avLst/>
          </a:prstGeom>
          <a:noFill/>
          <a:ln w="158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58104" name="Line 56"/>
          <p:cNvSpPr>
            <a:spLocks noChangeShapeType="1"/>
          </p:cNvSpPr>
          <p:nvPr/>
        </p:nvSpPr>
        <p:spPr bwMode="auto">
          <a:xfrm flipH="1">
            <a:off x="6010275" y="3506788"/>
            <a:ext cx="542925" cy="1587"/>
          </a:xfrm>
          <a:prstGeom prst="line">
            <a:avLst/>
          </a:prstGeom>
          <a:noFill/>
          <a:ln w="158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58105" name="Line 57"/>
          <p:cNvSpPr>
            <a:spLocks noChangeShapeType="1"/>
          </p:cNvSpPr>
          <p:nvPr/>
        </p:nvSpPr>
        <p:spPr bwMode="auto">
          <a:xfrm flipH="1">
            <a:off x="6010275" y="3300413"/>
            <a:ext cx="542925" cy="1587"/>
          </a:xfrm>
          <a:prstGeom prst="line">
            <a:avLst/>
          </a:prstGeom>
          <a:noFill/>
          <a:ln w="158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58106" name="Line 58"/>
          <p:cNvSpPr>
            <a:spLocks noChangeShapeType="1"/>
          </p:cNvSpPr>
          <p:nvPr/>
        </p:nvSpPr>
        <p:spPr bwMode="auto">
          <a:xfrm flipH="1">
            <a:off x="6010275" y="3094038"/>
            <a:ext cx="542925" cy="1587"/>
          </a:xfrm>
          <a:prstGeom prst="line">
            <a:avLst/>
          </a:prstGeom>
          <a:noFill/>
          <a:ln w="158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58107" name="Freeform 59"/>
          <p:cNvSpPr>
            <a:spLocks/>
          </p:cNvSpPr>
          <p:nvPr/>
        </p:nvSpPr>
        <p:spPr bwMode="auto">
          <a:xfrm>
            <a:off x="6553200" y="2897188"/>
            <a:ext cx="1277938" cy="1012825"/>
          </a:xfrm>
          <a:custGeom>
            <a:avLst/>
            <a:gdLst>
              <a:gd name="T0" fmla="*/ 0 w 155"/>
              <a:gd name="T1" fmla="*/ 0 h 123"/>
              <a:gd name="T2" fmla="*/ 94 w 155"/>
              <a:gd name="T3" fmla="*/ 0 h 123"/>
              <a:gd name="T4" fmla="*/ 155 w 155"/>
              <a:gd name="T5" fmla="*/ 62 h 123"/>
              <a:gd name="T6" fmla="*/ 94 w 155"/>
              <a:gd name="T7" fmla="*/ 123 h 123"/>
              <a:gd name="T8" fmla="*/ 0 w 155"/>
              <a:gd name="T9" fmla="*/ 123 h 123"/>
              <a:gd name="T10" fmla="*/ 0 w 155"/>
              <a:gd name="T11" fmla="*/ 0 h 123"/>
            </a:gdLst>
            <a:ahLst/>
            <a:cxnLst>
              <a:cxn ang="0">
                <a:pos x="T0" y="T1"/>
              </a:cxn>
              <a:cxn ang="0">
                <a:pos x="T2" y="T3"/>
              </a:cxn>
              <a:cxn ang="0">
                <a:pos x="T4" y="T5"/>
              </a:cxn>
              <a:cxn ang="0">
                <a:pos x="T6" y="T7"/>
              </a:cxn>
              <a:cxn ang="0">
                <a:pos x="T8" y="T9"/>
              </a:cxn>
              <a:cxn ang="0">
                <a:pos x="T10" y="T11"/>
              </a:cxn>
            </a:cxnLst>
            <a:rect l="0" t="0" r="r" b="b"/>
            <a:pathLst>
              <a:path w="155" h="123">
                <a:moveTo>
                  <a:pt x="0" y="0"/>
                </a:moveTo>
                <a:cubicBezTo>
                  <a:pt x="94" y="0"/>
                  <a:pt x="94" y="0"/>
                  <a:pt x="94" y="0"/>
                </a:cubicBezTo>
                <a:cubicBezTo>
                  <a:pt x="128" y="0"/>
                  <a:pt x="155" y="28"/>
                  <a:pt x="155" y="62"/>
                </a:cubicBezTo>
                <a:cubicBezTo>
                  <a:pt x="155" y="95"/>
                  <a:pt x="128" y="123"/>
                  <a:pt x="94" y="123"/>
                </a:cubicBezTo>
                <a:cubicBezTo>
                  <a:pt x="0" y="123"/>
                  <a:pt x="0" y="123"/>
                  <a:pt x="0" y="123"/>
                </a:cubicBezTo>
                <a:lnTo>
                  <a:pt x="0" y="0"/>
                </a:lnTo>
                <a:close/>
              </a:path>
            </a:pathLst>
          </a:custGeom>
          <a:noFill/>
          <a:ln w="238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Tree>
    <p:extLst>
      <p:ext uri="{BB962C8B-B14F-4D97-AF65-F5344CB8AC3E}">
        <p14:creationId xmlns:p14="http://schemas.microsoft.com/office/powerpoint/2010/main" val="4275501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ltLang="en-US" smtClean="0"/>
              <a:t>FanOut</a:t>
            </a:r>
          </a:p>
        </p:txBody>
      </p:sp>
      <p:sp>
        <p:nvSpPr>
          <p:cNvPr id="16387" name="Rectangle 2"/>
          <p:cNvSpPr>
            <a:spLocks noChangeArrowheads="1"/>
          </p:cNvSpPr>
          <p:nvPr/>
        </p:nvSpPr>
        <p:spPr bwMode="auto">
          <a:xfrm>
            <a:off x="31750" y="1023938"/>
            <a:ext cx="896778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buFont typeface="Wingdings" pitchFamily="2" charset="2"/>
              <a:buChar char="§"/>
            </a:pPr>
            <a:r>
              <a:rPr lang="en-US" altLang="en-US" dirty="0" smtClean="0"/>
              <a:t>The </a:t>
            </a:r>
            <a:r>
              <a:rPr lang="en-US" altLang="en-US" dirty="0"/>
              <a:t>fan-out is the number of </a:t>
            </a:r>
            <a:r>
              <a:rPr lang="en-US" altLang="en-US" b="1" dirty="0"/>
              <a:t>identical logic gates that are connected to the output of the driving gate </a:t>
            </a:r>
          </a:p>
          <a:p>
            <a:pPr algn="just">
              <a:buFont typeface="Wingdings" pitchFamily="2" charset="2"/>
              <a:buChar char="§"/>
            </a:pPr>
            <a:r>
              <a:rPr lang="en-US" altLang="en-US" dirty="0"/>
              <a:t>The input capacitances of the driven gates sum, and must be charged through the equivalent resistance of the driver</a:t>
            </a:r>
          </a:p>
          <a:p>
            <a:pPr algn="just">
              <a:buFont typeface="Wingdings" pitchFamily="2" charset="2"/>
              <a:buChar char="§"/>
            </a:pPr>
            <a:r>
              <a:rPr lang="en-US" altLang="en-US" dirty="0" smtClean="0">
                <a:solidFill>
                  <a:srgbClr val="FF0000"/>
                </a:solidFill>
              </a:rPr>
              <a:t>Fan-out </a:t>
            </a:r>
            <a:r>
              <a:rPr lang="en-US" altLang="en-US" dirty="0">
                <a:solidFill>
                  <a:srgbClr val="FF0000"/>
                </a:solidFill>
              </a:rPr>
              <a:t>leads to increased capacitive load on the driving gate, and therefore longer propagation delay</a:t>
            </a:r>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50" y="4084638"/>
            <a:ext cx="7993063" cy="214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0" y="-14288"/>
            <a:ext cx="9144000" cy="852488"/>
          </a:xfrm>
        </p:spPr>
        <p:txBody>
          <a:bodyPr/>
          <a:lstStyle/>
          <a:p>
            <a:r>
              <a:rPr lang="en-US" altLang="en-US" smtClean="0"/>
              <a:t>t</a:t>
            </a:r>
            <a:r>
              <a:rPr lang="en-US" altLang="en-US" baseline="-25000" smtClean="0"/>
              <a:t>p</a:t>
            </a:r>
            <a:r>
              <a:rPr lang="en-US" altLang="en-US" smtClean="0"/>
              <a:t> as a Function of Fan-Out</a:t>
            </a:r>
          </a:p>
        </p:txBody>
      </p:sp>
      <p:graphicFrame>
        <p:nvGraphicFramePr>
          <p:cNvPr id="34820" name="Object 3"/>
          <p:cNvGraphicFramePr>
            <a:graphicFrameLocks noGrp="1" noChangeAspect="1"/>
          </p:cNvGraphicFramePr>
          <p:nvPr>
            <p:ph type="chart" idx="1"/>
          </p:nvPr>
        </p:nvGraphicFramePr>
        <p:xfrm>
          <a:off x="609600" y="1828800"/>
          <a:ext cx="5638800" cy="4038600"/>
        </p:xfrm>
        <a:graphic>
          <a:graphicData uri="http://schemas.openxmlformats.org/presentationml/2006/ole">
            <mc:AlternateContent xmlns:mc="http://schemas.openxmlformats.org/markup-compatibility/2006">
              <mc:Choice xmlns:v="urn:schemas-microsoft-com:vml" Requires="v">
                <p:oleObj spid="_x0000_s172059" name="Chart" r:id="rId4" imgW="7772439" imgH="4495697" progId="MSGraph.Chart.5">
                  <p:embed followColorScheme="full"/>
                </p:oleObj>
              </mc:Choice>
              <mc:Fallback>
                <p:oleObj name="Chart" r:id="rId4" imgW="7772439" imgH="4495697" progId="MSGraph.Chart.5">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828800"/>
                        <a:ext cx="56388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34821" name="Text Box 4"/>
          <p:cNvSpPr txBox="1">
            <a:spLocks noChangeArrowheads="1"/>
          </p:cNvSpPr>
          <p:nvPr/>
        </p:nvSpPr>
        <p:spPr bwMode="auto">
          <a:xfrm>
            <a:off x="2590800" y="2209800"/>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2000" b="0">
                <a:solidFill>
                  <a:schemeClr val="hlink"/>
                </a:solidFill>
              </a:rPr>
              <a:t>t</a:t>
            </a:r>
            <a:r>
              <a:rPr lang="en-US" altLang="en-US" sz="2000" b="0" baseline="-25000">
                <a:solidFill>
                  <a:schemeClr val="hlink"/>
                </a:solidFill>
              </a:rPr>
              <a:t>p</a:t>
            </a:r>
            <a:r>
              <a:rPr lang="en-US" altLang="en-US" sz="2000" b="0">
                <a:solidFill>
                  <a:schemeClr val="hlink"/>
                </a:solidFill>
              </a:rPr>
              <a:t>NOR2</a:t>
            </a:r>
          </a:p>
        </p:txBody>
      </p:sp>
      <p:sp>
        <p:nvSpPr>
          <p:cNvPr id="34822" name="Text Box 5"/>
          <p:cNvSpPr txBox="1">
            <a:spLocks noChangeArrowheads="1"/>
          </p:cNvSpPr>
          <p:nvPr/>
        </p:nvSpPr>
        <p:spPr bwMode="auto">
          <a:xfrm rot="-5400000">
            <a:off x="-258762" y="3154362"/>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2000" b="0"/>
              <a:t>t</a:t>
            </a:r>
            <a:r>
              <a:rPr lang="en-US" altLang="en-US" sz="2000" b="0" baseline="-25000"/>
              <a:t>p</a:t>
            </a:r>
            <a:r>
              <a:rPr lang="en-US" altLang="en-US" sz="2000" b="0"/>
              <a:t> (psec)</a:t>
            </a:r>
          </a:p>
        </p:txBody>
      </p:sp>
      <p:sp>
        <p:nvSpPr>
          <p:cNvPr id="34823" name="Text Box 6"/>
          <p:cNvSpPr txBox="1">
            <a:spLocks noChangeArrowheads="1"/>
          </p:cNvSpPr>
          <p:nvPr/>
        </p:nvSpPr>
        <p:spPr bwMode="auto">
          <a:xfrm>
            <a:off x="2895600" y="5638800"/>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2000" b="0"/>
              <a:t>eff. fan-out</a:t>
            </a:r>
          </a:p>
        </p:txBody>
      </p:sp>
      <p:sp>
        <p:nvSpPr>
          <p:cNvPr id="34824" name="Text Box 7"/>
          <p:cNvSpPr txBox="1">
            <a:spLocks noChangeArrowheads="1"/>
          </p:cNvSpPr>
          <p:nvPr/>
        </p:nvSpPr>
        <p:spPr bwMode="auto">
          <a:xfrm>
            <a:off x="6553200" y="1828800"/>
            <a:ext cx="1981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b="0"/>
              <a:t>All gates have the same drive current.</a:t>
            </a:r>
          </a:p>
        </p:txBody>
      </p:sp>
      <p:sp>
        <p:nvSpPr>
          <p:cNvPr id="34825" name="Text Box 8"/>
          <p:cNvSpPr txBox="1">
            <a:spLocks noChangeArrowheads="1"/>
          </p:cNvSpPr>
          <p:nvPr/>
        </p:nvSpPr>
        <p:spPr bwMode="auto">
          <a:xfrm>
            <a:off x="3886200" y="2209800"/>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2000" b="0">
                <a:solidFill>
                  <a:srgbClr val="0000BA"/>
                </a:solidFill>
              </a:rPr>
              <a:t>t</a:t>
            </a:r>
            <a:r>
              <a:rPr lang="en-US" altLang="en-US" sz="2000" b="0" baseline="-25000">
                <a:solidFill>
                  <a:srgbClr val="0000BA"/>
                </a:solidFill>
              </a:rPr>
              <a:t>p</a:t>
            </a:r>
            <a:r>
              <a:rPr lang="en-US" altLang="en-US" sz="2000" b="0">
                <a:solidFill>
                  <a:srgbClr val="0000BA"/>
                </a:solidFill>
              </a:rPr>
              <a:t>NAND2</a:t>
            </a:r>
          </a:p>
        </p:txBody>
      </p:sp>
      <p:sp>
        <p:nvSpPr>
          <p:cNvPr id="34826" name="Text Box 9"/>
          <p:cNvSpPr txBox="1">
            <a:spLocks noChangeArrowheads="1"/>
          </p:cNvSpPr>
          <p:nvPr/>
        </p:nvSpPr>
        <p:spPr bwMode="auto">
          <a:xfrm>
            <a:off x="4419600" y="2971800"/>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2000" b="0" dirty="0" err="1">
                <a:solidFill>
                  <a:schemeClr val="tx2"/>
                </a:solidFill>
              </a:rPr>
              <a:t>t</a:t>
            </a:r>
            <a:r>
              <a:rPr lang="en-US" altLang="en-US" sz="2000" b="0" baseline="-25000" dirty="0" err="1">
                <a:solidFill>
                  <a:schemeClr val="tx2"/>
                </a:solidFill>
              </a:rPr>
              <a:t>p</a:t>
            </a:r>
            <a:r>
              <a:rPr lang="en-US" altLang="en-US" sz="2000" b="0" dirty="0" err="1">
                <a:solidFill>
                  <a:schemeClr val="tx2"/>
                </a:solidFill>
              </a:rPr>
              <a:t>INV</a:t>
            </a:r>
            <a:endParaRPr lang="en-US" altLang="en-US" sz="2000" b="0" dirty="0">
              <a:solidFill>
                <a:schemeClr val="tx2"/>
              </a:solidFill>
            </a:endParaRPr>
          </a:p>
        </p:txBody>
      </p:sp>
      <p:sp>
        <p:nvSpPr>
          <p:cNvPr id="34827" name="Text Box 10"/>
          <p:cNvSpPr txBox="1">
            <a:spLocks noChangeArrowheads="1"/>
          </p:cNvSpPr>
          <p:nvPr/>
        </p:nvSpPr>
        <p:spPr bwMode="auto">
          <a:xfrm>
            <a:off x="6629400" y="3962400"/>
            <a:ext cx="1981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b="0"/>
              <a:t>Slope is a function of “driving strength”</a:t>
            </a:r>
          </a:p>
        </p:txBody>
      </p:sp>
    </p:spTree>
    <p:extLst>
      <p:ext uri="{BB962C8B-B14F-4D97-AF65-F5344CB8AC3E}">
        <p14:creationId xmlns:p14="http://schemas.microsoft.com/office/powerpoint/2010/main" val="428940734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0" y="0"/>
            <a:ext cx="9144000" cy="795338"/>
          </a:xfrm>
        </p:spPr>
        <p:txBody>
          <a:bodyPr/>
          <a:lstStyle/>
          <a:p>
            <a:r>
              <a:rPr lang="en-US" altLang="en-US" dirty="0" smtClean="0"/>
              <a:t>Fan-In Considerations</a:t>
            </a:r>
          </a:p>
        </p:txBody>
      </p:sp>
      <p:grpSp>
        <p:nvGrpSpPr>
          <p:cNvPr id="32772" name="Group 3"/>
          <p:cNvGrpSpPr>
            <a:grpSpLocks/>
          </p:cNvGrpSpPr>
          <p:nvPr/>
        </p:nvGrpSpPr>
        <p:grpSpPr bwMode="auto">
          <a:xfrm>
            <a:off x="2057400" y="4724400"/>
            <a:ext cx="533400" cy="533400"/>
            <a:chOff x="1008" y="2016"/>
            <a:chExt cx="336" cy="336"/>
          </a:xfrm>
        </p:grpSpPr>
        <p:sp>
          <p:nvSpPr>
            <p:cNvPr id="32899" name="Line 4"/>
            <p:cNvSpPr>
              <a:spLocks noChangeShapeType="1"/>
            </p:cNvSpPr>
            <p:nvPr/>
          </p:nvSpPr>
          <p:spPr bwMode="auto">
            <a:xfrm>
              <a:off x="1200" y="2016"/>
              <a:ext cx="1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900" name="Line 5"/>
            <p:cNvSpPr>
              <a:spLocks noChangeShapeType="1"/>
            </p:cNvSpPr>
            <p:nvPr/>
          </p:nvSpPr>
          <p:spPr bwMode="auto">
            <a:xfrm>
              <a:off x="1200" y="2016"/>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901" name="Line 6"/>
            <p:cNvSpPr>
              <a:spLocks noChangeShapeType="1"/>
            </p:cNvSpPr>
            <p:nvPr/>
          </p:nvSpPr>
          <p:spPr bwMode="auto">
            <a:xfrm>
              <a:off x="1200" y="2208"/>
              <a:ext cx="1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902" name="Line 7"/>
            <p:cNvSpPr>
              <a:spLocks noChangeShapeType="1"/>
            </p:cNvSpPr>
            <p:nvPr/>
          </p:nvSpPr>
          <p:spPr bwMode="auto">
            <a:xfrm>
              <a:off x="1152" y="2016"/>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903" name="Line 8"/>
            <p:cNvSpPr>
              <a:spLocks noChangeShapeType="1"/>
            </p:cNvSpPr>
            <p:nvPr/>
          </p:nvSpPr>
          <p:spPr bwMode="auto">
            <a:xfrm>
              <a:off x="1344" y="2208"/>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904" name="Line 9"/>
            <p:cNvSpPr>
              <a:spLocks noChangeShapeType="1"/>
            </p:cNvSpPr>
            <p:nvPr/>
          </p:nvSpPr>
          <p:spPr bwMode="auto">
            <a:xfrm>
              <a:off x="1008" y="2112"/>
              <a:ext cx="1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2773" name="Group 10"/>
          <p:cNvGrpSpPr>
            <a:grpSpLocks/>
          </p:cNvGrpSpPr>
          <p:nvPr/>
        </p:nvGrpSpPr>
        <p:grpSpPr bwMode="auto">
          <a:xfrm>
            <a:off x="2057400" y="4191000"/>
            <a:ext cx="533400" cy="533400"/>
            <a:chOff x="1008" y="2016"/>
            <a:chExt cx="336" cy="336"/>
          </a:xfrm>
        </p:grpSpPr>
        <p:sp>
          <p:nvSpPr>
            <p:cNvPr id="32893" name="Line 11"/>
            <p:cNvSpPr>
              <a:spLocks noChangeShapeType="1"/>
            </p:cNvSpPr>
            <p:nvPr/>
          </p:nvSpPr>
          <p:spPr bwMode="auto">
            <a:xfrm>
              <a:off x="1200" y="2016"/>
              <a:ext cx="1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94" name="Line 12"/>
            <p:cNvSpPr>
              <a:spLocks noChangeShapeType="1"/>
            </p:cNvSpPr>
            <p:nvPr/>
          </p:nvSpPr>
          <p:spPr bwMode="auto">
            <a:xfrm>
              <a:off x="1200" y="2016"/>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95" name="Line 13"/>
            <p:cNvSpPr>
              <a:spLocks noChangeShapeType="1"/>
            </p:cNvSpPr>
            <p:nvPr/>
          </p:nvSpPr>
          <p:spPr bwMode="auto">
            <a:xfrm>
              <a:off x="1200" y="2208"/>
              <a:ext cx="1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96" name="Line 14"/>
            <p:cNvSpPr>
              <a:spLocks noChangeShapeType="1"/>
            </p:cNvSpPr>
            <p:nvPr/>
          </p:nvSpPr>
          <p:spPr bwMode="auto">
            <a:xfrm>
              <a:off x="1152" y="2016"/>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97" name="Line 15"/>
            <p:cNvSpPr>
              <a:spLocks noChangeShapeType="1"/>
            </p:cNvSpPr>
            <p:nvPr/>
          </p:nvSpPr>
          <p:spPr bwMode="auto">
            <a:xfrm>
              <a:off x="1344" y="2208"/>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98" name="Line 16"/>
            <p:cNvSpPr>
              <a:spLocks noChangeShapeType="1"/>
            </p:cNvSpPr>
            <p:nvPr/>
          </p:nvSpPr>
          <p:spPr bwMode="auto">
            <a:xfrm>
              <a:off x="1008" y="2112"/>
              <a:ext cx="1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2774" name="Group 17"/>
          <p:cNvGrpSpPr>
            <a:grpSpLocks/>
          </p:cNvGrpSpPr>
          <p:nvPr/>
        </p:nvGrpSpPr>
        <p:grpSpPr bwMode="auto">
          <a:xfrm>
            <a:off x="2057400" y="3657600"/>
            <a:ext cx="533400" cy="533400"/>
            <a:chOff x="1008" y="2016"/>
            <a:chExt cx="336" cy="336"/>
          </a:xfrm>
        </p:grpSpPr>
        <p:sp>
          <p:nvSpPr>
            <p:cNvPr id="32887" name="Line 18"/>
            <p:cNvSpPr>
              <a:spLocks noChangeShapeType="1"/>
            </p:cNvSpPr>
            <p:nvPr/>
          </p:nvSpPr>
          <p:spPr bwMode="auto">
            <a:xfrm>
              <a:off x="1200" y="2016"/>
              <a:ext cx="1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88" name="Line 19"/>
            <p:cNvSpPr>
              <a:spLocks noChangeShapeType="1"/>
            </p:cNvSpPr>
            <p:nvPr/>
          </p:nvSpPr>
          <p:spPr bwMode="auto">
            <a:xfrm>
              <a:off x="1200" y="2016"/>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89" name="Line 20"/>
            <p:cNvSpPr>
              <a:spLocks noChangeShapeType="1"/>
            </p:cNvSpPr>
            <p:nvPr/>
          </p:nvSpPr>
          <p:spPr bwMode="auto">
            <a:xfrm>
              <a:off x="1200" y="2208"/>
              <a:ext cx="1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90" name="Line 21"/>
            <p:cNvSpPr>
              <a:spLocks noChangeShapeType="1"/>
            </p:cNvSpPr>
            <p:nvPr/>
          </p:nvSpPr>
          <p:spPr bwMode="auto">
            <a:xfrm>
              <a:off x="1152" y="2016"/>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91" name="Line 22"/>
            <p:cNvSpPr>
              <a:spLocks noChangeShapeType="1"/>
            </p:cNvSpPr>
            <p:nvPr/>
          </p:nvSpPr>
          <p:spPr bwMode="auto">
            <a:xfrm>
              <a:off x="1344" y="2208"/>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92" name="Line 23"/>
            <p:cNvSpPr>
              <a:spLocks noChangeShapeType="1"/>
            </p:cNvSpPr>
            <p:nvPr/>
          </p:nvSpPr>
          <p:spPr bwMode="auto">
            <a:xfrm>
              <a:off x="1008" y="2112"/>
              <a:ext cx="1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2775" name="Group 24"/>
          <p:cNvGrpSpPr>
            <a:grpSpLocks/>
          </p:cNvGrpSpPr>
          <p:nvPr/>
        </p:nvGrpSpPr>
        <p:grpSpPr bwMode="auto">
          <a:xfrm>
            <a:off x="2057400" y="3124200"/>
            <a:ext cx="533400" cy="533400"/>
            <a:chOff x="1008" y="2016"/>
            <a:chExt cx="336" cy="336"/>
          </a:xfrm>
        </p:grpSpPr>
        <p:sp>
          <p:nvSpPr>
            <p:cNvPr id="32881" name="Line 25"/>
            <p:cNvSpPr>
              <a:spLocks noChangeShapeType="1"/>
            </p:cNvSpPr>
            <p:nvPr/>
          </p:nvSpPr>
          <p:spPr bwMode="auto">
            <a:xfrm>
              <a:off x="1200" y="2016"/>
              <a:ext cx="1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82" name="Line 26"/>
            <p:cNvSpPr>
              <a:spLocks noChangeShapeType="1"/>
            </p:cNvSpPr>
            <p:nvPr/>
          </p:nvSpPr>
          <p:spPr bwMode="auto">
            <a:xfrm>
              <a:off x="1200" y="2016"/>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83" name="Line 27"/>
            <p:cNvSpPr>
              <a:spLocks noChangeShapeType="1"/>
            </p:cNvSpPr>
            <p:nvPr/>
          </p:nvSpPr>
          <p:spPr bwMode="auto">
            <a:xfrm>
              <a:off x="1200" y="2208"/>
              <a:ext cx="1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84" name="Line 28"/>
            <p:cNvSpPr>
              <a:spLocks noChangeShapeType="1"/>
            </p:cNvSpPr>
            <p:nvPr/>
          </p:nvSpPr>
          <p:spPr bwMode="auto">
            <a:xfrm>
              <a:off x="1152" y="2016"/>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85" name="Line 29"/>
            <p:cNvSpPr>
              <a:spLocks noChangeShapeType="1"/>
            </p:cNvSpPr>
            <p:nvPr/>
          </p:nvSpPr>
          <p:spPr bwMode="auto">
            <a:xfrm>
              <a:off x="1344" y="2208"/>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86" name="Line 30"/>
            <p:cNvSpPr>
              <a:spLocks noChangeShapeType="1"/>
            </p:cNvSpPr>
            <p:nvPr/>
          </p:nvSpPr>
          <p:spPr bwMode="auto">
            <a:xfrm>
              <a:off x="1008" y="2112"/>
              <a:ext cx="1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2776" name="Group 31"/>
          <p:cNvGrpSpPr>
            <a:grpSpLocks/>
          </p:cNvGrpSpPr>
          <p:nvPr/>
        </p:nvGrpSpPr>
        <p:grpSpPr bwMode="auto">
          <a:xfrm>
            <a:off x="2438400" y="5257800"/>
            <a:ext cx="304800" cy="76200"/>
            <a:chOff x="2592" y="3504"/>
            <a:chExt cx="192" cy="48"/>
          </a:xfrm>
        </p:grpSpPr>
        <p:sp>
          <p:nvSpPr>
            <p:cNvPr id="32879" name="Line 32"/>
            <p:cNvSpPr>
              <a:spLocks noChangeShapeType="1"/>
            </p:cNvSpPr>
            <p:nvPr/>
          </p:nvSpPr>
          <p:spPr bwMode="auto">
            <a:xfrm>
              <a:off x="2592" y="3504"/>
              <a:ext cx="1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80" name="Line 33"/>
            <p:cNvSpPr>
              <a:spLocks noChangeShapeType="1"/>
            </p:cNvSpPr>
            <p:nvPr/>
          </p:nvSpPr>
          <p:spPr bwMode="auto">
            <a:xfrm>
              <a:off x="2640" y="3552"/>
              <a:ext cx="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2777" name="Group 34"/>
          <p:cNvGrpSpPr>
            <a:grpSpLocks/>
          </p:cNvGrpSpPr>
          <p:nvPr/>
        </p:nvGrpSpPr>
        <p:grpSpPr bwMode="auto">
          <a:xfrm>
            <a:off x="3124200" y="2133600"/>
            <a:ext cx="838200" cy="762000"/>
            <a:chOff x="1872" y="2208"/>
            <a:chExt cx="528" cy="480"/>
          </a:xfrm>
        </p:grpSpPr>
        <p:grpSp>
          <p:nvGrpSpPr>
            <p:cNvPr id="32869" name="Group 35"/>
            <p:cNvGrpSpPr>
              <a:grpSpLocks/>
            </p:cNvGrpSpPr>
            <p:nvPr/>
          </p:nvGrpSpPr>
          <p:grpSpPr bwMode="auto">
            <a:xfrm>
              <a:off x="2064" y="2208"/>
              <a:ext cx="336" cy="480"/>
              <a:chOff x="2928" y="1584"/>
              <a:chExt cx="336" cy="480"/>
            </a:xfrm>
          </p:grpSpPr>
          <p:sp>
            <p:nvSpPr>
              <p:cNvPr id="32871" name="Line 36"/>
              <p:cNvSpPr>
                <a:spLocks noChangeShapeType="1"/>
              </p:cNvSpPr>
              <p:nvPr/>
            </p:nvSpPr>
            <p:spPr bwMode="auto">
              <a:xfrm>
                <a:off x="3120" y="1728"/>
                <a:ext cx="1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72" name="Line 37"/>
              <p:cNvSpPr>
                <a:spLocks noChangeShapeType="1"/>
              </p:cNvSpPr>
              <p:nvPr/>
            </p:nvSpPr>
            <p:spPr bwMode="auto">
              <a:xfrm>
                <a:off x="3120" y="172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73" name="Line 38"/>
              <p:cNvSpPr>
                <a:spLocks noChangeShapeType="1"/>
              </p:cNvSpPr>
              <p:nvPr/>
            </p:nvSpPr>
            <p:spPr bwMode="auto">
              <a:xfrm>
                <a:off x="3120" y="1920"/>
                <a:ext cx="1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74" name="Line 39"/>
              <p:cNvSpPr>
                <a:spLocks noChangeShapeType="1"/>
              </p:cNvSpPr>
              <p:nvPr/>
            </p:nvSpPr>
            <p:spPr bwMode="auto">
              <a:xfrm>
                <a:off x="3072" y="172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75" name="Line 40"/>
              <p:cNvSpPr>
                <a:spLocks noChangeShapeType="1"/>
              </p:cNvSpPr>
              <p:nvPr/>
            </p:nvSpPr>
            <p:spPr bwMode="auto">
              <a:xfrm>
                <a:off x="3264" y="1920"/>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76" name="Line 41"/>
              <p:cNvSpPr>
                <a:spLocks noChangeShapeType="1"/>
              </p:cNvSpPr>
              <p:nvPr/>
            </p:nvSpPr>
            <p:spPr bwMode="auto">
              <a:xfrm>
                <a:off x="2928" y="1824"/>
                <a:ext cx="1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77" name="Line 42"/>
              <p:cNvSpPr>
                <a:spLocks noChangeShapeType="1"/>
              </p:cNvSpPr>
              <p:nvPr/>
            </p:nvSpPr>
            <p:spPr bwMode="auto">
              <a:xfrm>
                <a:off x="3264" y="1584"/>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78" name="Oval 43"/>
              <p:cNvSpPr>
                <a:spLocks noChangeArrowheads="1"/>
              </p:cNvSpPr>
              <p:nvPr/>
            </p:nvSpPr>
            <p:spPr bwMode="auto">
              <a:xfrm>
                <a:off x="3024" y="1824"/>
                <a:ext cx="48" cy="4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grpSp>
        <p:sp>
          <p:nvSpPr>
            <p:cNvPr id="32870" name="Text Box 44"/>
            <p:cNvSpPr txBox="1">
              <a:spLocks noChangeArrowheads="1"/>
            </p:cNvSpPr>
            <p:nvPr/>
          </p:nvSpPr>
          <p:spPr bwMode="auto">
            <a:xfrm>
              <a:off x="1872" y="2304"/>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2000" b="0"/>
                <a:t>D</a:t>
              </a:r>
            </a:p>
          </p:txBody>
        </p:sp>
      </p:grpSp>
      <p:grpSp>
        <p:nvGrpSpPr>
          <p:cNvPr id="32778" name="Group 45"/>
          <p:cNvGrpSpPr>
            <a:grpSpLocks/>
          </p:cNvGrpSpPr>
          <p:nvPr/>
        </p:nvGrpSpPr>
        <p:grpSpPr bwMode="auto">
          <a:xfrm>
            <a:off x="2209800" y="2133600"/>
            <a:ext cx="838200" cy="762000"/>
            <a:chOff x="1872" y="2208"/>
            <a:chExt cx="528" cy="480"/>
          </a:xfrm>
        </p:grpSpPr>
        <p:grpSp>
          <p:nvGrpSpPr>
            <p:cNvPr id="32859" name="Group 46"/>
            <p:cNvGrpSpPr>
              <a:grpSpLocks/>
            </p:cNvGrpSpPr>
            <p:nvPr/>
          </p:nvGrpSpPr>
          <p:grpSpPr bwMode="auto">
            <a:xfrm>
              <a:off x="2064" y="2208"/>
              <a:ext cx="336" cy="480"/>
              <a:chOff x="2928" y="1584"/>
              <a:chExt cx="336" cy="480"/>
            </a:xfrm>
          </p:grpSpPr>
          <p:sp>
            <p:nvSpPr>
              <p:cNvPr id="32861" name="Line 47"/>
              <p:cNvSpPr>
                <a:spLocks noChangeShapeType="1"/>
              </p:cNvSpPr>
              <p:nvPr/>
            </p:nvSpPr>
            <p:spPr bwMode="auto">
              <a:xfrm>
                <a:off x="3120" y="1728"/>
                <a:ext cx="1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62" name="Line 48"/>
              <p:cNvSpPr>
                <a:spLocks noChangeShapeType="1"/>
              </p:cNvSpPr>
              <p:nvPr/>
            </p:nvSpPr>
            <p:spPr bwMode="auto">
              <a:xfrm>
                <a:off x="3120" y="172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63" name="Line 49"/>
              <p:cNvSpPr>
                <a:spLocks noChangeShapeType="1"/>
              </p:cNvSpPr>
              <p:nvPr/>
            </p:nvSpPr>
            <p:spPr bwMode="auto">
              <a:xfrm>
                <a:off x="3120" y="1920"/>
                <a:ext cx="1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64" name="Line 50"/>
              <p:cNvSpPr>
                <a:spLocks noChangeShapeType="1"/>
              </p:cNvSpPr>
              <p:nvPr/>
            </p:nvSpPr>
            <p:spPr bwMode="auto">
              <a:xfrm>
                <a:off x="3072" y="172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65" name="Line 51"/>
              <p:cNvSpPr>
                <a:spLocks noChangeShapeType="1"/>
              </p:cNvSpPr>
              <p:nvPr/>
            </p:nvSpPr>
            <p:spPr bwMode="auto">
              <a:xfrm>
                <a:off x="3264" y="1920"/>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66" name="Line 52"/>
              <p:cNvSpPr>
                <a:spLocks noChangeShapeType="1"/>
              </p:cNvSpPr>
              <p:nvPr/>
            </p:nvSpPr>
            <p:spPr bwMode="auto">
              <a:xfrm>
                <a:off x="2928" y="1824"/>
                <a:ext cx="1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67" name="Line 53"/>
              <p:cNvSpPr>
                <a:spLocks noChangeShapeType="1"/>
              </p:cNvSpPr>
              <p:nvPr/>
            </p:nvSpPr>
            <p:spPr bwMode="auto">
              <a:xfrm>
                <a:off x="3264" y="1584"/>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68" name="Oval 54"/>
              <p:cNvSpPr>
                <a:spLocks noChangeArrowheads="1"/>
              </p:cNvSpPr>
              <p:nvPr/>
            </p:nvSpPr>
            <p:spPr bwMode="auto">
              <a:xfrm>
                <a:off x="3024" y="1824"/>
                <a:ext cx="48" cy="4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grpSp>
        <p:sp>
          <p:nvSpPr>
            <p:cNvPr id="32860" name="Text Box 55"/>
            <p:cNvSpPr txBox="1">
              <a:spLocks noChangeArrowheads="1"/>
            </p:cNvSpPr>
            <p:nvPr/>
          </p:nvSpPr>
          <p:spPr bwMode="auto">
            <a:xfrm>
              <a:off x="1872" y="2304"/>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2000" b="0"/>
                <a:t>C</a:t>
              </a:r>
            </a:p>
          </p:txBody>
        </p:sp>
      </p:grpSp>
      <p:grpSp>
        <p:nvGrpSpPr>
          <p:cNvPr id="32779" name="Group 56"/>
          <p:cNvGrpSpPr>
            <a:grpSpLocks/>
          </p:cNvGrpSpPr>
          <p:nvPr/>
        </p:nvGrpSpPr>
        <p:grpSpPr bwMode="auto">
          <a:xfrm>
            <a:off x="1295400" y="2133600"/>
            <a:ext cx="838200" cy="762000"/>
            <a:chOff x="1872" y="2208"/>
            <a:chExt cx="528" cy="480"/>
          </a:xfrm>
        </p:grpSpPr>
        <p:grpSp>
          <p:nvGrpSpPr>
            <p:cNvPr id="32849" name="Group 57"/>
            <p:cNvGrpSpPr>
              <a:grpSpLocks/>
            </p:cNvGrpSpPr>
            <p:nvPr/>
          </p:nvGrpSpPr>
          <p:grpSpPr bwMode="auto">
            <a:xfrm>
              <a:off x="2064" y="2208"/>
              <a:ext cx="336" cy="480"/>
              <a:chOff x="2928" y="1584"/>
              <a:chExt cx="336" cy="480"/>
            </a:xfrm>
          </p:grpSpPr>
          <p:sp>
            <p:nvSpPr>
              <p:cNvPr id="32851" name="Line 58"/>
              <p:cNvSpPr>
                <a:spLocks noChangeShapeType="1"/>
              </p:cNvSpPr>
              <p:nvPr/>
            </p:nvSpPr>
            <p:spPr bwMode="auto">
              <a:xfrm>
                <a:off x="3120" y="1728"/>
                <a:ext cx="1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52" name="Line 59"/>
              <p:cNvSpPr>
                <a:spLocks noChangeShapeType="1"/>
              </p:cNvSpPr>
              <p:nvPr/>
            </p:nvSpPr>
            <p:spPr bwMode="auto">
              <a:xfrm>
                <a:off x="3120" y="172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53" name="Line 60"/>
              <p:cNvSpPr>
                <a:spLocks noChangeShapeType="1"/>
              </p:cNvSpPr>
              <p:nvPr/>
            </p:nvSpPr>
            <p:spPr bwMode="auto">
              <a:xfrm>
                <a:off x="3120" y="1920"/>
                <a:ext cx="1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54" name="Line 61"/>
              <p:cNvSpPr>
                <a:spLocks noChangeShapeType="1"/>
              </p:cNvSpPr>
              <p:nvPr/>
            </p:nvSpPr>
            <p:spPr bwMode="auto">
              <a:xfrm>
                <a:off x="3072" y="172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55" name="Line 62"/>
              <p:cNvSpPr>
                <a:spLocks noChangeShapeType="1"/>
              </p:cNvSpPr>
              <p:nvPr/>
            </p:nvSpPr>
            <p:spPr bwMode="auto">
              <a:xfrm>
                <a:off x="3264" y="1920"/>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56" name="Line 63"/>
              <p:cNvSpPr>
                <a:spLocks noChangeShapeType="1"/>
              </p:cNvSpPr>
              <p:nvPr/>
            </p:nvSpPr>
            <p:spPr bwMode="auto">
              <a:xfrm>
                <a:off x="2928" y="1824"/>
                <a:ext cx="1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57" name="Line 64"/>
              <p:cNvSpPr>
                <a:spLocks noChangeShapeType="1"/>
              </p:cNvSpPr>
              <p:nvPr/>
            </p:nvSpPr>
            <p:spPr bwMode="auto">
              <a:xfrm>
                <a:off x="3264" y="1584"/>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58" name="Oval 65"/>
              <p:cNvSpPr>
                <a:spLocks noChangeArrowheads="1"/>
              </p:cNvSpPr>
              <p:nvPr/>
            </p:nvSpPr>
            <p:spPr bwMode="auto">
              <a:xfrm>
                <a:off x="3024" y="1824"/>
                <a:ext cx="48" cy="4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grpSp>
        <p:sp>
          <p:nvSpPr>
            <p:cNvPr id="32850" name="Text Box 66"/>
            <p:cNvSpPr txBox="1">
              <a:spLocks noChangeArrowheads="1"/>
            </p:cNvSpPr>
            <p:nvPr/>
          </p:nvSpPr>
          <p:spPr bwMode="auto">
            <a:xfrm>
              <a:off x="1872" y="2304"/>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2000" b="0"/>
                <a:t>B</a:t>
              </a:r>
            </a:p>
          </p:txBody>
        </p:sp>
      </p:grpSp>
      <p:grpSp>
        <p:nvGrpSpPr>
          <p:cNvPr id="32780" name="Group 67"/>
          <p:cNvGrpSpPr>
            <a:grpSpLocks/>
          </p:cNvGrpSpPr>
          <p:nvPr/>
        </p:nvGrpSpPr>
        <p:grpSpPr bwMode="auto">
          <a:xfrm>
            <a:off x="381000" y="2133600"/>
            <a:ext cx="838200" cy="762000"/>
            <a:chOff x="1872" y="2208"/>
            <a:chExt cx="528" cy="480"/>
          </a:xfrm>
        </p:grpSpPr>
        <p:grpSp>
          <p:nvGrpSpPr>
            <p:cNvPr id="32839" name="Group 68"/>
            <p:cNvGrpSpPr>
              <a:grpSpLocks/>
            </p:cNvGrpSpPr>
            <p:nvPr/>
          </p:nvGrpSpPr>
          <p:grpSpPr bwMode="auto">
            <a:xfrm>
              <a:off x="2064" y="2208"/>
              <a:ext cx="336" cy="480"/>
              <a:chOff x="2928" y="1584"/>
              <a:chExt cx="336" cy="480"/>
            </a:xfrm>
          </p:grpSpPr>
          <p:sp>
            <p:nvSpPr>
              <p:cNvPr id="32841" name="Line 69"/>
              <p:cNvSpPr>
                <a:spLocks noChangeShapeType="1"/>
              </p:cNvSpPr>
              <p:nvPr/>
            </p:nvSpPr>
            <p:spPr bwMode="auto">
              <a:xfrm>
                <a:off x="3120" y="1728"/>
                <a:ext cx="1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42" name="Line 70"/>
              <p:cNvSpPr>
                <a:spLocks noChangeShapeType="1"/>
              </p:cNvSpPr>
              <p:nvPr/>
            </p:nvSpPr>
            <p:spPr bwMode="auto">
              <a:xfrm>
                <a:off x="3120" y="172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43" name="Line 71"/>
              <p:cNvSpPr>
                <a:spLocks noChangeShapeType="1"/>
              </p:cNvSpPr>
              <p:nvPr/>
            </p:nvSpPr>
            <p:spPr bwMode="auto">
              <a:xfrm>
                <a:off x="3120" y="1920"/>
                <a:ext cx="1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44" name="Line 72"/>
              <p:cNvSpPr>
                <a:spLocks noChangeShapeType="1"/>
              </p:cNvSpPr>
              <p:nvPr/>
            </p:nvSpPr>
            <p:spPr bwMode="auto">
              <a:xfrm>
                <a:off x="3072" y="172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45" name="Line 73"/>
              <p:cNvSpPr>
                <a:spLocks noChangeShapeType="1"/>
              </p:cNvSpPr>
              <p:nvPr/>
            </p:nvSpPr>
            <p:spPr bwMode="auto">
              <a:xfrm>
                <a:off x="3264" y="1920"/>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46" name="Line 74"/>
              <p:cNvSpPr>
                <a:spLocks noChangeShapeType="1"/>
              </p:cNvSpPr>
              <p:nvPr/>
            </p:nvSpPr>
            <p:spPr bwMode="auto">
              <a:xfrm>
                <a:off x="2928" y="1824"/>
                <a:ext cx="1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47" name="Line 75"/>
              <p:cNvSpPr>
                <a:spLocks noChangeShapeType="1"/>
              </p:cNvSpPr>
              <p:nvPr/>
            </p:nvSpPr>
            <p:spPr bwMode="auto">
              <a:xfrm>
                <a:off x="3264" y="1584"/>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48" name="Oval 76"/>
              <p:cNvSpPr>
                <a:spLocks noChangeArrowheads="1"/>
              </p:cNvSpPr>
              <p:nvPr/>
            </p:nvSpPr>
            <p:spPr bwMode="auto">
              <a:xfrm>
                <a:off x="3024" y="1824"/>
                <a:ext cx="48" cy="4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grpSp>
        <p:sp>
          <p:nvSpPr>
            <p:cNvPr id="32840" name="Text Box 77"/>
            <p:cNvSpPr txBox="1">
              <a:spLocks noChangeArrowheads="1"/>
            </p:cNvSpPr>
            <p:nvPr/>
          </p:nvSpPr>
          <p:spPr bwMode="auto">
            <a:xfrm>
              <a:off x="1872" y="2304"/>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2000" b="0"/>
                <a:t>A</a:t>
              </a:r>
            </a:p>
          </p:txBody>
        </p:sp>
      </p:grpSp>
      <p:sp>
        <p:nvSpPr>
          <p:cNvPr id="32781" name="Line 78"/>
          <p:cNvSpPr>
            <a:spLocks noChangeShapeType="1"/>
          </p:cNvSpPr>
          <p:nvPr/>
        </p:nvSpPr>
        <p:spPr bwMode="auto">
          <a:xfrm>
            <a:off x="1219200" y="2895600"/>
            <a:ext cx="2971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82" name="Line 79"/>
          <p:cNvSpPr>
            <a:spLocks noChangeShapeType="1"/>
          </p:cNvSpPr>
          <p:nvPr/>
        </p:nvSpPr>
        <p:spPr bwMode="auto">
          <a:xfrm>
            <a:off x="2590800" y="28956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83" name="Text Box 80"/>
          <p:cNvSpPr txBox="1">
            <a:spLocks noChangeArrowheads="1"/>
          </p:cNvSpPr>
          <p:nvPr/>
        </p:nvSpPr>
        <p:spPr bwMode="auto">
          <a:xfrm>
            <a:off x="1676400" y="46482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2000" b="0"/>
              <a:t>D</a:t>
            </a:r>
          </a:p>
        </p:txBody>
      </p:sp>
      <p:sp>
        <p:nvSpPr>
          <p:cNvPr id="32784" name="Text Box 81"/>
          <p:cNvSpPr txBox="1">
            <a:spLocks noChangeArrowheads="1"/>
          </p:cNvSpPr>
          <p:nvPr/>
        </p:nvSpPr>
        <p:spPr bwMode="auto">
          <a:xfrm>
            <a:off x="1676400" y="41148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2000" b="0"/>
              <a:t>C</a:t>
            </a:r>
          </a:p>
        </p:txBody>
      </p:sp>
      <p:sp>
        <p:nvSpPr>
          <p:cNvPr id="32785" name="Text Box 82"/>
          <p:cNvSpPr txBox="1">
            <a:spLocks noChangeArrowheads="1"/>
          </p:cNvSpPr>
          <p:nvPr/>
        </p:nvSpPr>
        <p:spPr bwMode="auto">
          <a:xfrm>
            <a:off x="1676400" y="35814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2000" b="0"/>
              <a:t>B</a:t>
            </a:r>
          </a:p>
        </p:txBody>
      </p:sp>
      <p:sp>
        <p:nvSpPr>
          <p:cNvPr id="32786" name="Text Box 83"/>
          <p:cNvSpPr txBox="1">
            <a:spLocks noChangeArrowheads="1"/>
          </p:cNvSpPr>
          <p:nvPr/>
        </p:nvSpPr>
        <p:spPr bwMode="auto">
          <a:xfrm>
            <a:off x="1676400" y="30480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2000" b="0"/>
              <a:t>A</a:t>
            </a:r>
          </a:p>
        </p:txBody>
      </p:sp>
      <p:sp>
        <p:nvSpPr>
          <p:cNvPr id="32787" name="Line 84"/>
          <p:cNvSpPr>
            <a:spLocks noChangeShapeType="1"/>
          </p:cNvSpPr>
          <p:nvPr/>
        </p:nvSpPr>
        <p:spPr bwMode="auto">
          <a:xfrm>
            <a:off x="1219200" y="2133600"/>
            <a:ext cx="2743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2788" name="Group 85"/>
          <p:cNvGrpSpPr>
            <a:grpSpLocks/>
          </p:cNvGrpSpPr>
          <p:nvPr/>
        </p:nvGrpSpPr>
        <p:grpSpPr bwMode="auto">
          <a:xfrm>
            <a:off x="2362200" y="1905000"/>
            <a:ext cx="304800" cy="228600"/>
            <a:chOff x="2160" y="1152"/>
            <a:chExt cx="192" cy="144"/>
          </a:xfrm>
        </p:grpSpPr>
        <p:sp>
          <p:nvSpPr>
            <p:cNvPr id="32837" name="Line 86"/>
            <p:cNvSpPr>
              <a:spLocks noChangeShapeType="1"/>
            </p:cNvSpPr>
            <p:nvPr/>
          </p:nvSpPr>
          <p:spPr bwMode="auto">
            <a:xfrm>
              <a:off x="2256" y="1152"/>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38" name="Line 87"/>
            <p:cNvSpPr>
              <a:spLocks noChangeShapeType="1"/>
            </p:cNvSpPr>
            <p:nvPr/>
          </p:nvSpPr>
          <p:spPr bwMode="auto">
            <a:xfrm>
              <a:off x="2160" y="1152"/>
              <a:ext cx="1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2789" name="Group 88"/>
          <p:cNvGrpSpPr>
            <a:grpSpLocks/>
          </p:cNvGrpSpPr>
          <p:nvPr/>
        </p:nvGrpSpPr>
        <p:grpSpPr bwMode="auto">
          <a:xfrm>
            <a:off x="3962400" y="2895600"/>
            <a:ext cx="722313" cy="600075"/>
            <a:chOff x="1488" y="2304"/>
            <a:chExt cx="675" cy="565"/>
          </a:xfrm>
        </p:grpSpPr>
        <p:grpSp>
          <p:nvGrpSpPr>
            <p:cNvPr id="32829" name="Group 89"/>
            <p:cNvGrpSpPr>
              <a:grpSpLocks/>
            </p:cNvGrpSpPr>
            <p:nvPr/>
          </p:nvGrpSpPr>
          <p:grpSpPr bwMode="auto">
            <a:xfrm>
              <a:off x="1488" y="2784"/>
              <a:ext cx="288" cy="48"/>
              <a:chOff x="1248" y="3216"/>
              <a:chExt cx="288" cy="48"/>
            </a:xfrm>
          </p:grpSpPr>
          <p:sp>
            <p:nvSpPr>
              <p:cNvPr id="32835" name="Line 90"/>
              <p:cNvSpPr>
                <a:spLocks noChangeShapeType="1"/>
              </p:cNvSpPr>
              <p:nvPr/>
            </p:nvSpPr>
            <p:spPr bwMode="auto">
              <a:xfrm>
                <a:off x="1248" y="321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36" name="Line 91"/>
              <p:cNvSpPr>
                <a:spLocks noChangeShapeType="1"/>
              </p:cNvSpPr>
              <p:nvPr/>
            </p:nvSpPr>
            <p:spPr bwMode="auto">
              <a:xfrm>
                <a:off x="1296" y="3264"/>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2830" name="Line 92"/>
            <p:cNvSpPr>
              <a:spLocks noChangeShapeType="1"/>
            </p:cNvSpPr>
            <p:nvPr/>
          </p:nvSpPr>
          <p:spPr bwMode="auto">
            <a:xfrm>
              <a:off x="1632" y="2304"/>
              <a:ext cx="0" cy="2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31" name="Line 93"/>
            <p:cNvSpPr>
              <a:spLocks noChangeShapeType="1"/>
            </p:cNvSpPr>
            <p:nvPr/>
          </p:nvSpPr>
          <p:spPr bwMode="auto">
            <a:xfrm>
              <a:off x="1488" y="254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32" name="Line 94"/>
            <p:cNvSpPr>
              <a:spLocks noChangeShapeType="1"/>
            </p:cNvSpPr>
            <p:nvPr/>
          </p:nvSpPr>
          <p:spPr bwMode="auto">
            <a:xfrm>
              <a:off x="1488" y="2592"/>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33" name="Line 95"/>
            <p:cNvSpPr>
              <a:spLocks noChangeShapeType="1"/>
            </p:cNvSpPr>
            <p:nvPr/>
          </p:nvSpPr>
          <p:spPr bwMode="auto">
            <a:xfrm>
              <a:off x="1632" y="2592"/>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34" name="Text Box 96"/>
            <p:cNvSpPr txBox="1">
              <a:spLocks noChangeArrowheads="1"/>
            </p:cNvSpPr>
            <p:nvPr/>
          </p:nvSpPr>
          <p:spPr bwMode="auto">
            <a:xfrm>
              <a:off x="1732" y="2495"/>
              <a:ext cx="431"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2000" b="0"/>
                <a:t>C</a:t>
              </a:r>
              <a:r>
                <a:rPr lang="en-US" altLang="en-US" sz="2000" b="0" baseline="-25000"/>
                <a:t>L</a:t>
              </a:r>
              <a:endParaRPr lang="en-US" altLang="en-US" sz="2000" b="0"/>
            </a:p>
          </p:txBody>
        </p:sp>
      </p:grpSp>
      <p:grpSp>
        <p:nvGrpSpPr>
          <p:cNvPr id="32790" name="Group 97"/>
          <p:cNvGrpSpPr>
            <a:grpSpLocks/>
          </p:cNvGrpSpPr>
          <p:nvPr/>
        </p:nvGrpSpPr>
        <p:grpSpPr bwMode="auto">
          <a:xfrm>
            <a:off x="2819400" y="3505200"/>
            <a:ext cx="620713" cy="546100"/>
            <a:chOff x="1488" y="2304"/>
            <a:chExt cx="921" cy="697"/>
          </a:xfrm>
        </p:grpSpPr>
        <p:grpSp>
          <p:nvGrpSpPr>
            <p:cNvPr id="32821" name="Group 98"/>
            <p:cNvGrpSpPr>
              <a:grpSpLocks/>
            </p:cNvGrpSpPr>
            <p:nvPr/>
          </p:nvGrpSpPr>
          <p:grpSpPr bwMode="auto">
            <a:xfrm>
              <a:off x="1488" y="2784"/>
              <a:ext cx="288" cy="48"/>
              <a:chOff x="1248" y="3216"/>
              <a:chExt cx="288" cy="48"/>
            </a:xfrm>
          </p:grpSpPr>
          <p:sp>
            <p:nvSpPr>
              <p:cNvPr id="32827" name="Line 99"/>
              <p:cNvSpPr>
                <a:spLocks noChangeShapeType="1"/>
              </p:cNvSpPr>
              <p:nvPr/>
            </p:nvSpPr>
            <p:spPr bwMode="auto">
              <a:xfrm>
                <a:off x="1248" y="321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28" name="Line 100"/>
              <p:cNvSpPr>
                <a:spLocks noChangeShapeType="1"/>
              </p:cNvSpPr>
              <p:nvPr/>
            </p:nvSpPr>
            <p:spPr bwMode="auto">
              <a:xfrm>
                <a:off x="1296" y="3264"/>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2822" name="Line 101"/>
            <p:cNvSpPr>
              <a:spLocks noChangeShapeType="1"/>
            </p:cNvSpPr>
            <p:nvPr/>
          </p:nvSpPr>
          <p:spPr bwMode="auto">
            <a:xfrm>
              <a:off x="1632" y="2304"/>
              <a:ext cx="0" cy="2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23" name="Line 102"/>
            <p:cNvSpPr>
              <a:spLocks noChangeShapeType="1"/>
            </p:cNvSpPr>
            <p:nvPr/>
          </p:nvSpPr>
          <p:spPr bwMode="auto">
            <a:xfrm>
              <a:off x="1488" y="254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24" name="Line 103"/>
            <p:cNvSpPr>
              <a:spLocks noChangeShapeType="1"/>
            </p:cNvSpPr>
            <p:nvPr/>
          </p:nvSpPr>
          <p:spPr bwMode="auto">
            <a:xfrm>
              <a:off x="1488" y="2592"/>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25" name="Line 104"/>
            <p:cNvSpPr>
              <a:spLocks noChangeShapeType="1"/>
            </p:cNvSpPr>
            <p:nvPr/>
          </p:nvSpPr>
          <p:spPr bwMode="auto">
            <a:xfrm>
              <a:off x="1632" y="2592"/>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26" name="Text Box 105"/>
            <p:cNvSpPr txBox="1">
              <a:spLocks noChangeArrowheads="1"/>
            </p:cNvSpPr>
            <p:nvPr/>
          </p:nvSpPr>
          <p:spPr bwMode="auto">
            <a:xfrm>
              <a:off x="1726" y="2494"/>
              <a:ext cx="683" cy="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2000" b="0"/>
                <a:t>C</a:t>
              </a:r>
              <a:r>
                <a:rPr lang="en-US" altLang="en-US" sz="2000" b="0" baseline="-25000"/>
                <a:t>3</a:t>
              </a:r>
              <a:endParaRPr lang="en-US" altLang="en-US" sz="2000" b="0"/>
            </a:p>
          </p:txBody>
        </p:sp>
      </p:grpSp>
      <p:sp>
        <p:nvSpPr>
          <p:cNvPr id="32791" name="Line 106"/>
          <p:cNvSpPr>
            <a:spLocks noChangeShapeType="1"/>
          </p:cNvSpPr>
          <p:nvPr/>
        </p:nvSpPr>
        <p:spPr bwMode="auto">
          <a:xfrm>
            <a:off x="2590800" y="3505200"/>
            <a:ext cx="304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2792" name="Group 107"/>
          <p:cNvGrpSpPr>
            <a:grpSpLocks/>
          </p:cNvGrpSpPr>
          <p:nvPr/>
        </p:nvGrpSpPr>
        <p:grpSpPr bwMode="auto">
          <a:xfrm>
            <a:off x="2819400" y="4038600"/>
            <a:ext cx="620713" cy="546100"/>
            <a:chOff x="1488" y="2304"/>
            <a:chExt cx="921" cy="697"/>
          </a:xfrm>
        </p:grpSpPr>
        <p:grpSp>
          <p:nvGrpSpPr>
            <p:cNvPr id="32813" name="Group 108"/>
            <p:cNvGrpSpPr>
              <a:grpSpLocks/>
            </p:cNvGrpSpPr>
            <p:nvPr/>
          </p:nvGrpSpPr>
          <p:grpSpPr bwMode="auto">
            <a:xfrm>
              <a:off x="1488" y="2784"/>
              <a:ext cx="288" cy="48"/>
              <a:chOff x="1248" y="3216"/>
              <a:chExt cx="288" cy="48"/>
            </a:xfrm>
          </p:grpSpPr>
          <p:sp>
            <p:nvSpPr>
              <p:cNvPr id="32819" name="Line 109"/>
              <p:cNvSpPr>
                <a:spLocks noChangeShapeType="1"/>
              </p:cNvSpPr>
              <p:nvPr/>
            </p:nvSpPr>
            <p:spPr bwMode="auto">
              <a:xfrm>
                <a:off x="1248" y="321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20" name="Line 110"/>
              <p:cNvSpPr>
                <a:spLocks noChangeShapeType="1"/>
              </p:cNvSpPr>
              <p:nvPr/>
            </p:nvSpPr>
            <p:spPr bwMode="auto">
              <a:xfrm>
                <a:off x="1296" y="3264"/>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2814" name="Line 111"/>
            <p:cNvSpPr>
              <a:spLocks noChangeShapeType="1"/>
            </p:cNvSpPr>
            <p:nvPr/>
          </p:nvSpPr>
          <p:spPr bwMode="auto">
            <a:xfrm>
              <a:off x="1632" y="2304"/>
              <a:ext cx="0" cy="2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15" name="Line 112"/>
            <p:cNvSpPr>
              <a:spLocks noChangeShapeType="1"/>
            </p:cNvSpPr>
            <p:nvPr/>
          </p:nvSpPr>
          <p:spPr bwMode="auto">
            <a:xfrm>
              <a:off x="1488" y="254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16" name="Line 113"/>
            <p:cNvSpPr>
              <a:spLocks noChangeShapeType="1"/>
            </p:cNvSpPr>
            <p:nvPr/>
          </p:nvSpPr>
          <p:spPr bwMode="auto">
            <a:xfrm>
              <a:off x="1488" y="2592"/>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17" name="Line 114"/>
            <p:cNvSpPr>
              <a:spLocks noChangeShapeType="1"/>
            </p:cNvSpPr>
            <p:nvPr/>
          </p:nvSpPr>
          <p:spPr bwMode="auto">
            <a:xfrm>
              <a:off x="1632" y="2592"/>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18" name="Text Box 115"/>
            <p:cNvSpPr txBox="1">
              <a:spLocks noChangeArrowheads="1"/>
            </p:cNvSpPr>
            <p:nvPr/>
          </p:nvSpPr>
          <p:spPr bwMode="auto">
            <a:xfrm>
              <a:off x="1726" y="2494"/>
              <a:ext cx="683" cy="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2000" b="0"/>
                <a:t>C</a:t>
              </a:r>
              <a:r>
                <a:rPr lang="en-US" altLang="en-US" sz="2000" b="0" baseline="-25000"/>
                <a:t>2</a:t>
              </a:r>
              <a:endParaRPr lang="en-US" altLang="en-US" sz="2000" b="0"/>
            </a:p>
          </p:txBody>
        </p:sp>
      </p:grpSp>
      <p:sp>
        <p:nvSpPr>
          <p:cNvPr id="32793" name="Line 116"/>
          <p:cNvSpPr>
            <a:spLocks noChangeShapeType="1"/>
          </p:cNvSpPr>
          <p:nvPr/>
        </p:nvSpPr>
        <p:spPr bwMode="auto">
          <a:xfrm>
            <a:off x="2590800" y="4038600"/>
            <a:ext cx="304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2794" name="Group 117"/>
          <p:cNvGrpSpPr>
            <a:grpSpLocks/>
          </p:cNvGrpSpPr>
          <p:nvPr/>
        </p:nvGrpSpPr>
        <p:grpSpPr bwMode="auto">
          <a:xfrm>
            <a:off x="2819400" y="4572000"/>
            <a:ext cx="620713" cy="546100"/>
            <a:chOff x="1488" y="2304"/>
            <a:chExt cx="922" cy="697"/>
          </a:xfrm>
        </p:grpSpPr>
        <p:grpSp>
          <p:nvGrpSpPr>
            <p:cNvPr id="32805" name="Group 118"/>
            <p:cNvGrpSpPr>
              <a:grpSpLocks/>
            </p:cNvGrpSpPr>
            <p:nvPr/>
          </p:nvGrpSpPr>
          <p:grpSpPr bwMode="auto">
            <a:xfrm>
              <a:off x="1488" y="2784"/>
              <a:ext cx="288" cy="48"/>
              <a:chOff x="1248" y="3216"/>
              <a:chExt cx="288" cy="48"/>
            </a:xfrm>
          </p:grpSpPr>
          <p:sp>
            <p:nvSpPr>
              <p:cNvPr id="32811" name="Line 119"/>
              <p:cNvSpPr>
                <a:spLocks noChangeShapeType="1"/>
              </p:cNvSpPr>
              <p:nvPr/>
            </p:nvSpPr>
            <p:spPr bwMode="auto">
              <a:xfrm>
                <a:off x="1248" y="321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12" name="Line 120"/>
              <p:cNvSpPr>
                <a:spLocks noChangeShapeType="1"/>
              </p:cNvSpPr>
              <p:nvPr/>
            </p:nvSpPr>
            <p:spPr bwMode="auto">
              <a:xfrm>
                <a:off x="1296" y="3264"/>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2806" name="Line 121"/>
            <p:cNvSpPr>
              <a:spLocks noChangeShapeType="1"/>
            </p:cNvSpPr>
            <p:nvPr/>
          </p:nvSpPr>
          <p:spPr bwMode="auto">
            <a:xfrm>
              <a:off x="1632" y="2304"/>
              <a:ext cx="0" cy="2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07" name="Line 122"/>
            <p:cNvSpPr>
              <a:spLocks noChangeShapeType="1"/>
            </p:cNvSpPr>
            <p:nvPr/>
          </p:nvSpPr>
          <p:spPr bwMode="auto">
            <a:xfrm>
              <a:off x="1488" y="254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08" name="Line 123"/>
            <p:cNvSpPr>
              <a:spLocks noChangeShapeType="1"/>
            </p:cNvSpPr>
            <p:nvPr/>
          </p:nvSpPr>
          <p:spPr bwMode="auto">
            <a:xfrm>
              <a:off x="1488" y="2592"/>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09" name="Line 124"/>
            <p:cNvSpPr>
              <a:spLocks noChangeShapeType="1"/>
            </p:cNvSpPr>
            <p:nvPr/>
          </p:nvSpPr>
          <p:spPr bwMode="auto">
            <a:xfrm>
              <a:off x="1632" y="2592"/>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10" name="Text Box 125"/>
            <p:cNvSpPr txBox="1">
              <a:spLocks noChangeArrowheads="1"/>
            </p:cNvSpPr>
            <p:nvPr/>
          </p:nvSpPr>
          <p:spPr bwMode="auto">
            <a:xfrm>
              <a:off x="1726" y="2494"/>
              <a:ext cx="684" cy="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2000" b="0"/>
                <a:t>C</a:t>
              </a:r>
              <a:r>
                <a:rPr lang="en-US" altLang="en-US" sz="2000" b="0" baseline="-25000"/>
                <a:t>1</a:t>
              </a:r>
              <a:endParaRPr lang="en-US" altLang="en-US" sz="2000" b="0"/>
            </a:p>
          </p:txBody>
        </p:sp>
      </p:grpSp>
      <p:sp>
        <p:nvSpPr>
          <p:cNvPr id="32795" name="Line 126"/>
          <p:cNvSpPr>
            <a:spLocks noChangeShapeType="1"/>
          </p:cNvSpPr>
          <p:nvPr/>
        </p:nvSpPr>
        <p:spPr bwMode="auto">
          <a:xfrm>
            <a:off x="2590800" y="4572000"/>
            <a:ext cx="304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3135" name="Rectangle 127"/>
          <p:cNvSpPr>
            <a:spLocks noChangeArrowheads="1"/>
          </p:cNvSpPr>
          <p:nvPr/>
        </p:nvSpPr>
        <p:spPr bwMode="auto">
          <a:xfrm>
            <a:off x="4038600" y="3124200"/>
            <a:ext cx="48768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b="0" dirty="0"/>
              <a:t>         Distributed RC model</a:t>
            </a:r>
          </a:p>
          <a:p>
            <a:pPr>
              <a:spcBef>
                <a:spcPct val="0"/>
              </a:spcBef>
              <a:buClrTx/>
              <a:buSzTx/>
              <a:buFontTx/>
              <a:buNone/>
            </a:pPr>
            <a:r>
              <a:rPr lang="en-US" altLang="en-US" b="0" dirty="0"/>
              <a:t>             (Elmore delay)</a:t>
            </a:r>
          </a:p>
          <a:p>
            <a:pPr>
              <a:spcBef>
                <a:spcPct val="0"/>
              </a:spcBef>
              <a:buClrTx/>
              <a:buSzTx/>
              <a:buFontTx/>
              <a:buNone/>
            </a:pPr>
            <a:endParaRPr lang="en-US" altLang="en-US" b="0" dirty="0"/>
          </a:p>
          <a:p>
            <a:pPr>
              <a:spcBef>
                <a:spcPct val="0"/>
              </a:spcBef>
              <a:buClrTx/>
              <a:buSzTx/>
              <a:buFontTx/>
              <a:buNone/>
            </a:pPr>
            <a:r>
              <a:rPr lang="en-US" altLang="en-US" b="0" dirty="0"/>
              <a:t>t</a:t>
            </a:r>
            <a:r>
              <a:rPr lang="en-US" altLang="en-US" b="0" baseline="-25000" dirty="0"/>
              <a:t>pHL</a:t>
            </a:r>
            <a:r>
              <a:rPr lang="en-US" altLang="en-US" b="0" dirty="0"/>
              <a:t> = 0.69 </a:t>
            </a:r>
            <a:r>
              <a:rPr lang="en-US" altLang="en-US" b="0" dirty="0" err="1"/>
              <a:t>R</a:t>
            </a:r>
            <a:r>
              <a:rPr lang="en-US" altLang="en-US" b="0" baseline="-25000" dirty="0" err="1"/>
              <a:t>eqn</a:t>
            </a:r>
            <a:r>
              <a:rPr lang="en-US" altLang="en-US" b="0" dirty="0"/>
              <a:t>(C</a:t>
            </a:r>
            <a:r>
              <a:rPr lang="en-US" altLang="en-US" b="0" baseline="-25000" dirty="0"/>
              <a:t>1</a:t>
            </a:r>
            <a:r>
              <a:rPr lang="en-US" altLang="en-US" b="0" dirty="0"/>
              <a:t>+2C</a:t>
            </a:r>
            <a:r>
              <a:rPr lang="en-US" altLang="en-US" b="0" baseline="-25000" dirty="0"/>
              <a:t>2</a:t>
            </a:r>
            <a:r>
              <a:rPr lang="en-US" altLang="en-US" b="0" dirty="0"/>
              <a:t>+3C</a:t>
            </a:r>
            <a:r>
              <a:rPr lang="en-US" altLang="en-US" b="0" baseline="-25000" dirty="0"/>
              <a:t>3</a:t>
            </a:r>
            <a:r>
              <a:rPr lang="en-US" altLang="en-US" b="0" dirty="0"/>
              <a:t>+4C</a:t>
            </a:r>
            <a:r>
              <a:rPr lang="en-US" altLang="en-US" b="0" baseline="-25000" dirty="0"/>
              <a:t>L</a:t>
            </a:r>
            <a:r>
              <a:rPr lang="en-US" altLang="en-US" b="0" dirty="0"/>
              <a:t>)</a:t>
            </a:r>
          </a:p>
          <a:p>
            <a:pPr>
              <a:spcBef>
                <a:spcPct val="0"/>
              </a:spcBef>
              <a:buClrTx/>
              <a:buSzTx/>
              <a:buFontTx/>
              <a:buNone/>
            </a:pPr>
            <a:endParaRPr lang="en-US" altLang="en-US" b="0" dirty="0"/>
          </a:p>
          <a:p>
            <a:pPr>
              <a:spcBef>
                <a:spcPct val="0"/>
              </a:spcBef>
              <a:buClrTx/>
              <a:buSzTx/>
              <a:buFontTx/>
              <a:buNone/>
            </a:pPr>
            <a:r>
              <a:rPr lang="en-US" altLang="en-US" b="0" dirty="0"/>
              <a:t>Propagation delay deteriorates rapidly as a function of fan-in – </a:t>
            </a:r>
            <a:r>
              <a:rPr lang="en-US" altLang="en-US" b="0" dirty="0" err="1">
                <a:solidFill>
                  <a:schemeClr val="tx2"/>
                </a:solidFill>
              </a:rPr>
              <a:t>quadratically</a:t>
            </a:r>
            <a:r>
              <a:rPr lang="en-US" altLang="en-US" b="0" dirty="0">
                <a:solidFill>
                  <a:schemeClr val="tx2"/>
                </a:solidFill>
              </a:rPr>
              <a:t> </a:t>
            </a:r>
            <a:r>
              <a:rPr lang="en-US" altLang="en-US" b="0" dirty="0"/>
              <a:t>in the worst case.</a:t>
            </a:r>
          </a:p>
        </p:txBody>
      </p:sp>
      <p:grpSp>
        <p:nvGrpSpPr>
          <p:cNvPr id="32797" name="Group 128"/>
          <p:cNvGrpSpPr>
            <a:grpSpLocks/>
          </p:cNvGrpSpPr>
          <p:nvPr/>
        </p:nvGrpSpPr>
        <p:grpSpPr bwMode="auto">
          <a:xfrm>
            <a:off x="6019800" y="1828800"/>
            <a:ext cx="685800" cy="609600"/>
            <a:chOff x="384" y="2784"/>
            <a:chExt cx="432" cy="384"/>
          </a:xfrm>
        </p:grpSpPr>
        <p:sp>
          <p:nvSpPr>
            <p:cNvPr id="32803" name="AutoShape 129"/>
            <p:cNvSpPr>
              <a:spLocks noChangeArrowheads="1"/>
            </p:cNvSpPr>
            <p:nvPr/>
          </p:nvSpPr>
          <p:spPr bwMode="auto">
            <a:xfrm>
              <a:off x="384" y="2784"/>
              <a:ext cx="336" cy="384"/>
            </a:xfrm>
            <a:prstGeom prst="flowChartDelay">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32804" name="Oval 130"/>
            <p:cNvSpPr>
              <a:spLocks noChangeArrowheads="1"/>
            </p:cNvSpPr>
            <p:nvPr/>
          </p:nvSpPr>
          <p:spPr bwMode="auto">
            <a:xfrm>
              <a:off x="720" y="2928"/>
              <a:ext cx="9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grpSp>
      <p:sp>
        <p:nvSpPr>
          <p:cNvPr id="32798" name="Line 131"/>
          <p:cNvSpPr>
            <a:spLocks noChangeShapeType="1"/>
          </p:cNvSpPr>
          <p:nvPr/>
        </p:nvSpPr>
        <p:spPr bwMode="auto">
          <a:xfrm>
            <a:off x="5638800" y="1905000"/>
            <a:ext cx="381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99" name="Line 132"/>
          <p:cNvSpPr>
            <a:spLocks noChangeShapeType="1"/>
          </p:cNvSpPr>
          <p:nvPr/>
        </p:nvSpPr>
        <p:spPr bwMode="auto">
          <a:xfrm>
            <a:off x="5638800" y="2057400"/>
            <a:ext cx="381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00" name="Line 133"/>
          <p:cNvSpPr>
            <a:spLocks noChangeShapeType="1"/>
          </p:cNvSpPr>
          <p:nvPr/>
        </p:nvSpPr>
        <p:spPr bwMode="auto">
          <a:xfrm>
            <a:off x="5638800" y="2209800"/>
            <a:ext cx="381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01" name="Line 134"/>
          <p:cNvSpPr>
            <a:spLocks noChangeShapeType="1"/>
          </p:cNvSpPr>
          <p:nvPr/>
        </p:nvSpPr>
        <p:spPr bwMode="auto">
          <a:xfrm>
            <a:off x="5638800" y="2362200"/>
            <a:ext cx="381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02" name="Line 135"/>
          <p:cNvSpPr>
            <a:spLocks noChangeShapeType="1"/>
          </p:cNvSpPr>
          <p:nvPr/>
        </p:nvSpPr>
        <p:spPr bwMode="auto">
          <a:xfrm>
            <a:off x="6705600" y="2133600"/>
            <a:ext cx="381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201914611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0" y="-14288"/>
            <a:ext cx="9144000" cy="788988"/>
          </a:xfrm>
        </p:spPr>
        <p:txBody>
          <a:bodyPr/>
          <a:lstStyle/>
          <a:p>
            <a:r>
              <a:rPr lang="en-US" altLang="en-US" smtClean="0"/>
              <a:t>t</a:t>
            </a:r>
            <a:r>
              <a:rPr lang="en-US" altLang="en-US" baseline="-25000" smtClean="0"/>
              <a:t>p</a:t>
            </a:r>
            <a:r>
              <a:rPr lang="en-US" altLang="en-US" smtClean="0"/>
              <a:t> as a Function of Fan-In</a:t>
            </a:r>
          </a:p>
        </p:txBody>
      </p:sp>
      <p:sp>
        <p:nvSpPr>
          <p:cNvPr id="33797" name="Text Box 4"/>
          <p:cNvSpPr txBox="1">
            <a:spLocks noChangeArrowheads="1"/>
          </p:cNvSpPr>
          <p:nvPr/>
        </p:nvSpPr>
        <p:spPr bwMode="auto">
          <a:xfrm rot="-5400000">
            <a:off x="-258762" y="2484437"/>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2000" b="0" dirty="0" err="1"/>
              <a:t>t</a:t>
            </a:r>
            <a:r>
              <a:rPr lang="en-US" altLang="en-US" sz="2000" b="0" baseline="-25000" dirty="0" err="1"/>
              <a:t>p</a:t>
            </a:r>
            <a:r>
              <a:rPr lang="en-US" altLang="en-US" sz="2000" b="0" dirty="0"/>
              <a:t> (</a:t>
            </a:r>
            <a:r>
              <a:rPr lang="en-US" altLang="en-US" sz="2000" b="0" dirty="0" err="1"/>
              <a:t>psec</a:t>
            </a:r>
            <a:r>
              <a:rPr lang="en-US" altLang="en-US" sz="2000" b="0" dirty="0"/>
              <a:t>)</a:t>
            </a:r>
          </a:p>
        </p:txBody>
      </p:sp>
      <p:sp>
        <p:nvSpPr>
          <p:cNvPr id="33798" name="Text Box 5"/>
          <p:cNvSpPr txBox="1">
            <a:spLocks noChangeArrowheads="1"/>
          </p:cNvSpPr>
          <p:nvPr/>
        </p:nvSpPr>
        <p:spPr bwMode="auto">
          <a:xfrm>
            <a:off x="3121730" y="4626609"/>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2000" b="0" dirty="0"/>
              <a:t>fan-in</a:t>
            </a:r>
          </a:p>
        </p:txBody>
      </p:sp>
      <p:grpSp>
        <p:nvGrpSpPr>
          <p:cNvPr id="33800" name="Group 7"/>
          <p:cNvGrpSpPr>
            <a:grpSpLocks/>
          </p:cNvGrpSpPr>
          <p:nvPr/>
        </p:nvGrpSpPr>
        <p:grpSpPr bwMode="auto">
          <a:xfrm>
            <a:off x="1022351" y="910110"/>
            <a:ext cx="7091363" cy="4038600"/>
            <a:chOff x="427" y="749"/>
            <a:chExt cx="4467" cy="2544"/>
          </a:xfrm>
        </p:grpSpPr>
        <p:grpSp>
          <p:nvGrpSpPr>
            <p:cNvPr id="33801" name="Group 8"/>
            <p:cNvGrpSpPr>
              <a:grpSpLocks/>
            </p:cNvGrpSpPr>
            <p:nvPr/>
          </p:nvGrpSpPr>
          <p:grpSpPr bwMode="auto">
            <a:xfrm>
              <a:off x="427" y="749"/>
              <a:ext cx="4467" cy="2544"/>
              <a:chOff x="427" y="749"/>
              <a:chExt cx="4467" cy="2544"/>
            </a:xfrm>
          </p:grpSpPr>
          <p:grpSp>
            <p:nvGrpSpPr>
              <p:cNvPr id="33803" name="Group 9"/>
              <p:cNvGrpSpPr>
                <a:grpSpLocks/>
              </p:cNvGrpSpPr>
              <p:nvPr/>
            </p:nvGrpSpPr>
            <p:grpSpPr bwMode="auto">
              <a:xfrm>
                <a:off x="427" y="749"/>
                <a:ext cx="4421" cy="2544"/>
                <a:chOff x="427" y="749"/>
                <a:chExt cx="4421" cy="2544"/>
              </a:xfrm>
            </p:grpSpPr>
            <p:graphicFrame>
              <p:nvGraphicFramePr>
                <p:cNvPr id="33805" name="Object 10"/>
                <p:cNvGraphicFramePr>
                  <a:graphicFrameLocks noChangeAspect="1"/>
                </p:cNvGraphicFramePr>
                <p:nvPr>
                  <p:extLst>
                    <p:ext uri="{D42A27DB-BD31-4B8C-83A1-F6EECF244321}">
                      <p14:modId xmlns:p14="http://schemas.microsoft.com/office/powerpoint/2010/main" val="2771156049"/>
                    </p:ext>
                  </p:extLst>
                </p:nvPr>
              </p:nvGraphicFramePr>
              <p:xfrm>
                <a:off x="427" y="749"/>
                <a:ext cx="3552" cy="2544"/>
              </p:xfrm>
              <a:graphic>
                <a:graphicData uri="http://schemas.openxmlformats.org/presentationml/2006/ole">
                  <mc:AlternateContent xmlns:mc="http://schemas.openxmlformats.org/markup-compatibility/2006">
                    <mc:Choice xmlns:v="urn:schemas-microsoft-com:vml" Requires="v">
                      <p:oleObj spid="_x0000_s170011" name="Chart" r:id="rId4" imgW="7772439" imgH="4495697" progId="MSGraph.Chart.5">
                        <p:embed followColorScheme="full"/>
                      </p:oleObj>
                    </mc:Choice>
                    <mc:Fallback>
                      <p:oleObj name="Chart" r:id="rId4" imgW="7772439" imgH="4495697" progId="MSGraph.Chart.5">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 y="749"/>
                              <a:ext cx="3552" cy="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806" name="Text Box 11"/>
                <p:cNvSpPr txBox="1">
                  <a:spLocks noChangeArrowheads="1"/>
                </p:cNvSpPr>
                <p:nvPr/>
              </p:nvSpPr>
              <p:spPr bwMode="auto">
                <a:xfrm>
                  <a:off x="2418" y="1783"/>
                  <a:ext cx="62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2000" b="0" dirty="0" err="1">
                      <a:solidFill>
                        <a:schemeClr val="tx2"/>
                      </a:solidFill>
                    </a:rPr>
                    <a:t>t</a:t>
                  </a:r>
                  <a:r>
                    <a:rPr lang="en-US" altLang="en-US" sz="2000" b="0" baseline="-25000" dirty="0" err="1">
                      <a:solidFill>
                        <a:schemeClr val="tx2"/>
                      </a:solidFill>
                    </a:rPr>
                    <a:t>pHL</a:t>
                  </a:r>
                  <a:endParaRPr lang="en-US" altLang="en-US" sz="2000" b="0" dirty="0">
                    <a:solidFill>
                      <a:schemeClr val="tx2"/>
                    </a:solidFill>
                  </a:endParaRPr>
                </a:p>
              </p:txBody>
            </p:sp>
            <p:sp>
              <p:nvSpPr>
                <p:cNvPr id="33807" name="Text Box 12"/>
                <p:cNvSpPr txBox="1">
                  <a:spLocks noChangeArrowheads="1"/>
                </p:cNvSpPr>
                <p:nvPr/>
              </p:nvSpPr>
              <p:spPr bwMode="auto">
                <a:xfrm>
                  <a:off x="3792" y="1200"/>
                  <a:ext cx="10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2000" dirty="0">
                      <a:solidFill>
                        <a:schemeClr val="tx2"/>
                      </a:solidFill>
                    </a:rPr>
                    <a:t>quadratic</a:t>
                  </a:r>
                </a:p>
              </p:txBody>
            </p:sp>
          </p:grpSp>
          <p:sp>
            <p:nvSpPr>
              <p:cNvPr id="33804" name="Text Box 13"/>
              <p:cNvSpPr txBox="1">
                <a:spLocks noChangeArrowheads="1"/>
              </p:cNvSpPr>
              <p:nvPr/>
            </p:nvSpPr>
            <p:spPr bwMode="auto">
              <a:xfrm>
                <a:off x="3838" y="2441"/>
                <a:ext cx="10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2000" b="0" dirty="0">
                    <a:solidFill>
                      <a:schemeClr val="hlink"/>
                    </a:solidFill>
                  </a:rPr>
                  <a:t>linear</a:t>
                </a:r>
              </a:p>
            </p:txBody>
          </p:sp>
        </p:grpSp>
        <p:sp>
          <p:nvSpPr>
            <p:cNvPr id="33802" name="Text Box 14"/>
            <p:cNvSpPr txBox="1">
              <a:spLocks noChangeArrowheads="1"/>
            </p:cNvSpPr>
            <p:nvPr/>
          </p:nvSpPr>
          <p:spPr bwMode="auto">
            <a:xfrm>
              <a:off x="3213" y="1910"/>
              <a:ext cx="35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2000" b="0" dirty="0" err="1">
                  <a:solidFill>
                    <a:schemeClr val="tx2"/>
                  </a:solidFill>
                </a:rPr>
                <a:t>t</a:t>
              </a:r>
              <a:r>
                <a:rPr lang="en-US" altLang="en-US" sz="2000" b="0" baseline="-25000" dirty="0" err="1">
                  <a:solidFill>
                    <a:schemeClr val="tx2"/>
                  </a:solidFill>
                </a:rPr>
                <a:t>p</a:t>
              </a:r>
              <a:endParaRPr lang="en-US" altLang="en-US" sz="2000" b="0" dirty="0">
                <a:solidFill>
                  <a:schemeClr val="tx2"/>
                </a:solidFill>
              </a:endParaRPr>
            </a:p>
          </p:txBody>
        </p:sp>
      </p:grpSp>
      <p:sp>
        <p:nvSpPr>
          <p:cNvPr id="16" name="Text Box 11"/>
          <p:cNvSpPr txBox="1">
            <a:spLocks noChangeArrowheads="1"/>
          </p:cNvSpPr>
          <p:nvPr/>
        </p:nvSpPr>
        <p:spPr bwMode="auto">
          <a:xfrm>
            <a:off x="5188588" y="3601425"/>
            <a:ext cx="990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2000" b="0" dirty="0" err="1" smtClean="0">
                <a:solidFill>
                  <a:schemeClr val="tx2"/>
                </a:solidFill>
              </a:rPr>
              <a:t>t</a:t>
            </a:r>
            <a:r>
              <a:rPr lang="en-US" altLang="en-US" sz="2000" b="0" baseline="-25000" dirty="0" err="1" smtClean="0">
                <a:solidFill>
                  <a:schemeClr val="tx2"/>
                </a:solidFill>
              </a:rPr>
              <a:t>pLH</a:t>
            </a:r>
            <a:endParaRPr lang="en-US" altLang="en-US" sz="2000" b="0" dirty="0">
              <a:solidFill>
                <a:schemeClr val="tx2"/>
              </a:solidFill>
            </a:endParaRPr>
          </a:p>
        </p:txBody>
      </p:sp>
      <p:sp>
        <p:nvSpPr>
          <p:cNvPr id="2" name="Rectangle 1"/>
          <p:cNvSpPr/>
          <p:nvPr/>
        </p:nvSpPr>
        <p:spPr>
          <a:xfrm>
            <a:off x="-235787" y="5108077"/>
            <a:ext cx="9190875" cy="307777"/>
          </a:xfrm>
          <a:prstGeom prst="rect">
            <a:avLst/>
          </a:prstGeom>
        </p:spPr>
        <p:txBody>
          <a:bodyPr wrap="square">
            <a:spAutoFit/>
          </a:bodyPr>
          <a:lstStyle/>
          <a:p>
            <a:pPr algn="ctr"/>
            <a:r>
              <a:rPr lang="en-GB" sz="1400" b="1" dirty="0"/>
              <a:t>Propagation delay </a:t>
            </a:r>
            <a:r>
              <a:rPr lang="en-GB" sz="1400" b="1" dirty="0" smtClean="0"/>
              <a:t>of </a:t>
            </a:r>
            <a:r>
              <a:rPr lang="en-US" sz="1400" b="1" dirty="0" smtClean="0"/>
              <a:t>CMOS </a:t>
            </a:r>
            <a:r>
              <a:rPr lang="en-US" sz="1400" b="1" dirty="0"/>
              <a:t>NAND gate as a function </a:t>
            </a:r>
            <a:r>
              <a:rPr lang="en-US" sz="1400" b="1" dirty="0" smtClean="0"/>
              <a:t>of </a:t>
            </a:r>
            <a:r>
              <a:rPr lang="en-GB" sz="1400" b="1" dirty="0" smtClean="0"/>
              <a:t>fan-in</a:t>
            </a:r>
            <a:r>
              <a:rPr lang="en-GB" sz="1400" b="1" dirty="0"/>
              <a:t>.</a:t>
            </a:r>
          </a:p>
        </p:txBody>
      </p:sp>
      <p:sp>
        <p:nvSpPr>
          <p:cNvPr id="18" name="Text Box 6"/>
          <p:cNvSpPr txBox="1">
            <a:spLocks noChangeArrowheads="1"/>
          </p:cNvSpPr>
          <p:nvPr/>
        </p:nvSpPr>
        <p:spPr bwMode="auto">
          <a:xfrm>
            <a:off x="777876" y="5718900"/>
            <a:ext cx="73910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b="0" dirty="0"/>
              <a:t>Gates with a fan-in greater than 4 should be avoided.</a:t>
            </a:r>
          </a:p>
        </p:txBody>
      </p:sp>
    </p:spTree>
    <p:extLst>
      <p:ext uri="{BB962C8B-B14F-4D97-AF65-F5344CB8AC3E}">
        <p14:creationId xmlns:p14="http://schemas.microsoft.com/office/powerpoint/2010/main" val="67075629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12700" y="0"/>
            <a:ext cx="9131300" cy="795338"/>
          </a:xfrm>
        </p:spPr>
        <p:txBody>
          <a:bodyPr/>
          <a:lstStyle/>
          <a:p>
            <a:r>
              <a:rPr lang="en-US" altLang="en-US" smtClean="0"/>
              <a:t>t</a:t>
            </a:r>
            <a:r>
              <a:rPr lang="en-US" altLang="en-US" baseline="-25000" smtClean="0"/>
              <a:t>p</a:t>
            </a:r>
            <a:r>
              <a:rPr lang="en-US" altLang="en-US" smtClean="0"/>
              <a:t> as a Function of Fan-In and Fan-Out</a:t>
            </a:r>
          </a:p>
        </p:txBody>
      </p:sp>
      <p:sp>
        <p:nvSpPr>
          <p:cNvPr id="35844" name="Rectangle 3"/>
          <p:cNvSpPr>
            <a:spLocks noGrp="1" noChangeArrowheads="1"/>
          </p:cNvSpPr>
          <p:nvPr>
            <p:ph type="body" idx="1"/>
          </p:nvPr>
        </p:nvSpPr>
        <p:spPr/>
        <p:txBody>
          <a:bodyPr/>
          <a:lstStyle/>
          <a:p>
            <a:r>
              <a:rPr lang="en-US" altLang="en-US" dirty="0" smtClean="0"/>
              <a:t>Fan-in: </a:t>
            </a:r>
            <a:r>
              <a:rPr lang="en-US" altLang="en-US" dirty="0" smtClean="0">
                <a:solidFill>
                  <a:schemeClr val="tx2"/>
                </a:solidFill>
              </a:rPr>
              <a:t>quadratic </a:t>
            </a:r>
            <a:r>
              <a:rPr lang="en-US" altLang="en-US" dirty="0" smtClean="0"/>
              <a:t>due to increasing resistance and capacitance</a:t>
            </a:r>
          </a:p>
          <a:p>
            <a:r>
              <a:rPr lang="en-US" altLang="en-US" dirty="0" smtClean="0"/>
              <a:t>Fan-out: each additional fan-out gate adds </a:t>
            </a:r>
            <a:r>
              <a:rPr lang="en-US" altLang="en-US" dirty="0" smtClean="0">
                <a:solidFill>
                  <a:schemeClr val="accent1">
                    <a:lumMod val="50000"/>
                  </a:schemeClr>
                </a:solidFill>
              </a:rPr>
              <a:t>two</a:t>
            </a:r>
            <a:r>
              <a:rPr lang="en-US" altLang="en-US" dirty="0" smtClean="0"/>
              <a:t> gate capacitances to C</a:t>
            </a:r>
            <a:r>
              <a:rPr lang="en-US" altLang="en-US" baseline="-25000" dirty="0" smtClean="0"/>
              <a:t>L</a:t>
            </a:r>
          </a:p>
          <a:p>
            <a:endParaRPr lang="en-US" altLang="en-US" baseline="-25000" dirty="0" smtClean="0"/>
          </a:p>
          <a:p>
            <a:endParaRPr lang="en-US" altLang="en-US" baseline="-25000" dirty="0" smtClean="0"/>
          </a:p>
          <a:p>
            <a:endParaRPr lang="en-US" altLang="en-US" baseline="-25000" dirty="0" smtClean="0"/>
          </a:p>
          <a:p>
            <a:pPr algn="ctr">
              <a:buFont typeface="Wingdings" pitchFamily="2" charset="2"/>
              <a:buNone/>
            </a:pPr>
            <a:r>
              <a:rPr lang="en-US" altLang="en-US" sz="2800" dirty="0" err="1" smtClean="0"/>
              <a:t>t</a:t>
            </a:r>
            <a:r>
              <a:rPr lang="en-US" altLang="en-US" sz="2800" baseline="-25000" dirty="0" err="1" smtClean="0"/>
              <a:t>p</a:t>
            </a:r>
            <a:r>
              <a:rPr lang="en-US" altLang="en-US" sz="2800" dirty="0" smtClean="0"/>
              <a:t> = a</a:t>
            </a:r>
            <a:r>
              <a:rPr lang="en-US" altLang="en-US" sz="2800" baseline="-25000" dirty="0" smtClean="0"/>
              <a:t>1</a:t>
            </a:r>
            <a:r>
              <a:rPr lang="en-US" altLang="en-US" sz="2800" dirty="0" smtClean="0"/>
              <a:t>FI + a</a:t>
            </a:r>
            <a:r>
              <a:rPr lang="en-US" altLang="en-US" sz="2800" baseline="-25000" dirty="0" smtClean="0"/>
              <a:t>2</a:t>
            </a:r>
            <a:r>
              <a:rPr lang="en-US" altLang="en-US" sz="2800" dirty="0" smtClean="0"/>
              <a:t>FI</a:t>
            </a:r>
            <a:r>
              <a:rPr lang="en-US" altLang="en-US" sz="2800" baseline="30000" dirty="0" smtClean="0"/>
              <a:t>2</a:t>
            </a:r>
            <a:r>
              <a:rPr lang="en-US" altLang="en-US" sz="2800" dirty="0" smtClean="0"/>
              <a:t> + a</a:t>
            </a:r>
            <a:r>
              <a:rPr lang="en-US" altLang="en-US" sz="2800" baseline="-25000" dirty="0" smtClean="0"/>
              <a:t>3</a:t>
            </a:r>
            <a:r>
              <a:rPr lang="en-US" altLang="en-US" sz="2800" dirty="0" smtClean="0"/>
              <a:t>FO</a:t>
            </a:r>
          </a:p>
        </p:txBody>
      </p:sp>
    </p:spTree>
    <p:extLst>
      <p:ext uri="{BB962C8B-B14F-4D97-AF65-F5344CB8AC3E}">
        <p14:creationId xmlns:p14="http://schemas.microsoft.com/office/powerpoint/2010/main" val="231788118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138" y="947738"/>
            <a:ext cx="5510212" cy="428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483" name="Title 4"/>
          <p:cNvSpPr>
            <a:spLocks noGrp="1"/>
          </p:cNvSpPr>
          <p:nvPr>
            <p:ph type="title"/>
          </p:nvPr>
        </p:nvSpPr>
        <p:spPr/>
        <p:txBody>
          <a:bodyPr/>
          <a:lstStyle/>
          <a:p>
            <a:r>
              <a:rPr lang="en-US" altLang="en-US" smtClean="0"/>
              <a:t>Delay as a function of V</a:t>
            </a:r>
            <a:r>
              <a:rPr lang="en-US" altLang="en-US" baseline="-25000" smtClean="0"/>
              <a:t>DD</a:t>
            </a:r>
            <a:endParaRPr lang="en-US" alt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altLang="en-US" dirty="0" smtClean="0"/>
              <a:t>How to Minimise Propagation Delay</a:t>
            </a:r>
          </a:p>
        </p:txBody>
      </p:sp>
      <p:sp>
        <p:nvSpPr>
          <p:cNvPr id="3" name="Rectangle 2"/>
          <p:cNvSpPr/>
          <p:nvPr/>
        </p:nvSpPr>
        <p:spPr>
          <a:xfrm>
            <a:off x="3175" y="1101725"/>
            <a:ext cx="8805863" cy="4522788"/>
          </a:xfrm>
          <a:prstGeom prst="rect">
            <a:avLst/>
          </a:prstGeom>
        </p:spPr>
        <p:txBody>
          <a:bodyPr>
            <a:spAutoFit/>
          </a:bodyPr>
          <a:lstStyle/>
          <a:p>
            <a:pPr marL="457200" indent="-457200">
              <a:buFontTx/>
              <a:buAutoNum type="arabicPeriod"/>
              <a:defRPr/>
            </a:pPr>
            <a:r>
              <a:rPr lang="en-US" b="1" dirty="0"/>
              <a:t>Reduce the the output capacitance </a:t>
            </a:r>
          </a:p>
          <a:p>
            <a:pPr marL="342900" indent="-342900">
              <a:buFont typeface="Arial" panose="020B0604020202020204" pitchFamily="34" charset="0"/>
              <a:buChar char="•"/>
              <a:defRPr/>
            </a:pPr>
            <a:r>
              <a:rPr lang="en-US" dirty="0"/>
              <a:t>Minimize the area of drain </a:t>
            </a:r>
            <a:r>
              <a:rPr lang="en-US" dirty="0" err="1"/>
              <a:t>pn</a:t>
            </a:r>
            <a:r>
              <a:rPr lang="en-US" dirty="0"/>
              <a:t> junctions.</a:t>
            </a:r>
          </a:p>
          <a:p>
            <a:pPr marL="342900" indent="-342900">
              <a:buFont typeface="Arial" panose="020B0604020202020204" pitchFamily="34" charset="0"/>
              <a:buChar char="•"/>
              <a:defRPr/>
            </a:pPr>
            <a:r>
              <a:rPr lang="en-US" dirty="0"/>
              <a:t>Lay out devices to minimize interconnect capacitance.</a:t>
            </a:r>
          </a:p>
          <a:p>
            <a:pPr marL="342900" indent="-342900">
              <a:buFont typeface="Arial" panose="020B0604020202020204" pitchFamily="34" charset="0"/>
              <a:buChar char="•"/>
              <a:defRPr/>
            </a:pPr>
            <a:r>
              <a:rPr lang="en-US" dirty="0"/>
              <a:t> Avoid large fan-out.</a:t>
            </a:r>
          </a:p>
          <a:p>
            <a:pPr marL="342900" indent="-342900">
              <a:buFont typeface="Arial" panose="020B0604020202020204" pitchFamily="34" charset="0"/>
              <a:buChar char="•"/>
              <a:defRPr/>
            </a:pPr>
            <a:endParaRPr lang="en-US" dirty="0"/>
          </a:p>
          <a:p>
            <a:pPr>
              <a:defRPr/>
            </a:pPr>
            <a:r>
              <a:rPr lang="en-US" dirty="0"/>
              <a:t>2. </a:t>
            </a:r>
            <a:r>
              <a:rPr lang="en-US" b="1" dirty="0"/>
              <a:t>Decrease the equivalent resistance of the transistors</a:t>
            </a:r>
          </a:p>
          <a:p>
            <a:pPr marL="342900" indent="-342900">
              <a:buFont typeface="Arial" panose="020B0604020202020204" pitchFamily="34" charset="0"/>
              <a:buChar char="•"/>
              <a:defRPr/>
            </a:pPr>
            <a:r>
              <a:rPr lang="en-US" dirty="0"/>
              <a:t>Decrease L</a:t>
            </a:r>
          </a:p>
          <a:p>
            <a:pPr marL="342900" indent="-342900">
              <a:buFont typeface="Arial" panose="020B0604020202020204" pitchFamily="34" charset="0"/>
              <a:buChar char="•"/>
              <a:defRPr/>
            </a:pPr>
            <a:r>
              <a:rPr lang="en-US" dirty="0"/>
              <a:t>Increase W (but this increases </a:t>
            </a:r>
            <a:r>
              <a:rPr lang="en-US" dirty="0" err="1"/>
              <a:t>pn</a:t>
            </a:r>
            <a:r>
              <a:rPr lang="en-US" dirty="0"/>
              <a:t> junction area and hence the output capacitance  </a:t>
            </a:r>
          </a:p>
          <a:p>
            <a:pPr marL="342900" indent="-342900">
              <a:buFont typeface="Arial" panose="020B0604020202020204" pitchFamily="34" charset="0"/>
              <a:buChar char="•"/>
              <a:defRPr/>
            </a:pPr>
            <a:endParaRPr lang="en-US" dirty="0"/>
          </a:p>
          <a:p>
            <a:pPr>
              <a:defRPr/>
            </a:pPr>
            <a:r>
              <a:rPr lang="en-US" b="1" dirty="0"/>
              <a:t>3. Increase VDD</a:t>
            </a:r>
          </a:p>
          <a:p>
            <a:pPr>
              <a:defRPr/>
            </a:pPr>
            <a:r>
              <a:rPr lang="en-US" dirty="0"/>
              <a:t>      Better performance but more  power consumption</a:t>
            </a:r>
            <a:endParaRPr lang="en-GB" dirty="0"/>
          </a:p>
        </p:txBody>
      </p:sp>
    </p:spTree>
    <p:extLst>
      <p:ext uri="{BB962C8B-B14F-4D97-AF65-F5344CB8AC3E}">
        <p14:creationId xmlns:p14="http://schemas.microsoft.com/office/powerpoint/2010/main" val="7327295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7938" y="-7938"/>
            <a:ext cx="9136062" cy="750888"/>
          </a:xfrm>
        </p:spPr>
        <p:txBody>
          <a:bodyPr/>
          <a:lstStyle/>
          <a:p>
            <a:r>
              <a:rPr lang="en-GB" altLang="en-US" dirty="0"/>
              <a:t>How to Minimise Propagation Delay</a:t>
            </a:r>
            <a:endParaRPr lang="en-US" altLang="en-US" dirty="0" smtClean="0"/>
          </a:p>
        </p:txBody>
      </p:sp>
      <p:sp>
        <p:nvSpPr>
          <p:cNvPr id="37892" name="Rectangle 3"/>
          <p:cNvSpPr>
            <a:spLocks noGrp="1" noChangeArrowheads="1"/>
          </p:cNvSpPr>
          <p:nvPr>
            <p:ph type="body" idx="1"/>
          </p:nvPr>
        </p:nvSpPr>
        <p:spPr>
          <a:xfrm>
            <a:off x="400050" y="990600"/>
            <a:ext cx="7772400" cy="4495800"/>
          </a:xfrm>
        </p:spPr>
        <p:txBody>
          <a:bodyPr/>
          <a:lstStyle/>
          <a:p>
            <a:r>
              <a:rPr lang="en-US" altLang="en-US" dirty="0" smtClean="0"/>
              <a:t>Use alternative logic structures for complex functions</a:t>
            </a:r>
          </a:p>
          <a:p>
            <a:r>
              <a:rPr lang="en-US" altLang="en-US" dirty="0" smtClean="0"/>
              <a:t>Example:</a:t>
            </a:r>
          </a:p>
          <a:p>
            <a:endParaRPr lang="en-US" altLang="en-US" dirty="0" smtClean="0"/>
          </a:p>
        </p:txBody>
      </p:sp>
      <p:sp>
        <p:nvSpPr>
          <p:cNvPr id="37893" name="Text Box 4"/>
          <p:cNvSpPr txBox="1">
            <a:spLocks noChangeArrowheads="1"/>
          </p:cNvSpPr>
          <p:nvPr/>
        </p:nvSpPr>
        <p:spPr bwMode="auto">
          <a:xfrm>
            <a:off x="1414463" y="2286000"/>
            <a:ext cx="2409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SzTx/>
              <a:buFontTx/>
              <a:buNone/>
            </a:pPr>
            <a:r>
              <a:rPr lang="en-US" altLang="en-US" b="0"/>
              <a:t>F = ABCDEFGH</a:t>
            </a:r>
          </a:p>
        </p:txBody>
      </p:sp>
      <p:grpSp>
        <p:nvGrpSpPr>
          <p:cNvPr id="37894" name="Group 5"/>
          <p:cNvGrpSpPr>
            <a:grpSpLocks/>
          </p:cNvGrpSpPr>
          <p:nvPr/>
        </p:nvGrpSpPr>
        <p:grpSpPr bwMode="auto">
          <a:xfrm>
            <a:off x="4800600" y="2209800"/>
            <a:ext cx="2514600" cy="1219200"/>
            <a:chOff x="3024" y="1392"/>
            <a:chExt cx="1584" cy="768"/>
          </a:xfrm>
        </p:grpSpPr>
        <p:sp>
          <p:nvSpPr>
            <p:cNvPr id="37970" name="AutoShape 6"/>
            <p:cNvSpPr>
              <a:spLocks noChangeArrowheads="1"/>
            </p:cNvSpPr>
            <p:nvPr/>
          </p:nvSpPr>
          <p:spPr bwMode="auto">
            <a:xfrm>
              <a:off x="3216" y="1392"/>
              <a:ext cx="384" cy="768"/>
            </a:xfrm>
            <a:prstGeom prst="flowChartDelay">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37971" name="Oval 7"/>
            <p:cNvSpPr>
              <a:spLocks noChangeArrowheads="1"/>
            </p:cNvSpPr>
            <p:nvPr/>
          </p:nvSpPr>
          <p:spPr bwMode="auto">
            <a:xfrm>
              <a:off x="3600" y="1712"/>
              <a:ext cx="96" cy="117"/>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37972" name="AutoShape 8"/>
            <p:cNvSpPr>
              <a:spLocks noChangeArrowheads="1"/>
            </p:cNvSpPr>
            <p:nvPr/>
          </p:nvSpPr>
          <p:spPr bwMode="auto">
            <a:xfrm rot="5400000" flipH="1" flipV="1">
              <a:off x="3984" y="1632"/>
              <a:ext cx="384" cy="288"/>
            </a:xfrm>
            <a:prstGeom prst="flowChartMerge">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37973" name="Oval 9"/>
            <p:cNvSpPr>
              <a:spLocks noChangeArrowheads="1"/>
            </p:cNvSpPr>
            <p:nvPr/>
          </p:nvSpPr>
          <p:spPr bwMode="auto">
            <a:xfrm>
              <a:off x="4320" y="1712"/>
              <a:ext cx="96" cy="117"/>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37974" name="Line 10"/>
            <p:cNvSpPr>
              <a:spLocks noChangeShapeType="1"/>
            </p:cNvSpPr>
            <p:nvPr/>
          </p:nvSpPr>
          <p:spPr bwMode="auto">
            <a:xfrm>
              <a:off x="3696" y="1771"/>
              <a:ext cx="3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75" name="Line 11"/>
            <p:cNvSpPr>
              <a:spLocks noChangeShapeType="1"/>
            </p:cNvSpPr>
            <p:nvPr/>
          </p:nvSpPr>
          <p:spPr bwMode="auto">
            <a:xfrm>
              <a:off x="4416" y="1771"/>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76" name="Line 12"/>
            <p:cNvSpPr>
              <a:spLocks noChangeShapeType="1"/>
            </p:cNvSpPr>
            <p:nvPr/>
          </p:nvSpPr>
          <p:spPr bwMode="auto">
            <a:xfrm>
              <a:off x="3024" y="1440"/>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77" name="Line 13"/>
            <p:cNvSpPr>
              <a:spLocks noChangeShapeType="1"/>
            </p:cNvSpPr>
            <p:nvPr/>
          </p:nvSpPr>
          <p:spPr bwMode="auto">
            <a:xfrm>
              <a:off x="3024" y="1632"/>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78" name="Line 14"/>
            <p:cNvSpPr>
              <a:spLocks noChangeShapeType="1"/>
            </p:cNvSpPr>
            <p:nvPr/>
          </p:nvSpPr>
          <p:spPr bwMode="auto">
            <a:xfrm>
              <a:off x="3024" y="1728"/>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79" name="Line 15"/>
            <p:cNvSpPr>
              <a:spLocks noChangeShapeType="1"/>
            </p:cNvSpPr>
            <p:nvPr/>
          </p:nvSpPr>
          <p:spPr bwMode="auto">
            <a:xfrm>
              <a:off x="3024" y="1824"/>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80" name="Line 16"/>
            <p:cNvSpPr>
              <a:spLocks noChangeShapeType="1"/>
            </p:cNvSpPr>
            <p:nvPr/>
          </p:nvSpPr>
          <p:spPr bwMode="auto">
            <a:xfrm>
              <a:off x="3024" y="1920"/>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81" name="Line 17"/>
            <p:cNvSpPr>
              <a:spLocks noChangeShapeType="1"/>
            </p:cNvSpPr>
            <p:nvPr/>
          </p:nvSpPr>
          <p:spPr bwMode="auto">
            <a:xfrm>
              <a:off x="3024" y="2016"/>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82" name="Line 18"/>
            <p:cNvSpPr>
              <a:spLocks noChangeShapeType="1"/>
            </p:cNvSpPr>
            <p:nvPr/>
          </p:nvSpPr>
          <p:spPr bwMode="auto">
            <a:xfrm>
              <a:off x="3024" y="2112"/>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83" name="Line 19"/>
            <p:cNvSpPr>
              <a:spLocks noChangeShapeType="1"/>
            </p:cNvSpPr>
            <p:nvPr/>
          </p:nvSpPr>
          <p:spPr bwMode="auto">
            <a:xfrm>
              <a:off x="3024" y="1536"/>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37895" name="AutoShape 20"/>
          <p:cNvSpPr>
            <a:spLocks noChangeArrowheads="1"/>
          </p:cNvSpPr>
          <p:nvPr/>
        </p:nvSpPr>
        <p:spPr bwMode="auto">
          <a:xfrm>
            <a:off x="6172200" y="4038600"/>
            <a:ext cx="609600" cy="609600"/>
          </a:xfrm>
          <a:prstGeom prst="flowChartDelay">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37896" name="AutoShape 21"/>
          <p:cNvSpPr>
            <a:spLocks noChangeArrowheads="1"/>
          </p:cNvSpPr>
          <p:nvPr/>
        </p:nvSpPr>
        <p:spPr bwMode="auto">
          <a:xfrm>
            <a:off x="6172200" y="4800600"/>
            <a:ext cx="609600" cy="609600"/>
          </a:xfrm>
          <a:prstGeom prst="flowChartDelay">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37897" name="Oval 22"/>
          <p:cNvSpPr>
            <a:spLocks noChangeArrowheads="1"/>
          </p:cNvSpPr>
          <p:nvPr/>
        </p:nvSpPr>
        <p:spPr bwMode="auto">
          <a:xfrm>
            <a:off x="6781800" y="426720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37898" name="Oval 23"/>
          <p:cNvSpPr>
            <a:spLocks noChangeArrowheads="1"/>
          </p:cNvSpPr>
          <p:nvPr/>
        </p:nvSpPr>
        <p:spPr bwMode="auto">
          <a:xfrm>
            <a:off x="6781800" y="502920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37899" name="Line 24"/>
          <p:cNvSpPr>
            <a:spLocks noChangeShapeType="1"/>
          </p:cNvSpPr>
          <p:nvPr/>
        </p:nvSpPr>
        <p:spPr bwMode="auto">
          <a:xfrm>
            <a:off x="5867400" y="4114800"/>
            <a:ext cx="304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00" name="Line 25"/>
          <p:cNvSpPr>
            <a:spLocks noChangeShapeType="1"/>
          </p:cNvSpPr>
          <p:nvPr/>
        </p:nvSpPr>
        <p:spPr bwMode="auto">
          <a:xfrm>
            <a:off x="5867400" y="4419600"/>
            <a:ext cx="304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01" name="Line 26"/>
          <p:cNvSpPr>
            <a:spLocks noChangeShapeType="1"/>
          </p:cNvSpPr>
          <p:nvPr/>
        </p:nvSpPr>
        <p:spPr bwMode="auto">
          <a:xfrm>
            <a:off x="5867400" y="5029200"/>
            <a:ext cx="304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02" name="Line 27"/>
          <p:cNvSpPr>
            <a:spLocks noChangeShapeType="1"/>
          </p:cNvSpPr>
          <p:nvPr/>
        </p:nvSpPr>
        <p:spPr bwMode="auto">
          <a:xfrm>
            <a:off x="5867400" y="5334000"/>
            <a:ext cx="304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03" name="Line 28"/>
          <p:cNvSpPr>
            <a:spLocks noChangeShapeType="1"/>
          </p:cNvSpPr>
          <p:nvPr/>
        </p:nvSpPr>
        <p:spPr bwMode="auto">
          <a:xfrm>
            <a:off x="6934200" y="4343400"/>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04" name="Line 29"/>
          <p:cNvSpPr>
            <a:spLocks noChangeShapeType="1"/>
          </p:cNvSpPr>
          <p:nvPr/>
        </p:nvSpPr>
        <p:spPr bwMode="auto">
          <a:xfrm>
            <a:off x="7086600" y="43434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05" name="Line 30"/>
          <p:cNvSpPr>
            <a:spLocks noChangeShapeType="1"/>
          </p:cNvSpPr>
          <p:nvPr/>
        </p:nvSpPr>
        <p:spPr bwMode="auto">
          <a:xfrm>
            <a:off x="7086600" y="4572000"/>
            <a:ext cx="304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06" name="Line 31"/>
          <p:cNvSpPr>
            <a:spLocks noChangeShapeType="1"/>
          </p:cNvSpPr>
          <p:nvPr/>
        </p:nvSpPr>
        <p:spPr bwMode="auto">
          <a:xfrm>
            <a:off x="7086600" y="4953000"/>
            <a:ext cx="304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07" name="Line 32"/>
          <p:cNvSpPr>
            <a:spLocks noChangeShapeType="1"/>
          </p:cNvSpPr>
          <p:nvPr/>
        </p:nvSpPr>
        <p:spPr bwMode="auto">
          <a:xfrm>
            <a:off x="7086600" y="4953000"/>
            <a:ext cx="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08" name="Line 33"/>
          <p:cNvSpPr>
            <a:spLocks noChangeShapeType="1"/>
          </p:cNvSpPr>
          <p:nvPr/>
        </p:nvSpPr>
        <p:spPr bwMode="auto">
          <a:xfrm>
            <a:off x="6934200" y="5105400"/>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37909" name="Group 34"/>
          <p:cNvGrpSpPr>
            <a:grpSpLocks/>
          </p:cNvGrpSpPr>
          <p:nvPr/>
        </p:nvGrpSpPr>
        <p:grpSpPr bwMode="auto">
          <a:xfrm>
            <a:off x="7315200" y="4419600"/>
            <a:ext cx="1143000" cy="685800"/>
            <a:chOff x="4608" y="2784"/>
            <a:chExt cx="720" cy="432"/>
          </a:xfrm>
        </p:grpSpPr>
        <p:sp>
          <p:nvSpPr>
            <p:cNvPr id="37967" name="AutoShape 35"/>
            <p:cNvSpPr>
              <a:spLocks noChangeArrowheads="1"/>
            </p:cNvSpPr>
            <p:nvPr/>
          </p:nvSpPr>
          <p:spPr bwMode="auto">
            <a:xfrm flipH="1">
              <a:off x="4608" y="2784"/>
              <a:ext cx="432" cy="432"/>
            </a:xfrm>
            <a:prstGeom prst="moon">
              <a:avLst>
                <a:gd name="adj" fmla="val 84847"/>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37968" name="Oval 36"/>
            <p:cNvSpPr>
              <a:spLocks noChangeArrowheads="1"/>
            </p:cNvSpPr>
            <p:nvPr/>
          </p:nvSpPr>
          <p:spPr bwMode="auto">
            <a:xfrm>
              <a:off x="5040" y="2928"/>
              <a:ext cx="9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37969" name="Line 37"/>
            <p:cNvSpPr>
              <a:spLocks noChangeShapeType="1"/>
            </p:cNvSpPr>
            <p:nvPr/>
          </p:nvSpPr>
          <p:spPr bwMode="auto">
            <a:xfrm>
              <a:off x="5136" y="2976"/>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37910" name="Line 38"/>
          <p:cNvSpPr>
            <a:spLocks noChangeShapeType="1"/>
          </p:cNvSpPr>
          <p:nvPr/>
        </p:nvSpPr>
        <p:spPr bwMode="auto">
          <a:xfrm>
            <a:off x="5867400" y="4267200"/>
            <a:ext cx="304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11" name="Line 39"/>
          <p:cNvSpPr>
            <a:spLocks noChangeShapeType="1"/>
          </p:cNvSpPr>
          <p:nvPr/>
        </p:nvSpPr>
        <p:spPr bwMode="auto">
          <a:xfrm>
            <a:off x="5867400" y="5181600"/>
            <a:ext cx="304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12" name="Line 40"/>
          <p:cNvSpPr>
            <a:spLocks noChangeShapeType="1"/>
          </p:cNvSpPr>
          <p:nvPr/>
        </p:nvSpPr>
        <p:spPr bwMode="auto">
          <a:xfrm>
            <a:off x="5867400" y="4876800"/>
            <a:ext cx="304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13" name="Line 41"/>
          <p:cNvSpPr>
            <a:spLocks noChangeShapeType="1"/>
          </p:cNvSpPr>
          <p:nvPr/>
        </p:nvSpPr>
        <p:spPr bwMode="auto">
          <a:xfrm>
            <a:off x="5867400" y="4572000"/>
            <a:ext cx="304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37914" name="Group 42"/>
          <p:cNvGrpSpPr>
            <a:grpSpLocks/>
          </p:cNvGrpSpPr>
          <p:nvPr/>
        </p:nvGrpSpPr>
        <p:grpSpPr bwMode="auto">
          <a:xfrm>
            <a:off x="990600" y="3200400"/>
            <a:ext cx="914400" cy="457200"/>
            <a:chOff x="2544" y="3264"/>
            <a:chExt cx="576" cy="288"/>
          </a:xfrm>
        </p:grpSpPr>
        <p:sp>
          <p:nvSpPr>
            <p:cNvPr id="37963" name="AutoShape 43"/>
            <p:cNvSpPr>
              <a:spLocks noChangeArrowheads="1"/>
            </p:cNvSpPr>
            <p:nvPr/>
          </p:nvSpPr>
          <p:spPr bwMode="auto">
            <a:xfrm>
              <a:off x="2736" y="3264"/>
              <a:ext cx="288" cy="288"/>
            </a:xfrm>
            <a:prstGeom prst="flowChartDelay">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37964" name="Oval 44"/>
            <p:cNvSpPr>
              <a:spLocks noChangeArrowheads="1"/>
            </p:cNvSpPr>
            <p:nvPr/>
          </p:nvSpPr>
          <p:spPr bwMode="auto">
            <a:xfrm>
              <a:off x="3024" y="3360"/>
              <a:ext cx="9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37965" name="Line 45"/>
            <p:cNvSpPr>
              <a:spLocks noChangeShapeType="1"/>
            </p:cNvSpPr>
            <p:nvPr/>
          </p:nvSpPr>
          <p:spPr bwMode="auto">
            <a:xfrm>
              <a:off x="2544" y="3312"/>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66" name="Line 46"/>
            <p:cNvSpPr>
              <a:spLocks noChangeShapeType="1"/>
            </p:cNvSpPr>
            <p:nvPr/>
          </p:nvSpPr>
          <p:spPr bwMode="auto">
            <a:xfrm>
              <a:off x="2544" y="3456"/>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7915" name="Group 47"/>
          <p:cNvGrpSpPr>
            <a:grpSpLocks/>
          </p:cNvGrpSpPr>
          <p:nvPr/>
        </p:nvGrpSpPr>
        <p:grpSpPr bwMode="auto">
          <a:xfrm>
            <a:off x="990600" y="3886200"/>
            <a:ext cx="914400" cy="457200"/>
            <a:chOff x="2544" y="3264"/>
            <a:chExt cx="576" cy="288"/>
          </a:xfrm>
        </p:grpSpPr>
        <p:sp>
          <p:nvSpPr>
            <p:cNvPr id="37959" name="AutoShape 48"/>
            <p:cNvSpPr>
              <a:spLocks noChangeArrowheads="1"/>
            </p:cNvSpPr>
            <p:nvPr/>
          </p:nvSpPr>
          <p:spPr bwMode="auto">
            <a:xfrm>
              <a:off x="2736" y="3264"/>
              <a:ext cx="288" cy="288"/>
            </a:xfrm>
            <a:prstGeom prst="flowChartDelay">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37960" name="Oval 49"/>
            <p:cNvSpPr>
              <a:spLocks noChangeArrowheads="1"/>
            </p:cNvSpPr>
            <p:nvPr/>
          </p:nvSpPr>
          <p:spPr bwMode="auto">
            <a:xfrm>
              <a:off x="3024" y="3360"/>
              <a:ext cx="9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37961" name="Line 50"/>
            <p:cNvSpPr>
              <a:spLocks noChangeShapeType="1"/>
            </p:cNvSpPr>
            <p:nvPr/>
          </p:nvSpPr>
          <p:spPr bwMode="auto">
            <a:xfrm>
              <a:off x="2544" y="3312"/>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62" name="Line 51"/>
            <p:cNvSpPr>
              <a:spLocks noChangeShapeType="1"/>
            </p:cNvSpPr>
            <p:nvPr/>
          </p:nvSpPr>
          <p:spPr bwMode="auto">
            <a:xfrm>
              <a:off x="2544" y="3456"/>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7916" name="Group 52"/>
          <p:cNvGrpSpPr>
            <a:grpSpLocks/>
          </p:cNvGrpSpPr>
          <p:nvPr/>
        </p:nvGrpSpPr>
        <p:grpSpPr bwMode="auto">
          <a:xfrm>
            <a:off x="990600" y="4572000"/>
            <a:ext cx="914400" cy="457200"/>
            <a:chOff x="2544" y="3264"/>
            <a:chExt cx="576" cy="288"/>
          </a:xfrm>
        </p:grpSpPr>
        <p:sp>
          <p:nvSpPr>
            <p:cNvPr id="37955" name="AutoShape 53"/>
            <p:cNvSpPr>
              <a:spLocks noChangeArrowheads="1"/>
            </p:cNvSpPr>
            <p:nvPr/>
          </p:nvSpPr>
          <p:spPr bwMode="auto">
            <a:xfrm>
              <a:off x="2736" y="3264"/>
              <a:ext cx="288" cy="288"/>
            </a:xfrm>
            <a:prstGeom prst="flowChartDelay">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37956" name="Oval 54"/>
            <p:cNvSpPr>
              <a:spLocks noChangeArrowheads="1"/>
            </p:cNvSpPr>
            <p:nvPr/>
          </p:nvSpPr>
          <p:spPr bwMode="auto">
            <a:xfrm>
              <a:off x="3024" y="3360"/>
              <a:ext cx="9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37957" name="Line 55"/>
            <p:cNvSpPr>
              <a:spLocks noChangeShapeType="1"/>
            </p:cNvSpPr>
            <p:nvPr/>
          </p:nvSpPr>
          <p:spPr bwMode="auto">
            <a:xfrm>
              <a:off x="2544" y="3312"/>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58" name="Line 56"/>
            <p:cNvSpPr>
              <a:spLocks noChangeShapeType="1"/>
            </p:cNvSpPr>
            <p:nvPr/>
          </p:nvSpPr>
          <p:spPr bwMode="auto">
            <a:xfrm>
              <a:off x="2544" y="3456"/>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7917" name="Group 57"/>
          <p:cNvGrpSpPr>
            <a:grpSpLocks/>
          </p:cNvGrpSpPr>
          <p:nvPr/>
        </p:nvGrpSpPr>
        <p:grpSpPr bwMode="auto">
          <a:xfrm>
            <a:off x="990600" y="5257800"/>
            <a:ext cx="914400" cy="457200"/>
            <a:chOff x="2544" y="3264"/>
            <a:chExt cx="576" cy="288"/>
          </a:xfrm>
        </p:grpSpPr>
        <p:sp>
          <p:nvSpPr>
            <p:cNvPr id="37951" name="AutoShape 58"/>
            <p:cNvSpPr>
              <a:spLocks noChangeArrowheads="1"/>
            </p:cNvSpPr>
            <p:nvPr/>
          </p:nvSpPr>
          <p:spPr bwMode="auto">
            <a:xfrm>
              <a:off x="2736" y="3264"/>
              <a:ext cx="288" cy="288"/>
            </a:xfrm>
            <a:prstGeom prst="flowChartDelay">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37952" name="Oval 59"/>
            <p:cNvSpPr>
              <a:spLocks noChangeArrowheads="1"/>
            </p:cNvSpPr>
            <p:nvPr/>
          </p:nvSpPr>
          <p:spPr bwMode="auto">
            <a:xfrm>
              <a:off x="3024" y="3360"/>
              <a:ext cx="9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37953" name="Line 60"/>
            <p:cNvSpPr>
              <a:spLocks noChangeShapeType="1"/>
            </p:cNvSpPr>
            <p:nvPr/>
          </p:nvSpPr>
          <p:spPr bwMode="auto">
            <a:xfrm>
              <a:off x="2544" y="3312"/>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54" name="Line 61"/>
            <p:cNvSpPr>
              <a:spLocks noChangeShapeType="1"/>
            </p:cNvSpPr>
            <p:nvPr/>
          </p:nvSpPr>
          <p:spPr bwMode="auto">
            <a:xfrm>
              <a:off x="2544" y="3456"/>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7918" name="Group 62"/>
          <p:cNvGrpSpPr>
            <a:grpSpLocks/>
          </p:cNvGrpSpPr>
          <p:nvPr/>
        </p:nvGrpSpPr>
        <p:grpSpPr bwMode="auto">
          <a:xfrm>
            <a:off x="3124200" y="4267200"/>
            <a:ext cx="914400" cy="457200"/>
            <a:chOff x="2544" y="3264"/>
            <a:chExt cx="576" cy="288"/>
          </a:xfrm>
        </p:grpSpPr>
        <p:sp>
          <p:nvSpPr>
            <p:cNvPr id="37947" name="AutoShape 63"/>
            <p:cNvSpPr>
              <a:spLocks noChangeArrowheads="1"/>
            </p:cNvSpPr>
            <p:nvPr/>
          </p:nvSpPr>
          <p:spPr bwMode="auto">
            <a:xfrm>
              <a:off x="2736" y="3264"/>
              <a:ext cx="288" cy="288"/>
            </a:xfrm>
            <a:prstGeom prst="flowChartDelay">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37948" name="Oval 64"/>
            <p:cNvSpPr>
              <a:spLocks noChangeArrowheads="1"/>
            </p:cNvSpPr>
            <p:nvPr/>
          </p:nvSpPr>
          <p:spPr bwMode="auto">
            <a:xfrm>
              <a:off x="3024" y="3360"/>
              <a:ext cx="9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37949" name="Line 65"/>
            <p:cNvSpPr>
              <a:spLocks noChangeShapeType="1"/>
            </p:cNvSpPr>
            <p:nvPr/>
          </p:nvSpPr>
          <p:spPr bwMode="auto">
            <a:xfrm>
              <a:off x="2544" y="3312"/>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50" name="Line 66"/>
            <p:cNvSpPr>
              <a:spLocks noChangeShapeType="1"/>
            </p:cNvSpPr>
            <p:nvPr/>
          </p:nvSpPr>
          <p:spPr bwMode="auto">
            <a:xfrm>
              <a:off x="2544" y="3456"/>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7919" name="Group 67"/>
          <p:cNvGrpSpPr>
            <a:grpSpLocks/>
          </p:cNvGrpSpPr>
          <p:nvPr/>
        </p:nvGrpSpPr>
        <p:grpSpPr bwMode="auto">
          <a:xfrm>
            <a:off x="4038600" y="4267200"/>
            <a:ext cx="990600" cy="457200"/>
            <a:chOff x="4560" y="3744"/>
            <a:chExt cx="768" cy="384"/>
          </a:xfrm>
        </p:grpSpPr>
        <p:sp>
          <p:nvSpPr>
            <p:cNvPr id="37943" name="AutoShape 68"/>
            <p:cNvSpPr>
              <a:spLocks noChangeArrowheads="1"/>
            </p:cNvSpPr>
            <p:nvPr/>
          </p:nvSpPr>
          <p:spPr bwMode="auto">
            <a:xfrm rot="5400000" flipH="1" flipV="1">
              <a:off x="4704" y="3792"/>
              <a:ext cx="384" cy="288"/>
            </a:xfrm>
            <a:prstGeom prst="flowChartMerge">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37944" name="Oval 69"/>
            <p:cNvSpPr>
              <a:spLocks noChangeArrowheads="1"/>
            </p:cNvSpPr>
            <p:nvPr/>
          </p:nvSpPr>
          <p:spPr bwMode="auto">
            <a:xfrm>
              <a:off x="5040" y="3888"/>
              <a:ext cx="9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37945" name="Line 70"/>
            <p:cNvSpPr>
              <a:spLocks noChangeShapeType="1"/>
            </p:cNvSpPr>
            <p:nvPr/>
          </p:nvSpPr>
          <p:spPr bwMode="auto">
            <a:xfrm>
              <a:off x="4560" y="3936"/>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46" name="Line 71"/>
            <p:cNvSpPr>
              <a:spLocks noChangeShapeType="1"/>
            </p:cNvSpPr>
            <p:nvPr/>
          </p:nvSpPr>
          <p:spPr bwMode="auto">
            <a:xfrm>
              <a:off x="5136" y="3936"/>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37920" name="Line 72"/>
          <p:cNvSpPr>
            <a:spLocks noChangeShapeType="1"/>
          </p:cNvSpPr>
          <p:nvPr/>
        </p:nvSpPr>
        <p:spPr bwMode="auto">
          <a:xfrm>
            <a:off x="1905000" y="3429000"/>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921" name="Line 73"/>
          <p:cNvSpPr>
            <a:spLocks noChangeShapeType="1"/>
          </p:cNvSpPr>
          <p:nvPr/>
        </p:nvSpPr>
        <p:spPr bwMode="auto">
          <a:xfrm>
            <a:off x="1905000" y="4114800"/>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922" name="Line 74"/>
          <p:cNvSpPr>
            <a:spLocks noChangeShapeType="1"/>
          </p:cNvSpPr>
          <p:nvPr/>
        </p:nvSpPr>
        <p:spPr bwMode="auto">
          <a:xfrm>
            <a:off x="1905000" y="4800600"/>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923" name="Line 75"/>
          <p:cNvSpPr>
            <a:spLocks noChangeShapeType="1"/>
          </p:cNvSpPr>
          <p:nvPr/>
        </p:nvSpPr>
        <p:spPr bwMode="auto">
          <a:xfrm>
            <a:off x="1905000" y="5486400"/>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924" name="Line 76"/>
          <p:cNvSpPr>
            <a:spLocks noChangeShapeType="1"/>
          </p:cNvSpPr>
          <p:nvPr/>
        </p:nvSpPr>
        <p:spPr bwMode="auto">
          <a:xfrm>
            <a:off x="2057400" y="34290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925" name="Line 77"/>
          <p:cNvSpPr>
            <a:spLocks noChangeShapeType="1"/>
          </p:cNvSpPr>
          <p:nvPr/>
        </p:nvSpPr>
        <p:spPr bwMode="auto">
          <a:xfrm>
            <a:off x="2057400" y="38862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926" name="Line 78"/>
          <p:cNvSpPr>
            <a:spLocks noChangeShapeType="1"/>
          </p:cNvSpPr>
          <p:nvPr/>
        </p:nvSpPr>
        <p:spPr bwMode="auto">
          <a:xfrm>
            <a:off x="3124200" y="4572000"/>
            <a:ext cx="0" cy="533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927" name="Line 79"/>
          <p:cNvSpPr>
            <a:spLocks noChangeShapeType="1"/>
          </p:cNvSpPr>
          <p:nvPr/>
        </p:nvSpPr>
        <p:spPr bwMode="auto">
          <a:xfrm>
            <a:off x="2057400" y="52578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928" name="Line 80"/>
          <p:cNvSpPr>
            <a:spLocks noChangeShapeType="1"/>
          </p:cNvSpPr>
          <p:nvPr/>
        </p:nvSpPr>
        <p:spPr bwMode="auto">
          <a:xfrm>
            <a:off x="2971800" y="3810000"/>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929" name="Line 81"/>
          <p:cNvSpPr>
            <a:spLocks noChangeShapeType="1"/>
          </p:cNvSpPr>
          <p:nvPr/>
        </p:nvSpPr>
        <p:spPr bwMode="auto">
          <a:xfrm>
            <a:off x="3124200" y="3810000"/>
            <a:ext cx="0" cy="533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930" name="Line 82"/>
          <p:cNvSpPr>
            <a:spLocks noChangeShapeType="1"/>
          </p:cNvSpPr>
          <p:nvPr/>
        </p:nvSpPr>
        <p:spPr bwMode="auto">
          <a:xfrm>
            <a:off x="2057400" y="48006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7931" name="Group 83"/>
          <p:cNvGrpSpPr>
            <a:grpSpLocks/>
          </p:cNvGrpSpPr>
          <p:nvPr/>
        </p:nvGrpSpPr>
        <p:grpSpPr bwMode="auto">
          <a:xfrm>
            <a:off x="2286000" y="3581400"/>
            <a:ext cx="838200" cy="533400"/>
            <a:chOff x="4608" y="2784"/>
            <a:chExt cx="720" cy="432"/>
          </a:xfrm>
        </p:grpSpPr>
        <p:sp>
          <p:nvSpPr>
            <p:cNvPr id="37940" name="AutoShape 84"/>
            <p:cNvSpPr>
              <a:spLocks noChangeArrowheads="1"/>
            </p:cNvSpPr>
            <p:nvPr/>
          </p:nvSpPr>
          <p:spPr bwMode="auto">
            <a:xfrm flipH="1">
              <a:off x="4608" y="2784"/>
              <a:ext cx="432" cy="432"/>
            </a:xfrm>
            <a:prstGeom prst="moon">
              <a:avLst>
                <a:gd name="adj" fmla="val 84847"/>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37941" name="Oval 85"/>
            <p:cNvSpPr>
              <a:spLocks noChangeArrowheads="1"/>
            </p:cNvSpPr>
            <p:nvPr/>
          </p:nvSpPr>
          <p:spPr bwMode="auto">
            <a:xfrm>
              <a:off x="5040" y="2928"/>
              <a:ext cx="9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37942" name="Line 86"/>
            <p:cNvSpPr>
              <a:spLocks noChangeShapeType="1"/>
            </p:cNvSpPr>
            <p:nvPr/>
          </p:nvSpPr>
          <p:spPr bwMode="auto">
            <a:xfrm>
              <a:off x="5136" y="2976"/>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7932" name="Group 87"/>
          <p:cNvGrpSpPr>
            <a:grpSpLocks/>
          </p:cNvGrpSpPr>
          <p:nvPr/>
        </p:nvGrpSpPr>
        <p:grpSpPr bwMode="auto">
          <a:xfrm>
            <a:off x="2286000" y="4876800"/>
            <a:ext cx="838200" cy="533400"/>
            <a:chOff x="4608" y="2784"/>
            <a:chExt cx="720" cy="432"/>
          </a:xfrm>
        </p:grpSpPr>
        <p:sp>
          <p:nvSpPr>
            <p:cNvPr id="37937" name="AutoShape 88"/>
            <p:cNvSpPr>
              <a:spLocks noChangeArrowheads="1"/>
            </p:cNvSpPr>
            <p:nvPr/>
          </p:nvSpPr>
          <p:spPr bwMode="auto">
            <a:xfrm flipH="1">
              <a:off x="4608" y="2784"/>
              <a:ext cx="432" cy="432"/>
            </a:xfrm>
            <a:prstGeom prst="moon">
              <a:avLst>
                <a:gd name="adj" fmla="val 84847"/>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37938" name="Oval 89"/>
            <p:cNvSpPr>
              <a:spLocks noChangeArrowheads="1"/>
            </p:cNvSpPr>
            <p:nvPr/>
          </p:nvSpPr>
          <p:spPr bwMode="auto">
            <a:xfrm>
              <a:off x="5040" y="2928"/>
              <a:ext cx="9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37939" name="Line 90"/>
            <p:cNvSpPr>
              <a:spLocks noChangeShapeType="1"/>
            </p:cNvSpPr>
            <p:nvPr/>
          </p:nvSpPr>
          <p:spPr bwMode="auto">
            <a:xfrm>
              <a:off x="5136" y="2976"/>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37933" name="Line 91"/>
          <p:cNvSpPr>
            <a:spLocks noChangeShapeType="1"/>
          </p:cNvSpPr>
          <p:nvPr/>
        </p:nvSpPr>
        <p:spPr bwMode="auto">
          <a:xfrm>
            <a:off x="2057400" y="3657600"/>
            <a:ext cx="304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934" name="Line 92"/>
          <p:cNvSpPr>
            <a:spLocks noChangeShapeType="1"/>
          </p:cNvSpPr>
          <p:nvPr/>
        </p:nvSpPr>
        <p:spPr bwMode="auto">
          <a:xfrm>
            <a:off x="2057400" y="3886200"/>
            <a:ext cx="304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935" name="Line 93"/>
          <p:cNvSpPr>
            <a:spLocks noChangeShapeType="1"/>
          </p:cNvSpPr>
          <p:nvPr/>
        </p:nvSpPr>
        <p:spPr bwMode="auto">
          <a:xfrm>
            <a:off x="2057400" y="5029200"/>
            <a:ext cx="304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936" name="Line 94"/>
          <p:cNvSpPr>
            <a:spLocks noChangeShapeType="1"/>
          </p:cNvSpPr>
          <p:nvPr/>
        </p:nvSpPr>
        <p:spPr bwMode="auto">
          <a:xfrm>
            <a:off x="2057400" y="5257800"/>
            <a:ext cx="304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altLang="en-US" smtClean="0"/>
              <a:t>Learning Outcomes</a:t>
            </a:r>
          </a:p>
        </p:txBody>
      </p:sp>
      <p:sp>
        <p:nvSpPr>
          <p:cNvPr id="3" name="Content Placeholder 2"/>
          <p:cNvSpPr>
            <a:spLocks noGrp="1"/>
          </p:cNvSpPr>
          <p:nvPr>
            <p:ph idx="1"/>
          </p:nvPr>
        </p:nvSpPr>
        <p:spPr/>
        <p:txBody>
          <a:bodyPr/>
          <a:lstStyle/>
          <a:p>
            <a:pPr marL="0" indent="0">
              <a:buFont typeface="Wingdings" pitchFamily="2" charset="2"/>
              <a:buNone/>
              <a:defRPr/>
            </a:pPr>
            <a:r>
              <a:rPr lang="en-GB" dirty="0" smtClean="0"/>
              <a:t>At the end of this lecture you should be able to:</a:t>
            </a:r>
          </a:p>
          <a:p>
            <a:pPr marL="457200" indent="-457200">
              <a:buFont typeface="Wingdings" pitchFamily="2" charset="2"/>
              <a:buAutoNum type="arabicPeriod"/>
              <a:defRPr/>
            </a:pPr>
            <a:r>
              <a:rPr lang="en-GB" b="0" dirty="0" smtClean="0">
                <a:solidFill>
                  <a:srgbClr val="FF0000"/>
                </a:solidFill>
              </a:rPr>
              <a:t>Describe </a:t>
            </a:r>
            <a:r>
              <a:rPr lang="en-GB" b="0" dirty="0">
                <a:solidFill>
                  <a:srgbClr val="FF0000"/>
                </a:solidFill>
              </a:rPr>
              <a:t>the principles </a:t>
            </a:r>
            <a:r>
              <a:rPr lang="en-GB" b="0" dirty="0" smtClean="0">
                <a:solidFill>
                  <a:srgbClr val="FF0000"/>
                </a:solidFill>
              </a:rPr>
              <a:t>of field effect transistors</a:t>
            </a:r>
          </a:p>
          <a:p>
            <a:pPr marL="457200" indent="-457200">
              <a:buFont typeface="Wingdings" pitchFamily="2" charset="2"/>
              <a:buAutoNum type="arabicPeriod"/>
              <a:defRPr/>
            </a:pPr>
            <a:r>
              <a:rPr lang="en-GB" b="0" dirty="0" smtClean="0"/>
              <a:t>Describe the principles of CMOS technology</a:t>
            </a:r>
          </a:p>
          <a:p>
            <a:pPr marL="457200" indent="-457200">
              <a:buFont typeface="Wingdings" pitchFamily="2" charset="2"/>
              <a:buAutoNum type="arabicPeriod"/>
              <a:defRPr/>
            </a:pPr>
            <a:r>
              <a:rPr lang="en-GB" b="0" dirty="0" smtClean="0"/>
              <a:t>Measure and optimise the performance of CMOS combinational gates</a:t>
            </a:r>
          </a:p>
          <a:p>
            <a:pPr marL="457200" indent="-457200">
              <a:buFont typeface="Wingdings" pitchFamily="2" charset="2"/>
              <a:buAutoNum type="arabicPeriod"/>
              <a:defRPr/>
            </a:pPr>
            <a:r>
              <a:rPr lang="en-GB" b="0" dirty="0" smtClean="0"/>
              <a:t>Measure setup and hold times of CMOS sequential elements </a:t>
            </a:r>
          </a:p>
          <a:p>
            <a:pPr marL="0" indent="0">
              <a:buFont typeface="Wingdings" pitchFamily="2" charset="2"/>
              <a:buNone/>
              <a:defRPr/>
            </a:pPr>
            <a:endParaRPr lang="en-GB" dirty="0" smtClean="0"/>
          </a:p>
          <a:p>
            <a:pPr marL="457200" indent="-457200">
              <a:buFont typeface="Wingdings" pitchFamily="2" charset="2"/>
              <a:buAutoNum type="arabicPeriod"/>
              <a:defRPr/>
            </a:pPr>
            <a:endParaRPr lang="en-GB" dirty="0"/>
          </a:p>
        </p:txBody>
      </p:sp>
    </p:spTree>
    <p:extLst>
      <p:ext uri="{BB962C8B-B14F-4D97-AF65-F5344CB8AC3E}">
        <p14:creationId xmlns:p14="http://schemas.microsoft.com/office/powerpoint/2010/main" val="2385729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0" y="-6350"/>
            <a:ext cx="9144000" cy="896938"/>
          </a:xfrm>
        </p:spPr>
        <p:txBody>
          <a:bodyPr/>
          <a:lstStyle/>
          <a:p>
            <a:r>
              <a:rPr lang="en-GB" altLang="en-US" dirty="0"/>
              <a:t>How to Minimise Propagation Delay</a:t>
            </a:r>
            <a:endParaRPr lang="en-US" altLang="en-US" dirty="0" smtClean="0"/>
          </a:p>
        </p:txBody>
      </p:sp>
      <p:sp>
        <p:nvSpPr>
          <p:cNvPr id="38916" name="Rectangle 3"/>
          <p:cNvSpPr>
            <a:spLocks noGrp="1" noChangeArrowheads="1"/>
          </p:cNvSpPr>
          <p:nvPr>
            <p:ph type="body" idx="1"/>
          </p:nvPr>
        </p:nvSpPr>
        <p:spPr/>
        <p:txBody>
          <a:bodyPr/>
          <a:lstStyle/>
          <a:p>
            <a:r>
              <a:rPr lang="en-US" altLang="en-US" dirty="0" smtClean="0"/>
              <a:t>Isolate fan-in from fan-out using buffer insertion</a:t>
            </a:r>
          </a:p>
        </p:txBody>
      </p:sp>
      <p:sp>
        <p:nvSpPr>
          <p:cNvPr id="38917" name="AutoShape 4"/>
          <p:cNvSpPr>
            <a:spLocks noChangeArrowheads="1"/>
          </p:cNvSpPr>
          <p:nvPr/>
        </p:nvSpPr>
        <p:spPr bwMode="auto">
          <a:xfrm>
            <a:off x="1219200" y="3657600"/>
            <a:ext cx="609600" cy="609600"/>
          </a:xfrm>
          <a:prstGeom prst="flowChartDelay">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38918" name="Oval 5"/>
          <p:cNvSpPr>
            <a:spLocks noChangeArrowheads="1"/>
          </p:cNvSpPr>
          <p:nvPr/>
        </p:nvSpPr>
        <p:spPr bwMode="auto">
          <a:xfrm>
            <a:off x="1828800" y="388620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38919" name="Line 6"/>
          <p:cNvSpPr>
            <a:spLocks noChangeShapeType="1"/>
          </p:cNvSpPr>
          <p:nvPr/>
        </p:nvSpPr>
        <p:spPr bwMode="auto">
          <a:xfrm>
            <a:off x="914400" y="3733800"/>
            <a:ext cx="304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20" name="Line 7"/>
          <p:cNvSpPr>
            <a:spLocks noChangeShapeType="1"/>
          </p:cNvSpPr>
          <p:nvPr/>
        </p:nvSpPr>
        <p:spPr bwMode="auto">
          <a:xfrm>
            <a:off x="914400" y="4038600"/>
            <a:ext cx="304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21" name="Line 8"/>
          <p:cNvSpPr>
            <a:spLocks noChangeShapeType="1"/>
          </p:cNvSpPr>
          <p:nvPr/>
        </p:nvSpPr>
        <p:spPr bwMode="auto">
          <a:xfrm>
            <a:off x="1981200" y="3962400"/>
            <a:ext cx="609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22" name="Line 9"/>
          <p:cNvSpPr>
            <a:spLocks noChangeShapeType="1"/>
          </p:cNvSpPr>
          <p:nvPr/>
        </p:nvSpPr>
        <p:spPr bwMode="auto">
          <a:xfrm>
            <a:off x="914400" y="3886200"/>
            <a:ext cx="304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23" name="Line 10"/>
          <p:cNvSpPr>
            <a:spLocks noChangeShapeType="1"/>
          </p:cNvSpPr>
          <p:nvPr/>
        </p:nvSpPr>
        <p:spPr bwMode="auto">
          <a:xfrm>
            <a:off x="914400" y="4191000"/>
            <a:ext cx="304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38924" name="Group 11"/>
          <p:cNvGrpSpPr>
            <a:grpSpLocks/>
          </p:cNvGrpSpPr>
          <p:nvPr/>
        </p:nvGrpSpPr>
        <p:grpSpPr bwMode="auto">
          <a:xfrm>
            <a:off x="2133600" y="3962400"/>
            <a:ext cx="722313" cy="600075"/>
            <a:chOff x="1488" y="2304"/>
            <a:chExt cx="675" cy="565"/>
          </a:xfrm>
        </p:grpSpPr>
        <p:grpSp>
          <p:nvGrpSpPr>
            <p:cNvPr id="38949" name="Group 12"/>
            <p:cNvGrpSpPr>
              <a:grpSpLocks/>
            </p:cNvGrpSpPr>
            <p:nvPr/>
          </p:nvGrpSpPr>
          <p:grpSpPr bwMode="auto">
            <a:xfrm>
              <a:off x="1488" y="2784"/>
              <a:ext cx="288" cy="48"/>
              <a:chOff x="1248" y="3216"/>
              <a:chExt cx="288" cy="48"/>
            </a:xfrm>
          </p:grpSpPr>
          <p:sp>
            <p:nvSpPr>
              <p:cNvPr id="38955" name="Line 13"/>
              <p:cNvSpPr>
                <a:spLocks noChangeShapeType="1"/>
              </p:cNvSpPr>
              <p:nvPr/>
            </p:nvSpPr>
            <p:spPr bwMode="auto">
              <a:xfrm>
                <a:off x="1248" y="321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56" name="Line 14"/>
              <p:cNvSpPr>
                <a:spLocks noChangeShapeType="1"/>
              </p:cNvSpPr>
              <p:nvPr/>
            </p:nvSpPr>
            <p:spPr bwMode="auto">
              <a:xfrm>
                <a:off x="1296" y="3264"/>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8950" name="Line 15"/>
            <p:cNvSpPr>
              <a:spLocks noChangeShapeType="1"/>
            </p:cNvSpPr>
            <p:nvPr/>
          </p:nvSpPr>
          <p:spPr bwMode="auto">
            <a:xfrm>
              <a:off x="1632" y="2304"/>
              <a:ext cx="0" cy="2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51" name="Line 16"/>
            <p:cNvSpPr>
              <a:spLocks noChangeShapeType="1"/>
            </p:cNvSpPr>
            <p:nvPr/>
          </p:nvSpPr>
          <p:spPr bwMode="auto">
            <a:xfrm>
              <a:off x="1488" y="254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52" name="Line 17"/>
            <p:cNvSpPr>
              <a:spLocks noChangeShapeType="1"/>
            </p:cNvSpPr>
            <p:nvPr/>
          </p:nvSpPr>
          <p:spPr bwMode="auto">
            <a:xfrm>
              <a:off x="1488" y="2592"/>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53" name="Line 18"/>
            <p:cNvSpPr>
              <a:spLocks noChangeShapeType="1"/>
            </p:cNvSpPr>
            <p:nvPr/>
          </p:nvSpPr>
          <p:spPr bwMode="auto">
            <a:xfrm>
              <a:off x="1632" y="2592"/>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54" name="Text Box 19"/>
            <p:cNvSpPr txBox="1">
              <a:spLocks noChangeArrowheads="1"/>
            </p:cNvSpPr>
            <p:nvPr/>
          </p:nvSpPr>
          <p:spPr bwMode="auto">
            <a:xfrm>
              <a:off x="1732" y="2495"/>
              <a:ext cx="431"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2000" b="0"/>
                <a:t>C</a:t>
              </a:r>
              <a:r>
                <a:rPr lang="en-US" altLang="en-US" sz="2000" b="0" baseline="-25000"/>
                <a:t>L</a:t>
              </a:r>
              <a:endParaRPr lang="en-US" altLang="en-US" sz="2000" b="0"/>
            </a:p>
          </p:txBody>
        </p:sp>
      </p:grpSp>
      <p:grpSp>
        <p:nvGrpSpPr>
          <p:cNvPr id="697364" name="Group 20"/>
          <p:cNvGrpSpPr>
            <a:grpSpLocks/>
          </p:cNvGrpSpPr>
          <p:nvPr/>
        </p:nvGrpSpPr>
        <p:grpSpPr bwMode="auto">
          <a:xfrm>
            <a:off x="4419600" y="3581400"/>
            <a:ext cx="3922713" cy="904875"/>
            <a:chOff x="2784" y="2256"/>
            <a:chExt cx="2471" cy="570"/>
          </a:xfrm>
        </p:grpSpPr>
        <p:sp>
          <p:nvSpPr>
            <p:cNvPr id="38927" name="AutoShape 21"/>
            <p:cNvSpPr>
              <a:spLocks noChangeArrowheads="1"/>
            </p:cNvSpPr>
            <p:nvPr/>
          </p:nvSpPr>
          <p:spPr bwMode="auto">
            <a:xfrm>
              <a:off x="2976" y="2256"/>
              <a:ext cx="384" cy="384"/>
            </a:xfrm>
            <a:prstGeom prst="flowChartDelay">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38928" name="Oval 22"/>
            <p:cNvSpPr>
              <a:spLocks noChangeArrowheads="1"/>
            </p:cNvSpPr>
            <p:nvPr/>
          </p:nvSpPr>
          <p:spPr bwMode="auto">
            <a:xfrm>
              <a:off x="3360" y="2400"/>
              <a:ext cx="9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38929" name="Line 23"/>
            <p:cNvSpPr>
              <a:spLocks noChangeShapeType="1"/>
            </p:cNvSpPr>
            <p:nvPr/>
          </p:nvSpPr>
          <p:spPr bwMode="auto">
            <a:xfrm>
              <a:off x="2784" y="2304"/>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30" name="Line 24"/>
            <p:cNvSpPr>
              <a:spLocks noChangeShapeType="1"/>
            </p:cNvSpPr>
            <p:nvPr/>
          </p:nvSpPr>
          <p:spPr bwMode="auto">
            <a:xfrm>
              <a:off x="2784" y="2496"/>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31" name="Line 25"/>
            <p:cNvSpPr>
              <a:spLocks noChangeShapeType="1"/>
            </p:cNvSpPr>
            <p:nvPr/>
          </p:nvSpPr>
          <p:spPr bwMode="auto">
            <a:xfrm>
              <a:off x="2784" y="2400"/>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32" name="Line 26"/>
            <p:cNvSpPr>
              <a:spLocks noChangeShapeType="1"/>
            </p:cNvSpPr>
            <p:nvPr/>
          </p:nvSpPr>
          <p:spPr bwMode="auto">
            <a:xfrm>
              <a:off x="2784" y="2592"/>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38933" name="Group 27"/>
            <p:cNvGrpSpPr>
              <a:grpSpLocks/>
            </p:cNvGrpSpPr>
            <p:nvPr/>
          </p:nvGrpSpPr>
          <p:grpSpPr bwMode="auto">
            <a:xfrm>
              <a:off x="4800" y="2448"/>
              <a:ext cx="455" cy="378"/>
              <a:chOff x="1488" y="2304"/>
              <a:chExt cx="675" cy="565"/>
            </a:xfrm>
          </p:grpSpPr>
          <p:grpSp>
            <p:nvGrpSpPr>
              <p:cNvPr id="38941" name="Group 28"/>
              <p:cNvGrpSpPr>
                <a:grpSpLocks/>
              </p:cNvGrpSpPr>
              <p:nvPr/>
            </p:nvGrpSpPr>
            <p:grpSpPr bwMode="auto">
              <a:xfrm>
                <a:off x="1488" y="2784"/>
                <a:ext cx="288" cy="48"/>
                <a:chOff x="1248" y="3216"/>
                <a:chExt cx="288" cy="48"/>
              </a:xfrm>
            </p:grpSpPr>
            <p:sp>
              <p:nvSpPr>
                <p:cNvPr id="38947" name="Line 29"/>
                <p:cNvSpPr>
                  <a:spLocks noChangeShapeType="1"/>
                </p:cNvSpPr>
                <p:nvPr/>
              </p:nvSpPr>
              <p:spPr bwMode="auto">
                <a:xfrm>
                  <a:off x="1248" y="321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48" name="Line 30"/>
                <p:cNvSpPr>
                  <a:spLocks noChangeShapeType="1"/>
                </p:cNvSpPr>
                <p:nvPr/>
              </p:nvSpPr>
              <p:spPr bwMode="auto">
                <a:xfrm>
                  <a:off x="1296" y="3264"/>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8942" name="Line 31"/>
              <p:cNvSpPr>
                <a:spLocks noChangeShapeType="1"/>
              </p:cNvSpPr>
              <p:nvPr/>
            </p:nvSpPr>
            <p:spPr bwMode="auto">
              <a:xfrm>
                <a:off x="1632" y="2304"/>
                <a:ext cx="0" cy="2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43" name="Line 32"/>
              <p:cNvSpPr>
                <a:spLocks noChangeShapeType="1"/>
              </p:cNvSpPr>
              <p:nvPr/>
            </p:nvSpPr>
            <p:spPr bwMode="auto">
              <a:xfrm>
                <a:off x="1488" y="254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44" name="Line 33"/>
              <p:cNvSpPr>
                <a:spLocks noChangeShapeType="1"/>
              </p:cNvSpPr>
              <p:nvPr/>
            </p:nvSpPr>
            <p:spPr bwMode="auto">
              <a:xfrm>
                <a:off x="1488" y="2592"/>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45" name="Line 34"/>
              <p:cNvSpPr>
                <a:spLocks noChangeShapeType="1"/>
              </p:cNvSpPr>
              <p:nvPr/>
            </p:nvSpPr>
            <p:spPr bwMode="auto">
              <a:xfrm>
                <a:off x="1632" y="2592"/>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46" name="Text Box 35"/>
              <p:cNvSpPr txBox="1">
                <a:spLocks noChangeArrowheads="1"/>
              </p:cNvSpPr>
              <p:nvPr/>
            </p:nvSpPr>
            <p:spPr bwMode="auto">
              <a:xfrm>
                <a:off x="1732" y="2495"/>
                <a:ext cx="431"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2000" b="0"/>
                  <a:t>C</a:t>
                </a:r>
                <a:r>
                  <a:rPr lang="en-US" altLang="en-US" sz="2000" b="0" baseline="-25000"/>
                  <a:t>L</a:t>
                </a:r>
                <a:endParaRPr lang="en-US" altLang="en-US" sz="2000" b="0"/>
              </a:p>
            </p:txBody>
          </p:sp>
        </p:grpSp>
        <p:sp>
          <p:nvSpPr>
            <p:cNvPr id="38934" name="AutoShape 36"/>
            <p:cNvSpPr>
              <a:spLocks noChangeArrowheads="1"/>
            </p:cNvSpPr>
            <p:nvPr/>
          </p:nvSpPr>
          <p:spPr bwMode="auto">
            <a:xfrm rot="5400000" flipH="1" flipV="1">
              <a:off x="3648" y="2309"/>
              <a:ext cx="288" cy="288"/>
            </a:xfrm>
            <a:prstGeom prst="flowChartMerge">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38935" name="Line 37"/>
            <p:cNvSpPr>
              <a:spLocks noChangeShapeType="1"/>
            </p:cNvSpPr>
            <p:nvPr/>
          </p:nvSpPr>
          <p:spPr bwMode="auto">
            <a:xfrm>
              <a:off x="4032" y="2448"/>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36" name="Oval 38"/>
            <p:cNvSpPr>
              <a:spLocks noChangeArrowheads="1"/>
            </p:cNvSpPr>
            <p:nvPr/>
          </p:nvSpPr>
          <p:spPr bwMode="auto">
            <a:xfrm>
              <a:off x="3936" y="2405"/>
              <a:ext cx="9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38937" name="AutoShape 39"/>
            <p:cNvSpPr>
              <a:spLocks noChangeArrowheads="1"/>
            </p:cNvSpPr>
            <p:nvPr/>
          </p:nvSpPr>
          <p:spPr bwMode="auto">
            <a:xfrm rot="5400000" flipH="1" flipV="1">
              <a:off x="4224" y="2309"/>
              <a:ext cx="288" cy="288"/>
            </a:xfrm>
            <a:prstGeom prst="flowChartMerge">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38938" name="Oval 40"/>
            <p:cNvSpPr>
              <a:spLocks noChangeArrowheads="1"/>
            </p:cNvSpPr>
            <p:nvPr/>
          </p:nvSpPr>
          <p:spPr bwMode="auto">
            <a:xfrm>
              <a:off x="4512" y="2405"/>
              <a:ext cx="9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38939" name="Line 41"/>
            <p:cNvSpPr>
              <a:spLocks noChangeShapeType="1"/>
            </p:cNvSpPr>
            <p:nvPr/>
          </p:nvSpPr>
          <p:spPr bwMode="auto">
            <a:xfrm>
              <a:off x="3456" y="2448"/>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40" name="Line 42"/>
            <p:cNvSpPr>
              <a:spLocks noChangeShapeType="1"/>
            </p:cNvSpPr>
            <p:nvPr/>
          </p:nvSpPr>
          <p:spPr bwMode="auto">
            <a:xfrm>
              <a:off x="4608" y="2448"/>
              <a:ext cx="38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697387" name="AutoShape 43"/>
          <p:cNvSpPr>
            <a:spLocks noChangeArrowheads="1"/>
          </p:cNvSpPr>
          <p:nvPr/>
        </p:nvSpPr>
        <p:spPr bwMode="auto">
          <a:xfrm>
            <a:off x="3124200" y="3657600"/>
            <a:ext cx="762000" cy="457200"/>
          </a:xfrm>
          <a:prstGeom prst="rightArrow">
            <a:avLst>
              <a:gd name="adj1" fmla="val 50000"/>
              <a:gd name="adj2" fmla="val 41667"/>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97387"/>
                                        </p:tgtEl>
                                        <p:attrNameLst>
                                          <p:attrName>style.visibility</p:attrName>
                                        </p:attrNameLst>
                                      </p:cBhvr>
                                      <p:to>
                                        <p:strVal val="visible"/>
                                      </p:to>
                                    </p:set>
                                    <p:animEffect transition="in" filter="wipe(up)">
                                      <p:cBhvr>
                                        <p:cTn id="7" dur="500"/>
                                        <p:tgtEl>
                                          <p:spTgt spid="697387"/>
                                        </p:tgtEl>
                                      </p:cBhvr>
                                    </p:animEffect>
                                  </p:childTnLst>
                                </p:cTn>
                              </p:par>
                            </p:childTnLst>
                          </p:cTn>
                        </p:par>
                        <p:par>
                          <p:cTn id="8" fill="hold" nodeType="afterGroup">
                            <p:stCondLst>
                              <p:cond delay="500"/>
                            </p:stCondLst>
                            <p:childTnLst>
                              <p:par>
                                <p:cTn id="9" presetID="1" presetClass="entr" presetSubtype="0" fill="hold" nodeType="afterEffect">
                                  <p:stCondLst>
                                    <p:cond delay="1000"/>
                                  </p:stCondLst>
                                  <p:childTnLst>
                                    <p:set>
                                      <p:cBhvr>
                                        <p:cTn id="10" dur="1" fill="hold">
                                          <p:stCondLst>
                                            <p:cond delay="499"/>
                                          </p:stCondLst>
                                        </p:cTn>
                                        <p:tgtEl>
                                          <p:spTgt spid="697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738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altLang="en-US" smtClean="0"/>
              <a:t>Learning Outcomes</a:t>
            </a:r>
          </a:p>
        </p:txBody>
      </p:sp>
      <p:sp>
        <p:nvSpPr>
          <p:cNvPr id="3" name="Content Placeholder 2"/>
          <p:cNvSpPr>
            <a:spLocks noGrp="1"/>
          </p:cNvSpPr>
          <p:nvPr>
            <p:ph idx="1"/>
          </p:nvPr>
        </p:nvSpPr>
        <p:spPr/>
        <p:txBody>
          <a:bodyPr/>
          <a:lstStyle/>
          <a:p>
            <a:pPr marL="0" indent="0">
              <a:buFont typeface="Wingdings" pitchFamily="2" charset="2"/>
              <a:buNone/>
              <a:defRPr/>
            </a:pPr>
            <a:r>
              <a:rPr lang="en-GB" dirty="0" smtClean="0"/>
              <a:t>At the end of this lecture you should be able to:</a:t>
            </a:r>
          </a:p>
          <a:p>
            <a:pPr marL="457200" indent="-457200">
              <a:buFont typeface="Wingdings" pitchFamily="2" charset="2"/>
              <a:buAutoNum type="arabicPeriod"/>
              <a:defRPr/>
            </a:pPr>
            <a:r>
              <a:rPr lang="en-GB" b="0" dirty="0" smtClean="0"/>
              <a:t>Describe </a:t>
            </a:r>
            <a:r>
              <a:rPr lang="en-GB" b="0" dirty="0"/>
              <a:t>the principles </a:t>
            </a:r>
            <a:r>
              <a:rPr lang="en-GB" b="0" dirty="0" smtClean="0"/>
              <a:t>of field effect transistors</a:t>
            </a:r>
          </a:p>
          <a:p>
            <a:pPr marL="457200" indent="-457200">
              <a:buFont typeface="Wingdings" pitchFamily="2" charset="2"/>
              <a:buAutoNum type="arabicPeriod"/>
              <a:defRPr/>
            </a:pPr>
            <a:r>
              <a:rPr lang="en-GB" b="0" dirty="0" smtClean="0"/>
              <a:t>Describe the principles of CMOS technology</a:t>
            </a:r>
          </a:p>
          <a:p>
            <a:pPr marL="457200" indent="-457200">
              <a:buFont typeface="Wingdings" pitchFamily="2" charset="2"/>
              <a:buAutoNum type="arabicPeriod"/>
              <a:defRPr/>
            </a:pPr>
            <a:r>
              <a:rPr lang="en-GB" b="0" dirty="0" smtClean="0"/>
              <a:t>Measure and optimise the performance of CMOS combinational gates</a:t>
            </a:r>
          </a:p>
          <a:p>
            <a:pPr marL="457200" indent="-457200">
              <a:buFont typeface="Wingdings" pitchFamily="2" charset="2"/>
              <a:buAutoNum type="arabicPeriod"/>
              <a:defRPr/>
            </a:pPr>
            <a:r>
              <a:rPr lang="en-GB" b="0" dirty="0" smtClean="0">
                <a:solidFill>
                  <a:srgbClr val="FF0000"/>
                </a:solidFill>
              </a:rPr>
              <a:t>Measure setup and hold times of CMOS sequential elements </a:t>
            </a:r>
          </a:p>
          <a:p>
            <a:pPr marL="0" indent="0">
              <a:buFont typeface="Wingdings" pitchFamily="2" charset="2"/>
              <a:buNone/>
              <a:defRPr/>
            </a:pPr>
            <a:endParaRPr lang="en-GB" dirty="0" smtClean="0"/>
          </a:p>
          <a:p>
            <a:pPr marL="457200" indent="-457200">
              <a:buFont typeface="Wingdings" pitchFamily="2" charset="2"/>
              <a:buAutoNum type="arabicPeriod"/>
              <a:defRPr/>
            </a:pPr>
            <a:endParaRPr lang="en-GB" dirty="0"/>
          </a:p>
        </p:txBody>
      </p:sp>
    </p:spTree>
    <p:extLst>
      <p:ext uri="{BB962C8B-B14F-4D97-AF65-F5344CB8AC3E}">
        <p14:creationId xmlns:p14="http://schemas.microsoft.com/office/powerpoint/2010/main" val="21632503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0" y="0"/>
            <a:ext cx="9144000" cy="874713"/>
          </a:xfrm>
        </p:spPr>
        <p:txBody>
          <a:bodyPr/>
          <a:lstStyle/>
          <a:p>
            <a:r>
              <a:rPr lang="en-US" altLang="en-US" sz="4000" smtClean="0"/>
              <a:t>Combinational vs. Sequential Logic</a:t>
            </a:r>
            <a:endParaRPr lang="en-US" altLang="en-US" smtClean="0">
              <a:solidFill>
                <a:schemeClr val="tx1"/>
              </a:solidFill>
            </a:endParaRPr>
          </a:p>
        </p:txBody>
      </p:sp>
      <p:sp>
        <p:nvSpPr>
          <p:cNvPr id="41988" name="Rectangle 14"/>
          <p:cNvSpPr>
            <a:spLocks noChangeArrowheads="1"/>
          </p:cNvSpPr>
          <p:nvPr/>
        </p:nvSpPr>
        <p:spPr bwMode="auto">
          <a:xfrm>
            <a:off x="1193800" y="2592388"/>
            <a:ext cx="1588"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41989" name="Rectangle 15"/>
          <p:cNvSpPr>
            <a:spLocks noChangeArrowheads="1"/>
          </p:cNvSpPr>
          <p:nvPr/>
        </p:nvSpPr>
        <p:spPr bwMode="auto">
          <a:xfrm>
            <a:off x="1727200" y="2592388"/>
            <a:ext cx="1588"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41990" name="Rectangle 20"/>
          <p:cNvSpPr>
            <a:spLocks noChangeArrowheads="1"/>
          </p:cNvSpPr>
          <p:nvPr/>
        </p:nvSpPr>
        <p:spPr bwMode="auto">
          <a:xfrm>
            <a:off x="1193800" y="3113088"/>
            <a:ext cx="1588"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41991" name="Rectangle 21"/>
          <p:cNvSpPr>
            <a:spLocks noChangeArrowheads="1"/>
          </p:cNvSpPr>
          <p:nvPr/>
        </p:nvSpPr>
        <p:spPr bwMode="auto">
          <a:xfrm>
            <a:off x="1727200" y="3113088"/>
            <a:ext cx="1588"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41992" name="Rectangle 26"/>
          <p:cNvSpPr>
            <a:spLocks noChangeArrowheads="1"/>
          </p:cNvSpPr>
          <p:nvPr/>
        </p:nvSpPr>
        <p:spPr bwMode="auto">
          <a:xfrm>
            <a:off x="1193800" y="2082800"/>
            <a:ext cx="1588"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41993" name="Rectangle 27"/>
          <p:cNvSpPr>
            <a:spLocks noChangeArrowheads="1"/>
          </p:cNvSpPr>
          <p:nvPr/>
        </p:nvSpPr>
        <p:spPr bwMode="auto">
          <a:xfrm>
            <a:off x="1727200" y="2082800"/>
            <a:ext cx="1588"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41994" name="Rectangle 32"/>
          <p:cNvSpPr>
            <a:spLocks noChangeArrowheads="1"/>
          </p:cNvSpPr>
          <p:nvPr/>
        </p:nvSpPr>
        <p:spPr bwMode="auto">
          <a:xfrm>
            <a:off x="3478213" y="2247900"/>
            <a:ext cx="1587"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41995" name="Rectangle 38"/>
          <p:cNvSpPr>
            <a:spLocks noChangeArrowheads="1"/>
          </p:cNvSpPr>
          <p:nvPr/>
        </p:nvSpPr>
        <p:spPr bwMode="auto">
          <a:xfrm>
            <a:off x="3478213" y="2935288"/>
            <a:ext cx="1587"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41996" name="Rectangle 51"/>
          <p:cNvSpPr>
            <a:spLocks noChangeArrowheads="1"/>
          </p:cNvSpPr>
          <p:nvPr/>
        </p:nvSpPr>
        <p:spPr bwMode="auto">
          <a:xfrm>
            <a:off x="5256213" y="2324100"/>
            <a:ext cx="1587"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41997" name="Rectangle 52"/>
          <p:cNvSpPr>
            <a:spLocks noChangeArrowheads="1"/>
          </p:cNvSpPr>
          <p:nvPr/>
        </p:nvSpPr>
        <p:spPr bwMode="auto">
          <a:xfrm>
            <a:off x="5802313" y="2324100"/>
            <a:ext cx="1587"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41998" name="Rectangle 57"/>
          <p:cNvSpPr>
            <a:spLocks noChangeArrowheads="1"/>
          </p:cNvSpPr>
          <p:nvPr/>
        </p:nvSpPr>
        <p:spPr bwMode="auto">
          <a:xfrm>
            <a:off x="5256213" y="2592388"/>
            <a:ext cx="1587"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41999" name="Rectangle 58"/>
          <p:cNvSpPr>
            <a:spLocks noChangeArrowheads="1"/>
          </p:cNvSpPr>
          <p:nvPr/>
        </p:nvSpPr>
        <p:spPr bwMode="auto">
          <a:xfrm>
            <a:off x="5802313" y="2592388"/>
            <a:ext cx="1587"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42000" name="Rectangle 63"/>
          <p:cNvSpPr>
            <a:spLocks noChangeArrowheads="1"/>
          </p:cNvSpPr>
          <p:nvPr/>
        </p:nvSpPr>
        <p:spPr bwMode="auto">
          <a:xfrm>
            <a:off x="5256213" y="2082800"/>
            <a:ext cx="1587"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42001" name="Rectangle 64"/>
          <p:cNvSpPr>
            <a:spLocks noChangeArrowheads="1"/>
          </p:cNvSpPr>
          <p:nvPr/>
        </p:nvSpPr>
        <p:spPr bwMode="auto">
          <a:xfrm>
            <a:off x="5802313" y="2082800"/>
            <a:ext cx="1587"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42002" name="Rectangle 70"/>
          <p:cNvSpPr>
            <a:spLocks noChangeArrowheads="1"/>
          </p:cNvSpPr>
          <p:nvPr/>
        </p:nvSpPr>
        <p:spPr bwMode="auto">
          <a:xfrm>
            <a:off x="8099425" y="2082800"/>
            <a:ext cx="1588"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42003" name="Rectangle 76"/>
          <p:cNvSpPr>
            <a:spLocks noChangeArrowheads="1"/>
          </p:cNvSpPr>
          <p:nvPr/>
        </p:nvSpPr>
        <p:spPr bwMode="auto">
          <a:xfrm>
            <a:off x="8099425" y="2425700"/>
            <a:ext cx="1588"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42004" name="Rectangle 86"/>
          <p:cNvSpPr>
            <a:spLocks noChangeArrowheads="1"/>
          </p:cNvSpPr>
          <p:nvPr/>
        </p:nvSpPr>
        <p:spPr bwMode="auto">
          <a:xfrm>
            <a:off x="5802313" y="3113088"/>
            <a:ext cx="1587"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42005" name="Rectangle 96"/>
          <p:cNvSpPr>
            <a:spLocks noChangeArrowheads="1"/>
          </p:cNvSpPr>
          <p:nvPr/>
        </p:nvSpPr>
        <p:spPr bwMode="auto">
          <a:xfrm>
            <a:off x="5802313" y="2935288"/>
            <a:ext cx="1587"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42006" name="Rectangle 102"/>
          <p:cNvSpPr>
            <a:spLocks noChangeArrowheads="1"/>
          </p:cNvSpPr>
          <p:nvPr/>
        </p:nvSpPr>
        <p:spPr bwMode="auto">
          <a:xfrm>
            <a:off x="1562100" y="4778375"/>
            <a:ext cx="1570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2000" b="0">
                <a:solidFill>
                  <a:srgbClr val="000000"/>
                </a:solidFill>
                <a:latin typeface="Times New Roman" pitchFamily="18" charset="0"/>
              </a:rPr>
              <a:t>Combinational </a:t>
            </a:r>
            <a:endParaRPr lang="en-US" altLang="en-US" b="0" i="1"/>
          </a:p>
        </p:txBody>
      </p:sp>
      <p:sp>
        <p:nvSpPr>
          <p:cNvPr id="42007" name="Rectangle 103"/>
          <p:cNvSpPr>
            <a:spLocks noChangeArrowheads="1"/>
          </p:cNvSpPr>
          <p:nvPr/>
        </p:nvSpPr>
        <p:spPr bwMode="auto">
          <a:xfrm>
            <a:off x="5840413" y="4778375"/>
            <a:ext cx="1069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2000" b="0">
                <a:solidFill>
                  <a:srgbClr val="000000"/>
                </a:solidFill>
                <a:latin typeface="Times New Roman" pitchFamily="18" charset="0"/>
              </a:rPr>
              <a:t>Sequential</a:t>
            </a:r>
            <a:endParaRPr lang="en-US" altLang="en-US" b="0" i="1"/>
          </a:p>
        </p:txBody>
      </p:sp>
      <p:sp>
        <p:nvSpPr>
          <p:cNvPr id="42008" name="Rectangle 110"/>
          <p:cNvSpPr>
            <a:spLocks noChangeArrowheads="1"/>
          </p:cNvSpPr>
          <p:nvPr/>
        </p:nvSpPr>
        <p:spPr bwMode="auto">
          <a:xfrm>
            <a:off x="1790700" y="5630863"/>
            <a:ext cx="1143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2000">
                <a:solidFill>
                  <a:srgbClr val="000000"/>
                </a:solidFill>
                <a:latin typeface="Times New Roman" pitchFamily="18" charset="0"/>
              </a:rPr>
              <a:t>Output = </a:t>
            </a:r>
            <a:endParaRPr lang="en-US" altLang="en-US" b="0" i="1"/>
          </a:p>
        </p:txBody>
      </p:sp>
      <p:sp>
        <p:nvSpPr>
          <p:cNvPr id="42009" name="Rectangle 111"/>
          <p:cNvSpPr>
            <a:spLocks noChangeArrowheads="1"/>
          </p:cNvSpPr>
          <p:nvPr/>
        </p:nvSpPr>
        <p:spPr bwMode="auto">
          <a:xfrm>
            <a:off x="2855913" y="5643563"/>
            <a:ext cx="190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2000" i="1">
                <a:solidFill>
                  <a:srgbClr val="000000"/>
                </a:solidFill>
                <a:latin typeface="Times New Roman" pitchFamily="18" charset="0"/>
              </a:rPr>
              <a:t>f</a:t>
            </a:r>
            <a:endParaRPr lang="en-US" altLang="en-US" b="0" i="1"/>
          </a:p>
        </p:txBody>
      </p:sp>
      <p:sp>
        <p:nvSpPr>
          <p:cNvPr id="42010" name="Rectangle 112"/>
          <p:cNvSpPr>
            <a:spLocks noChangeArrowheads="1"/>
          </p:cNvSpPr>
          <p:nvPr/>
        </p:nvSpPr>
        <p:spPr bwMode="auto">
          <a:xfrm>
            <a:off x="2932113" y="5630863"/>
            <a:ext cx="203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2000">
                <a:solidFill>
                  <a:srgbClr val="000000"/>
                </a:solidFill>
                <a:latin typeface="Times New Roman" pitchFamily="18" charset="0"/>
              </a:rPr>
              <a:t>(</a:t>
            </a:r>
            <a:endParaRPr lang="en-US" altLang="en-US" b="0" i="1"/>
          </a:p>
        </p:txBody>
      </p:sp>
      <p:sp>
        <p:nvSpPr>
          <p:cNvPr id="42011" name="Rectangle 113"/>
          <p:cNvSpPr>
            <a:spLocks noChangeArrowheads="1"/>
          </p:cNvSpPr>
          <p:nvPr/>
        </p:nvSpPr>
        <p:spPr bwMode="auto">
          <a:xfrm>
            <a:off x="3021013" y="5643563"/>
            <a:ext cx="342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2000" i="1">
                <a:solidFill>
                  <a:srgbClr val="000000"/>
                </a:solidFill>
                <a:latin typeface="Times New Roman" pitchFamily="18" charset="0"/>
              </a:rPr>
              <a:t>In</a:t>
            </a:r>
            <a:endParaRPr lang="en-US" altLang="en-US" b="0" i="1"/>
          </a:p>
        </p:txBody>
      </p:sp>
      <p:sp>
        <p:nvSpPr>
          <p:cNvPr id="42012" name="Rectangle 114"/>
          <p:cNvSpPr>
            <a:spLocks noChangeArrowheads="1"/>
          </p:cNvSpPr>
          <p:nvPr/>
        </p:nvSpPr>
        <p:spPr bwMode="auto">
          <a:xfrm>
            <a:off x="3262313" y="5630863"/>
            <a:ext cx="203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2000">
                <a:solidFill>
                  <a:srgbClr val="000000"/>
                </a:solidFill>
                <a:latin typeface="Times New Roman" pitchFamily="18" charset="0"/>
              </a:rPr>
              <a:t>)</a:t>
            </a:r>
            <a:endParaRPr lang="en-US" altLang="en-US" b="0" i="1"/>
          </a:p>
        </p:txBody>
      </p:sp>
      <p:sp>
        <p:nvSpPr>
          <p:cNvPr id="42013" name="Rectangle 115"/>
          <p:cNvSpPr>
            <a:spLocks noChangeArrowheads="1"/>
          </p:cNvSpPr>
          <p:nvPr/>
        </p:nvSpPr>
        <p:spPr bwMode="auto">
          <a:xfrm>
            <a:off x="5408613" y="5605463"/>
            <a:ext cx="1143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2000">
                <a:solidFill>
                  <a:srgbClr val="000000"/>
                </a:solidFill>
                <a:latin typeface="Times New Roman" pitchFamily="18" charset="0"/>
              </a:rPr>
              <a:t>Output = </a:t>
            </a:r>
            <a:endParaRPr lang="en-US" altLang="en-US" b="0" i="1"/>
          </a:p>
        </p:txBody>
      </p:sp>
      <p:sp>
        <p:nvSpPr>
          <p:cNvPr id="42014" name="Rectangle 116"/>
          <p:cNvSpPr>
            <a:spLocks noChangeArrowheads="1"/>
          </p:cNvSpPr>
          <p:nvPr/>
        </p:nvSpPr>
        <p:spPr bwMode="auto">
          <a:xfrm>
            <a:off x="6475413" y="5618163"/>
            <a:ext cx="190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2000" i="1">
                <a:solidFill>
                  <a:srgbClr val="000000"/>
                </a:solidFill>
                <a:latin typeface="Times New Roman" pitchFamily="18" charset="0"/>
              </a:rPr>
              <a:t>f</a:t>
            </a:r>
            <a:endParaRPr lang="en-US" altLang="en-US" b="0" i="1"/>
          </a:p>
        </p:txBody>
      </p:sp>
      <p:sp>
        <p:nvSpPr>
          <p:cNvPr id="42015" name="Rectangle 117"/>
          <p:cNvSpPr>
            <a:spLocks noChangeArrowheads="1"/>
          </p:cNvSpPr>
          <p:nvPr/>
        </p:nvSpPr>
        <p:spPr bwMode="auto">
          <a:xfrm>
            <a:off x="6564313" y="5605463"/>
            <a:ext cx="203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2000">
                <a:solidFill>
                  <a:srgbClr val="000000"/>
                </a:solidFill>
                <a:latin typeface="Times New Roman" pitchFamily="18" charset="0"/>
              </a:rPr>
              <a:t>(</a:t>
            </a:r>
            <a:endParaRPr lang="en-US" altLang="en-US" b="0" i="1"/>
          </a:p>
        </p:txBody>
      </p:sp>
      <p:sp>
        <p:nvSpPr>
          <p:cNvPr id="42016" name="Rectangle 118"/>
          <p:cNvSpPr>
            <a:spLocks noChangeArrowheads="1"/>
          </p:cNvSpPr>
          <p:nvPr/>
        </p:nvSpPr>
        <p:spPr bwMode="auto">
          <a:xfrm>
            <a:off x="6638925" y="5618163"/>
            <a:ext cx="1689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2000" i="1">
                <a:solidFill>
                  <a:srgbClr val="000000"/>
                </a:solidFill>
                <a:latin typeface="Times New Roman" pitchFamily="18" charset="0"/>
              </a:rPr>
              <a:t>In, Previous In</a:t>
            </a:r>
            <a:endParaRPr lang="en-US" altLang="en-US" b="0" i="1"/>
          </a:p>
        </p:txBody>
      </p:sp>
      <p:sp>
        <p:nvSpPr>
          <p:cNvPr id="42017" name="Rectangle 119"/>
          <p:cNvSpPr>
            <a:spLocks noChangeArrowheads="1"/>
          </p:cNvSpPr>
          <p:nvPr/>
        </p:nvSpPr>
        <p:spPr bwMode="auto">
          <a:xfrm>
            <a:off x="8226425" y="5605463"/>
            <a:ext cx="203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2000">
                <a:solidFill>
                  <a:srgbClr val="000000"/>
                </a:solidFill>
                <a:latin typeface="Times New Roman" pitchFamily="18" charset="0"/>
              </a:rPr>
              <a:t>)</a:t>
            </a:r>
            <a:endParaRPr lang="en-US" altLang="en-US" b="0" i="1"/>
          </a:p>
        </p:txBody>
      </p:sp>
      <p:pic>
        <p:nvPicPr>
          <p:cNvPr id="42018" name="Picture 1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 y="2260600"/>
            <a:ext cx="8281988"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GB" altLang="en-US" b="0" smtClean="0"/>
              <a:t>Latches</a:t>
            </a:r>
            <a:endParaRPr lang="en-GB" altLang="en-US" smtClean="0"/>
          </a:p>
        </p:txBody>
      </p:sp>
      <p:sp>
        <p:nvSpPr>
          <p:cNvPr id="43011" name="Rectangle 2"/>
          <p:cNvSpPr>
            <a:spLocks noChangeArrowheads="1"/>
          </p:cNvSpPr>
          <p:nvPr/>
        </p:nvSpPr>
        <p:spPr bwMode="auto">
          <a:xfrm>
            <a:off x="106363" y="947738"/>
            <a:ext cx="85105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 typeface="Arial" pitchFamily="34" charset="0"/>
              <a:buChar char="•"/>
            </a:pPr>
            <a:r>
              <a:rPr lang="en-US" altLang="en-US"/>
              <a:t>One of the basic building blocks for sequential </a:t>
            </a:r>
            <a:r>
              <a:rPr lang="en-GB" altLang="en-US"/>
              <a:t>circuits is the latches:</a:t>
            </a:r>
            <a:r>
              <a:rPr lang="en-US" altLang="en-US"/>
              <a:t> 2 stable operating states  stores 1 bit.</a:t>
            </a:r>
          </a:p>
          <a:p>
            <a:pPr>
              <a:buFont typeface="Arial" pitchFamily="34" charset="0"/>
              <a:buChar char="•"/>
            </a:pPr>
            <a:r>
              <a:rPr lang="en-US" altLang="en-US"/>
              <a:t>A simple latch can be constructed using two inverters (figure 1).</a:t>
            </a:r>
          </a:p>
          <a:p>
            <a:pPr>
              <a:buFont typeface="Arial" pitchFamily="34" charset="0"/>
              <a:buChar char="•"/>
            </a:pPr>
            <a:r>
              <a:rPr lang="en-US" altLang="en-US"/>
              <a:t>S-R latch are commonly used (figures 2 and 3)</a:t>
            </a:r>
            <a:endParaRPr lang="en-GB" altLang="en-US"/>
          </a:p>
        </p:txBody>
      </p:sp>
      <p:pic>
        <p:nvPicPr>
          <p:cNvPr id="430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 y="2406650"/>
            <a:ext cx="3617913"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013" name="TextBox 3"/>
          <p:cNvSpPr txBox="1">
            <a:spLocks noChangeArrowheads="1"/>
          </p:cNvSpPr>
          <p:nvPr/>
        </p:nvSpPr>
        <p:spPr bwMode="auto">
          <a:xfrm>
            <a:off x="806450" y="3883025"/>
            <a:ext cx="2349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1600" b="1"/>
              <a:t>Figure 1: A simple Latch</a:t>
            </a:r>
          </a:p>
        </p:txBody>
      </p:sp>
      <p:pic>
        <p:nvPicPr>
          <p:cNvPr id="430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435225"/>
            <a:ext cx="3700463" cy="176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1788" y="4449763"/>
            <a:ext cx="2676525" cy="1566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016" name="Rectangle 4"/>
          <p:cNvSpPr>
            <a:spLocks noChangeArrowheads="1"/>
          </p:cNvSpPr>
          <p:nvPr/>
        </p:nvSpPr>
        <p:spPr bwMode="auto">
          <a:xfrm>
            <a:off x="5754688" y="4246563"/>
            <a:ext cx="2535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1400" b="1"/>
              <a:t>Figure 2: S-R  Latch Structure</a:t>
            </a:r>
          </a:p>
        </p:txBody>
      </p:sp>
      <p:sp>
        <p:nvSpPr>
          <p:cNvPr id="43017" name="Rectangle 5"/>
          <p:cNvSpPr>
            <a:spLocks noChangeArrowheads="1"/>
          </p:cNvSpPr>
          <p:nvPr/>
        </p:nvSpPr>
        <p:spPr bwMode="auto">
          <a:xfrm>
            <a:off x="5576888" y="6176963"/>
            <a:ext cx="2705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1400" b="1"/>
              <a:t>Figure 2: S-R  Latch Truth Table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Operation of D Latch</a:t>
            </a:r>
            <a:endParaRPr lang="en-GB" dirty="0"/>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025" y="1291760"/>
            <a:ext cx="4029075"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2527681554"/>
              </p:ext>
            </p:extLst>
          </p:nvPr>
        </p:nvGraphicFramePr>
        <p:xfrm>
          <a:off x="4495670" y="986440"/>
          <a:ext cx="4477901" cy="3511180"/>
        </p:xfrm>
        <a:graphic>
          <a:graphicData uri="http://schemas.openxmlformats.org/presentationml/2006/ole">
            <mc:AlternateContent xmlns:mc="http://schemas.openxmlformats.org/markup-compatibility/2006">
              <mc:Choice xmlns:v="urn:schemas-microsoft-com:vml" Requires="v">
                <p:oleObj spid="_x0000_s173082" name="Visio" r:id="rId5" imgW="3257803" imgH="2554862" progId="Visio.Drawing.11">
                  <p:embed/>
                </p:oleObj>
              </mc:Choice>
              <mc:Fallback>
                <p:oleObj name="Visio" r:id="rId5" imgW="3257803" imgH="2554862" progId="Visio.Drawing.11">
                  <p:embed/>
                  <p:pic>
                    <p:nvPicPr>
                      <p:cNvPr id="0" name=""/>
                      <p:cNvPicPr/>
                      <p:nvPr/>
                    </p:nvPicPr>
                    <p:blipFill>
                      <a:blip r:embed="rId6"/>
                      <a:stretch>
                        <a:fillRect/>
                      </a:stretch>
                    </p:blipFill>
                    <p:spPr>
                      <a:xfrm>
                        <a:off x="4495670" y="986440"/>
                        <a:ext cx="4477901" cy="3511180"/>
                      </a:xfrm>
                      <a:prstGeom prst="rect">
                        <a:avLst/>
                      </a:prstGeom>
                    </p:spPr>
                  </p:pic>
                </p:oleObj>
              </mc:Fallback>
            </mc:AlternateContent>
          </a:graphicData>
        </a:graphic>
      </p:graphicFrame>
    </p:spTree>
    <p:extLst>
      <p:ext uri="{BB962C8B-B14F-4D97-AF65-F5344CB8AC3E}">
        <p14:creationId xmlns:p14="http://schemas.microsoft.com/office/powerpoint/2010/main" val="19276027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What happens if data change too closely to the Clock’s edge</a:t>
            </a:r>
            <a:endParaRPr lang="en-GB" sz="2400" dirty="0"/>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50" y="871945"/>
            <a:ext cx="4029075"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TextBox 4"/>
              <p:cNvSpPr txBox="1"/>
              <p:nvPr/>
            </p:nvSpPr>
            <p:spPr>
              <a:xfrm>
                <a:off x="221188" y="4879270"/>
                <a:ext cx="8052817" cy="1733616"/>
              </a:xfrm>
              <a:prstGeom prst="rect">
                <a:avLst/>
              </a:prstGeom>
              <a:noFill/>
            </p:spPr>
            <p:txBody>
              <a:bodyPr wrap="square" rtlCol="0">
                <a:spAutoFit/>
              </a:bodyPr>
              <a:lstStyle/>
              <a:p>
                <a:r>
                  <a:rPr lang="en-GB" sz="1800" dirty="0" smtClean="0"/>
                  <a:t>D changes at a very close time to the falling edge of the clock, so the output (Q)does not have sufficient time to make the transition from 0 to 1. The S-R Latch in this case will act as a cross coupled sense amplifier. Assuming metastability happened at (t=0), the output voltage of (Q) at time t  will be given as:</a:t>
                </a:r>
                <a:endParaRPr lang="en-GB" b="0" i="1" dirty="0" smtClean="0">
                  <a:latin typeface="Cambria Math"/>
                </a:endParaRPr>
              </a:p>
              <a:p>
                <a:pPr/>
                <a14:m>
                  <m:oMathPara xmlns:m="http://schemas.openxmlformats.org/officeDocument/2006/math">
                    <m:oMathParaPr>
                      <m:jc m:val="centerGroup"/>
                    </m:oMathParaPr>
                    <m:oMath xmlns:m="http://schemas.openxmlformats.org/officeDocument/2006/math">
                      <m:r>
                        <a:rPr lang="en-GB" b="0" i="1" smtClean="0">
                          <a:latin typeface="Cambria Math"/>
                        </a:rPr>
                        <m:t>𝑉</m:t>
                      </m:r>
                      <m:d>
                        <m:dPr>
                          <m:ctrlPr>
                            <a:rPr lang="en-GB" b="0" i="1" smtClean="0">
                              <a:latin typeface="Cambria Math"/>
                            </a:rPr>
                          </m:ctrlPr>
                        </m:dPr>
                        <m:e>
                          <m:r>
                            <a:rPr lang="en-GB" b="0" i="1" smtClean="0">
                              <a:latin typeface="Cambria Math"/>
                            </a:rPr>
                            <m:t>𝑡</m:t>
                          </m:r>
                        </m:e>
                      </m:d>
                      <m:r>
                        <a:rPr lang="en-GB" b="0" i="1" smtClean="0">
                          <a:latin typeface="Cambria Math"/>
                        </a:rPr>
                        <m:t>=</m:t>
                      </m:r>
                      <m:sSub>
                        <m:sSubPr>
                          <m:ctrlPr>
                            <a:rPr lang="en-GB" b="0" i="1" smtClean="0">
                              <a:latin typeface="Cambria Math"/>
                            </a:rPr>
                          </m:ctrlPr>
                        </m:sSubPr>
                        <m:e>
                          <m:r>
                            <a:rPr lang="en-GB" b="0" i="1" smtClean="0">
                              <a:latin typeface="Cambria Math"/>
                            </a:rPr>
                            <m:t>𝑉</m:t>
                          </m:r>
                        </m:e>
                        <m:sub>
                          <m:r>
                            <a:rPr lang="en-GB" b="0" i="1" smtClean="0">
                              <a:latin typeface="Cambria Math"/>
                            </a:rPr>
                            <m:t>0</m:t>
                          </m:r>
                        </m:sub>
                      </m:sSub>
                      <m:sSup>
                        <m:sSupPr>
                          <m:ctrlPr>
                            <a:rPr lang="en-GB" b="0" i="1" smtClean="0">
                              <a:latin typeface="Cambria Math"/>
                            </a:rPr>
                          </m:ctrlPr>
                        </m:sSupPr>
                        <m:e>
                          <m:r>
                            <a:rPr lang="en-GB" b="0" i="1" smtClean="0">
                              <a:latin typeface="Cambria Math"/>
                            </a:rPr>
                            <m:t>𝑒</m:t>
                          </m:r>
                        </m:e>
                        <m:sup>
                          <m:f>
                            <m:fPr>
                              <m:ctrlPr>
                                <a:rPr lang="en-GB" b="0" i="1" smtClean="0">
                                  <a:latin typeface="Cambria Math"/>
                                </a:rPr>
                              </m:ctrlPr>
                            </m:fPr>
                            <m:num>
                              <m:r>
                                <a:rPr lang="en-GB" b="0" i="1" smtClean="0">
                                  <a:latin typeface="Cambria Math"/>
                                </a:rPr>
                                <m:t>𝑡</m:t>
                              </m:r>
                            </m:num>
                            <m:den>
                              <m:r>
                                <a:rPr lang="en-GB" b="0" i="1" smtClean="0">
                                  <a:latin typeface="Cambria Math"/>
                                  <a:ea typeface="Cambria Math"/>
                                </a:rPr>
                                <m:t>𝜏</m:t>
                              </m:r>
                            </m:den>
                          </m:f>
                        </m:sup>
                      </m:sSup>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221188" y="4879270"/>
                <a:ext cx="8052817" cy="1733616"/>
              </a:xfrm>
              <a:prstGeom prst="rect">
                <a:avLst/>
              </a:prstGeom>
              <a:blipFill rotWithShape="1">
                <a:blip r:embed="rId5"/>
                <a:stretch>
                  <a:fillRect l="-606" t="-1754" r="-833"/>
                </a:stretch>
              </a:blipFill>
            </p:spPr>
            <p:txBody>
              <a:bodyPr/>
              <a:lstStyle/>
              <a:p>
                <a:r>
                  <a:rPr lang="en-GB">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946058408"/>
              </p:ext>
            </p:extLst>
          </p:nvPr>
        </p:nvGraphicFramePr>
        <p:xfrm>
          <a:off x="4560678" y="817134"/>
          <a:ext cx="4339490" cy="3378871"/>
        </p:xfrm>
        <a:graphic>
          <a:graphicData uri="http://schemas.openxmlformats.org/presentationml/2006/ole">
            <mc:AlternateContent xmlns:mc="http://schemas.openxmlformats.org/markup-compatibility/2006">
              <mc:Choice xmlns:v="urn:schemas-microsoft-com:vml" Requires="v">
                <p:oleObj spid="_x0000_s174107" name="Visio" r:id="rId6" imgW="3298053" imgH="2568372" progId="Visio.Drawing.11">
                  <p:embed/>
                </p:oleObj>
              </mc:Choice>
              <mc:Fallback>
                <p:oleObj name="Visio" r:id="rId6" imgW="3298053" imgH="2568372" progId="Visio.Drawing.11">
                  <p:embed/>
                  <p:pic>
                    <p:nvPicPr>
                      <p:cNvPr id="0" name=""/>
                      <p:cNvPicPr/>
                      <p:nvPr/>
                    </p:nvPicPr>
                    <p:blipFill>
                      <a:blip r:embed="rId7"/>
                      <a:stretch>
                        <a:fillRect/>
                      </a:stretch>
                    </p:blipFill>
                    <p:spPr>
                      <a:xfrm>
                        <a:off x="4560678" y="817134"/>
                        <a:ext cx="4339490" cy="3378871"/>
                      </a:xfrm>
                      <a:prstGeom prst="rect">
                        <a:avLst/>
                      </a:prstGeom>
                    </p:spPr>
                  </p:pic>
                </p:oleObj>
              </mc:Fallback>
            </mc:AlternateContent>
          </a:graphicData>
        </a:graphic>
      </p:graphicFrame>
      <p:sp>
        <p:nvSpPr>
          <p:cNvPr id="7" name="Rectangle 6"/>
          <p:cNvSpPr/>
          <p:nvPr/>
        </p:nvSpPr>
        <p:spPr>
          <a:xfrm>
            <a:off x="2205770" y="1215430"/>
            <a:ext cx="1717425" cy="21754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p:nvPr/>
        </p:nvCxnSpPr>
        <p:spPr>
          <a:xfrm flipH="1">
            <a:off x="641005" y="3390835"/>
            <a:ext cx="1564765" cy="148843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457505" y="4296997"/>
            <a:ext cx="4332020" cy="400110"/>
          </a:xfrm>
          <a:prstGeom prst="rect">
            <a:avLst/>
          </a:prstGeom>
          <a:noFill/>
        </p:spPr>
        <p:txBody>
          <a:bodyPr wrap="none" rtlCol="0">
            <a:spAutoFit/>
          </a:bodyPr>
          <a:lstStyle/>
          <a:p>
            <a:r>
              <a:rPr lang="en-GB" sz="2000" b="1" dirty="0" smtClean="0"/>
              <a:t>Example of a Synchronization Failure</a:t>
            </a:r>
            <a:endParaRPr lang="en-GB" sz="2000" b="1" dirty="0"/>
          </a:p>
        </p:txBody>
      </p:sp>
    </p:spTree>
    <p:extLst>
      <p:ext uri="{BB962C8B-B14F-4D97-AF65-F5344CB8AC3E}">
        <p14:creationId xmlns:p14="http://schemas.microsoft.com/office/powerpoint/2010/main" val="28551163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r>
              <a:rPr lang="en-US" dirty="0" smtClean="0"/>
              <a:t>Edge Triggering: Positive Edge D Flip Flop</a:t>
            </a:r>
            <a:endParaRPr lang="en-US" dirty="0"/>
          </a:p>
        </p:txBody>
      </p:sp>
      <p:graphicFrame>
        <p:nvGraphicFramePr>
          <p:cNvPr id="302086" name="Object 6"/>
          <p:cNvGraphicFramePr>
            <a:graphicFrameLocks noChangeAspect="1"/>
          </p:cNvGraphicFramePr>
          <p:nvPr>
            <p:extLst>
              <p:ext uri="{D42A27DB-BD31-4B8C-83A1-F6EECF244321}">
                <p14:modId xmlns:p14="http://schemas.microsoft.com/office/powerpoint/2010/main" val="2771756710"/>
              </p:ext>
            </p:extLst>
          </p:nvPr>
        </p:nvGraphicFramePr>
        <p:xfrm>
          <a:off x="717550" y="4230687"/>
          <a:ext cx="5002213" cy="1447800"/>
        </p:xfrm>
        <a:graphic>
          <a:graphicData uri="http://schemas.openxmlformats.org/presentationml/2006/ole">
            <mc:AlternateContent xmlns:mc="http://schemas.openxmlformats.org/markup-compatibility/2006">
              <mc:Choice xmlns:v="urn:schemas-microsoft-com:vml" Requires="v">
                <p:oleObj spid="_x0000_s175178" name="Bitmap Image" r:id="rId4" imgW="5001323" imgH="1448002" progId="Paint.Picture">
                  <p:embed/>
                </p:oleObj>
              </mc:Choice>
              <mc:Fallback>
                <p:oleObj name="Bitmap Image" r:id="rId4" imgW="5001323" imgH="144800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550" y="4230687"/>
                        <a:ext cx="5002213"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2088" name="Object 8"/>
          <p:cNvGraphicFramePr>
            <a:graphicFrameLocks noChangeAspect="1"/>
          </p:cNvGraphicFramePr>
          <p:nvPr>
            <p:extLst>
              <p:ext uri="{D42A27DB-BD31-4B8C-83A1-F6EECF244321}">
                <p14:modId xmlns:p14="http://schemas.microsoft.com/office/powerpoint/2010/main" val="924019845"/>
              </p:ext>
            </p:extLst>
          </p:nvPr>
        </p:nvGraphicFramePr>
        <p:xfrm>
          <a:off x="6594745" y="1066800"/>
          <a:ext cx="2308225" cy="1422400"/>
        </p:xfrm>
        <a:graphic>
          <a:graphicData uri="http://schemas.openxmlformats.org/presentationml/2006/ole">
            <mc:AlternateContent xmlns:mc="http://schemas.openxmlformats.org/markup-compatibility/2006">
              <mc:Choice xmlns:v="urn:schemas-microsoft-com:vml" Requires="v">
                <p:oleObj spid="_x0000_s175179" name="Document" r:id="rId6" imgW="2319120" imgH="1421640" progId="Word.Document.8">
                  <p:embed/>
                </p:oleObj>
              </mc:Choice>
              <mc:Fallback>
                <p:oleObj name="Document" r:id="rId6" imgW="2319120" imgH="1421640"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4745" y="1066800"/>
                        <a:ext cx="2308225" cy="142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2089" name="Object 9"/>
          <p:cNvGraphicFramePr>
            <a:graphicFrameLocks noChangeAspect="1"/>
          </p:cNvGraphicFramePr>
          <p:nvPr>
            <p:extLst>
              <p:ext uri="{D42A27DB-BD31-4B8C-83A1-F6EECF244321}">
                <p14:modId xmlns:p14="http://schemas.microsoft.com/office/powerpoint/2010/main" val="1459026128"/>
              </p:ext>
            </p:extLst>
          </p:nvPr>
        </p:nvGraphicFramePr>
        <p:xfrm>
          <a:off x="7167220" y="3467165"/>
          <a:ext cx="1381125" cy="1123950"/>
        </p:xfrm>
        <a:graphic>
          <a:graphicData uri="http://schemas.openxmlformats.org/presentationml/2006/ole">
            <mc:AlternateContent xmlns:mc="http://schemas.openxmlformats.org/markup-compatibility/2006">
              <mc:Choice xmlns:v="urn:schemas-microsoft-com:vml" Requires="v">
                <p:oleObj spid="_x0000_s175180" name="Bitmap Image" r:id="rId8" imgW="1380952" imgH="1123810" progId="Paint.Picture">
                  <p:embed/>
                </p:oleObj>
              </mc:Choice>
              <mc:Fallback>
                <p:oleObj name="Bitmap Image" r:id="rId8" imgW="1380952" imgH="1123810" progId="Paint.Pictur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7220" y="3467165"/>
                        <a:ext cx="1381125"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
          <p:cNvSpPr/>
          <p:nvPr/>
        </p:nvSpPr>
        <p:spPr>
          <a:xfrm>
            <a:off x="68530" y="956271"/>
            <a:ext cx="4530176" cy="2862322"/>
          </a:xfrm>
          <a:prstGeom prst="rect">
            <a:avLst/>
          </a:prstGeom>
        </p:spPr>
        <p:txBody>
          <a:bodyPr wrap="square">
            <a:spAutoFit/>
          </a:bodyPr>
          <a:lstStyle/>
          <a:p>
            <a:pPr lvl="1" algn="just"/>
            <a:r>
              <a:rPr lang="en-US" sz="2000" dirty="0" smtClean="0"/>
              <a:t>The flip-flop output Q changes </a:t>
            </a:r>
            <a:r>
              <a:rPr lang="en-US" sz="2000" i="1" dirty="0" smtClean="0"/>
              <a:t>only</a:t>
            </a:r>
            <a:r>
              <a:rPr lang="en-US" sz="2000" dirty="0" smtClean="0"/>
              <a:t> after the positive edge of C.</a:t>
            </a:r>
          </a:p>
          <a:p>
            <a:pPr lvl="1" algn="just"/>
            <a:r>
              <a:rPr lang="en-US" sz="2000" dirty="0" smtClean="0"/>
              <a:t>The change is based on the flip-flop input values that were present right at the positive edge of the clock signal. The D flip-flop’s behavior is similar to that of a D latch except for the positive edge-triggered nature, which is not explicit in this table</a:t>
            </a:r>
            <a:endParaRPr lang="en-GB" sz="2000" dirty="0"/>
          </a:p>
        </p:txBody>
      </p:sp>
      <p:sp>
        <p:nvSpPr>
          <p:cNvPr id="4" name="Rectangle 3"/>
          <p:cNvSpPr/>
          <p:nvPr/>
        </p:nvSpPr>
        <p:spPr>
          <a:xfrm>
            <a:off x="2014945" y="5833395"/>
            <a:ext cx="1620957" cy="461665"/>
          </a:xfrm>
          <a:prstGeom prst="rect">
            <a:avLst/>
          </a:prstGeom>
        </p:spPr>
        <p:txBody>
          <a:bodyPr wrap="none">
            <a:spAutoFit/>
          </a:bodyPr>
          <a:lstStyle/>
          <a:p>
            <a:r>
              <a:rPr lang="en-US" dirty="0" smtClean="0"/>
              <a:t>D Flip Flop</a:t>
            </a:r>
            <a:endParaRPr lang="en-GB" dirty="0"/>
          </a:p>
        </p:txBody>
      </p:sp>
    </p:spTree>
    <p:extLst>
      <p:ext uri="{BB962C8B-B14F-4D97-AF65-F5344CB8AC3E}">
        <p14:creationId xmlns:p14="http://schemas.microsoft.com/office/powerpoint/2010/main" val="41891616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7938"/>
            <a:ext cx="9144000" cy="787400"/>
          </a:xfrm>
        </p:spPr>
        <p:txBody>
          <a:bodyPr/>
          <a:lstStyle/>
          <a:p>
            <a:pPr indent="0" eaLnBrk="1" hangingPunct="1"/>
            <a:r>
              <a:rPr lang="en-US" altLang="en-US" smtClean="0"/>
              <a:t>Flip-Flop Based Synchronous Design</a:t>
            </a:r>
            <a:endParaRPr lang="en-GB" altLang="en-US" smtClean="0"/>
          </a:p>
        </p:txBody>
      </p:sp>
      <p:sp>
        <p:nvSpPr>
          <p:cNvPr id="47107" name="Rectangle 5"/>
          <p:cNvSpPr>
            <a:spLocks noChangeArrowheads="1"/>
          </p:cNvSpPr>
          <p:nvPr/>
        </p:nvSpPr>
        <p:spPr bwMode="auto">
          <a:xfrm>
            <a:off x="488950" y="1012825"/>
            <a:ext cx="8548688"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200"/>
              </a:spcBef>
              <a:spcAft>
                <a:spcPts val="200"/>
              </a:spcAft>
              <a:buClr>
                <a:srgbClr val="432A72"/>
              </a:buClr>
              <a:buFont typeface="Wingdings" pitchFamily="2" charset="2"/>
              <a:buChar char="§"/>
            </a:pPr>
            <a:r>
              <a:rPr lang="en-US" altLang="en-US" sz="2200"/>
              <a:t>Q becomes D after clock edge</a:t>
            </a:r>
          </a:p>
          <a:p>
            <a:pPr>
              <a:spcBef>
                <a:spcPts val="200"/>
              </a:spcBef>
              <a:spcAft>
                <a:spcPts val="200"/>
              </a:spcAft>
              <a:buClr>
                <a:srgbClr val="432A72"/>
              </a:buClr>
              <a:buFont typeface="Wingdings" pitchFamily="2" charset="2"/>
              <a:buChar char="§"/>
            </a:pPr>
            <a:r>
              <a:rPr lang="en-US" altLang="en-US" sz="2200" b="1"/>
              <a:t>Timing Constraint</a:t>
            </a:r>
            <a:r>
              <a:rPr lang="en-US" altLang="en-US" sz="2200"/>
              <a:t>: The data applied to the D flip-flop should be stable for at least </a:t>
            </a:r>
            <a:r>
              <a:rPr lang="en-US" altLang="en-US" sz="2200" b="1"/>
              <a:t>T</a:t>
            </a:r>
            <a:r>
              <a:rPr lang="en-US" altLang="en-US" sz="2200" b="1" baseline="-25000"/>
              <a:t>setup</a:t>
            </a:r>
            <a:r>
              <a:rPr lang="en-US" altLang="en-US" sz="2200"/>
              <a:t> and should stay stable for at least </a:t>
            </a:r>
            <a:r>
              <a:rPr lang="en-US" altLang="en-US" sz="2200" b="1"/>
              <a:t>T</a:t>
            </a:r>
            <a:r>
              <a:rPr lang="en-US" altLang="en-US" sz="2200" b="1" baseline="-25000"/>
              <a:t>hold</a:t>
            </a:r>
            <a:endParaRPr lang="en-US" altLang="en-US" sz="2200"/>
          </a:p>
          <a:p>
            <a:pPr>
              <a:spcBef>
                <a:spcPts val="200"/>
              </a:spcBef>
              <a:spcAft>
                <a:spcPts val="200"/>
              </a:spcAft>
              <a:buFont typeface="Wingdings" pitchFamily="2" charset="2"/>
              <a:buChar char="§"/>
            </a:pPr>
            <a:r>
              <a:rPr lang="en-US" altLang="en-US" sz="2200" b="1"/>
              <a:t>Setup time (T</a:t>
            </a:r>
            <a:r>
              <a:rPr lang="en-US" altLang="en-US" sz="2200" b="1" baseline="-25000"/>
              <a:t>setup</a:t>
            </a:r>
            <a:r>
              <a:rPr lang="en-US" altLang="en-US" sz="2200" b="1"/>
              <a:t>)</a:t>
            </a:r>
            <a:r>
              <a:rPr lang="en-US" altLang="en-US" sz="2200"/>
              <a:t>:is the minimum amount of time the data should be stable before the application of the clock signal</a:t>
            </a:r>
          </a:p>
          <a:p>
            <a:pPr>
              <a:spcBef>
                <a:spcPts val="200"/>
              </a:spcBef>
              <a:spcAft>
                <a:spcPts val="200"/>
              </a:spcAft>
              <a:buFont typeface="Wingdings" pitchFamily="2" charset="2"/>
              <a:buChar char="§"/>
            </a:pPr>
            <a:r>
              <a:rPr lang="en-US" altLang="en-US" sz="2200" b="1"/>
              <a:t>Hold time(T</a:t>
            </a:r>
            <a:r>
              <a:rPr lang="en-US" altLang="en-US" sz="2200" b="1" baseline="-25000"/>
              <a:t>hold</a:t>
            </a:r>
            <a:r>
              <a:rPr lang="en-US" altLang="en-US" sz="2200" b="1"/>
              <a:t>)</a:t>
            </a:r>
            <a:r>
              <a:rPr lang="en-US" altLang="en-US" sz="2200"/>
              <a:t>:is the minimum amount of time the data should be stable after the application of the clock signal</a:t>
            </a:r>
          </a:p>
        </p:txBody>
      </p:sp>
      <p:sp>
        <p:nvSpPr>
          <p:cNvPr id="47108" name="Freeform 3"/>
          <p:cNvSpPr>
            <a:spLocks/>
          </p:cNvSpPr>
          <p:nvPr/>
        </p:nvSpPr>
        <p:spPr bwMode="auto">
          <a:xfrm>
            <a:off x="1573213" y="3770313"/>
            <a:ext cx="4610100" cy="774700"/>
          </a:xfrm>
          <a:custGeom>
            <a:avLst/>
            <a:gdLst>
              <a:gd name="T0" fmla="*/ 0 w 2904"/>
              <a:gd name="T1" fmla="*/ 0 h 489"/>
              <a:gd name="T2" fmla="*/ 0 w 2904"/>
              <a:gd name="T3" fmla="*/ 2147483647 h 489"/>
              <a:gd name="T4" fmla="*/ 2147483647 w 2904"/>
              <a:gd name="T5" fmla="*/ 2147483647 h 489"/>
              <a:gd name="T6" fmla="*/ 0 60000 65536"/>
              <a:gd name="T7" fmla="*/ 0 60000 65536"/>
              <a:gd name="T8" fmla="*/ 0 60000 65536"/>
            </a:gdLst>
            <a:ahLst/>
            <a:cxnLst>
              <a:cxn ang="T6">
                <a:pos x="T0" y="T1"/>
              </a:cxn>
              <a:cxn ang="T7">
                <a:pos x="T2" y="T3"/>
              </a:cxn>
              <a:cxn ang="T8">
                <a:pos x="T4" y="T5"/>
              </a:cxn>
            </a:cxnLst>
            <a:rect l="0" t="0" r="r" b="b"/>
            <a:pathLst>
              <a:path w="2904" h="489">
                <a:moveTo>
                  <a:pt x="0" y="0"/>
                </a:moveTo>
                <a:lnTo>
                  <a:pt x="0" y="489"/>
                </a:lnTo>
                <a:lnTo>
                  <a:pt x="2904" y="489"/>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7109" name="Freeform 4"/>
          <p:cNvSpPr>
            <a:spLocks/>
          </p:cNvSpPr>
          <p:nvPr/>
        </p:nvSpPr>
        <p:spPr bwMode="auto">
          <a:xfrm>
            <a:off x="6157913" y="4513263"/>
            <a:ext cx="104775" cy="63500"/>
          </a:xfrm>
          <a:custGeom>
            <a:avLst/>
            <a:gdLst>
              <a:gd name="T0" fmla="*/ 2147483647 w 20"/>
              <a:gd name="T1" fmla="*/ 2147483647 h 12"/>
              <a:gd name="T2" fmla="*/ 0 w 20"/>
              <a:gd name="T3" fmla="*/ 0 h 12"/>
              <a:gd name="T4" fmla="*/ 0 w 20"/>
              <a:gd name="T5" fmla="*/ 0 h 12"/>
              <a:gd name="T6" fmla="*/ 2147483647 w 20"/>
              <a:gd name="T7" fmla="*/ 2147483647 h 12"/>
              <a:gd name="T8" fmla="*/ 2147483647 w 20"/>
              <a:gd name="T9" fmla="*/ 2147483647 h 12"/>
              <a:gd name="T10" fmla="*/ 2147483647 w 20"/>
              <a:gd name="T11" fmla="*/ 2147483647 h 12"/>
              <a:gd name="T12" fmla="*/ 0 w 20"/>
              <a:gd name="T13" fmla="*/ 2147483647 h 12"/>
              <a:gd name="T14" fmla="*/ 0 w 20"/>
              <a:gd name="T15" fmla="*/ 2147483647 h 12"/>
              <a:gd name="T16" fmla="*/ 2147483647 w 20"/>
              <a:gd name="T17" fmla="*/ 214748364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2">
                <a:moveTo>
                  <a:pt x="4" y="6"/>
                </a:moveTo>
                <a:cubicBezTo>
                  <a:pt x="0" y="0"/>
                  <a:pt x="0" y="0"/>
                  <a:pt x="0" y="0"/>
                </a:cubicBezTo>
                <a:cubicBezTo>
                  <a:pt x="0" y="0"/>
                  <a:pt x="0" y="0"/>
                  <a:pt x="0" y="0"/>
                </a:cubicBezTo>
                <a:cubicBezTo>
                  <a:pt x="10" y="4"/>
                  <a:pt x="10" y="4"/>
                  <a:pt x="10" y="4"/>
                </a:cubicBezTo>
                <a:cubicBezTo>
                  <a:pt x="13" y="4"/>
                  <a:pt x="17" y="5"/>
                  <a:pt x="20" y="6"/>
                </a:cubicBezTo>
                <a:cubicBezTo>
                  <a:pt x="17" y="7"/>
                  <a:pt x="13" y="7"/>
                  <a:pt x="10" y="8"/>
                </a:cubicBezTo>
                <a:cubicBezTo>
                  <a:pt x="0" y="12"/>
                  <a:pt x="0" y="12"/>
                  <a:pt x="0" y="12"/>
                </a:cubicBezTo>
                <a:cubicBezTo>
                  <a:pt x="0" y="12"/>
                  <a:pt x="0" y="12"/>
                  <a:pt x="0" y="12"/>
                </a:cubicBezTo>
                <a:lnTo>
                  <a:pt x="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10" name="Freeform 5"/>
          <p:cNvSpPr>
            <a:spLocks/>
          </p:cNvSpPr>
          <p:nvPr/>
        </p:nvSpPr>
        <p:spPr bwMode="auto">
          <a:xfrm>
            <a:off x="1541463" y="3690938"/>
            <a:ext cx="63500" cy="104775"/>
          </a:xfrm>
          <a:custGeom>
            <a:avLst/>
            <a:gdLst>
              <a:gd name="T0" fmla="*/ 2147483647 w 12"/>
              <a:gd name="T1" fmla="*/ 2147483647 h 20"/>
              <a:gd name="T2" fmla="*/ 0 w 12"/>
              <a:gd name="T3" fmla="*/ 2147483647 h 20"/>
              <a:gd name="T4" fmla="*/ 0 w 12"/>
              <a:gd name="T5" fmla="*/ 2147483647 h 20"/>
              <a:gd name="T6" fmla="*/ 2147483647 w 12"/>
              <a:gd name="T7" fmla="*/ 2147483647 h 20"/>
              <a:gd name="T8" fmla="*/ 2147483647 w 12"/>
              <a:gd name="T9" fmla="*/ 0 h 20"/>
              <a:gd name="T10" fmla="*/ 2147483647 w 12"/>
              <a:gd name="T11" fmla="*/ 2147483647 h 20"/>
              <a:gd name="T12" fmla="*/ 2147483647 w 12"/>
              <a:gd name="T13" fmla="*/ 2147483647 h 20"/>
              <a:gd name="T14" fmla="*/ 2147483647 w 12"/>
              <a:gd name="T15" fmla="*/ 2147483647 h 20"/>
              <a:gd name="T16" fmla="*/ 2147483647 w 12"/>
              <a:gd name="T17" fmla="*/ 214748364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20">
                <a:moveTo>
                  <a:pt x="6" y="17"/>
                </a:moveTo>
                <a:cubicBezTo>
                  <a:pt x="0" y="20"/>
                  <a:pt x="0" y="20"/>
                  <a:pt x="0" y="20"/>
                </a:cubicBezTo>
                <a:cubicBezTo>
                  <a:pt x="0" y="20"/>
                  <a:pt x="0" y="20"/>
                  <a:pt x="0" y="20"/>
                </a:cubicBezTo>
                <a:cubicBezTo>
                  <a:pt x="4" y="10"/>
                  <a:pt x="4" y="10"/>
                  <a:pt x="4" y="10"/>
                </a:cubicBezTo>
                <a:cubicBezTo>
                  <a:pt x="4" y="7"/>
                  <a:pt x="5" y="4"/>
                  <a:pt x="6" y="0"/>
                </a:cubicBezTo>
                <a:cubicBezTo>
                  <a:pt x="7" y="4"/>
                  <a:pt x="7" y="7"/>
                  <a:pt x="8" y="10"/>
                </a:cubicBezTo>
                <a:cubicBezTo>
                  <a:pt x="12" y="20"/>
                  <a:pt x="12" y="20"/>
                  <a:pt x="12" y="20"/>
                </a:cubicBezTo>
                <a:cubicBezTo>
                  <a:pt x="12" y="20"/>
                  <a:pt x="12" y="20"/>
                  <a:pt x="12" y="20"/>
                </a:cubicBezTo>
                <a:lnTo>
                  <a:pt x="6"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11" name="Rectangle 6"/>
          <p:cNvSpPr>
            <a:spLocks noChangeArrowheads="1"/>
          </p:cNvSpPr>
          <p:nvPr/>
        </p:nvSpPr>
        <p:spPr bwMode="auto">
          <a:xfrm>
            <a:off x="6186488" y="4291013"/>
            <a:ext cx="460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300" b="0" i="1">
                <a:solidFill>
                  <a:srgbClr val="000000"/>
                </a:solidFill>
                <a:latin typeface="Times Ten Roman" pitchFamily="18" charset="0"/>
              </a:rPr>
              <a:t>t</a:t>
            </a:r>
            <a:endParaRPr lang="en-US" altLang="en-US" sz="1800" b="0">
              <a:solidFill>
                <a:schemeClr val="tx2"/>
              </a:solidFill>
              <a:latin typeface="Book Antiqua" pitchFamily="18" charset="0"/>
            </a:endParaRPr>
          </a:p>
        </p:txBody>
      </p:sp>
      <p:sp>
        <p:nvSpPr>
          <p:cNvPr id="47112" name="Rectangle 7"/>
          <p:cNvSpPr>
            <a:spLocks noChangeArrowheads="1"/>
          </p:cNvSpPr>
          <p:nvPr/>
        </p:nvSpPr>
        <p:spPr bwMode="auto">
          <a:xfrm>
            <a:off x="1133475" y="4017963"/>
            <a:ext cx="3667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300" b="0" i="1" dirty="0">
                <a:solidFill>
                  <a:srgbClr val="000000"/>
                </a:solidFill>
                <a:latin typeface="Times Ten Roman" pitchFamily="18" charset="0"/>
              </a:rPr>
              <a:t>CLK</a:t>
            </a:r>
            <a:endParaRPr lang="en-US" altLang="en-US" sz="1800" b="0" dirty="0">
              <a:solidFill>
                <a:schemeClr val="tx2"/>
              </a:solidFill>
              <a:latin typeface="Book Antiqua" pitchFamily="18" charset="0"/>
            </a:endParaRPr>
          </a:p>
        </p:txBody>
      </p:sp>
      <p:sp>
        <p:nvSpPr>
          <p:cNvPr id="47113" name="Freeform 8"/>
          <p:cNvSpPr>
            <a:spLocks/>
          </p:cNvSpPr>
          <p:nvPr/>
        </p:nvSpPr>
        <p:spPr bwMode="auto">
          <a:xfrm>
            <a:off x="1573213" y="3906838"/>
            <a:ext cx="4625975" cy="638175"/>
          </a:xfrm>
          <a:custGeom>
            <a:avLst/>
            <a:gdLst>
              <a:gd name="T0" fmla="*/ 2147483647 w 2914"/>
              <a:gd name="T1" fmla="*/ 2147483647 h 402"/>
              <a:gd name="T2" fmla="*/ 2147483647 w 2914"/>
              <a:gd name="T3" fmla="*/ 2147483647 h 402"/>
              <a:gd name="T4" fmla="*/ 2147483647 w 2914"/>
              <a:gd name="T5" fmla="*/ 0 h 402"/>
              <a:gd name="T6" fmla="*/ 2147483647 w 2914"/>
              <a:gd name="T7" fmla="*/ 0 h 402"/>
              <a:gd name="T8" fmla="*/ 2147483647 w 2914"/>
              <a:gd name="T9" fmla="*/ 2147483647 h 402"/>
              <a:gd name="T10" fmla="*/ 2147483647 w 2914"/>
              <a:gd name="T11" fmla="*/ 2147483647 h 402"/>
              <a:gd name="T12" fmla="*/ 2147483647 w 2914"/>
              <a:gd name="T13" fmla="*/ 0 h 402"/>
              <a:gd name="T14" fmla="*/ 0 w 2914"/>
              <a:gd name="T15" fmla="*/ 0 h 4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14" h="402">
                <a:moveTo>
                  <a:pt x="2914" y="402"/>
                </a:moveTo>
                <a:lnTo>
                  <a:pt x="2688" y="402"/>
                </a:lnTo>
                <a:lnTo>
                  <a:pt x="2565" y="0"/>
                </a:lnTo>
                <a:lnTo>
                  <a:pt x="1416" y="0"/>
                </a:lnTo>
                <a:lnTo>
                  <a:pt x="1292" y="402"/>
                </a:lnTo>
                <a:lnTo>
                  <a:pt x="340" y="402"/>
                </a:lnTo>
                <a:lnTo>
                  <a:pt x="217" y="0"/>
                </a:lnTo>
                <a:lnTo>
                  <a:pt x="0" y="0"/>
                </a:lnTo>
              </a:path>
            </a:pathLst>
          </a:custGeom>
          <a:noFill/>
          <a:ln w="269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7114" name="Freeform 9"/>
          <p:cNvSpPr>
            <a:spLocks/>
          </p:cNvSpPr>
          <p:nvPr/>
        </p:nvSpPr>
        <p:spPr bwMode="auto">
          <a:xfrm>
            <a:off x="1573213" y="4757738"/>
            <a:ext cx="4610100" cy="777875"/>
          </a:xfrm>
          <a:custGeom>
            <a:avLst/>
            <a:gdLst>
              <a:gd name="T0" fmla="*/ 0 w 2904"/>
              <a:gd name="T1" fmla="*/ 0 h 489"/>
              <a:gd name="T2" fmla="*/ 0 w 2904"/>
              <a:gd name="T3" fmla="*/ 2147483647 h 489"/>
              <a:gd name="T4" fmla="*/ 2147483647 w 2904"/>
              <a:gd name="T5" fmla="*/ 2147483647 h 489"/>
              <a:gd name="T6" fmla="*/ 0 60000 65536"/>
              <a:gd name="T7" fmla="*/ 0 60000 65536"/>
              <a:gd name="T8" fmla="*/ 0 60000 65536"/>
            </a:gdLst>
            <a:ahLst/>
            <a:cxnLst>
              <a:cxn ang="T6">
                <a:pos x="T0" y="T1"/>
              </a:cxn>
              <a:cxn ang="T7">
                <a:pos x="T2" y="T3"/>
              </a:cxn>
              <a:cxn ang="T8">
                <a:pos x="T4" y="T5"/>
              </a:cxn>
            </a:cxnLst>
            <a:rect l="0" t="0" r="r" b="b"/>
            <a:pathLst>
              <a:path w="2904" h="489">
                <a:moveTo>
                  <a:pt x="0" y="0"/>
                </a:moveTo>
                <a:lnTo>
                  <a:pt x="0" y="489"/>
                </a:lnTo>
                <a:lnTo>
                  <a:pt x="2904" y="489"/>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7115" name="Freeform 10"/>
          <p:cNvSpPr>
            <a:spLocks/>
          </p:cNvSpPr>
          <p:nvPr/>
        </p:nvSpPr>
        <p:spPr bwMode="auto">
          <a:xfrm>
            <a:off x="6157913" y="5503863"/>
            <a:ext cx="104775" cy="63500"/>
          </a:xfrm>
          <a:custGeom>
            <a:avLst/>
            <a:gdLst>
              <a:gd name="T0" fmla="*/ 2147483647 w 20"/>
              <a:gd name="T1" fmla="*/ 2147483647 h 12"/>
              <a:gd name="T2" fmla="*/ 0 w 20"/>
              <a:gd name="T3" fmla="*/ 0 h 12"/>
              <a:gd name="T4" fmla="*/ 0 w 20"/>
              <a:gd name="T5" fmla="*/ 0 h 12"/>
              <a:gd name="T6" fmla="*/ 2147483647 w 20"/>
              <a:gd name="T7" fmla="*/ 2147483647 h 12"/>
              <a:gd name="T8" fmla="*/ 2147483647 w 20"/>
              <a:gd name="T9" fmla="*/ 2147483647 h 12"/>
              <a:gd name="T10" fmla="*/ 2147483647 w 20"/>
              <a:gd name="T11" fmla="*/ 2147483647 h 12"/>
              <a:gd name="T12" fmla="*/ 0 w 20"/>
              <a:gd name="T13" fmla="*/ 2147483647 h 12"/>
              <a:gd name="T14" fmla="*/ 0 w 20"/>
              <a:gd name="T15" fmla="*/ 2147483647 h 12"/>
              <a:gd name="T16" fmla="*/ 2147483647 w 20"/>
              <a:gd name="T17" fmla="*/ 214748364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2">
                <a:moveTo>
                  <a:pt x="4" y="6"/>
                </a:moveTo>
                <a:cubicBezTo>
                  <a:pt x="0" y="0"/>
                  <a:pt x="0" y="0"/>
                  <a:pt x="0" y="0"/>
                </a:cubicBezTo>
                <a:cubicBezTo>
                  <a:pt x="0" y="0"/>
                  <a:pt x="0" y="0"/>
                  <a:pt x="0" y="0"/>
                </a:cubicBezTo>
                <a:cubicBezTo>
                  <a:pt x="10" y="4"/>
                  <a:pt x="10" y="4"/>
                  <a:pt x="10" y="4"/>
                </a:cubicBezTo>
                <a:cubicBezTo>
                  <a:pt x="13" y="4"/>
                  <a:pt x="17" y="5"/>
                  <a:pt x="20" y="6"/>
                </a:cubicBezTo>
                <a:cubicBezTo>
                  <a:pt x="17" y="7"/>
                  <a:pt x="13" y="7"/>
                  <a:pt x="10" y="8"/>
                </a:cubicBezTo>
                <a:cubicBezTo>
                  <a:pt x="0" y="12"/>
                  <a:pt x="0" y="12"/>
                  <a:pt x="0" y="12"/>
                </a:cubicBezTo>
                <a:cubicBezTo>
                  <a:pt x="0" y="12"/>
                  <a:pt x="0" y="12"/>
                  <a:pt x="0" y="12"/>
                </a:cubicBezTo>
                <a:lnTo>
                  <a:pt x="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16" name="Freeform 11"/>
          <p:cNvSpPr>
            <a:spLocks/>
          </p:cNvSpPr>
          <p:nvPr/>
        </p:nvSpPr>
        <p:spPr bwMode="auto">
          <a:xfrm>
            <a:off x="1541463" y="4678363"/>
            <a:ext cx="63500" cy="104775"/>
          </a:xfrm>
          <a:custGeom>
            <a:avLst/>
            <a:gdLst>
              <a:gd name="T0" fmla="*/ 2147483647 w 12"/>
              <a:gd name="T1" fmla="*/ 2147483647 h 20"/>
              <a:gd name="T2" fmla="*/ 0 w 12"/>
              <a:gd name="T3" fmla="*/ 2147483647 h 20"/>
              <a:gd name="T4" fmla="*/ 0 w 12"/>
              <a:gd name="T5" fmla="*/ 2147483647 h 20"/>
              <a:gd name="T6" fmla="*/ 2147483647 w 12"/>
              <a:gd name="T7" fmla="*/ 2147483647 h 20"/>
              <a:gd name="T8" fmla="*/ 2147483647 w 12"/>
              <a:gd name="T9" fmla="*/ 0 h 20"/>
              <a:gd name="T10" fmla="*/ 2147483647 w 12"/>
              <a:gd name="T11" fmla="*/ 2147483647 h 20"/>
              <a:gd name="T12" fmla="*/ 2147483647 w 12"/>
              <a:gd name="T13" fmla="*/ 2147483647 h 20"/>
              <a:gd name="T14" fmla="*/ 2147483647 w 12"/>
              <a:gd name="T15" fmla="*/ 2147483647 h 20"/>
              <a:gd name="T16" fmla="*/ 2147483647 w 12"/>
              <a:gd name="T17" fmla="*/ 214748364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20">
                <a:moveTo>
                  <a:pt x="6" y="17"/>
                </a:moveTo>
                <a:cubicBezTo>
                  <a:pt x="0" y="20"/>
                  <a:pt x="0" y="20"/>
                  <a:pt x="0" y="20"/>
                </a:cubicBezTo>
                <a:cubicBezTo>
                  <a:pt x="0" y="20"/>
                  <a:pt x="0" y="20"/>
                  <a:pt x="0" y="20"/>
                </a:cubicBezTo>
                <a:cubicBezTo>
                  <a:pt x="4" y="10"/>
                  <a:pt x="4" y="10"/>
                  <a:pt x="4" y="10"/>
                </a:cubicBezTo>
                <a:cubicBezTo>
                  <a:pt x="4" y="7"/>
                  <a:pt x="5" y="4"/>
                  <a:pt x="6" y="0"/>
                </a:cubicBezTo>
                <a:cubicBezTo>
                  <a:pt x="7" y="4"/>
                  <a:pt x="7" y="7"/>
                  <a:pt x="8" y="10"/>
                </a:cubicBezTo>
                <a:cubicBezTo>
                  <a:pt x="12" y="20"/>
                  <a:pt x="12" y="20"/>
                  <a:pt x="12" y="20"/>
                </a:cubicBezTo>
                <a:cubicBezTo>
                  <a:pt x="12" y="20"/>
                  <a:pt x="12" y="20"/>
                  <a:pt x="12" y="20"/>
                </a:cubicBezTo>
                <a:lnTo>
                  <a:pt x="6"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17" name="Rectangle 12"/>
          <p:cNvSpPr>
            <a:spLocks noChangeArrowheads="1"/>
          </p:cNvSpPr>
          <p:nvPr/>
        </p:nvSpPr>
        <p:spPr bwMode="auto">
          <a:xfrm>
            <a:off x="6186488" y="5281613"/>
            <a:ext cx="46037"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300" b="0" i="1">
                <a:solidFill>
                  <a:srgbClr val="000000"/>
                </a:solidFill>
                <a:latin typeface="Times Ten Roman" pitchFamily="18" charset="0"/>
              </a:rPr>
              <a:t>t</a:t>
            </a:r>
            <a:endParaRPr lang="en-US" altLang="en-US" sz="1800" b="0">
              <a:solidFill>
                <a:schemeClr val="tx2"/>
              </a:solidFill>
              <a:latin typeface="Book Antiqua" pitchFamily="18" charset="0"/>
            </a:endParaRPr>
          </a:p>
        </p:txBody>
      </p:sp>
      <p:sp>
        <p:nvSpPr>
          <p:cNvPr id="47118" name="Rectangle 13"/>
          <p:cNvSpPr>
            <a:spLocks noChangeArrowheads="1"/>
          </p:cNvSpPr>
          <p:nvPr/>
        </p:nvSpPr>
        <p:spPr bwMode="auto">
          <a:xfrm>
            <a:off x="1368425" y="5008563"/>
            <a:ext cx="13811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300" b="0" i="1">
                <a:solidFill>
                  <a:srgbClr val="000000"/>
                </a:solidFill>
                <a:latin typeface="Times Ten Roman" pitchFamily="18" charset="0"/>
              </a:rPr>
              <a:t>D</a:t>
            </a:r>
            <a:endParaRPr lang="en-US" altLang="en-US" sz="1800" b="0">
              <a:solidFill>
                <a:schemeClr val="tx2"/>
              </a:solidFill>
              <a:latin typeface="Book Antiqua" pitchFamily="18" charset="0"/>
            </a:endParaRPr>
          </a:p>
        </p:txBody>
      </p:sp>
      <p:sp>
        <p:nvSpPr>
          <p:cNvPr id="47119" name="Rectangle 14"/>
          <p:cNvSpPr>
            <a:spLocks noChangeArrowheads="1"/>
          </p:cNvSpPr>
          <p:nvPr/>
        </p:nvSpPr>
        <p:spPr bwMode="auto">
          <a:xfrm>
            <a:off x="3952875" y="5580063"/>
            <a:ext cx="46038"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300" b="0" i="1">
                <a:solidFill>
                  <a:srgbClr val="000000"/>
                </a:solidFill>
                <a:latin typeface="Times Ten Roman" pitchFamily="18" charset="0"/>
              </a:rPr>
              <a:t>t</a:t>
            </a:r>
            <a:endParaRPr lang="en-US" altLang="en-US" sz="1800" b="0">
              <a:solidFill>
                <a:schemeClr val="tx2"/>
              </a:solidFill>
              <a:latin typeface="Book Antiqua" pitchFamily="18" charset="0"/>
            </a:endParaRPr>
          </a:p>
        </p:txBody>
      </p:sp>
      <p:sp>
        <p:nvSpPr>
          <p:cNvPr id="47120" name="Rectangle 15"/>
          <p:cNvSpPr>
            <a:spLocks noChangeArrowheads="1"/>
          </p:cNvSpPr>
          <p:nvPr/>
        </p:nvSpPr>
        <p:spPr bwMode="auto">
          <a:xfrm>
            <a:off x="4000500" y="5665788"/>
            <a:ext cx="571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000" b="0" i="1">
                <a:solidFill>
                  <a:srgbClr val="000000"/>
                </a:solidFill>
                <a:latin typeface="Times Ten Roman" pitchFamily="18" charset="0"/>
              </a:rPr>
              <a:t>c</a:t>
            </a:r>
            <a:endParaRPr lang="en-US" altLang="en-US" sz="1800" b="0">
              <a:solidFill>
                <a:schemeClr val="tx2"/>
              </a:solidFill>
              <a:latin typeface="Book Antiqua" pitchFamily="18" charset="0"/>
            </a:endParaRPr>
          </a:p>
        </p:txBody>
      </p:sp>
      <p:sp>
        <p:nvSpPr>
          <p:cNvPr id="47121" name="Rectangle 16"/>
          <p:cNvSpPr>
            <a:spLocks noChangeArrowheads="1"/>
          </p:cNvSpPr>
          <p:nvPr/>
        </p:nvSpPr>
        <p:spPr bwMode="auto">
          <a:xfrm>
            <a:off x="4087813" y="5681663"/>
            <a:ext cx="1063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000" b="0">
                <a:solidFill>
                  <a:srgbClr val="000000"/>
                </a:solidFill>
                <a:latin typeface="MathematicalPi 1" pitchFamily="82" charset="0"/>
              </a:rPr>
              <a:t>2</a:t>
            </a:r>
            <a:endParaRPr lang="en-US" altLang="en-US" sz="1800" b="0">
              <a:solidFill>
                <a:schemeClr val="tx2"/>
              </a:solidFill>
              <a:latin typeface="Book Antiqua" pitchFamily="18" charset="0"/>
            </a:endParaRPr>
          </a:p>
        </p:txBody>
      </p:sp>
      <p:sp>
        <p:nvSpPr>
          <p:cNvPr id="47122" name="Rectangle 17"/>
          <p:cNvSpPr>
            <a:spLocks noChangeArrowheads="1"/>
          </p:cNvSpPr>
          <p:nvPr/>
        </p:nvSpPr>
        <p:spPr bwMode="auto">
          <a:xfrm>
            <a:off x="4225925" y="5665788"/>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000" b="0" i="1">
                <a:solidFill>
                  <a:srgbClr val="000000"/>
                </a:solidFill>
                <a:latin typeface="Times Ten Roman" pitchFamily="18" charset="0"/>
              </a:rPr>
              <a:t>q</a:t>
            </a:r>
            <a:endParaRPr lang="en-US" altLang="en-US" sz="1800" b="0">
              <a:solidFill>
                <a:schemeClr val="tx2"/>
              </a:solidFill>
              <a:latin typeface="Book Antiqua" pitchFamily="18" charset="0"/>
            </a:endParaRPr>
          </a:p>
        </p:txBody>
      </p:sp>
      <p:sp>
        <p:nvSpPr>
          <p:cNvPr id="47123" name="Rectangle 18"/>
          <p:cNvSpPr>
            <a:spLocks noChangeArrowheads="1"/>
          </p:cNvSpPr>
          <p:nvPr/>
        </p:nvSpPr>
        <p:spPr bwMode="auto">
          <a:xfrm>
            <a:off x="3868738" y="4548188"/>
            <a:ext cx="46037"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300" b="0" i="1">
                <a:solidFill>
                  <a:srgbClr val="000000"/>
                </a:solidFill>
                <a:latin typeface="Times Ten Roman" pitchFamily="18" charset="0"/>
              </a:rPr>
              <a:t>t</a:t>
            </a:r>
            <a:endParaRPr lang="en-US" altLang="en-US" sz="1800" b="0">
              <a:solidFill>
                <a:schemeClr val="tx2"/>
              </a:solidFill>
              <a:latin typeface="Book Antiqua" pitchFamily="18" charset="0"/>
            </a:endParaRPr>
          </a:p>
        </p:txBody>
      </p:sp>
      <p:sp>
        <p:nvSpPr>
          <p:cNvPr id="47124" name="Rectangle 19"/>
          <p:cNvSpPr>
            <a:spLocks noChangeArrowheads="1"/>
          </p:cNvSpPr>
          <p:nvPr/>
        </p:nvSpPr>
        <p:spPr bwMode="auto">
          <a:xfrm>
            <a:off x="3914775" y="4633913"/>
            <a:ext cx="244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000" b="0" i="1">
                <a:solidFill>
                  <a:srgbClr val="000000"/>
                </a:solidFill>
                <a:latin typeface="Times Ten Roman" pitchFamily="18" charset="0"/>
              </a:rPr>
              <a:t>hold</a:t>
            </a:r>
            <a:endParaRPr lang="en-US" altLang="en-US" sz="1800" b="0">
              <a:solidFill>
                <a:schemeClr val="tx2"/>
              </a:solidFill>
              <a:latin typeface="Book Antiqua" pitchFamily="18" charset="0"/>
            </a:endParaRPr>
          </a:p>
        </p:txBody>
      </p:sp>
      <p:sp>
        <p:nvSpPr>
          <p:cNvPr id="47125" name="Rectangle 20"/>
          <p:cNvSpPr>
            <a:spLocks noChangeArrowheads="1"/>
          </p:cNvSpPr>
          <p:nvPr/>
        </p:nvSpPr>
        <p:spPr bwMode="auto">
          <a:xfrm>
            <a:off x="3248025" y="4548188"/>
            <a:ext cx="46038"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300" b="0" i="1">
                <a:solidFill>
                  <a:srgbClr val="000000"/>
                </a:solidFill>
                <a:latin typeface="Times Ten Roman" pitchFamily="18" charset="0"/>
              </a:rPr>
              <a:t>t</a:t>
            </a:r>
            <a:endParaRPr lang="en-US" altLang="en-US" sz="1800" b="0">
              <a:solidFill>
                <a:schemeClr val="tx2"/>
              </a:solidFill>
              <a:latin typeface="Book Antiqua" pitchFamily="18" charset="0"/>
            </a:endParaRPr>
          </a:p>
        </p:txBody>
      </p:sp>
      <p:sp>
        <p:nvSpPr>
          <p:cNvPr id="47126" name="Rectangle 21"/>
          <p:cNvSpPr>
            <a:spLocks noChangeArrowheads="1"/>
          </p:cNvSpPr>
          <p:nvPr/>
        </p:nvSpPr>
        <p:spPr bwMode="auto">
          <a:xfrm>
            <a:off x="3294063" y="4633913"/>
            <a:ext cx="1190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000" b="0" i="1">
                <a:solidFill>
                  <a:srgbClr val="000000"/>
                </a:solidFill>
                <a:latin typeface="Times Ten Roman" pitchFamily="18" charset="0"/>
              </a:rPr>
              <a:t>su</a:t>
            </a:r>
            <a:endParaRPr lang="en-US" altLang="en-US" sz="1800" b="0">
              <a:solidFill>
                <a:schemeClr val="tx2"/>
              </a:solidFill>
              <a:latin typeface="Book Antiqua" pitchFamily="18" charset="0"/>
            </a:endParaRPr>
          </a:p>
        </p:txBody>
      </p:sp>
      <p:sp>
        <p:nvSpPr>
          <p:cNvPr id="47127" name="Freeform 22"/>
          <p:cNvSpPr>
            <a:spLocks/>
          </p:cNvSpPr>
          <p:nvPr/>
        </p:nvSpPr>
        <p:spPr bwMode="auto">
          <a:xfrm>
            <a:off x="1573213" y="5773738"/>
            <a:ext cx="4610100" cy="774700"/>
          </a:xfrm>
          <a:custGeom>
            <a:avLst/>
            <a:gdLst>
              <a:gd name="T0" fmla="*/ 0 w 2904"/>
              <a:gd name="T1" fmla="*/ 0 h 489"/>
              <a:gd name="T2" fmla="*/ 0 w 2904"/>
              <a:gd name="T3" fmla="*/ 2147483647 h 489"/>
              <a:gd name="T4" fmla="*/ 2147483647 w 2904"/>
              <a:gd name="T5" fmla="*/ 2147483647 h 489"/>
              <a:gd name="T6" fmla="*/ 0 60000 65536"/>
              <a:gd name="T7" fmla="*/ 0 60000 65536"/>
              <a:gd name="T8" fmla="*/ 0 60000 65536"/>
            </a:gdLst>
            <a:ahLst/>
            <a:cxnLst>
              <a:cxn ang="T6">
                <a:pos x="T0" y="T1"/>
              </a:cxn>
              <a:cxn ang="T7">
                <a:pos x="T2" y="T3"/>
              </a:cxn>
              <a:cxn ang="T8">
                <a:pos x="T4" y="T5"/>
              </a:cxn>
            </a:cxnLst>
            <a:rect l="0" t="0" r="r" b="b"/>
            <a:pathLst>
              <a:path w="2904" h="489">
                <a:moveTo>
                  <a:pt x="0" y="0"/>
                </a:moveTo>
                <a:lnTo>
                  <a:pt x="0" y="489"/>
                </a:lnTo>
                <a:lnTo>
                  <a:pt x="2904" y="489"/>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7128" name="Freeform 23"/>
          <p:cNvSpPr>
            <a:spLocks/>
          </p:cNvSpPr>
          <p:nvPr/>
        </p:nvSpPr>
        <p:spPr bwMode="auto">
          <a:xfrm>
            <a:off x="6157913" y="6513513"/>
            <a:ext cx="104775" cy="66675"/>
          </a:xfrm>
          <a:custGeom>
            <a:avLst/>
            <a:gdLst>
              <a:gd name="T0" fmla="*/ 2147483647 w 20"/>
              <a:gd name="T1" fmla="*/ 2147483647 h 13"/>
              <a:gd name="T2" fmla="*/ 0 w 20"/>
              <a:gd name="T3" fmla="*/ 2147483647 h 13"/>
              <a:gd name="T4" fmla="*/ 0 w 20"/>
              <a:gd name="T5" fmla="*/ 0 h 13"/>
              <a:gd name="T6" fmla="*/ 2147483647 w 20"/>
              <a:gd name="T7" fmla="*/ 2147483647 h 13"/>
              <a:gd name="T8" fmla="*/ 2147483647 w 20"/>
              <a:gd name="T9" fmla="*/ 2147483647 h 13"/>
              <a:gd name="T10" fmla="*/ 2147483647 w 20"/>
              <a:gd name="T11" fmla="*/ 2147483647 h 13"/>
              <a:gd name="T12" fmla="*/ 0 w 20"/>
              <a:gd name="T13" fmla="*/ 2147483647 h 13"/>
              <a:gd name="T14" fmla="*/ 0 w 20"/>
              <a:gd name="T15" fmla="*/ 2147483647 h 13"/>
              <a:gd name="T16" fmla="*/ 2147483647 w 20"/>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3">
                <a:moveTo>
                  <a:pt x="4" y="7"/>
                </a:moveTo>
                <a:cubicBezTo>
                  <a:pt x="0" y="1"/>
                  <a:pt x="0" y="1"/>
                  <a:pt x="0" y="1"/>
                </a:cubicBezTo>
                <a:cubicBezTo>
                  <a:pt x="0" y="0"/>
                  <a:pt x="0" y="0"/>
                  <a:pt x="0" y="0"/>
                </a:cubicBezTo>
                <a:cubicBezTo>
                  <a:pt x="10" y="4"/>
                  <a:pt x="10" y="4"/>
                  <a:pt x="10" y="4"/>
                </a:cubicBezTo>
                <a:cubicBezTo>
                  <a:pt x="13" y="5"/>
                  <a:pt x="17" y="6"/>
                  <a:pt x="20" y="7"/>
                </a:cubicBezTo>
                <a:cubicBezTo>
                  <a:pt x="17" y="7"/>
                  <a:pt x="13" y="8"/>
                  <a:pt x="10" y="9"/>
                </a:cubicBezTo>
                <a:cubicBezTo>
                  <a:pt x="0" y="13"/>
                  <a:pt x="0" y="13"/>
                  <a:pt x="0" y="13"/>
                </a:cubicBezTo>
                <a:cubicBezTo>
                  <a:pt x="0" y="13"/>
                  <a:pt x="0" y="13"/>
                  <a:pt x="0" y="13"/>
                </a:cubicBezTo>
                <a:lnTo>
                  <a:pt x="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29" name="Freeform 24"/>
          <p:cNvSpPr>
            <a:spLocks/>
          </p:cNvSpPr>
          <p:nvPr/>
        </p:nvSpPr>
        <p:spPr bwMode="auto">
          <a:xfrm>
            <a:off x="1541463" y="5694363"/>
            <a:ext cx="63500" cy="104775"/>
          </a:xfrm>
          <a:custGeom>
            <a:avLst/>
            <a:gdLst>
              <a:gd name="T0" fmla="*/ 2147483647 w 12"/>
              <a:gd name="T1" fmla="*/ 2147483647 h 20"/>
              <a:gd name="T2" fmla="*/ 0 w 12"/>
              <a:gd name="T3" fmla="*/ 2147483647 h 20"/>
              <a:gd name="T4" fmla="*/ 0 w 12"/>
              <a:gd name="T5" fmla="*/ 2147483647 h 20"/>
              <a:gd name="T6" fmla="*/ 2147483647 w 12"/>
              <a:gd name="T7" fmla="*/ 2147483647 h 20"/>
              <a:gd name="T8" fmla="*/ 2147483647 w 12"/>
              <a:gd name="T9" fmla="*/ 0 h 20"/>
              <a:gd name="T10" fmla="*/ 2147483647 w 12"/>
              <a:gd name="T11" fmla="*/ 2147483647 h 20"/>
              <a:gd name="T12" fmla="*/ 2147483647 w 12"/>
              <a:gd name="T13" fmla="*/ 2147483647 h 20"/>
              <a:gd name="T14" fmla="*/ 2147483647 w 12"/>
              <a:gd name="T15" fmla="*/ 2147483647 h 20"/>
              <a:gd name="T16" fmla="*/ 2147483647 w 12"/>
              <a:gd name="T17" fmla="*/ 214748364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20">
                <a:moveTo>
                  <a:pt x="6" y="16"/>
                </a:moveTo>
                <a:cubicBezTo>
                  <a:pt x="0" y="20"/>
                  <a:pt x="0" y="20"/>
                  <a:pt x="0" y="20"/>
                </a:cubicBezTo>
                <a:cubicBezTo>
                  <a:pt x="0" y="20"/>
                  <a:pt x="0" y="20"/>
                  <a:pt x="0" y="20"/>
                </a:cubicBezTo>
                <a:cubicBezTo>
                  <a:pt x="4" y="10"/>
                  <a:pt x="4" y="10"/>
                  <a:pt x="4" y="10"/>
                </a:cubicBezTo>
                <a:cubicBezTo>
                  <a:pt x="4" y="7"/>
                  <a:pt x="5" y="3"/>
                  <a:pt x="6" y="0"/>
                </a:cubicBezTo>
                <a:cubicBezTo>
                  <a:pt x="7" y="3"/>
                  <a:pt x="7" y="7"/>
                  <a:pt x="8" y="10"/>
                </a:cubicBezTo>
                <a:cubicBezTo>
                  <a:pt x="12" y="20"/>
                  <a:pt x="12" y="20"/>
                  <a:pt x="12" y="20"/>
                </a:cubicBezTo>
                <a:cubicBezTo>
                  <a:pt x="12" y="20"/>
                  <a:pt x="12" y="20"/>
                  <a:pt x="12" y="20"/>
                </a:cubicBezTo>
                <a:lnTo>
                  <a:pt x="6"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30" name="Rectangle 25"/>
          <p:cNvSpPr>
            <a:spLocks noChangeArrowheads="1"/>
          </p:cNvSpPr>
          <p:nvPr/>
        </p:nvSpPr>
        <p:spPr bwMode="auto">
          <a:xfrm>
            <a:off x="6186488" y="6294438"/>
            <a:ext cx="46037"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300" b="0" i="1">
                <a:solidFill>
                  <a:srgbClr val="000000"/>
                </a:solidFill>
                <a:latin typeface="Times Ten Roman" pitchFamily="18" charset="0"/>
              </a:rPr>
              <a:t>t</a:t>
            </a:r>
            <a:endParaRPr lang="en-US" altLang="en-US" sz="1800" b="0">
              <a:solidFill>
                <a:schemeClr val="tx2"/>
              </a:solidFill>
              <a:latin typeface="Book Antiqua" pitchFamily="18" charset="0"/>
            </a:endParaRPr>
          </a:p>
        </p:txBody>
      </p:sp>
      <p:sp>
        <p:nvSpPr>
          <p:cNvPr id="47131" name="Rectangle 26"/>
          <p:cNvSpPr>
            <a:spLocks noChangeArrowheads="1"/>
          </p:cNvSpPr>
          <p:nvPr/>
        </p:nvSpPr>
        <p:spPr bwMode="auto">
          <a:xfrm>
            <a:off x="1368425" y="6021388"/>
            <a:ext cx="13811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300" b="0" i="1">
                <a:solidFill>
                  <a:srgbClr val="000000"/>
                </a:solidFill>
                <a:latin typeface="Times Ten Roman" pitchFamily="18" charset="0"/>
              </a:rPr>
              <a:t>Q</a:t>
            </a:r>
            <a:endParaRPr lang="en-US" altLang="en-US" sz="1800" b="0">
              <a:solidFill>
                <a:schemeClr val="tx2"/>
              </a:solidFill>
              <a:latin typeface="Book Antiqua" pitchFamily="18" charset="0"/>
            </a:endParaRPr>
          </a:p>
        </p:txBody>
      </p:sp>
      <p:sp>
        <p:nvSpPr>
          <p:cNvPr id="47132" name="Rectangle 27"/>
          <p:cNvSpPr>
            <a:spLocks noChangeArrowheads="1"/>
          </p:cNvSpPr>
          <p:nvPr/>
        </p:nvSpPr>
        <p:spPr bwMode="auto">
          <a:xfrm>
            <a:off x="5041900" y="6091238"/>
            <a:ext cx="523875"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300">
                <a:solidFill>
                  <a:srgbClr val="000000"/>
                </a:solidFill>
                <a:latin typeface="Times Ten Roman" pitchFamily="18" charset="0"/>
              </a:rPr>
              <a:t>DATA</a:t>
            </a:r>
            <a:endParaRPr lang="en-US" altLang="en-US" sz="1800" b="0">
              <a:solidFill>
                <a:schemeClr val="tx2"/>
              </a:solidFill>
              <a:latin typeface="Book Antiqua" pitchFamily="18" charset="0"/>
            </a:endParaRPr>
          </a:p>
        </p:txBody>
      </p:sp>
      <p:sp>
        <p:nvSpPr>
          <p:cNvPr id="47133" name="Rectangle 28"/>
          <p:cNvSpPr>
            <a:spLocks noChangeArrowheads="1"/>
          </p:cNvSpPr>
          <p:nvPr/>
        </p:nvSpPr>
        <p:spPr bwMode="auto">
          <a:xfrm>
            <a:off x="4946650" y="6281738"/>
            <a:ext cx="687388"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300">
                <a:solidFill>
                  <a:srgbClr val="000000"/>
                </a:solidFill>
                <a:latin typeface="Times Ten Roman" pitchFamily="18" charset="0"/>
              </a:rPr>
              <a:t>STABLE</a:t>
            </a:r>
            <a:endParaRPr lang="en-US" altLang="en-US" sz="1800" b="0">
              <a:solidFill>
                <a:schemeClr val="tx2"/>
              </a:solidFill>
              <a:latin typeface="Book Antiqua" pitchFamily="18" charset="0"/>
            </a:endParaRPr>
          </a:p>
        </p:txBody>
      </p:sp>
      <p:sp>
        <p:nvSpPr>
          <p:cNvPr id="47134" name="Line 29"/>
          <p:cNvSpPr>
            <a:spLocks noChangeShapeType="1"/>
          </p:cNvSpPr>
          <p:nvPr/>
        </p:nvSpPr>
        <p:spPr bwMode="auto">
          <a:xfrm flipV="1">
            <a:off x="2947988" y="4821238"/>
            <a:ext cx="1587" cy="428625"/>
          </a:xfrm>
          <a:prstGeom prst="line">
            <a:avLst/>
          </a:prstGeom>
          <a:noFill/>
          <a:ln w="11113">
            <a:solidFill>
              <a:srgbClr val="999999"/>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47135" name="Freeform 30"/>
          <p:cNvSpPr>
            <a:spLocks/>
          </p:cNvSpPr>
          <p:nvPr/>
        </p:nvSpPr>
        <p:spPr bwMode="auto">
          <a:xfrm>
            <a:off x="1573213" y="4938713"/>
            <a:ext cx="4673600" cy="596900"/>
          </a:xfrm>
          <a:custGeom>
            <a:avLst/>
            <a:gdLst>
              <a:gd name="T0" fmla="*/ 2147483647 w 2944"/>
              <a:gd name="T1" fmla="*/ 0 h 376"/>
              <a:gd name="T2" fmla="*/ 2147483647 w 2944"/>
              <a:gd name="T3" fmla="*/ 0 h 376"/>
              <a:gd name="T4" fmla="*/ 2147483647 w 2944"/>
              <a:gd name="T5" fmla="*/ 2147483647 h 376"/>
              <a:gd name="T6" fmla="*/ 2147483647 w 2944"/>
              <a:gd name="T7" fmla="*/ 2147483647 h 376"/>
              <a:gd name="T8" fmla="*/ 2147483647 w 2944"/>
              <a:gd name="T9" fmla="*/ 0 h 376"/>
              <a:gd name="T10" fmla="*/ 0 w 2944"/>
              <a:gd name="T11" fmla="*/ 0 h 3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44" h="376">
                <a:moveTo>
                  <a:pt x="2944" y="0"/>
                </a:moveTo>
                <a:lnTo>
                  <a:pt x="1825" y="0"/>
                </a:lnTo>
                <a:lnTo>
                  <a:pt x="1639" y="376"/>
                </a:lnTo>
                <a:lnTo>
                  <a:pt x="956" y="376"/>
                </a:lnTo>
                <a:lnTo>
                  <a:pt x="770" y="0"/>
                </a:lnTo>
                <a:lnTo>
                  <a:pt x="0" y="0"/>
                </a:lnTo>
              </a:path>
            </a:pathLst>
          </a:custGeom>
          <a:noFill/>
          <a:ln w="269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7136" name="Freeform 31"/>
          <p:cNvSpPr>
            <a:spLocks/>
          </p:cNvSpPr>
          <p:nvPr/>
        </p:nvSpPr>
        <p:spPr bwMode="auto">
          <a:xfrm>
            <a:off x="1573213" y="4938713"/>
            <a:ext cx="4621212" cy="596900"/>
          </a:xfrm>
          <a:custGeom>
            <a:avLst/>
            <a:gdLst>
              <a:gd name="T0" fmla="*/ 2147483647 w 2911"/>
              <a:gd name="T1" fmla="*/ 2147483647 h 376"/>
              <a:gd name="T2" fmla="*/ 2147483647 w 2911"/>
              <a:gd name="T3" fmla="*/ 2147483647 h 376"/>
              <a:gd name="T4" fmla="*/ 2147483647 w 2911"/>
              <a:gd name="T5" fmla="*/ 0 h 376"/>
              <a:gd name="T6" fmla="*/ 2147483647 w 2911"/>
              <a:gd name="T7" fmla="*/ 0 h 376"/>
              <a:gd name="T8" fmla="*/ 2147483647 w 2911"/>
              <a:gd name="T9" fmla="*/ 2147483647 h 376"/>
              <a:gd name="T10" fmla="*/ 0 w 2911"/>
              <a:gd name="T11" fmla="*/ 2147483647 h 3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11" h="376">
                <a:moveTo>
                  <a:pt x="2911" y="376"/>
                </a:moveTo>
                <a:lnTo>
                  <a:pt x="1815" y="376"/>
                </a:lnTo>
                <a:lnTo>
                  <a:pt x="1629" y="0"/>
                </a:lnTo>
                <a:lnTo>
                  <a:pt x="963" y="0"/>
                </a:lnTo>
                <a:lnTo>
                  <a:pt x="776" y="376"/>
                </a:lnTo>
                <a:lnTo>
                  <a:pt x="0" y="376"/>
                </a:lnTo>
              </a:path>
            </a:pathLst>
          </a:custGeom>
          <a:noFill/>
          <a:ln w="269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7137" name="Line 32"/>
          <p:cNvSpPr>
            <a:spLocks noChangeShapeType="1"/>
          </p:cNvSpPr>
          <p:nvPr/>
        </p:nvSpPr>
        <p:spPr bwMode="auto">
          <a:xfrm flipV="1">
            <a:off x="4318000" y="4821238"/>
            <a:ext cx="1588" cy="428625"/>
          </a:xfrm>
          <a:prstGeom prst="line">
            <a:avLst/>
          </a:prstGeom>
          <a:noFill/>
          <a:ln w="11113">
            <a:solidFill>
              <a:srgbClr val="999999"/>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47138" name="Line 33"/>
          <p:cNvSpPr>
            <a:spLocks noChangeShapeType="1"/>
          </p:cNvSpPr>
          <p:nvPr/>
        </p:nvSpPr>
        <p:spPr bwMode="auto">
          <a:xfrm flipV="1">
            <a:off x="3714750" y="4249738"/>
            <a:ext cx="1588" cy="2298700"/>
          </a:xfrm>
          <a:prstGeom prst="line">
            <a:avLst/>
          </a:prstGeom>
          <a:noFill/>
          <a:ln w="11113">
            <a:solidFill>
              <a:srgbClr val="999999"/>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47139" name="Line 34"/>
          <p:cNvSpPr>
            <a:spLocks noChangeShapeType="1"/>
          </p:cNvSpPr>
          <p:nvPr/>
        </p:nvSpPr>
        <p:spPr bwMode="auto">
          <a:xfrm>
            <a:off x="3022600" y="4821238"/>
            <a:ext cx="617538" cy="3175"/>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47140" name="Freeform 35"/>
          <p:cNvSpPr>
            <a:spLocks/>
          </p:cNvSpPr>
          <p:nvPr/>
        </p:nvSpPr>
        <p:spPr bwMode="auto">
          <a:xfrm>
            <a:off x="3609975" y="4789488"/>
            <a:ext cx="104775" cy="63500"/>
          </a:xfrm>
          <a:custGeom>
            <a:avLst/>
            <a:gdLst>
              <a:gd name="T0" fmla="*/ 2147483647 w 20"/>
              <a:gd name="T1" fmla="*/ 2147483647 h 12"/>
              <a:gd name="T2" fmla="*/ 0 w 20"/>
              <a:gd name="T3" fmla="*/ 2147483647 h 12"/>
              <a:gd name="T4" fmla="*/ 2147483647 w 20"/>
              <a:gd name="T5" fmla="*/ 0 h 12"/>
              <a:gd name="T6" fmla="*/ 2147483647 w 20"/>
              <a:gd name="T7" fmla="*/ 2147483647 h 12"/>
              <a:gd name="T8" fmla="*/ 2147483647 w 20"/>
              <a:gd name="T9" fmla="*/ 2147483647 h 12"/>
              <a:gd name="T10" fmla="*/ 2147483647 w 20"/>
              <a:gd name="T11" fmla="*/ 2147483647 h 12"/>
              <a:gd name="T12" fmla="*/ 2147483647 w 20"/>
              <a:gd name="T13" fmla="*/ 2147483647 h 12"/>
              <a:gd name="T14" fmla="*/ 0 w 20"/>
              <a:gd name="T15" fmla="*/ 2147483647 h 12"/>
              <a:gd name="T16" fmla="*/ 2147483647 w 20"/>
              <a:gd name="T17" fmla="*/ 214748364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2">
                <a:moveTo>
                  <a:pt x="4" y="6"/>
                </a:moveTo>
                <a:cubicBezTo>
                  <a:pt x="0" y="1"/>
                  <a:pt x="0" y="1"/>
                  <a:pt x="0" y="1"/>
                </a:cubicBezTo>
                <a:cubicBezTo>
                  <a:pt x="1" y="0"/>
                  <a:pt x="1" y="0"/>
                  <a:pt x="1" y="0"/>
                </a:cubicBezTo>
                <a:cubicBezTo>
                  <a:pt x="10" y="4"/>
                  <a:pt x="10" y="4"/>
                  <a:pt x="10" y="4"/>
                </a:cubicBezTo>
                <a:cubicBezTo>
                  <a:pt x="13" y="5"/>
                  <a:pt x="17" y="6"/>
                  <a:pt x="20" y="6"/>
                </a:cubicBezTo>
                <a:cubicBezTo>
                  <a:pt x="17" y="7"/>
                  <a:pt x="13" y="8"/>
                  <a:pt x="10" y="8"/>
                </a:cubicBezTo>
                <a:cubicBezTo>
                  <a:pt x="1" y="12"/>
                  <a:pt x="1" y="12"/>
                  <a:pt x="1" y="12"/>
                </a:cubicBezTo>
                <a:cubicBezTo>
                  <a:pt x="0" y="12"/>
                  <a:pt x="0" y="12"/>
                  <a:pt x="0" y="12"/>
                </a:cubicBezTo>
                <a:lnTo>
                  <a:pt x="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41" name="Freeform 36"/>
          <p:cNvSpPr>
            <a:spLocks/>
          </p:cNvSpPr>
          <p:nvPr/>
        </p:nvSpPr>
        <p:spPr bwMode="auto">
          <a:xfrm>
            <a:off x="2947988" y="4789488"/>
            <a:ext cx="100012" cy="63500"/>
          </a:xfrm>
          <a:custGeom>
            <a:avLst/>
            <a:gdLst>
              <a:gd name="T0" fmla="*/ 2147483647 w 19"/>
              <a:gd name="T1" fmla="*/ 2147483647 h 12"/>
              <a:gd name="T2" fmla="*/ 2147483647 w 19"/>
              <a:gd name="T3" fmla="*/ 2147483647 h 12"/>
              <a:gd name="T4" fmla="*/ 2147483647 w 19"/>
              <a:gd name="T5" fmla="*/ 2147483647 h 12"/>
              <a:gd name="T6" fmla="*/ 2147483647 w 19"/>
              <a:gd name="T7" fmla="*/ 2147483647 h 12"/>
              <a:gd name="T8" fmla="*/ 0 w 19"/>
              <a:gd name="T9" fmla="*/ 2147483647 h 12"/>
              <a:gd name="T10" fmla="*/ 2147483647 w 19"/>
              <a:gd name="T11" fmla="*/ 2147483647 h 12"/>
              <a:gd name="T12" fmla="*/ 2147483647 w 19"/>
              <a:gd name="T13" fmla="*/ 0 h 12"/>
              <a:gd name="T14" fmla="*/ 2147483647 w 19"/>
              <a:gd name="T15" fmla="*/ 0 h 12"/>
              <a:gd name="T16" fmla="*/ 2147483647 w 19"/>
              <a:gd name="T17" fmla="*/ 214748364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12">
                <a:moveTo>
                  <a:pt x="16" y="6"/>
                </a:moveTo>
                <a:cubicBezTo>
                  <a:pt x="19" y="12"/>
                  <a:pt x="19" y="12"/>
                  <a:pt x="19" y="12"/>
                </a:cubicBezTo>
                <a:cubicBezTo>
                  <a:pt x="19" y="12"/>
                  <a:pt x="19" y="12"/>
                  <a:pt x="19" y="12"/>
                </a:cubicBezTo>
                <a:cubicBezTo>
                  <a:pt x="10" y="8"/>
                  <a:pt x="10" y="8"/>
                  <a:pt x="10" y="8"/>
                </a:cubicBezTo>
                <a:cubicBezTo>
                  <a:pt x="6" y="8"/>
                  <a:pt x="3" y="7"/>
                  <a:pt x="0" y="6"/>
                </a:cubicBezTo>
                <a:cubicBezTo>
                  <a:pt x="3" y="6"/>
                  <a:pt x="6" y="5"/>
                  <a:pt x="10" y="4"/>
                </a:cubicBezTo>
                <a:cubicBezTo>
                  <a:pt x="19" y="0"/>
                  <a:pt x="19" y="0"/>
                  <a:pt x="19" y="0"/>
                </a:cubicBezTo>
                <a:cubicBezTo>
                  <a:pt x="19" y="0"/>
                  <a:pt x="19" y="0"/>
                  <a:pt x="19" y="0"/>
                </a:cubicBezTo>
                <a:lnTo>
                  <a:pt x="1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42" name="Line 37"/>
          <p:cNvSpPr>
            <a:spLocks noChangeShapeType="1"/>
          </p:cNvSpPr>
          <p:nvPr/>
        </p:nvSpPr>
        <p:spPr bwMode="auto">
          <a:xfrm>
            <a:off x="3789363" y="4821238"/>
            <a:ext cx="449262" cy="3175"/>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47143" name="Freeform 38"/>
          <p:cNvSpPr>
            <a:spLocks/>
          </p:cNvSpPr>
          <p:nvPr/>
        </p:nvSpPr>
        <p:spPr bwMode="auto">
          <a:xfrm>
            <a:off x="4211638" y="4789488"/>
            <a:ext cx="106362" cy="63500"/>
          </a:xfrm>
          <a:custGeom>
            <a:avLst/>
            <a:gdLst>
              <a:gd name="T0" fmla="*/ 2147483647 w 20"/>
              <a:gd name="T1" fmla="*/ 2147483647 h 12"/>
              <a:gd name="T2" fmla="*/ 0 w 20"/>
              <a:gd name="T3" fmla="*/ 2147483647 h 12"/>
              <a:gd name="T4" fmla="*/ 0 w 20"/>
              <a:gd name="T5" fmla="*/ 0 h 12"/>
              <a:gd name="T6" fmla="*/ 2147483647 w 20"/>
              <a:gd name="T7" fmla="*/ 2147483647 h 12"/>
              <a:gd name="T8" fmla="*/ 2147483647 w 20"/>
              <a:gd name="T9" fmla="*/ 2147483647 h 12"/>
              <a:gd name="T10" fmla="*/ 2147483647 w 20"/>
              <a:gd name="T11" fmla="*/ 2147483647 h 12"/>
              <a:gd name="T12" fmla="*/ 0 w 20"/>
              <a:gd name="T13" fmla="*/ 2147483647 h 12"/>
              <a:gd name="T14" fmla="*/ 0 w 20"/>
              <a:gd name="T15" fmla="*/ 2147483647 h 12"/>
              <a:gd name="T16" fmla="*/ 2147483647 w 20"/>
              <a:gd name="T17" fmla="*/ 214748364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2">
                <a:moveTo>
                  <a:pt x="4" y="6"/>
                </a:moveTo>
                <a:cubicBezTo>
                  <a:pt x="0" y="1"/>
                  <a:pt x="0" y="1"/>
                  <a:pt x="0" y="1"/>
                </a:cubicBezTo>
                <a:cubicBezTo>
                  <a:pt x="0" y="0"/>
                  <a:pt x="0" y="0"/>
                  <a:pt x="0" y="0"/>
                </a:cubicBezTo>
                <a:cubicBezTo>
                  <a:pt x="10" y="4"/>
                  <a:pt x="10" y="4"/>
                  <a:pt x="10" y="4"/>
                </a:cubicBezTo>
                <a:cubicBezTo>
                  <a:pt x="13" y="5"/>
                  <a:pt x="16" y="6"/>
                  <a:pt x="20" y="6"/>
                </a:cubicBezTo>
                <a:cubicBezTo>
                  <a:pt x="16" y="7"/>
                  <a:pt x="13" y="8"/>
                  <a:pt x="10" y="8"/>
                </a:cubicBezTo>
                <a:cubicBezTo>
                  <a:pt x="0" y="12"/>
                  <a:pt x="0" y="12"/>
                  <a:pt x="0" y="12"/>
                </a:cubicBezTo>
                <a:cubicBezTo>
                  <a:pt x="0" y="12"/>
                  <a:pt x="0" y="12"/>
                  <a:pt x="0" y="12"/>
                </a:cubicBezTo>
                <a:lnTo>
                  <a:pt x="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44" name="Freeform 39"/>
          <p:cNvSpPr>
            <a:spLocks/>
          </p:cNvSpPr>
          <p:nvPr/>
        </p:nvSpPr>
        <p:spPr bwMode="auto">
          <a:xfrm>
            <a:off x="3714750" y="4789488"/>
            <a:ext cx="100013" cy="63500"/>
          </a:xfrm>
          <a:custGeom>
            <a:avLst/>
            <a:gdLst>
              <a:gd name="T0" fmla="*/ 2147483647 w 19"/>
              <a:gd name="T1" fmla="*/ 2147483647 h 12"/>
              <a:gd name="T2" fmla="*/ 2147483647 w 19"/>
              <a:gd name="T3" fmla="*/ 2147483647 h 12"/>
              <a:gd name="T4" fmla="*/ 2147483647 w 19"/>
              <a:gd name="T5" fmla="*/ 2147483647 h 12"/>
              <a:gd name="T6" fmla="*/ 2147483647 w 19"/>
              <a:gd name="T7" fmla="*/ 2147483647 h 12"/>
              <a:gd name="T8" fmla="*/ 0 w 19"/>
              <a:gd name="T9" fmla="*/ 2147483647 h 12"/>
              <a:gd name="T10" fmla="*/ 2147483647 w 19"/>
              <a:gd name="T11" fmla="*/ 2147483647 h 12"/>
              <a:gd name="T12" fmla="*/ 2147483647 w 19"/>
              <a:gd name="T13" fmla="*/ 0 h 12"/>
              <a:gd name="T14" fmla="*/ 2147483647 w 19"/>
              <a:gd name="T15" fmla="*/ 0 h 12"/>
              <a:gd name="T16" fmla="*/ 2147483647 w 19"/>
              <a:gd name="T17" fmla="*/ 214748364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12">
                <a:moveTo>
                  <a:pt x="16" y="6"/>
                </a:moveTo>
                <a:cubicBezTo>
                  <a:pt x="19" y="12"/>
                  <a:pt x="19" y="12"/>
                  <a:pt x="19" y="12"/>
                </a:cubicBezTo>
                <a:cubicBezTo>
                  <a:pt x="19" y="12"/>
                  <a:pt x="19" y="12"/>
                  <a:pt x="19" y="12"/>
                </a:cubicBezTo>
                <a:cubicBezTo>
                  <a:pt x="10" y="8"/>
                  <a:pt x="10" y="8"/>
                  <a:pt x="10" y="8"/>
                </a:cubicBezTo>
                <a:cubicBezTo>
                  <a:pt x="6" y="8"/>
                  <a:pt x="3" y="7"/>
                  <a:pt x="0" y="6"/>
                </a:cubicBezTo>
                <a:cubicBezTo>
                  <a:pt x="3" y="6"/>
                  <a:pt x="6" y="5"/>
                  <a:pt x="10" y="4"/>
                </a:cubicBezTo>
                <a:cubicBezTo>
                  <a:pt x="19" y="0"/>
                  <a:pt x="19" y="0"/>
                  <a:pt x="19" y="0"/>
                </a:cubicBezTo>
                <a:cubicBezTo>
                  <a:pt x="19" y="0"/>
                  <a:pt x="19" y="0"/>
                  <a:pt x="19" y="0"/>
                </a:cubicBezTo>
                <a:lnTo>
                  <a:pt x="1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45" name="Line 40"/>
          <p:cNvSpPr>
            <a:spLocks noChangeShapeType="1"/>
          </p:cNvSpPr>
          <p:nvPr/>
        </p:nvSpPr>
        <p:spPr bwMode="auto">
          <a:xfrm flipV="1">
            <a:off x="4533900" y="5846763"/>
            <a:ext cx="1588" cy="444500"/>
          </a:xfrm>
          <a:prstGeom prst="line">
            <a:avLst/>
          </a:prstGeom>
          <a:noFill/>
          <a:ln w="11113">
            <a:solidFill>
              <a:srgbClr val="999999"/>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47146" name="Line 41"/>
          <p:cNvSpPr>
            <a:spLocks noChangeShapeType="1"/>
          </p:cNvSpPr>
          <p:nvPr/>
        </p:nvSpPr>
        <p:spPr bwMode="auto">
          <a:xfrm>
            <a:off x="3789363" y="5846763"/>
            <a:ext cx="671512" cy="3175"/>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47147" name="Freeform 42"/>
          <p:cNvSpPr>
            <a:spLocks/>
          </p:cNvSpPr>
          <p:nvPr/>
        </p:nvSpPr>
        <p:spPr bwMode="auto">
          <a:xfrm>
            <a:off x="4433888" y="5815013"/>
            <a:ext cx="100012" cy="57150"/>
          </a:xfrm>
          <a:custGeom>
            <a:avLst/>
            <a:gdLst>
              <a:gd name="T0" fmla="*/ 2147483647 w 19"/>
              <a:gd name="T1" fmla="*/ 2147483647 h 11"/>
              <a:gd name="T2" fmla="*/ 0 w 19"/>
              <a:gd name="T3" fmla="*/ 0 h 11"/>
              <a:gd name="T4" fmla="*/ 0 w 19"/>
              <a:gd name="T5" fmla="*/ 0 h 11"/>
              <a:gd name="T6" fmla="*/ 2147483647 w 19"/>
              <a:gd name="T7" fmla="*/ 2147483647 h 11"/>
              <a:gd name="T8" fmla="*/ 2147483647 w 19"/>
              <a:gd name="T9" fmla="*/ 2147483647 h 11"/>
              <a:gd name="T10" fmla="*/ 2147483647 w 19"/>
              <a:gd name="T11" fmla="*/ 2147483647 h 11"/>
              <a:gd name="T12" fmla="*/ 0 w 19"/>
              <a:gd name="T13" fmla="*/ 2147483647 h 11"/>
              <a:gd name="T14" fmla="*/ 0 w 19"/>
              <a:gd name="T15" fmla="*/ 2147483647 h 11"/>
              <a:gd name="T16" fmla="*/ 2147483647 w 19"/>
              <a:gd name="T17" fmla="*/ 2147483647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11">
                <a:moveTo>
                  <a:pt x="3" y="6"/>
                </a:moveTo>
                <a:cubicBezTo>
                  <a:pt x="0" y="0"/>
                  <a:pt x="0" y="0"/>
                  <a:pt x="0" y="0"/>
                </a:cubicBezTo>
                <a:cubicBezTo>
                  <a:pt x="0" y="0"/>
                  <a:pt x="0" y="0"/>
                  <a:pt x="0" y="0"/>
                </a:cubicBezTo>
                <a:cubicBezTo>
                  <a:pt x="9" y="3"/>
                  <a:pt x="9" y="3"/>
                  <a:pt x="9" y="3"/>
                </a:cubicBezTo>
                <a:cubicBezTo>
                  <a:pt x="13" y="4"/>
                  <a:pt x="16" y="5"/>
                  <a:pt x="19" y="6"/>
                </a:cubicBezTo>
                <a:cubicBezTo>
                  <a:pt x="16" y="6"/>
                  <a:pt x="13" y="7"/>
                  <a:pt x="9" y="8"/>
                </a:cubicBezTo>
                <a:cubicBezTo>
                  <a:pt x="0" y="11"/>
                  <a:pt x="0" y="11"/>
                  <a:pt x="0" y="11"/>
                </a:cubicBezTo>
                <a:cubicBezTo>
                  <a:pt x="0" y="11"/>
                  <a:pt x="0" y="11"/>
                  <a:pt x="0" y="11"/>
                </a:cubicBezTo>
                <a:lnTo>
                  <a:pt x="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48" name="Freeform 43"/>
          <p:cNvSpPr>
            <a:spLocks/>
          </p:cNvSpPr>
          <p:nvPr/>
        </p:nvSpPr>
        <p:spPr bwMode="auto">
          <a:xfrm>
            <a:off x="3714750" y="5815013"/>
            <a:ext cx="100013" cy="57150"/>
          </a:xfrm>
          <a:custGeom>
            <a:avLst/>
            <a:gdLst>
              <a:gd name="T0" fmla="*/ 2147483647 w 19"/>
              <a:gd name="T1" fmla="*/ 2147483647 h 11"/>
              <a:gd name="T2" fmla="*/ 2147483647 w 19"/>
              <a:gd name="T3" fmla="*/ 2147483647 h 11"/>
              <a:gd name="T4" fmla="*/ 2147483647 w 19"/>
              <a:gd name="T5" fmla="*/ 2147483647 h 11"/>
              <a:gd name="T6" fmla="*/ 2147483647 w 19"/>
              <a:gd name="T7" fmla="*/ 2147483647 h 11"/>
              <a:gd name="T8" fmla="*/ 0 w 19"/>
              <a:gd name="T9" fmla="*/ 2147483647 h 11"/>
              <a:gd name="T10" fmla="*/ 2147483647 w 19"/>
              <a:gd name="T11" fmla="*/ 2147483647 h 11"/>
              <a:gd name="T12" fmla="*/ 2147483647 w 19"/>
              <a:gd name="T13" fmla="*/ 0 h 11"/>
              <a:gd name="T14" fmla="*/ 2147483647 w 19"/>
              <a:gd name="T15" fmla="*/ 0 h 11"/>
              <a:gd name="T16" fmla="*/ 2147483647 w 19"/>
              <a:gd name="T17" fmla="*/ 2147483647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11">
                <a:moveTo>
                  <a:pt x="16" y="6"/>
                </a:moveTo>
                <a:cubicBezTo>
                  <a:pt x="19" y="11"/>
                  <a:pt x="19" y="11"/>
                  <a:pt x="19" y="11"/>
                </a:cubicBezTo>
                <a:cubicBezTo>
                  <a:pt x="19" y="11"/>
                  <a:pt x="19" y="11"/>
                  <a:pt x="19" y="11"/>
                </a:cubicBezTo>
                <a:cubicBezTo>
                  <a:pt x="10" y="8"/>
                  <a:pt x="10" y="8"/>
                  <a:pt x="10" y="8"/>
                </a:cubicBezTo>
                <a:cubicBezTo>
                  <a:pt x="6" y="7"/>
                  <a:pt x="3" y="6"/>
                  <a:pt x="0" y="6"/>
                </a:cubicBezTo>
                <a:cubicBezTo>
                  <a:pt x="3" y="5"/>
                  <a:pt x="6" y="4"/>
                  <a:pt x="10" y="3"/>
                </a:cubicBezTo>
                <a:cubicBezTo>
                  <a:pt x="19" y="0"/>
                  <a:pt x="19" y="0"/>
                  <a:pt x="19" y="0"/>
                </a:cubicBezTo>
                <a:cubicBezTo>
                  <a:pt x="19" y="0"/>
                  <a:pt x="19" y="0"/>
                  <a:pt x="19" y="0"/>
                </a:cubicBezTo>
                <a:lnTo>
                  <a:pt x="1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49" name="Freeform 44"/>
          <p:cNvSpPr>
            <a:spLocks/>
          </p:cNvSpPr>
          <p:nvPr/>
        </p:nvSpPr>
        <p:spPr bwMode="auto">
          <a:xfrm>
            <a:off x="1573213" y="6030913"/>
            <a:ext cx="4673600" cy="517525"/>
          </a:xfrm>
          <a:custGeom>
            <a:avLst/>
            <a:gdLst>
              <a:gd name="T0" fmla="*/ 2147483647 w 2944"/>
              <a:gd name="T1" fmla="*/ 0 h 326"/>
              <a:gd name="T2" fmla="*/ 2147483647 w 2944"/>
              <a:gd name="T3" fmla="*/ 0 h 326"/>
              <a:gd name="T4" fmla="*/ 2147483647 w 2944"/>
              <a:gd name="T5" fmla="*/ 2147483647 h 326"/>
              <a:gd name="T6" fmla="*/ 2147483647 w 2944"/>
              <a:gd name="T7" fmla="*/ 2147483647 h 326"/>
              <a:gd name="T8" fmla="*/ 2147483647 w 2944"/>
              <a:gd name="T9" fmla="*/ 0 h 326"/>
              <a:gd name="T10" fmla="*/ 0 w 2944"/>
              <a:gd name="T11" fmla="*/ 0 h 3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44" h="326">
                <a:moveTo>
                  <a:pt x="2944" y="0"/>
                </a:moveTo>
                <a:lnTo>
                  <a:pt x="1909" y="0"/>
                </a:lnTo>
                <a:lnTo>
                  <a:pt x="1825" y="326"/>
                </a:lnTo>
                <a:lnTo>
                  <a:pt x="1589" y="326"/>
                </a:lnTo>
                <a:lnTo>
                  <a:pt x="1506" y="0"/>
                </a:lnTo>
                <a:lnTo>
                  <a:pt x="0" y="0"/>
                </a:lnTo>
              </a:path>
            </a:pathLst>
          </a:custGeom>
          <a:noFill/>
          <a:ln w="269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7150" name="Freeform 45"/>
          <p:cNvSpPr>
            <a:spLocks/>
          </p:cNvSpPr>
          <p:nvPr/>
        </p:nvSpPr>
        <p:spPr bwMode="auto">
          <a:xfrm>
            <a:off x="1573213" y="6030913"/>
            <a:ext cx="4605337" cy="517525"/>
          </a:xfrm>
          <a:custGeom>
            <a:avLst/>
            <a:gdLst>
              <a:gd name="T0" fmla="*/ 2147483647 w 2901"/>
              <a:gd name="T1" fmla="*/ 2147483647 h 326"/>
              <a:gd name="T2" fmla="*/ 2147483647 w 2901"/>
              <a:gd name="T3" fmla="*/ 2147483647 h 326"/>
              <a:gd name="T4" fmla="*/ 2147483647 w 2901"/>
              <a:gd name="T5" fmla="*/ 0 h 326"/>
              <a:gd name="T6" fmla="*/ 2147483647 w 2901"/>
              <a:gd name="T7" fmla="*/ 0 h 326"/>
              <a:gd name="T8" fmla="*/ 2147483647 w 2901"/>
              <a:gd name="T9" fmla="*/ 2147483647 h 326"/>
              <a:gd name="T10" fmla="*/ 0 w 2901"/>
              <a:gd name="T11" fmla="*/ 2147483647 h 3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01" h="326">
                <a:moveTo>
                  <a:pt x="2901" y="326"/>
                </a:moveTo>
                <a:lnTo>
                  <a:pt x="1909" y="326"/>
                </a:lnTo>
                <a:lnTo>
                  <a:pt x="1825" y="0"/>
                </a:lnTo>
                <a:lnTo>
                  <a:pt x="1589" y="0"/>
                </a:lnTo>
                <a:lnTo>
                  <a:pt x="1506" y="326"/>
                </a:lnTo>
                <a:lnTo>
                  <a:pt x="0" y="326"/>
                </a:lnTo>
              </a:path>
            </a:pathLst>
          </a:custGeom>
          <a:noFill/>
          <a:ln w="269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7151" name="Rectangle 46"/>
          <p:cNvSpPr>
            <a:spLocks noChangeArrowheads="1"/>
          </p:cNvSpPr>
          <p:nvPr/>
        </p:nvSpPr>
        <p:spPr bwMode="auto">
          <a:xfrm>
            <a:off x="3381375" y="5037138"/>
            <a:ext cx="523875"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300">
                <a:solidFill>
                  <a:srgbClr val="000000"/>
                </a:solidFill>
                <a:latin typeface="Times Ten Roman" pitchFamily="18" charset="0"/>
              </a:rPr>
              <a:t>DATA</a:t>
            </a:r>
            <a:endParaRPr lang="en-US" altLang="en-US" sz="1800" b="0">
              <a:solidFill>
                <a:schemeClr val="tx2"/>
              </a:solidFill>
              <a:latin typeface="Book Antiqua" pitchFamily="18" charset="0"/>
            </a:endParaRPr>
          </a:p>
        </p:txBody>
      </p:sp>
      <p:sp>
        <p:nvSpPr>
          <p:cNvPr id="47152" name="Rectangle 47"/>
          <p:cNvSpPr>
            <a:spLocks noChangeArrowheads="1"/>
          </p:cNvSpPr>
          <p:nvPr/>
        </p:nvSpPr>
        <p:spPr bwMode="auto">
          <a:xfrm>
            <a:off x="3286125" y="5224463"/>
            <a:ext cx="687388"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300">
                <a:solidFill>
                  <a:srgbClr val="000000"/>
                </a:solidFill>
                <a:latin typeface="Times Ten Roman" pitchFamily="18" charset="0"/>
              </a:rPr>
              <a:t>STABLE</a:t>
            </a:r>
            <a:endParaRPr lang="en-US" altLang="en-US" sz="1800" b="0">
              <a:solidFill>
                <a:schemeClr val="tx2"/>
              </a:solidFill>
              <a:latin typeface="Book Antiqua" pitchFamily="18" charset="0"/>
            </a:endParaRPr>
          </a:p>
        </p:txBody>
      </p:sp>
      <p:sp>
        <p:nvSpPr>
          <p:cNvPr id="47154" name="Rectangle 49"/>
          <p:cNvSpPr>
            <a:spLocks noChangeArrowheads="1"/>
          </p:cNvSpPr>
          <p:nvPr/>
        </p:nvSpPr>
        <p:spPr bwMode="auto">
          <a:xfrm>
            <a:off x="7639050" y="5103813"/>
            <a:ext cx="357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300" i="1" dirty="0">
                <a:solidFill>
                  <a:srgbClr val="000000"/>
                </a:solidFill>
                <a:latin typeface="Times Ten Roman" pitchFamily="18" charset="0"/>
              </a:rPr>
              <a:t>CLK</a:t>
            </a:r>
            <a:endParaRPr lang="en-US" altLang="en-US" sz="1800" b="0" dirty="0">
              <a:solidFill>
                <a:schemeClr val="tx2"/>
              </a:solidFill>
              <a:latin typeface="Book Antiqua" pitchFamily="18" charset="0"/>
            </a:endParaRPr>
          </a:p>
        </p:txBody>
      </p:sp>
      <p:sp>
        <p:nvSpPr>
          <p:cNvPr id="47155" name="Rectangle 50"/>
          <p:cNvSpPr>
            <a:spLocks noChangeArrowheads="1"/>
          </p:cNvSpPr>
          <p:nvPr/>
        </p:nvSpPr>
        <p:spPr bwMode="auto">
          <a:xfrm>
            <a:off x="7200900" y="4510088"/>
            <a:ext cx="13811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300" i="1" dirty="0">
                <a:solidFill>
                  <a:srgbClr val="000000"/>
                </a:solidFill>
                <a:latin typeface="Times Ten Roman" pitchFamily="18" charset="0"/>
              </a:rPr>
              <a:t>D</a:t>
            </a:r>
            <a:endParaRPr lang="en-US" altLang="en-US" sz="1800" b="0" dirty="0">
              <a:solidFill>
                <a:schemeClr val="tx2"/>
              </a:solidFill>
              <a:latin typeface="Book Antiqua" pitchFamily="18" charset="0"/>
            </a:endParaRPr>
          </a:p>
        </p:txBody>
      </p:sp>
      <p:sp>
        <p:nvSpPr>
          <p:cNvPr id="47156" name="Rectangle 51"/>
          <p:cNvSpPr>
            <a:spLocks noChangeArrowheads="1"/>
          </p:cNvSpPr>
          <p:nvPr/>
        </p:nvSpPr>
        <p:spPr bwMode="auto">
          <a:xfrm>
            <a:off x="7815263" y="4510088"/>
            <a:ext cx="1381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300" i="1">
                <a:solidFill>
                  <a:srgbClr val="000000"/>
                </a:solidFill>
                <a:latin typeface="Times Ten Roman" pitchFamily="18" charset="0"/>
              </a:rPr>
              <a:t>Q</a:t>
            </a:r>
            <a:endParaRPr lang="en-US" altLang="en-US" sz="1800" b="0">
              <a:solidFill>
                <a:schemeClr val="tx2"/>
              </a:solidFill>
              <a:latin typeface="Book Antiqua" pitchFamily="18" charset="0"/>
            </a:endParaRPr>
          </a:p>
        </p:txBody>
      </p:sp>
      <p:sp>
        <p:nvSpPr>
          <p:cNvPr id="47157" name="Line 52"/>
          <p:cNvSpPr>
            <a:spLocks noChangeShapeType="1"/>
          </p:cNvSpPr>
          <p:nvPr/>
        </p:nvSpPr>
        <p:spPr bwMode="auto">
          <a:xfrm flipV="1">
            <a:off x="7573963" y="5075238"/>
            <a:ext cx="1587" cy="196850"/>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47158" name="Freeform 53"/>
          <p:cNvSpPr>
            <a:spLocks/>
          </p:cNvSpPr>
          <p:nvPr/>
        </p:nvSpPr>
        <p:spPr bwMode="auto">
          <a:xfrm>
            <a:off x="7532688" y="4973638"/>
            <a:ext cx="84137" cy="142875"/>
          </a:xfrm>
          <a:custGeom>
            <a:avLst/>
            <a:gdLst>
              <a:gd name="T0" fmla="*/ 2147483647 w 16"/>
              <a:gd name="T1" fmla="*/ 2147483647 h 27"/>
              <a:gd name="T2" fmla="*/ 0 w 16"/>
              <a:gd name="T3" fmla="*/ 2147483647 h 27"/>
              <a:gd name="T4" fmla="*/ 0 w 16"/>
              <a:gd name="T5" fmla="*/ 2147483647 h 27"/>
              <a:gd name="T6" fmla="*/ 2147483647 w 16"/>
              <a:gd name="T7" fmla="*/ 2147483647 h 27"/>
              <a:gd name="T8" fmla="*/ 2147483647 w 16"/>
              <a:gd name="T9" fmla="*/ 0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27">
                <a:moveTo>
                  <a:pt x="8" y="22"/>
                </a:moveTo>
                <a:cubicBezTo>
                  <a:pt x="0" y="27"/>
                  <a:pt x="0" y="27"/>
                  <a:pt x="0" y="27"/>
                </a:cubicBezTo>
                <a:cubicBezTo>
                  <a:pt x="0" y="26"/>
                  <a:pt x="0" y="26"/>
                  <a:pt x="0" y="26"/>
                </a:cubicBezTo>
                <a:cubicBezTo>
                  <a:pt x="5" y="13"/>
                  <a:pt x="5" y="13"/>
                  <a:pt x="5" y="13"/>
                </a:cubicBezTo>
                <a:cubicBezTo>
                  <a:pt x="6" y="9"/>
                  <a:pt x="7" y="4"/>
                  <a:pt x="8" y="0"/>
                </a:cubicBezTo>
                <a:cubicBezTo>
                  <a:pt x="9" y="4"/>
                  <a:pt x="10" y="9"/>
                  <a:pt x="11" y="13"/>
                </a:cubicBezTo>
                <a:cubicBezTo>
                  <a:pt x="16" y="26"/>
                  <a:pt x="16" y="26"/>
                  <a:pt x="16" y="26"/>
                </a:cubicBezTo>
                <a:cubicBezTo>
                  <a:pt x="16" y="27"/>
                  <a:pt x="16" y="27"/>
                  <a:pt x="16" y="27"/>
                </a:cubicBezTo>
                <a:lnTo>
                  <a:pt x="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59" name="Rectangle 54"/>
          <p:cNvSpPr>
            <a:spLocks noChangeArrowheads="1"/>
          </p:cNvSpPr>
          <p:nvPr/>
        </p:nvSpPr>
        <p:spPr bwMode="auto">
          <a:xfrm>
            <a:off x="7135813" y="4217988"/>
            <a:ext cx="877887" cy="755650"/>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endParaRPr lang="en-GB" altLang="en-US" b="0" i="1"/>
          </a:p>
        </p:txBody>
      </p:sp>
      <p:sp>
        <p:nvSpPr>
          <p:cNvPr id="47160" name="Freeform 55"/>
          <p:cNvSpPr>
            <a:spLocks/>
          </p:cNvSpPr>
          <p:nvPr/>
        </p:nvSpPr>
        <p:spPr bwMode="auto">
          <a:xfrm>
            <a:off x="7421563" y="4821238"/>
            <a:ext cx="306387" cy="152400"/>
          </a:xfrm>
          <a:custGeom>
            <a:avLst/>
            <a:gdLst>
              <a:gd name="T0" fmla="*/ 2147483647 w 193"/>
              <a:gd name="T1" fmla="*/ 2147483647 h 96"/>
              <a:gd name="T2" fmla="*/ 2147483647 w 193"/>
              <a:gd name="T3" fmla="*/ 0 h 96"/>
              <a:gd name="T4" fmla="*/ 0 w 193"/>
              <a:gd name="T5" fmla="*/ 2147483647 h 96"/>
              <a:gd name="T6" fmla="*/ 0 60000 65536"/>
              <a:gd name="T7" fmla="*/ 0 60000 65536"/>
              <a:gd name="T8" fmla="*/ 0 60000 65536"/>
            </a:gdLst>
            <a:ahLst/>
            <a:cxnLst>
              <a:cxn ang="T6">
                <a:pos x="T0" y="T1"/>
              </a:cxn>
              <a:cxn ang="T7">
                <a:pos x="T2" y="T3"/>
              </a:cxn>
              <a:cxn ang="T8">
                <a:pos x="T4" y="T5"/>
              </a:cxn>
            </a:cxnLst>
            <a:rect l="0" t="0" r="r" b="b"/>
            <a:pathLst>
              <a:path w="193" h="96">
                <a:moveTo>
                  <a:pt x="193" y="96"/>
                </a:moveTo>
                <a:lnTo>
                  <a:pt x="96" y="0"/>
                </a:lnTo>
                <a:lnTo>
                  <a:pt x="0" y="96"/>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7161" name="Line 56"/>
          <p:cNvSpPr>
            <a:spLocks noChangeShapeType="1"/>
          </p:cNvSpPr>
          <p:nvPr/>
        </p:nvSpPr>
        <p:spPr bwMode="auto">
          <a:xfrm>
            <a:off x="6696075" y="4360349"/>
            <a:ext cx="301625" cy="0"/>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47163" name="Line 58"/>
          <p:cNvSpPr>
            <a:spLocks noChangeShapeType="1"/>
          </p:cNvSpPr>
          <p:nvPr/>
        </p:nvSpPr>
        <p:spPr bwMode="auto">
          <a:xfrm>
            <a:off x="8013700" y="4605338"/>
            <a:ext cx="301625" cy="0"/>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47164" name="Freeform 59"/>
          <p:cNvSpPr>
            <a:spLocks/>
          </p:cNvSpPr>
          <p:nvPr/>
        </p:nvSpPr>
        <p:spPr bwMode="auto">
          <a:xfrm>
            <a:off x="8277225" y="4560888"/>
            <a:ext cx="142875" cy="85725"/>
          </a:xfrm>
          <a:custGeom>
            <a:avLst/>
            <a:gdLst>
              <a:gd name="T0" fmla="*/ 2147483647 w 27"/>
              <a:gd name="T1" fmla="*/ 2147483647 h 16"/>
              <a:gd name="T2" fmla="*/ 0 w 27"/>
              <a:gd name="T3" fmla="*/ 2147483647 h 16"/>
              <a:gd name="T4" fmla="*/ 0 w 27"/>
              <a:gd name="T5" fmla="*/ 2147483647 h 16"/>
              <a:gd name="T6" fmla="*/ 2147483647 w 27"/>
              <a:gd name="T7" fmla="*/ 2147483647 h 16"/>
              <a:gd name="T8" fmla="*/ 2147483647 w 27"/>
              <a:gd name="T9" fmla="*/ 2147483647 h 16"/>
              <a:gd name="T10" fmla="*/ 2147483647 w 27"/>
              <a:gd name="T11" fmla="*/ 2147483647 h 16"/>
              <a:gd name="T12" fmla="*/ 0 w 27"/>
              <a:gd name="T13" fmla="*/ 0 h 16"/>
              <a:gd name="T14" fmla="*/ 0 w 27"/>
              <a:gd name="T15" fmla="*/ 0 h 16"/>
              <a:gd name="T16" fmla="*/ 2147483647 w 27"/>
              <a:gd name="T17" fmla="*/ 2147483647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16">
                <a:moveTo>
                  <a:pt x="5" y="8"/>
                </a:moveTo>
                <a:cubicBezTo>
                  <a:pt x="0" y="16"/>
                  <a:pt x="0" y="16"/>
                  <a:pt x="0" y="16"/>
                </a:cubicBezTo>
                <a:cubicBezTo>
                  <a:pt x="0" y="16"/>
                  <a:pt x="0" y="16"/>
                  <a:pt x="0" y="16"/>
                </a:cubicBezTo>
                <a:cubicBezTo>
                  <a:pt x="13" y="11"/>
                  <a:pt x="13" y="11"/>
                  <a:pt x="13" y="11"/>
                </a:cubicBezTo>
                <a:cubicBezTo>
                  <a:pt x="18" y="10"/>
                  <a:pt x="22" y="9"/>
                  <a:pt x="27" y="8"/>
                </a:cubicBezTo>
                <a:cubicBezTo>
                  <a:pt x="22" y="7"/>
                  <a:pt x="18" y="6"/>
                  <a:pt x="13" y="5"/>
                </a:cubicBezTo>
                <a:cubicBezTo>
                  <a:pt x="0" y="0"/>
                  <a:pt x="0" y="0"/>
                  <a:pt x="0" y="0"/>
                </a:cubicBezTo>
                <a:cubicBezTo>
                  <a:pt x="0" y="0"/>
                  <a:pt x="0" y="0"/>
                  <a:pt x="0" y="0"/>
                </a:cubicBezTo>
                <a:lnTo>
                  <a:pt x="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p:txBody>
          <a:bodyPr/>
          <a:lstStyle/>
          <a:p>
            <a:r>
              <a:rPr lang="en-US" altLang="en-US" dirty="0" smtClean="0"/>
              <a:t>D Flip Flop Propagation Delay</a:t>
            </a:r>
            <a:endParaRPr lang="en-US" altLang="en-US" dirty="0"/>
          </a:p>
        </p:txBody>
      </p:sp>
      <p:pic>
        <p:nvPicPr>
          <p:cNvPr id="176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84" y="2474875"/>
            <a:ext cx="7614441" cy="3511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35685" y="757450"/>
            <a:ext cx="8243640" cy="1569660"/>
          </a:xfrm>
          <a:prstGeom prst="rect">
            <a:avLst/>
          </a:prstGeom>
        </p:spPr>
        <p:txBody>
          <a:bodyPr wrap="square">
            <a:spAutoFit/>
          </a:bodyPr>
          <a:lstStyle/>
          <a:p>
            <a:pPr algn="just"/>
            <a:r>
              <a:rPr lang="en-GB" dirty="0" smtClean="0"/>
              <a:t>To measure the for </a:t>
            </a:r>
            <a:r>
              <a:rPr lang="en-GB" dirty="0"/>
              <a:t>the </a:t>
            </a:r>
            <a:r>
              <a:rPr lang="en-GB" i="1" dirty="0" smtClean="0"/>
              <a:t>propagation </a:t>
            </a:r>
            <a:r>
              <a:rPr lang="en-US" i="1" dirty="0" smtClean="0"/>
              <a:t>delay</a:t>
            </a:r>
            <a:r>
              <a:rPr lang="en-US" dirty="0"/>
              <a:t>, the inputs </a:t>
            </a:r>
            <a:r>
              <a:rPr lang="en-US" dirty="0" smtClean="0"/>
              <a:t>must transition </a:t>
            </a:r>
            <a:r>
              <a:rPr lang="en-US" dirty="0"/>
              <a:t>at least one </a:t>
            </a:r>
            <a:r>
              <a:rPr lang="en-US" i="1" dirty="0" smtClean="0"/>
              <a:t>setup </a:t>
            </a:r>
            <a:r>
              <a:rPr lang="en-US" i="1" dirty="0"/>
              <a:t>time </a:t>
            </a:r>
            <a:r>
              <a:rPr lang="en-US" dirty="0"/>
              <a:t>before the rising edge of the clock and </a:t>
            </a:r>
            <a:r>
              <a:rPr lang="en-US" dirty="0" smtClean="0"/>
              <a:t>the delay </a:t>
            </a:r>
            <a:r>
              <a:rPr lang="en-US" dirty="0"/>
              <a:t>is measured from the 50% point of the </a:t>
            </a:r>
            <a:r>
              <a:rPr lang="en-US" i="1" dirty="0"/>
              <a:t>CLK </a:t>
            </a:r>
            <a:r>
              <a:rPr lang="en-US" dirty="0"/>
              <a:t>edge to the 50% point of the </a:t>
            </a:r>
            <a:r>
              <a:rPr lang="en-US" i="1" dirty="0"/>
              <a:t>Q </a:t>
            </a:r>
            <a:r>
              <a:rPr lang="en-US" dirty="0" smtClean="0"/>
              <a:t>output.</a:t>
            </a:r>
            <a:endParaRPr lang="en-GB" dirty="0"/>
          </a:p>
        </p:txBody>
      </p:sp>
    </p:spTree>
    <p:extLst>
      <p:ext uri="{BB962C8B-B14F-4D97-AF65-F5344CB8AC3E}">
        <p14:creationId xmlns:p14="http://schemas.microsoft.com/office/powerpoint/2010/main" val="1858266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dirty="0" smtClean="0"/>
              <a:t>How to measure setup time</a:t>
            </a:r>
          </a:p>
        </p:txBody>
      </p:sp>
      <p:pic>
        <p:nvPicPr>
          <p:cNvPr id="49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4760" y="1787904"/>
            <a:ext cx="5968992" cy="484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97519" y="910110"/>
            <a:ext cx="8587125" cy="707886"/>
          </a:xfrm>
          <a:prstGeom prst="rect">
            <a:avLst/>
          </a:prstGeom>
        </p:spPr>
        <p:txBody>
          <a:bodyPr wrap="square">
            <a:spAutoFit/>
          </a:bodyPr>
          <a:lstStyle/>
          <a:p>
            <a:pPr marL="342900" indent="-342900" algn="just">
              <a:buFont typeface="Wingdings" panose="05000000000000000000" pitchFamily="2" charset="2"/>
              <a:buChar char="§"/>
            </a:pPr>
            <a:r>
              <a:rPr lang="en-US" sz="2000" dirty="0"/>
              <a:t>To obtain the </a:t>
            </a:r>
            <a:r>
              <a:rPr lang="en-US" sz="2000" i="1" dirty="0"/>
              <a:t>set-up time </a:t>
            </a:r>
            <a:r>
              <a:rPr lang="en-US" sz="2000" dirty="0"/>
              <a:t>of the register </a:t>
            </a:r>
            <a:r>
              <a:rPr lang="en-US" sz="2000" dirty="0" smtClean="0"/>
              <a:t>using simulations , </a:t>
            </a:r>
            <a:r>
              <a:rPr lang="en-US" sz="2000" dirty="0"/>
              <a:t>we progressively skew the input </a:t>
            </a:r>
            <a:r>
              <a:rPr lang="en-US" sz="2000" dirty="0" smtClean="0"/>
              <a:t>with respect </a:t>
            </a:r>
            <a:r>
              <a:rPr lang="en-US" sz="2000" dirty="0"/>
              <a:t>to the clock edge until the circuit </a:t>
            </a:r>
            <a:r>
              <a:rPr lang="en-US" sz="2000" dirty="0" smtClean="0"/>
              <a:t>fails. </a:t>
            </a:r>
            <a:endParaRPr lang="en-GB"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altLang="en-US" smtClean="0"/>
              <a:t>Semiconductor Conductivity Principle</a:t>
            </a:r>
          </a:p>
        </p:txBody>
      </p:sp>
      <p:pic>
        <p:nvPicPr>
          <p:cNvPr id="6147" name="Picture 2" descr="flickr:3447648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50" y="1627188"/>
            <a:ext cx="3406775"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flickr:34484663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9013" y="1695450"/>
            <a:ext cx="3330575"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3"/>
          <p:cNvSpPr txBox="1">
            <a:spLocks noChangeArrowheads="1"/>
          </p:cNvSpPr>
          <p:nvPr/>
        </p:nvSpPr>
        <p:spPr bwMode="auto">
          <a:xfrm>
            <a:off x="728663" y="4875213"/>
            <a:ext cx="3473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ClrTx/>
              <a:buSzTx/>
              <a:buFontTx/>
              <a:buNone/>
            </a:pPr>
            <a:r>
              <a:rPr lang="en-GB" altLang="en-US" b="0">
                <a:latin typeface="Times New Roman" pitchFamily="18" charset="0"/>
              </a:rPr>
              <a:t>p-type Semiconductor</a:t>
            </a:r>
          </a:p>
          <a:p>
            <a:pPr eaLnBrk="1" hangingPunct="1">
              <a:spcBef>
                <a:spcPct val="0"/>
              </a:spcBef>
              <a:buClrTx/>
              <a:buSzTx/>
              <a:buFontTx/>
              <a:buNone/>
            </a:pPr>
            <a:r>
              <a:rPr lang="en-GB" altLang="en-US" b="0">
                <a:latin typeface="Times New Roman" pitchFamily="18" charset="0"/>
              </a:rPr>
              <a:t>(e.g. boron or </a:t>
            </a:r>
            <a:r>
              <a:rPr lang="en-GB" altLang="en-US" b="0" u="sng">
                <a:latin typeface="Times New Roman" pitchFamily="18" charset="0"/>
              </a:rPr>
              <a:t>aluminium</a:t>
            </a:r>
            <a:r>
              <a:rPr lang="en-GB" altLang="en-US" b="0">
                <a:latin typeface="Times New Roman" pitchFamily="18" charset="0"/>
              </a:rPr>
              <a:t>))</a:t>
            </a:r>
          </a:p>
        </p:txBody>
      </p:sp>
      <p:sp>
        <p:nvSpPr>
          <p:cNvPr id="6150" name="TextBox 6"/>
          <p:cNvSpPr txBox="1">
            <a:spLocks noChangeArrowheads="1"/>
          </p:cNvSpPr>
          <p:nvPr/>
        </p:nvSpPr>
        <p:spPr bwMode="auto">
          <a:xfrm>
            <a:off x="4819650" y="4984750"/>
            <a:ext cx="29194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ClrTx/>
              <a:buSzTx/>
              <a:buFontTx/>
              <a:buNone/>
            </a:pPr>
            <a:r>
              <a:rPr lang="en-GB" altLang="en-US" b="0">
                <a:latin typeface="Times New Roman" pitchFamily="18" charset="0"/>
              </a:rPr>
              <a:t>n-type Semiconductor</a:t>
            </a:r>
          </a:p>
          <a:p>
            <a:pPr eaLnBrk="1" hangingPunct="1">
              <a:spcBef>
                <a:spcPct val="0"/>
              </a:spcBef>
              <a:buClrTx/>
              <a:buSzTx/>
              <a:buFontTx/>
              <a:buNone/>
            </a:pPr>
            <a:r>
              <a:rPr lang="en-GB" altLang="en-US" b="0">
                <a:latin typeface="Times New Roman" pitchFamily="18" charset="0"/>
              </a:rPr>
              <a:t>(e.g. phosphorus)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4" name="Object 2"/>
          <p:cNvGraphicFramePr>
            <a:graphicFrameLocks noChangeAspect="1"/>
          </p:cNvGraphicFramePr>
          <p:nvPr>
            <p:extLst>
              <p:ext uri="{D42A27DB-BD31-4B8C-83A1-F6EECF244321}">
                <p14:modId xmlns:p14="http://schemas.microsoft.com/office/powerpoint/2010/main" val="2831308181"/>
              </p:ext>
            </p:extLst>
          </p:nvPr>
        </p:nvGraphicFramePr>
        <p:xfrm>
          <a:off x="1022655" y="4079105"/>
          <a:ext cx="6068235" cy="2632085"/>
        </p:xfrm>
        <a:graphic>
          <a:graphicData uri="http://schemas.openxmlformats.org/presentationml/2006/ole">
            <mc:AlternateContent xmlns:mc="http://schemas.openxmlformats.org/markup-compatibility/2006">
              <mc:Choice xmlns:v="urn:schemas-microsoft-com:vml" Requires="v">
                <p:oleObj spid="_x0000_s59490" name="Visio" r:id="rId4" imgW="5454717" imgH="3001063" progId="Visio.Drawing.11">
                  <p:embed/>
                </p:oleObj>
              </mc:Choice>
              <mc:Fallback>
                <p:oleObj name="Visio" r:id="rId4" imgW="5454717" imgH="3001063"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2655" y="4079105"/>
                        <a:ext cx="6068235" cy="2632085"/>
                      </a:xfrm>
                      <a:prstGeom prst="rect">
                        <a:avLst/>
                      </a:prstGeom>
                      <a:noFill/>
                      <a:ln>
                        <a:noFill/>
                      </a:ln>
                      <a:effectLst/>
                      <a:extLst/>
                    </p:spPr>
                  </p:pic>
                </p:oleObj>
              </mc:Fallback>
            </mc:AlternateContent>
          </a:graphicData>
        </a:graphic>
      </p:graphicFrame>
      <p:graphicFrame>
        <p:nvGraphicFramePr>
          <p:cNvPr id="59395" name="Object 5"/>
          <p:cNvGraphicFramePr>
            <a:graphicFrameLocks noChangeAspect="1"/>
          </p:cNvGraphicFramePr>
          <p:nvPr>
            <p:extLst>
              <p:ext uri="{D42A27DB-BD31-4B8C-83A1-F6EECF244321}">
                <p14:modId xmlns:p14="http://schemas.microsoft.com/office/powerpoint/2010/main" val="1953210361"/>
              </p:ext>
            </p:extLst>
          </p:nvPr>
        </p:nvGraphicFramePr>
        <p:xfrm>
          <a:off x="1727342" y="2169555"/>
          <a:ext cx="5727479" cy="1968488"/>
        </p:xfrm>
        <a:graphic>
          <a:graphicData uri="http://schemas.openxmlformats.org/presentationml/2006/ole">
            <mc:AlternateContent xmlns:mc="http://schemas.openxmlformats.org/markup-compatibility/2006">
              <mc:Choice xmlns:v="urn:schemas-microsoft-com:vml" Requires="v">
                <p:oleObj spid="_x0000_s59491" name="Visio" r:id="rId6" imgW="5873738" imgH="2155119" progId="Visio.Drawing.6">
                  <p:embed/>
                </p:oleObj>
              </mc:Choice>
              <mc:Fallback>
                <p:oleObj name="Visio" r:id="rId6" imgW="5873738" imgH="2155119"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7342" y="2169555"/>
                        <a:ext cx="5727479" cy="1968488"/>
                      </a:xfrm>
                      <a:prstGeom prst="rect">
                        <a:avLst/>
                      </a:prstGeom>
                      <a:noFill/>
                      <a:ln>
                        <a:noFill/>
                      </a:ln>
                      <a:effectLst/>
                      <a:extLst/>
                    </p:spPr>
                  </p:pic>
                </p:oleObj>
              </mc:Fallback>
            </mc:AlternateContent>
          </a:graphicData>
        </a:graphic>
      </p:graphicFrame>
      <p:sp>
        <p:nvSpPr>
          <p:cNvPr id="59396" name="Rectangle 6"/>
          <p:cNvSpPr>
            <a:spLocks noGrp="1" noChangeArrowheads="1"/>
          </p:cNvSpPr>
          <p:nvPr>
            <p:ph type="title"/>
          </p:nvPr>
        </p:nvSpPr>
        <p:spPr/>
        <p:txBody>
          <a:bodyPr/>
          <a:lstStyle/>
          <a:p>
            <a:r>
              <a:rPr lang="en-US" altLang="en-US" dirty="0"/>
              <a:t>How to measure </a:t>
            </a:r>
            <a:r>
              <a:rPr lang="en-US" altLang="en-US" dirty="0" smtClean="0"/>
              <a:t>hold </a:t>
            </a:r>
            <a:r>
              <a:rPr lang="en-US" altLang="en-US" dirty="0"/>
              <a:t>time</a:t>
            </a:r>
            <a:endParaRPr lang="en-US" altLang="en-US" dirty="0" smtClean="0"/>
          </a:p>
        </p:txBody>
      </p:sp>
      <p:sp>
        <p:nvSpPr>
          <p:cNvPr id="2" name="Rectangle 1"/>
          <p:cNvSpPr/>
          <p:nvPr/>
        </p:nvSpPr>
        <p:spPr>
          <a:xfrm>
            <a:off x="335685" y="1024605"/>
            <a:ext cx="8510795" cy="1015663"/>
          </a:xfrm>
          <a:prstGeom prst="rect">
            <a:avLst/>
          </a:prstGeom>
        </p:spPr>
        <p:txBody>
          <a:bodyPr wrap="square">
            <a:spAutoFit/>
          </a:bodyPr>
          <a:lstStyle/>
          <a:p>
            <a:pPr marL="342900" indent="-342900">
              <a:buFont typeface="Wingdings" panose="05000000000000000000" pitchFamily="2" charset="2"/>
              <a:buChar char="§"/>
            </a:pPr>
            <a:r>
              <a:rPr lang="en-US" sz="2000" dirty="0"/>
              <a:t>To obtain the </a:t>
            </a:r>
            <a:r>
              <a:rPr lang="en-US" sz="2000" dirty="0" smtClean="0"/>
              <a:t> hold </a:t>
            </a:r>
            <a:r>
              <a:rPr lang="en-US" sz="2000" dirty="0"/>
              <a:t>time can be simulated. The </a:t>
            </a:r>
            <a:r>
              <a:rPr lang="en-US" sz="2000" i="1" dirty="0"/>
              <a:t>D </a:t>
            </a:r>
            <a:r>
              <a:rPr lang="en-US" sz="2000" dirty="0"/>
              <a:t>input edge is once </a:t>
            </a:r>
            <a:r>
              <a:rPr lang="en-US" sz="2000" dirty="0" smtClean="0"/>
              <a:t>again skewed </a:t>
            </a:r>
            <a:r>
              <a:rPr lang="en-US" sz="2000" dirty="0"/>
              <a:t>relative to the clock signal till the circuit stop </a:t>
            </a:r>
            <a:r>
              <a:rPr lang="en-US" sz="2000" dirty="0" smtClean="0"/>
              <a:t>functioning. This will also lead to a rise in the propagation delay.</a:t>
            </a:r>
            <a:endParaRPr lang="en-GB"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smtClean="0"/>
              <a:t>Operation Principles of MOSFET Transistor</a:t>
            </a:r>
          </a:p>
        </p:txBody>
      </p:sp>
      <p:sp>
        <p:nvSpPr>
          <p:cNvPr id="13315" name="Content Placeholder 2"/>
          <p:cNvSpPr>
            <a:spLocks noGrp="1"/>
          </p:cNvSpPr>
          <p:nvPr>
            <p:ph idx="1"/>
          </p:nvPr>
        </p:nvSpPr>
        <p:spPr>
          <a:xfrm>
            <a:off x="182563" y="1401763"/>
            <a:ext cx="3733800" cy="4724400"/>
          </a:xfrm>
        </p:spPr>
        <p:txBody>
          <a:bodyPr/>
          <a:lstStyle/>
          <a:p>
            <a:r>
              <a:rPr lang="en-GB" altLang="en-US" smtClean="0"/>
              <a:t>MOSFETs (metal–oxide–semiconductor field-effect transistors)</a:t>
            </a:r>
            <a:endParaRPr lang="en-US" altLang="en-US" b="0" smtClean="0"/>
          </a:p>
          <a:p>
            <a:r>
              <a:rPr lang="en-US" altLang="en-US" b="0" smtClean="0"/>
              <a:t>n-type MOS: Majority carriers are electrons.</a:t>
            </a:r>
          </a:p>
          <a:p>
            <a:r>
              <a:rPr lang="en-US" altLang="en-US" b="0" smtClean="0"/>
              <a:t>p-type MOS: Majority carriers are holes.</a:t>
            </a:r>
            <a:endParaRPr lang="en-GB" altLang="en-US" smtClean="0"/>
          </a:p>
        </p:txBody>
      </p:sp>
      <p:pic>
        <p:nvPicPr>
          <p:cNvPr id="1331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4113" y="1400175"/>
            <a:ext cx="5292725"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4"/>
          <p:cNvSpPr>
            <a:spLocks noChangeArrowheads="1"/>
          </p:cNvSpPr>
          <p:nvPr/>
        </p:nvSpPr>
        <p:spPr bwMode="auto">
          <a:xfrm>
            <a:off x="5483225" y="5157788"/>
            <a:ext cx="1800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tx2"/>
              </a:buClr>
              <a:buSzPct val="80000"/>
              <a:buFont typeface="Wingdings" pitchFamily="2" charset="2"/>
              <a:buChar char="n"/>
              <a:defRPr sz="2400" b="1">
                <a:solidFill>
                  <a:schemeClr val="tx1"/>
                </a:solidFill>
                <a:latin typeface="Arial"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ClrTx/>
              <a:buSzTx/>
              <a:buFontTx/>
              <a:buNone/>
            </a:pPr>
            <a:r>
              <a:rPr lang="en-US" altLang="en-US">
                <a:latin typeface="Times New Roman" pitchFamily="18" charset="0"/>
              </a:rPr>
              <a:t>n-type MOS</a:t>
            </a:r>
            <a:endParaRPr lang="en-GB" altLang="en-US">
              <a:latin typeface="Times New Roman" pitchFamily="18" charset="0"/>
            </a:endParaRPr>
          </a:p>
        </p:txBody>
      </p:sp>
    </p:spTree>
    <p:extLst>
      <p:ext uri="{BB962C8B-B14F-4D97-AF65-F5344CB8AC3E}">
        <p14:creationId xmlns:p14="http://schemas.microsoft.com/office/powerpoint/2010/main" val="641178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smtClean="0"/>
              <a:t>Operation Principles of MOSFET Transistor</a:t>
            </a:r>
          </a:p>
        </p:txBody>
      </p:sp>
      <p:pic>
        <p:nvPicPr>
          <p:cNvPr id="1536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063" y="1062038"/>
            <a:ext cx="859155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5958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altLang="en-US" smtClean="0"/>
              <a:t>Operation Principles of MOSFET Transistor</a:t>
            </a:r>
          </a:p>
        </p:txBody>
      </p:sp>
      <p:pic>
        <p:nvPicPr>
          <p:cNvPr id="1741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963" y="2055813"/>
            <a:ext cx="872807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6983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altLang="en-US" smtClean="0"/>
              <a:t>Operation Principles of MOSFET Transistor</a:t>
            </a:r>
          </a:p>
        </p:txBody>
      </p:sp>
      <p:pic>
        <p:nvPicPr>
          <p:cNvPr id="1945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488" y="1711325"/>
            <a:ext cx="8963025" cy="375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4071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altLang="en-US" smtClean="0"/>
              <a:t>Operation Principles of MOSFET Transistor</a:t>
            </a:r>
          </a:p>
        </p:txBody>
      </p:sp>
      <p:pic>
        <p:nvPicPr>
          <p:cNvPr id="2150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19238" y="1597025"/>
            <a:ext cx="6319837"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4118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99"/>
      </a:dk2>
      <a:lt2>
        <a:srgbClr val="969696"/>
      </a:lt2>
      <a:accent1>
        <a:srgbClr val="E1E1FF"/>
      </a:accent1>
      <a:accent2>
        <a:srgbClr val="FFC993"/>
      </a:accent2>
      <a:accent3>
        <a:srgbClr val="FFFFFF"/>
      </a:accent3>
      <a:accent4>
        <a:srgbClr val="000000"/>
      </a:accent4>
      <a:accent5>
        <a:srgbClr val="EEEEFF"/>
      </a:accent5>
      <a:accent6>
        <a:srgbClr val="E7B685"/>
      </a:accent6>
      <a:hlink>
        <a:srgbClr val="0000FF"/>
      </a:hlink>
      <a:folHlink>
        <a:srgbClr val="FFFFA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99"/>
      </a:dk2>
      <a:lt2>
        <a:srgbClr val="969696"/>
      </a:lt2>
      <a:accent1>
        <a:srgbClr val="E1E1FF"/>
      </a:accent1>
      <a:accent2>
        <a:srgbClr val="FFC993"/>
      </a:accent2>
      <a:accent3>
        <a:srgbClr val="FFFFFF"/>
      </a:accent3>
      <a:accent4>
        <a:srgbClr val="000000"/>
      </a:accent4>
      <a:accent5>
        <a:srgbClr val="EEEEFF"/>
      </a:accent5>
      <a:accent6>
        <a:srgbClr val="E7B685"/>
      </a:accent6>
      <a:hlink>
        <a:srgbClr val="0000FF"/>
      </a:hlink>
      <a:folHlink>
        <a:srgbClr val="FFFF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1168</TotalTime>
  <Words>2153</Words>
  <Application>Microsoft Office PowerPoint</Application>
  <PresentationFormat>Letter Paper (8.5x11 in)</PresentationFormat>
  <Paragraphs>348</Paragraphs>
  <Slides>40</Slides>
  <Notes>40</Notes>
  <HiddenSlides>0</HiddenSlides>
  <MMClips>0</MMClips>
  <ScaleCrop>false</ScaleCrop>
  <HeadingPairs>
    <vt:vector size="6" baseType="variant">
      <vt:variant>
        <vt:lpstr>Theme</vt:lpstr>
      </vt:variant>
      <vt:variant>
        <vt:i4>1</vt:i4>
      </vt:variant>
      <vt:variant>
        <vt:lpstr>Embedded OLE Servers</vt:lpstr>
      </vt:variant>
      <vt:variant>
        <vt:i4>6</vt:i4>
      </vt:variant>
      <vt:variant>
        <vt:lpstr>Slide Titles</vt:lpstr>
      </vt:variant>
      <vt:variant>
        <vt:i4>40</vt:i4>
      </vt:variant>
    </vt:vector>
  </HeadingPairs>
  <TitlesOfParts>
    <vt:vector size="47" baseType="lpstr">
      <vt:lpstr>Default Design</vt:lpstr>
      <vt:lpstr>CorelDRAW</vt:lpstr>
      <vt:lpstr>VISIO</vt:lpstr>
      <vt:lpstr>Chart</vt:lpstr>
      <vt:lpstr>Visio</vt:lpstr>
      <vt:lpstr>Bitmap Image</vt:lpstr>
      <vt:lpstr>Document</vt:lpstr>
      <vt:lpstr>Principles CMOS Cell Design and    Characterization </vt:lpstr>
      <vt:lpstr>Learning Outcomes</vt:lpstr>
      <vt:lpstr>Learning Outcomes</vt:lpstr>
      <vt:lpstr>Semiconductor Conductivity Principle</vt:lpstr>
      <vt:lpstr>Operation Principles of MOSFET Transistor</vt:lpstr>
      <vt:lpstr>Operation Principles of MOSFET Transistor</vt:lpstr>
      <vt:lpstr>Operation Principles of MOSFET Transistor</vt:lpstr>
      <vt:lpstr>Operation Principles of MOSFET Transistor</vt:lpstr>
      <vt:lpstr>Operation Principles of MOSFET Transistor</vt:lpstr>
      <vt:lpstr>Learning Outcomes</vt:lpstr>
      <vt:lpstr>What is Static CMOS?</vt:lpstr>
      <vt:lpstr>Conduction Complement</vt:lpstr>
      <vt:lpstr>NMOS Transistors in Series/Parallel Connection</vt:lpstr>
      <vt:lpstr>PMOS Transistors in Series/Parallel Connection</vt:lpstr>
      <vt:lpstr>Example Gate: NAND</vt:lpstr>
      <vt:lpstr>CMOS Properties</vt:lpstr>
      <vt:lpstr>Learning Outcomes</vt:lpstr>
      <vt:lpstr>Propagation Delay Calculations</vt:lpstr>
      <vt:lpstr>Propagation Delay Calculations</vt:lpstr>
      <vt:lpstr>Logic Gate Output Capacitance </vt:lpstr>
      <vt:lpstr>Fan-in and Fan-out</vt:lpstr>
      <vt:lpstr>FanOut</vt:lpstr>
      <vt:lpstr>tp as a Function of Fan-Out</vt:lpstr>
      <vt:lpstr>Fan-In Considerations</vt:lpstr>
      <vt:lpstr>tp as a Function of Fan-In</vt:lpstr>
      <vt:lpstr>tp as a Function of Fan-In and Fan-Out</vt:lpstr>
      <vt:lpstr>Delay as a function of VDD</vt:lpstr>
      <vt:lpstr>How to Minimise Propagation Delay</vt:lpstr>
      <vt:lpstr>How to Minimise Propagation Delay</vt:lpstr>
      <vt:lpstr>How to Minimise Propagation Delay</vt:lpstr>
      <vt:lpstr>Learning Outcomes</vt:lpstr>
      <vt:lpstr>Combinational vs. Sequential Logic</vt:lpstr>
      <vt:lpstr>Latches</vt:lpstr>
      <vt:lpstr>Operation of D Latch</vt:lpstr>
      <vt:lpstr>What happens if data change too closely to the Clock’s edge</vt:lpstr>
      <vt:lpstr>Edge Triggering: Positive Edge D Flip Flop</vt:lpstr>
      <vt:lpstr>Flip-Flop Based Synchronous Design</vt:lpstr>
      <vt:lpstr>D Flip Flop Propagation Delay</vt:lpstr>
      <vt:lpstr>How to measure setup time</vt:lpstr>
      <vt:lpstr>How to measure hold time</vt:lpstr>
    </vt:vector>
  </TitlesOfParts>
  <Company>Synopsys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Amin Shehata</dc:creator>
  <cp:lastModifiedBy>Basel Halak</cp:lastModifiedBy>
  <cp:revision>182</cp:revision>
  <dcterms:created xsi:type="dcterms:W3CDTF">2003-04-29T08:15:16Z</dcterms:created>
  <dcterms:modified xsi:type="dcterms:W3CDTF">2015-10-06T10:48:55Z</dcterms:modified>
</cp:coreProperties>
</file>