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7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50DA-51C7-E342-BF59-55ED655ED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8E8E3-5A6B-3642-8343-98A48C2A5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25A68-11D1-7E4E-AFE9-11376487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7DC9B-C675-D743-9954-2FA9EF0B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7C616-234C-BA48-824E-7BAF90BA8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053E-4B44-E04C-A030-393FCA9E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AA74E-463D-B24C-9998-E23FBA5B8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80804-25EA-8047-A012-4BC980F5A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AA9E-CB80-0E47-B54E-B69B3D16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B740F-2C5D-6940-903F-9D206A3F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1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475D76-69C7-3147-9446-634F29232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C6397-52FD-1348-B36E-82BD857D8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584E6-1675-FC4F-9288-C18770D3D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67EF1-E0B1-1446-BBE2-EBCBF10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2A976-1154-434C-9829-0B1C4BC2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5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113-21A9-0D41-AA41-F6091C05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E8729-163B-AC4C-9D0C-46752E1DD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48D9D-62CE-A04B-B5C0-2578D844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192D7-060D-B04C-9F3F-A3C49A3C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57312-9636-794B-AB22-6C94BBFE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07189-FF4B-DB4C-B696-18B96077D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F8DDC-12A2-0243-A3B3-035DA42E2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B1480-04E2-9742-905F-A9E44CE5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111A1-10E0-8747-8F30-B7A950913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84445-48D0-084A-9406-C63C96E8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9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956A-9690-4844-A9B1-D1A06485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B1F3D-AC67-024A-B923-0E9346FAC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B3B2C-AF82-8D45-96F2-E42D93888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0D8C8-0310-D74A-AE6E-B57E98DA1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4293C-5076-6648-8AF1-EC677FC9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6E2C8-13E5-8840-9933-EAF7DD5C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6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BC7A4-B655-5249-A3CA-1802B30A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3B804-DD55-D44F-A456-E890A74B9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014E0-49DB-1B49-8154-0891FAACD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CC864-E97C-F147-A573-F95358A67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CB319-FF09-BC48-B655-BF0C83841C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6EADD0-E743-DD42-9A2B-8C458851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F7BCA2-8ED9-B74F-82A1-87F81581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9CC9F9-86D6-A644-AC1C-0F77B2D3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BFA75-E324-DC4F-8371-E8DAC85E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B37CBA-34B2-F34C-BF1C-BDF023F7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F6C449-9023-7E4C-992B-074164C7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2559C-594E-6441-836F-5D099F00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7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792B3C-7438-7D48-8770-4E637B6B4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7F77CB-85BA-8B4A-B3FE-7DF4DBF9A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3F37-B701-E142-81D5-8393844C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3648-D790-EB48-98B3-B28BDA39F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69329-21E5-CD44-8483-2A8212569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41DE5-C651-2C4E-9CB2-5DF302461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20F384-3133-EC42-B40B-027F17100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C91DF-FB03-DD4B-843D-E0FF1208F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EC7F5-A29C-594D-A14B-12CF2B0A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DE4E-B70A-E144-8037-5297C3779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49B49-9F00-3A4D-9720-D909731CE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8F3D3-BF67-1946-AC47-21CECBCD2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15DF7-55C0-6540-B458-703922F96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6EB7C-B5C5-9F48-9A5E-DF0969769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D5F6E-3EA1-3C4F-9F61-2CABBE60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36101-604B-B94B-935E-8EFAA55A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F1930-28F1-5B49-9D44-9F31247A1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C1D00-22CA-4249-8AD3-91103B3BE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C0CEB-6B4A-0646-A891-0BDBF13AE7D7}" type="datetimeFigureOut">
              <a:rPr lang="en-US" smtClean="0"/>
              <a:t>12/27/21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48976-8697-204F-B6DD-278F04E94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E8A6-52CC-4C46-AF43-08C7CB37B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5844-3F39-F448-8667-F7ED1923A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UmZYQ5I0CDU?feature=oembe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sXpaPSVasQ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mhYnQGZJu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D67C84-A1BC-1E45-BE22-70FD574C708F}"/>
              </a:ext>
            </a:extLst>
          </p:cNvPr>
          <p:cNvSpPr txBox="1"/>
          <p:nvPr/>
        </p:nvSpPr>
        <p:spPr>
          <a:xfrm>
            <a:off x="567158" y="451413"/>
            <a:ext cx="11250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A Breakneck Introduction to the Industrial Revolution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E4E2E5-4F8D-074D-9D7C-91F7BB767826}"/>
              </a:ext>
            </a:extLst>
          </p:cNvPr>
          <p:cNvSpPr txBox="1"/>
          <p:nvPr/>
        </p:nvSpPr>
        <p:spPr>
          <a:xfrm>
            <a:off x="1134319" y="1236338"/>
            <a:ext cx="9838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Most stuff comes out of mines.. But they tend to flood…. We need to invent the handpump…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71D337-A3C9-3240-AD78-264DA2F1904A}"/>
              </a:ext>
            </a:extLst>
          </p:cNvPr>
          <p:cNvSpPr txBox="1"/>
          <p:nvPr/>
        </p:nvSpPr>
        <p:spPr>
          <a:xfrm>
            <a:off x="5000264" y="6048829"/>
            <a:ext cx="526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=UmZYQ5I0CDU</a:t>
            </a:r>
          </a:p>
        </p:txBody>
      </p:sp>
      <p:pic>
        <p:nvPicPr>
          <p:cNvPr id="8" name="Online Media 5" descr="How a hand pump works">
            <a:hlinkClick r:id="" action="ppaction://media"/>
            <a:extLst>
              <a:ext uri="{FF2B5EF4-FFF2-40B4-BE49-F238E27FC236}">
                <a16:creationId xmlns:a16="http://schemas.microsoft.com/office/drawing/2014/main" id="{11DCA828-48FA-C143-A9B5-756A643B6FC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34319" y="2393410"/>
            <a:ext cx="5157250" cy="29138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DFCCD1E-A4B2-4F49-8612-8C9E8DE3FBD4}"/>
              </a:ext>
            </a:extLst>
          </p:cNvPr>
          <p:cNvSpPr txBox="1"/>
          <p:nvPr/>
        </p:nvSpPr>
        <p:spPr>
          <a:xfrm>
            <a:off x="7633504" y="3136739"/>
            <a:ext cx="3883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We’ve potentially solved the problem of what to use Arts Graduates for…. </a:t>
            </a:r>
          </a:p>
        </p:txBody>
      </p:sp>
    </p:spTree>
    <p:extLst>
      <p:ext uri="{BB962C8B-B14F-4D97-AF65-F5344CB8AC3E}">
        <p14:creationId xmlns:p14="http://schemas.microsoft.com/office/powerpoint/2010/main" val="43240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061ECB-A2C9-E045-8C3B-A9A7DFD1DE98}"/>
              </a:ext>
            </a:extLst>
          </p:cNvPr>
          <p:cNvSpPr txBox="1"/>
          <p:nvPr/>
        </p:nvSpPr>
        <p:spPr>
          <a:xfrm>
            <a:off x="600075" y="371475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Take away messages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0B994E-77D9-8449-A242-8F5B62B7ADD2}"/>
              </a:ext>
            </a:extLst>
          </p:cNvPr>
          <p:cNvSpPr txBox="1"/>
          <p:nvPr/>
        </p:nvSpPr>
        <p:spPr>
          <a:xfrm>
            <a:off x="1323975" y="1696104"/>
            <a:ext cx="95440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People made engines that do </a:t>
            </a:r>
            <a:r>
              <a:rPr lang="en-US" sz="2400" i="1" dirty="0">
                <a:solidFill>
                  <a:srgbClr val="0070C0"/>
                </a:solidFill>
              </a:rPr>
              <a:t>work</a:t>
            </a:r>
            <a:r>
              <a:rPr lang="en-US" sz="2400" dirty="0"/>
              <a:t> using </a:t>
            </a:r>
            <a:r>
              <a:rPr lang="en-US" sz="2400" i="1" dirty="0">
                <a:solidFill>
                  <a:srgbClr val="0070C0"/>
                </a:solidFill>
              </a:rPr>
              <a:t>energy flowing from a hot source to a cold sink</a:t>
            </a:r>
            <a:r>
              <a:rPr lang="en-US" sz="2400" dirty="0"/>
              <a:t>…</a:t>
            </a:r>
          </a:p>
          <a:p>
            <a:endParaRPr lang="en-US" sz="2400" dirty="0"/>
          </a:p>
          <a:p>
            <a:r>
              <a:rPr lang="en-US" sz="2400" dirty="0"/>
              <a:t>Engineers can make some nifty gadgets with sticks… they used a variety of designs and materials and they wondered what the best material and design was… Carnot idealized the engines and showed these questions are not the deep point…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No Arts Graduate were made to work in the making of this slide show…</a:t>
            </a:r>
          </a:p>
        </p:txBody>
      </p:sp>
    </p:spTree>
    <p:extLst>
      <p:ext uri="{BB962C8B-B14F-4D97-AF65-F5344CB8AC3E}">
        <p14:creationId xmlns:p14="http://schemas.microsoft.com/office/powerpoint/2010/main" val="255477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19401" y="145487"/>
            <a:ext cx="1104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679135" y="4973926"/>
            <a:ext cx="4386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boiler generates super heated air…. That we release into the space below the piston…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4778536" y="5042222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315200" y="1685925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42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05114" y="277792"/>
            <a:ext cx="1104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574420" y="5023413"/>
            <a:ext cx="4386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The hot air expands (basically at constant T so P ~ 1/V) and pushes the piston up…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4753337" y="3666643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315200" y="1685925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>
            <a:extLst>
              <a:ext uri="{FF2B5EF4-FFF2-40B4-BE49-F238E27FC236}">
                <a16:creationId xmlns:a16="http://schemas.microsoft.com/office/drawing/2014/main" id="{A4D1EBA4-0D7B-994D-845C-8FED1E5BA3E1}"/>
              </a:ext>
            </a:extLst>
          </p:cNvPr>
          <p:cNvSpPr/>
          <p:nvPr/>
        </p:nvSpPr>
        <p:spPr>
          <a:xfrm>
            <a:off x="7758113" y="2014538"/>
            <a:ext cx="2428871" cy="1005396"/>
          </a:xfrm>
          <a:custGeom>
            <a:avLst/>
            <a:gdLst>
              <a:gd name="connsiteX0" fmla="*/ 0 w 2643187"/>
              <a:gd name="connsiteY0" fmla="*/ 0 h 1585912"/>
              <a:gd name="connsiteX1" fmla="*/ 1100137 w 2643187"/>
              <a:gd name="connsiteY1" fmla="*/ 1171575 h 1585912"/>
              <a:gd name="connsiteX2" fmla="*/ 2643187 w 2643187"/>
              <a:gd name="connsiteY2" fmla="*/ 1585912 h 15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3187" h="1585912">
                <a:moveTo>
                  <a:pt x="0" y="0"/>
                </a:moveTo>
                <a:cubicBezTo>
                  <a:pt x="329803" y="453628"/>
                  <a:pt x="659606" y="907256"/>
                  <a:pt x="1100137" y="1171575"/>
                </a:cubicBezTo>
                <a:cubicBezTo>
                  <a:pt x="1540668" y="1435894"/>
                  <a:pt x="2091927" y="1510903"/>
                  <a:pt x="2643187" y="158591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05114" y="277792"/>
            <a:ext cx="1104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574420" y="5023413"/>
            <a:ext cx="5617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We inject cold water into the piston, cooling the air and dropping the pressure…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4753337" y="3666643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222329" y="1834587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>
            <a:extLst>
              <a:ext uri="{FF2B5EF4-FFF2-40B4-BE49-F238E27FC236}">
                <a16:creationId xmlns:a16="http://schemas.microsoft.com/office/drawing/2014/main" id="{A4D1EBA4-0D7B-994D-845C-8FED1E5BA3E1}"/>
              </a:ext>
            </a:extLst>
          </p:cNvPr>
          <p:cNvSpPr/>
          <p:nvPr/>
        </p:nvSpPr>
        <p:spPr>
          <a:xfrm>
            <a:off x="7758113" y="2014538"/>
            <a:ext cx="2428871" cy="1005396"/>
          </a:xfrm>
          <a:custGeom>
            <a:avLst/>
            <a:gdLst>
              <a:gd name="connsiteX0" fmla="*/ 0 w 2643187"/>
              <a:gd name="connsiteY0" fmla="*/ 0 h 1585912"/>
              <a:gd name="connsiteX1" fmla="*/ 1100137 w 2643187"/>
              <a:gd name="connsiteY1" fmla="*/ 1171575 h 1585912"/>
              <a:gd name="connsiteX2" fmla="*/ 2643187 w 2643187"/>
              <a:gd name="connsiteY2" fmla="*/ 1585912 h 15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3187" h="1585912">
                <a:moveTo>
                  <a:pt x="0" y="0"/>
                </a:moveTo>
                <a:cubicBezTo>
                  <a:pt x="329803" y="453628"/>
                  <a:pt x="659606" y="907256"/>
                  <a:pt x="1100137" y="1171575"/>
                </a:cubicBezTo>
                <a:cubicBezTo>
                  <a:pt x="1540668" y="1435894"/>
                  <a:pt x="2091927" y="1510903"/>
                  <a:pt x="2643187" y="158591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3DBAD-1065-E842-918D-2161567E1A45}"/>
              </a:ext>
            </a:extLst>
          </p:cNvPr>
          <p:cNvCxnSpPr>
            <a:cxnSpLocks/>
          </p:cNvCxnSpPr>
          <p:nvPr/>
        </p:nvCxnSpPr>
        <p:spPr>
          <a:xfrm flipV="1">
            <a:off x="10186984" y="3034738"/>
            <a:ext cx="0" cy="84169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4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05114" y="277792"/>
            <a:ext cx="1104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574420" y="5023413"/>
            <a:ext cx="5141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Now the piston falls under its own weight (gravity does the work)…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4753337" y="3666643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222329" y="1834587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>
            <a:extLst>
              <a:ext uri="{FF2B5EF4-FFF2-40B4-BE49-F238E27FC236}">
                <a16:creationId xmlns:a16="http://schemas.microsoft.com/office/drawing/2014/main" id="{A4D1EBA4-0D7B-994D-845C-8FED1E5BA3E1}"/>
              </a:ext>
            </a:extLst>
          </p:cNvPr>
          <p:cNvSpPr/>
          <p:nvPr/>
        </p:nvSpPr>
        <p:spPr>
          <a:xfrm>
            <a:off x="7758113" y="2014538"/>
            <a:ext cx="2428871" cy="1005396"/>
          </a:xfrm>
          <a:custGeom>
            <a:avLst/>
            <a:gdLst>
              <a:gd name="connsiteX0" fmla="*/ 0 w 2643187"/>
              <a:gd name="connsiteY0" fmla="*/ 0 h 1585912"/>
              <a:gd name="connsiteX1" fmla="*/ 1100137 w 2643187"/>
              <a:gd name="connsiteY1" fmla="*/ 1171575 h 1585912"/>
              <a:gd name="connsiteX2" fmla="*/ 2643187 w 2643187"/>
              <a:gd name="connsiteY2" fmla="*/ 1585912 h 15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3187" h="1585912">
                <a:moveTo>
                  <a:pt x="0" y="0"/>
                </a:moveTo>
                <a:cubicBezTo>
                  <a:pt x="329803" y="453628"/>
                  <a:pt x="659606" y="907256"/>
                  <a:pt x="1100137" y="1171575"/>
                </a:cubicBezTo>
                <a:cubicBezTo>
                  <a:pt x="1540668" y="1435894"/>
                  <a:pt x="2091927" y="1510903"/>
                  <a:pt x="2643187" y="158591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3DBAD-1065-E842-918D-2161567E1A45}"/>
              </a:ext>
            </a:extLst>
          </p:cNvPr>
          <p:cNvCxnSpPr>
            <a:cxnSpLocks/>
          </p:cNvCxnSpPr>
          <p:nvPr/>
        </p:nvCxnSpPr>
        <p:spPr>
          <a:xfrm flipV="1">
            <a:off x="10186984" y="3034738"/>
            <a:ext cx="0" cy="84169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B749A6-7EB6-E247-8C88-8C9601C3CFF8}"/>
              </a:ext>
            </a:extLst>
          </p:cNvPr>
          <p:cNvCxnSpPr>
            <a:cxnSpLocks/>
          </p:cNvCxnSpPr>
          <p:nvPr/>
        </p:nvCxnSpPr>
        <p:spPr>
          <a:xfrm flipV="1">
            <a:off x="7910015" y="21579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  <a:scene3d>
            <a:camera prst="orthographicFront">
              <a:rot lat="54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A35D1E-A1D5-214F-8E78-ED1A2AEF81D8}"/>
              </a:ext>
            </a:extLst>
          </p:cNvPr>
          <p:cNvCxnSpPr/>
          <p:nvPr/>
        </p:nvCxnSpPr>
        <p:spPr>
          <a:xfrm>
            <a:off x="7758113" y="3876434"/>
            <a:ext cx="24288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16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05114" y="277792"/>
            <a:ext cx="1104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630575" y="4739485"/>
            <a:ext cx="538421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We’ve done work by moving the top beam which is attached to the pump…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We have done one cycle and are ready to go again…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3066915" y="1804747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222329" y="1834587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>
            <a:extLst>
              <a:ext uri="{FF2B5EF4-FFF2-40B4-BE49-F238E27FC236}">
                <a16:creationId xmlns:a16="http://schemas.microsoft.com/office/drawing/2014/main" id="{A4D1EBA4-0D7B-994D-845C-8FED1E5BA3E1}"/>
              </a:ext>
            </a:extLst>
          </p:cNvPr>
          <p:cNvSpPr/>
          <p:nvPr/>
        </p:nvSpPr>
        <p:spPr>
          <a:xfrm>
            <a:off x="7758113" y="2014538"/>
            <a:ext cx="2428871" cy="1005396"/>
          </a:xfrm>
          <a:custGeom>
            <a:avLst/>
            <a:gdLst>
              <a:gd name="connsiteX0" fmla="*/ 0 w 2643187"/>
              <a:gd name="connsiteY0" fmla="*/ 0 h 1585912"/>
              <a:gd name="connsiteX1" fmla="*/ 1100137 w 2643187"/>
              <a:gd name="connsiteY1" fmla="*/ 1171575 h 1585912"/>
              <a:gd name="connsiteX2" fmla="*/ 2643187 w 2643187"/>
              <a:gd name="connsiteY2" fmla="*/ 1585912 h 15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3187" h="1585912">
                <a:moveTo>
                  <a:pt x="0" y="0"/>
                </a:moveTo>
                <a:cubicBezTo>
                  <a:pt x="329803" y="453628"/>
                  <a:pt x="659606" y="907256"/>
                  <a:pt x="1100137" y="1171575"/>
                </a:cubicBezTo>
                <a:cubicBezTo>
                  <a:pt x="1540668" y="1435894"/>
                  <a:pt x="2091927" y="1510903"/>
                  <a:pt x="2643187" y="158591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3DBAD-1065-E842-918D-2161567E1A45}"/>
              </a:ext>
            </a:extLst>
          </p:cNvPr>
          <p:cNvCxnSpPr>
            <a:cxnSpLocks/>
          </p:cNvCxnSpPr>
          <p:nvPr/>
        </p:nvCxnSpPr>
        <p:spPr>
          <a:xfrm flipV="1">
            <a:off x="10186984" y="3034738"/>
            <a:ext cx="0" cy="84169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B749A6-7EB6-E247-8C88-8C9601C3CFF8}"/>
              </a:ext>
            </a:extLst>
          </p:cNvPr>
          <p:cNvCxnSpPr>
            <a:cxnSpLocks/>
          </p:cNvCxnSpPr>
          <p:nvPr/>
        </p:nvCxnSpPr>
        <p:spPr>
          <a:xfrm flipV="1">
            <a:off x="7910015" y="21579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  <a:scene3d>
            <a:camera prst="orthographicFront">
              <a:rot lat="54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A35D1E-A1D5-214F-8E78-ED1A2AEF81D8}"/>
              </a:ext>
            </a:extLst>
          </p:cNvPr>
          <p:cNvCxnSpPr/>
          <p:nvPr/>
        </p:nvCxnSpPr>
        <p:spPr>
          <a:xfrm>
            <a:off x="7758113" y="3876434"/>
            <a:ext cx="24288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2065EEF-E30D-2847-9348-DAE10418833D}"/>
              </a:ext>
            </a:extLst>
          </p:cNvPr>
          <p:cNvSpPr txBox="1"/>
          <p:nvPr/>
        </p:nvSpPr>
        <p:spPr>
          <a:xfrm>
            <a:off x="8286750" y="3034737"/>
            <a:ext cx="93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2892097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7DB8A2-BC2F-6047-A9E3-21BEB73747F4}"/>
              </a:ext>
            </a:extLst>
          </p:cNvPr>
          <p:cNvSpPr txBox="1"/>
          <p:nvPr/>
        </p:nvSpPr>
        <p:spPr>
          <a:xfrm>
            <a:off x="405114" y="277792"/>
            <a:ext cx="1104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Except it turns out that arts graduates need to eat and are therefore expensive… so we invent the steam engine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328D57-6110-CA41-AE54-95F3A6CA9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1048313"/>
            <a:ext cx="4838700" cy="566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93E2A8-E7FC-AF49-B846-7DF6E5C0D1AC}"/>
              </a:ext>
            </a:extLst>
          </p:cNvPr>
          <p:cNvSpPr txBox="1"/>
          <p:nvPr/>
        </p:nvSpPr>
        <p:spPr>
          <a:xfrm>
            <a:off x="6574420" y="5023413"/>
            <a:ext cx="57414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Clever rods automatically open the valve to let steam in and start the next cycle….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The arts graduate problem remains…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06B69FB-8834-CA43-82FE-101F29F0556C}"/>
              </a:ext>
            </a:extLst>
          </p:cNvPr>
          <p:cNvSpPr/>
          <p:nvPr/>
        </p:nvSpPr>
        <p:spPr>
          <a:xfrm>
            <a:off x="3585846" y="2231020"/>
            <a:ext cx="1342663" cy="419582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1099999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860894-31D8-2E44-A05E-85D4955B5299}"/>
              </a:ext>
            </a:extLst>
          </p:cNvPr>
          <p:cNvSpPr/>
          <p:nvPr/>
        </p:nvSpPr>
        <p:spPr>
          <a:xfrm>
            <a:off x="7222329" y="1834587"/>
            <a:ext cx="3500438" cy="240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A9910F-3660-F14B-A0A0-3E2F7ED03AA2}"/>
              </a:ext>
            </a:extLst>
          </p:cNvPr>
          <p:cNvSpPr txBox="1"/>
          <p:nvPr/>
        </p:nvSpPr>
        <p:spPr>
          <a:xfrm>
            <a:off x="6630575" y="2650602"/>
            <a:ext cx="426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D0BBC-0FA4-3E43-A3D9-3FC2BF7CE87C}"/>
              </a:ext>
            </a:extLst>
          </p:cNvPr>
          <p:cNvSpPr txBox="1"/>
          <p:nvPr/>
        </p:nvSpPr>
        <p:spPr>
          <a:xfrm>
            <a:off x="8872538" y="4370153"/>
            <a:ext cx="70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5D613-3721-F84D-B311-9C50C1242A8C}"/>
              </a:ext>
            </a:extLst>
          </p:cNvPr>
          <p:cNvCxnSpPr>
            <a:cxnSpLocks/>
          </p:cNvCxnSpPr>
          <p:nvPr/>
        </p:nvCxnSpPr>
        <p:spPr>
          <a:xfrm flipV="1">
            <a:off x="7757615" y="20055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 1">
            <a:extLst>
              <a:ext uri="{FF2B5EF4-FFF2-40B4-BE49-F238E27FC236}">
                <a16:creationId xmlns:a16="http://schemas.microsoft.com/office/drawing/2014/main" id="{A4D1EBA4-0D7B-994D-845C-8FED1E5BA3E1}"/>
              </a:ext>
            </a:extLst>
          </p:cNvPr>
          <p:cNvSpPr/>
          <p:nvPr/>
        </p:nvSpPr>
        <p:spPr>
          <a:xfrm>
            <a:off x="7758113" y="2014538"/>
            <a:ext cx="2428871" cy="1005396"/>
          </a:xfrm>
          <a:custGeom>
            <a:avLst/>
            <a:gdLst>
              <a:gd name="connsiteX0" fmla="*/ 0 w 2643187"/>
              <a:gd name="connsiteY0" fmla="*/ 0 h 1585912"/>
              <a:gd name="connsiteX1" fmla="*/ 1100137 w 2643187"/>
              <a:gd name="connsiteY1" fmla="*/ 1171575 h 1585912"/>
              <a:gd name="connsiteX2" fmla="*/ 2643187 w 2643187"/>
              <a:gd name="connsiteY2" fmla="*/ 1585912 h 1585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3187" h="1585912">
                <a:moveTo>
                  <a:pt x="0" y="0"/>
                </a:moveTo>
                <a:cubicBezTo>
                  <a:pt x="329803" y="453628"/>
                  <a:pt x="659606" y="907256"/>
                  <a:pt x="1100137" y="1171575"/>
                </a:cubicBezTo>
                <a:cubicBezTo>
                  <a:pt x="1540668" y="1435894"/>
                  <a:pt x="2091927" y="1510903"/>
                  <a:pt x="2643187" y="158591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3DBAD-1065-E842-918D-2161567E1A45}"/>
              </a:ext>
            </a:extLst>
          </p:cNvPr>
          <p:cNvCxnSpPr>
            <a:cxnSpLocks/>
          </p:cNvCxnSpPr>
          <p:nvPr/>
        </p:nvCxnSpPr>
        <p:spPr>
          <a:xfrm flipV="1">
            <a:off x="10186984" y="3034738"/>
            <a:ext cx="0" cy="841696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B749A6-7EB6-E247-8C88-8C9601C3CFF8}"/>
              </a:ext>
            </a:extLst>
          </p:cNvPr>
          <p:cNvCxnSpPr>
            <a:cxnSpLocks/>
          </p:cNvCxnSpPr>
          <p:nvPr/>
        </p:nvCxnSpPr>
        <p:spPr>
          <a:xfrm flipV="1">
            <a:off x="7910015" y="2157922"/>
            <a:ext cx="0" cy="1894451"/>
          </a:xfrm>
          <a:prstGeom prst="line">
            <a:avLst/>
          </a:prstGeom>
          <a:ln w="41275">
            <a:solidFill>
              <a:schemeClr val="bg1"/>
            </a:solidFill>
          </a:ln>
          <a:scene3d>
            <a:camera prst="orthographicFront">
              <a:rot lat="540000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A35D1E-A1D5-214F-8E78-ED1A2AEF81D8}"/>
              </a:ext>
            </a:extLst>
          </p:cNvPr>
          <p:cNvCxnSpPr/>
          <p:nvPr/>
        </p:nvCxnSpPr>
        <p:spPr>
          <a:xfrm>
            <a:off x="7758113" y="3876434"/>
            <a:ext cx="24288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2065EEF-E30D-2847-9348-DAE10418833D}"/>
              </a:ext>
            </a:extLst>
          </p:cNvPr>
          <p:cNvSpPr txBox="1"/>
          <p:nvPr/>
        </p:nvSpPr>
        <p:spPr>
          <a:xfrm>
            <a:off x="8286750" y="3034737"/>
            <a:ext cx="935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3695756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Steam Engine - How Does It Work">
            <a:hlinkClick r:id="" action="ppaction://media"/>
            <a:extLst>
              <a:ext uri="{FF2B5EF4-FFF2-40B4-BE49-F238E27FC236}">
                <a16:creationId xmlns:a16="http://schemas.microsoft.com/office/drawing/2014/main" id="{0D18C4CD-CFB5-8546-815F-375317C55D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14450" y="727424"/>
            <a:ext cx="8903431" cy="50304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97045C-B3CF-6144-9AD5-2BFB8160C4B6}"/>
              </a:ext>
            </a:extLst>
          </p:cNvPr>
          <p:cNvSpPr txBox="1"/>
          <p:nvPr/>
        </p:nvSpPr>
        <p:spPr>
          <a:xfrm>
            <a:off x="3162300" y="6188964"/>
            <a:ext cx="902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</a:t>
            </a:r>
            <a:r>
              <a:rPr lang="en-US" dirty="0" err="1"/>
              <a:t>fsXpaPSVasQ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7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#Steam Engine- How does it Work | Steam Engine Working Function Explain | How Locomotive Engine Work">
            <a:hlinkClick r:id="" action="ppaction://media"/>
            <a:extLst>
              <a:ext uri="{FF2B5EF4-FFF2-40B4-BE49-F238E27FC236}">
                <a16:creationId xmlns:a16="http://schemas.microsoft.com/office/drawing/2014/main" id="{FCB26E44-80D9-B34B-96E7-3DD25E3CA8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04057" y="200025"/>
            <a:ext cx="9983885" cy="56408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B34DF7-C5EF-1043-B27C-BE8525E56572}"/>
              </a:ext>
            </a:extLst>
          </p:cNvPr>
          <p:cNvSpPr txBox="1"/>
          <p:nvPr/>
        </p:nvSpPr>
        <p:spPr>
          <a:xfrm>
            <a:off x="2528888" y="6143625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=9mhYnQGZJuM</a:t>
            </a:r>
          </a:p>
        </p:txBody>
      </p:sp>
    </p:spTree>
    <p:extLst>
      <p:ext uri="{BB962C8B-B14F-4D97-AF65-F5344CB8AC3E}">
        <p14:creationId xmlns:p14="http://schemas.microsoft.com/office/powerpoint/2010/main" val="234462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417</Words>
  <Application>Microsoft Macintosh PowerPoint</Application>
  <PresentationFormat>Widescreen</PresentationFormat>
  <Paragraphs>48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2021-12-27T09:23:11Z</dcterms:created>
  <dcterms:modified xsi:type="dcterms:W3CDTF">2021-12-27T10:10:10Z</dcterms:modified>
</cp:coreProperties>
</file>